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8"/>
  </p:notesMasterIdLst>
  <p:handoutMasterIdLst>
    <p:handoutMasterId r:id="rId39"/>
  </p:handoutMasterIdLst>
  <p:sldIdLst>
    <p:sldId id="141169141" r:id="rId3"/>
    <p:sldId id="141169735" r:id="rId4"/>
    <p:sldId id="141169736" r:id="rId5"/>
    <p:sldId id="141169713" r:id="rId6"/>
    <p:sldId id="141169716" r:id="rId7"/>
    <p:sldId id="141169722" r:id="rId8"/>
    <p:sldId id="141169751" r:id="rId9"/>
    <p:sldId id="141169752" r:id="rId10"/>
    <p:sldId id="141169719" r:id="rId11"/>
    <p:sldId id="141169650" r:id="rId12"/>
    <p:sldId id="141169688" r:id="rId13"/>
    <p:sldId id="141169738" r:id="rId14"/>
    <p:sldId id="141169750" r:id="rId15"/>
    <p:sldId id="141169654" r:id="rId16"/>
    <p:sldId id="141169700" r:id="rId17"/>
    <p:sldId id="141169705" r:id="rId18"/>
    <p:sldId id="141169706" r:id="rId19"/>
    <p:sldId id="141169728" r:id="rId20"/>
    <p:sldId id="141169698" r:id="rId21"/>
    <p:sldId id="141169748" r:id="rId22"/>
    <p:sldId id="141169699" r:id="rId23"/>
    <p:sldId id="141169734" r:id="rId24"/>
    <p:sldId id="141169712" r:id="rId25"/>
    <p:sldId id="2147483439" r:id="rId26"/>
    <p:sldId id="141169729" r:id="rId27"/>
    <p:sldId id="141169739" r:id="rId28"/>
    <p:sldId id="141169702" r:id="rId29"/>
    <p:sldId id="2147483440" r:id="rId30"/>
    <p:sldId id="141169670" r:id="rId31"/>
    <p:sldId id="141169671" r:id="rId32"/>
    <p:sldId id="141169701" r:id="rId33"/>
    <p:sldId id="2147483441" r:id="rId34"/>
    <p:sldId id="2147483442" r:id="rId35"/>
    <p:sldId id="141169696" r:id="rId36"/>
    <p:sldId id="141169730" r:id="rId37"/>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狩野　俊明" initials="狩野　俊明" lastIdx="1" clrIdx="0">
    <p:extLst>
      <p:ext uri="{19B8F6BF-5375-455C-9EA6-DF929625EA0E}">
        <p15:presenceInfo xmlns:p15="http://schemas.microsoft.com/office/powerpoint/2012/main" userId="S::KanoT@lan.pref.osaka.jp::ab9f2703-04fa-4ce1-831d-f130fef09c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187C6"/>
    <a:srgbClr val="EEC0CC"/>
    <a:srgbClr val="E197C7"/>
    <a:srgbClr val="D88899"/>
    <a:srgbClr val="E395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06" autoAdjust="0"/>
    <p:restoredTop sz="95896" autoAdjust="0"/>
  </p:normalViewPr>
  <p:slideViewPr>
    <p:cSldViewPr snapToGrid="0">
      <p:cViewPr varScale="1">
        <p:scale>
          <a:sx n="100" d="100"/>
          <a:sy n="100" d="100"/>
        </p:scale>
        <p:origin x="1176" y="62"/>
      </p:cViewPr>
      <p:guideLst/>
    </p:cSldViewPr>
  </p:slideViewPr>
  <p:notesTextViewPr>
    <p:cViewPr>
      <p:scale>
        <a:sx n="1" d="1"/>
        <a:sy n="1" d="1"/>
      </p:scale>
      <p:origin x="0" y="0"/>
    </p:cViewPr>
  </p:notesTextViewPr>
  <p:notesViewPr>
    <p:cSldViewPr snapToGrid="0">
      <p:cViewPr varScale="1">
        <p:scale>
          <a:sx n="47" d="100"/>
          <a:sy n="47" d="100"/>
        </p:scale>
        <p:origin x="1936"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0000sv0ns101\d11694$\doc\100_&#25126;&#30053;&#20225;&#30011;&#35506;\120_&#25126;&#30053;&#35519;&#25972;&#12464;&#12523;&#12540;&#12503;\1300_&#12497;&#12540;&#12488;&#12490;&#12540;&#12474;&#12501;&#12457;&#12540;&#12521;&#12512;\010_&#27010;&#35201;&#36039;&#26009;\01_&#27010;&#35201;&#36039;&#26009;\&#20250;&#21729;&#25968;&#25512;&#31227;.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665717638581877E-2"/>
          <c:y val="8.9272026754181083E-2"/>
          <c:w val="0.79247421326220446"/>
          <c:h val="0.66125780396880807"/>
        </c:manualLayout>
      </c:layout>
      <c:barChart>
        <c:barDir val="col"/>
        <c:grouping val="stacked"/>
        <c:varyColors val="0"/>
        <c:ser>
          <c:idx val="0"/>
          <c:order val="0"/>
          <c:tx>
            <c:strRef>
              <c:f>Sheet1!$B$1</c:f>
              <c:strCache>
                <c:ptCount val="1"/>
                <c:pt idx="0">
                  <c:v>共同</c:v>
                </c:pt>
              </c:strCache>
            </c:strRef>
          </c:tx>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Sheet1!$B$2:$B$5</c:f>
              <c:numCache>
                <c:formatCode>General</c:formatCode>
                <c:ptCount val="4"/>
                <c:pt idx="1">
                  <c:v>11</c:v>
                </c:pt>
                <c:pt idx="2">
                  <c:v>25</c:v>
                </c:pt>
                <c:pt idx="3">
                  <c:v>35</c:v>
                </c:pt>
              </c:numCache>
            </c:numRef>
          </c:val>
          <c:extLst>
            <c:ext xmlns:c16="http://schemas.microsoft.com/office/drawing/2014/chart" uri="{C3380CC4-5D6E-409C-BE32-E72D297353CC}">
              <c16:uniqueId val="{00000000-E9DB-4F38-9C73-E63655F89DE4}"/>
            </c:ext>
          </c:extLst>
        </c:ser>
        <c:ser>
          <c:idx val="1"/>
          <c:order val="1"/>
          <c:tx>
            <c:strRef>
              <c:f>Sheet1!$C$1</c:f>
              <c:strCache>
                <c:ptCount val="1"/>
                <c:pt idx="0">
                  <c:v>独自</c:v>
                </c:pt>
              </c:strCache>
            </c:strRef>
          </c:tx>
          <c:spPr>
            <a:solidFill>
              <a:schemeClr val="accent2">
                <a:lumMod val="60000"/>
                <a:lumOff val="40000"/>
              </a:schemeClr>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Sheet1!$C$2:$C$5</c:f>
              <c:numCache>
                <c:formatCode>General</c:formatCode>
                <c:ptCount val="4"/>
                <c:pt idx="0">
                  <c:v>17</c:v>
                </c:pt>
                <c:pt idx="1">
                  <c:v>11</c:v>
                </c:pt>
                <c:pt idx="2">
                  <c:v>7</c:v>
                </c:pt>
                <c:pt idx="3">
                  <c:v>7</c:v>
                </c:pt>
              </c:numCache>
            </c:numRef>
          </c:val>
          <c:extLst>
            <c:ext xmlns:c16="http://schemas.microsoft.com/office/drawing/2014/chart" uri="{C3380CC4-5D6E-409C-BE32-E72D297353CC}">
              <c16:uniqueId val="{00000001-E9DB-4F38-9C73-E63655F89DE4}"/>
            </c:ext>
          </c:extLst>
        </c:ser>
        <c:dLbls>
          <c:showLegendKey val="0"/>
          <c:showVal val="0"/>
          <c:showCatName val="0"/>
          <c:showSerName val="0"/>
          <c:showPercent val="0"/>
          <c:showBubbleSize val="0"/>
        </c:dLbls>
        <c:gapWidth val="80"/>
        <c:overlap val="100"/>
        <c:axId val="1885192239"/>
        <c:axId val="1885209711"/>
      </c:barChart>
      <c:lineChart>
        <c:grouping val="standard"/>
        <c:varyColors val="0"/>
        <c:ser>
          <c:idx val="2"/>
          <c:order val="2"/>
          <c:tx>
            <c:strRef>
              <c:f>Sheet1!$D$1</c:f>
              <c:strCache>
                <c:ptCount val="1"/>
                <c:pt idx="0">
                  <c:v>人口</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Sheet1!$D$2:$D$5</c:f>
              <c:numCache>
                <c:formatCode>General</c:formatCode>
                <c:ptCount val="4"/>
                <c:pt idx="0">
                  <c:v>51.5</c:v>
                </c:pt>
                <c:pt idx="1">
                  <c:v>73.900000000000006</c:v>
                </c:pt>
                <c:pt idx="2">
                  <c:v>93.1</c:v>
                </c:pt>
                <c:pt idx="3">
                  <c:v>99.8</c:v>
                </c:pt>
              </c:numCache>
            </c:numRef>
          </c:val>
          <c:smooth val="0"/>
          <c:extLst>
            <c:ext xmlns:c16="http://schemas.microsoft.com/office/drawing/2014/chart" uri="{C3380CC4-5D6E-409C-BE32-E72D297353CC}">
              <c16:uniqueId val="{00000002-E9DB-4F38-9C73-E63655F89DE4}"/>
            </c:ext>
          </c:extLst>
        </c:ser>
        <c:dLbls>
          <c:showLegendKey val="0"/>
          <c:showVal val="0"/>
          <c:showCatName val="0"/>
          <c:showSerName val="0"/>
          <c:showPercent val="0"/>
          <c:showBubbleSize val="0"/>
        </c:dLbls>
        <c:marker val="1"/>
        <c:smooth val="0"/>
        <c:axId val="1562319823"/>
        <c:axId val="1562319407"/>
      </c:lineChart>
      <c:catAx>
        <c:axId val="1885192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885209711"/>
        <c:crosses val="autoZero"/>
        <c:auto val="1"/>
        <c:lblAlgn val="ctr"/>
        <c:lblOffset val="100"/>
        <c:noMultiLvlLbl val="0"/>
      </c:catAx>
      <c:valAx>
        <c:axId val="1885209711"/>
        <c:scaling>
          <c:orientation val="minMax"/>
          <c:max val="48"/>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1885192239"/>
        <c:crosses val="autoZero"/>
        <c:crossBetween val="between"/>
        <c:majorUnit val="10"/>
      </c:valAx>
      <c:valAx>
        <c:axId val="1562319407"/>
        <c:scaling>
          <c:orientation val="minMax"/>
          <c:max val="1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1562319823"/>
        <c:crosses val="max"/>
        <c:crossBetween val="between"/>
        <c:majorUnit val="20"/>
      </c:valAx>
      <c:catAx>
        <c:axId val="1562319823"/>
        <c:scaling>
          <c:orientation val="minMax"/>
        </c:scaling>
        <c:delete val="1"/>
        <c:axPos val="b"/>
        <c:numFmt formatCode="General" sourceLinked="1"/>
        <c:majorTickMark val="out"/>
        <c:minorTickMark val="none"/>
        <c:tickLblPos val="nextTo"/>
        <c:crossAx val="156231940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US"/>
              <a:t>OSPF</a:t>
            </a:r>
            <a:r>
              <a:rPr lang="ja-JP"/>
              <a:t>会員数の推移</a:t>
            </a:r>
          </a:p>
        </c:rich>
      </c:tx>
      <c:layout>
        <c:manualLayout>
          <c:xMode val="edge"/>
          <c:yMode val="edge"/>
          <c:x val="0.13653842707994468"/>
          <c:y val="2.5862060188005638E-2"/>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ja-JP"/>
        </a:p>
      </c:txPr>
    </c:title>
    <c:autoTitleDeleted val="0"/>
    <c:plotArea>
      <c:layout>
        <c:manualLayout>
          <c:layoutTarget val="inner"/>
          <c:xMode val="edge"/>
          <c:yMode val="edge"/>
          <c:x val="0.11164441318791582"/>
          <c:y val="0.1582904675154776"/>
          <c:w val="0.77671117362416842"/>
          <c:h val="0.68357471935423053"/>
        </c:manualLayout>
      </c:layout>
      <c:areaChart>
        <c:grouping val="standard"/>
        <c:varyColors val="0"/>
        <c:ser>
          <c:idx val="0"/>
          <c:order val="0"/>
          <c:tx>
            <c:strRef>
              <c:f>'会員数 (2)'!$B$15</c:f>
              <c:strCache>
                <c:ptCount val="1"/>
                <c:pt idx="0">
                  <c:v>民間企業</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dLbls>
            <c:delete val="1"/>
          </c:dLbls>
          <c:cat>
            <c:numRef>
              <c:f>'会員数 (2)'!$A$16:$A$20</c:f>
              <c:numCache>
                <c:formatCode>yyyy"年"m"月";@</c:formatCode>
                <c:ptCount val="5"/>
                <c:pt idx="0">
                  <c:v>44068</c:v>
                </c:pt>
                <c:pt idx="1">
                  <c:v>44286</c:v>
                </c:pt>
                <c:pt idx="2">
                  <c:v>44651</c:v>
                </c:pt>
                <c:pt idx="3">
                  <c:v>45016</c:v>
                </c:pt>
                <c:pt idx="4">
                  <c:v>45291</c:v>
                </c:pt>
              </c:numCache>
            </c:numRef>
          </c:cat>
          <c:val>
            <c:numRef>
              <c:f>'会員数 (2)'!$B$16:$B$20</c:f>
              <c:numCache>
                <c:formatCode>General</c:formatCode>
                <c:ptCount val="5"/>
                <c:pt idx="0">
                  <c:v>245</c:v>
                </c:pt>
                <c:pt idx="1">
                  <c:v>342</c:v>
                </c:pt>
                <c:pt idx="2">
                  <c:v>410</c:v>
                </c:pt>
                <c:pt idx="3">
                  <c:v>454</c:v>
                </c:pt>
                <c:pt idx="4">
                  <c:v>457</c:v>
                </c:pt>
              </c:numCache>
            </c:numRef>
          </c:val>
          <c:extLst>
            <c:ext xmlns:c16="http://schemas.microsoft.com/office/drawing/2014/chart" uri="{C3380CC4-5D6E-409C-BE32-E72D297353CC}">
              <c16:uniqueId val="{00000000-8724-4622-9C97-69C6B76DC121}"/>
            </c:ext>
          </c:extLst>
        </c:ser>
        <c:ser>
          <c:idx val="2"/>
          <c:order val="2"/>
          <c:tx>
            <c:strRef>
              <c:f>'会員数 (2)'!$D$15</c:f>
              <c:strCache>
                <c:ptCount val="1"/>
                <c:pt idx="0">
                  <c:v>公益団体等</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dLbls>
            <c:delete val="1"/>
          </c:dLbls>
          <c:cat>
            <c:numRef>
              <c:f>'会員数 (2)'!$A$16:$A$20</c:f>
              <c:numCache>
                <c:formatCode>yyyy"年"m"月";@</c:formatCode>
                <c:ptCount val="5"/>
                <c:pt idx="0">
                  <c:v>44068</c:v>
                </c:pt>
                <c:pt idx="1">
                  <c:v>44286</c:v>
                </c:pt>
                <c:pt idx="2">
                  <c:v>44651</c:v>
                </c:pt>
                <c:pt idx="3">
                  <c:v>45016</c:v>
                </c:pt>
                <c:pt idx="4">
                  <c:v>45291</c:v>
                </c:pt>
              </c:numCache>
            </c:numRef>
          </c:cat>
          <c:val>
            <c:numRef>
              <c:f>'会員数 (2)'!$D$16:$D$20</c:f>
              <c:numCache>
                <c:formatCode>General</c:formatCode>
                <c:ptCount val="5"/>
                <c:pt idx="0">
                  <c:v>76</c:v>
                </c:pt>
                <c:pt idx="1">
                  <c:v>90</c:v>
                </c:pt>
                <c:pt idx="2">
                  <c:v>105</c:v>
                </c:pt>
                <c:pt idx="3">
                  <c:v>123</c:v>
                </c:pt>
                <c:pt idx="4">
                  <c:v>130</c:v>
                </c:pt>
              </c:numCache>
            </c:numRef>
          </c:val>
          <c:extLst>
            <c:ext xmlns:c16="http://schemas.microsoft.com/office/drawing/2014/chart" uri="{C3380CC4-5D6E-409C-BE32-E72D297353CC}">
              <c16:uniqueId val="{00000001-8724-4622-9C97-69C6B76DC121}"/>
            </c:ext>
          </c:extLst>
        </c:ser>
        <c:dLbls>
          <c:showLegendKey val="0"/>
          <c:showVal val="1"/>
          <c:showCatName val="0"/>
          <c:showSerName val="0"/>
          <c:showPercent val="0"/>
          <c:showBubbleSize val="0"/>
        </c:dLbls>
        <c:axId val="1556683184"/>
        <c:axId val="1556684832"/>
        <c:extLst>
          <c:ext xmlns:c15="http://schemas.microsoft.com/office/drawing/2012/chart" uri="{02D57815-91ED-43cb-92C2-25804820EDAC}">
            <c15:filteredAreaSeries>
              <c15:ser>
                <c:idx val="1"/>
                <c:order val="1"/>
                <c:tx>
                  <c:strRef>
                    <c:extLst>
                      <c:ext uri="{02D57815-91ED-43cb-92C2-25804820EDAC}">
                        <c15:formulaRef>
                          <c15:sqref>'会員数 (2)'!$C$15</c15:sqref>
                        </c15:formulaRef>
                      </c:ext>
                    </c:extLst>
                    <c:strCache>
                      <c:ptCount val="1"/>
                      <c:pt idx="0">
                        <c:v>民間企業</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dLbls>
                  <c:delete val="1"/>
                </c:dLbls>
                <c:cat>
                  <c:numRef>
                    <c:extLst>
                      <c:ext uri="{02D57815-91ED-43cb-92C2-25804820EDAC}">
                        <c15:formulaRef>
                          <c15:sqref>'会員数 (2)'!$A$16:$A$20</c15:sqref>
                        </c15:formulaRef>
                      </c:ext>
                    </c:extLst>
                    <c:numCache>
                      <c:formatCode>yyyy"年"m"月";@</c:formatCode>
                      <c:ptCount val="5"/>
                      <c:pt idx="0">
                        <c:v>44068</c:v>
                      </c:pt>
                      <c:pt idx="1">
                        <c:v>44286</c:v>
                      </c:pt>
                      <c:pt idx="2">
                        <c:v>44651</c:v>
                      </c:pt>
                      <c:pt idx="3">
                        <c:v>45016</c:v>
                      </c:pt>
                      <c:pt idx="4">
                        <c:v>45291</c:v>
                      </c:pt>
                    </c:numCache>
                  </c:numRef>
                </c:cat>
                <c:val>
                  <c:numRef>
                    <c:extLst>
                      <c:ext uri="{02D57815-91ED-43cb-92C2-25804820EDAC}">
                        <c15:formulaRef>
                          <c15:sqref>'会員数 (2)'!$C$16:$C$20</c15:sqref>
                        </c15:formulaRef>
                      </c:ext>
                    </c:extLst>
                    <c:numCache>
                      <c:formatCode>General</c:formatCode>
                      <c:ptCount val="5"/>
                      <c:pt idx="0">
                        <c:v>169</c:v>
                      </c:pt>
                      <c:pt idx="1">
                        <c:v>252</c:v>
                      </c:pt>
                      <c:pt idx="2">
                        <c:v>305</c:v>
                      </c:pt>
                      <c:pt idx="3">
                        <c:v>331</c:v>
                      </c:pt>
                      <c:pt idx="4">
                        <c:v>327</c:v>
                      </c:pt>
                    </c:numCache>
                  </c:numRef>
                </c:val>
                <c:extLst>
                  <c:ext xmlns:c16="http://schemas.microsoft.com/office/drawing/2014/chart" uri="{C3380CC4-5D6E-409C-BE32-E72D297353CC}">
                    <c16:uniqueId val="{00000002-8724-4622-9C97-69C6B76DC121}"/>
                  </c:ext>
                </c:extLst>
              </c15:ser>
            </c15:filteredAreaSeries>
          </c:ext>
        </c:extLst>
      </c:areaChart>
      <c:catAx>
        <c:axId val="1556683184"/>
        <c:scaling>
          <c:orientation val="minMax"/>
        </c:scaling>
        <c:delete val="0"/>
        <c:axPos val="b"/>
        <c:numFmt formatCode="yyyy&quot;年&quot;m&quot;月&quot;;@"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50000"/>
                    <a:lumOff val="50000"/>
                  </a:schemeClr>
                </a:solidFill>
                <a:latin typeface="+mn-lt"/>
                <a:ea typeface="+mn-ea"/>
                <a:cs typeface="+mn-cs"/>
              </a:defRPr>
            </a:pPr>
            <a:endParaRPr lang="ja-JP"/>
          </a:p>
        </c:txPr>
        <c:crossAx val="1556684832"/>
        <c:crosses val="autoZero"/>
        <c:auto val="0"/>
        <c:lblAlgn val="ctr"/>
        <c:lblOffset val="100"/>
        <c:tickMarkSkip val="1"/>
        <c:noMultiLvlLbl val="0"/>
      </c:catAx>
      <c:valAx>
        <c:axId val="1556684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ja-JP"/>
          </a:p>
        </c:txPr>
        <c:crossAx val="1556683184"/>
        <c:crosses val="autoZero"/>
        <c:crossBetween val="midCat"/>
        <c:majorUnit val="50"/>
      </c:valAx>
      <c:spPr>
        <a:noFill/>
        <a:ln>
          <a:noFill/>
        </a:ln>
        <a:effectLst/>
      </c:spPr>
    </c:plotArea>
    <c:legend>
      <c:legendPos val="b"/>
      <c:layout>
        <c:manualLayout>
          <c:xMode val="edge"/>
          <c:yMode val="edge"/>
          <c:x val="0.10830519061984936"/>
          <c:y val="0.16307080096294777"/>
          <c:w val="0.22628642517157596"/>
          <c:h val="0.2074878262569142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0">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D0F22B4-3724-4185-AD94-467CA010430D}"/>
              </a:ext>
            </a:extLst>
          </p:cNvPr>
          <p:cNvSpPr>
            <a:spLocks noGrp="1"/>
          </p:cNvSpPr>
          <p:nvPr>
            <p:ph type="hdr" sz="quarter"/>
          </p:nvPr>
        </p:nvSpPr>
        <p:spPr>
          <a:xfrm>
            <a:off x="0" y="1"/>
            <a:ext cx="2945448" cy="497838"/>
          </a:xfrm>
          <a:prstGeom prst="rect">
            <a:avLst/>
          </a:prstGeom>
        </p:spPr>
        <p:txBody>
          <a:bodyPr vert="horz" lIns="91312" tIns="45656" rIns="91312" bIns="45656"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77162607-3C27-4645-86F7-1A49B36C3D71}"/>
              </a:ext>
            </a:extLst>
          </p:cNvPr>
          <p:cNvSpPr>
            <a:spLocks noGrp="1"/>
          </p:cNvSpPr>
          <p:nvPr>
            <p:ph type="dt" sz="quarter" idx="1"/>
          </p:nvPr>
        </p:nvSpPr>
        <p:spPr>
          <a:xfrm>
            <a:off x="3850643" y="1"/>
            <a:ext cx="2945448" cy="497838"/>
          </a:xfrm>
          <a:prstGeom prst="rect">
            <a:avLst/>
          </a:prstGeom>
        </p:spPr>
        <p:txBody>
          <a:bodyPr vert="horz" lIns="91312" tIns="45656" rIns="91312" bIns="45656" rtlCol="0"/>
          <a:lstStyle>
            <a:lvl1pPr algn="r">
              <a:defRPr sz="1200"/>
            </a:lvl1pPr>
          </a:lstStyle>
          <a:p>
            <a:fld id="{2D443C3E-4717-4259-8C90-60875318A963}" type="datetimeFigureOut">
              <a:rPr kumimoji="1" lang="ja-JP" altLang="en-US" smtClean="0"/>
              <a:t>2024/1/19</a:t>
            </a:fld>
            <a:endParaRPr kumimoji="1" lang="ja-JP" altLang="en-US"/>
          </a:p>
        </p:txBody>
      </p:sp>
      <p:sp>
        <p:nvSpPr>
          <p:cNvPr id="4" name="フッター プレースホルダー 3">
            <a:extLst>
              <a:ext uri="{FF2B5EF4-FFF2-40B4-BE49-F238E27FC236}">
                <a16:creationId xmlns:a16="http://schemas.microsoft.com/office/drawing/2014/main" id="{0093B318-65F4-4EF8-AE4D-13CCB63E0DDF}"/>
              </a:ext>
            </a:extLst>
          </p:cNvPr>
          <p:cNvSpPr>
            <a:spLocks noGrp="1"/>
          </p:cNvSpPr>
          <p:nvPr>
            <p:ph type="ftr" sz="quarter" idx="2"/>
          </p:nvPr>
        </p:nvSpPr>
        <p:spPr>
          <a:xfrm>
            <a:off x="0" y="9428800"/>
            <a:ext cx="2945448" cy="497838"/>
          </a:xfrm>
          <a:prstGeom prst="rect">
            <a:avLst/>
          </a:prstGeom>
        </p:spPr>
        <p:txBody>
          <a:bodyPr vert="horz" lIns="91312" tIns="45656" rIns="91312" bIns="45656"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86987DEE-55E9-4AE8-B0C4-54AD2491B69A}"/>
              </a:ext>
            </a:extLst>
          </p:cNvPr>
          <p:cNvSpPr>
            <a:spLocks noGrp="1"/>
          </p:cNvSpPr>
          <p:nvPr>
            <p:ph type="sldNum" sz="quarter" idx="3"/>
          </p:nvPr>
        </p:nvSpPr>
        <p:spPr>
          <a:xfrm>
            <a:off x="3850643" y="9428800"/>
            <a:ext cx="2945448" cy="497838"/>
          </a:xfrm>
          <a:prstGeom prst="rect">
            <a:avLst/>
          </a:prstGeom>
        </p:spPr>
        <p:txBody>
          <a:bodyPr vert="horz" lIns="91312" tIns="45656" rIns="91312" bIns="45656" rtlCol="0" anchor="b"/>
          <a:lstStyle>
            <a:lvl1pPr algn="r">
              <a:defRPr sz="1200"/>
            </a:lvl1pPr>
          </a:lstStyle>
          <a:p>
            <a:fld id="{95129EB0-342F-4311-889E-D015DA2D2A3C}" type="slidenum">
              <a:rPr kumimoji="1" lang="ja-JP" altLang="en-US" smtClean="0"/>
              <a:t>‹#›</a:t>
            </a:fld>
            <a:endParaRPr kumimoji="1" lang="ja-JP" altLang="en-US"/>
          </a:p>
        </p:txBody>
      </p:sp>
    </p:spTree>
    <p:extLst>
      <p:ext uri="{BB962C8B-B14F-4D97-AF65-F5344CB8AC3E}">
        <p14:creationId xmlns:p14="http://schemas.microsoft.com/office/powerpoint/2010/main" val="3181685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659" cy="498056"/>
          </a:xfrm>
          <a:prstGeom prst="rect">
            <a:avLst/>
          </a:prstGeom>
        </p:spPr>
        <p:txBody>
          <a:bodyPr vert="horz" lIns="91312" tIns="45656" rIns="91312" bIns="4565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4" y="0"/>
            <a:ext cx="2945659" cy="498056"/>
          </a:xfrm>
          <a:prstGeom prst="rect">
            <a:avLst/>
          </a:prstGeom>
        </p:spPr>
        <p:txBody>
          <a:bodyPr vert="horz" lIns="91312" tIns="45656" rIns="91312" bIns="45656" rtlCol="0"/>
          <a:lstStyle>
            <a:lvl1pPr algn="r">
              <a:defRPr sz="1200"/>
            </a:lvl1pPr>
          </a:lstStyle>
          <a:p>
            <a:fld id="{F70C9A64-F094-4988-B153-574676FD0E1A}" type="datetimeFigureOut">
              <a:rPr kumimoji="1" lang="ja-JP" altLang="en-US" smtClean="0"/>
              <a:t>2024/1/19</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312" tIns="45656" rIns="91312" bIns="45656" rtlCol="0" anchor="ctr"/>
          <a:lstStyle/>
          <a:p>
            <a:endParaRPr lang="ja-JP" altLang="en-US"/>
          </a:p>
        </p:txBody>
      </p:sp>
      <p:sp>
        <p:nvSpPr>
          <p:cNvPr id="5" name="ノート プレースホルダー 4"/>
          <p:cNvSpPr>
            <a:spLocks noGrp="1"/>
          </p:cNvSpPr>
          <p:nvPr>
            <p:ph type="body" sz="quarter" idx="3"/>
          </p:nvPr>
        </p:nvSpPr>
        <p:spPr>
          <a:xfrm>
            <a:off x="679768" y="4777195"/>
            <a:ext cx="5438140" cy="3908613"/>
          </a:xfrm>
          <a:prstGeom prst="rect">
            <a:avLst/>
          </a:prstGeom>
        </p:spPr>
        <p:txBody>
          <a:bodyPr vert="horz" lIns="91312" tIns="45656" rIns="91312" bIns="4565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28585"/>
            <a:ext cx="2945659" cy="498055"/>
          </a:xfrm>
          <a:prstGeom prst="rect">
            <a:avLst/>
          </a:prstGeom>
        </p:spPr>
        <p:txBody>
          <a:bodyPr vert="horz" lIns="91312" tIns="45656" rIns="91312" bIns="4565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4" y="9428585"/>
            <a:ext cx="2945659" cy="498055"/>
          </a:xfrm>
          <a:prstGeom prst="rect">
            <a:avLst/>
          </a:prstGeom>
        </p:spPr>
        <p:txBody>
          <a:bodyPr vert="horz" lIns="91312" tIns="45656" rIns="91312" bIns="45656" rtlCol="0" anchor="b"/>
          <a:lstStyle>
            <a:lvl1pPr algn="r">
              <a:defRPr sz="1200"/>
            </a:lvl1pPr>
          </a:lstStyle>
          <a:p>
            <a:fld id="{3777F0EC-5406-4DDD-9933-4CEA23216C24}" type="slidenum">
              <a:rPr kumimoji="1" lang="ja-JP" altLang="en-US" smtClean="0"/>
              <a:t>‹#›</a:t>
            </a:fld>
            <a:endParaRPr kumimoji="1" lang="ja-JP" altLang="en-US"/>
          </a:p>
        </p:txBody>
      </p:sp>
    </p:spTree>
    <p:extLst>
      <p:ext uri="{BB962C8B-B14F-4D97-AF65-F5344CB8AC3E}">
        <p14:creationId xmlns:p14="http://schemas.microsoft.com/office/powerpoint/2010/main" val="36639975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777F0EC-5406-4DDD-9933-4CEA23216C24}" type="slidenum">
              <a:rPr kumimoji="1" lang="ja-JP" altLang="en-US" smtClean="0"/>
              <a:t>8</a:t>
            </a:fld>
            <a:endParaRPr kumimoji="1" lang="ja-JP" altLang="en-US"/>
          </a:p>
        </p:txBody>
      </p:sp>
    </p:spTree>
    <p:extLst>
      <p:ext uri="{BB962C8B-B14F-4D97-AF65-F5344CB8AC3E}">
        <p14:creationId xmlns:p14="http://schemas.microsoft.com/office/powerpoint/2010/main" val="156481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777F0EC-5406-4DDD-9933-4CEA23216C24}" type="slidenum">
              <a:rPr kumimoji="1" lang="ja-JP" altLang="en-US" smtClean="0"/>
              <a:t>9</a:t>
            </a:fld>
            <a:endParaRPr kumimoji="1" lang="ja-JP" altLang="en-US"/>
          </a:p>
        </p:txBody>
      </p:sp>
    </p:spTree>
    <p:extLst>
      <p:ext uri="{BB962C8B-B14F-4D97-AF65-F5344CB8AC3E}">
        <p14:creationId xmlns:p14="http://schemas.microsoft.com/office/powerpoint/2010/main" val="2793304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777F0EC-5406-4DDD-9933-4CEA23216C24}" type="slidenum">
              <a:rPr kumimoji="1" lang="ja-JP" altLang="en-US" smtClean="0"/>
              <a:t>11</a:t>
            </a:fld>
            <a:endParaRPr kumimoji="1" lang="ja-JP" altLang="en-US"/>
          </a:p>
        </p:txBody>
      </p:sp>
    </p:spTree>
    <p:extLst>
      <p:ext uri="{BB962C8B-B14F-4D97-AF65-F5344CB8AC3E}">
        <p14:creationId xmlns:p14="http://schemas.microsoft.com/office/powerpoint/2010/main" val="2037816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777F0EC-5406-4DDD-9933-4CEA23216C24}" type="slidenum">
              <a:rPr kumimoji="1" lang="ja-JP" altLang="en-US" smtClean="0"/>
              <a:t>21</a:t>
            </a:fld>
            <a:endParaRPr kumimoji="1" lang="ja-JP" altLang="en-US"/>
          </a:p>
        </p:txBody>
      </p:sp>
    </p:spTree>
    <p:extLst>
      <p:ext uri="{BB962C8B-B14F-4D97-AF65-F5344CB8AC3E}">
        <p14:creationId xmlns:p14="http://schemas.microsoft.com/office/powerpoint/2010/main" val="4163015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777F0EC-5406-4DDD-9933-4CEA23216C24}" type="slidenum">
              <a:rPr kumimoji="1" lang="ja-JP" altLang="en-US" smtClean="0"/>
              <a:t>28</a:t>
            </a:fld>
            <a:endParaRPr kumimoji="1" lang="ja-JP" altLang="en-US"/>
          </a:p>
        </p:txBody>
      </p:sp>
    </p:spTree>
    <p:extLst>
      <p:ext uri="{BB962C8B-B14F-4D97-AF65-F5344CB8AC3E}">
        <p14:creationId xmlns:p14="http://schemas.microsoft.com/office/powerpoint/2010/main" val="3057689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777F0EC-5406-4DDD-9933-4CEA23216C24}" type="slidenum">
              <a:rPr kumimoji="1" lang="ja-JP" altLang="en-US" smtClean="0"/>
              <a:t>32</a:t>
            </a:fld>
            <a:endParaRPr kumimoji="1" lang="ja-JP" altLang="en-US"/>
          </a:p>
        </p:txBody>
      </p:sp>
    </p:spTree>
    <p:extLst>
      <p:ext uri="{BB962C8B-B14F-4D97-AF65-F5344CB8AC3E}">
        <p14:creationId xmlns:p14="http://schemas.microsoft.com/office/powerpoint/2010/main" val="3519768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777F0EC-5406-4DDD-9933-4CEA23216C24}" type="slidenum">
              <a:rPr kumimoji="1" lang="ja-JP" altLang="en-US" smtClean="0"/>
              <a:t>33</a:t>
            </a:fld>
            <a:endParaRPr kumimoji="1" lang="ja-JP" altLang="en-US"/>
          </a:p>
        </p:txBody>
      </p:sp>
    </p:spTree>
    <p:extLst>
      <p:ext uri="{BB962C8B-B14F-4D97-AF65-F5344CB8AC3E}">
        <p14:creationId xmlns:p14="http://schemas.microsoft.com/office/powerpoint/2010/main" val="217816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3120">
              <a:defRPr/>
            </a:pPr>
            <a:fld id="{3777F0EC-5406-4DDD-9933-4CEA23216C24}" type="slidenum">
              <a:rPr lang="ja-JP" altLang="en-US">
                <a:solidFill>
                  <a:prstClr val="black"/>
                </a:solidFill>
                <a:latin typeface="游ゴシック" panose="020F0502020204030204"/>
                <a:ea typeface="游ゴシック" panose="020B0400000000000000" pitchFamily="50" charset="-128"/>
              </a:rPr>
              <a:pPr defTabSz="913120">
                <a:defRPr/>
              </a:pPr>
              <a:t>34</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852366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777F0EC-5406-4DDD-9933-4CEA23216C24}" type="slidenum">
              <a:rPr kumimoji="1" lang="ja-JP" altLang="en-US" smtClean="0"/>
              <a:t>35</a:t>
            </a:fld>
            <a:endParaRPr kumimoji="1" lang="ja-JP" altLang="en-US"/>
          </a:p>
        </p:txBody>
      </p:sp>
    </p:spTree>
    <p:extLst>
      <p:ext uri="{BB962C8B-B14F-4D97-AF65-F5344CB8AC3E}">
        <p14:creationId xmlns:p14="http://schemas.microsoft.com/office/powerpoint/2010/main" val="867211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8DDA2E-F00E-4C91-99AC-3DB919574DAA}"/>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3AE5CCC-2B66-4EF9-A4EA-AA85F54F2C49}"/>
              </a:ext>
            </a:extLst>
          </p:cNvPr>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9D73ADD-B97B-422A-82B7-FDCB1CFB14CB}"/>
              </a:ext>
            </a:extLst>
          </p:cNvPr>
          <p:cNvSpPr>
            <a:spLocks noGrp="1"/>
          </p:cNvSpPr>
          <p:nvPr>
            <p:ph type="dt" sz="half" idx="10"/>
          </p:nvPr>
        </p:nvSpPr>
        <p:spPr/>
        <p:txBody>
          <a:bodyPr/>
          <a:lstStyle/>
          <a:p>
            <a:fld id="{F13C447D-9E44-44A5-A2E4-70A016711392}" type="datetime1">
              <a:rPr kumimoji="1" lang="ja-JP" altLang="en-US" smtClean="0"/>
              <a:t>2024/1/19</a:t>
            </a:fld>
            <a:endParaRPr kumimoji="1" lang="ja-JP" altLang="en-US"/>
          </a:p>
        </p:txBody>
      </p:sp>
      <p:sp>
        <p:nvSpPr>
          <p:cNvPr id="5" name="フッター プレースホルダー 4">
            <a:extLst>
              <a:ext uri="{FF2B5EF4-FFF2-40B4-BE49-F238E27FC236}">
                <a16:creationId xmlns:a16="http://schemas.microsoft.com/office/drawing/2014/main" id="{B84ED14F-A48E-436E-8A64-D4CC817126B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2B0AA04-21EE-410C-A9B6-DE5907DE2211}"/>
              </a:ext>
            </a:extLst>
          </p:cNvPr>
          <p:cNvSpPr>
            <a:spLocks noGrp="1"/>
          </p:cNvSpPr>
          <p:nvPr>
            <p:ph type="sldNum" sz="quarter" idx="12"/>
          </p:nvPr>
        </p:nvSpPr>
        <p:spPr/>
        <p:txBody>
          <a:bodyPr/>
          <a:lstStyle/>
          <a:p>
            <a:fld id="{70BD5C6E-B951-4F75-98F9-5205086B313C}" type="slidenum">
              <a:rPr kumimoji="1" lang="ja-JP" altLang="en-US" smtClean="0"/>
              <a:t>‹#›</a:t>
            </a:fld>
            <a:endParaRPr kumimoji="1" lang="ja-JP" altLang="en-US"/>
          </a:p>
        </p:txBody>
      </p:sp>
      <p:sp>
        <p:nvSpPr>
          <p:cNvPr id="7" name="直角三角形 6">
            <a:extLst>
              <a:ext uri="{FF2B5EF4-FFF2-40B4-BE49-F238E27FC236}">
                <a16:creationId xmlns:a16="http://schemas.microsoft.com/office/drawing/2014/main" id="{B770A2B3-BE42-40CF-B4FB-D23DE6F519D8}"/>
              </a:ext>
            </a:extLst>
          </p:cNvPr>
          <p:cNvSpPr/>
          <p:nvPr userDrawn="1"/>
        </p:nvSpPr>
        <p:spPr>
          <a:xfrm rot="5400000" flipH="1" flipV="1">
            <a:off x="5490265" y="3204265"/>
            <a:ext cx="1808922" cy="5498548"/>
          </a:xfrm>
          <a:prstGeom prst="r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Tree>
    <p:extLst>
      <p:ext uri="{BB962C8B-B14F-4D97-AF65-F5344CB8AC3E}">
        <p14:creationId xmlns:p14="http://schemas.microsoft.com/office/powerpoint/2010/main" val="2299081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BC0160-255E-4ED4-BF03-6FBBE68599D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87EA897-5951-4923-8D78-6C799D36EE9A}"/>
              </a:ext>
            </a:extLst>
          </p:cNvPr>
          <p:cNvSpPr>
            <a:spLocks noGrp="1"/>
          </p:cNvSpPr>
          <p:nvPr>
            <p:ph type="body" orient="vert" idx="1"/>
          </p:nvPr>
        </p:nvSpPr>
        <p:spPr/>
        <p:txBody>
          <a:bodyPr vert="eaVert"/>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AE16C5AE-6A3E-4C75-947A-2A2C995EC54C}"/>
              </a:ext>
            </a:extLst>
          </p:cNvPr>
          <p:cNvSpPr>
            <a:spLocks noGrp="1"/>
          </p:cNvSpPr>
          <p:nvPr>
            <p:ph type="dt" sz="half" idx="10"/>
          </p:nvPr>
        </p:nvSpPr>
        <p:spPr/>
        <p:txBody>
          <a:bodyPr/>
          <a:lstStyle/>
          <a:p>
            <a:fld id="{78390A7A-D202-482D-A803-78D62C8B79AC}" type="datetime1">
              <a:rPr kumimoji="1" lang="ja-JP" altLang="en-US" smtClean="0"/>
              <a:t>2024/1/19</a:t>
            </a:fld>
            <a:endParaRPr kumimoji="1" lang="ja-JP" altLang="en-US"/>
          </a:p>
        </p:txBody>
      </p:sp>
      <p:sp>
        <p:nvSpPr>
          <p:cNvPr id="5" name="フッター プレースホルダー 4">
            <a:extLst>
              <a:ext uri="{FF2B5EF4-FFF2-40B4-BE49-F238E27FC236}">
                <a16:creationId xmlns:a16="http://schemas.microsoft.com/office/drawing/2014/main" id="{42E943F1-0475-49FD-B824-3CAF4EABF5C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23BC2E0-B421-402E-911A-5503B242FA26}"/>
              </a:ext>
            </a:extLst>
          </p:cNvPr>
          <p:cNvSpPr>
            <a:spLocks noGrp="1"/>
          </p:cNvSpPr>
          <p:nvPr>
            <p:ph type="sldNum" sz="quarter" idx="12"/>
          </p:nvPr>
        </p:nvSpPr>
        <p:spPr/>
        <p:txBody>
          <a:bodyPr/>
          <a:lstStyle/>
          <a:p>
            <a:fld id="{70BD5C6E-B951-4F75-98F9-5205086B313C}" type="slidenum">
              <a:rPr kumimoji="1" lang="ja-JP" altLang="en-US" smtClean="0"/>
              <a:t>‹#›</a:t>
            </a:fld>
            <a:endParaRPr kumimoji="1" lang="ja-JP" altLang="en-US"/>
          </a:p>
        </p:txBody>
      </p:sp>
      <p:sp>
        <p:nvSpPr>
          <p:cNvPr id="7" name="直角三角形 6">
            <a:extLst>
              <a:ext uri="{FF2B5EF4-FFF2-40B4-BE49-F238E27FC236}">
                <a16:creationId xmlns:a16="http://schemas.microsoft.com/office/drawing/2014/main" id="{09A0458A-013F-41CC-B79A-D293A332A809}"/>
              </a:ext>
            </a:extLst>
          </p:cNvPr>
          <p:cNvSpPr/>
          <p:nvPr userDrawn="1"/>
        </p:nvSpPr>
        <p:spPr>
          <a:xfrm rot="5400000" flipH="1" flipV="1">
            <a:off x="5490265" y="3204265"/>
            <a:ext cx="1808922" cy="5498548"/>
          </a:xfrm>
          <a:prstGeom prst="r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Tree>
    <p:extLst>
      <p:ext uri="{BB962C8B-B14F-4D97-AF65-F5344CB8AC3E}">
        <p14:creationId xmlns:p14="http://schemas.microsoft.com/office/powerpoint/2010/main" val="2652611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EDD9A88-1120-489D-AE46-FC4D83CF1205}"/>
              </a:ext>
            </a:extLst>
          </p:cNvPr>
          <p:cNvSpPr>
            <a:spLocks noGrp="1"/>
          </p:cNvSpPr>
          <p:nvPr>
            <p:ph type="title" orient="vert"/>
          </p:nvPr>
        </p:nvSpPr>
        <p:spPr>
          <a:xfrm>
            <a:off x="6543676"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C8BB274-795F-466D-BFEC-37FBA07415D5}"/>
              </a:ext>
            </a:extLst>
          </p:cNvPr>
          <p:cNvSpPr>
            <a:spLocks noGrp="1"/>
          </p:cNvSpPr>
          <p:nvPr>
            <p:ph type="body" orient="vert" idx="1"/>
          </p:nvPr>
        </p:nvSpPr>
        <p:spPr>
          <a:xfrm>
            <a:off x="628651"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08CA46E-C68B-441E-902A-2263DB3DA474}"/>
              </a:ext>
            </a:extLst>
          </p:cNvPr>
          <p:cNvSpPr>
            <a:spLocks noGrp="1"/>
          </p:cNvSpPr>
          <p:nvPr>
            <p:ph type="dt" sz="half" idx="10"/>
          </p:nvPr>
        </p:nvSpPr>
        <p:spPr/>
        <p:txBody>
          <a:bodyPr/>
          <a:lstStyle/>
          <a:p>
            <a:fld id="{C6458FD9-6972-48BA-941C-5DFC8C9993A6}" type="datetime1">
              <a:rPr kumimoji="1" lang="ja-JP" altLang="en-US" smtClean="0"/>
              <a:t>2024/1/19</a:t>
            </a:fld>
            <a:endParaRPr kumimoji="1" lang="ja-JP" altLang="en-US"/>
          </a:p>
        </p:txBody>
      </p:sp>
      <p:sp>
        <p:nvSpPr>
          <p:cNvPr id="5" name="フッター プレースホルダー 4">
            <a:extLst>
              <a:ext uri="{FF2B5EF4-FFF2-40B4-BE49-F238E27FC236}">
                <a16:creationId xmlns:a16="http://schemas.microsoft.com/office/drawing/2014/main" id="{ED6A7282-44E7-4C01-82CC-CDCD11C8AA4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18AE752-4221-4005-9428-5C9DD25D7DF6}"/>
              </a:ext>
            </a:extLst>
          </p:cNvPr>
          <p:cNvSpPr>
            <a:spLocks noGrp="1"/>
          </p:cNvSpPr>
          <p:nvPr>
            <p:ph type="sldNum" sz="quarter" idx="12"/>
          </p:nvPr>
        </p:nvSpPr>
        <p:spPr/>
        <p:txBody>
          <a:bodyPr/>
          <a:lstStyle/>
          <a:p>
            <a:fld id="{70BD5C6E-B951-4F75-98F9-5205086B313C}" type="slidenum">
              <a:rPr kumimoji="1" lang="ja-JP" altLang="en-US" smtClean="0"/>
              <a:t>‹#›</a:t>
            </a:fld>
            <a:endParaRPr kumimoji="1" lang="ja-JP" altLang="en-US"/>
          </a:p>
        </p:txBody>
      </p:sp>
      <p:sp>
        <p:nvSpPr>
          <p:cNvPr id="7" name="直角三角形 6">
            <a:extLst>
              <a:ext uri="{FF2B5EF4-FFF2-40B4-BE49-F238E27FC236}">
                <a16:creationId xmlns:a16="http://schemas.microsoft.com/office/drawing/2014/main" id="{AAC5F3CB-9530-48C3-83D3-E774A9D64F76}"/>
              </a:ext>
            </a:extLst>
          </p:cNvPr>
          <p:cNvSpPr/>
          <p:nvPr userDrawn="1"/>
        </p:nvSpPr>
        <p:spPr>
          <a:xfrm rot="5400000" flipH="1" flipV="1">
            <a:off x="5490265" y="3204265"/>
            <a:ext cx="1808922" cy="5498548"/>
          </a:xfrm>
          <a:prstGeom prst="r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Tree>
    <p:extLst>
      <p:ext uri="{BB962C8B-B14F-4D97-AF65-F5344CB8AC3E}">
        <p14:creationId xmlns:p14="http://schemas.microsoft.com/office/powerpoint/2010/main" val="3070505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とコンテンツ">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764" y="212035"/>
            <a:ext cx="9051236" cy="386127"/>
          </a:xfrm>
        </p:spPr>
        <p:txBody>
          <a:bodyPr>
            <a:noAutofit/>
          </a:bodyPr>
          <a:lstStyle>
            <a:lvl1pPr algn="l">
              <a:defRPr sz="2400" b="1">
                <a:solidFill>
                  <a:schemeClr val="tx1"/>
                </a:solidFill>
              </a:defRPr>
            </a:lvl1pPr>
          </a:lstStyle>
          <a:p>
            <a:endParaRPr lang="en-US" dirty="0"/>
          </a:p>
        </p:txBody>
      </p:sp>
      <p:sp>
        <p:nvSpPr>
          <p:cNvPr id="3" name="Content Placeholder 2"/>
          <p:cNvSpPr>
            <a:spLocks noGrp="1"/>
          </p:cNvSpPr>
          <p:nvPr>
            <p:ph idx="1"/>
          </p:nvPr>
        </p:nvSpPr>
        <p:spPr>
          <a:xfrm>
            <a:off x="304800" y="796049"/>
            <a:ext cx="8507896" cy="5692134"/>
          </a:xfrm>
        </p:spPr>
        <p:txBody>
          <a:bodyPr/>
          <a:lstStyle>
            <a:lvl1pPr>
              <a:defRPr sz="2000"/>
            </a:lvl1pPr>
            <a:lvl2pPr>
              <a:defRPr sz="1600"/>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
        <p:nvSpPr>
          <p:cNvPr id="12" name="テキスト プレースホルダー 11"/>
          <p:cNvSpPr>
            <a:spLocks noGrp="1"/>
          </p:cNvSpPr>
          <p:nvPr>
            <p:ph type="body" sz="quarter" idx="13"/>
          </p:nvPr>
        </p:nvSpPr>
        <p:spPr>
          <a:xfrm>
            <a:off x="92764" y="14148"/>
            <a:ext cx="7170738" cy="293687"/>
          </a:xfrm>
        </p:spPr>
        <p:txBody>
          <a:bodyPr>
            <a:normAutofit/>
          </a:bodyPr>
          <a:lstStyle>
            <a:lvl1pPr marL="0" indent="0">
              <a:buNone/>
              <a:defRPr sz="1100">
                <a:latin typeface="メイリオ" panose="020B0604030504040204" pitchFamily="50" charset="-128"/>
                <a:ea typeface="メイリオ" panose="020B0604030504040204" pitchFamily="50" charset="-128"/>
              </a:defRPr>
            </a:lvl1pPr>
          </a:lstStyle>
          <a:p>
            <a:pPr lvl="0"/>
            <a:r>
              <a:rPr kumimoji="1" lang="ja-JP" altLang="en-US" dirty="0"/>
              <a:t>マスター テキストの書式設定</a:t>
            </a:r>
          </a:p>
        </p:txBody>
      </p:sp>
      <p:cxnSp>
        <p:nvCxnSpPr>
          <p:cNvPr id="9" name="直線コネクタ 8"/>
          <p:cNvCxnSpPr/>
          <p:nvPr userDrawn="1"/>
        </p:nvCxnSpPr>
        <p:spPr>
          <a:xfrm>
            <a:off x="92764" y="611414"/>
            <a:ext cx="8812697"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877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859F5A-277D-428A-850C-2CB0803A7937}"/>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7BD1E76-03EE-4763-A199-1DE5508FE50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3F6F208-3E9A-4E08-B3BD-2465CEB7D5A4}"/>
              </a:ext>
            </a:extLst>
          </p:cNvPr>
          <p:cNvSpPr>
            <a:spLocks noGrp="1"/>
          </p:cNvSpPr>
          <p:nvPr>
            <p:ph type="dt" sz="half" idx="10"/>
          </p:nvPr>
        </p:nvSpPr>
        <p:spPr/>
        <p:txBody>
          <a:bodyPr/>
          <a:lstStyle/>
          <a:p>
            <a:fld id="{32EBA96F-A2CC-4384-99CE-3FDF7EC268CC}" type="datetime1">
              <a:rPr kumimoji="1" lang="ja-JP" altLang="en-US" smtClean="0"/>
              <a:t>2024/1/19</a:t>
            </a:fld>
            <a:endParaRPr kumimoji="1" lang="ja-JP" altLang="en-US"/>
          </a:p>
        </p:txBody>
      </p:sp>
      <p:sp>
        <p:nvSpPr>
          <p:cNvPr id="5" name="フッター プレースホルダー 4">
            <a:extLst>
              <a:ext uri="{FF2B5EF4-FFF2-40B4-BE49-F238E27FC236}">
                <a16:creationId xmlns:a16="http://schemas.microsoft.com/office/drawing/2014/main" id="{6F3F2190-470F-4667-9C39-F1A8D66E645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82AE488-3F84-4935-8670-8BBEA8F975B2}"/>
              </a:ext>
            </a:extLst>
          </p:cNvPr>
          <p:cNvSpPr>
            <a:spLocks noGrp="1"/>
          </p:cNvSpPr>
          <p:nvPr>
            <p:ph type="sldNum" sz="quarter" idx="12"/>
          </p:nvPr>
        </p:nvSpPr>
        <p:spPr/>
        <p:txBody>
          <a:bodyPr/>
          <a:lstStyle/>
          <a:p>
            <a:fld id="{5120EADA-CD4F-4D3F-9227-7F7F0CB6916C}" type="slidenum">
              <a:rPr kumimoji="1" lang="ja-JP" altLang="en-US" smtClean="0"/>
              <a:t>‹#›</a:t>
            </a:fld>
            <a:endParaRPr kumimoji="1" lang="ja-JP" altLang="en-US"/>
          </a:p>
        </p:txBody>
      </p:sp>
    </p:spTree>
    <p:extLst>
      <p:ext uri="{BB962C8B-B14F-4D97-AF65-F5344CB8AC3E}">
        <p14:creationId xmlns:p14="http://schemas.microsoft.com/office/powerpoint/2010/main" val="1800063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42DEBE-5E02-4AC7-AED9-69A1ED72727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5957EFB-052A-4B70-9887-376FA56375D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3ADC897-ABB7-4F75-BF19-048054B07021}"/>
              </a:ext>
            </a:extLst>
          </p:cNvPr>
          <p:cNvSpPr>
            <a:spLocks noGrp="1"/>
          </p:cNvSpPr>
          <p:nvPr>
            <p:ph type="dt" sz="half" idx="10"/>
          </p:nvPr>
        </p:nvSpPr>
        <p:spPr/>
        <p:txBody>
          <a:bodyPr/>
          <a:lstStyle/>
          <a:p>
            <a:fld id="{068581F1-EAA8-487F-B825-487C664B95C5}" type="datetime1">
              <a:rPr kumimoji="1" lang="ja-JP" altLang="en-US" smtClean="0"/>
              <a:t>2024/1/19</a:t>
            </a:fld>
            <a:endParaRPr kumimoji="1" lang="ja-JP" altLang="en-US"/>
          </a:p>
        </p:txBody>
      </p:sp>
      <p:sp>
        <p:nvSpPr>
          <p:cNvPr id="5" name="フッター プレースホルダー 4">
            <a:extLst>
              <a:ext uri="{FF2B5EF4-FFF2-40B4-BE49-F238E27FC236}">
                <a16:creationId xmlns:a16="http://schemas.microsoft.com/office/drawing/2014/main" id="{87DC0112-85C1-4C5C-BA51-596F2B6B72B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C7C764A-78BF-46FB-A25C-AD565A129CAB}"/>
              </a:ext>
            </a:extLst>
          </p:cNvPr>
          <p:cNvSpPr>
            <a:spLocks noGrp="1"/>
          </p:cNvSpPr>
          <p:nvPr>
            <p:ph type="sldNum" sz="quarter" idx="12"/>
          </p:nvPr>
        </p:nvSpPr>
        <p:spPr/>
        <p:txBody>
          <a:bodyPr/>
          <a:lstStyle/>
          <a:p>
            <a:fld id="{5120EADA-CD4F-4D3F-9227-7F7F0CB6916C}" type="slidenum">
              <a:rPr kumimoji="1" lang="ja-JP" altLang="en-US" smtClean="0"/>
              <a:t>‹#›</a:t>
            </a:fld>
            <a:endParaRPr kumimoji="1" lang="ja-JP" altLang="en-US"/>
          </a:p>
        </p:txBody>
      </p:sp>
    </p:spTree>
    <p:extLst>
      <p:ext uri="{BB962C8B-B14F-4D97-AF65-F5344CB8AC3E}">
        <p14:creationId xmlns:p14="http://schemas.microsoft.com/office/powerpoint/2010/main" val="2067563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CE98B8-44AB-4D1B-BC8A-6F0BE12BD35D}"/>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C8ACD68-EF48-45BB-9026-F34DC3B9C65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5DE0250-586C-4D59-94DD-B56083351875}"/>
              </a:ext>
            </a:extLst>
          </p:cNvPr>
          <p:cNvSpPr>
            <a:spLocks noGrp="1"/>
          </p:cNvSpPr>
          <p:nvPr>
            <p:ph type="dt" sz="half" idx="10"/>
          </p:nvPr>
        </p:nvSpPr>
        <p:spPr/>
        <p:txBody>
          <a:bodyPr/>
          <a:lstStyle/>
          <a:p>
            <a:fld id="{105E9AA9-60B4-4153-AF63-BF6A9F67CDC1}" type="datetime1">
              <a:rPr kumimoji="1" lang="ja-JP" altLang="en-US" smtClean="0"/>
              <a:t>2024/1/19</a:t>
            </a:fld>
            <a:endParaRPr kumimoji="1" lang="ja-JP" altLang="en-US"/>
          </a:p>
        </p:txBody>
      </p:sp>
      <p:sp>
        <p:nvSpPr>
          <p:cNvPr id="5" name="フッター プレースホルダー 4">
            <a:extLst>
              <a:ext uri="{FF2B5EF4-FFF2-40B4-BE49-F238E27FC236}">
                <a16:creationId xmlns:a16="http://schemas.microsoft.com/office/drawing/2014/main" id="{85CE5BA1-A49B-48C4-BE43-4873F518893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6BFA4ED-6804-41C9-A918-57FD6C0F7DE5}"/>
              </a:ext>
            </a:extLst>
          </p:cNvPr>
          <p:cNvSpPr>
            <a:spLocks noGrp="1"/>
          </p:cNvSpPr>
          <p:nvPr>
            <p:ph type="sldNum" sz="quarter" idx="12"/>
          </p:nvPr>
        </p:nvSpPr>
        <p:spPr/>
        <p:txBody>
          <a:bodyPr/>
          <a:lstStyle/>
          <a:p>
            <a:fld id="{5120EADA-CD4F-4D3F-9227-7F7F0CB6916C}" type="slidenum">
              <a:rPr kumimoji="1" lang="ja-JP" altLang="en-US" smtClean="0"/>
              <a:t>‹#›</a:t>
            </a:fld>
            <a:endParaRPr kumimoji="1" lang="ja-JP" altLang="en-US"/>
          </a:p>
        </p:txBody>
      </p:sp>
    </p:spTree>
    <p:extLst>
      <p:ext uri="{BB962C8B-B14F-4D97-AF65-F5344CB8AC3E}">
        <p14:creationId xmlns:p14="http://schemas.microsoft.com/office/powerpoint/2010/main" val="3460990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EA9660-A921-4466-9C7A-822A673FDA3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90F042F-2658-4B20-A091-46F68DFAA7A0}"/>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D721E24-AE8C-44F7-BC14-F0F43BF81329}"/>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045B3B2-ABF8-46C1-8669-BE179BA540E3}"/>
              </a:ext>
            </a:extLst>
          </p:cNvPr>
          <p:cNvSpPr>
            <a:spLocks noGrp="1"/>
          </p:cNvSpPr>
          <p:nvPr>
            <p:ph type="dt" sz="half" idx="10"/>
          </p:nvPr>
        </p:nvSpPr>
        <p:spPr/>
        <p:txBody>
          <a:bodyPr/>
          <a:lstStyle/>
          <a:p>
            <a:fld id="{F03F08BB-76DA-4B36-9940-FD36549E6861}" type="datetime1">
              <a:rPr kumimoji="1" lang="ja-JP" altLang="en-US" smtClean="0"/>
              <a:t>2024/1/19</a:t>
            </a:fld>
            <a:endParaRPr kumimoji="1" lang="ja-JP" altLang="en-US"/>
          </a:p>
        </p:txBody>
      </p:sp>
      <p:sp>
        <p:nvSpPr>
          <p:cNvPr id="6" name="フッター プレースホルダー 5">
            <a:extLst>
              <a:ext uri="{FF2B5EF4-FFF2-40B4-BE49-F238E27FC236}">
                <a16:creationId xmlns:a16="http://schemas.microsoft.com/office/drawing/2014/main" id="{DB2FCA79-5F56-4990-85FC-5C93AB174C5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2DBBDC3-84A7-49DF-86A7-1D6EA730B2B3}"/>
              </a:ext>
            </a:extLst>
          </p:cNvPr>
          <p:cNvSpPr>
            <a:spLocks noGrp="1"/>
          </p:cNvSpPr>
          <p:nvPr>
            <p:ph type="sldNum" sz="quarter" idx="12"/>
          </p:nvPr>
        </p:nvSpPr>
        <p:spPr/>
        <p:txBody>
          <a:bodyPr/>
          <a:lstStyle/>
          <a:p>
            <a:fld id="{5120EADA-CD4F-4D3F-9227-7F7F0CB6916C}" type="slidenum">
              <a:rPr kumimoji="1" lang="ja-JP" altLang="en-US" smtClean="0"/>
              <a:t>‹#›</a:t>
            </a:fld>
            <a:endParaRPr kumimoji="1" lang="ja-JP" altLang="en-US"/>
          </a:p>
        </p:txBody>
      </p:sp>
    </p:spTree>
    <p:extLst>
      <p:ext uri="{BB962C8B-B14F-4D97-AF65-F5344CB8AC3E}">
        <p14:creationId xmlns:p14="http://schemas.microsoft.com/office/powerpoint/2010/main" val="1173067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69ECE2-22E0-4701-989E-E8DBD4E26D6B}"/>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7341F4C-7544-48CE-AD77-2CF5088BD06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3A578ED-C53D-42A3-83C7-9C478583E0BC}"/>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E0A6142-1129-4DF9-B02C-B6ECEF4DBF6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B07C81B-D914-4B51-8698-34A6027A63ED}"/>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C336D07-B808-4837-B8C1-19EFB17528D0}"/>
              </a:ext>
            </a:extLst>
          </p:cNvPr>
          <p:cNvSpPr>
            <a:spLocks noGrp="1"/>
          </p:cNvSpPr>
          <p:nvPr>
            <p:ph type="dt" sz="half" idx="10"/>
          </p:nvPr>
        </p:nvSpPr>
        <p:spPr/>
        <p:txBody>
          <a:bodyPr/>
          <a:lstStyle/>
          <a:p>
            <a:fld id="{4433C14C-57D1-461E-91ED-9CCBA41C5E21}" type="datetime1">
              <a:rPr kumimoji="1" lang="ja-JP" altLang="en-US" smtClean="0"/>
              <a:t>2024/1/19</a:t>
            </a:fld>
            <a:endParaRPr kumimoji="1" lang="ja-JP" altLang="en-US"/>
          </a:p>
        </p:txBody>
      </p:sp>
      <p:sp>
        <p:nvSpPr>
          <p:cNvPr id="8" name="フッター プレースホルダー 7">
            <a:extLst>
              <a:ext uri="{FF2B5EF4-FFF2-40B4-BE49-F238E27FC236}">
                <a16:creationId xmlns:a16="http://schemas.microsoft.com/office/drawing/2014/main" id="{9A27BF5E-41DA-417E-A6F8-4BE52D76A2A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9AD5841-0B6F-4940-92D0-204143154B33}"/>
              </a:ext>
            </a:extLst>
          </p:cNvPr>
          <p:cNvSpPr>
            <a:spLocks noGrp="1"/>
          </p:cNvSpPr>
          <p:nvPr>
            <p:ph type="sldNum" sz="quarter" idx="12"/>
          </p:nvPr>
        </p:nvSpPr>
        <p:spPr/>
        <p:txBody>
          <a:bodyPr/>
          <a:lstStyle/>
          <a:p>
            <a:fld id="{5120EADA-CD4F-4D3F-9227-7F7F0CB6916C}" type="slidenum">
              <a:rPr kumimoji="1" lang="ja-JP" altLang="en-US" smtClean="0"/>
              <a:t>‹#›</a:t>
            </a:fld>
            <a:endParaRPr kumimoji="1" lang="ja-JP" altLang="en-US"/>
          </a:p>
        </p:txBody>
      </p:sp>
    </p:spTree>
    <p:extLst>
      <p:ext uri="{BB962C8B-B14F-4D97-AF65-F5344CB8AC3E}">
        <p14:creationId xmlns:p14="http://schemas.microsoft.com/office/powerpoint/2010/main" val="2453827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20B731-9E4A-411F-949B-A316D7BF577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69A479E-C944-4EF2-8281-08C54E3D61E1}"/>
              </a:ext>
            </a:extLst>
          </p:cNvPr>
          <p:cNvSpPr>
            <a:spLocks noGrp="1"/>
          </p:cNvSpPr>
          <p:nvPr>
            <p:ph type="dt" sz="half" idx="10"/>
          </p:nvPr>
        </p:nvSpPr>
        <p:spPr/>
        <p:txBody>
          <a:bodyPr/>
          <a:lstStyle/>
          <a:p>
            <a:fld id="{2AFBA0AE-C561-43DE-B238-967C36AC1108}" type="datetime1">
              <a:rPr kumimoji="1" lang="ja-JP" altLang="en-US" smtClean="0"/>
              <a:t>2024/1/19</a:t>
            </a:fld>
            <a:endParaRPr kumimoji="1" lang="ja-JP" altLang="en-US"/>
          </a:p>
        </p:txBody>
      </p:sp>
      <p:sp>
        <p:nvSpPr>
          <p:cNvPr id="4" name="フッター プレースホルダー 3">
            <a:extLst>
              <a:ext uri="{FF2B5EF4-FFF2-40B4-BE49-F238E27FC236}">
                <a16:creationId xmlns:a16="http://schemas.microsoft.com/office/drawing/2014/main" id="{AEC5A126-0408-497D-BC58-880A995AB5D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6809E32-24ED-4207-B632-608ABDA31E31}"/>
              </a:ext>
            </a:extLst>
          </p:cNvPr>
          <p:cNvSpPr>
            <a:spLocks noGrp="1"/>
          </p:cNvSpPr>
          <p:nvPr>
            <p:ph type="sldNum" sz="quarter" idx="12"/>
          </p:nvPr>
        </p:nvSpPr>
        <p:spPr/>
        <p:txBody>
          <a:bodyPr/>
          <a:lstStyle/>
          <a:p>
            <a:fld id="{5120EADA-CD4F-4D3F-9227-7F7F0CB6916C}" type="slidenum">
              <a:rPr kumimoji="1" lang="ja-JP" altLang="en-US" smtClean="0"/>
              <a:t>‹#›</a:t>
            </a:fld>
            <a:endParaRPr kumimoji="1" lang="ja-JP" altLang="en-US"/>
          </a:p>
        </p:txBody>
      </p:sp>
    </p:spTree>
    <p:extLst>
      <p:ext uri="{BB962C8B-B14F-4D97-AF65-F5344CB8AC3E}">
        <p14:creationId xmlns:p14="http://schemas.microsoft.com/office/powerpoint/2010/main" val="3929562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F604D07-75DB-44D1-ABC9-683E63EF55B7}"/>
              </a:ext>
            </a:extLst>
          </p:cNvPr>
          <p:cNvSpPr>
            <a:spLocks noGrp="1"/>
          </p:cNvSpPr>
          <p:nvPr>
            <p:ph type="dt" sz="half" idx="10"/>
          </p:nvPr>
        </p:nvSpPr>
        <p:spPr/>
        <p:txBody>
          <a:bodyPr/>
          <a:lstStyle/>
          <a:p>
            <a:fld id="{35229DC7-7072-4FB7-8060-07FBA9B48FC5}" type="datetime1">
              <a:rPr kumimoji="1" lang="ja-JP" altLang="en-US" smtClean="0"/>
              <a:t>2024/1/19</a:t>
            </a:fld>
            <a:endParaRPr kumimoji="1" lang="ja-JP" altLang="en-US"/>
          </a:p>
        </p:txBody>
      </p:sp>
      <p:sp>
        <p:nvSpPr>
          <p:cNvPr id="3" name="フッター プレースホルダー 2">
            <a:extLst>
              <a:ext uri="{FF2B5EF4-FFF2-40B4-BE49-F238E27FC236}">
                <a16:creationId xmlns:a16="http://schemas.microsoft.com/office/drawing/2014/main" id="{E7CEB30C-6375-4198-8FE5-CED0DF60550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4B0C852-562D-4038-BEFB-0C09A853E084}"/>
              </a:ext>
            </a:extLst>
          </p:cNvPr>
          <p:cNvSpPr>
            <a:spLocks noGrp="1"/>
          </p:cNvSpPr>
          <p:nvPr>
            <p:ph type="sldNum" sz="quarter" idx="12"/>
          </p:nvPr>
        </p:nvSpPr>
        <p:spPr/>
        <p:txBody>
          <a:bodyPr/>
          <a:lstStyle/>
          <a:p>
            <a:fld id="{5120EADA-CD4F-4D3F-9227-7F7F0CB6916C}" type="slidenum">
              <a:rPr kumimoji="1" lang="ja-JP" altLang="en-US" smtClean="0"/>
              <a:t>‹#›</a:t>
            </a:fld>
            <a:endParaRPr kumimoji="1" lang="ja-JP" altLang="en-US"/>
          </a:p>
        </p:txBody>
      </p:sp>
    </p:spTree>
    <p:extLst>
      <p:ext uri="{BB962C8B-B14F-4D97-AF65-F5344CB8AC3E}">
        <p14:creationId xmlns:p14="http://schemas.microsoft.com/office/powerpoint/2010/main" val="102136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11A4B7-22AF-489F-A785-4FAD264A396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E61468D-8CCB-48B8-995E-76D1B564A94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EED1CDD-E37E-4B18-8969-7E1F43001978}"/>
              </a:ext>
            </a:extLst>
          </p:cNvPr>
          <p:cNvSpPr>
            <a:spLocks noGrp="1"/>
          </p:cNvSpPr>
          <p:nvPr>
            <p:ph type="dt" sz="half" idx="10"/>
          </p:nvPr>
        </p:nvSpPr>
        <p:spPr/>
        <p:txBody>
          <a:bodyPr/>
          <a:lstStyle/>
          <a:p>
            <a:fld id="{38F3CA4F-9529-49FE-9D5F-EC634DFC660E}" type="datetime1">
              <a:rPr kumimoji="1" lang="ja-JP" altLang="en-US" smtClean="0"/>
              <a:t>2024/1/19</a:t>
            </a:fld>
            <a:endParaRPr kumimoji="1" lang="ja-JP" altLang="en-US"/>
          </a:p>
        </p:txBody>
      </p:sp>
      <p:sp>
        <p:nvSpPr>
          <p:cNvPr id="5" name="フッター プレースホルダー 4">
            <a:extLst>
              <a:ext uri="{FF2B5EF4-FFF2-40B4-BE49-F238E27FC236}">
                <a16:creationId xmlns:a16="http://schemas.microsoft.com/office/drawing/2014/main" id="{96CA9F72-1AB9-4EE3-912C-C093BBA99D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CE102E-613C-44E0-A0B5-5A8C3092AD1D}"/>
              </a:ext>
            </a:extLst>
          </p:cNvPr>
          <p:cNvSpPr>
            <a:spLocks noGrp="1"/>
          </p:cNvSpPr>
          <p:nvPr>
            <p:ph type="sldNum" sz="quarter" idx="12"/>
          </p:nvPr>
        </p:nvSpPr>
        <p:spPr/>
        <p:txBody>
          <a:bodyPr/>
          <a:lstStyle/>
          <a:p>
            <a:fld id="{70BD5C6E-B951-4F75-98F9-5205086B313C}" type="slidenum">
              <a:rPr kumimoji="1" lang="ja-JP" altLang="en-US" smtClean="0"/>
              <a:t>‹#›</a:t>
            </a:fld>
            <a:endParaRPr kumimoji="1" lang="ja-JP" altLang="en-US"/>
          </a:p>
        </p:txBody>
      </p:sp>
      <p:sp>
        <p:nvSpPr>
          <p:cNvPr id="7" name="直角三角形 6">
            <a:extLst>
              <a:ext uri="{FF2B5EF4-FFF2-40B4-BE49-F238E27FC236}">
                <a16:creationId xmlns:a16="http://schemas.microsoft.com/office/drawing/2014/main" id="{30BF2057-13D3-4891-8716-B143E7BDB214}"/>
              </a:ext>
            </a:extLst>
          </p:cNvPr>
          <p:cNvSpPr/>
          <p:nvPr userDrawn="1"/>
        </p:nvSpPr>
        <p:spPr>
          <a:xfrm rot="5400000" flipH="1" flipV="1">
            <a:off x="5490265" y="3204265"/>
            <a:ext cx="1808922" cy="5498548"/>
          </a:xfrm>
          <a:prstGeom prst="r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Tree>
    <p:extLst>
      <p:ext uri="{BB962C8B-B14F-4D97-AF65-F5344CB8AC3E}">
        <p14:creationId xmlns:p14="http://schemas.microsoft.com/office/powerpoint/2010/main" val="4233929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E937AD-6693-4BF1-8348-EC2B038266BE}"/>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78D46A7-63D7-4222-A9C5-2CD699738D9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2EAE296-C989-4662-8A64-7FBDC2C3C89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8AAB180-2FCE-408F-8351-6A1ABF432086}"/>
              </a:ext>
            </a:extLst>
          </p:cNvPr>
          <p:cNvSpPr>
            <a:spLocks noGrp="1"/>
          </p:cNvSpPr>
          <p:nvPr>
            <p:ph type="dt" sz="half" idx="10"/>
          </p:nvPr>
        </p:nvSpPr>
        <p:spPr/>
        <p:txBody>
          <a:bodyPr/>
          <a:lstStyle/>
          <a:p>
            <a:fld id="{6B5BE3A6-4814-4810-9588-E933CAA922B5}" type="datetime1">
              <a:rPr kumimoji="1" lang="ja-JP" altLang="en-US" smtClean="0"/>
              <a:t>2024/1/19</a:t>
            </a:fld>
            <a:endParaRPr kumimoji="1" lang="ja-JP" altLang="en-US"/>
          </a:p>
        </p:txBody>
      </p:sp>
      <p:sp>
        <p:nvSpPr>
          <p:cNvPr id="6" name="フッター プレースホルダー 5">
            <a:extLst>
              <a:ext uri="{FF2B5EF4-FFF2-40B4-BE49-F238E27FC236}">
                <a16:creationId xmlns:a16="http://schemas.microsoft.com/office/drawing/2014/main" id="{A9F6CC2A-4341-4036-98BF-B35707598F3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017AEB0-6EA4-4C97-B9A9-3421E5217450}"/>
              </a:ext>
            </a:extLst>
          </p:cNvPr>
          <p:cNvSpPr>
            <a:spLocks noGrp="1"/>
          </p:cNvSpPr>
          <p:nvPr>
            <p:ph type="sldNum" sz="quarter" idx="12"/>
          </p:nvPr>
        </p:nvSpPr>
        <p:spPr/>
        <p:txBody>
          <a:bodyPr/>
          <a:lstStyle/>
          <a:p>
            <a:fld id="{5120EADA-CD4F-4D3F-9227-7F7F0CB6916C}" type="slidenum">
              <a:rPr kumimoji="1" lang="ja-JP" altLang="en-US" smtClean="0"/>
              <a:t>‹#›</a:t>
            </a:fld>
            <a:endParaRPr kumimoji="1" lang="ja-JP" altLang="en-US"/>
          </a:p>
        </p:txBody>
      </p:sp>
    </p:spTree>
    <p:extLst>
      <p:ext uri="{BB962C8B-B14F-4D97-AF65-F5344CB8AC3E}">
        <p14:creationId xmlns:p14="http://schemas.microsoft.com/office/powerpoint/2010/main" val="592303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54A781-BBEB-440A-8445-0D5AA66060D1}"/>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55BD3D0-0C44-4D98-8B5D-8AFBD8C0812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7F1D22C-B2E1-4434-9DFA-95F712CFABA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F59D95A-8B1F-46DC-AF1E-E9D8C02F1980}"/>
              </a:ext>
            </a:extLst>
          </p:cNvPr>
          <p:cNvSpPr>
            <a:spLocks noGrp="1"/>
          </p:cNvSpPr>
          <p:nvPr>
            <p:ph type="dt" sz="half" idx="10"/>
          </p:nvPr>
        </p:nvSpPr>
        <p:spPr/>
        <p:txBody>
          <a:bodyPr/>
          <a:lstStyle/>
          <a:p>
            <a:fld id="{C24C680A-C2D0-4600-9E24-18CE56D1EE95}" type="datetime1">
              <a:rPr kumimoji="1" lang="ja-JP" altLang="en-US" smtClean="0"/>
              <a:t>2024/1/19</a:t>
            </a:fld>
            <a:endParaRPr kumimoji="1" lang="ja-JP" altLang="en-US"/>
          </a:p>
        </p:txBody>
      </p:sp>
      <p:sp>
        <p:nvSpPr>
          <p:cNvPr id="6" name="フッター プレースホルダー 5">
            <a:extLst>
              <a:ext uri="{FF2B5EF4-FFF2-40B4-BE49-F238E27FC236}">
                <a16:creationId xmlns:a16="http://schemas.microsoft.com/office/drawing/2014/main" id="{D509EA16-CBCA-409D-A45E-D9137F3B296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D0CA2BB-3327-412E-BD5B-90A65F14418C}"/>
              </a:ext>
            </a:extLst>
          </p:cNvPr>
          <p:cNvSpPr>
            <a:spLocks noGrp="1"/>
          </p:cNvSpPr>
          <p:nvPr>
            <p:ph type="sldNum" sz="quarter" idx="12"/>
          </p:nvPr>
        </p:nvSpPr>
        <p:spPr/>
        <p:txBody>
          <a:bodyPr/>
          <a:lstStyle/>
          <a:p>
            <a:fld id="{5120EADA-CD4F-4D3F-9227-7F7F0CB6916C}" type="slidenum">
              <a:rPr kumimoji="1" lang="ja-JP" altLang="en-US" smtClean="0"/>
              <a:t>‹#›</a:t>
            </a:fld>
            <a:endParaRPr kumimoji="1" lang="ja-JP" altLang="en-US"/>
          </a:p>
        </p:txBody>
      </p:sp>
    </p:spTree>
    <p:extLst>
      <p:ext uri="{BB962C8B-B14F-4D97-AF65-F5344CB8AC3E}">
        <p14:creationId xmlns:p14="http://schemas.microsoft.com/office/powerpoint/2010/main" val="841208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6F6C46-E761-4EE5-849E-107769293B0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7EB4B05-1DC7-451C-9340-6FA44D864E7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0FE791-7D29-4DFC-9122-DE3737D9E11E}"/>
              </a:ext>
            </a:extLst>
          </p:cNvPr>
          <p:cNvSpPr>
            <a:spLocks noGrp="1"/>
          </p:cNvSpPr>
          <p:nvPr>
            <p:ph type="dt" sz="half" idx="10"/>
          </p:nvPr>
        </p:nvSpPr>
        <p:spPr/>
        <p:txBody>
          <a:bodyPr/>
          <a:lstStyle/>
          <a:p>
            <a:fld id="{07E4BCA7-ACC1-40DA-AC78-C6D620F04EFD}" type="datetime1">
              <a:rPr kumimoji="1" lang="ja-JP" altLang="en-US" smtClean="0"/>
              <a:t>2024/1/19</a:t>
            </a:fld>
            <a:endParaRPr kumimoji="1" lang="ja-JP" altLang="en-US"/>
          </a:p>
        </p:txBody>
      </p:sp>
      <p:sp>
        <p:nvSpPr>
          <p:cNvPr id="5" name="フッター プレースホルダー 4">
            <a:extLst>
              <a:ext uri="{FF2B5EF4-FFF2-40B4-BE49-F238E27FC236}">
                <a16:creationId xmlns:a16="http://schemas.microsoft.com/office/drawing/2014/main" id="{1F9F5CD6-7895-4031-8FFB-482D52F5A43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1850584-CFE8-466D-809D-1044F25E50C3}"/>
              </a:ext>
            </a:extLst>
          </p:cNvPr>
          <p:cNvSpPr>
            <a:spLocks noGrp="1"/>
          </p:cNvSpPr>
          <p:nvPr>
            <p:ph type="sldNum" sz="quarter" idx="12"/>
          </p:nvPr>
        </p:nvSpPr>
        <p:spPr/>
        <p:txBody>
          <a:bodyPr/>
          <a:lstStyle/>
          <a:p>
            <a:fld id="{5120EADA-CD4F-4D3F-9227-7F7F0CB6916C}" type="slidenum">
              <a:rPr kumimoji="1" lang="ja-JP" altLang="en-US" smtClean="0"/>
              <a:t>‹#›</a:t>
            </a:fld>
            <a:endParaRPr kumimoji="1" lang="ja-JP" altLang="en-US"/>
          </a:p>
        </p:txBody>
      </p:sp>
    </p:spTree>
    <p:extLst>
      <p:ext uri="{BB962C8B-B14F-4D97-AF65-F5344CB8AC3E}">
        <p14:creationId xmlns:p14="http://schemas.microsoft.com/office/powerpoint/2010/main" val="3970143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8E4FA11-D673-4164-B558-4C6DE581F3AC}"/>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E820F7C-67F3-402A-BE93-6B77308E8ECA}"/>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528635C-E6FD-4EFF-A64E-E89B007F343E}"/>
              </a:ext>
            </a:extLst>
          </p:cNvPr>
          <p:cNvSpPr>
            <a:spLocks noGrp="1"/>
          </p:cNvSpPr>
          <p:nvPr>
            <p:ph type="dt" sz="half" idx="10"/>
          </p:nvPr>
        </p:nvSpPr>
        <p:spPr/>
        <p:txBody>
          <a:bodyPr/>
          <a:lstStyle/>
          <a:p>
            <a:fld id="{6B1D0921-3DE2-4E18-A82B-B11919E9121E}" type="datetime1">
              <a:rPr kumimoji="1" lang="ja-JP" altLang="en-US" smtClean="0"/>
              <a:t>2024/1/19</a:t>
            </a:fld>
            <a:endParaRPr kumimoji="1" lang="ja-JP" altLang="en-US"/>
          </a:p>
        </p:txBody>
      </p:sp>
      <p:sp>
        <p:nvSpPr>
          <p:cNvPr id="5" name="フッター プレースホルダー 4">
            <a:extLst>
              <a:ext uri="{FF2B5EF4-FFF2-40B4-BE49-F238E27FC236}">
                <a16:creationId xmlns:a16="http://schemas.microsoft.com/office/drawing/2014/main" id="{BB539BCB-4B68-4818-B8A8-B364E1E2493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A1BC52-A041-438D-BC0A-19B932B9B2D5}"/>
              </a:ext>
            </a:extLst>
          </p:cNvPr>
          <p:cNvSpPr>
            <a:spLocks noGrp="1"/>
          </p:cNvSpPr>
          <p:nvPr>
            <p:ph type="sldNum" sz="quarter" idx="12"/>
          </p:nvPr>
        </p:nvSpPr>
        <p:spPr/>
        <p:txBody>
          <a:bodyPr/>
          <a:lstStyle/>
          <a:p>
            <a:fld id="{5120EADA-CD4F-4D3F-9227-7F7F0CB6916C}" type="slidenum">
              <a:rPr kumimoji="1" lang="ja-JP" altLang="en-US" smtClean="0"/>
              <a:t>‹#›</a:t>
            </a:fld>
            <a:endParaRPr kumimoji="1" lang="ja-JP" altLang="en-US"/>
          </a:p>
        </p:txBody>
      </p:sp>
    </p:spTree>
    <p:extLst>
      <p:ext uri="{BB962C8B-B14F-4D97-AF65-F5344CB8AC3E}">
        <p14:creationId xmlns:p14="http://schemas.microsoft.com/office/powerpoint/2010/main" val="4280100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971019-B08D-4169-A5C2-603DF1898C1C}"/>
              </a:ext>
            </a:extLst>
          </p:cNvPr>
          <p:cNvSpPr>
            <a:spLocks noGrp="1"/>
          </p:cNvSpPr>
          <p:nvPr>
            <p:ph type="title"/>
          </p:nvPr>
        </p:nvSpPr>
        <p:spPr>
          <a:xfrm>
            <a:off x="623888" y="1709741"/>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B6E2213-C1EF-4F45-B302-482295486E3C}"/>
              </a:ext>
            </a:extLst>
          </p:cNvPr>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06283F7-101C-4AC7-B317-A6E4AB400FEB}"/>
              </a:ext>
            </a:extLst>
          </p:cNvPr>
          <p:cNvSpPr>
            <a:spLocks noGrp="1"/>
          </p:cNvSpPr>
          <p:nvPr>
            <p:ph type="dt" sz="half" idx="10"/>
          </p:nvPr>
        </p:nvSpPr>
        <p:spPr/>
        <p:txBody>
          <a:bodyPr/>
          <a:lstStyle/>
          <a:p>
            <a:fld id="{919234CA-39F4-4872-B169-9EED109385CB}" type="datetime1">
              <a:rPr kumimoji="1" lang="ja-JP" altLang="en-US" smtClean="0"/>
              <a:t>2024/1/19</a:t>
            </a:fld>
            <a:endParaRPr kumimoji="1" lang="ja-JP" altLang="en-US"/>
          </a:p>
        </p:txBody>
      </p:sp>
      <p:sp>
        <p:nvSpPr>
          <p:cNvPr id="5" name="フッター プレースホルダー 4">
            <a:extLst>
              <a:ext uri="{FF2B5EF4-FFF2-40B4-BE49-F238E27FC236}">
                <a16:creationId xmlns:a16="http://schemas.microsoft.com/office/drawing/2014/main" id="{2D3FDDF1-8050-4C96-B60D-016F6DC234A9}"/>
              </a:ext>
            </a:extLst>
          </p:cNvPr>
          <p:cNvSpPr>
            <a:spLocks noGrp="1"/>
          </p:cNvSpPr>
          <p:nvPr>
            <p:ph type="ftr" sz="quarter" idx="11"/>
          </p:nvPr>
        </p:nvSpPr>
        <p:spPr/>
        <p:txBody>
          <a:bodyPr/>
          <a:lstStyle/>
          <a:p>
            <a:endParaRPr kumimoji="1" lang="ja-JP" altLang="en-US"/>
          </a:p>
        </p:txBody>
      </p:sp>
      <p:sp>
        <p:nvSpPr>
          <p:cNvPr id="7" name="直角三角形 6">
            <a:extLst>
              <a:ext uri="{FF2B5EF4-FFF2-40B4-BE49-F238E27FC236}">
                <a16:creationId xmlns:a16="http://schemas.microsoft.com/office/drawing/2014/main" id="{676A1954-029B-4719-80B6-B49E473B1BE1}"/>
              </a:ext>
            </a:extLst>
          </p:cNvPr>
          <p:cNvSpPr/>
          <p:nvPr userDrawn="1"/>
        </p:nvSpPr>
        <p:spPr>
          <a:xfrm rot="5400000" flipH="1" flipV="1">
            <a:off x="5490265" y="3204265"/>
            <a:ext cx="1808922" cy="5498548"/>
          </a:xfrm>
          <a:prstGeom prst="r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Tree>
    <p:extLst>
      <p:ext uri="{BB962C8B-B14F-4D97-AF65-F5344CB8AC3E}">
        <p14:creationId xmlns:p14="http://schemas.microsoft.com/office/powerpoint/2010/main" val="3568860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E14385-C962-4A00-AACB-EAC4A0DAC95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22CD205-3548-49CB-9CCC-83F5B5D3922E}"/>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308E3F2-0D9E-4DA6-854E-8497196ED20C}"/>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5B79123-ACF2-4615-A004-1971D0B8F13B}"/>
              </a:ext>
            </a:extLst>
          </p:cNvPr>
          <p:cNvSpPr>
            <a:spLocks noGrp="1"/>
          </p:cNvSpPr>
          <p:nvPr>
            <p:ph type="dt" sz="half" idx="10"/>
          </p:nvPr>
        </p:nvSpPr>
        <p:spPr/>
        <p:txBody>
          <a:bodyPr/>
          <a:lstStyle/>
          <a:p>
            <a:fld id="{471DD320-A2FB-4031-9DC1-FF7C0A5FE302}" type="datetime1">
              <a:rPr kumimoji="1" lang="ja-JP" altLang="en-US" smtClean="0"/>
              <a:t>2024/1/19</a:t>
            </a:fld>
            <a:endParaRPr kumimoji="1" lang="ja-JP" altLang="en-US"/>
          </a:p>
        </p:txBody>
      </p:sp>
      <p:sp>
        <p:nvSpPr>
          <p:cNvPr id="6" name="フッター プレースホルダー 5">
            <a:extLst>
              <a:ext uri="{FF2B5EF4-FFF2-40B4-BE49-F238E27FC236}">
                <a16:creationId xmlns:a16="http://schemas.microsoft.com/office/drawing/2014/main" id="{E7E0AA60-5D1D-4F0F-9C83-8CFEDFFAE7F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07CDB52-B9EF-4115-A522-085A2449336B}"/>
              </a:ext>
            </a:extLst>
          </p:cNvPr>
          <p:cNvSpPr>
            <a:spLocks noGrp="1"/>
          </p:cNvSpPr>
          <p:nvPr>
            <p:ph type="sldNum" sz="quarter" idx="12"/>
          </p:nvPr>
        </p:nvSpPr>
        <p:spPr/>
        <p:txBody>
          <a:bodyPr/>
          <a:lstStyle/>
          <a:p>
            <a:fld id="{70BD5C6E-B951-4F75-98F9-5205086B313C}" type="slidenum">
              <a:rPr kumimoji="1" lang="ja-JP" altLang="en-US" smtClean="0"/>
              <a:t>‹#›</a:t>
            </a:fld>
            <a:endParaRPr kumimoji="1" lang="ja-JP" altLang="en-US"/>
          </a:p>
        </p:txBody>
      </p:sp>
      <p:sp>
        <p:nvSpPr>
          <p:cNvPr id="8" name="直角三角形 7">
            <a:extLst>
              <a:ext uri="{FF2B5EF4-FFF2-40B4-BE49-F238E27FC236}">
                <a16:creationId xmlns:a16="http://schemas.microsoft.com/office/drawing/2014/main" id="{9BC88921-7B86-4E9D-93C0-FAD4251DDA3A}"/>
              </a:ext>
            </a:extLst>
          </p:cNvPr>
          <p:cNvSpPr/>
          <p:nvPr userDrawn="1"/>
        </p:nvSpPr>
        <p:spPr>
          <a:xfrm rot="5400000" flipH="1" flipV="1">
            <a:off x="5490265" y="3204265"/>
            <a:ext cx="1808922" cy="5498548"/>
          </a:xfrm>
          <a:prstGeom prst="r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Tree>
    <p:extLst>
      <p:ext uri="{BB962C8B-B14F-4D97-AF65-F5344CB8AC3E}">
        <p14:creationId xmlns:p14="http://schemas.microsoft.com/office/powerpoint/2010/main" val="166304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91EFA0-DC18-4BA4-988C-69C4657CEFFD}"/>
              </a:ext>
            </a:extLst>
          </p:cNvPr>
          <p:cNvSpPr>
            <a:spLocks noGrp="1"/>
          </p:cNvSpPr>
          <p:nvPr>
            <p:ph type="title"/>
          </p:nvPr>
        </p:nvSpPr>
        <p:spPr>
          <a:xfrm>
            <a:off x="629841" y="365128"/>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7CC05CB-AA42-48F5-BF57-F9C09C4B7FFF}"/>
              </a:ext>
            </a:extLst>
          </p:cNvPr>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9EC7910-790C-42EF-A546-049D0CF81A99}"/>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41DE893-8715-47FC-94C9-BA2EC826AEEC}"/>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2EA03C4-74C4-4940-A806-F76F40B4B7E1}"/>
              </a:ext>
            </a:extLst>
          </p:cNvPr>
          <p:cNvSpPr>
            <a:spLocks noGrp="1"/>
          </p:cNvSpPr>
          <p:nvPr>
            <p:ph sz="quarter" idx="4"/>
          </p:nvPr>
        </p:nvSpPr>
        <p:spPr>
          <a:xfrm>
            <a:off x="4629151"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80BA6B0-07C0-4EA6-ACE8-389FDEE2D24C}"/>
              </a:ext>
            </a:extLst>
          </p:cNvPr>
          <p:cNvSpPr>
            <a:spLocks noGrp="1"/>
          </p:cNvSpPr>
          <p:nvPr>
            <p:ph type="dt" sz="half" idx="10"/>
          </p:nvPr>
        </p:nvSpPr>
        <p:spPr/>
        <p:txBody>
          <a:bodyPr/>
          <a:lstStyle/>
          <a:p>
            <a:fld id="{4F11B329-1498-4CF2-9A5F-7FB1BFB3D8EB}" type="datetime1">
              <a:rPr kumimoji="1" lang="ja-JP" altLang="en-US" smtClean="0"/>
              <a:t>2024/1/19</a:t>
            </a:fld>
            <a:endParaRPr kumimoji="1" lang="ja-JP" altLang="en-US"/>
          </a:p>
        </p:txBody>
      </p:sp>
      <p:sp>
        <p:nvSpPr>
          <p:cNvPr id="8" name="フッター プレースホルダー 7">
            <a:extLst>
              <a:ext uri="{FF2B5EF4-FFF2-40B4-BE49-F238E27FC236}">
                <a16:creationId xmlns:a16="http://schemas.microsoft.com/office/drawing/2014/main" id="{2167ED8B-1880-4729-99EE-BFAD0101879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B3CF97A-0BF3-4EF4-893C-B72015E55399}"/>
              </a:ext>
            </a:extLst>
          </p:cNvPr>
          <p:cNvSpPr>
            <a:spLocks noGrp="1"/>
          </p:cNvSpPr>
          <p:nvPr>
            <p:ph type="sldNum" sz="quarter" idx="12"/>
          </p:nvPr>
        </p:nvSpPr>
        <p:spPr/>
        <p:txBody>
          <a:bodyPr/>
          <a:lstStyle/>
          <a:p>
            <a:fld id="{70BD5C6E-B951-4F75-98F9-5205086B313C}" type="slidenum">
              <a:rPr kumimoji="1" lang="ja-JP" altLang="en-US" smtClean="0"/>
              <a:t>‹#›</a:t>
            </a:fld>
            <a:endParaRPr kumimoji="1" lang="ja-JP" altLang="en-US"/>
          </a:p>
        </p:txBody>
      </p:sp>
      <p:sp>
        <p:nvSpPr>
          <p:cNvPr id="10" name="直角三角形 9">
            <a:extLst>
              <a:ext uri="{FF2B5EF4-FFF2-40B4-BE49-F238E27FC236}">
                <a16:creationId xmlns:a16="http://schemas.microsoft.com/office/drawing/2014/main" id="{724C94E1-354C-4468-8383-A9C5990B123C}"/>
              </a:ext>
            </a:extLst>
          </p:cNvPr>
          <p:cNvSpPr/>
          <p:nvPr userDrawn="1"/>
        </p:nvSpPr>
        <p:spPr>
          <a:xfrm rot="5400000" flipH="1" flipV="1">
            <a:off x="5490265" y="3204265"/>
            <a:ext cx="1808922" cy="5498548"/>
          </a:xfrm>
          <a:prstGeom prst="r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Tree>
    <p:extLst>
      <p:ext uri="{BB962C8B-B14F-4D97-AF65-F5344CB8AC3E}">
        <p14:creationId xmlns:p14="http://schemas.microsoft.com/office/powerpoint/2010/main" val="4252751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FD95B2-AF4F-49B5-9B73-A6FEAA00C5C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5CC905C-B55A-45A4-B86E-B32D0FC641F6}"/>
              </a:ext>
            </a:extLst>
          </p:cNvPr>
          <p:cNvSpPr>
            <a:spLocks noGrp="1"/>
          </p:cNvSpPr>
          <p:nvPr>
            <p:ph type="dt" sz="half" idx="10"/>
          </p:nvPr>
        </p:nvSpPr>
        <p:spPr/>
        <p:txBody>
          <a:bodyPr/>
          <a:lstStyle/>
          <a:p>
            <a:fld id="{72D44236-4995-4812-88D2-C0CBC6D78EEA}" type="datetime1">
              <a:rPr kumimoji="1" lang="ja-JP" altLang="en-US" smtClean="0"/>
              <a:t>2024/1/19</a:t>
            </a:fld>
            <a:endParaRPr kumimoji="1" lang="ja-JP" altLang="en-US"/>
          </a:p>
        </p:txBody>
      </p:sp>
      <p:sp>
        <p:nvSpPr>
          <p:cNvPr id="4" name="フッター プレースホルダー 3">
            <a:extLst>
              <a:ext uri="{FF2B5EF4-FFF2-40B4-BE49-F238E27FC236}">
                <a16:creationId xmlns:a16="http://schemas.microsoft.com/office/drawing/2014/main" id="{364E1CD5-DA12-42F2-8D1F-ACEDF15A811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5DA546C-C33D-41FA-AF1F-91134BB2D8DD}"/>
              </a:ext>
            </a:extLst>
          </p:cNvPr>
          <p:cNvSpPr>
            <a:spLocks noGrp="1"/>
          </p:cNvSpPr>
          <p:nvPr>
            <p:ph type="sldNum" sz="quarter" idx="12"/>
          </p:nvPr>
        </p:nvSpPr>
        <p:spPr/>
        <p:txBody>
          <a:bodyPr/>
          <a:lstStyle/>
          <a:p>
            <a:fld id="{70BD5C6E-B951-4F75-98F9-5205086B313C}" type="slidenum">
              <a:rPr kumimoji="1" lang="ja-JP" altLang="en-US" smtClean="0"/>
              <a:t>‹#›</a:t>
            </a:fld>
            <a:endParaRPr kumimoji="1" lang="ja-JP" altLang="en-US"/>
          </a:p>
        </p:txBody>
      </p:sp>
      <p:sp>
        <p:nvSpPr>
          <p:cNvPr id="6" name="直角三角形 5">
            <a:extLst>
              <a:ext uri="{FF2B5EF4-FFF2-40B4-BE49-F238E27FC236}">
                <a16:creationId xmlns:a16="http://schemas.microsoft.com/office/drawing/2014/main" id="{38DA5293-FD24-4E24-B7E7-A08527FE7971}"/>
              </a:ext>
            </a:extLst>
          </p:cNvPr>
          <p:cNvSpPr/>
          <p:nvPr userDrawn="1"/>
        </p:nvSpPr>
        <p:spPr>
          <a:xfrm rot="5400000" flipH="1" flipV="1">
            <a:off x="5490265" y="3204265"/>
            <a:ext cx="1808922" cy="5498548"/>
          </a:xfrm>
          <a:prstGeom prst="r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Tree>
    <p:extLst>
      <p:ext uri="{BB962C8B-B14F-4D97-AF65-F5344CB8AC3E}">
        <p14:creationId xmlns:p14="http://schemas.microsoft.com/office/powerpoint/2010/main" val="164523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01D61D5-F7BE-4A61-ACB8-B59286416D6C}"/>
              </a:ext>
            </a:extLst>
          </p:cNvPr>
          <p:cNvSpPr>
            <a:spLocks noGrp="1"/>
          </p:cNvSpPr>
          <p:nvPr>
            <p:ph type="dt" sz="half" idx="10"/>
          </p:nvPr>
        </p:nvSpPr>
        <p:spPr/>
        <p:txBody>
          <a:bodyPr/>
          <a:lstStyle/>
          <a:p>
            <a:fld id="{B15327F0-BB6C-4BE8-9A43-6D077907837E}" type="datetime1">
              <a:rPr kumimoji="1" lang="ja-JP" altLang="en-US" smtClean="0"/>
              <a:t>2024/1/19</a:t>
            </a:fld>
            <a:endParaRPr kumimoji="1" lang="ja-JP" altLang="en-US"/>
          </a:p>
        </p:txBody>
      </p:sp>
      <p:sp>
        <p:nvSpPr>
          <p:cNvPr id="3" name="フッター プレースホルダー 2">
            <a:extLst>
              <a:ext uri="{FF2B5EF4-FFF2-40B4-BE49-F238E27FC236}">
                <a16:creationId xmlns:a16="http://schemas.microsoft.com/office/drawing/2014/main" id="{D0680C17-50F5-4A55-8D82-54FB99C5FAA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EE8FB03-1D05-4A5E-B06A-2E66492F9970}"/>
              </a:ext>
            </a:extLst>
          </p:cNvPr>
          <p:cNvSpPr>
            <a:spLocks noGrp="1"/>
          </p:cNvSpPr>
          <p:nvPr>
            <p:ph type="sldNum" sz="quarter" idx="12"/>
          </p:nvPr>
        </p:nvSpPr>
        <p:spPr/>
        <p:txBody>
          <a:bodyPr/>
          <a:lstStyle/>
          <a:p>
            <a:fld id="{70BD5C6E-B951-4F75-98F9-5205086B313C}" type="slidenum">
              <a:rPr kumimoji="1" lang="ja-JP" altLang="en-US" smtClean="0"/>
              <a:t>‹#›</a:t>
            </a:fld>
            <a:endParaRPr kumimoji="1" lang="ja-JP" altLang="en-US"/>
          </a:p>
        </p:txBody>
      </p:sp>
      <p:sp>
        <p:nvSpPr>
          <p:cNvPr id="5" name="直角三角形 4">
            <a:extLst>
              <a:ext uri="{FF2B5EF4-FFF2-40B4-BE49-F238E27FC236}">
                <a16:creationId xmlns:a16="http://schemas.microsoft.com/office/drawing/2014/main" id="{0C09DCEE-7A29-43C8-8E10-2589437B1BA4}"/>
              </a:ext>
            </a:extLst>
          </p:cNvPr>
          <p:cNvSpPr/>
          <p:nvPr userDrawn="1"/>
        </p:nvSpPr>
        <p:spPr>
          <a:xfrm rot="5400000" flipH="1" flipV="1">
            <a:off x="5490265" y="3204265"/>
            <a:ext cx="1808922" cy="5498548"/>
          </a:xfrm>
          <a:prstGeom prst="r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Tree>
    <p:extLst>
      <p:ext uri="{BB962C8B-B14F-4D97-AF65-F5344CB8AC3E}">
        <p14:creationId xmlns:p14="http://schemas.microsoft.com/office/powerpoint/2010/main" val="1003360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379473-126B-4AC8-BBF1-35FA0C845D2B}"/>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28BC0E3-6676-40C4-B93C-03263EEBE471}"/>
              </a:ext>
            </a:extLst>
          </p:cNvPr>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5104B0A-D33F-4BA4-BF9F-8097071DF141}"/>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6292A6D-DDD1-4BB1-A863-2CF5884894FF}"/>
              </a:ext>
            </a:extLst>
          </p:cNvPr>
          <p:cNvSpPr>
            <a:spLocks noGrp="1"/>
          </p:cNvSpPr>
          <p:nvPr>
            <p:ph type="dt" sz="half" idx="10"/>
          </p:nvPr>
        </p:nvSpPr>
        <p:spPr/>
        <p:txBody>
          <a:bodyPr/>
          <a:lstStyle/>
          <a:p>
            <a:fld id="{31C92896-558D-483E-B35E-4AB1D0FD13CC}" type="datetime1">
              <a:rPr kumimoji="1" lang="ja-JP" altLang="en-US" smtClean="0"/>
              <a:t>2024/1/19</a:t>
            </a:fld>
            <a:endParaRPr kumimoji="1" lang="ja-JP" altLang="en-US"/>
          </a:p>
        </p:txBody>
      </p:sp>
      <p:sp>
        <p:nvSpPr>
          <p:cNvPr id="6" name="フッター プレースホルダー 5">
            <a:extLst>
              <a:ext uri="{FF2B5EF4-FFF2-40B4-BE49-F238E27FC236}">
                <a16:creationId xmlns:a16="http://schemas.microsoft.com/office/drawing/2014/main" id="{D31BD10C-4960-450B-A1DD-D033AE3AAC9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2BFBD56-1804-44F1-B2A3-E9AE72F9D3EC}"/>
              </a:ext>
            </a:extLst>
          </p:cNvPr>
          <p:cNvSpPr>
            <a:spLocks noGrp="1"/>
          </p:cNvSpPr>
          <p:nvPr>
            <p:ph type="sldNum" sz="quarter" idx="12"/>
          </p:nvPr>
        </p:nvSpPr>
        <p:spPr/>
        <p:txBody>
          <a:bodyPr/>
          <a:lstStyle/>
          <a:p>
            <a:fld id="{70BD5C6E-B951-4F75-98F9-5205086B313C}" type="slidenum">
              <a:rPr kumimoji="1" lang="ja-JP" altLang="en-US" smtClean="0"/>
              <a:t>‹#›</a:t>
            </a:fld>
            <a:endParaRPr kumimoji="1" lang="ja-JP" altLang="en-US"/>
          </a:p>
        </p:txBody>
      </p:sp>
      <p:sp>
        <p:nvSpPr>
          <p:cNvPr id="8" name="直角三角形 7">
            <a:extLst>
              <a:ext uri="{FF2B5EF4-FFF2-40B4-BE49-F238E27FC236}">
                <a16:creationId xmlns:a16="http://schemas.microsoft.com/office/drawing/2014/main" id="{C22BD7F1-CE87-45CF-9698-7599BAF7D162}"/>
              </a:ext>
            </a:extLst>
          </p:cNvPr>
          <p:cNvSpPr/>
          <p:nvPr userDrawn="1"/>
        </p:nvSpPr>
        <p:spPr>
          <a:xfrm rot="5400000" flipH="1" flipV="1">
            <a:off x="5490265" y="3204265"/>
            <a:ext cx="1808922" cy="5498548"/>
          </a:xfrm>
          <a:prstGeom prst="r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Tree>
    <p:extLst>
      <p:ext uri="{BB962C8B-B14F-4D97-AF65-F5344CB8AC3E}">
        <p14:creationId xmlns:p14="http://schemas.microsoft.com/office/powerpoint/2010/main" val="3489936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0D9B8E-DA59-4E4D-BE08-331232A5DA3E}"/>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229C58B-9562-48B7-8A3D-15735845FC2B}"/>
              </a:ext>
            </a:extLst>
          </p:cNvPr>
          <p:cNvSpPr>
            <a:spLocks noGrp="1"/>
          </p:cNvSpPr>
          <p:nvPr>
            <p:ph type="pic" idx="1"/>
          </p:nvPr>
        </p:nvSpPr>
        <p:spPr>
          <a:xfrm>
            <a:off x="3887391" y="987428"/>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C682F739-995B-4287-9388-3CACCEA613C7}"/>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741B3A4-4FFF-4BA0-81D2-ADEA7B5F5A3E}"/>
              </a:ext>
            </a:extLst>
          </p:cNvPr>
          <p:cNvSpPr>
            <a:spLocks noGrp="1"/>
          </p:cNvSpPr>
          <p:nvPr>
            <p:ph type="dt" sz="half" idx="10"/>
          </p:nvPr>
        </p:nvSpPr>
        <p:spPr/>
        <p:txBody>
          <a:bodyPr/>
          <a:lstStyle/>
          <a:p>
            <a:fld id="{843158DD-7DB7-4601-899A-5E5AD0BCE14F}" type="datetime1">
              <a:rPr kumimoji="1" lang="ja-JP" altLang="en-US" smtClean="0"/>
              <a:t>2024/1/19</a:t>
            </a:fld>
            <a:endParaRPr kumimoji="1" lang="ja-JP" altLang="en-US"/>
          </a:p>
        </p:txBody>
      </p:sp>
      <p:sp>
        <p:nvSpPr>
          <p:cNvPr id="6" name="フッター プレースホルダー 5">
            <a:extLst>
              <a:ext uri="{FF2B5EF4-FFF2-40B4-BE49-F238E27FC236}">
                <a16:creationId xmlns:a16="http://schemas.microsoft.com/office/drawing/2014/main" id="{1413A4BB-18D2-483C-9DA3-46E4AEA2559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8187775-2E2C-4CBF-98F1-BE75F614A621}"/>
              </a:ext>
            </a:extLst>
          </p:cNvPr>
          <p:cNvSpPr>
            <a:spLocks noGrp="1"/>
          </p:cNvSpPr>
          <p:nvPr>
            <p:ph type="sldNum" sz="quarter" idx="12"/>
          </p:nvPr>
        </p:nvSpPr>
        <p:spPr/>
        <p:txBody>
          <a:bodyPr/>
          <a:lstStyle/>
          <a:p>
            <a:fld id="{70BD5C6E-B951-4F75-98F9-5205086B313C}" type="slidenum">
              <a:rPr kumimoji="1" lang="ja-JP" altLang="en-US" smtClean="0"/>
              <a:t>‹#›</a:t>
            </a:fld>
            <a:endParaRPr kumimoji="1" lang="ja-JP" altLang="en-US"/>
          </a:p>
        </p:txBody>
      </p:sp>
      <p:sp>
        <p:nvSpPr>
          <p:cNvPr id="8" name="直角三角形 7">
            <a:extLst>
              <a:ext uri="{FF2B5EF4-FFF2-40B4-BE49-F238E27FC236}">
                <a16:creationId xmlns:a16="http://schemas.microsoft.com/office/drawing/2014/main" id="{68D03E30-4B92-44AA-9106-02977CABF079}"/>
              </a:ext>
            </a:extLst>
          </p:cNvPr>
          <p:cNvSpPr/>
          <p:nvPr userDrawn="1"/>
        </p:nvSpPr>
        <p:spPr>
          <a:xfrm rot="5400000" flipH="1" flipV="1">
            <a:off x="5490265" y="3204265"/>
            <a:ext cx="1808922" cy="5498548"/>
          </a:xfrm>
          <a:prstGeom prst="r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cxnSp>
        <p:nvCxnSpPr>
          <p:cNvPr id="9" name="直線コネクタ 8">
            <a:extLst>
              <a:ext uri="{FF2B5EF4-FFF2-40B4-BE49-F238E27FC236}">
                <a16:creationId xmlns:a16="http://schemas.microsoft.com/office/drawing/2014/main" id="{45876CD5-58F6-4FF9-99AE-87A8B5E777AC}"/>
              </a:ext>
            </a:extLst>
          </p:cNvPr>
          <p:cNvCxnSpPr/>
          <p:nvPr userDrawn="1"/>
        </p:nvCxnSpPr>
        <p:spPr>
          <a:xfrm>
            <a:off x="92764" y="611414"/>
            <a:ext cx="8812697"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470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70D7803-FF6F-4278-8189-A6FB894746B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8D9CDFE-06CE-488D-B6FC-709DEB93603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45589F4-8678-45E8-90CA-12312A9DA7AA}"/>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5277F05-327B-498F-8648-940F53967D5E}" type="datetime1">
              <a:rPr kumimoji="1" lang="ja-JP" altLang="en-US" smtClean="0"/>
              <a:t>2024/1/19</a:t>
            </a:fld>
            <a:endParaRPr kumimoji="1" lang="ja-JP" altLang="en-US"/>
          </a:p>
        </p:txBody>
      </p:sp>
      <p:sp>
        <p:nvSpPr>
          <p:cNvPr id="5" name="フッター プレースホルダー 4">
            <a:extLst>
              <a:ext uri="{FF2B5EF4-FFF2-40B4-BE49-F238E27FC236}">
                <a16:creationId xmlns:a16="http://schemas.microsoft.com/office/drawing/2014/main" id="{866EACAF-9A02-466A-AAEA-BB0C10FC7E26}"/>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72CE627-A6EA-470C-BCDA-9CF034060F6B}"/>
              </a:ext>
            </a:extLst>
          </p:cNvPr>
          <p:cNvSpPr>
            <a:spLocks noGrp="1"/>
          </p:cNvSpPr>
          <p:nvPr>
            <p:ph type="sldNum" sz="quarter" idx="4"/>
          </p:nvPr>
        </p:nvSpPr>
        <p:spPr>
          <a:xfrm>
            <a:off x="7086600" y="6492872"/>
            <a:ext cx="20574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70BD5C6E-B951-4F75-98F9-5205086B313C}" type="slidenum">
              <a:rPr lang="ja-JP" altLang="en-US" smtClean="0"/>
              <a:pPr/>
              <a:t>‹#›</a:t>
            </a:fld>
            <a:endParaRPr lang="ja-JP" altLang="en-US"/>
          </a:p>
        </p:txBody>
      </p:sp>
      <p:sp>
        <p:nvSpPr>
          <p:cNvPr id="8" name="直角三角形 7">
            <a:extLst>
              <a:ext uri="{FF2B5EF4-FFF2-40B4-BE49-F238E27FC236}">
                <a16:creationId xmlns:a16="http://schemas.microsoft.com/office/drawing/2014/main" id="{19F87866-A4B5-4218-A1E7-CF114308F5FB}"/>
              </a:ext>
            </a:extLst>
          </p:cNvPr>
          <p:cNvSpPr/>
          <p:nvPr userDrawn="1"/>
        </p:nvSpPr>
        <p:spPr>
          <a:xfrm rot="16200000" flipH="1" flipV="1">
            <a:off x="529079" y="-529076"/>
            <a:ext cx="999241" cy="2057400"/>
          </a:xfrm>
          <a:prstGeom prst="rtTriangle">
            <a:avLst/>
          </a:prstGeom>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Tree>
    <p:extLst>
      <p:ext uri="{BB962C8B-B14F-4D97-AF65-F5344CB8AC3E}">
        <p14:creationId xmlns:p14="http://schemas.microsoft.com/office/powerpoint/2010/main" val="7171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685783"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783" rtl="0" eaLnBrk="1" latinLnBrk="0" hangingPunct="1">
        <a:defRPr kumimoji="1" sz="1350" kern="1200">
          <a:solidFill>
            <a:schemeClr val="tx1"/>
          </a:solidFill>
          <a:latin typeface="+mn-lt"/>
          <a:ea typeface="+mn-ea"/>
          <a:cs typeface="+mn-cs"/>
        </a:defRPr>
      </a:lvl1pPr>
      <a:lvl2pPr marL="342892" algn="l" defTabSz="685783" rtl="0" eaLnBrk="1" latinLnBrk="0" hangingPunct="1">
        <a:defRPr kumimoji="1" sz="1350" kern="1200">
          <a:solidFill>
            <a:schemeClr val="tx1"/>
          </a:solidFill>
          <a:latin typeface="+mn-lt"/>
          <a:ea typeface="+mn-ea"/>
          <a:cs typeface="+mn-cs"/>
        </a:defRPr>
      </a:lvl2pPr>
      <a:lvl3pPr marL="685783" algn="l" defTabSz="685783" rtl="0" eaLnBrk="1" latinLnBrk="0" hangingPunct="1">
        <a:defRPr kumimoji="1" sz="1350" kern="1200">
          <a:solidFill>
            <a:schemeClr val="tx1"/>
          </a:solidFill>
          <a:latin typeface="+mn-lt"/>
          <a:ea typeface="+mn-ea"/>
          <a:cs typeface="+mn-cs"/>
        </a:defRPr>
      </a:lvl3pPr>
      <a:lvl4pPr marL="1028675" algn="l" defTabSz="685783" rtl="0" eaLnBrk="1" latinLnBrk="0" hangingPunct="1">
        <a:defRPr kumimoji="1" sz="1350" kern="1200">
          <a:solidFill>
            <a:schemeClr val="tx1"/>
          </a:solidFill>
          <a:latin typeface="+mn-lt"/>
          <a:ea typeface="+mn-ea"/>
          <a:cs typeface="+mn-cs"/>
        </a:defRPr>
      </a:lvl4pPr>
      <a:lvl5pPr marL="1371566" algn="l" defTabSz="685783" rtl="0" eaLnBrk="1" latinLnBrk="0" hangingPunct="1">
        <a:defRPr kumimoji="1" sz="1350" kern="1200">
          <a:solidFill>
            <a:schemeClr val="tx1"/>
          </a:solidFill>
          <a:latin typeface="+mn-lt"/>
          <a:ea typeface="+mn-ea"/>
          <a:cs typeface="+mn-cs"/>
        </a:defRPr>
      </a:lvl5pPr>
      <a:lvl6pPr marL="1714457" algn="l" defTabSz="685783" rtl="0" eaLnBrk="1" latinLnBrk="0" hangingPunct="1">
        <a:defRPr kumimoji="1" sz="1350" kern="1200">
          <a:solidFill>
            <a:schemeClr val="tx1"/>
          </a:solidFill>
          <a:latin typeface="+mn-lt"/>
          <a:ea typeface="+mn-ea"/>
          <a:cs typeface="+mn-cs"/>
        </a:defRPr>
      </a:lvl6pPr>
      <a:lvl7pPr marL="2057348" algn="l" defTabSz="685783" rtl="0" eaLnBrk="1" latinLnBrk="0" hangingPunct="1">
        <a:defRPr kumimoji="1" sz="1350" kern="1200">
          <a:solidFill>
            <a:schemeClr val="tx1"/>
          </a:solidFill>
          <a:latin typeface="+mn-lt"/>
          <a:ea typeface="+mn-ea"/>
          <a:cs typeface="+mn-cs"/>
        </a:defRPr>
      </a:lvl7pPr>
      <a:lvl8pPr marL="2400240" algn="l" defTabSz="685783" rtl="0" eaLnBrk="1" latinLnBrk="0" hangingPunct="1">
        <a:defRPr kumimoji="1" sz="1350" kern="1200">
          <a:solidFill>
            <a:schemeClr val="tx1"/>
          </a:solidFill>
          <a:latin typeface="+mn-lt"/>
          <a:ea typeface="+mn-ea"/>
          <a:cs typeface="+mn-cs"/>
        </a:defRPr>
      </a:lvl8pPr>
      <a:lvl9pPr marL="2743132" algn="l" defTabSz="685783"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8E3AF8A-3E1F-4DEA-A91F-116A524861F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B571B3B-8E97-4254-9A5E-21822035540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BAEBABF-2D4E-4106-9627-333A1E2A3D1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93504D-4CC4-4BC3-9990-04FDD48E3652}" type="datetime1">
              <a:rPr kumimoji="1" lang="ja-JP" altLang="en-US" smtClean="0"/>
              <a:t>2024/1/19</a:t>
            </a:fld>
            <a:endParaRPr kumimoji="1" lang="ja-JP" altLang="en-US"/>
          </a:p>
        </p:txBody>
      </p:sp>
      <p:sp>
        <p:nvSpPr>
          <p:cNvPr id="5" name="フッター プレースホルダー 4">
            <a:extLst>
              <a:ext uri="{FF2B5EF4-FFF2-40B4-BE49-F238E27FC236}">
                <a16:creationId xmlns:a16="http://schemas.microsoft.com/office/drawing/2014/main" id="{3FA19A2C-CC9C-4E55-BE75-B2B8A490DF8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B751024-ACB6-479E-A3AF-518ADBDF1F4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0EADA-CD4F-4D3F-9227-7F7F0CB6916C}" type="slidenum">
              <a:rPr kumimoji="1" lang="ja-JP" altLang="en-US" smtClean="0"/>
              <a:t>‹#›</a:t>
            </a:fld>
            <a:endParaRPr kumimoji="1" lang="ja-JP" altLang="en-US"/>
          </a:p>
        </p:txBody>
      </p:sp>
    </p:spTree>
    <p:extLst>
      <p:ext uri="{BB962C8B-B14F-4D97-AF65-F5344CB8AC3E}">
        <p14:creationId xmlns:p14="http://schemas.microsoft.com/office/powerpoint/2010/main" val="20265733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png"/><Relationship Id="rId21" Type="http://schemas.openxmlformats.org/officeDocument/2006/relationships/image" Target="../media/image27.png"/><Relationship Id="rId34" Type="http://schemas.openxmlformats.org/officeDocument/2006/relationships/image" Target="../media/image40.png"/><Relationship Id="rId42" Type="http://schemas.openxmlformats.org/officeDocument/2006/relationships/image" Target="../media/image48.jpg"/><Relationship Id="rId47" Type="http://schemas.openxmlformats.org/officeDocument/2006/relationships/image" Target="../media/image52.png"/><Relationship Id="rId7"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22.png"/><Relationship Id="rId29"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jpeg"/><Relationship Id="rId32" Type="http://schemas.openxmlformats.org/officeDocument/2006/relationships/image" Target="../media/image38.png"/><Relationship Id="rId37" Type="http://schemas.openxmlformats.org/officeDocument/2006/relationships/image" Target="../media/image43.png"/><Relationship Id="rId40" Type="http://schemas.openxmlformats.org/officeDocument/2006/relationships/image" Target="../media/image46.jpg"/><Relationship Id="rId45" Type="http://schemas.openxmlformats.org/officeDocument/2006/relationships/image" Target="../media/image51.png"/><Relationship Id="rId5" Type="http://schemas.openxmlformats.org/officeDocument/2006/relationships/image" Target="../media/image11.png"/><Relationship Id="rId15" Type="http://schemas.openxmlformats.org/officeDocument/2006/relationships/image" Target="../media/image21.jpe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4" Type="http://schemas.openxmlformats.org/officeDocument/2006/relationships/image" Target="../media/image50.tmp"/><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43" Type="http://schemas.openxmlformats.org/officeDocument/2006/relationships/image" Target="../media/image49.png"/><Relationship Id="rId8" Type="http://schemas.openxmlformats.org/officeDocument/2006/relationships/image" Target="../media/image14.png"/><Relationship Id="rId3" Type="http://schemas.openxmlformats.org/officeDocument/2006/relationships/image" Target="../media/image9.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jpeg"/><Relationship Id="rId33" Type="http://schemas.openxmlformats.org/officeDocument/2006/relationships/image" Target="../media/image39.jpeg"/><Relationship Id="rId38" Type="http://schemas.openxmlformats.org/officeDocument/2006/relationships/image" Target="../media/image44.png"/><Relationship Id="rId46" Type="http://schemas.microsoft.com/office/2007/relationships/hdphoto" Target="../media/hdphoto1.wdp"/><Relationship Id="rId20" Type="http://schemas.openxmlformats.org/officeDocument/2006/relationships/image" Target="../media/image26.png"/><Relationship Id="rId41"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 Id="rId5" Type="http://schemas.openxmlformats.org/officeDocument/2006/relationships/image" Target="../media/image94.png"/><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2.xml"/><Relationship Id="rId6" Type="http://schemas.openxmlformats.org/officeDocument/2006/relationships/image" Target="../media/image99.jpg"/><Relationship Id="rId5" Type="http://schemas.openxmlformats.org/officeDocument/2006/relationships/image" Target="../media/image98.jpeg"/><Relationship Id="rId4" Type="http://schemas.openxmlformats.org/officeDocument/2006/relationships/image" Target="../media/image9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2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09.png"/><Relationship Id="rId7" Type="http://schemas.openxmlformats.org/officeDocument/2006/relationships/image" Target="../media/image113.jpeg"/><Relationship Id="rId12" Type="http://schemas.openxmlformats.org/officeDocument/2006/relationships/image" Target="../media/image118.png"/><Relationship Id="rId17" Type="http://schemas.openxmlformats.org/officeDocument/2006/relationships/image" Target="../media/image123.png"/><Relationship Id="rId2" Type="http://schemas.openxmlformats.org/officeDocument/2006/relationships/image" Target="../media/image108.png"/><Relationship Id="rId16" Type="http://schemas.openxmlformats.org/officeDocument/2006/relationships/image" Target="../media/image122.jpeg"/><Relationship Id="rId1" Type="http://schemas.openxmlformats.org/officeDocument/2006/relationships/slideLayout" Target="../slideLayouts/slideLayout12.xml"/><Relationship Id="rId6" Type="http://schemas.openxmlformats.org/officeDocument/2006/relationships/image" Target="../media/image112.jpeg"/><Relationship Id="rId11" Type="http://schemas.openxmlformats.org/officeDocument/2006/relationships/image" Target="../media/image117.png"/><Relationship Id="rId5" Type="http://schemas.openxmlformats.org/officeDocument/2006/relationships/image" Target="../media/image111.jpeg"/><Relationship Id="rId15" Type="http://schemas.openxmlformats.org/officeDocument/2006/relationships/image" Target="../media/image121.png"/><Relationship Id="rId10" Type="http://schemas.openxmlformats.org/officeDocument/2006/relationships/image" Target="../media/image116.jpg"/><Relationship Id="rId4" Type="http://schemas.openxmlformats.org/officeDocument/2006/relationships/image" Target="../media/image110.jpeg"/><Relationship Id="rId9" Type="http://schemas.openxmlformats.org/officeDocument/2006/relationships/image" Target="../media/image115.png"/><Relationship Id="rId14" Type="http://schemas.openxmlformats.org/officeDocument/2006/relationships/image" Target="../media/image1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jpeg"/><Relationship Id="rId18" Type="http://schemas.openxmlformats.org/officeDocument/2006/relationships/image" Target="../media/image140.png"/><Relationship Id="rId3" Type="http://schemas.openxmlformats.org/officeDocument/2006/relationships/image" Target="../media/image125.png"/><Relationship Id="rId21" Type="http://schemas.openxmlformats.org/officeDocument/2006/relationships/image" Target="../media/image143.png"/><Relationship Id="rId7" Type="http://schemas.openxmlformats.org/officeDocument/2006/relationships/image" Target="../media/image129.png"/><Relationship Id="rId12" Type="http://schemas.openxmlformats.org/officeDocument/2006/relationships/image" Target="../media/image134.jpeg"/><Relationship Id="rId17" Type="http://schemas.openxmlformats.org/officeDocument/2006/relationships/image" Target="../media/image139.png"/><Relationship Id="rId2" Type="http://schemas.openxmlformats.org/officeDocument/2006/relationships/image" Target="../media/image124.png"/><Relationship Id="rId16" Type="http://schemas.openxmlformats.org/officeDocument/2006/relationships/image" Target="../media/image138.png"/><Relationship Id="rId20" Type="http://schemas.openxmlformats.org/officeDocument/2006/relationships/image" Target="../media/image142.png"/><Relationship Id="rId1" Type="http://schemas.openxmlformats.org/officeDocument/2006/relationships/slideLayout" Target="../slideLayouts/slideLayout12.xml"/><Relationship Id="rId6" Type="http://schemas.openxmlformats.org/officeDocument/2006/relationships/image" Target="../media/image128.png"/><Relationship Id="rId11" Type="http://schemas.openxmlformats.org/officeDocument/2006/relationships/image" Target="../media/image133.jpeg"/><Relationship Id="rId24" Type="http://schemas.openxmlformats.org/officeDocument/2006/relationships/image" Target="../media/image146.png"/><Relationship Id="rId5" Type="http://schemas.openxmlformats.org/officeDocument/2006/relationships/image" Target="../media/image127.png"/><Relationship Id="rId15" Type="http://schemas.openxmlformats.org/officeDocument/2006/relationships/image" Target="../media/image137.png"/><Relationship Id="rId23" Type="http://schemas.openxmlformats.org/officeDocument/2006/relationships/image" Target="../media/image145.png"/><Relationship Id="rId10" Type="http://schemas.openxmlformats.org/officeDocument/2006/relationships/image" Target="../media/image132.png"/><Relationship Id="rId19" Type="http://schemas.openxmlformats.org/officeDocument/2006/relationships/image" Target="../media/image141.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 Id="rId22" Type="http://schemas.openxmlformats.org/officeDocument/2006/relationships/image" Target="../media/image144.png"/></Relationships>
</file>

<file path=ppt/slides/_rels/slide3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33.png"/><Relationship Id="rId18" Type="http://schemas.openxmlformats.org/officeDocument/2006/relationships/chart" Target="../charts/chart2.xml"/><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8.png"/><Relationship Id="rId17"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151.jpeg"/><Relationship Id="rId11" Type="http://schemas.openxmlformats.org/officeDocument/2006/relationships/image" Target="../media/image15.png"/><Relationship Id="rId5" Type="http://schemas.openxmlformats.org/officeDocument/2006/relationships/image" Target="../media/image150.png"/><Relationship Id="rId15" Type="http://schemas.openxmlformats.org/officeDocument/2006/relationships/image" Target="../media/image155.png"/><Relationship Id="rId10" Type="http://schemas.openxmlformats.org/officeDocument/2006/relationships/image" Target="../media/image11.png"/><Relationship Id="rId4" Type="http://schemas.openxmlformats.org/officeDocument/2006/relationships/image" Target="../media/image149.png"/><Relationship Id="rId9" Type="http://schemas.openxmlformats.org/officeDocument/2006/relationships/image" Target="../media/image154.jpeg"/><Relationship Id="rId1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161.jpg"/><Relationship Id="rId3" Type="http://schemas.openxmlformats.org/officeDocument/2006/relationships/image" Target="../media/image156.png"/><Relationship Id="rId7" Type="http://schemas.openxmlformats.org/officeDocument/2006/relationships/image" Target="../media/image160.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png"/></Relationships>
</file>

<file path=ppt/slides/_rels/slide34.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 Id="rId9" Type="http://schemas.openxmlformats.org/officeDocument/2006/relationships/image" Target="../media/image16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B498CF-4348-4218-8513-22567FF83EC4}"/>
              </a:ext>
            </a:extLst>
          </p:cNvPr>
          <p:cNvSpPr>
            <a:spLocks noGrp="1"/>
          </p:cNvSpPr>
          <p:nvPr>
            <p:ph type="title"/>
          </p:nvPr>
        </p:nvSpPr>
        <p:spPr>
          <a:xfrm>
            <a:off x="993669" y="2710617"/>
            <a:ext cx="7156662" cy="1425992"/>
          </a:xfrm>
        </p:spPr>
        <p:txBody>
          <a:bodyPr>
            <a:normAutofit fontScale="90000"/>
          </a:bodyPr>
          <a:lstStyle/>
          <a:p>
            <a:pPr algn="ctr"/>
            <a:r>
              <a:rPr kumimoji="1" lang="ja-JP" altLang="en-US" sz="4400" b="1" dirty="0">
                <a:solidFill>
                  <a:schemeClr val="accent5">
                    <a:lumMod val="50000"/>
                  </a:schemeClr>
                </a:solidFill>
                <a:latin typeface="Meiryo UI" panose="020B0604030504040204" pitchFamily="50" charset="-128"/>
                <a:ea typeface="Meiryo UI" panose="020B0604030504040204" pitchFamily="50" charset="-128"/>
              </a:rPr>
              <a:t>スマートシティの取組状況</a:t>
            </a:r>
            <a:br>
              <a:rPr kumimoji="1" lang="en-US" altLang="ja-JP" sz="4400" b="1" dirty="0">
                <a:solidFill>
                  <a:schemeClr val="accent5">
                    <a:lumMod val="50000"/>
                  </a:schemeClr>
                </a:solidFill>
                <a:latin typeface="Meiryo UI" panose="020B0604030504040204" pitchFamily="50" charset="-128"/>
                <a:ea typeface="Meiryo UI" panose="020B0604030504040204" pitchFamily="50" charset="-128"/>
              </a:rPr>
            </a:br>
            <a:br>
              <a:rPr kumimoji="1" lang="en-US" altLang="ja-JP" sz="4000" b="1" dirty="0">
                <a:solidFill>
                  <a:schemeClr val="accent5">
                    <a:lumMod val="50000"/>
                  </a:schemeClr>
                </a:solidFill>
                <a:latin typeface="Meiryo UI" panose="020B0604030504040204" pitchFamily="50" charset="-128"/>
                <a:ea typeface="Meiryo UI" panose="020B0604030504040204" pitchFamily="50" charset="-128"/>
              </a:rPr>
            </a:br>
            <a:r>
              <a:rPr kumimoji="1" lang="en-US" altLang="ja-JP" sz="3600" b="1" dirty="0">
                <a:solidFill>
                  <a:schemeClr val="accent5">
                    <a:lumMod val="50000"/>
                  </a:schemeClr>
                </a:solidFill>
                <a:latin typeface="Meiryo UI" panose="020B0604030504040204" pitchFamily="50" charset="-128"/>
                <a:ea typeface="Meiryo UI" panose="020B0604030504040204" pitchFamily="50" charset="-128"/>
              </a:rPr>
              <a:t>【</a:t>
            </a:r>
            <a:r>
              <a:rPr kumimoji="1" lang="ja-JP" altLang="en-US" sz="3600" b="1" dirty="0">
                <a:solidFill>
                  <a:schemeClr val="accent5">
                    <a:lumMod val="50000"/>
                  </a:schemeClr>
                </a:solidFill>
                <a:latin typeface="Meiryo UI" panose="020B0604030504040204" pitchFamily="50" charset="-128"/>
                <a:ea typeface="Meiryo UI" panose="020B0604030504040204" pitchFamily="50" charset="-128"/>
              </a:rPr>
              <a:t>大阪府</a:t>
            </a:r>
            <a:r>
              <a:rPr kumimoji="1" lang="en-US" altLang="ja-JP" sz="3600" b="1" dirty="0">
                <a:solidFill>
                  <a:schemeClr val="accent5">
                    <a:lumMod val="50000"/>
                  </a:schemeClr>
                </a:solidFill>
                <a:latin typeface="Meiryo UI" panose="020B0604030504040204" pitchFamily="50" charset="-128"/>
                <a:ea typeface="Meiryo UI" panose="020B0604030504040204" pitchFamily="50" charset="-128"/>
              </a:rPr>
              <a:t>】</a:t>
            </a:r>
            <a:br>
              <a:rPr kumimoji="1" lang="en-US" altLang="ja-JP" sz="4000" b="1" dirty="0">
                <a:solidFill>
                  <a:schemeClr val="accent5">
                    <a:lumMod val="50000"/>
                  </a:schemeClr>
                </a:solidFill>
                <a:latin typeface="Meiryo UI" panose="020B0604030504040204" pitchFamily="50" charset="-128"/>
                <a:ea typeface="Meiryo UI" panose="020B0604030504040204" pitchFamily="50" charset="-128"/>
              </a:rPr>
            </a:br>
            <a:endParaRPr kumimoji="1" lang="ja-JP" altLang="en-US" sz="4000" b="1" dirty="0">
              <a:solidFill>
                <a:schemeClr val="accent5">
                  <a:lumMod val="50000"/>
                </a:schemeClr>
              </a:solidFill>
              <a:latin typeface="Meiryo UI" panose="020B0604030504040204" pitchFamily="50" charset="-128"/>
              <a:ea typeface="Meiryo UI" panose="020B0604030504040204" pitchFamily="50" charset="-128"/>
            </a:endParaRPr>
          </a:p>
        </p:txBody>
      </p:sp>
      <p:sp>
        <p:nvSpPr>
          <p:cNvPr id="5" name="テキスト プレースホルダー 2">
            <a:extLst>
              <a:ext uri="{FF2B5EF4-FFF2-40B4-BE49-F238E27FC236}">
                <a16:creationId xmlns:a16="http://schemas.microsoft.com/office/drawing/2014/main" id="{447FD1D6-10A5-40E5-B7FA-05F3ED3CBB00}"/>
              </a:ext>
            </a:extLst>
          </p:cNvPr>
          <p:cNvSpPr txBox="1">
            <a:spLocks/>
          </p:cNvSpPr>
          <p:nvPr/>
        </p:nvSpPr>
        <p:spPr>
          <a:xfrm>
            <a:off x="2930517" y="5034652"/>
            <a:ext cx="3620891" cy="55890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2000" b="1" dirty="0">
                <a:solidFill>
                  <a:schemeClr val="accent5">
                    <a:lumMod val="50000"/>
                  </a:schemeClr>
                </a:solidFill>
                <a:latin typeface="Meiryo UI" panose="020B0604030504040204" pitchFamily="50" charset="-128"/>
                <a:ea typeface="Meiryo UI" panose="020B0604030504040204" pitchFamily="50" charset="-128"/>
              </a:rPr>
              <a:t>大阪府 スマートシティ戦略部</a:t>
            </a:r>
            <a:endParaRPr lang="en-US" altLang="ja-JP" sz="2000" b="1" dirty="0">
              <a:solidFill>
                <a:schemeClr val="accent5">
                  <a:lumMod val="50000"/>
                </a:schemeClr>
              </a:solidFill>
              <a:latin typeface="Meiryo UI" panose="020B0604030504040204" pitchFamily="50" charset="-128"/>
              <a:ea typeface="Meiryo UI" panose="020B0604030504040204" pitchFamily="50" charset="-128"/>
            </a:endParaRPr>
          </a:p>
        </p:txBody>
      </p:sp>
      <p:cxnSp>
        <p:nvCxnSpPr>
          <p:cNvPr id="6" name="直線コネクタ 5">
            <a:extLst>
              <a:ext uri="{FF2B5EF4-FFF2-40B4-BE49-F238E27FC236}">
                <a16:creationId xmlns:a16="http://schemas.microsoft.com/office/drawing/2014/main" id="{2CB9DA9B-54E1-4029-A132-A005D4A620CC}"/>
              </a:ext>
            </a:extLst>
          </p:cNvPr>
          <p:cNvCxnSpPr/>
          <p:nvPr/>
        </p:nvCxnSpPr>
        <p:spPr>
          <a:xfrm>
            <a:off x="500417" y="657527"/>
            <a:ext cx="8024883" cy="40944"/>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7745790" y="131379"/>
            <a:ext cx="1107996"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2400" dirty="0">
                <a:latin typeface="Meiryo UI" panose="020B0604030504040204" pitchFamily="50" charset="-128"/>
                <a:ea typeface="Meiryo UI" panose="020B0604030504040204" pitchFamily="50" charset="-128"/>
              </a:rPr>
              <a:t>資料３</a:t>
            </a:r>
          </a:p>
        </p:txBody>
      </p:sp>
    </p:spTree>
    <p:extLst>
      <p:ext uri="{BB962C8B-B14F-4D97-AF65-F5344CB8AC3E}">
        <p14:creationId xmlns:p14="http://schemas.microsoft.com/office/powerpoint/2010/main" val="2527021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正方形/長方形 250">
            <a:extLst>
              <a:ext uri="{FF2B5EF4-FFF2-40B4-BE49-F238E27FC236}">
                <a16:creationId xmlns:a16="http://schemas.microsoft.com/office/drawing/2014/main" id="{C5E520A5-005C-4BC7-8F2F-3EFBFF9A782E}"/>
              </a:ext>
            </a:extLst>
          </p:cNvPr>
          <p:cNvSpPr/>
          <p:nvPr/>
        </p:nvSpPr>
        <p:spPr>
          <a:xfrm>
            <a:off x="221030" y="1168840"/>
            <a:ext cx="607108" cy="1472135"/>
          </a:xfrm>
          <a:prstGeom prst="rect">
            <a:avLst/>
          </a:prstGeom>
          <a:solidFill>
            <a:srgbClr val="4472C4"/>
          </a:solidFill>
          <a:ln w="12700" cap="flat" cmpd="sng" algn="ctr">
            <a:solidFill>
              <a:srgbClr val="4472C4">
                <a:shade val="50000"/>
              </a:srgbClr>
            </a:solidFill>
            <a:prstDash val="solid"/>
            <a:miter lim="800000"/>
          </a:ln>
          <a:effectLst/>
        </p:spPr>
        <p:txBody>
          <a:bodyPr vert="horz"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概要</a:t>
            </a:r>
          </a:p>
        </p:txBody>
      </p:sp>
      <p:sp>
        <p:nvSpPr>
          <p:cNvPr id="244" name="テキスト ボックス 243">
            <a:extLst>
              <a:ext uri="{FF2B5EF4-FFF2-40B4-BE49-F238E27FC236}">
                <a16:creationId xmlns:a16="http://schemas.microsoft.com/office/drawing/2014/main" id="{3D822C2F-AE45-4623-90C1-9F6D79C5BC6D}"/>
              </a:ext>
            </a:extLst>
          </p:cNvPr>
          <p:cNvSpPr txBox="1"/>
          <p:nvPr/>
        </p:nvSpPr>
        <p:spPr>
          <a:xfrm>
            <a:off x="178609" y="854111"/>
            <a:ext cx="5275985" cy="338554"/>
          </a:xfrm>
          <a:prstGeom prst="rect">
            <a:avLst/>
          </a:prstGeom>
          <a:noFill/>
        </p:spPr>
        <p:txBody>
          <a:bodyPr wrap="square">
            <a:spAutoFit/>
          </a:bodyPr>
          <a:lstStyle/>
          <a:p>
            <a:pPr defTabSz="457200">
              <a:defRPr/>
            </a:pPr>
            <a:r>
              <a:rPr kumimoji="0" lang="ja-JP" altLang="en-US" sz="1600" b="1" dirty="0">
                <a:solidFill>
                  <a:prstClr val="black"/>
                </a:solidFill>
                <a:latin typeface="Meiryo UI"/>
                <a:ea typeface="Meiryo UI"/>
              </a:rPr>
              <a:t>■電子契約システムの共同調達を実施（</a:t>
            </a:r>
            <a:r>
              <a:rPr kumimoji="0" lang="en-US" altLang="ja-JP" sz="1600" b="1" dirty="0">
                <a:solidFill>
                  <a:prstClr val="black"/>
                </a:solidFill>
                <a:latin typeface="Meiryo UI"/>
                <a:ea typeface="Meiryo UI"/>
              </a:rPr>
              <a:t>2023</a:t>
            </a:r>
            <a:r>
              <a:rPr kumimoji="0" lang="ja-JP" altLang="en-US" sz="1600" b="1" dirty="0">
                <a:solidFill>
                  <a:prstClr val="black"/>
                </a:solidFill>
                <a:latin typeface="Meiryo UI"/>
                <a:ea typeface="Meiryo UI"/>
              </a:rPr>
              <a:t>年度新規）</a:t>
            </a:r>
            <a:endParaRPr kumimoji="0" lang="en-US" altLang="ja-JP" sz="1600" b="1" dirty="0">
              <a:solidFill>
                <a:prstClr val="black"/>
              </a:solidFill>
              <a:latin typeface="Meiryo UI"/>
              <a:ea typeface="Meiryo UI"/>
            </a:endParaRPr>
          </a:p>
        </p:txBody>
      </p:sp>
      <p:pic>
        <p:nvPicPr>
          <p:cNvPr id="245" name="Picture 4" descr="後ろから見たパソコンを使う人のイラスト（女性）">
            <a:extLst>
              <a:ext uri="{FF2B5EF4-FFF2-40B4-BE49-F238E27FC236}">
                <a16:creationId xmlns:a16="http://schemas.microsoft.com/office/drawing/2014/main" id="{871AE674-CE92-4B16-9281-CE8E33762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9829" y="1105594"/>
            <a:ext cx="1514698" cy="1514698"/>
          </a:xfrm>
          <a:prstGeom prst="rect">
            <a:avLst/>
          </a:prstGeom>
          <a:noFill/>
          <a:extLst>
            <a:ext uri="{909E8E84-426E-40DD-AFC4-6F175D3DCCD1}">
              <a14:hiddenFill xmlns:a14="http://schemas.microsoft.com/office/drawing/2010/main">
                <a:solidFill>
                  <a:srgbClr val="FFFFFF"/>
                </a:solidFill>
              </a14:hiddenFill>
            </a:ext>
          </a:extLst>
        </p:spPr>
      </p:pic>
      <p:sp>
        <p:nvSpPr>
          <p:cNvPr id="246" name="テキスト ボックス 245">
            <a:extLst>
              <a:ext uri="{FF2B5EF4-FFF2-40B4-BE49-F238E27FC236}">
                <a16:creationId xmlns:a16="http://schemas.microsoft.com/office/drawing/2014/main" id="{C098FD1A-9685-4393-B49E-90047184C88A}"/>
              </a:ext>
            </a:extLst>
          </p:cNvPr>
          <p:cNvSpPr txBox="1"/>
          <p:nvPr/>
        </p:nvSpPr>
        <p:spPr>
          <a:xfrm>
            <a:off x="816222" y="1163650"/>
            <a:ext cx="6358865" cy="1477328"/>
          </a:xfrm>
          <a:prstGeom prst="rect">
            <a:avLst/>
          </a:prstGeom>
          <a:noFill/>
          <a:ln>
            <a:solidFill>
              <a:srgbClr val="0070C0"/>
            </a:solidFill>
          </a:ln>
        </p:spPr>
        <p:txBody>
          <a:bodyPr wrap="square" rtlCol="0" anchor="ctr">
            <a:spAutoFit/>
          </a:bodyPr>
          <a:lstStyle/>
          <a:p>
            <a:pPr defTabSz="685800">
              <a:defRPr/>
            </a:pPr>
            <a:r>
              <a:rPr lang="ja-JP" altLang="en-US" sz="1400" b="1" dirty="0">
                <a:latin typeface="Meiryo UI" panose="020B0604030504040204" pitchFamily="50" charset="-128"/>
                <a:ea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rPr>
              <a:t>現在、</a:t>
            </a:r>
            <a:r>
              <a:rPr lang="en-US" altLang="ja-JP" sz="1400" b="1" u="sng" dirty="0">
                <a:latin typeface="Meiryo UI" panose="020B0604030504040204" pitchFamily="50" charset="-128"/>
                <a:ea typeface="Meiryo UI" panose="020B0604030504040204" pitchFamily="50" charset="-128"/>
              </a:rPr>
              <a:t>13</a:t>
            </a:r>
            <a:r>
              <a:rPr lang="ja-JP" altLang="en-US" sz="1400" b="1" u="sng" dirty="0">
                <a:latin typeface="Meiryo UI" panose="020B0604030504040204" pitchFamily="50" charset="-128"/>
                <a:ea typeface="Meiryo UI" panose="020B0604030504040204" pitchFamily="50" charset="-128"/>
              </a:rPr>
              <a:t>団体で順次導入中</a:t>
            </a:r>
            <a:endParaRPr lang="en-US" altLang="ja-JP" sz="1400" b="1" u="sng" dirty="0">
              <a:latin typeface="Meiryo UI" panose="020B0604030504040204" pitchFamily="50" charset="-128"/>
              <a:ea typeface="Meiryo UI" panose="020B0604030504040204" pitchFamily="50" charset="-128"/>
            </a:endParaRPr>
          </a:p>
          <a:p>
            <a:pPr defTabSz="685800">
              <a:defRPr/>
            </a:pPr>
            <a:endParaRPr lang="en-US" altLang="ja-JP" sz="600" dirty="0">
              <a:latin typeface="Meiryo UI" panose="020B0604030504040204" pitchFamily="50" charset="-128"/>
              <a:ea typeface="Meiryo UI" panose="020B0604030504040204" pitchFamily="50" charset="-128"/>
            </a:endParaRPr>
          </a:p>
          <a:p>
            <a:pPr marL="285750" indent="-285750" defTabSz="685800">
              <a:buFont typeface="Wingdings" panose="05000000000000000000" pitchFamily="2" charset="2"/>
              <a:buChar char="Ø"/>
              <a:defRPr/>
            </a:pPr>
            <a:r>
              <a:rPr kumimoji="1" lang="ja-JP" altLang="en-US" sz="1400" dirty="0">
                <a:latin typeface="Meiryo UI" panose="020B0604030504040204" pitchFamily="50" charset="-128"/>
                <a:ea typeface="Meiryo UI" panose="020B0604030504040204" pitchFamily="50" charset="-128"/>
              </a:rPr>
              <a:t>紙への押印の代わりに、電子文書（</a:t>
            </a:r>
            <a:r>
              <a:rPr kumimoji="1" lang="en-US" altLang="ja-JP" sz="1400" dirty="0">
                <a:latin typeface="Meiryo UI" panose="020B0604030504040204" pitchFamily="50" charset="-128"/>
                <a:ea typeface="Meiryo UI" panose="020B0604030504040204" pitchFamily="50" charset="-128"/>
              </a:rPr>
              <a:t>PDF</a:t>
            </a:r>
            <a:r>
              <a:rPr kumimoji="1" lang="ja-JP" altLang="en-US" sz="1400" dirty="0">
                <a:latin typeface="Meiryo UI" panose="020B0604030504040204" pitchFamily="50" charset="-128"/>
                <a:ea typeface="Meiryo UI" panose="020B0604030504040204" pitchFamily="50" charset="-128"/>
              </a:rPr>
              <a:t>）に電子署名を付与することで</a:t>
            </a:r>
            <a:endParaRPr kumimoji="1" lang="en-US" altLang="ja-JP" sz="1400" dirty="0">
              <a:latin typeface="Meiryo UI" panose="020B0604030504040204" pitchFamily="50" charset="-128"/>
              <a:ea typeface="Meiryo UI" panose="020B0604030504040204" pitchFamily="50" charset="-128"/>
            </a:endParaRPr>
          </a:p>
          <a:p>
            <a:pPr defTabSz="685800">
              <a:defRPr/>
            </a:pPr>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法的に有効な契約書等を作成するシステム</a:t>
            </a:r>
            <a:endParaRPr kumimoji="1" lang="en-US" altLang="ja-JP" sz="1400" dirty="0">
              <a:latin typeface="Meiryo UI" panose="020B0604030504040204" pitchFamily="50" charset="-128"/>
              <a:ea typeface="Meiryo UI" panose="020B0604030504040204" pitchFamily="50" charset="-128"/>
            </a:endParaRPr>
          </a:p>
          <a:p>
            <a:pPr marL="285750" indent="-285750" defTabSz="685800">
              <a:buFont typeface="Wingdings" panose="05000000000000000000" pitchFamily="2" charset="2"/>
              <a:buChar char="Ø"/>
              <a:defRPr/>
            </a:pPr>
            <a:r>
              <a:rPr kumimoji="1" lang="ja-JP" altLang="en-US" sz="1400" dirty="0">
                <a:latin typeface="Meiryo UI" panose="020B0604030504040204" pitchFamily="50" charset="-128"/>
                <a:ea typeface="Meiryo UI" panose="020B0604030504040204" pitchFamily="50" charset="-128"/>
              </a:rPr>
              <a:t>契約相手方は数分程度</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契約内容の確認の時間を除く</a:t>
            </a:r>
            <a:r>
              <a:rPr kumimoji="1" lang="en-US" altLang="ja-JP" sz="11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で契約手続き完了</a:t>
            </a:r>
            <a:endParaRPr kumimoji="1" lang="en-US" altLang="ja-JP" sz="1400" dirty="0">
              <a:latin typeface="Meiryo UI" panose="020B0604030504040204" pitchFamily="50" charset="-128"/>
              <a:ea typeface="Meiryo UI" panose="020B0604030504040204" pitchFamily="50" charset="-128"/>
            </a:endParaRPr>
          </a:p>
          <a:p>
            <a:pPr defTabSz="685800">
              <a:defRPr/>
            </a:pPr>
            <a:r>
              <a:rPr kumimoji="1" lang="ja-JP" altLang="en-US" sz="1400" dirty="0">
                <a:latin typeface="Meiryo UI" panose="020B0604030504040204" pitchFamily="50" charset="-128"/>
                <a:ea typeface="Meiryo UI" panose="020B0604030504040204" pitchFamily="50" charset="-128"/>
              </a:rPr>
              <a:t>　　 印刷・郵送・製本などの手間の削減や、印紙税代が不要となる点でメリット</a:t>
            </a:r>
            <a:endParaRPr kumimoji="1" lang="en-US" altLang="ja-JP" sz="1400" dirty="0">
              <a:latin typeface="Meiryo UI" panose="020B0604030504040204" pitchFamily="50" charset="-128"/>
              <a:ea typeface="Meiryo UI" panose="020B0604030504040204" pitchFamily="50" charset="-128"/>
            </a:endParaRPr>
          </a:p>
          <a:p>
            <a:pPr marL="285750" indent="-285750" defTabSz="685800">
              <a:buFont typeface="Wingdings" panose="05000000000000000000" pitchFamily="2" charset="2"/>
              <a:buChar char="Ø"/>
              <a:defRPr/>
            </a:pPr>
            <a:r>
              <a:rPr kumimoji="1" lang="ja-JP" altLang="en-US" sz="1400" dirty="0">
                <a:latin typeface="Meiryo UI" panose="020B0604030504040204" pitchFamily="50" charset="-128"/>
                <a:ea typeface="Meiryo UI" panose="020B0604030504040204" pitchFamily="50" charset="-128"/>
              </a:rPr>
              <a:t>契約相手方向けの操作説明動画を共同制作</a:t>
            </a:r>
            <a:r>
              <a:rPr lang="ja-JP" altLang="en-US" sz="1400" dirty="0">
                <a:latin typeface="Meiryo UI" panose="020B0604030504040204" pitchFamily="50" charset="-128"/>
                <a:ea typeface="Meiryo UI" panose="020B0604030504040204" pitchFamily="50" charset="-128"/>
              </a:rPr>
              <a:t>し、</a:t>
            </a:r>
            <a:r>
              <a:rPr kumimoji="1" lang="ja-JP" altLang="en-US" sz="1400" dirty="0">
                <a:latin typeface="Meiryo UI" panose="020B0604030504040204" pitchFamily="50" charset="-128"/>
                <a:ea typeface="Meiryo UI" panose="020B0604030504040204" pitchFamily="50" charset="-128"/>
              </a:rPr>
              <a:t>運用面でも一元化</a:t>
            </a:r>
            <a:endParaRPr kumimoji="1" lang="en-US" altLang="ja-JP" sz="1400" dirty="0">
              <a:latin typeface="Meiryo UI" panose="020B0604030504040204" pitchFamily="50" charset="-128"/>
              <a:ea typeface="Meiryo UI" panose="020B0604030504040204" pitchFamily="50" charset="-128"/>
            </a:endParaRPr>
          </a:p>
        </p:txBody>
      </p:sp>
      <p:pic>
        <p:nvPicPr>
          <p:cNvPr id="250" name="図 249">
            <a:extLst>
              <a:ext uri="{FF2B5EF4-FFF2-40B4-BE49-F238E27FC236}">
                <a16:creationId xmlns:a16="http://schemas.microsoft.com/office/drawing/2014/main" id="{E40DDDC2-341C-4C14-804B-0AD57EB4EF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21854" y="1422341"/>
            <a:ext cx="477515" cy="477515"/>
          </a:xfrm>
          <a:prstGeom prst="rect">
            <a:avLst/>
          </a:prstGeom>
        </p:spPr>
      </p:pic>
      <p:pic>
        <p:nvPicPr>
          <p:cNvPr id="88" name="図 87">
            <a:extLst>
              <a:ext uri="{FF2B5EF4-FFF2-40B4-BE49-F238E27FC236}">
                <a16:creationId xmlns:a16="http://schemas.microsoft.com/office/drawing/2014/main" id="{7DCFBEAF-133F-43CF-9E39-32825ADB3915}"/>
              </a:ext>
            </a:extLst>
          </p:cNvPr>
          <p:cNvPicPr>
            <a:picLocks noChangeAspect="1"/>
          </p:cNvPicPr>
          <p:nvPr/>
        </p:nvPicPr>
        <p:blipFill>
          <a:blip r:embed="rId4"/>
          <a:stretch>
            <a:fillRect/>
          </a:stretch>
        </p:blipFill>
        <p:spPr>
          <a:xfrm>
            <a:off x="6046398" y="2910698"/>
            <a:ext cx="3097602" cy="2028879"/>
          </a:xfrm>
          <a:prstGeom prst="rect">
            <a:avLst/>
          </a:prstGeom>
        </p:spPr>
      </p:pic>
      <p:sp>
        <p:nvSpPr>
          <p:cNvPr id="89" name="正方形/長方形 88">
            <a:extLst>
              <a:ext uri="{FF2B5EF4-FFF2-40B4-BE49-F238E27FC236}">
                <a16:creationId xmlns:a16="http://schemas.microsoft.com/office/drawing/2014/main" id="{22B58E89-BE99-4753-89D8-64B351F6ACED}"/>
              </a:ext>
            </a:extLst>
          </p:cNvPr>
          <p:cNvSpPr/>
          <p:nvPr/>
        </p:nvSpPr>
        <p:spPr>
          <a:xfrm>
            <a:off x="218858" y="3059193"/>
            <a:ext cx="607108" cy="1814043"/>
          </a:xfrm>
          <a:prstGeom prst="rect">
            <a:avLst/>
          </a:prstGeom>
          <a:solidFill>
            <a:srgbClr val="4472C4"/>
          </a:solidFill>
          <a:ln w="12700" cap="flat" cmpd="sng" algn="ctr">
            <a:solidFill>
              <a:srgbClr val="4472C4">
                <a:shade val="50000"/>
              </a:srgbClr>
            </a:solidFill>
            <a:prstDash val="solid"/>
            <a:miter lim="800000"/>
          </a:ln>
          <a:effectLst/>
        </p:spPr>
        <p:txBody>
          <a:bodyPr vert="horz"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概要</a:t>
            </a:r>
          </a:p>
        </p:txBody>
      </p:sp>
      <p:sp>
        <p:nvSpPr>
          <p:cNvPr id="90" name="テキスト ボックス 89">
            <a:extLst>
              <a:ext uri="{FF2B5EF4-FFF2-40B4-BE49-F238E27FC236}">
                <a16:creationId xmlns:a16="http://schemas.microsoft.com/office/drawing/2014/main" id="{DA720445-FA72-4F1C-80BD-9196ABBA926B}"/>
              </a:ext>
            </a:extLst>
          </p:cNvPr>
          <p:cNvSpPr txBox="1"/>
          <p:nvPr/>
        </p:nvSpPr>
        <p:spPr>
          <a:xfrm>
            <a:off x="816220" y="3059193"/>
            <a:ext cx="5030744" cy="1814043"/>
          </a:xfrm>
          <a:prstGeom prst="rect">
            <a:avLst/>
          </a:prstGeom>
          <a:noFill/>
          <a:ln>
            <a:solidFill>
              <a:srgbClr val="4472C4"/>
            </a:solidFill>
          </a:ln>
          <a:effectLst/>
        </p:spPr>
        <p:txBody>
          <a:bodyPr wrap="square" lIns="72000" rIns="36000" rtlCol="0" anchor="ctr" anchorCtr="0">
            <a:noAutofit/>
          </a:bodyPr>
          <a:lstStyle/>
          <a:p>
            <a:pPr defTabSz="457200">
              <a:lnSpc>
                <a:spcPts val="1800"/>
              </a:lnSpc>
              <a:spcBef>
                <a:spcPts val="1200"/>
              </a:spcBef>
              <a:tabLst>
                <a:tab pos="3314700" algn="l"/>
              </a:tabLst>
              <a:defRPr/>
            </a:pPr>
            <a:r>
              <a:rPr lang="ja-JP" altLang="en-US" sz="1400" b="1" dirty="0">
                <a:latin typeface="Meiryo UI" panose="020B0604030504040204" pitchFamily="50" charset="-128"/>
                <a:ea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rPr>
              <a:t>現在、</a:t>
            </a:r>
            <a:r>
              <a:rPr lang="en-US" altLang="ja-JP" sz="1400" b="1" u="sng" dirty="0">
                <a:latin typeface="Meiryo UI" panose="020B0604030504040204" pitchFamily="50" charset="-128"/>
                <a:ea typeface="Meiryo UI" panose="020B0604030504040204" pitchFamily="50" charset="-128"/>
              </a:rPr>
              <a:t>13</a:t>
            </a:r>
            <a:r>
              <a:rPr lang="ja-JP" altLang="en-US" sz="1400" b="1" u="sng" dirty="0">
                <a:latin typeface="Meiryo UI" panose="020B0604030504040204" pitchFamily="50" charset="-128"/>
                <a:ea typeface="Meiryo UI" panose="020B0604030504040204" pitchFamily="50" charset="-128"/>
              </a:rPr>
              <a:t>団体で事業スタート</a:t>
            </a:r>
            <a:endParaRPr lang="en-US" altLang="ja-JP" sz="1400" b="1" u="sng" dirty="0">
              <a:latin typeface="Meiryo UI" panose="020B0604030504040204" pitchFamily="50" charset="-128"/>
              <a:ea typeface="Meiryo UI" panose="020B0604030504040204" pitchFamily="50" charset="-128"/>
            </a:endParaRPr>
          </a:p>
          <a:p>
            <a:pPr marL="285750" indent="-285750" defTabSz="685800">
              <a:buFont typeface="Wingdings" panose="05000000000000000000" pitchFamily="2" charset="2"/>
              <a:buChar char="Ø"/>
              <a:defRPr/>
            </a:pPr>
            <a:r>
              <a:rPr kumimoji="1" lang="ja-JP" altLang="en-US" sz="1400" dirty="0">
                <a:latin typeface="Meiryo UI" panose="020B0604030504040204" pitchFamily="50" charset="-128"/>
                <a:ea typeface="Meiryo UI" panose="020B0604030504040204" pitchFamily="50" charset="-128"/>
              </a:rPr>
              <a:t>様々な専門分野の外部デジタル人材</a:t>
            </a:r>
            <a:r>
              <a:rPr lang="ja-JP" altLang="en-US" sz="1400" dirty="0">
                <a:latin typeface="Meiryo UI" panose="020B0604030504040204" pitchFamily="50" charset="-128"/>
                <a:ea typeface="Meiryo UI" panose="020B0604030504040204" pitchFamily="50" charset="-128"/>
              </a:rPr>
              <a:t>を</a:t>
            </a:r>
            <a:r>
              <a:rPr kumimoji="1" lang="ja-JP" altLang="en-US" sz="1400" dirty="0">
                <a:latin typeface="Meiryo UI" panose="020B0604030504040204" pitchFamily="50" charset="-128"/>
                <a:ea typeface="Meiryo UI" panose="020B0604030504040204" pitchFamily="50" charset="-128"/>
              </a:rPr>
              <a:t>、</a:t>
            </a:r>
            <a:endParaRPr kumimoji="1" lang="en-US" altLang="ja-JP" sz="1400" dirty="0">
              <a:latin typeface="Meiryo UI" panose="020B0604030504040204" pitchFamily="50" charset="-128"/>
              <a:ea typeface="Meiryo UI" panose="020B0604030504040204" pitchFamily="50" charset="-128"/>
            </a:endParaRPr>
          </a:p>
          <a:p>
            <a:pPr defTabSz="685800">
              <a:defRPr/>
            </a:pPr>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市町村が共同で確保する仕組み</a:t>
            </a:r>
            <a:endParaRPr kumimoji="1" lang="en-US" altLang="ja-JP" sz="1400" dirty="0">
              <a:latin typeface="Meiryo UI" panose="020B0604030504040204" pitchFamily="50" charset="-128"/>
              <a:ea typeface="Meiryo UI" panose="020B0604030504040204" pitchFamily="50" charset="-128"/>
            </a:endParaRPr>
          </a:p>
          <a:p>
            <a:pPr defTabSz="685800">
              <a:defRPr/>
            </a:pPr>
            <a:r>
              <a:rPr lang="en-US" altLang="ja-JP" sz="1400" dirty="0">
                <a:latin typeface="Meiryo UI" panose="020B0604030504040204" pitchFamily="50" charset="-128"/>
                <a:ea typeface="Meiryo UI" panose="020B0604030504040204" pitchFamily="50" charset="-128"/>
              </a:rPr>
              <a:t> </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①人材</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：具体的な市町村課題（標準化・セキュリティ等）に</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長けたスペシャリストを確保し、橋渡し役として府も伴走支援</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 ②内容</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：市町村のニーズを踏まえて決定。自治体システム標準化対応支援等の</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７つの支援プラン</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③費用</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：１プラン約</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120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万円</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　（府から</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補助）</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 ④期間</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：月１回程度の全</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回支援</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テキスト ボックス 90">
            <a:extLst>
              <a:ext uri="{FF2B5EF4-FFF2-40B4-BE49-F238E27FC236}">
                <a16:creationId xmlns:a16="http://schemas.microsoft.com/office/drawing/2014/main" id="{A5963966-30AC-4523-9BB0-1A1367DE9EC5}"/>
              </a:ext>
            </a:extLst>
          </p:cNvPr>
          <p:cNvSpPr txBox="1"/>
          <p:nvPr/>
        </p:nvSpPr>
        <p:spPr>
          <a:xfrm>
            <a:off x="151245" y="2737817"/>
            <a:ext cx="5275985" cy="338554"/>
          </a:xfrm>
          <a:prstGeom prst="rect">
            <a:avLst/>
          </a:prstGeom>
          <a:noFill/>
        </p:spPr>
        <p:txBody>
          <a:bodyPr wrap="square">
            <a:spAutoFit/>
          </a:bodyPr>
          <a:lstStyle/>
          <a:p>
            <a:pPr defTabSz="457200">
              <a:defRPr/>
            </a:pPr>
            <a:r>
              <a:rPr kumimoji="0" lang="ja-JP" altLang="en-US" sz="1600" b="1" dirty="0">
                <a:solidFill>
                  <a:prstClr val="black"/>
                </a:solidFill>
                <a:latin typeface="Meiryo UI"/>
                <a:ea typeface="Meiryo UI"/>
              </a:rPr>
              <a:t>■大阪版デジタル人材シェアリング事業（</a:t>
            </a:r>
            <a:r>
              <a:rPr kumimoji="0" lang="en-US" altLang="ja-JP" sz="1600" b="1" dirty="0">
                <a:solidFill>
                  <a:prstClr val="black"/>
                </a:solidFill>
                <a:latin typeface="Meiryo UI"/>
                <a:ea typeface="Meiryo UI"/>
              </a:rPr>
              <a:t>2023</a:t>
            </a:r>
            <a:r>
              <a:rPr kumimoji="0" lang="ja-JP" altLang="en-US" sz="1600" b="1" dirty="0">
                <a:solidFill>
                  <a:prstClr val="black"/>
                </a:solidFill>
                <a:latin typeface="Meiryo UI"/>
                <a:ea typeface="Meiryo UI"/>
              </a:rPr>
              <a:t>年度新規）</a:t>
            </a:r>
            <a:endParaRPr kumimoji="0" lang="en-US" altLang="ja-JP" sz="1600" b="1" dirty="0">
              <a:solidFill>
                <a:prstClr val="black"/>
              </a:solidFill>
              <a:latin typeface="Meiryo UI"/>
              <a:ea typeface="Meiryo UI"/>
            </a:endParaRPr>
          </a:p>
        </p:txBody>
      </p:sp>
      <p:sp>
        <p:nvSpPr>
          <p:cNvPr id="97" name="正方形/長方形 96">
            <a:extLst>
              <a:ext uri="{FF2B5EF4-FFF2-40B4-BE49-F238E27FC236}">
                <a16:creationId xmlns:a16="http://schemas.microsoft.com/office/drawing/2014/main" id="{89945806-32F0-41B8-9899-2B56CC26C0C7}"/>
              </a:ext>
            </a:extLst>
          </p:cNvPr>
          <p:cNvSpPr/>
          <p:nvPr/>
        </p:nvSpPr>
        <p:spPr>
          <a:xfrm>
            <a:off x="218860" y="5370964"/>
            <a:ext cx="607108" cy="973665"/>
          </a:xfrm>
          <a:prstGeom prst="rect">
            <a:avLst/>
          </a:prstGeom>
          <a:solidFill>
            <a:srgbClr val="4472C4"/>
          </a:solidFill>
          <a:ln w="12700" cap="flat" cmpd="sng" algn="ctr">
            <a:solidFill>
              <a:srgbClr val="4472C4">
                <a:shade val="50000"/>
              </a:srgbClr>
            </a:solidFill>
            <a:prstDash val="solid"/>
            <a:miter lim="800000"/>
          </a:ln>
          <a:effectLst/>
        </p:spPr>
        <p:txBody>
          <a:bodyPr vert="horz"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概要</a:t>
            </a:r>
          </a:p>
        </p:txBody>
      </p:sp>
      <p:sp>
        <p:nvSpPr>
          <p:cNvPr id="104" name="テキスト ボックス 103">
            <a:extLst>
              <a:ext uri="{FF2B5EF4-FFF2-40B4-BE49-F238E27FC236}">
                <a16:creationId xmlns:a16="http://schemas.microsoft.com/office/drawing/2014/main" id="{AC5D592E-56F2-4BFD-A001-A6E7C163B576}"/>
              </a:ext>
            </a:extLst>
          </p:cNvPr>
          <p:cNvSpPr txBox="1"/>
          <p:nvPr/>
        </p:nvSpPr>
        <p:spPr>
          <a:xfrm>
            <a:off x="816220" y="5370964"/>
            <a:ext cx="8028307" cy="973665"/>
          </a:xfrm>
          <a:prstGeom prst="rect">
            <a:avLst/>
          </a:prstGeom>
          <a:noFill/>
          <a:ln>
            <a:solidFill>
              <a:srgbClr val="4472C4"/>
            </a:solidFill>
          </a:ln>
          <a:effectLst/>
        </p:spPr>
        <p:txBody>
          <a:bodyPr wrap="square" lIns="72000" rIns="36000" rtlCol="0" anchor="ctr" anchorCtr="0">
            <a:noAutofit/>
          </a:bodyPr>
          <a:lstStyle/>
          <a:p>
            <a:pPr defTabSz="685800">
              <a:defRPr/>
            </a:pPr>
            <a:r>
              <a:rPr kumimoji="1" lang="ja-JP" altLang="en-US" sz="1400" dirty="0">
                <a:latin typeface="Meiryo UI" panose="020B0604030504040204" pitchFamily="50" charset="-128"/>
                <a:ea typeface="Meiryo UI" panose="020B0604030504040204" pitchFamily="50" charset="-128"/>
              </a:rPr>
              <a:t>●　国等の講師による勉強会の開催（</a:t>
            </a:r>
            <a:r>
              <a:rPr kumimoji="1" lang="en-US" altLang="ja-JP" sz="1400" dirty="0">
                <a:latin typeface="Meiryo UI" panose="020B0604030504040204" pitchFamily="50" charset="-128"/>
                <a:ea typeface="Meiryo UI" panose="020B0604030504040204" pitchFamily="50" charset="-128"/>
              </a:rPr>
              <a:t>39</a:t>
            </a:r>
            <a:r>
              <a:rPr kumimoji="1" lang="ja-JP" altLang="en-US" sz="1400" dirty="0">
                <a:latin typeface="Meiryo UI" panose="020B0604030504040204" pitchFamily="50" charset="-128"/>
                <a:ea typeface="Meiryo UI" panose="020B0604030504040204" pitchFamily="50" charset="-128"/>
              </a:rPr>
              <a:t>団体）、人口規模別の意見交換会の開催（</a:t>
            </a:r>
            <a:r>
              <a:rPr kumimoji="1" lang="en-US" altLang="ja-JP" sz="1400" dirty="0">
                <a:latin typeface="Meiryo UI" panose="020B0604030504040204" pitchFamily="50" charset="-128"/>
                <a:ea typeface="Meiryo UI" panose="020B0604030504040204" pitchFamily="50" charset="-128"/>
              </a:rPr>
              <a:t>42</a:t>
            </a:r>
            <a:r>
              <a:rPr kumimoji="1" lang="ja-JP" altLang="en-US" sz="1400" dirty="0">
                <a:latin typeface="Meiryo UI" panose="020B0604030504040204" pitchFamily="50" charset="-128"/>
                <a:ea typeface="Meiryo UI" panose="020B0604030504040204" pitchFamily="50" charset="-128"/>
              </a:rPr>
              <a:t>団体）</a:t>
            </a:r>
          </a:p>
          <a:p>
            <a:pPr defTabSz="685800">
              <a:defRPr/>
            </a:pPr>
            <a:r>
              <a:rPr kumimoji="1" lang="ja-JP" altLang="en-US" sz="1400" dirty="0">
                <a:latin typeface="Meiryo UI" panose="020B0604030504040204" pitchFamily="50" charset="-128"/>
                <a:ea typeface="Meiryo UI" panose="020B0604030504040204" pitchFamily="50" charset="-128"/>
              </a:rPr>
              <a:t>　　 新任・転任者向け研修の開催（</a:t>
            </a:r>
            <a:r>
              <a:rPr kumimoji="1" lang="en-US" altLang="ja-JP" sz="1400" dirty="0">
                <a:latin typeface="Meiryo UI" panose="020B0604030504040204" pitchFamily="50" charset="-128"/>
                <a:ea typeface="Meiryo UI" panose="020B0604030504040204" pitchFamily="50" charset="-128"/>
              </a:rPr>
              <a:t>43</a:t>
            </a:r>
            <a:r>
              <a:rPr kumimoji="1" lang="ja-JP" altLang="en-US" sz="1400" dirty="0">
                <a:latin typeface="Meiryo UI" panose="020B0604030504040204" pitchFamily="50" charset="-128"/>
                <a:ea typeface="Meiryo UI" panose="020B0604030504040204" pitchFamily="50" charset="-128"/>
              </a:rPr>
              <a:t>団体）などニーズの高い支援策を実施。</a:t>
            </a:r>
          </a:p>
          <a:p>
            <a:pPr defTabSz="685800">
              <a:defRPr/>
            </a:pPr>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2025</a:t>
            </a:r>
            <a:r>
              <a:rPr kumimoji="1" lang="ja-JP" altLang="en-US" sz="1400" dirty="0">
                <a:latin typeface="Meiryo UI" panose="020B0604030504040204" pitchFamily="50" charset="-128"/>
                <a:ea typeface="Meiryo UI" panose="020B0604030504040204" pitchFamily="50" charset="-128"/>
              </a:rPr>
              <a:t>年度末までに全市町村で住基、税、福祉、戸籍など基幹系</a:t>
            </a:r>
            <a:r>
              <a:rPr kumimoji="1" lang="en-US" altLang="ja-JP" sz="1400" dirty="0">
                <a:latin typeface="Meiryo UI" panose="020B0604030504040204" pitchFamily="50" charset="-128"/>
                <a:ea typeface="Meiryo UI" panose="020B0604030504040204" pitchFamily="50" charset="-128"/>
              </a:rPr>
              <a:t>20</a:t>
            </a:r>
            <a:r>
              <a:rPr kumimoji="1" lang="ja-JP" altLang="en-US" sz="1400" dirty="0">
                <a:latin typeface="Meiryo UI" panose="020B0604030504040204" pitchFamily="50" charset="-128"/>
                <a:ea typeface="Meiryo UI" panose="020B0604030504040204" pitchFamily="50" charset="-128"/>
              </a:rPr>
              <a:t>業務の標準化対応が義務化されてお</a:t>
            </a:r>
            <a:endParaRPr kumimoji="1" lang="en-US" altLang="ja-JP" sz="1400" dirty="0">
              <a:latin typeface="Meiryo UI" panose="020B0604030504040204" pitchFamily="50" charset="-128"/>
              <a:ea typeface="Meiryo UI" panose="020B0604030504040204" pitchFamily="50" charset="-128"/>
            </a:endParaRPr>
          </a:p>
          <a:p>
            <a:pPr defTabSz="685800">
              <a:defRPr/>
            </a:pPr>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り、更に踏み込んだ個別支援が必要な団体は、</a:t>
            </a:r>
            <a:r>
              <a:rPr lang="ja-JP" altLang="en-US" sz="1400" dirty="0">
                <a:latin typeface="Meiryo UI" panose="020B0604030504040204" pitchFamily="50" charset="-128"/>
                <a:ea typeface="Meiryo UI" panose="020B0604030504040204" pitchFamily="50" charset="-128"/>
              </a:rPr>
              <a:t>大阪版</a:t>
            </a:r>
            <a:r>
              <a:rPr kumimoji="1" lang="ja-JP" altLang="en-US" sz="1400" dirty="0">
                <a:latin typeface="Meiryo UI" panose="020B0604030504040204" pitchFamily="50" charset="-128"/>
                <a:ea typeface="Meiryo UI" panose="020B0604030504040204" pitchFamily="50" charset="-128"/>
              </a:rPr>
              <a:t>デジタル人材シェアリング事業を活用 </a:t>
            </a:r>
          </a:p>
        </p:txBody>
      </p:sp>
      <p:sp>
        <p:nvSpPr>
          <p:cNvPr id="105" name="テキスト ボックス 104">
            <a:extLst>
              <a:ext uri="{FF2B5EF4-FFF2-40B4-BE49-F238E27FC236}">
                <a16:creationId xmlns:a16="http://schemas.microsoft.com/office/drawing/2014/main" id="{1661CECE-83F5-4865-B2F1-3ABE44D38E38}"/>
              </a:ext>
            </a:extLst>
          </p:cNvPr>
          <p:cNvSpPr txBox="1"/>
          <p:nvPr/>
        </p:nvSpPr>
        <p:spPr>
          <a:xfrm>
            <a:off x="178610" y="5058670"/>
            <a:ext cx="4643266" cy="338554"/>
          </a:xfrm>
          <a:prstGeom prst="rect">
            <a:avLst/>
          </a:prstGeom>
          <a:noFill/>
        </p:spPr>
        <p:txBody>
          <a:bodyPr wrap="square">
            <a:spAutoFit/>
          </a:bodyPr>
          <a:lstStyle/>
          <a:p>
            <a:pPr defTabSz="457200">
              <a:defRPr/>
            </a:pPr>
            <a:r>
              <a:rPr kumimoji="0" lang="ja-JP" altLang="en-US" sz="1600" b="1" dirty="0">
                <a:solidFill>
                  <a:prstClr val="black"/>
                </a:solidFill>
                <a:latin typeface="Meiryo UI"/>
                <a:ea typeface="Meiryo UI"/>
              </a:rPr>
              <a:t>■情報システム標準化・ガバメントクラウド移行支援</a:t>
            </a:r>
            <a:endParaRPr kumimoji="0" lang="en-US" altLang="ja-JP" sz="1600" b="1" dirty="0">
              <a:solidFill>
                <a:prstClr val="black"/>
              </a:solidFill>
              <a:latin typeface="Meiryo UI"/>
              <a:ea typeface="Meiryo UI"/>
            </a:endParaRPr>
          </a:p>
        </p:txBody>
      </p:sp>
      <p:sp>
        <p:nvSpPr>
          <p:cNvPr id="19" name="スライド番号プレースホルダー 2">
            <a:extLst>
              <a:ext uri="{FF2B5EF4-FFF2-40B4-BE49-F238E27FC236}">
                <a16:creationId xmlns:a16="http://schemas.microsoft.com/office/drawing/2014/main" id="{88559C2A-BD86-4421-8A78-9A152BFA6344}"/>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10</a:t>
            </a:fld>
            <a:endParaRPr kumimoji="1" lang="ja-JP" altLang="en-US"/>
          </a:p>
        </p:txBody>
      </p:sp>
      <p:sp>
        <p:nvSpPr>
          <p:cNvPr id="20" name="タイトル 1">
            <a:extLst>
              <a:ext uri="{FF2B5EF4-FFF2-40B4-BE49-F238E27FC236}">
                <a16:creationId xmlns:a16="http://schemas.microsoft.com/office/drawing/2014/main" id="{C4948818-8566-4040-949C-6C02E7F210CE}"/>
              </a:ext>
            </a:extLst>
          </p:cNvPr>
          <p:cNvSpPr>
            <a:spLocks noGrp="1"/>
          </p:cNvSpPr>
          <p:nvPr>
            <p:ph type="title"/>
          </p:nvPr>
        </p:nvSpPr>
        <p:spPr>
          <a:xfrm>
            <a:off x="254251" y="246457"/>
            <a:ext cx="7482805" cy="337708"/>
          </a:xfrm>
        </p:spPr>
        <p:txBody>
          <a:bodyPr/>
          <a:lstStyle/>
          <a:p>
            <a:r>
              <a:rPr lang="ja-JP" altLang="en-US" sz="2000" dirty="0">
                <a:latin typeface="Meiryo UI" panose="020B0604030504040204" pitchFamily="50" charset="-128"/>
                <a:ea typeface="Meiryo UI" panose="020B0604030504040204" pitchFamily="50" charset="-128"/>
              </a:rPr>
              <a:t>③ </a:t>
            </a:r>
            <a:r>
              <a:rPr kumimoji="1" lang="ja-JP" altLang="en-US" sz="2000" dirty="0">
                <a:latin typeface="Meiryo UI" panose="020B0604030504040204" pitchFamily="50" charset="-128"/>
                <a:ea typeface="Meiryo UI" panose="020B0604030504040204" pitchFamily="50" charset="-128"/>
              </a:rPr>
              <a:t>システム共同化およびデジタル人材の共同確保</a:t>
            </a:r>
            <a:endParaRPr kumimoji="1" lang="ja-JP" altLang="en-US" sz="1800" dirty="0">
              <a:latin typeface="Meiryo UI" panose="020B0604030504040204" pitchFamily="50" charset="-128"/>
              <a:ea typeface="Meiryo UI" panose="020B0604030504040204" pitchFamily="50" charset="-128"/>
            </a:endParaRPr>
          </a:p>
        </p:txBody>
      </p:sp>
      <p:sp>
        <p:nvSpPr>
          <p:cNvPr id="22" name="四角形: 角を丸くする 21">
            <a:extLst>
              <a:ext uri="{FF2B5EF4-FFF2-40B4-BE49-F238E27FC236}">
                <a16:creationId xmlns:a16="http://schemas.microsoft.com/office/drawing/2014/main" id="{465D8983-F29B-4392-97E7-2EAAE4A8915A}"/>
              </a:ext>
            </a:extLst>
          </p:cNvPr>
          <p:cNvSpPr/>
          <p:nvPr/>
        </p:nvSpPr>
        <p:spPr>
          <a:xfrm>
            <a:off x="8001000" y="90975"/>
            <a:ext cx="849932" cy="41777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実績</a:t>
            </a:r>
            <a:endParaRPr kumimoji="1" lang="ja-JP" altLang="en-US" b="1" dirty="0">
              <a:solidFill>
                <a:schemeClr val="bg1"/>
              </a:solidFill>
            </a:endParaRPr>
          </a:p>
        </p:txBody>
      </p:sp>
      <p:sp>
        <p:nvSpPr>
          <p:cNvPr id="23" name="テキスト プレースホルダー 4">
            <a:extLst>
              <a:ext uri="{FF2B5EF4-FFF2-40B4-BE49-F238E27FC236}">
                <a16:creationId xmlns:a16="http://schemas.microsoft.com/office/drawing/2014/main" id="{8895D530-0277-4D0A-A829-6B9C6BF5583D}"/>
              </a:ext>
            </a:extLst>
          </p:cNvPr>
          <p:cNvSpPr>
            <a:spLocks noGrp="1"/>
          </p:cNvSpPr>
          <p:nvPr>
            <p:ph type="body" sz="quarter" idx="13"/>
          </p:nvPr>
        </p:nvSpPr>
        <p:spPr>
          <a:xfrm>
            <a:off x="92764" y="14148"/>
            <a:ext cx="7170738" cy="293687"/>
          </a:xfrm>
        </p:spPr>
        <p:txBody>
          <a:bodyPr>
            <a:normAutofit/>
          </a:bodyPr>
          <a:lstStyle/>
          <a:p>
            <a:r>
              <a:rPr kumimoji="1" lang="ja-JP" altLang="en-US" sz="1200" b="1" dirty="0"/>
              <a:t>２．市町村と連携したデジタル化の支援</a:t>
            </a:r>
          </a:p>
        </p:txBody>
      </p:sp>
    </p:spTree>
    <p:extLst>
      <p:ext uri="{BB962C8B-B14F-4D97-AF65-F5344CB8AC3E}">
        <p14:creationId xmlns:p14="http://schemas.microsoft.com/office/powerpoint/2010/main" val="3733786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図 119">
            <a:extLst>
              <a:ext uri="{FF2B5EF4-FFF2-40B4-BE49-F238E27FC236}">
                <a16:creationId xmlns:a16="http://schemas.microsoft.com/office/drawing/2014/main" id="{7AFB448A-DD06-459F-A196-96C3275AFDE8}"/>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a:ext>
            </a:extLst>
          </a:blip>
          <a:srcRect b="53434"/>
          <a:stretch/>
        </p:blipFill>
        <p:spPr>
          <a:xfrm>
            <a:off x="6802561" y="3789431"/>
            <a:ext cx="2119760" cy="239366"/>
          </a:xfrm>
          <a:prstGeom prst="rect">
            <a:avLst/>
          </a:prstGeom>
        </p:spPr>
      </p:pic>
      <p:pic>
        <p:nvPicPr>
          <p:cNvPr id="252" name="図 251">
            <a:extLst>
              <a:ext uri="{FF2B5EF4-FFF2-40B4-BE49-F238E27FC236}">
                <a16:creationId xmlns:a16="http://schemas.microsoft.com/office/drawing/2014/main" id="{F280706B-E9CE-40F8-80C5-0B57D8CD32FF}"/>
              </a:ext>
            </a:extLst>
          </p:cNvPr>
          <p:cNvPicPr>
            <a:picLocks noChangeAspect="1"/>
          </p:cNvPicPr>
          <p:nvPr/>
        </p:nvPicPr>
        <p:blipFill>
          <a:blip r:embed="rId4"/>
          <a:stretch>
            <a:fillRect/>
          </a:stretch>
        </p:blipFill>
        <p:spPr>
          <a:xfrm>
            <a:off x="4476134" y="3731556"/>
            <a:ext cx="2495549" cy="3226022"/>
          </a:xfrm>
          <a:prstGeom prst="rect">
            <a:avLst/>
          </a:prstGeom>
        </p:spPr>
      </p:pic>
      <p:pic>
        <p:nvPicPr>
          <p:cNvPr id="236" name="図 235">
            <a:extLst>
              <a:ext uri="{FF2B5EF4-FFF2-40B4-BE49-F238E27FC236}">
                <a16:creationId xmlns:a16="http://schemas.microsoft.com/office/drawing/2014/main" id="{40E12500-9BF9-4DC4-9ACA-B02F1FE509E1}"/>
              </a:ext>
            </a:extLst>
          </p:cNvPr>
          <p:cNvPicPr>
            <a:picLocks noChangeAspect="1"/>
          </p:cNvPicPr>
          <p:nvPr/>
        </p:nvPicPr>
        <p:blipFill>
          <a:blip r:embed="rId4"/>
          <a:stretch>
            <a:fillRect/>
          </a:stretch>
        </p:blipFill>
        <p:spPr>
          <a:xfrm>
            <a:off x="6661548" y="3724724"/>
            <a:ext cx="2508324" cy="3231160"/>
          </a:xfrm>
          <a:prstGeom prst="rect">
            <a:avLst/>
          </a:prstGeom>
        </p:spPr>
      </p:pic>
      <p:pic>
        <p:nvPicPr>
          <p:cNvPr id="73" name="図 72">
            <a:extLst>
              <a:ext uri="{FF2B5EF4-FFF2-40B4-BE49-F238E27FC236}">
                <a16:creationId xmlns:a16="http://schemas.microsoft.com/office/drawing/2014/main" id="{80B5FCD6-52BC-4A5D-8069-0AA32959E0AF}"/>
              </a:ext>
            </a:extLst>
          </p:cNvPr>
          <p:cNvPicPr>
            <a:picLocks noChangeAspect="1"/>
          </p:cNvPicPr>
          <p:nvPr/>
        </p:nvPicPr>
        <p:blipFill>
          <a:blip r:embed="rId4"/>
          <a:stretch>
            <a:fillRect/>
          </a:stretch>
        </p:blipFill>
        <p:spPr>
          <a:xfrm>
            <a:off x="122179" y="739124"/>
            <a:ext cx="2477443" cy="3354801"/>
          </a:xfrm>
          <a:prstGeom prst="rect">
            <a:avLst/>
          </a:prstGeom>
        </p:spPr>
      </p:pic>
      <p:pic>
        <p:nvPicPr>
          <p:cNvPr id="115" name="図 114">
            <a:extLst>
              <a:ext uri="{FF2B5EF4-FFF2-40B4-BE49-F238E27FC236}">
                <a16:creationId xmlns:a16="http://schemas.microsoft.com/office/drawing/2014/main" id="{91042B7E-A5A9-4EF9-8F14-25ACFFB07463}"/>
              </a:ext>
            </a:extLst>
          </p:cNvPr>
          <p:cNvPicPr>
            <a:picLocks noChangeAspect="1"/>
          </p:cNvPicPr>
          <p:nvPr/>
        </p:nvPicPr>
        <p:blipFill>
          <a:blip r:embed="rId4"/>
          <a:stretch>
            <a:fillRect/>
          </a:stretch>
        </p:blipFill>
        <p:spPr>
          <a:xfrm>
            <a:off x="4462825" y="668216"/>
            <a:ext cx="2504160" cy="3405124"/>
          </a:xfrm>
          <a:prstGeom prst="rect">
            <a:avLst/>
          </a:prstGeom>
        </p:spPr>
      </p:pic>
      <p:pic>
        <p:nvPicPr>
          <p:cNvPr id="126" name="図 125">
            <a:extLst>
              <a:ext uri="{FF2B5EF4-FFF2-40B4-BE49-F238E27FC236}">
                <a16:creationId xmlns:a16="http://schemas.microsoft.com/office/drawing/2014/main" id="{45B30ED6-EBF5-423C-9DD6-F112DE7BA9E2}"/>
              </a:ext>
            </a:extLst>
          </p:cNvPr>
          <p:cNvPicPr>
            <a:picLocks noChangeAspect="1"/>
          </p:cNvPicPr>
          <p:nvPr/>
        </p:nvPicPr>
        <p:blipFill>
          <a:blip r:embed="rId4"/>
          <a:stretch>
            <a:fillRect/>
          </a:stretch>
        </p:blipFill>
        <p:spPr>
          <a:xfrm>
            <a:off x="6656218" y="699177"/>
            <a:ext cx="2503715" cy="3371372"/>
          </a:xfrm>
          <a:prstGeom prst="rect">
            <a:avLst/>
          </a:prstGeom>
        </p:spPr>
      </p:pic>
      <p:pic>
        <p:nvPicPr>
          <p:cNvPr id="152" name="図 151">
            <a:extLst>
              <a:ext uri="{FF2B5EF4-FFF2-40B4-BE49-F238E27FC236}">
                <a16:creationId xmlns:a16="http://schemas.microsoft.com/office/drawing/2014/main" id="{D1B1A13D-5981-4144-8664-4605131F6175}"/>
              </a:ext>
            </a:extLst>
          </p:cNvPr>
          <p:cNvPicPr>
            <a:picLocks noChangeAspect="1"/>
          </p:cNvPicPr>
          <p:nvPr/>
        </p:nvPicPr>
        <p:blipFill>
          <a:blip r:embed="rId4"/>
          <a:stretch>
            <a:fillRect/>
          </a:stretch>
        </p:blipFill>
        <p:spPr>
          <a:xfrm>
            <a:off x="2304354" y="691152"/>
            <a:ext cx="2477443" cy="3389201"/>
          </a:xfrm>
          <a:prstGeom prst="rect">
            <a:avLst/>
          </a:prstGeom>
        </p:spPr>
      </p:pic>
      <p:sp>
        <p:nvSpPr>
          <p:cNvPr id="131" name="タイトル 1">
            <a:extLst>
              <a:ext uri="{FF2B5EF4-FFF2-40B4-BE49-F238E27FC236}">
                <a16:creationId xmlns:a16="http://schemas.microsoft.com/office/drawing/2014/main" id="{6942F683-43C5-4837-B23E-B78C0E900789}"/>
              </a:ext>
            </a:extLst>
          </p:cNvPr>
          <p:cNvSpPr txBox="1">
            <a:spLocks/>
          </p:cNvSpPr>
          <p:nvPr/>
        </p:nvSpPr>
        <p:spPr>
          <a:xfrm>
            <a:off x="263389" y="262190"/>
            <a:ext cx="7482805" cy="337708"/>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kumimoji="1" sz="2400" b="1" kern="1200">
                <a:solidFill>
                  <a:schemeClr val="tx1"/>
                </a:solidFill>
                <a:latin typeface="+mj-lt"/>
                <a:ea typeface="+mj-ea"/>
                <a:cs typeface="+mj-cs"/>
              </a:defRPr>
            </a:lvl1pPr>
          </a:lstStyle>
          <a:p>
            <a:r>
              <a:rPr lang="ja-JP" altLang="en-US" sz="2000" dirty="0">
                <a:latin typeface="Meiryo UI" panose="020B0604030504040204" pitchFamily="50" charset="-128"/>
                <a:ea typeface="Meiryo UI" panose="020B0604030504040204" pitchFamily="50" charset="-128"/>
              </a:rPr>
              <a:t>④ 大阪スマートシティパートナーズフォーラム・プロジェクト</a:t>
            </a:r>
            <a:endParaRPr lang="ja-JP" altLang="en-US" sz="1800" dirty="0">
              <a:latin typeface="Meiryo UI" panose="020B0604030504040204" pitchFamily="50" charset="-128"/>
              <a:ea typeface="Meiryo UI" panose="020B0604030504040204" pitchFamily="50" charset="-128"/>
            </a:endParaRPr>
          </a:p>
        </p:txBody>
      </p:sp>
      <p:sp>
        <p:nvSpPr>
          <p:cNvPr id="133" name="スライド番号プレースホルダー 1">
            <a:extLst>
              <a:ext uri="{FF2B5EF4-FFF2-40B4-BE49-F238E27FC236}">
                <a16:creationId xmlns:a16="http://schemas.microsoft.com/office/drawing/2014/main" id="{9E7930AB-98F1-4CC5-AD6B-C3E1A9EF67ED}"/>
              </a:ext>
            </a:extLst>
          </p:cNvPr>
          <p:cNvSpPr>
            <a:spLocks noGrp="1"/>
          </p:cNvSpPr>
          <p:nvPr>
            <p:ph type="sldNum" sz="quarter" idx="12"/>
          </p:nvPr>
        </p:nvSpPr>
        <p:spPr>
          <a:xfrm>
            <a:off x="7066722" y="6480077"/>
            <a:ext cx="2057400" cy="365125"/>
          </a:xfrm>
        </p:spPr>
        <p:txBody>
          <a:bodyPr/>
          <a:lstStyle/>
          <a:p>
            <a:fld id="{50F88186-B17D-4CE3-A887-D91699CF601C}" type="slidenum">
              <a:rPr kumimoji="1" lang="ja-JP" altLang="en-US" smtClean="0"/>
              <a:t>11</a:t>
            </a:fld>
            <a:endParaRPr kumimoji="1" lang="ja-JP" altLang="en-US" dirty="0"/>
          </a:p>
        </p:txBody>
      </p:sp>
      <p:pic>
        <p:nvPicPr>
          <p:cNvPr id="135" name="図 134">
            <a:extLst>
              <a:ext uri="{FF2B5EF4-FFF2-40B4-BE49-F238E27FC236}">
                <a16:creationId xmlns:a16="http://schemas.microsoft.com/office/drawing/2014/main" id="{6AA96703-BE16-4D9B-A4CE-B28F536D6B83}"/>
              </a:ext>
            </a:extLst>
          </p:cNvPr>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1119511" y="795593"/>
            <a:ext cx="122271" cy="122271"/>
          </a:xfrm>
          <a:prstGeom prst="rect">
            <a:avLst/>
          </a:prstGeom>
        </p:spPr>
      </p:pic>
      <p:sp>
        <p:nvSpPr>
          <p:cNvPr id="140" name="正方形/長方形 139">
            <a:extLst>
              <a:ext uri="{FF2B5EF4-FFF2-40B4-BE49-F238E27FC236}">
                <a16:creationId xmlns:a16="http://schemas.microsoft.com/office/drawing/2014/main" id="{6BDEFB4F-B3E7-4500-B6D7-2F72BC1B95F0}"/>
              </a:ext>
            </a:extLst>
          </p:cNvPr>
          <p:cNvSpPr/>
          <p:nvPr/>
        </p:nvSpPr>
        <p:spPr>
          <a:xfrm>
            <a:off x="351239" y="2330392"/>
            <a:ext cx="1979142" cy="1061829"/>
          </a:xfrm>
          <a:prstGeom prst="rect">
            <a:avLst/>
          </a:prstGeom>
        </p:spPr>
        <p:txBody>
          <a:bodyPr wrap="square">
            <a:spAutoFit/>
          </a:bodyPr>
          <a:lstStyle/>
          <a:p>
            <a:pPr defTabSz="457200">
              <a:defRPr/>
            </a:pPr>
            <a:r>
              <a:rPr kumimoji="0" lang="ja-JP" altLang="en-US" sz="900" dirty="0">
                <a:solidFill>
                  <a:prstClr val="black"/>
                </a:solidFill>
                <a:latin typeface="メイリオ" panose="020B0604030504040204" pitchFamily="50" charset="-128"/>
                <a:ea typeface="メイリオ" panose="020B0604030504040204" pitchFamily="50" charset="-128"/>
              </a:rPr>
              <a:t>毛髪健康チェックにより、老化の原因である糖化たんぱくの可視化に取り組む。日常生活の中で手軽に“気づき”を得られるスキームの検討により、美と健康の維持・向上、健康未行動者の行動変容に繋げる。</a:t>
            </a:r>
          </a:p>
        </p:txBody>
      </p:sp>
      <p:pic>
        <p:nvPicPr>
          <p:cNvPr id="141" name="図 140">
            <a:extLst>
              <a:ext uri="{FF2B5EF4-FFF2-40B4-BE49-F238E27FC236}">
                <a16:creationId xmlns:a16="http://schemas.microsoft.com/office/drawing/2014/main" id="{677CB2F1-FB77-425A-9EF2-26E9A2E4E1D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 b="51482"/>
          <a:stretch/>
        </p:blipFill>
        <p:spPr>
          <a:xfrm>
            <a:off x="263543" y="976711"/>
            <a:ext cx="2091862" cy="193510"/>
          </a:xfrm>
          <a:prstGeom prst="rect">
            <a:avLst/>
          </a:prstGeom>
        </p:spPr>
      </p:pic>
      <p:pic>
        <p:nvPicPr>
          <p:cNvPr id="142" name="図 141">
            <a:extLst>
              <a:ext uri="{FF2B5EF4-FFF2-40B4-BE49-F238E27FC236}">
                <a16:creationId xmlns:a16="http://schemas.microsoft.com/office/drawing/2014/main" id="{097F7DCD-13DC-4F21-958C-EB2FA0493EB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26965" y="1151146"/>
            <a:ext cx="972000" cy="990395"/>
          </a:xfrm>
          <a:prstGeom prst="ellipse">
            <a:avLst/>
          </a:prstGeom>
          <a:effectLst>
            <a:outerShdw blurRad="127000" dist="38100" dir="2700000" algn="tl" rotWithShape="0">
              <a:prstClr val="black">
                <a:alpha val="40000"/>
              </a:prstClr>
            </a:outerShdw>
          </a:effectLst>
        </p:spPr>
      </p:pic>
      <p:sp>
        <p:nvSpPr>
          <p:cNvPr id="143" name="テキスト ボックス 142">
            <a:extLst>
              <a:ext uri="{FF2B5EF4-FFF2-40B4-BE49-F238E27FC236}">
                <a16:creationId xmlns:a16="http://schemas.microsoft.com/office/drawing/2014/main" id="{4289CF5B-F41C-4663-9510-AFF37D7DFA5B}"/>
              </a:ext>
            </a:extLst>
          </p:cNvPr>
          <p:cNvSpPr txBox="1"/>
          <p:nvPr/>
        </p:nvSpPr>
        <p:spPr>
          <a:xfrm>
            <a:off x="1592215" y="1257318"/>
            <a:ext cx="703944" cy="235201"/>
          </a:xfrm>
          <a:prstGeom prst="rect">
            <a:avLst/>
          </a:prstGeom>
          <a:noFill/>
        </p:spPr>
        <p:txBody>
          <a:bodyPr wrap="square" rtlCol="0">
            <a:spAutoFit/>
          </a:bodyPr>
          <a:lstStyle/>
          <a:p>
            <a:pPr algn="ctr" defTabSz="457200">
              <a:defRPr/>
            </a:pPr>
            <a:r>
              <a:rPr lang="ja-JP" altLang="en-US" sz="900" dirty="0">
                <a:solidFill>
                  <a:srgbClr val="801B75"/>
                </a:solidFill>
                <a:latin typeface="HGP創英角ｺﾞｼｯｸUB" panose="020B0900000000000000" pitchFamily="50" charset="-128"/>
                <a:ea typeface="HGP創英角ｺﾞｼｯｸUB" panose="020B0900000000000000" pitchFamily="50" charset="-128"/>
              </a:rPr>
              <a:t>藤井寺市</a:t>
            </a:r>
          </a:p>
        </p:txBody>
      </p:sp>
      <p:sp>
        <p:nvSpPr>
          <p:cNvPr id="144" name="乗算記号 119">
            <a:extLst>
              <a:ext uri="{FF2B5EF4-FFF2-40B4-BE49-F238E27FC236}">
                <a16:creationId xmlns:a16="http://schemas.microsoft.com/office/drawing/2014/main" id="{F8D67896-C8DF-4F3F-BDB4-15B3920B3873}"/>
              </a:ext>
            </a:extLst>
          </p:cNvPr>
          <p:cNvSpPr/>
          <p:nvPr/>
        </p:nvSpPr>
        <p:spPr>
          <a:xfrm>
            <a:off x="1716984" y="1503073"/>
            <a:ext cx="224371" cy="330166"/>
          </a:xfrm>
          <a:prstGeom prst="mathMultiply">
            <a:avLst>
              <a:gd name="adj1" fmla="val 0"/>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5" name="角丸四角形 166">
            <a:extLst>
              <a:ext uri="{FF2B5EF4-FFF2-40B4-BE49-F238E27FC236}">
                <a16:creationId xmlns:a16="http://schemas.microsoft.com/office/drawing/2014/main" id="{DAEBB406-0890-43C8-8EDF-DC290AF5DA8F}"/>
              </a:ext>
            </a:extLst>
          </p:cNvPr>
          <p:cNvSpPr/>
          <p:nvPr/>
        </p:nvSpPr>
        <p:spPr>
          <a:xfrm>
            <a:off x="258615" y="845116"/>
            <a:ext cx="2088000" cy="324000"/>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6" name="テキスト ボックス 145">
            <a:extLst>
              <a:ext uri="{FF2B5EF4-FFF2-40B4-BE49-F238E27FC236}">
                <a16:creationId xmlns:a16="http://schemas.microsoft.com/office/drawing/2014/main" id="{3C3AA7F1-6214-40D5-A8C1-70A841DD2FEC}"/>
              </a:ext>
            </a:extLst>
          </p:cNvPr>
          <p:cNvSpPr txBox="1"/>
          <p:nvPr/>
        </p:nvSpPr>
        <p:spPr>
          <a:xfrm>
            <a:off x="499725" y="899560"/>
            <a:ext cx="1720165" cy="246221"/>
          </a:xfrm>
          <a:prstGeom prst="rect">
            <a:avLst/>
          </a:prstGeom>
          <a:noFill/>
        </p:spPr>
        <p:txBody>
          <a:bodyPr wrap="square" rtlCol="0">
            <a:spAutoFit/>
          </a:bodyPr>
          <a:lstStyle/>
          <a:p>
            <a:pPr algn="ctr"/>
            <a:r>
              <a:rPr lang="ja-JP" altLang="en-US" sz="1000" b="1" dirty="0">
                <a:solidFill>
                  <a:schemeClr val="bg1"/>
                </a:solidFill>
                <a:latin typeface="メイリオ" panose="020B0604030504040204" pitchFamily="50" charset="-128"/>
                <a:ea typeface="メイリオ" panose="020B0604030504040204" pitchFamily="50" charset="-128"/>
              </a:rPr>
              <a:t>スマートヘルスシティ</a:t>
            </a:r>
          </a:p>
        </p:txBody>
      </p:sp>
      <p:sp>
        <p:nvSpPr>
          <p:cNvPr id="149" name="角丸四角形 74">
            <a:extLst>
              <a:ext uri="{FF2B5EF4-FFF2-40B4-BE49-F238E27FC236}">
                <a16:creationId xmlns:a16="http://schemas.microsoft.com/office/drawing/2014/main" id="{247656DF-FFE4-4D41-AC14-B80586B3B146}"/>
              </a:ext>
            </a:extLst>
          </p:cNvPr>
          <p:cNvSpPr/>
          <p:nvPr/>
        </p:nvSpPr>
        <p:spPr>
          <a:xfrm>
            <a:off x="327318" y="858678"/>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54" name="図 153">
            <a:extLst>
              <a:ext uri="{FF2B5EF4-FFF2-40B4-BE49-F238E27FC236}">
                <a16:creationId xmlns:a16="http://schemas.microsoft.com/office/drawing/2014/main" id="{0E72CDCE-6BF6-4D10-B1F5-6BF1B4676151}"/>
              </a:ext>
            </a:extLst>
          </p:cNvPr>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371982" y="909365"/>
            <a:ext cx="163028" cy="163028"/>
          </a:xfrm>
          <a:prstGeom prst="rect">
            <a:avLst/>
          </a:prstGeom>
        </p:spPr>
      </p:pic>
      <p:sp>
        <p:nvSpPr>
          <p:cNvPr id="158" name="正方形/長方形 157">
            <a:extLst>
              <a:ext uri="{FF2B5EF4-FFF2-40B4-BE49-F238E27FC236}">
                <a16:creationId xmlns:a16="http://schemas.microsoft.com/office/drawing/2014/main" id="{B0E6EEE5-9A36-4A40-852B-E84A90E70595}"/>
              </a:ext>
            </a:extLst>
          </p:cNvPr>
          <p:cNvSpPr/>
          <p:nvPr/>
        </p:nvSpPr>
        <p:spPr>
          <a:xfrm>
            <a:off x="4641342" y="2330392"/>
            <a:ext cx="2065823" cy="1061829"/>
          </a:xfrm>
          <a:prstGeom prst="rect">
            <a:avLst/>
          </a:prstGeom>
        </p:spPr>
        <p:txBody>
          <a:bodyPr wrap="square">
            <a:spAutoFit/>
          </a:bodyPr>
          <a:lstStyle/>
          <a:p>
            <a:pPr defTabSz="457200">
              <a:defRPr/>
            </a:pPr>
            <a:r>
              <a:rPr kumimoji="0" lang="ja-JP" altLang="en-US" sz="900" dirty="0">
                <a:solidFill>
                  <a:prstClr val="black"/>
                </a:solidFill>
                <a:latin typeface="Meiryo UI" panose="020B0604030504040204" pitchFamily="50" charset="-128"/>
                <a:ea typeface="Meiryo UI" panose="020B0604030504040204" pitchFamily="50" charset="-128"/>
              </a:rPr>
              <a:t>スマートシティに必要な、データ連携基盤や住民向けインターフェースを整備。スマートシティアプリを通じて、高齢者／子育て支援、移動、健康、見守り防災など多くのスマートシティサービスを提供し、地域活性化に向けたサービス実証を実施。</a:t>
            </a:r>
          </a:p>
          <a:p>
            <a:pPr defTabSz="457200">
              <a:defRPr/>
            </a:pPr>
            <a:endParaRPr kumimoji="0" lang="ja-JP" altLang="en-US" sz="900" dirty="0">
              <a:solidFill>
                <a:prstClr val="black"/>
              </a:solidFill>
              <a:latin typeface="Meiryo UI" panose="020B0604030504040204" pitchFamily="50" charset="-128"/>
              <a:ea typeface="Meiryo UI" panose="020B0604030504040204" pitchFamily="50" charset="-128"/>
            </a:endParaRPr>
          </a:p>
        </p:txBody>
      </p:sp>
      <p:sp>
        <p:nvSpPr>
          <p:cNvPr id="159" name="テキスト ボックス 158">
            <a:extLst>
              <a:ext uri="{FF2B5EF4-FFF2-40B4-BE49-F238E27FC236}">
                <a16:creationId xmlns:a16="http://schemas.microsoft.com/office/drawing/2014/main" id="{4329AE59-C882-4EC8-9456-27B17651C790}"/>
              </a:ext>
            </a:extLst>
          </p:cNvPr>
          <p:cNvSpPr txBox="1"/>
          <p:nvPr/>
        </p:nvSpPr>
        <p:spPr>
          <a:xfrm>
            <a:off x="5892927" y="1208234"/>
            <a:ext cx="599797" cy="234635"/>
          </a:xfrm>
          <a:prstGeom prst="rect">
            <a:avLst/>
          </a:prstGeom>
          <a:noFill/>
        </p:spPr>
        <p:txBody>
          <a:bodyPr wrap="square" rtlCol="0">
            <a:spAutoFit/>
          </a:bodyPr>
          <a:lstStyle/>
          <a:p>
            <a:pPr algn="ctr" defTabSz="457200">
              <a:defRPr/>
            </a:pPr>
            <a:r>
              <a:rPr lang="ja-JP" altLang="en-US" sz="900" dirty="0">
                <a:solidFill>
                  <a:srgbClr val="53A047"/>
                </a:solidFill>
                <a:latin typeface="HGP創英角ｺﾞｼｯｸUB" panose="020B0900000000000000" pitchFamily="50" charset="-128"/>
                <a:ea typeface="HGP創英角ｺﾞｼｯｸUB" panose="020B0900000000000000" pitchFamily="50" charset="-128"/>
              </a:rPr>
              <a:t>豊能町</a:t>
            </a:r>
          </a:p>
        </p:txBody>
      </p:sp>
      <p:pic>
        <p:nvPicPr>
          <p:cNvPr id="162" name="図 161">
            <a:extLst>
              <a:ext uri="{FF2B5EF4-FFF2-40B4-BE49-F238E27FC236}">
                <a16:creationId xmlns:a16="http://schemas.microsoft.com/office/drawing/2014/main" id="{5AAB54B7-20B5-4F67-B04E-49E9E787BD6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56039"/>
          <a:stretch/>
        </p:blipFill>
        <p:spPr>
          <a:xfrm flipV="1">
            <a:off x="4609732" y="912732"/>
            <a:ext cx="2122405" cy="241545"/>
          </a:xfrm>
          <a:prstGeom prst="rect">
            <a:avLst/>
          </a:prstGeom>
        </p:spPr>
      </p:pic>
      <p:sp>
        <p:nvSpPr>
          <p:cNvPr id="167" name="乗算記号 119">
            <a:extLst>
              <a:ext uri="{FF2B5EF4-FFF2-40B4-BE49-F238E27FC236}">
                <a16:creationId xmlns:a16="http://schemas.microsoft.com/office/drawing/2014/main" id="{1FC7DFC7-B9E7-4133-947D-34CDD11BC222}"/>
              </a:ext>
            </a:extLst>
          </p:cNvPr>
          <p:cNvSpPr/>
          <p:nvPr/>
        </p:nvSpPr>
        <p:spPr>
          <a:xfrm>
            <a:off x="5977184" y="1494323"/>
            <a:ext cx="223200" cy="324000"/>
          </a:xfrm>
          <a:prstGeom prst="mathMultiply">
            <a:avLst>
              <a:gd name="adj1" fmla="val 0"/>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8" name="正方形/長方形 167">
            <a:extLst>
              <a:ext uri="{FF2B5EF4-FFF2-40B4-BE49-F238E27FC236}">
                <a16:creationId xmlns:a16="http://schemas.microsoft.com/office/drawing/2014/main" id="{2695D904-F756-4808-889E-B06990B8514D}"/>
              </a:ext>
            </a:extLst>
          </p:cNvPr>
          <p:cNvSpPr/>
          <p:nvPr/>
        </p:nvSpPr>
        <p:spPr>
          <a:xfrm>
            <a:off x="5287877" y="4645994"/>
            <a:ext cx="94887" cy="300756"/>
          </a:xfrm>
          <a:prstGeom prst="rect">
            <a:avLst/>
          </a:prstGeom>
        </p:spPr>
        <p:txBody>
          <a:bodyPr wrap="none">
            <a:spAutoFit/>
          </a:bodyPr>
          <a:lstStyle/>
          <a:p>
            <a:pPr algn="ctr"/>
            <a:endParaRPr lang="ja-JP" altLang="en-US" dirty="0">
              <a:solidFill>
                <a:schemeClr val="bg1"/>
              </a:solidFill>
            </a:endParaRPr>
          </a:p>
        </p:txBody>
      </p:sp>
      <p:sp>
        <p:nvSpPr>
          <p:cNvPr id="169" name="正方形/長方形 168">
            <a:extLst>
              <a:ext uri="{FF2B5EF4-FFF2-40B4-BE49-F238E27FC236}">
                <a16:creationId xmlns:a16="http://schemas.microsoft.com/office/drawing/2014/main" id="{8183790F-ED45-413F-832D-E8AE4AB934AB}"/>
              </a:ext>
            </a:extLst>
          </p:cNvPr>
          <p:cNvSpPr/>
          <p:nvPr/>
        </p:nvSpPr>
        <p:spPr>
          <a:xfrm>
            <a:off x="5260721" y="5028443"/>
            <a:ext cx="149198" cy="225567"/>
          </a:xfrm>
          <a:prstGeom prst="rect">
            <a:avLst/>
          </a:prstGeom>
        </p:spPr>
        <p:txBody>
          <a:bodyPr wrap="none">
            <a:spAutoFit/>
          </a:bodyPr>
          <a:lstStyle/>
          <a:p>
            <a:pPr algn="ctr"/>
            <a:r>
              <a:rPr kumimoji="0" lang="en-US" altLang="ja-JP" sz="1200" b="1" dirty="0">
                <a:solidFill>
                  <a:schemeClr val="bg1"/>
                </a:solidFill>
                <a:latin typeface="メイリオ" panose="020B0604030504040204" pitchFamily="50" charset="-128"/>
                <a:ea typeface="メイリオ" panose="020B0604030504040204" pitchFamily="50" charset="-128"/>
              </a:rPr>
              <a:t>4</a:t>
            </a:r>
            <a:endParaRPr lang="ja-JP" altLang="en-US" dirty="0">
              <a:solidFill>
                <a:schemeClr val="bg1"/>
              </a:solidFill>
            </a:endParaRPr>
          </a:p>
        </p:txBody>
      </p:sp>
      <p:sp>
        <p:nvSpPr>
          <p:cNvPr id="170" name="角丸四角形 166">
            <a:extLst>
              <a:ext uri="{FF2B5EF4-FFF2-40B4-BE49-F238E27FC236}">
                <a16:creationId xmlns:a16="http://schemas.microsoft.com/office/drawing/2014/main" id="{4D7CE114-71AD-4934-B94A-BB7B4D381EED}"/>
              </a:ext>
            </a:extLst>
          </p:cNvPr>
          <p:cNvSpPr/>
          <p:nvPr/>
        </p:nvSpPr>
        <p:spPr>
          <a:xfrm>
            <a:off x="4606090" y="845116"/>
            <a:ext cx="2088000" cy="324000"/>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6" name="角丸四角形 167">
            <a:extLst>
              <a:ext uri="{FF2B5EF4-FFF2-40B4-BE49-F238E27FC236}">
                <a16:creationId xmlns:a16="http://schemas.microsoft.com/office/drawing/2014/main" id="{E50AA81E-2F8B-4F04-A848-9076A8DDB618}"/>
              </a:ext>
            </a:extLst>
          </p:cNvPr>
          <p:cNvSpPr/>
          <p:nvPr/>
        </p:nvSpPr>
        <p:spPr>
          <a:xfrm>
            <a:off x="4682274" y="868854"/>
            <a:ext cx="260519" cy="247938"/>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7" name="テキスト ボックス 176">
            <a:extLst>
              <a:ext uri="{FF2B5EF4-FFF2-40B4-BE49-F238E27FC236}">
                <a16:creationId xmlns:a16="http://schemas.microsoft.com/office/drawing/2014/main" id="{C97EEBF5-4DE4-43FD-B22B-91B2372E68B1}"/>
              </a:ext>
            </a:extLst>
          </p:cNvPr>
          <p:cNvSpPr txBox="1"/>
          <p:nvPr/>
        </p:nvSpPr>
        <p:spPr>
          <a:xfrm>
            <a:off x="4907171" y="899560"/>
            <a:ext cx="1768007" cy="240848"/>
          </a:xfrm>
          <a:prstGeom prst="rect">
            <a:avLst/>
          </a:prstGeom>
          <a:noFill/>
        </p:spPr>
        <p:txBody>
          <a:bodyPr wrap="square" rtlCol="0">
            <a:spAutoFit/>
          </a:bodyPr>
          <a:lstStyle/>
          <a:p>
            <a:pPr algn="ctr"/>
            <a:r>
              <a:rPr lang="ja-JP" altLang="en-US" sz="1000" b="1" dirty="0">
                <a:solidFill>
                  <a:schemeClr val="bg1"/>
                </a:solidFill>
                <a:latin typeface="メイリオ" panose="020B0604030504040204" pitchFamily="50" charset="-128"/>
                <a:ea typeface="メイリオ" panose="020B0604030504040204" pitchFamily="50" charset="-128"/>
              </a:rPr>
              <a:t>子育てしやすいまちづくり</a:t>
            </a:r>
          </a:p>
        </p:txBody>
      </p:sp>
      <p:pic>
        <p:nvPicPr>
          <p:cNvPr id="178" name="図 177">
            <a:extLst>
              <a:ext uri="{FF2B5EF4-FFF2-40B4-BE49-F238E27FC236}">
                <a16:creationId xmlns:a16="http://schemas.microsoft.com/office/drawing/2014/main" id="{0BAE4C91-8512-4387-B649-38FDC7D7CF7E}"/>
              </a:ext>
            </a:extLst>
          </p:cNvPr>
          <p:cNvPicPr>
            <a:picLocks noChangeAspect="1"/>
          </p:cNvPicPr>
          <p:nvPr/>
        </p:nvPicPr>
        <p:blipFill>
          <a:blip r:embed="rId9" cstate="print">
            <a:biLevel thresh="25000"/>
            <a:extLst>
              <a:ext uri="{28A0092B-C50C-407E-A947-70E740481C1C}">
                <a14:useLocalDpi xmlns:a14="http://schemas.microsoft.com/office/drawing/2010/main"/>
              </a:ext>
            </a:extLst>
          </a:blip>
          <a:stretch>
            <a:fillRect/>
          </a:stretch>
        </p:blipFill>
        <p:spPr>
          <a:xfrm>
            <a:off x="4729186" y="890537"/>
            <a:ext cx="204745" cy="194859"/>
          </a:xfrm>
          <a:prstGeom prst="rect">
            <a:avLst/>
          </a:prstGeom>
        </p:spPr>
      </p:pic>
      <p:sp>
        <p:nvSpPr>
          <p:cNvPr id="179" name="正方形/長方形 178">
            <a:extLst>
              <a:ext uri="{FF2B5EF4-FFF2-40B4-BE49-F238E27FC236}">
                <a16:creationId xmlns:a16="http://schemas.microsoft.com/office/drawing/2014/main" id="{173DEA40-23B2-4DF0-8136-4C04C58459D2}"/>
              </a:ext>
            </a:extLst>
          </p:cNvPr>
          <p:cNvSpPr/>
          <p:nvPr/>
        </p:nvSpPr>
        <p:spPr>
          <a:xfrm>
            <a:off x="6845700" y="2330392"/>
            <a:ext cx="2000130" cy="1069524"/>
          </a:xfrm>
          <a:prstGeom prst="rect">
            <a:avLst/>
          </a:prstGeom>
        </p:spPr>
        <p:txBody>
          <a:bodyPr wrap="square">
            <a:spAutoFit/>
          </a:bodyPr>
          <a:lstStyle/>
          <a:p>
            <a:pPr defTabSz="457200">
              <a:defRPr/>
            </a:pPr>
            <a:r>
              <a:rPr kumimoji="0" lang="ja-JP" altLang="en-US" sz="1050" dirty="0">
                <a:solidFill>
                  <a:prstClr val="black"/>
                </a:solidFill>
                <a:latin typeface="メイリオ" panose="020B0604030504040204" pitchFamily="50" charset="-128"/>
                <a:ea typeface="メイリオ" panose="020B0604030504040204" pitchFamily="50" charset="-128"/>
              </a:rPr>
              <a:t>地域移動・賑わい創出に向けて、パーソナルモビリティをはじめとした</a:t>
            </a:r>
            <a:r>
              <a:rPr kumimoji="0" lang="ja-JP" altLang="en-US" sz="1000" dirty="0">
                <a:solidFill>
                  <a:prstClr val="black"/>
                </a:solidFill>
                <a:latin typeface="メイリオ" panose="020B0604030504040204" pitchFamily="50" charset="-128"/>
                <a:ea typeface="メイリオ" panose="020B0604030504040204" pitchFamily="50" charset="-128"/>
              </a:rPr>
              <a:t>複数</a:t>
            </a:r>
            <a:r>
              <a:rPr kumimoji="0" lang="ja-JP" altLang="en-US" sz="1050" dirty="0">
                <a:solidFill>
                  <a:prstClr val="black"/>
                </a:solidFill>
                <a:latin typeface="メイリオ" panose="020B0604030504040204" pitchFamily="50" charset="-128"/>
                <a:ea typeface="メイリオ" panose="020B0604030504040204" pitchFamily="50" charset="-128"/>
              </a:rPr>
              <a:t>の移動サービスを結ぶ機能を持つモビリティポートをコミュニティ施設や商業拠点等に併設</a:t>
            </a:r>
            <a:r>
              <a:rPr kumimoji="0" lang="ja-JP" altLang="en-US" sz="1100" dirty="0">
                <a:solidFill>
                  <a:prstClr val="black"/>
                </a:solidFill>
                <a:latin typeface="メイリオ" panose="020B0604030504040204" pitchFamily="50" charset="-128"/>
                <a:ea typeface="メイリオ" panose="020B0604030504040204" pitchFamily="50" charset="-128"/>
              </a:rPr>
              <a:t>。</a:t>
            </a:r>
          </a:p>
        </p:txBody>
      </p:sp>
      <p:sp>
        <p:nvSpPr>
          <p:cNvPr id="180" name="テキスト ボックス 179">
            <a:extLst>
              <a:ext uri="{FF2B5EF4-FFF2-40B4-BE49-F238E27FC236}">
                <a16:creationId xmlns:a16="http://schemas.microsoft.com/office/drawing/2014/main" id="{008F0623-3C84-4452-9E12-771534AEA995}"/>
              </a:ext>
            </a:extLst>
          </p:cNvPr>
          <p:cNvSpPr txBox="1"/>
          <p:nvPr/>
        </p:nvSpPr>
        <p:spPr>
          <a:xfrm>
            <a:off x="8182209" y="1180894"/>
            <a:ext cx="651017" cy="234374"/>
          </a:xfrm>
          <a:prstGeom prst="rect">
            <a:avLst/>
          </a:prstGeom>
          <a:noFill/>
        </p:spPr>
        <p:txBody>
          <a:bodyPr wrap="square" rtlCol="0">
            <a:spAutoFit/>
          </a:bodyPr>
          <a:lstStyle/>
          <a:p>
            <a:pPr algn="ctr" defTabSz="457200">
              <a:defRPr/>
            </a:pPr>
            <a:r>
              <a:rPr lang="ja-JP" altLang="en-US" sz="900" dirty="0">
                <a:solidFill>
                  <a:srgbClr val="E70012"/>
                </a:solidFill>
                <a:latin typeface="HGP創英角ｺﾞｼｯｸUB" panose="020B0900000000000000" pitchFamily="50" charset="-128"/>
                <a:ea typeface="HGP創英角ｺﾞｼｯｸUB" panose="020B0900000000000000" pitchFamily="50" charset="-128"/>
              </a:rPr>
              <a:t>岸和田市</a:t>
            </a:r>
          </a:p>
        </p:txBody>
      </p:sp>
      <p:pic>
        <p:nvPicPr>
          <p:cNvPr id="181" name="図 180">
            <a:extLst>
              <a:ext uri="{FF2B5EF4-FFF2-40B4-BE49-F238E27FC236}">
                <a16:creationId xmlns:a16="http://schemas.microsoft.com/office/drawing/2014/main" id="{012F2C07-16C0-4392-947D-0C7558A4129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870431" y="1151146"/>
            <a:ext cx="900000" cy="939574"/>
          </a:xfrm>
          <a:prstGeom prst="ellipse">
            <a:avLst/>
          </a:prstGeom>
          <a:effectLst>
            <a:outerShdw blurRad="127000" dist="38100" dir="2700000" algn="tl" rotWithShape="0">
              <a:prstClr val="black">
                <a:alpha val="40000"/>
              </a:prstClr>
            </a:outerShdw>
          </a:effectLst>
        </p:spPr>
      </p:pic>
      <p:pic>
        <p:nvPicPr>
          <p:cNvPr id="182" name="図 181">
            <a:extLst>
              <a:ext uri="{FF2B5EF4-FFF2-40B4-BE49-F238E27FC236}">
                <a16:creationId xmlns:a16="http://schemas.microsoft.com/office/drawing/2014/main" id="{21C35B19-DC56-4177-AEFF-8511AA77DCA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54607"/>
          <a:stretch/>
        </p:blipFill>
        <p:spPr>
          <a:xfrm flipV="1">
            <a:off x="6799281" y="916948"/>
            <a:ext cx="2114045" cy="219958"/>
          </a:xfrm>
          <a:prstGeom prst="rect">
            <a:avLst/>
          </a:prstGeom>
        </p:spPr>
      </p:pic>
      <p:sp>
        <p:nvSpPr>
          <p:cNvPr id="183" name="乗算記号 71">
            <a:extLst>
              <a:ext uri="{FF2B5EF4-FFF2-40B4-BE49-F238E27FC236}">
                <a16:creationId xmlns:a16="http://schemas.microsoft.com/office/drawing/2014/main" id="{0AC4F89A-1DB3-4AFA-95F1-870263AE4E2C}"/>
              </a:ext>
            </a:extLst>
          </p:cNvPr>
          <p:cNvSpPr/>
          <p:nvPr/>
        </p:nvSpPr>
        <p:spPr>
          <a:xfrm>
            <a:off x="8216326" y="1503073"/>
            <a:ext cx="223200" cy="328972"/>
          </a:xfrm>
          <a:prstGeom prst="mathMultiply">
            <a:avLst>
              <a:gd name="adj1" fmla="val 0"/>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4" name="角丸四角形 166">
            <a:extLst>
              <a:ext uri="{FF2B5EF4-FFF2-40B4-BE49-F238E27FC236}">
                <a16:creationId xmlns:a16="http://schemas.microsoft.com/office/drawing/2014/main" id="{8210D24B-9BA8-41C6-9689-F9154E7DCFB3}"/>
              </a:ext>
            </a:extLst>
          </p:cNvPr>
          <p:cNvSpPr/>
          <p:nvPr/>
        </p:nvSpPr>
        <p:spPr>
          <a:xfrm>
            <a:off x="6804749" y="835177"/>
            <a:ext cx="2088000" cy="324000"/>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5" name="テキスト ボックス 184">
            <a:extLst>
              <a:ext uri="{FF2B5EF4-FFF2-40B4-BE49-F238E27FC236}">
                <a16:creationId xmlns:a16="http://schemas.microsoft.com/office/drawing/2014/main" id="{85A98E62-A629-45AA-A6F3-8D2D2677409B}"/>
              </a:ext>
            </a:extLst>
          </p:cNvPr>
          <p:cNvSpPr txBox="1"/>
          <p:nvPr/>
        </p:nvSpPr>
        <p:spPr>
          <a:xfrm>
            <a:off x="7083541" y="899560"/>
            <a:ext cx="1835412" cy="246221"/>
          </a:xfrm>
          <a:prstGeom prst="rect">
            <a:avLst/>
          </a:prstGeom>
          <a:noFill/>
        </p:spPr>
        <p:txBody>
          <a:bodyPr wrap="square" rtlCol="0">
            <a:spAutoFit/>
          </a:bodyPr>
          <a:lstStyle/>
          <a:p>
            <a:r>
              <a:rPr lang="ja-JP" altLang="en-US" sz="1000" b="1" dirty="0">
                <a:solidFill>
                  <a:schemeClr val="bg1"/>
                </a:solidFill>
                <a:latin typeface="メイリオ" panose="020B0604030504040204" pitchFamily="50" charset="-128"/>
                <a:ea typeface="メイリオ" panose="020B0604030504040204" pitchFamily="50" charset="-128"/>
              </a:rPr>
              <a:t>移動がスムーズなまちづくり</a:t>
            </a:r>
          </a:p>
        </p:txBody>
      </p:sp>
      <p:sp>
        <p:nvSpPr>
          <p:cNvPr id="186" name="角丸四角形 177">
            <a:extLst>
              <a:ext uri="{FF2B5EF4-FFF2-40B4-BE49-F238E27FC236}">
                <a16:creationId xmlns:a16="http://schemas.microsoft.com/office/drawing/2014/main" id="{F69B708E-EAEA-4D17-81A9-073281D65DFB}"/>
              </a:ext>
            </a:extLst>
          </p:cNvPr>
          <p:cNvSpPr/>
          <p:nvPr/>
        </p:nvSpPr>
        <p:spPr>
          <a:xfrm>
            <a:off x="6871409" y="861448"/>
            <a:ext cx="253469" cy="253469"/>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187" name="図 186">
            <a:extLst>
              <a:ext uri="{FF2B5EF4-FFF2-40B4-BE49-F238E27FC236}">
                <a16:creationId xmlns:a16="http://schemas.microsoft.com/office/drawing/2014/main" id="{BA8E069B-C7B9-41A2-A0BC-3BA71848264D}"/>
              </a:ext>
            </a:extLst>
          </p:cNvPr>
          <p:cNvPicPr>
            <a:picLocks noChangeAspect="1"/>
          </p:cNvPicPr>
          <p:nvPr/>
        </p:nvPicPr>
        <p:blipFill>
          <a:blip r:embed="rId12" cstate="print">
            <a:biLevel thresh="25000"/>
            <a:extLst>
              <a:ext uri="{28A0092B-C50C-407E-A947-70E740481C1C}">
                <a14:useLocalDpi xmlns:a14="http://schemas.microsoft.com/office/drawing/2010/main"/>
              </a:ext>
            </a:extLst>
          </a:blip>
          <a:stretch>
            <a:fillRect/>
          </a:stretch>
        </p:blipFill>
        <p:spPr>
          <a:xfrm>
            <a:off x="6902125" y="901116"/>
            <a:ext cx="181416" cy="181416"/>
          </a:xfrm>
          <a:prstGeom prst="rect">
            <a:avLst/>
          </a:prstGeom>
        </p:spPr>
      </p:pic>
      <p:pic>
        <p:nvPicPr>
          <p:cNvPr id="189" name="図 188">
            <a:extLst>
              <a:ext uri="{FF2B5EF4-FFF2-40B4-BE49-F238E27FC236}">
                <a16:creationId xmlns:a16="http://schemas.microsoft.com/office/drawing/2014/main" id="{944EF0AA-5B19-4A36-BD42-8EEA8DCFDEAB}"/>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52918"/>
          <a:stretch/>
        </p:blipFill>
        <p:spPr>
          <a:xfrm>
            <a:off x="2445996" y="951604"/>
            <a:ext cx="2082332" cy="212671"/>
          </a:xfrm>
          <a:prstGeom prst="rect">
            <a:avLst/>
          </a:prstGeom>
        </p:spPr>
      </p:pic>
      <p:sp>
        <p:nvSpPr>
          <p:cNvPr id="199" name="テキスト ボックス 198">
            <a:extLst>
              <a:ext uri="{FF2B5EF4-FFF2-40B4-BE49-F238E27FC236}">
                <a16:creationId xmlns:a16="http://schemas.microsoft.com/office/drawing/2014/main" id="{E07CF57F-B90E-4528-A7EB-8F3D04D2400E}"/>
              </a:ext>
            </a:extLst>
          </p:cNvPr>
          <p:cNvSpPr txBox="1"/>
          <p:nvPr/>
        </p:nvSpPr>
        <p:spPr>
          <a:xfrm>
            <a:off x="2681414" y="899560"/>
            <a:ext cx="1947588" cy="261309"/>
          </a:xfrm>
          <a:prstGeom prst="rect">
            <a:avLst/>
          </a:prstGeom>
          <a:noFill/>
        </p:spPr>
        <p:txBody>
          <a:bodyPr wrap="square" rtlCol="0">
            <a:spAutoFit/>
          </a:bodyPr>
          <a:lstStyle/>
          <a:p>
            <a:pPr algn="ctr"/>
            <a:r>
              <a:rPr lang="ja-JP" altLang="en-US" sz="1000" b="1" dirty="0">
                <a:solidFill>
                  <a:schemeClr val="bg1"/>
                </a:solidFill>
                <a:latin typeface="メイリオ" panose="020B0604030504040204" pitchFamily="50" charset="-128"/>
                <a:ea typeface="メイリオ" panose="020B0604030504040204" pitchFamily="50" charset="-128"/>
              </a:rPr>
              <a:t>高齢者にやさしいまちづくり</a:t>
            </a:r>
          </a:p>
        </p:txBody>
      </p:sp>
      <p:sp>
        <p:nvSpPr>
          <p:cNvPr id="200" name="角丸四角形 74">
            <a:extLst>
              <a:ext uri="{FF2B5EF4-FFF2-40B4-BE49-F238E27FC236}">
                <a16:creationId xmlns:a16="http://schemas.microsoft.com/office/drawing/2014/main" id="{76BD74A8-2E4E-4ADC-A5FD-0FFD37FB0B1A}"/>
              </a:ext>
            </a:extLst>
          </p:cNvPr>
          <p:cNvSpPr/>
          <p:nvPr/>
        </p:nvSpPr>
        <p:spPr>
          <a:xfrm>
            <a:off x="2512316" y="871683"/>
            <a:ext cx="256438" cy="234381"/>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03" name="図 202">
            <a:extLst>
              <a:ext uri="{FF2B5EF4-FFF2-40B4-BE49-F238E27FC236}">
                <a16:creationId xmlns:a16="http://schemas.microsoft.com/office/drawing/2014/main" id="{42AA63D6-6489-4D24-A71D-1F46A7815358}"/>
              </a:ext>
            </a:extLst>
          </p:cNvPr>
          <p:cNvPicPr>
            <a:picLocks noChangeAspect="1"/>
          </p:cNvPicPr>
          <p:nvPr/>
        </p:nvPicPr>
        <p:blipFill>
          <a:blip r:embed="rId14" cstate="print">
            <a:biLevel thresh="25000"/>
            <a:extLst>
              <a:ext uri="{28A0092B-C50C-407E-A947-70E740481C1C}">
                <a14:useLocalDpi xmlns:a14="http://schemas.microsoft.com/office/drawing/2010/main"/>
              </a:ext>
            </a:extLst>
          </a:blip>
          <a:stretch>
            <a:fillRect/>
          </a:stretch>
        </p:blipFill>
        <p:spPr>
          <a:xfrm>
            <a:off x="2533848" y="893525"/>
            <a:ext cx="219934" cy="201017"/>
          </a:xfrm>
          <a:prstGeom prst="rect">
            <a:avLst/>
          </a:prstGeom>
        </p:spPr>
      </p:pic>
      <p:pic>
        <p:nvPicPr>
          <p:cNvPr id="204" name="図 203">
            <a:extLst>
              <a:ext uri="{FF2B5EF4-FFF2-40B4-BE49-F238E27FC236}">
                <a16:creationId xmlns:a16="http://schemas.microsoft.com/office/drawing/2014/main" id="{48730BA6-C20A-44D5-8769-B35A267520A6}"/>
              </a:ext>
            </a:extLst>
          </p:cNvPr>
          <p:cNvPicPr>
            <a:picLocks noChangeAspect="1"/>
          </p:cNvPicPr>
          <p:nvPr/>
        </p:nvPicPr>
        <p:blipFill>
          <a:blip r:embed="rId4"/>
          <a:stretch>
            <a:fillRect/>
          </a:stretch>
        </p:blipFill>
        <p:spPr>
          <a:xfrm>
            <a:off x="114928" y="3748613"/>
            <a:ext cx="2477444" cy="3197332"/>
          </a:xfrm>
          <a:prstGeom prst="rect">
            <a:avLst/>
          </a:prstGeom>
        </p:spPr>
      </p:pic>
      <p:sp>
        <p:nvSpPr>
          <p:cNvPr id="205" name="正方形/長方形 204">
            <a:extLst>
              <a:ext uri="{FF2B5EF4-FFF2-40B4-BE49-F238E27FC236}">
                <a16:creationId xmlns:a16="http://schemas.microsoft.com/office/drawing/2014/main" id="{A72B3D89-9E02-48D6-87B9-1922C668E74B}"/>
              </a:ext>
            </a:extLst>
          </p:cNvPr>
          <p:cNvSpPr/>
          <p:nvPr/>
        </p:nvSpPr>
        <p:spPr>
          <a:xfrm>
            <a:off x="294030" y="5231844"/>
            <a:ext cx="1979143" cy="1061829"/>
          </a:xfrm>
          <a:prstGeom prst="rect">
            <a:avLst/>
          </a:prstGeom>
        </p:spPr>
        <p:txBody>
          <a:bodyPr wrap="square">
            <a:spAutoFit/>
          </a:bodyPr>
          <a:lstStyle/>
          <a:p>
            <a:pPr defTabSz="457200">
              <a:defRPr/>
            </a:pPr>
            <a:r>
              <a:rPr kumimoji="0" lang="ja-JP" altLang="en-US" sz="1050" dirty="0">
                <a:solidFill>
                  <a:prstClr val="black"/>
                </a:solidFill>
                <a:latin typeface="メイリオ" panose="020B0604030504040204" pitchFamily="50" charset="-128"/>
                <a:ea typeface="メイリオ" panose="020B0604030504040204" pitchFamily="50" charset="-128"/>
              </a:rPr>
              <a:t>シェアサイクルの位置情報を利用した情報発信など、観光客に、快適・便利・楽しい様々なサービスを提供し、得られた属性・行動データから観光の課題解決を図る。</a:t>
            </a:r>
          </a:p>
        </p:txBody>
      </p:sp>
      <p:sp>
        <p:nvSpPr>
          <p:cNvPr id="216" name="乗算記号 128">
            <a:extLst>
              <a:ext uri="{FF2B5EF4-FFF2-40B4-BE49-F238E27FC236}">
                <a16:creationId xmlns:a16="http://schemas.microsoft.com/office/drawing/2014/main" id="{2F156E33-3047-4D66-B192-E62287D92948}"/>
              </a:ext>
            </a:extLst>
          </p:cNvPr>
          <p:cNvSpPr/>
          <p:nvPr/>
        </p:nvSpPr>
        <p:spPr>
          <a:xfrm>
            <a:off x="1712083" y="4428831"/>
            <a:ext cx="216000" cy="344151"/>
          </a:xfrm>
          <a:prstGeom prst="mathMultiply">
            <a:avLst>
              <a:gd name="adj1" fmla="val 0"/>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25" name="Picture 4">
            <a:extLst>
              <a:ext uri="{FF2B5EF4-FFF2-40B4-BE49-F238E27FC236}">
                <a16:creationId xmlns:a16="http://schemas.microsoft.com/office/drawing/2014/main" id="{7F75E50E-29DA-4B2B-AAB9-5DFBF43262CC}"/>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329770" y="4096057"/>
            <a:ext cx="900000" cy="889691"/>
          </a:xfrm>
          <a:prstGeom prst="ellipse">
            <a:avLst/>
          </a:prstGeom>
          <a:noFill/>
          <a:effectLst>
            <a:outerShdw blurRad="1270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6" name="図 225">
            <a:extLst>
              <a:ext uri="{FF2B5EF4-FFF2-40B4-BE49-F238E27FC236}">
                <a16:creationId xmlns:a16="http://schemas.microsoft.com/office/drawing/2014/main" id="{A581C459-3076-4404-8A80-D59BB52B36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53434"/>
          <a:stretch/>
        </p:blipFill>
        <p:spPr>
          <a:xfrm>
            <a:off x="266232" y="3791986"/>
            <a:ext cx="2093664" cy="221433"/>
          </a:xfrm>
          <a:prstGeom prst="rect">
            <a:avLst/>
          </a:prstGeom>
        </p:spPr>
      </p:pic>
      <p:sp>
        <p:nvSpPr>
          <p:cNvPr id="227" name="角丸四角形 166">
            <a:extLst>
              <a:ext uri="{FF2B5EF4-FFF2-40B4-BE49-F238E27FC236}">
                <a16:creationId xmlns:a16="http://schemas.microsoft.com/office/drawing/2014/main" id="{019A5A76-1061-4AB0-983C-3F7ECAF1C461}"/>
              </a:ext>
            </a:extLst>
          </p:cNvPr>
          <p:cNvSpPr/>
          <p:nvPr/>
        </p:nvSpPr>
        <p:spPr>
          <a:xfrm>
            <a:off x="258015" y="3692145"/>
            <a:ext cx="2088000" cy="324000"/>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28" name="テキスト ボックス 227">
            <a:extLst>
              <a:ext uri="{FF2B5EF4-FFF2-40B4-BE49-F238E27FC236}">
                <a16:creationId xmlns:a16="http://schemas.microsoft.com/office/drawing/2014/main" id="{DD388323-D28C-4D51-89C6-9E1877093E4F}"/>
              </a:ext>
            </a:extLst>
          </p:cNvPr>
          <p:cNvSpPr txBox="1"/>
          <p:nvPr/>
        </p:nvSpPr>
        <p:spPr>
          <a:xfrm>
            <a:off x="550722" y="3735298"/>
            <a:ext cx="1835412" cy="246221"/>
          </a:xfrm>
          <a:prstGeom prst="rect">
            <a:avLst/>
          </a:prstGeom>
          <a:noFill/>
        </p:spPr>
        <p:txBody>
          <a:bodyPr wrap="square" rtlCol="0">
            <a:spAutoFit/>
          </a:bodyPr>
          <a:lstStyle/>
          <a:p>
            <a:r>
              <a:rPr lang="ja-JP" altLang="en-US" sz="1000" b="1" dirty="0">
                <a:solidFill>
                  <a:schemeClr val="bg1"/>
                </a:solidFill>
                <a:latin typeface="メイリオ" panose="020B0604030504040204" pitchFamily="50" charset="-128"/>
                <a:ea typeface="メイリオ" panose="020B0604030504040204" pitchFamily="50" charset="-128"/>
              </a:rPr>
              <a:t>インバウンド・観光の再生</a:t>
            </a:r>
          </a:p>
        </p:txBody>
      </p:sp>
      <p:sp>
        <p:nvSpPr>
          <p:cNvPr id="229" name="角丸四角形 187">
            <a:extLst>
              <a:ext uri="{FF2B5EF4-FFF2-40B4-BE49-F238E27FC236}">
                <a16:creationId xmlns:a16="http://schemas.microsoft.com/office/drawing/2014/main" id="{4673E0CE-8191-45A3-974B-31D5FAFCBA16}"/>
              </a:ext>
            </a:extLst>
          </p:cNvPr>
          <p:cNvSpPr/>
          <p:nvPr/>
        </p:nvSpPr>
        <p:spPr>
          <a:xfrm>
            <a:off x="359394" y="3726284"/>
            <a:ext cx="253469" cy="253469"/>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30" name="図 229">
            <a:extLst>
              <a:ext uri="{FF2B5EF4-FFF2-40B4-BE49-F238E27FC236}">
                <a16:creationId xmlns:a16="http://schemas.microsoft.com/office/drawing/2014/main" id="{B24FBEA4-32CE-4F91-BD2F-DBADF04EFB9A}"/>
              </a:ext>
            </a:extLst>
          </p:cNvPr>
          <p:cNvPicPr>
            <a:picLocks noChangeAspect="1"/>
          </p:cNvPicPr>
          <p:nvPr/>
        </p:nvPicPr>
        <p:blipFill>
          <a:blip r:embed="rId16" cstate="print">
            <a:biLevel thresh="25000"/>
            <a:extLst>
              <a:ext uri="{28A0092B-C50C-407E-A947-70E740481C1C}">
                <a14:useLocalDpi xmlns:a14="http://schemas.microsoft.com/office/drawing/2010/main"/>
              </a:ext>
            </a:extLst>
          </a:blip>
          <a:stretch>
            <a:fillRect/>
          </a:stretch>
        </p:blipFill>
        <p:spPr>
          <a:xfrm>
            <a:off x="389227" y="3767654"/>
            <a:ext cx="188185" cy="188185"/>
          </a:xfrm>
          <a:prstGeom prst="rect">
            <a:avLst/>
          </a:prstGeom>
        </p:spPr>
      </p:pic>
      <p:pic>
        <p:nvPicPr>
          <p:cNvPr id="231" name="図 230">
            <a:extLst>
              <a:ext uri="{FF2B5EF4-FFF2-40B4-BE49-F238E27FC236}">
                <a16:creationId xmlns:a16="http://schemas.microsoft.com/office/drawing/2014/main" id="{8C4ADAA0-7CA7-4336-98FD-A99E7C352694}"/>
              </a:ext>
            </a:extLst>
          </p:cNvPr>
          <p:cNvPicPr>
            <a:picLocks noChangeAspect="1"/>
          </p:cNvPicPr>
          <p:nvPr/>
        </p:nvPicPr>
        <p:blipFill>
          <a:blip r:embed="rId4"/>
          <a:stretch>
            <a:fillRect/>
          </a:stretch>
        </p:blipFill>
        <p:spPr>
          <a:xfrm>
            <a:off x="2288937" y="3729862"/>
            <a:ext cx="2495549" cy="3226022"/>
          </a:xfrm>
          <a:prstGeom prst="rect">
            <a:avLst/>
          </a:prstGeom>
        </p:spPr>
      </p:pic>
      <p:sp>
        <p:nvSpPr>
          <p:cNvPr id="232" name="正方形/長方形 231">
            <a:extLst>
              <a:ext uri="{FF2B5EF4-FFF2-40B4-BE49-F238E27FC236}">
                <a16:creationId xmlns:a16="http://schemas.microsoft.com/office/drawing/2014/main" id="{20632E29-05B0-44A3-A914-822C792199D8}"/>
              </a:ext>
            </a:extLst>
          </p:cNvPr>
          <p:cNvSpPr/>
          <p:nvPr/>
        </p:nvSpPr>
        <p:spPr>
          <a:xfrm>
            <a:off x="2459470" y="5231844"/>
            <a:ext cx="2063915" cy="946723"/>
          </a:xfrm>
          <a:prstGeom prst="rect">
            <a:avLst/>
          </a:prstGeom>
        </p:spPr>
        <p:txBody>
          <a:bodyPr wrap="square">
            <a:spAutoFit/>
          </a:bodyPr>
          <a:lstStyle/>
          <a:p>
            <a:pPr defTabSz="457200">
              <a:defRPr/>
            </a:pPr>
            <a:r>
              <a:rPr kumimoji="0" lang="ja-JP" altLang="en-US" sz="1100" dirty="0">
                <a:solidFill>
                  <a:prstClr val="black"/>
                </a:solidFill>
                <a:latin typeface="メイリオ" panose="020B0604030504040204" pitchFamily="50" charset="-128"/>
                <a:ea typeface="メイリオ" panose="020B0604030504040204" pitchFamily="50" charset="-128"/>
              </a:rPr>
              <a:t>基幹システムを共有することにより（シェアリングエコノミー事業）、中小製造業のデータ活用による経営と生産性の向上を図る。</a:t>
            </a:r>
          </a:p>
        </p:txBody>
      </p:sp>
      <p:sp>
        <p:nvSpPr>
          <p:cNvPr id="233" name="乗算記号 2">
            <a:extLst>
              <a:ext uri="{FF2B5EF4-FFF2-40B4-BE49-F238E27FC236}">
                <a16:creationId xmlns:a16="http://schemas.microsoft.com/office/drawing/2014/main" id="{D7ECA4E7-C50E-455A-9E87-59B869769E9F}"/>
              </a:ext>
            </a:extLst>
          </p:cNvPr>
          <p:cNvSpPr/>
          <p:nvPr/>
        </p:nvSpPr>
        <p:spPr>
          <a:xfrm>
            <a:off x="3887939" y="4428831"/>
            <a:ext cx="223200" cy="324000"/>
          </a:xfrm>
          <a:prstGeom prst="mathMultiply">
            <a:avLst>
              <a:gd name="adj1" fmla="val 0"/>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34" name="図 233">
            <a:extLst>
              <a:ext uri="{FF2B5EF4-FFF2-40B4-BE49-F238E27FC236}">
                <a16:creationId xmlns:a16="http://schemas.microsoft.com/office/drawing/2014/main" id="{F497790A-96BA-4ED2-BD2F-B8AB87CD81C1}"/>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b="52102"/>
          <a:stretch/>
        </p:blipFill>
        <p:spPr>
          <a:xfrm>
            <a:off x="2438067" y="3772437"/>
            <a:ext cx="2110382" cy="241842"/>
          </a:xfrm>
          <a:prstGeom prst="rect">
            <a:avLst/>
          </a:prstGeom>
        </p:spPr>
      </p:pic>
      <p:pic>
        <p:nvPicPr>
          <p:cNvPr id="235" name="図 234">
            <a:extLst>
              <a:ext uri="{FF2B5EF4-FFF2-40B4-BE49-F238E27FC236}">
                <a16:creationId xmlns:a16="http://schemas.microsoft.com/office/drawing/2014/main" id="{3C47F57F-B833-41C5-80FD-D4F82362AE42}"/>
              </a:ext>
            </a:extLst>
          </p:cNvPr>
          <p:cNvPicPr>
            <a:picLocks noChangeAspect="1"/>
          </p:cNvPicPr>
          <p:nvPr/>
        </p:nvPicPr>
        <p:blipFill>
          <a:blip r:embed="rId18" cstate="print">
            <a:extLst>
              <a:ext uri="{28A0092B-C50C-407E-A947-70E740481C1C}">
                <a14:useLocalDpi xmlns:a14="http://schemas.microsoft.com/office/drawing/2010/main"/>
              </a:ext>
            </a:extLst>
          </a:blip>
          <a:srcRect/>
          <a:stretch/>
        </p:blipFill>
        <p:spPr>
          <a:xfrm>
            <a:off x="2525519" y="4096057"/>
            <a:ext cx="900000" cy="896707"/>
          </a:xfrm>
          <a:prstGeom prst="ellipse">
            <a:avLst/>
          </a:prstGeom>
          <a:effectLst>
            <a:outerShdw blurRad="127000" dist="38100" dir="2700000" algn="tl" rotWithShape="0">
              <a:prstClr val="black">
                <a:alpha val="40000"/>
              </a:prstClr>
            </a:outerShdw>
          </a:effectLst>
        </p:spPr>
      </p:pic>
      <p:sp>
        <p:nvSpPr>
          <p:cNvPr id="253" name="正方形/長方形 252">
            <a:extLst>
              <a:ext uri="{FF2B5EF4-FFF2-40B4-BE49-F238E27FC236}">
                <a16:creationId xmlns:a16="http://schemas.microsoft.com/office/drawing/2014/main" id="{734F1282-AF1A-4026-A91F-3D454A397C44}"/>
              </a:ext>
            </a:extLst>
          </p:cNvPr>
          <p:cNvSpPr/>
          <p:nvPr/>
        </p:nvSpPr>
        <p:spPr>
          <a:xfrm>
            <a:off x="4631481" y="5231844"/>
            <a:ext cx="2063915" cy="923330"/>
          </a:xfrm>
          <a:prstGeom prst="rect">
            <a:avLst/>
          </a:prstGeom>
        </p:spPr>
        <p:txBody>
          <a:bodyPr wrap="square">
            <a:spAutoFit/>
          </a:bodyPr>
          <a:lstStyle/>
          <a:p>
            <a:pPr defTabSz="457200">
              <a:defRPr/>
            </a:pPr>
            <a:r>
              <a:rPr kumimoji="0" lang="ja-JP" altLang="en-US" sz="900" dirty="0">
                <a:solidFill>
                  <a:prstClr val="black"/>
                </a:solidFill>
                <a:latin typeface="メイリオ" panose="020B0604030504040204" pitchFamily="50" charset="-128"/>
                <a:ea typeface="メイリオ" panose="020B0604030504040204" pitchFamily="50" charset="-128"/>
              </a:rPr>
              <a:t>河川氾濫による浸水や土砂災害が発生した際のリスクをスマホで疑似体験できる「災害体験</a:t>
            </a:r>
            <a:r>
              <a:rPr kumimoji="0" lang="en-US" altLang="ja-JP" sz="900" dirty="0">
                <a:solidFill>
                  <a:prstClr val="black"/>
                </a:solidFill>
                <a:latin typeface="メイリオ" panose="020B0604030504040204" pitchFamily="50" charset="-128"/>
                <a:ea typeface="メイリオ" panose="020B0604030504040204" pitchFamily="50" charset="-128"/>
              </a:rPr>
              <a:t>AR</a:t>
            </a:r>
            <a:r>
              <a:rPr kumimoji="0" lang="ja-JP" altLang="en-US" sz="900" dirty="0">
                <a:solidFill>
                  <a:prstClr val="black"/>
                </a:solidFill>
                <a:latin typeface="メイリオ" panose="020B0604030504040204" pitchFamily="50" charset="-128"/>
                <a:ea typeface="メイリオ" panose="020B0604030504040204" pitchFamily="50" charset="-128"/>
              </a:rPr>
              <a:t>」の活用による避難訓練を実施し府民の平時からの防災意識の向上を図る。</a:t>
            </a:r>
            <a:r>
              <a:rPr kumimoji="0" lang="en-US" altLang="ja-JP" sz="900" dirty="0">
                <a:solidFill>
                  <a:prstClr val="black"/>
                </a:solidFill>
                <a:latin typeface="メイリオ" panose="020B0604030504040204" pitchFamily="50" charset="-128"/>
                <a:ea typeface="メイリオ" panose="020B0604030504040204" pitchFamily="50" charset="-128"/>
              </a:rPr>
              <a:t>2022</a:t>
            </a:r>
            <a:r>
              <a:rPr kumimoji="0" lang="ja-JP" altLang="en-US" sz="900" dirty="0">
                <a:solidFill>
                  <a:prstClr val="black"/>
                </a:solidFill>
                <a:latin typeface="メイリオ" panose="020B0604030504040204" pitchFamily="50" charset="-128"/>
                <a:ea typeface="メイリオ" panose="020B0604030504040204" pitchFamily="50" charset="-128"/>
              </a:rPr>
              <a:t>年</a:t>
            </a:r>
            <a:r>
              <a:rPr kumimoji="0" lang="en-US" altLang="ja-JP" sz="900" dirty="0">
                <a:solidFill>
                  <a:prstClr val="black"/>
                </a:solidFill>
                <a:latin typeface="メイリオ" panose="020B0604030504040204" pitchFamily="50" charset="-128"/>
                <a:ea typeface="メイリオ" panose="020B0604030504040204" pitchFamily="50" charset="-128"/>
              </a:rPr>
              <a:t>8</a:t>
            </a:r>
            <a:r>
              <a:rPr kumimoji="0" lang="ja-JP" altLang="en-US" sz="900" dirty="0">
                <a:solidFill>
                  <a:prstClr val="black"/>
                </a:solidFill>
                <a:latin typeface="メイリオ" panose="020B0604030504040204" pitchFamily="50" charset="-128"/>
                <a:ea typeface="メイリオ" panose="020B0604030504040204" pitchFamily="50" charset="-128"/>
              </a:rPr>
              <a:t>月に府管理河川のデータを追加。</a:t>
            </a:r>
          </a:p>
        </p:txBody>
      </p:sp>
      <p:pic>
        <p:nvPicPr>
          <p:cNvPr id="254" name="図 253">
            <a:extLst>
              <a:ext uri="{FF2B5EF4-FFF2-40B4-BE49-F238E27FC236}">
                <a16:creationId xmlns:a16="http://schemas.microsoft.com/office/drawing/2014/main" id="{83FBB6C1-FC7C-471B-A5DD-4FFE9F9ABCC8}"/>
              </a:ext>
            </a:extLst>
          </p:cNvPr>
          <p:cNvPicPr>
            <a:picLocks noChangeAspect="1"/>
          </p:cNvPicPr>
          <p:nvPr/>
        </p:nvPicPr>
        <p:blipFill rotWithShape="1">
          <a:blip r:embed="rId17" cstate="print">
            <a:biLevel thresh="25000"/>
            <a:extLst>
              <a:ext uri="{28A0092B-C50C-407E-A947-70E740481C1C}">
                <a14:useLocalDpi xmlns:a14="http://schemas.microsoft.com/office/drawing/2010/main"/>
              </a:ext>
            </a:extLst>
          </a:blip>
          <a:srcRect b="52102"/>
          <a:stretch/>
        </p:blipFill>
        <p:spPr>
          <a:xfrm>
            <a:off x="4619062" y="3805949"/>
            <a:ext cx="2110382" cy="241842"/>
          </a:xfrm>
          <a:prstGeom prst="rect">
            <a:avLst/>
          </a:prstGeom>
        </p:spPr>
      </p:pic>
      <p:pic>
        <p:nvPicPr>
          <p:cNvPr id="264" name="図 263">
            <a:extLst>
              <a:ext uri="{FF2B5EF4-FFF2-40B4-BE49-F238E27FC236}">
                <a16:creationId xmlns:a16="http://schemas.microsoft.com/office/drawing/2014/main" id="{4D0558E8-779D-45EC-B691-02B4C9641E2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52918"/>
          <a:stretch/>
        </p:blipFill>
        <p:spPr>
          <a:xfrm>
            <a:off x="4618955" y="3796092"/>
            <a:ext cx="2082332" cy="212671"/>
          </a:xfrm>
          <a:prstGeom prst="rect">
            <a:avLst/>
          </a:prstGeom>
        </p:spPr>
      </p:pic>
      <p:pic>
        <p:nvPicPr>
          <p:cNvPr id="265" name="図 264">
            <a:extLst>
              <a:ext uri="{FF2B5EF4-FFF2-40B4-BE49-F238E27FC236}">
                <a16:creationId xmlns:a16="http://schemas.microsoft.com/office/drawing/2014/main" id="{1914BA52-3D30-4E19-BD78-CED30956FEAE}"/>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4721797" y="4096057"/>
            <a:ext cx="840625" cy="784366"/>
          </a:xfrm>
          <a:prstGeom prst="ellipse">
            <a:avLst/>
          </a:prstGeom>
          <a:effectLst>
            <a:outerShdw blurRad="76200" dist="38100" dir="5400000" algn="t" rotWithShape="0">
              <a:prstClr val="black">
                <a:alpha val="40000"/>
              </a:prstClr>
            </a:outerShdw>
          </a:effectLst>
        </p:spPr>
      </p:pic>
      <p:sp>
        <p:nvSpPr>
          <p:cNvPr id="266" name="テキスト ボックス 265">
            <a:extLst>
              <a:ext uri="{FF2B5EF4-FFF2-40B4-BE49-F238E27FC236}">
                <a16:creationId xmlns:a16="http://schemas.microsoft.com/office/drawing/2014/main" id="{13426965-D061-4281-B507-6B6343E4F923}"/>
              </a:ext>
            </a:extLst>
          </p:cNvPr>
          <p:cNvSpPr txBox="1"/>
          <p:nvPr/>
        </p:nvSpPr>
        <p:spPr>
          <a:xfrm>
            <a:off x="4649812" y="4857791"/>
            <a:ext cx="935582" cy="253916"/>
          </a:xfrm>
          <a:prstGeom prst="rect">
            <a:avLst/>
          </a:prstGeom>
          <a:solidFill>
            <a:schemeClr val="bg1"/>
          </a:solidFill>
          <a:ln w="3175">
            <a:solidFill>
              <a:schemeClr val="tx1"/>
            </a:solidFill>
            <a:prstDash val="solid"/>
          </a:ln>
        </p:spPr>
        <p:txBody>
          <a:bodyPr wrap="square" rtlCol="0">
            <a:spAutoFit/>
          </a:bodyPr>
          <a:lstStyle/>
          <a:p>
            <a:pPr algn="ctr" defTabSz="457200">
              <a:defRPr/>
            </a:pPr>
            <a:r>
              <a:rPr lang="ja-JP" altLang="en-US" sz="1050" dirty="0">
                <a:solidFill>
                  <a:srgbClr val="0070C0"/>
                </a:solidFill>
                <a:latin typeface="HGP創英角ｺﾞｼｯｸUB" panose="020B0900000000000000" pitchFamily="50" charset="-128"/>
                <a:ea typeface="HGP創英角ｺﾞｼｯｸUB" panose="020B0900000000000000" pitchFamily="50" charset="-128"/>
              </a:rPr>
              <a:t>災害体験</a:t>
            </a:r>
            <a:r>
              <a:rPr lang="en-US" altLang="ja-JP" sz="1050" dirty="0">
                <a:solidFill>
                  <a:srgbClr val="0070C0"/>
                </a:solidFill>
                <a:latin typeface="HGP創英角ｺﾞｼｯｸUB" panose="020B0900000000000000" pitchFamily="50" charset="-128"/>
                <a:ea typeface="HGP創英角ｺﾞｼｯｸUB" panose="020B0900000000000000" pitchFamily="50" charset="-128"/>
              </a:rPr>
              <a:t>AR</a:t>
            </a:r>
            <a:endParaRPr lang="ja-JP" altLang="en-US" sz="1050" dirty="0">
              <a:solidFill>
                <a:srgbClr val="0070C0"/>
              </a:solidFill>
              <a:latin typeface="HGP創英角ｺﾞｼｯｸUB" panose="020B0900000000000000" pitchFamily="50" charset="-128"/>
              <a:ea typeface="HGP創英角ｺﾞｼｯｸUB" panose="020B0900000000000000" pitchFamily="50" charset="-128"/>
            </a:endParaRPr>
          </a:p>
        </p:txBody>
      </p:sp>
      <p:pic>
        <p:nvPicPr>
          <p:cNvPr id="267" name="Picture 2" descr="泉大津市">
            <a:extLst>
              <a:ext uri="{FF2B5EF4-FFF2-40B4-BE49-F238E27FC236}">
                <a16:creationId xmlns:a16="http://schemas.microsoft.com/office/drawing/2014/main" id="{E6840101-637D-49A5-BA00-8BC43609E53A}"/>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5928104" y="4000116"/>
            <a:ext cx="381532" cy="329379"/>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4" descr="東京海上日動火災保険株式会社">
            <a:extLst>
              <a:ext uri="{FF2B5EF4-FFF2-40B4-BE49-F238E27FC236}">
                <a16:creationId xmlns:a16="http://schemas.microsoft.com/office/drawing/2014/main" id="{D5990DAC-D452-4174-8392-BC3500A88245}"/>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5668472" y="4688759"/>
            <a:ext cx="840625" cy="187339"/>
          </a:xfrm>
          <a:prstGeom prst="rect">
            <a:avLst/>
          </a:prstGeom>
          <a:noFill/>
          <a:extLst>
            <a:ext uri="{909E8E84-426E-40DD-AFC4-6F175D3DCCD1}">
              <a14:hiddenFill xmlns:a14="http://schemas.microsoft.com/office/drawing/2010/main">
                <a:solidFill>
                  <a:srgbClr val="FFFFFF"/>
                </a:solidFill>
              </a14:hiddenFill>
            </a:ext>
          </a:extLst>
        </p:spPr>
      </p:pic>
      <p:sp>
        <p:nvSpPr>
          <p:cNvPr id="269" name="テキスト ボックス 268">
            <a:extLst>
              <a:ext uri="{FF2B5EF4-FFF2-40B4-BE49-F238E27FC236}">
                <a16:creationId xmlns:a16="http://schemas.microsoft.com/office/drawing/2014/main" id="{BABE36C4-A1F5-4F93-B8BE-FAA8129E8B08}"/>
              </a:ext>
            </a:extLst>
          </p:cNvPr>
          <p:cNvSpPr txBox="1"/>
          <p:nvPr/>
        </p:nvSpPr>
        <p:spPr>
          <a:xfrm>
            <a:off x="5777524" y="4276536"/>
            <a:ext cx="668262" cy="230832"/>
          </a:xfrm>
          <a:prstGeom prst="rect">
            <a:avLst/>
          </a:prstGeom>
          <a:noFill/>
        </p:spPr>
        <p:txBody>
          <a:bodyPr wrap="square" rtlCol="0">
            <a:spAutoFit/>
          </a:bodyPr>
          <a:lstStyle/>
          <a:p>
            <a:pPr algn="ctr" defTabSz="457200">
              <a:defRPr/>
            </a:pPr>
            <a:r>
              <a:rPr lang="ja-JP" altLang="en-US" sz="900" dirty="0">
                <a:solidFill>
                  <a:srgbClr val="5AC1CF"/>
                </a:solidFill>
                <a:latin typeface="HGP創英角ｺﾞｼｯｸUB" panose="020B0900000000000000" pitchFamily="50" charset="-128"/>
                <a:ea typeface="HGP創英角ｺﾞｼｯｸUB" panose="020B0900000000000000" pitchFamily="50" charset="-128"/>
              </a:rPr>
              <a:t>泉大津市</a:t>
            </a:r>
          </a:p>
        </p:txBody>
      </p:sp>
      <p:sp>
        <p:nvSpPr>
          <p:cNvPr id="270" name="乗算記号 2">
            <a:extLst>
              <a:ext uri="{FF2B5EF4-FFF2-40B4-BE49-F238E27FC236}">
                <a16:creationId xmlns:a16="http://schemas.microsoft.com/office/drawing/2014/main" id="{8A73F5A6-E9AD-4322-AD95-4791D366B3A2}"/>
              </a:ext>
            </a:extLst>
          </p:cNvPr>
          <p:cNvSpPr/>
          <p:nvPr/>
        </p:nvSpPr>
        <p:spPr>
          <a:xfrm>
            <a:off x="5996946" y="4428831"/>
            <a:ext cx="223200" cy="324000"/>
          </a:xfrm>
          <a:prstGeom prst="mathMultiply">
            <a:avLst>
              <a:gd name="adj1" fmla="val 0"/>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71" name="角丸四角形 166">
            <a:extLst>
              <a:ext uri="{FF2B5EF4-FFF2-40B4-BE49-F238E27FC236}">
                <a16:creationId xmlns:a16="http://schemas.microsoft.com/office/drawing/2014/main" id="{D51B911C-45CE-4055-BAA8-7E31DB81215A}"/>
              </a:ext>
            </a:extLst>
          </p:cNvPr>
          <p:cNvSpPr/>
          <p:nvPr/>
        </p:nvSpPr>
        <p:spPr>
          <a:xfrm>
            <a:off x="2446993" y="3684849"/>
            <a:ext cx="2088000" cy="324000"/>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2" name="テキスト ボックス 271">
            <a:extLst>
              <a:ext uri="{FF2B5EF4-FFF2-40B4-BE49-F238E27FC236}">
                <a16:creationId xmlns:a16="http://schemas.microsoft.com/office/drawing/2014/main" id="{5159CBF5-15F1-4898-9156-6052C80271CF}"/>
              </a:ext>
            </a:extLst>
          </p:cNvPr>
          <p:cNvSpPr txBox="1"/>
          <p:nvPr/>
        </p:nvSpPr>
        <p:spPr>
          <a:xfrm>
            <a:off x="2711039" y="3735298"/>
            <a:ext cx="1739348" cy="246221"/>
          </a:xfrm>
          <a:prstGeom prst="rect">
            <a:avLst/>
          </a:prstGeom>
          <a:noFill/>
        </p:spPr>
        <p:txBody>
          <a:bodyPr wrap="square" rtlCol="0">
            <a:spAutoFit/>
          </a:bodyPr>
          <a:lstStyle/>
          <a:p>
            <a:pPr algn="dist"/>
            <a:r>
              <a:rPr lang="ja-JP" altLang="en-US" sz="1000" b="1" dirty="0">
                <a:solidFill>
                  <a:schemeClr val="bg1"/>
                </a:solidFill>
                <a:latin typeface="メイリオ" panose="020B0604030504040204" pitchFamily="50" charset="-128"/>
                <a:ea typeface="メイリオ" panose="020B0604030504040204" pitchFamily="50" charset="-128"/>
              </a:rPr>
              <a:t>大阪ものづくり</a:t>
            </a:r>
            <a:r>
              <a:rPr lang="en-US" altLang="ja-JP" sz="1000" b="1" dirty="0">
                <a:solidFill>
                  <a:schemeClr val="bg1"/>
                </a:solidFill>
                <a:latin typeface="メイリオ" panose="020B0604030504040204" pitchFamily="50" charset="-128"/>
                <a:ea typeface="メイリオ" panose="020B0604030504040204" pitchFamily="50" charset="-128"/>
              </a:rPr>
              <a:t>2.0</a:t>
            </a:r>
            <a:endParaRPr lang="ja-JP" altLang="en-US" sz="1000" b="1" dirty="0">
              <a:solidFill>
                <a:schemeClr val="bg1"/>
              </a:solidFill>
              <a:latin typeface="メイリオ" panose="020B0604030504040204" pitchFamily="50" charset="-128"/>
              <a:ea typeface="メイリオ" panose="020B0604030504040204" pitchFamily="50" charset="-128"/>
            </a:endParaRPr>
          </a:p>
        </p:txBody>
      </p:sp>
      <p:sp>
        <p:nvSpPr>
          <p:cNvPr id="273" name="角丸四角形 197">
            <a:extLst>
              <a:ext uri="{FF2B5EF4-FFF2-40B4-BE49-F238E27FC236}">
                <a16:creationId xmlns:a16="http://schemas.microsoft.com/office/drawing/2014/main" id="{0EB896C3-4A36-485A-AFBD-3B4CA88D90B5}"/>
              </a:ext>
            </a:extLst>
          </p:cNvPr>
          <p:cNvSpPr/>
          <p:nvPr/>
        </p:nvSpPr>
        <p:spPr>
          <a:xfrm>
            <a:off x="2506381" y="3717587"/>
            <a:ext cx="256296" cy="265008"/>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74" name="図 273">
            <a:extLst>
              <a:ext uri="{FF2B5EF4-FFF2-40B4-BE49-F238E27FC236}">
                <a16:creationId xmlns:a16="http://schemas.microsoft.com/office/drawing/2014/main" id="{9BF473D8-784F-49BA-B6CF-39785A3882EF}"/>
              </a:ext>
            </a:extLst>
          </p:cNvPr>
          <p:cNvPicPr>
            <a:picLocks noChangeAspect="1"/>
          </p:cNvPicPr>
          <p:nvPr/>
        </p:nvPicPr>
        <p:blipFill>
          <a:blip r:embed="rId22" cstate="print">
            <a:biLevel thresh="25000"/>
            <a:extLst>
              <a:ext uri="{28A0092B-C50C-407E-A947-70E740481C1C}">
                <a14:useLocalDpi xmlns:a14="http://schemas.microsoft.com/office/drawing/2010/main"/>
              </a:ext>
            </a:extLst>
          </a:blip>
          <a:stretch>
            <a:fillRect/>
          </a:stretch>
        </p:blipFill>
        <p:spPr>
          <a:xfrm>
            <a:off x="2548847" y="3765782"/>
            <a:ext cx="154511" cy="159764"/>
          </a:xfrm>
          <a:prstGeom prst="rect">
            <a:avLst/>
          </a:prstGeom>
        </p:spPr>
      </p:pic>
      <p:pic>
        <p:nvPicPr>
          <p:cNvPr id="275" name="図 274">
            <a:extLst>
              <a:ext uri="{FF2B5EF4-FFF2-40B4-BE49-F238E27FC236}">
                <a16:creationId xmlns:a16="http://schemas.microsoft.com/office/drawing/2014/main" id="{6BAA0B71-00E5-4975-811B-5009F73CE6FE}"/>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399267" y="1243173"/>
            <a:ext cx="275178" cy="275178"/>
          </a:xfrm>
          <a:prstGeom prst="rect">
            <a:avLst/>
          </a:prstGeom>
        </p:spPr>
      </p:pic>
      <p:pic>
        <p:nvPicPr>
          <p:cNvPr id="276" name="Picture 24" descr="TIS株式会社">
            <a:extLst>
              <a:ext uri="{FF2B5EF4-FFF2-40B4-BE49-F238E27FC236}">
                <a16:creationId xmlns:a16="http://schemas.microsoft.com/office/drawing/2014/main" id="{9449B911-80AB-4A05-9450-C5F02FD213B1}"/>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1432806" y="1815555"/>
            <a:ext cx="702805" cy="274391"/>
          </a:xfrm>
          <a:prstGeom prst="rect">
            <a:avLst/>
          </a:prstGeom>
          <a:noFill/>
          <a:extLst>
            <a:ext uri="{909E8E84-426E-40DD-AFC4-6F175D3DCCD1}">
              <a14:hiddenFill xmlns:a14="http://schemas.microsoft.com/office/drawing/2010/main">
                <a:solidFill>
                  <a:srgbClr val="FFFFFF"/>
                </a:solidFill>
              </a14:hiddenFill>
            </a:ext>
          </a:extLst>
        </p:spPr>
      </p:pic>
      <p:pic>
        <p:nvPicPr>
          <p:cNvPr id="277" name="図 276">
            <a:extLst>
              <a:ext uri="{FF2B5EF4-FFF2-40B4-BE49-F238E27FC236}">
                <a16:creationId xmlns:a16="http://schemas.microsoft.com/office/drawing/2014/main" id="{3E85E629-1C22-4596-9ED2-70A72DFA2CE0}"/>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5680803" y="1191426"/>
            <a:ext cx="260246" cy="268253"/>
          </a:xfrm>
          <a:prstGeom prst="rect">
            <a:avLst/>
          </a:prstGeom>
        </p:spPr>
      </p:pic>
      <p:pic>
        <p:nvPicPr>
          <p:cNvPr id="278" name="図 277">
            <a:extLst>
              <a:ext uri="{FF2B5EF4-FFF2-40B4-BE49-F238E27FC236}">
                <a16:creationId xmlns:a16="http://schemas.microsoft.com/office/drawing/2014/main" id="{C3F21BA8-2108-4781-B42A-03C98B7AD1A4}"/>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956121" y="1197878"/>
            <a:ext cx="233196" cy="255348"/>
          </a:xfrm>
          <a:prstGeom prst="rect">
            <a:avLst/>
          </a:prstGeom>
        </p:spPr>
      </p:pic>
      <p:sp>
        <p:nvSpPr>
          <p:cNvPr id="282" name="角丸四角形 166">
            <a:extLst>
              <a:ext uri="{FF2B5EF4-FFF2-40B4-BE49-F238E27FC236}">
                <a16:creationId xmlns:a16="http://schemas.microsoft.com/office/drawing/2014/main" id="{897265D8-4F24-4D71-AD30-19B356A861B2}"/>
              </a:ext>
            </a:extLst>
          </p:cNvPr>
          <p:cNvSpPr/>
          <p:nvPr/>
        </p:nvSpPr>
        <p:spPr>
          <a:xfrm>
            <a:off x="4619165" y="3683492"/>
            <a:ext cx="2088000" cy="324000"/>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3" name="テキスト ボックス 282">
            <a:extLst>
              <a:ext uri="{FF2B5EF4-FFF2-40B4-BE49-F238E27FC236}">
                <a16:creationId xmlns:a16="http://schemas.microsoft.com/office/drawing/2014/main" id="{FD83E384-237F-45BF-B35E-C412DC44493B}"/>
              </a:ext>
            </a:extLst>
          </p:cNvPr>
          <p:cNvSpPr txBox="1"/>
          <p:nvPr/>
        </p:nvSpPr>
        <p:spPr>
          <a:xfrm>
            <a:off x="4902625" y="3735298"/>
            <a:ext cx="1739348" cy="246221"/>
          </a:xfrm>
          <a:prstGeom prst="rect">
            <a:avLst/>
          </a:prstGeom>
          <a:noFill/>
        </p:spPr>
        <p:txBody>
          <a:bodyPr wrap="square" rtlCol="0">
            <a:spAutoFit/>
          </a:bodyPr>
          <a:lstStyle/>
          <a:p>
            <a:pPr algn="dist"/>
            <a:r>
              <a:rPr lang="ja-JP" altLang="en-US" sz="1000" b="1" dirty="0">
                <a:solidFill>
                  <a:schemeClr val="bg1"/>
                </a:solidFill>
                <a:latin typeface="メイリオ" panose="020B0604030504040204" pitchFamily="50" charset="-128"/>
                <a:ea typeface="メイリオ" panose="020B0604030504040204" pitchFamily="50" charset="-128"/>
              </a:rPr>
              <a:t>安全・安心なまちづくり</a:t>
            </a:r>
          </a:p>
        </p:txBody>
      </p:sp>
      <p:sp>
        <p:nvSpPr>
          <p:cNvPr id="284" name="角丸四角形 207">
            <a:extLst>
              <a:ext uri="{FF2B5EF4-FFF2-40B4-BE49-F238E27FC236}">
                <a16:creationId xmlns:a16="http://schemas.microsoft.com/office/drawing/2014/main" id="{E187A887-BFBF-41C5-A782-D86F0C6D0109}"/>
              </a:ext>
            </a:extLst>
          </p:cNvPr>
          <p:cNvSpPr/>
          <p:nvPr/>
        </p:nvSpPr>
        <p:spPr>
          <a:xfrm>
            <a:off x="4690547" y="3695025"/>
            <a:ext cx="255592" cy="261844"/>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85" name="図 284">
            <a:extLst>
              <a:ext uri="{FF2B5EF4-FFF2-40B4-BE49-F238E27FC236}">
                <a16:creationId xmlns:a16="http://schemas.microsoft.com/office/drawing/2014/main" id="{B0A0DC3F-1F58-4253-AE33-3D9FC20368BF}"/>
              </a:ext>
            </a:extLst>
          </p:cNvPr>
          <p:cNvPicPr>
            <a:picLocks noChangeAspect="1"/>
          </p:cNvPicPr>
          <p:nvPr/>
        </p:nvPicPr>
        <p:blipFill>
          <a:blip r:embed="rId27" cstate="print">
            <a:biLevel thresh="25000"/>
            <a:extLst>
              <a:ext uri="{28A0092B-C50C-407E-A947-70E740481C1C}">
                <a14:useLocalDpi xmlns:a14="http://schemas.microsoft.com/office/drawing/2010/main"/>
              </a:ext>
            </a:extLst>
          </a:blip>
          <a:stretch>
            <a:fillRect/>
          </a:stretch>
        </p:blipFill>
        <p:spPr>
          <a:xfrm>
            <a:off x="4701252" y="3732505"/>
            <a:ext cx="219294" cy="219292"/>
          </a:xfrm>
          <a:prstGeom prst="rect">
            <a:avLst/>
          </a:prstGeom>
        </p:spPr>
      </p:pic>
      <p:pic>
        <p:nvPicPr>
          <p:cNvPr id="287" name="図 286">
            <a:extLst>
              <a:ext uri="{FF2B5EF4-FFF2-40B4-BE49-F238E27FC236}">
                <a16:creationId xmlns:a16="http://schemas.microsoft.com/office/drawing/2014/main" id="{B9B91D2B-5642-48E5-898D-B3FBDEEF0606}"/>
              </a:ext>
            </a:extLst>
          </p:cNvPr>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84049" y="4688759"/>
            <a:ext cx="815931" cy="338064"/>
          </a:xfrm>
          <a:prstGeom prst="rect">
            <a:avLst/>
          </a:prstGeom>
        </p:spPr>
      </p:pic>
      <p:pic>
        <p:nvPicPr>
          <p:cNvPr id="288" name="Picture 2" descr="泉佐野市 Izumisano City Official Web Site">
            <a:extLst>
              <a:ext uri="{FF2B5EF4-FFF2-40B4-BE49-F238E27FC236}">
                <a16:creationId xmlns:a16="http://schemas.microsoft.com/office/drawing/2014/main" id="{CFEA333D-555C-47B7-8B3F-5178C933F4E0}"/>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1384049" y="4134775"/>
            <a:ext cx="775977" cy="279352"/>
          </a:xfrm>
          <a:prstGeom prst="rect">
            <a:avLst/>
          </a:prstGeom>
          <a:noFill/>
          <a:extLst>
            <a:ext uri="{909E8E84-426E-40DD-AFC4-6F175D3DCCD1}">
              <a14:hiddenFill xmlns:a14="http://schemas.microsoft.com/office/drawing/2010/main">
                <a:solidFill>
                  <a:srgbClr val="FFFFFF"/>
                </a:solidFill>
              </a14:hiddenFill>
            </a:ext>
          </a:extLst>
        </p:spPr>
      </p:pic>
      <p:pic>
        <p:nvPicPr>
          <p:cNvPr id="289" name="図 288">
            <a:extLst>
              <a:ext uri="{FF2B5EF4-FFF2-40B4-BE49-F238E27FC236}">
                <a16:creationId xmlns:a16="http://schemas.microsoft.com/office/drawing/2014/main" id="{919999E4-41A3-4445-BB06-6B169E185EC6}"/>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632533" y="4688759"/>
            <a:ext cx="746642" cy="292435"/>
          </a:xfrm>
          <a:prstGeom prst="rect">
            <a:avLst/>
          </a:prstGeom>
        </p:spPr>
      </p:pic>
      <p:pic>
        <p:nvPicPr>
          <p:cNvPr id="290" name="図 289">
            <a:extLst>
              <a:ext uri="{FF2B5EF4-FFF2-40B4-BE49-F238E27FC236}">
                <a16:creationId xmlns:a16="http://schemas.microsoft.com/office/drawing/2014/main" id="{BBD718DD-4D64-450B-828D-E4123161087B}"/>
              </a:ext>
            </a:extLst>
          </p:cNvPr>
          <p:cNvPicPr>
            <a:picLocks noChangeAspect="1"/>
          </p:cNvPicPr>
          <p:nvPr/>
        </p:nvPicPr>
        <p:blipFill rotWithShape="1">
          <a:blip r:embed="rId31" cstate="print">
            <a:extLst>
              <a:ext uri="{28A0092B-C50C-407E-A947-70E740481C1C}">
                <a14:useLocalDpi xmlns:a14="http://schemas.microsoft.com/office/drawing/2010/main"/>
              </a:ext>
            </a:extLst>
          </a:blip>
          <a:srcRect/>
          <a:stretch/>
        </p:blipFill>
        <p:spPr>
          <a:xfrm>
            <a:off x="3554430" y="4082531"/>
            <a:ext cx="874174" cy="413781"/>
          </a:xfrm>
          <a:prstGeom prst="rect">
            <a:avLst/>
          </a:prstGeom>
        </p:spPr>
      </p:pic>
      <p:pic>
        <p:nvPicPr>
          <p:cNvPr id="291" name="図 2" descr="挿絵 が含まれている画像&#10;&#10;非常に高い精度で生成された説明">
            <a:extLst>
              <a:ext uri="{FF2B5EF4-FFF2-40B4-BE49-F238E27FC236}">
                <a16:creationId xmlns:a16="http://schemas.microsoft.com/office/drawing/2014/main" id="{C2837482-FDC8-44D0-B531-CF22A475CDBE}"/>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a:stretch/>
        </p:blipFill>
        <p:spPr>
          <a:xfrm>
            <a:off x="8360966" y="1898614"/>
            <a:ext cx="487866" cy="165261"/>
          </a:xfrm>
          <a:prstGeom prst="rect">
            <a:avLst/>
          </a:prstGeom>
        </p:spPr>
      </p:pic>
      <p:pic>
        <p:nvPicPr>
          <p:cNvPr id="292" name="Picture 2" descr="Microsoft Customer Story-Azure を基盤にナレッジ マネジメント・プラットフォームを構築。Cosmos  DBを活用し、満足度の高いシステムをアジャイル開発">
            <a:extLst>
              <a:ext uri="{FF2B5EF4-FFF2-40B4-BE49-F238E27FC236}">
                <a16:creationId xmlns:a16="http://schemas.microsoft.com/office/drawing/2014/main" id="{AD7AB023-9D1E-4055-9555-36A200208A6F}"/>
              </a:ext>
            </a:extLst>
          </p:cNvPr>
          <p:cNvPicPr>
            <a:picLocks noChangeAspect="1" noChangeArrowheads="1"/>
          </p:cNvPicPr>
          <p:nvPr/>
        </p:nvPicPr>
        <p:blipFill rotWithShape="1">
          <a:blip r:embed="rId33" cstate="print">
            <a:extLst>
              <a:ext uri="{28A0092B-C50C-407E-A947-70E740481C1C}">
                <a14:useLocalDpi xmlns:a14="http://schemas.microsoft.com/office/drawing/2010/main"/>
              </a:ext>
            </a:extLst>
          </a:blip>
          <a:srcRect/>
          <a:stretch/>
        </p:blipFill>
        <p:spPr bwMode="auto">
          <a:xfrm>
            <a:off x="7748562" y="1905329"/>
            <a:ext cx="598017" cy="182344"/>
          </a:xfrm>
          <a:prstGeom prst="rect">
            <a:avLst/>
          </a:prstGeom>
          <a:noFill/>
          <a:extLst>
            <a:ext uri="{909E8E84-426E-40DD-AFC4-6F175D3DCCD1}">
              <a14:hiddenFill xmlns:a14="http://schemas.microsoft.com/office/drawing/2010/main">
                <a:solidFill>
                  <a:srgbClr val="FFFFFF"/>
                </a:solidFill>
              </a14:hiddenFill>
            </a:ext>
          </a:extLst>
        </p:spPr>
      </p:pic>
      <p:pic>
        <p:nvPicPr>
          <p:cNvPr id="293" name="図 292">
            <a:extLst>
              <a:ext uri="{FF2B5EF4-FFF2-40B4-BE49-F238E27FC236}">
                <a16:creationId xmlns:a16="http://schemas.microsoft.com/office/drawing/2014/main" id="{EDED3799-F6E8-4ABB-BDDD-E620EBC6ABDB}"/>
              </a:ext>
            </a:extLst>
          </p:cNvPr>
          <p:cNvPicPr>
            <a:picLocks noChangeAspect="1"/>
          </p:cNvPicPr>
          <p:nvPr/>
        </p:nvPicPr>
        <p:blipFill>
          <a:blip r:embed="rId34" cstate="hqprint">
            <a:extLst>
              <a:ext uri="{28A0092B-C50C-407E-A947-70E740481C1C}">
                <a14:useLocalDpi xmlns:a14="http://schemas.microsoft.com/office/drawing/2010/main"/>
              </a:ext>
            </a:extLst>
          </a:blip>
          <a:stretch>
            <a:fillRect/>
          </a:stretch>
        </p:blipFill>
        <p:spPr>
          <a:xfrm>
            <a:off x="5734973" y="1846278"/>
            <a:ext cx="625978" cy="250940"/>
          </a:xfrm>
          <a:prstGeom prst="rect">
            <a:avLst/>
          </a:prstGeom>
        </p:spPr>
      </p:pic>
      <p:pic>
        <p:nvPicPr>
          <p:cNvPr id="294" name="図 293">
            <a:extLst>
              <a:ext uri="{FF2B5EF4-FFF2-40B4-BE49-F238E27FC236}">
                <a16:creationId xmlns:a16="http://schemas.microsoft.com/office/drawing/2014/main" id="{126A8883-1944-4DFE-867B-E3C1BE829387}"/>
              </a:ext>
            </a:extLst>
          </p:cNvPr>
          <p:cNvPicPr>
            <a:picLocks noChangeAspect="1"/>
          </p:cNvPicPr>
          <p:nvPr/>
        </p:nvPicPr>
        <p:blipFill>
          <a:blip r:embed="rId35">
            <a:extLst>
              <a:ext uri="{28A0092B-C50C-407E-A947-70E740481C1C}">
                <a14:useLocalDpi xmlns:a14="http://schemas.microsoft.com/office/drawing/2010/main" val="0"/>
              </a:ext>
            </a:extLst>
          </a:blip>
          <a:srcRect l="15241" r="15241"/>
          <a:stretch/>
        </p:blipFill>
        <p:spPr>
          <a:xfrm>
            <a:off x="4681010" y="1171344"/>
            <a:ext cx="906329" cy="923481"/>
          </a:xfrm>
          <a:prstGeom prst="ellipse">
            <a:avLst/>
          </a:prstGeom>
          <a:effectLst>
            <a:outerShdw blurRad="127000" dist="38100" dir="2700000" algn="tl" rotWithShape="0">
              <a:prstClr val="black">
                <a:alpha val="40000"/>
              </a:prstClr>
            </a:outerShdw>
          </a:effectLst>
        </p:spPr>
      </p:pic>
      <p:pic>
        <p:nvPicPr>
          <p:cNvPr id="295" name="図 294">
            <a:extLst>
              <a:ext uri="{FF2B5EF4-FFF2-40B4-BE49-F238E27FC236}">
                <a16:creationId xmlns:a16="http://schemas.microsoft.com/office/drawing/2014/main" id="{27A724FD-7599-4094-BDCC-C766EF8250E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941381" y="1222775"/>
            <a:ext cx="410565" cy="830745"/>
          </a:xfrm>
          <a:prstGeom prst="rect">
            <a:avLst/>
          </a:prstGeom>
        </p:spPr>
      </p:pic>
      <p:sp>
        <p:nvSpPr>
          <p:cNvPr id="296" name="正方形/長方形 295">
            <a:extLst>
              <a:ext uri="{FF2B5EF4-FFF2-40B4-BE49-F238E27FC236}">
                <a16:creationId xmlns:a16="http://schemas.microsoft.com/office/drawing/2014/main" id="{B8BBAD0A-3674-4906-B8AD-C330CF81E3DA}"/>
              </a:ext>
            </a:extLst>
          </p:cNvPr>
          <p:cNvSpPr/>
          <p:nvPr/>
        </p:nvSpPr>
        <p:spPr>
          <a:xfrm>
            <a:off x="2516094" y="2308676"/>
            <a:ext cx="1942634" cy="1061829"/>
          </a:xfrm>
          <a:prstGeom prst="rect">
            <a:avLst/>
          </a:prstGeom>
        </p:spPr>
        <p:txBody>
          <a:bodyPr wrap="square">
            <a:spAutoFit/>
          </a:bodyPr>
          <a:lstStyle/>
          <a:p>
            <a:pPr defTabSz="371475">
              <a:defRPr/>
            </a:pPr>
            <a:r>
              <a:rPr lang="ja-JP" altLang="en-US" sz="900" dirty="0">
                <a:solidFill>
                  <a:prstClr val="black"/>
                </a:solidFill>
                <a:latin typeface="Meiryo UI"/>
                <a:ea typeface="Meiryo UI"/>
              </a:rPr>
              <a:t>認知症の方が使えるアプリで、当事者・ご家族等の声を福祉ＳＮＳ上に集め、自宅にいながら地域と繋がり合える居場所を作り、また地域と対話できる「音声</a:t>
            </a:r>
            <a:r>
              <a:rPr lang="en-US" altLang="ja-JP" sz="900" dirty="0">
                <a:solidFill>
                  <a:prstClr val="black"/>
                </a:solidFill>
                <a:latin typeface="Meiryo UI"/>
                <a:ea typeface="Meiryo UI"/>
              </a:rPr>
              <a:t>×</a:t>
            </a:r>
            <a:r>
              <a:rPr lang="ja-JP" altLang="en-US" sz="900" dirty="0">
                <a:solidFill>
                  <a:prstClr val="black"/>
                </a:solidFill>
                <a:latin typeface="Meiryo UI"/>
                <a:ea typeface="Meiryo UI"/>
              </a:rPr>
              <a:t>スタンプラリー」等で、子供から高齢者まで多世代で学び・楽しめる町歩きを支援。</a:t>
            </a:r>
          </a:p>
        </p:txBody>
      </p:sp>
      <p:pic>
        <p:nvPicPr>
          <p:cNvPr id="297" name="図 296">
            <a:extLst>
              <a:ext uri="{FF2B5EF4-FFF2-40B4-BE49-F238E27FC236}">
                <a16:creationId xmlns:a16="http://schemas.microsoft.com/office/drawing/2014/main" id="{810A387E-EDE3-4978-8CC7-EA28C19DE57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52918"/>
          <a:stretch/>
        </p:blipFill>
        <p:spPr>
          <a:xfrm>
            <a:off x="2485634" y="955653"/>
            <a:ext cx="2003056" cy="204574"/>
          </a:xfrm>
          <a:prstGeom prst="rect">
            <a:avLst/>
          </a:prstGeom>
        </p:spPr>
      </p:pic>
      <p:sp>
        <p:nvSpPr>
          <p:cNvPr id="298" name="乗算記号 2">
            <a:extLst>
              <a:ext uri="{FF2B5EF4-FFF2-40B4-BE49-F238E27FC236}">
                <a16:creationId xmlns:a16="http://schemas.microsoft.com/office/drawing/2014/main" id="{1F4DD65E-1F35-44E2-88CC-DFF1E48CB6F8}"/>
              </a:ext>
            </a:extLst>
          </p:cNvPr>
          <p:cNvSpPr/>
          <p:nvPr/>
        </p:nvSpPr>
        <p:spPr>
          <a:xfrm>
            <a:off x="3829701" y="1739862"/>
            <a:ext cx="171084" cy="222402"/>
          </a:xfrm>
          <a:prstGeom prst="mathMultiply">
            <a:avLst>
              <a:gd name="adj1" fmla="val 0"/>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9" name="楕円 298">
            <a:extLst>
              <a:ext uri="{FF2B5EF4-FFF2-40B4-BE49-F238E27FC236}">
                <a16:creationId xmlns:a16="http://schemas.microsoft.com/office/drawing/2014/main" id="{60C65645-3C6B-41ED-AAB2-732213A5D45F}"/>
              </a:ext>
            </a:extLst>
          </p:cNvPr>
          <p:cNvSpPr/>
          <p:nvPr/>
        </p:nvSpPr>
        <p:spPr>
          <a:xfrm>
            <a:off x="2506898" y="1225243"/>
            <a:ext cx="865736" cy="775292"/>
          </a:xfrm>
          <a:prstGeom prst="ellipse">
            <a:avLst/>
          </a:prstGeom>
          <a:solidFill>
            <a:schemeClr val="bg1"/>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300" name="図 299">
            <a:extLst>
              <a:ext uri="{FF2B5EF4-FFF2-40B4-BE49-F238E27FC236}">
                <a16:creationId xmlns:a16="http://schemas.microsoft.com/office/drawing/2014/main" id="{42BC7B63-EBB2-4F0B-9CA9-B5BF77087B29}"/>
              </a:ext>
            </a:extLst>
          </p:cNvPr>
          <p:cNvPicPr>
            <a:picLocks noChangeAspect="1"/>
          </p:cNvPicPr>
          <p:nvPr/>
        </p:nvPicPr>
        <p:blipFill>
          <a:blip r:embed="rId37">
            <a:extLst>
              <a:ext uri="{28A0092B-C50C-407E-A947-70E740481C1C}">
                <a14:useLocalDpi xmlns:a14="http://schemas.microsoft.com/office/drawing/2010/main" val="0"/>
              </a:ext>
            </a:extLst>
          </a:blip>
          <a:srcRect l="24651" r="24651"/>
          <a:stretch/>
        </p:blipFill>
        <p:spPr>
          <a:xfrm>
            <a:off x="2510317" y="1168816"/>
            <a:ext cx="865736" cy="892942"/>
          </a:xfrm>
          <a:prstGeom prst="ellipse">
            <a:avLst/>
          </a:prstGeom>
        </p:spPr>
      </p:pic>
      <p:sp>
        <p:nvSpPr>
          <p:cNvPr id="301" name="角丸四角形 166">
            <a:extLst>
              <a:ext uri="{FF2B5EF4-FFF2-40B4-BE49-F238E27FC236}">
                <a16:creationId xmlns:a16="http://schemas.microsoft.com/office/drawing/2014/main" id="{EB062B0D-BB4C-497D-9B35-642AA0F2F61C}"/>
              </a:ext>
            </a:extLst>
          </p:cNvPr>
          <p:cNvSpPr/>
          <p:nvPr/>
        </p:nvSpPr>
        <p:spPr>
          <a:xfrm>
            <a:off x="2452356" y="841295"/>
            <a:ext cx="2088000" cy="324000"/>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2" name="テキスト ボックス 301">
            <a:extLst>
              <a:ext uri="{FF2B5EF4-FFF2-40B4-BE49-F238E27FC236}">
                <a16:creationId xmlns:a16="http://schemas.microsoft.com/office/drawing/2014/main" id="{BFBAA704-C122-4A1E-8881-BD7805B21AA8}"/>
              </a:ext>
            </a:extLst>
          </p:cNvPr>
          <p:cNvSpPr txBox="1"/>
          <p:nvPr/>
        </p:nvSpPr>
        <p:spPr>
          <a:xfrm>
            <a:off x="2709343" y="893095"/>
            <a:ext cx="1873442" cy="246221"/>
          </a:xfrm>
          <a:prstGeom prst="rect">
            <a:avLst/>
          </a:prstGeom>
          <a:noFill/>
        </p:spPr>
        <p:txBody>
          <a:bodyPr wrap="square" rtlCol="0">
            <a:spAutoFit/>
          </a:bodyPr>
          <a:lstStyle/>
          <a:p>
            <a:pPr algn="ctr"/>
            <a:r>
              <a:rPr lang="ja-JP" altLang="en-US" sz="1000" b="1" dirty="0">
                <a:solidFill>
                  <a:schemeClr val="bg1"/>
                </a:solidFill>
                <a:latin typeface="メイリオ" panose="020B0604030504040204" pitchFamily="50" charset="-128"/>
                <a:ea typeface="メイリオ" panose="020B0604030504040204" pitchFamily="50" charset="-128"/>
              </a:rPr>
              <a:t>高齢者にやさしいまちづくり</a:t>
            </a:r>
          </a:p>
        </p:txBody>
      </p:sp>
      <p:sp>
        <p:nvSpPr>
          <p:cNvPr id="303" name="角丸四角形 74">
            <a:extLst>
              <a:ext uri="{FF2B5EF4-FFF2-40B4-BE49-F238E27FC236}">
                <a16:creationId xmlns:a16="http://schemas.microsoft.com/office/drawing/2014/main" id="{4BC62408-9B3F-43E7-A617-6E67EB57A6F0}"/>
              </a:ext>
            </a:extLst>
          </p:cNvPr>
          <p:cNvSpPr/>
          <p:nvPr/>
        </p:nvSpPr>
        <p:spPr>
          <a:xfrm>
            <a:off x="2517197" y="890490"/>
            <a:ext cx="246676" cy="196768"/>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04" name="図 303">
            <a:extLst>
              <a:ext uri="{FF2B5EF4-FFF2-40B4-BE49-F238E27FC236}">
                <a16:creationId xmlns:a16="http://schemas.microsoft.com/office/drawing/2014/main" id="{A8350C4D-CD73-4B19-AEC1-B683EE3BACD1}"/>
              </a:ext>
            </a:extLst>
          </p:cNvPr>
          <p:cNvPicPr>
            <a:picLocks noChangeAspect="1"/>
          </p:cNvPicPr>
          <p:nvPr/>
        </p:nvPicPr>
        <p:blipFill>
          <a:blip r:embed="rId14" cstate="print">
            <a:biLevel thresh="25000"/>
            <a:extLst>
              <a:ext uri="{28A0092B-C50C-407E-A947-70E740481C1C}">
                <a14:useLocalDpi xmlns:a14="http://schemas.microsoft.com/office/drawing/2010/main"/>
              </a:ext>
            </a:extLst>
          </a:blip>
          <a:stretch>
            <a:fillRect/>
          </a:stretch>
        </p:blipFill>
        <p:spPr>
          <a:xfrm>
            <a:off x="2538035" y="897353"/>
            <a:ext cx="211560" cy="193362"/>
          </a:xfrm>
          <a:prstGeom prst="rect">
            <a:avLst/>
          </a:prstGeom>
        </p:spPr>
      </p:pic>
      <p:pic>
        <p:nvPicPr>
          <p:cNvPr id="305" name="図 304">
            <a:extLst>
              <a:ext uri="{FF2B5EF4-FFF2-40B4-BE49-F238E27FC236}">
                <a16:creationId xmlns:a16="http://schemas.microsoft.com/office/drawing/2014/main" id="{C8C4970D-1AC4-40F9-8EA6-A24F70F7E839}"/>
              </a:ext>
            </a:extLst>
          </p:cNvPr>
          <p:cNvPicPr>
            <a:picLocks noChangeAspect="1"/>
          </p:cNvPicPr>
          <p:nvPr/>
        </p:nvPicPr>
        <p:blipFill>
          <a:blip r:embed="rId38"/>
          <a:stretch>
            <a:fillRect/>
          </a:stretch>
        </p:blipFill>
        <p:spPr>
          <a:xfrm>
            <a:off x="3452286" y="2006127"/>
            <a:ext cx="992860" cy="125760"/>
          </a:xfrm>
          <a:prstGeom prst="rect">
            <a:avLst/>
          </a:prstGeom>
        </p:spPr>
      </p:pic>
      <p:pic>
        <p:nvPicPr>
          <p:cNvPr id="306" name="図 305">
            <a:extLst>
              <a:ext uri="{FF2B5EF4-FFF2-40B4-BE49-F238E27FC236}">
                <a16:creationId xmlns:a16="http://schemas.microsoft.com/office/drawing/2014/main" id="{4A83D24C-9E17-483E-A93A-6606265A2771}"/>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410018" y="1552704"/>
            <a:ext cx="450816" cy="150270"/>
          </a:xfrm>
          <a:prstGeom prst="rect">
            <a:avLst/>
          </a:prstGeom>
        </p:spPr>
      </p:pic>
      <p:pic>
        <p:nvPicPr>
          <p:cNvPr id="307" name="図 306">
            <a:extLst>
              <a:ext uri="{FF2B5EF4-FFF2-40B4-BE49-F238E27FC236}">
                <a16:creationId xmlns:a16="http://schemas.microsoft.com/office/drawing/2014/main" id="{0748817F-DE81-4177-86C2-ED67EAD7851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940408" y="1331040"/>
            <a:ext cx="327156" cy="124978"/>
          </a:xfrm>
          <a:prstGeom prst="rect">
            <a:avLst/>
          </a:prstGeom>
        </p:spPr>
      </p:pic>
      <p:pic>
        <p:nvPicPr>
          <p:cNvPr id="308" name="図 307">
            <a:extLst>
              <a:ext uri="{FF2B5EF4-FFF2-40B4-BE49-F238E27FC236}">
                <a16:creationId xmlns:a16="http://schemas.microsoft.com/office/drawing/2014/main" id="{D8F9212A-A910-490E-939D-EA95C480AB1E}"/>
              </a:ext>
            </a:extLst>
          </p:cNvPr>
          <p:cNvPicPr>
            <a:picLocks noChangeAspect="1"/>
          </p:cNvPicPr>
          <p:nvPr/>
        </p:nvPicPr>
        <p:blipFill rotWithShape="1">
          <a:blip r:embed="rId41">
            <a:extLst>
              <a:ext uri="{28A0092B-C50C-407E-A947-70E740481C1C}">
                <a14:useLocalDpi xmlns:a14="http://schemas.microsoft.com/office/drawing/2010/main" val="0"/>
              </a:ext>
            </a:extLst>
          </a:blip>
          <a:srcRect t="23402"/>
          <a:stretch/>
        </p:blipFill>
        <p:spPr>
          <a:xfrm>
            <a:off x="3402890" y="1322720"/>
            <a:ext cx="444054" cy="109082"/>
          </a:xfrm>
          <a:prstGeom prst="rect">
            <a:avLst/>
          </a:prstGeom>
        </p:spPr>
      </p:pic>
      <p:pic>
        <p:nvPicPr>
          <p:cNvPr id="309" name="図 308">
            <a:extLst>
              <a:ext uri="{FF2B5EF4-FFF2-40B4-BE49-F238E27FC236}">
                <a16:creationId xmlns:a16="http://schemas.microsoft.com/office/drawing/2014/main" id="{3A346069-26BC-4B4C-BBE1-10DF9B9DEA41}"/>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915947" y="1550055"/>
            <a:ext cx="148610" cy="128272"/>
          </a:xfrm>
          <a:prstGeom prst="rect">
            <a:avLst/>
          </a:prstGeom>
        </p:spPr>
      </p:pic>
      <p:sp>
        <p:nvSpPr>
          <p:cNvPr id="310" name="テキスト ボックス 309">
            <a:extLst>
              <a:ext uri="{FF2B5EF4-FFF2-40B4-BE49-F238E27FC236}">
                <a16:creationId xmlns:a16="http://schemas.microsoft.com/office/drawing/2014/main" id="{BAA62C6F-1150-429E-B777-B95610F238D0}"/>
              </a:ext>
            </a:extLst>
          </p:cNvPr>
          <p:cNvSpPr txBox="1"/>
          <p:nvPr/>
        </p:nvSpPr>
        <p:spPr>
          <a:xfrm>
            <a:off x="3952837" y="1510741"/>
            <a:ext cx="682996" cy="215444"/>
          </a:xfrm>
          <a:prstGeom prst="rect">
            <a:avLst/>
          </a:prstGeom>
          <a:noFill/>
        </p:spPr>
        <p:txBody>
          <a:bodyPr wrap="square" rtlCol="0">
            <a:spAutoFit/>
          </a:bodyPr>
          <a:lstStyle/>
          <a:p>
            <a:pPr algn="ctr" defTabSz="457200">
              <a:defRPr/>
            </a:pPr>
            <a:r>
              <a:rPr lang="ja-JP" altLang="en-US" sz="800" dirty="0">
                <a:solidFill>
                  <a:srgbClr val="0E1B6E"/>
                </a:solidFill>
                <a:latin typeface="HGP創英角ｺﾞｼｯｸUB" panose="020B0900000000000000" pitchFamily="50" charset="-128"/>
                <a:ea typeface="HGP創英角ｺﾞｼｯｸUB" panose="020B0900000000000000" pitchFamily="50" charset="-128"/>
              </a:rPr>
              <a:t>羽曳野市</a:t>
            </a:r>
          </a:p>
        </p:txBody>
      </p:sp>
      <p:sp>
        <p:nvSpPr>
          <p:cNvPr id="118" name="四角形: 角を丸くする 117">
            <a:extLst>
              <a:ext uri="{FF2B5EF4-FFF2-40B4-BE49-F238E27FC236}">
                <a16:creationId xmlns:a16="http://schemas.microsoft.com/office/drawing/2014/main" id="{2DE7034B-4221-428A-B71F-E6BF603A6EE9}"/>
              </a:ext>
            </a:extLst>
          </p:cNvPr>
          <p:cNvSpPr/>
          <p:nvPr/>
        </p:nvSpPr>
        <p:spPr>
          <a:xfrm>
            <a:off x="8001000" y="90975"/>
            <a:ext cx="849932" cy="41777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実績</a:t>
            </a:r>
            <a:endParaRPr kumimoji="1" lang="ja-JP" altLang="en-US" b="1" dirty="0">
              <a:solidFill>
                <a:schemeClr val="bg1"/>
              </a:solidFill>
            </a:endParaRPr>
          </a:p>
        </p:txBody>
      </p:sp>
      <p:sp>
        <p:nvSpPr>
          <p:cNvPr id="119" name="テキスト プレースホルダー 4">
            <a:extLst>
              <a:ext uri="{FF2B5EF4-FFF2-40B4-BE49-F238E27FC236}">
                <a16:creationId xmlns:a16="http://schemas.microsoft.com/office/drawing/2014/main" id="{5147E65C-A605-4535-B5D0-A202AC75967E}"/>
              </a:ext>
            </a:extLst>
          </p:cNvPr>
          <p:cNvSpPr>
            <a:spLocks noGrp="1"/>
          </p:cNvSpPr>
          <p:nvPr>
            <p:ph type="body" sz="quarter" idx="13"/>
          </p:nvPr>
        </p:nvSpPr>
        <p:spPr>
          <a:xfrm>
            <a:off x="92764" y="14148"/>
            <a:ext cx="7170738" cy="293687"/>
          </a:xfrm>
        </p:spPr>
        <p:txBody>
          <a:bodyPr>
            <a:normAutofit/>
          </a:bodyPr>
          <a:lstStyle/>
          <a:p>
            <a:r>
              <a:rPr kumimoji="1" lang="ja-JP" altLang="en-US" sz="1200" b="1" dirty="0"/>
              <a:t>２．市町村と連携したデジタル化の支援</a:t>
            </a:r>
          </a:p>
        </p:txBody>
      </p:sp>
      <p:sp>
        <p:nvSpPr>
          <p:cNvPr id="117" name="正方形/長方形 116">
            <a:extLst>
              <a:ext uri="{FF2B5EF4-FFF2-40B4-BE49-F238E27FC236}">
                <a16:creationId xmlns:a16="http://schemas.microsoft.com/office/drawing/2014/main" id="{F45B4B71-17B9-4813-8F4D-12A6DC736E6F}"/>
              </a:ext>
            </a:extLst>
          </p:cNvPr>
          <p:cNvSpPr/>
          <p:nvPr/>
        </p:nvSpPr>
        <p:spPr>
          <a:xfrm>
            <a:off x="6880024" y="5272933"/>
            <a:ext cx="1953099" cy="943848"/>
          </a:xfrm>
          <a:prstGeom prst="rect">
            <a:avLst/>
          </a:prstGeom>
        </p:spPr>
        <p:txBody>
          <a:bodyPr wrap="square">
            <a:spAutoFit/>
          </a:bodyPr>
          <a:lstStyle/>
          <a:p>
            <a:pPr defTabSz="457200">
              <a:lnSpc>
                <a:spcPts val="1100"/>
              </a:lnSpc>
              <a:defRPr/>
            </a:pPr>
            <a:r>
              <a:rPr lang="ja-JP" altLang="en-US" sz="1000" b="0" i="0" dirty="0">
                <a:solidFill>
                  <a:srgbClr val="000000"/>
                </a:solidFill>
                <a:effectLst/>
                <a:latin typeface="Helvetica Neue"/>
              </a:rPr>
              <a:t>ドライブレコーダーの映像から</a:t>
            </a:r>
            <a:r>
              <a:rPr lang="en-US" altLang="ja-JP" sz="1000" b="0" i="0" dirty="0">
                <a:solidFill>
                  <a:srgbClr val="000000"/>
                </a:solidFill>
                <a:effectLst/>
                <a:latin typeface="Helvetica Neue"/>
              </a:rPr>
              <a:t>AI</a:t>
            </a:r>
            <a:r>
              <a:rPr lang="ja-JP" altLang="en-US" sz="1000" b="0" i="0" dirty="0">
                <a:solidFill>
                  <a:srgbClr val="000000"/>
                </a:solidFill>
                <a:effectLst/>
                <a:latin typeface="Helvetica Neue"/>
              </a:rPr>
              <a:t>を用いて道路損傷を検出し、クラウドで一元管理するサービスを活用して、交通事故の要因となる道路損傷について、データに基づいた客観的かつ効率的に抽出。</a:t>
            </a:r>
            <a:endParaRPr kumimoji="0" lang="en-US" altLang="ja-JP" sz="1000" dirty="0">
              <a:solidFill>
                <a:prstClr val="black"/>
              </a:solidFill>
              <a:latin typeface="メイリオ" panose="020B0604030504040204" pitchFamily="50" charset="-128"/>
              <a:ea typeface="メイリオ" panose="020B0604030504040204" pitchFamily="50" charset="-128"/>
            </a:endParaRPr>
          </a:p>
        </p:txBody>
      </p:sp>
      <p:sp>
        <p:nvSpPr>
          <p:cNvPr id="121" name="乗算記号 120">
            <a:extLst>
              <a:ext uri="{FF2B5EF4-FFF2-40B4-BE49-F238E27FC236}">
                <a16:creationId xmlns:a16="http://schemas.microsoft.com/office/drawing/2014/main" id="{29E651FB-0BAD-4FB9-99C4-6B2F62AEC3AB}"/>
              </a:ext>
            </a:extLst>
          </p:cNvPr>
          <p:cNvSpPr/>
          <p:nvPr/>
        </p:nvSpPr>
        <p:spPr>
          <a:xfrm>
            <a:off x="8280488" y="4815515"/>
            <a:ext cx="204547" cy="200400"/>
          </a:xfrm>
          <a:prstGeom prst="mathMultiply">
            <a:avLst>
              <a:gd name="adj1" fmla="val 0"/>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2" name="楕円 121">
            <a:extLst>
              <a:ext uri="{FF2B5EF4-FFF2-40B4-BE49-F238E27FC236}">
                <a16:creationId xmlns:a16="http://schemas.microsoft.com/office/drawing/2014/main" id="{09F0E44F-B4A9-4434-B610-A7409A0D63AB}"/>
              </a:ext>
            </a:extLst>
          </p:cNvPr>
          <p:cNvSpPr/>
          <p:nvPr/>
        </p:nvSpPr>
        <p:spPr>
          <a:xfrm>
            <a:off x="6933058" y="4150945"/>
            <a:ext cx="899999" cy="892017"/>
          </a:xfrm>
          <a:prstGeom prst="ellipse">
            <a:avLst/>
          </a:prstGeom>
          <a:solidFill>
            <a:schemeClr val="bg1"/>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3" name="角丸四角形 115">
            <a:extLst>
              <a:ext uri="{FF2B5EF4-FFF2-40B4-BE49-F238E27FC236}">
                <a16:creationId xmlns:a16="http://schemas.microsoft.com/office/drawing/2014/main" id="{0C7F361E-9D54-4800-B541-C95AA3B2CFF0}"/>
              </a:ext>
            </a:extLst>
          </p:cNvPr>
          <p:cNvSpPr/>
          <p:nvPr/>
        </p:nvSpPr>
        <p:spPr>
          <a:xfrm>
            <a:off x="6816179" y="3689084"/>
            <a:ext cx="2088000" cy="324000"/>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124" name="テキスト ボックス 123">
            <a:extLst>
              <a:ext uri="{FF2B5EF4-FFF2-40B4-BE49-F238E27FC236}">
                <a16:creationId xmlns:a16="http://schemas.microsoft.com/office/drawing/2014/main" id="{AA082290-9DD4-44F9-9500-91F3698C510B}"/>
              </a:ext>
            </a:extLst>
          </p:cNvPr>
          <p:cNvSpPr txBox="1"/>
          <p:nvPr/>
        </p:nvSpPr>
        <p:spPr>
          <a:xfrm>
            <a:off x="7282069" y="3768385"/>
            <a:ext cx="1310420" cy="236882"/>
          </a:xfrm>
          <a:prstGeom prst="rect">
            <a:avLst/>
          </a:prstGeom>
          <a:noFill/>
        </p:spPr>
        <p:txBody>
          <a:bodyPr wrap="square" rtlCol="0">
            <a:spAutoFit/>
          </a:bodyPr>
          <a:lstStyle/>
          <a:p>
            <a:pPr algn="dist">
              <a:defRPr/>
            </a:pPr>
            <a:r>
              <a:rPr lang="ja-JP" altLang="en-US" sz="900" b="1" dirty="0">
                <a:solidFill>
                  <a:prstClr val="white"/>
                </a:solidFill>
                <a:latin typeface="メイリオ" panose="020B0604030504040204" pitchFamily="50" charset="-128"/>
                <a:ea typeface="メイリオ" panose="020B0604030504040204" pitchFamily="50" charset="-128"/>
              </a:rPr>
              <a:t>データ利活用</a:t>
            </a:r>
          </a:p>
        </p:txBody>
      </p:sp>
      <p:grpSp>
        <p:nvGrpSpPr>
          <p:cNvPr id="125" name="グループ化 124">
            <a:extLst>
              <a:ext uri="{FF2B5EF4-FFF2-40B4-BE49-F238E27FC236}">
                <a16:creationId xmlns:a16="http://schemas.microsoft.com/office/drawing/2014/main" id="{7C2CAA9A-0C20-4E75-B22F-899D57F3787A}"/>
              </a:ext>
            </a:extLst>
          </p:cNvPr>
          <p:cNvGrpSpPr/>
          <p:nvPr/>
        </p:nvGrpSpPr>
        <p:grpSpPr>
          <a:xfrm>
            <a:off x="6913414" y="3735341"/>
            <a:ext cx="253469" cy="253469"/>
            <a:chOff x="7674754" y="6304797"/>
            <a:chExt cx="253469" cy="253469"/>
          </a:xfrm>
        </p:grpSpPr>
        <p:sp>
          <p:nvSpPr>
            <p:cNvPr id="127" name="角丸四角形 116">
              <a:extLst>
                <a:ext uri="{FF2B5EF4-FFF2-40B4-BE49-F238E27FC236}">
                  <a16:creationId xmlns:a16="http://schemas.microsoft.com/office/drawing/2014/main" id="{6E39A5EE-75AD-426C-BD3C-D49E9FB093F1}"/>
                </a:ext>
              </a:extLst>
            </p:cNvPr>
            <p:cNvSpPr/>
            <p:nvPr/>
          </p:nvSpPr>
          <p:spPr>
            <a:xfrm>
              <a:off x="7674754" y="6304797"/>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dirty="0">
                <a:solidFill>
                  <a:prstClr val="white"/>
                </a:solidFill>
                <a:latin typeface="游ゴシック" panose="020F0502020204030204"/>
                <a:ea typeface="游ゴシック" panose="020B0400000000000000" pitchFamily="50" charset="-128"/>
              </a:endParaRPr>
            </a:p>
          </p:txBody>
        </p:sp>
        <p:pic>
          <p:nvPicPr>
            <p:cNvPr id="128" name="図 127">
              <a:extLst>
                <a:ext uri="{FF2B5EF4-FFF2-40B4-BE49-F238E27FC236}">
                  <a16:creationId xmlns:a16="http://schemas.microsoft.com/office/drawing/2014/main" id="{160E99F8-C6B0-498B-B648-0A5C150735D7}"/>
                </a:ext>
              </a:extLst>
            </p:cNvPr>
            <p:cNvPicPr>
              <a:picLocks noChangeAspect="1"/>
            </p:cNvPicPr>
            <p:nvPr/>
          </p:nvPicPr>
          <p:blipFill>
            <a:blip r:embed="rId43" cstate="print">
              <a:biLevel thresh="25000"/>
              <a:extLst>
                <a:ext uri="{28A0092B-C50C-407E-A947-70E740481C1C}">
                  <a14:useLocalDpi xmlns:a14="http://schemas.microsoft.com/office/drawing/2010/main"/>
                </a:ext>
              </a:extLst>
            </a:blip>
            <a:stretch>
              <a:fillRect/>
            </a:stretch>
          </p:blipFill>
          <p:spPr>
            <a:xfrm>
              <a:off x="7709007" y="6320639"/>
              <a:ext cx="190821" cy="190821"/>
            </a:xfrm>
            <a:prstGeom prst="rect">
              <a:avLst/>
            </a:prstGeom>
          </p:spPr>
        </p:pic>
      </p:grpSp>
      <p:pic>
        <p:nvPicPr>
          <p:cNvPr id="130" name="図 129">
            <a:extLst>
              <a:ext uri="{FF2B5EF4-FFF2-40B4-BE49-F238E27FC236}">
                <a16:creationId xmlns:a16="http://schemas.microsoft.com/office/drawing/2014/main" id="{719B4C16-F615-4C63-843A-2042643C5E5D}"/>
              </a:ext>
            </a:extLst>
          </p:cNvPr>
          <p:cNvPicPr>
            <a:picLocks noChangeAspect="1"/>
          </p:cNvPicPr>
          <p:nvPr/>
        </p:nvPicPr>
        <p:blipFill rotWithShape="1">
          <a:blip r:embed="rId44">
            <a:extLst>
              <a:ext uri="{28A0092B-C50C-407E-A947-70E740481C1C}">
                <a14:useLocalDpi xmlns:a14="http://schemas.microsoft.com/office/drawing/2010/main" val="0"/>
              </a:ext>
            </a:extLst>
          </a:blip>
          <a:srcRect l="6166" t="5318" r="5148" b="2827"/>
          <a:stretch/>
        </p:blipFill>
        <p:spPr>
          <a:xfrm>
            <a:off x="7016294" y="4362582"/>
            <a:ext cx="740093" cy="481887"/>
          </a:xfrm>
          <a:prstGeom prst="rect">
            <a:avLst/>
          </a:prstGeom>
        </p:spPr>
      </p:pic>
      <p:pic>
        <p:nvPicPr>
          <p:cNvPr id="132" name="図 131">
            <a:extLst>
              <a:ext uri="{FF2B5EF4-FFF2-40B4-BE49-F238E27FC236}">
                <a16:creationId xmlns:a16="http://schemas.microsoft.com/office/drawing/2014/main" id="{0FB894A3-C7D5-4273-AB30-94834FCA7131}"/>
              </a:ext>
            </a:extLst>
          </p:cNvPr>
          <p:cNvPicPr>
            <a:picLocks noChangeAspect="1"/>
          </p:cNvPicPr>
          <p:nvPr/>
        </p:nvPicPr>
        <p:blipFill>
          <a:blip r:embed="rId45">
            <a:extLst>
              <a:ext uri="{BEBA8EAE-BF5A-486C-A8C5-ECC9F3942E4B}">
                <a14:imgProps xmlns:a14="http://schemas.microsoft.com/office/drawing/2010/main">
                  <a14:imgLayer r:embed="rId46">
                    <a14:imgEffect>
                      <a14:backgroundRemoval t="9894" b="89753" l="3125" r="96563">
                        <a14:foregroundMark x1="49375" y1="35689" x2="49375" y2="35689"/>
                        <a14:foregroundMark x1="47266" y1="37456" x2="47266" y2="37456"/>
                        <a14:foregroundMark x1="48281" y1="48057" x2="48281" y2="48057"/>
                        <a14:foregroundMark x1="48594" y1="62544" x2="48594" y2="62544"/>
                        <a14:foregroundMark x1="53359" y1="56537" x2="53359" y2="56537"/>
                        <a14:foregroundMark x1="61875" y1="46996" x2="61875" y2="46996"/>
                        <a14:foregroundMark x1="65781" y1="53004" x2="65781" y2="53004"/>
                        <a14:foregroundMark x1="71172" y1="42049" x2="71172" y2="42049"/>
                        <a14:foregroundMark x1="79453" y1="49117" x2="79453" y2="49117"/>
                        <a14:foregroundMark x1="79141" y1="37102" x2="79141" y2="37102"/>
                        <a14:foregroundMark x1="79063" y1="62544" x2="79063" y2="62544"/>
                        <a14:foregroundMark x1="81094" y1="53357" x2="81094" y2="53357"/>
                        <a14:foregroundMark x1="90391" y1="54417" x2="90391" y2="54417"/>
                        <a14:foregroundMark x1="14688" y1="25088" x2="14688" y2="25088"/>
                        <a14:foregroundMark x1="7578" y1="24735" x2="37969" y2="24028"/>
                        <a14:foregroundMark x1="13047" y1="25088" x2="5781" y2="24028"/>
                        <a14:foregroundMark x1="6250" y1="74558" x2="10781" y2="73498"/>
                        <a14:foregroundMark x1="37656" y1="74205" x2="37656" y2="74205"/>
                        <a14:foregroundMark x1="46406" y1="47703" x2="46406" y2="47703"/>
                        <a14:foregroundMark x1="47031" y1="63604" x2="47031" y2="63604"/>
                        <a14:foregroundMark x1="49922" y1="61837" x2="49922" y2="61837"/>
                        <a14:foregroundMark x1="45703" y1="62191" x2="45703" y2="62191"/>
                        <a14:foregroundMark x1="44375" y1="62544" x2="44375" y2="62544"/>
                        <a14:foregroundMark x1="45234" y1="49823" x2="45234" y2="49823"/>
                        <a14:foregroundMark x1="72578" y1="53357" x2="72578" y2="53357"/>
                        <a14:backgroundMark x1="82266" y1="49823" x2="82266" y2="49823"/>
                        <a14:backgroundMark x1="84063" y1="49823" x2="84063" y2="49823"/>
                        <a14:backgroundMark x1="83984" y1="59364" x2="83984" y2="59364"/>
                        <a14:backgroundMark x1="82266" y1="60071" x2="82266" y2="60071"/>
                      </a14:backgroundRemoval>
                    </a14:imgEffect>
                  </a14:imgLayer>
                </a14:imgProps>
              </a:ext>
            </a:extLst>
          </a:blip>
          <a:stretch>
            <a:fillRect/>
          </a:stretch>
        </p:blipFill>
        <p:spPr>
          <a:xfrm>
            <a:off x="7998178" y="5022609"/>
            <a:ext cx="790306" cy="174730"/>
          </a:xfrm>
          <a:prstGeom prst="rect">
            <a:avLst/>
          </a:prstGeom>
        </p:spPr>
      </p:pic>
      <p:pic>
        <p:nvPicPr>
          <p:cNvPr id="134" name="図 133">
            <a:extLst>
              <a:ext uri="{FF2B5EF4-FFF2-40B4-BE49-F238E27FC236}">
                <a16:creationId xmlns:a16="http://schemas.microsoft.com/office/drawing/2014/main" id="{E9B165B1-E415-40B8-9F1B-362DE91ACA5B}"/>
              </a:ext>
            </a:extLst>
          </p:cNvPr>
          <p:cNvPicPr>
            <a:picLocks noChangeAspect="1"/>
          </p:cNvPicPr>
          <p:nvPr/>
        </p:nvPicPr>
        <p:blipFill>
          <a:blip r:embed="rId47"/>
          <a:stretch>
            <a:fillRect/>
          </a:stretch>
        </p:blipFill>
        <p:spPr>
          <a:xfrm>
            <a:off x="7911925" y="4113612"/>
            <a:ext cx="998739" cy="702576"/>
          </a:xfrm>
          <a:prstGeom prst="rect">
            <a:avLst/>
          </a:prstGeom>
        </p:spPr>
      </p:pic>
    </p:spTree>
    <p:extLst>
      <p:ext uri="{BB962C8B-B14F-4D97-AF65-F5344CB8AC3E}">
        <p14:creationId xmlns:p14="http://schemas.microsoft.com/office/powerpoint/2010/main" val="1130970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F7C3C0ED-32D9-4A46-8714-7948AF3F4D47}"/>
              </a:ext>
            </a:extLst>
          </p:cNvPr>
          <p:cNvSpPr>
            <a:spLocks noGrp="1"/>
          </p:cNvSpPr>
          <p:nvPr>
            <p:ph type="title"/>
          </p:nvPr>
        </p:nvSpPr>
        <p:spPr>
          <a:xfrm>
            <a:off x="96834" y="184496"/>
            <a:ext cx="8431596" cy="461659"/>
          </a:xfrm>
        </p:spPr>
        <p:txBody>
          <a:bodyPr/>
          <a:lstStyle/>
          <a:p>
            <a:r>
              <a:rPr lang="ja-JP" altLang="en-US" sz="2000" dirty="0">
                <a:latin typeface="Meiryo UI" panose="020B0604030504040204" pitchFamily="50" charset="-128"/>
                <a:ea typeface="Meiryo UI" panose="020B0604030504040204" pitchFamily="50" charset="-128"/>
              </a:rPr>
              <a:t>　⑤ </a:t>
            </a:r>
            <a:r>
              <a:rPr kumimoji="1" lang="ja-JP" altLang="en-US" sz="2000" dirty="0">
                <a:latin typeface="Meiryo UI" panose="020B0604030504040204" pitchFamily="50" charset="-128"/>
                <a:ea typeface="Meiryo UI" panose="020B0604030504040204" pitchFamily="50" charset="-128"/>
              </a:rPr>
              <a:t>大阪府</a:t>
            </a:r>
            <a:r>
              <a:rPr kumimoji="1" lang="en-US" altLang="ja-JP" sz="2000" dirty="0">
                <a:latin typeface="Meiryo UI" panose="020B0604030504040204" pitchFamily="50" charset="-128"/>
                <a:ea typeface="Meiryo UI" panose="020B0604030504040204" pitchFamily="50" charset="-128"/>
              </a:rPr>
              <a:t>AI</a:t>
            </a:r>
            <a:r>
              <a:rPr kumimoji="1" lang="ja-JP" altLang="en-US" sz="2000" dirty="0">
                <a:latin typeface="Meiryo UI" panose="020B0604030504040204" pitchFamily="50" charset="-128"/>
                <a:ea typeface="Meiryo UI" panose="020B0604030504040204" pitchFamily="50" charset="-128"/>
              </a:rPr>
              <a:t>オンデマンド交通モデル事業費補助金</a:t>
            </a:r>
            <a:endParaRPr kumimoji="1" lang="ja-JP" altLang="en-US" sz="18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23D71492-E780-426D-8557-F925AE31ED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4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4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graphicFrame>
        <p:nvGraphicFramePr>
          <p:cNvPr id="5" name="表 4">
            <a:extLst>
              <a:ext uri="{FF2B5EF4-FFF2-40B4-BE49-F238E27FC236}">
                <a16:creationId xmlns:a16="http://schemas.microsoft.com/office/drawing/2014/main" id="{B1E2F1A9-E630-4471-85AE-2B76765087D1}"/>
              </a:ext>
            </a:extLst>
          </p:cNvPr>
          <p:cNvGraphicFramePr>
            <a:graphicFrameLocks noGrp="1"/>
          </p:cNvGraphicFramePr>
          <p:nvPr>
            <p:extLst>
              <p:ext uri="{D42A27DB-BD31-4B8C-83A1-F6EECF244321}">
                <p14:modId xmlns:p14="http://schemas.microsoft.com/office/powerpoint/2010/main" val="2255600119"/>
              </p:ext>
            </p:extLst>
          </p:nvPr>
        </p:nvGraphicFramePr>
        <p:xfrm>
          <a:off x="190211" y="1267603"/>
          <a:ext cx="8660720" cy="2057400"/>
        </p:xfrm>
        <a:graphic>
          <a:graphicData uri="http://schemas.openxmlformats.org/drawingml/2006/table">
            <a:tbl>
              <a:tblPr firstRow="1" bandRow="1">
                <a:tableStyleId>{5C22544A-7EE6-4342-B048-85BDC9FD1C3A}</a:tableStyleId>
              </a:tblPr>
              <a:tblGrid>
                <a:gridCol w="850447">
                  <a:extLst>
                    <a:ext uri="{9D8B030D-6E8A-4147-A177-3AD203B41FA5}">
                      <a16:colId xmlns:a16="http://schemas.microsoft.com/office/drawing/2014/main" val="2275459174"/>
                    </a:ext>
                  </a:extLst>
                </a:gridCol>
                <a:gridCol w="2612084">
                  <a:extLst>
                    <a:ext uri="{9D8B030D-6E8A-4147-A177-3AD203B41FA5}">
                      <a16:colId xmlns:a16="http://schemas.microsoft.com/office/drawing/2014/main" val="1173667738"/>
                    </a:ext>
                  </a:extLst>
                </a:gridCol>
                <a:gridCol w="2570518">
                  <a:extLst>
                    <a:ext uri="{9D8B030D-6E8A-4147-A177-3AD203B41FA5}">
                      <a16:colId xmlns:a16="http://schemas.microsoft.com/office/drawing/2014/main" val="2962925266"/>
                    </a:ext>
                  </a:extLst>
                </a:gridCol>
                <a:gridCol w="2627671">
                  <a:extLst>
                    <a:ext uri="{9D8B030D-6E8A-4147-A177-3AD203B41FA5}">
                      <a16:colId xmlns:a16="http://schemas.microsoft.com/office/drawing/2014/main" val="692147167"/>
                    </a:ext>
                  </a:extLst>
                </a:gridCol>
              </a:tblGrid>
              <a:tr h="163281">
                <a:tc>
                  <a:txBody>
                    <a:bodyPr/>
                    <a:lstStyle/>
                    <a:p>
                      <a:pPr algn="ctr"/>
                      <a:r>
                        <a:rPr lang="ja-JP" altLang="en-US" dirty="0"/>
                        <a:t>事業者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dirty="0"/>
                        <a:t>①阪急バス </a:t>
                      </a:r>
                      <a:r>
                        <a:rPr lang="en-US" altLang="ja-JP" dirty="0"/>
                        <a:t>× </a:t>
                      </a:r>
                      <a:r>
                        <a:rPr lang="ja-JP" altLang="en-US" dirty="0"/>
                        <a:t>豊能町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dirty="0"/>
                        <a:t>②南海電鉄 </a:t>
                      </a:r>
                      <a:r>
                        <a:rPr lang="en-US" altLang="ja-JP" dirty="0"/>
                        <a:t>×</a:t>
                      </a:r>
                      <a:r>
                        <a:rPr lang="ja-JP" altLang="en-US" dirty="0"/>
                        <a:t> 堺市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dirty="0"/>
                        <a:t>③梅田タクシー </a:t>
                      </a:r>
                      <a:r>
                        <a:rPr lang="en-US" altLang="ja-JP" dirty="0"/>
                        <a:t>× </a:t>
                      </a:r>
                      <a:r>
                        <a:rPr lang="ja-JP" altLang="en-US" dirty="0"/>
                        <a:t>東大阪市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9006649"/>
                  </a:ext>
                </a:extLst>
              </a:tr>
              <a:tr h="323582">
                <a:tc>
                  <a:txBody>
                    <a:bodyPr/>
                    <a:lstStyle/>
                    <a:p>
                      <a:pPr algn="ctr"/>
                      <a:r>
                        <a:rPr lang="ja-JP" altLang="en-US" dirty="0"/>
                        <a:t>実施</a:t>
                      </a:r>
                      <a:endParaRPr lang="en-US" altLang="ja-JP" dirty="0"/>
                    </a:p>
                    <a:p>
                      <a:pPr algn="ctr"/>
                      <a:r>
                        <a:rPr lang="ja-JP" altLang="en-US" dirty="0"/>
                        <a:t>体制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ja-JP" altLang="en-US" sz="1400" dirty="0"/>
                        <a:t>阪急バス、豊能町、</a:t>
                      </a:r>
                      <a:endParaRPr lang="en-US" altLang="ja-JP" sz="1400" dirty="0"/>
                    </a:p>
                    <a:p>
                      <a:pPr algn="ctr"/>
                      <a:r>
                        <a:rPr lang="ja-JP" altLang="en-US" sz="1400" dirty="0"/>
                        <a:t>京都タクシー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1400" dirty="0"/>
                        <a:t>南海電鉄、堺市、</a:t>
                      </a:r>
                      <a:endParaRPr lang="en-US" altLang="ja-JP" sz="1400" dirty="0"/>
                    </a:p>
                    <a:p>
                      <a:pPr algn="ctr"/>
                      <a:r>
                        <a:rPr lang="ja-JP" altLang="en-US" sz="1400" dirty="0"/>
                        <a:t>南海バス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1400" dirty="0"/>
                        <a:t>梅田タクシー、東大阪市</a:t>
                      </a:r>
                      <a:endParaRPr lang="en-US" altLang="ja-JP"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5220970"/>
                  </a:ext>
                </a:extLst>
              </a:tr>
              <a:tr h="401921">
                <a:tc>
                  <a:txBody>
                    <a:bodyPr/>
                    <a:lstStyle/>
                    <a:p>
                      <a:pPr algn="ctr"/>
                      <a:r>
                        <a:rPr lang="ja-JP" altLang="en-US" dirty="0"/>
                        <a:t>実施</a:t>
                      </a:r>
                      <a:endParaRPr lang="en-US" altLang="ja-JP" dirty="0"/>
                    </a:p>
                    <a:p>
                      <a:pPr algn="ctr"/>
                      <a:r>
                        <a:rPr lang="ja-JP" altLang="en-US" dirty="0"/>
                        <a:t>エリア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ja-JP" altLang="en-US" sz="1400" dirty="0"/>
                        <a:t>豊能町 西地区</a:t>
                      </a:r>
                      <a:endParaRPr lang="en-US" altLang="ja-JP" sz="1400" dirty="0"/>
                    </a:p>
                    <a:p>
                      <a:pPr algn="ctr"/>
                      <a:endParaRPr lang="en-US" altLang="ja-JP" sz="700" dirty="0"/>
                    </a:p>
                    <a:p>
                      <a:pPr algn="ctr"/>
                      <a:r>
                        <a:rPr lang="ja-JP" altLang="en-US" sz="1050" dirty="0"/>
                        <a:t>（新光風台・光風台・ときわ台</a:t>
                      </a:r>
                      <a:endParaRPr lang="en-US" altLang="ja-JP" sz="1050" dirty="0"/>
                    </a:p>
                    <a:p>
                      <a:pPr algn="ctr"/>
                      <a:r>
                        <a:rPr lang="ja-JP" altLang="en-US" sz="1050" dirty="0"/>
                        <a:t>・東ときわ台・吉川）</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1400" dirty="0"/>
                        <a:t>泉北ニュータウン</a:t>
                      </a:r>
                      <a:endParaRPr lang="en-US" altLang="ja-JP" sz="1400" dirty="0"/>
                    </a:p>
                    <a:p>
                      <a:pPr algn="ctr"/>
                      <a:endParaRPr lang="en-US" altLang="ja-JP" sz="700" dirty="0"/>
                    </a:p>
                    <a:p>
                      <a:pPr algn="ctr"/>
                      <a:r>
                        <a:rPr lang="ja-JP" altLang="en-US" sz="1050" dirty="0"/>
                        <a:t>（堺市 南地区鴨谷台</a:t>
                      </a:r>
                      <a:endParaRPr lang="en-US" altLang="ja-JP" sz="1050" dirty="0"/>
                    </a:p>
                    <a:p>
                      <a:pPr algn="ctr"/>
                      <a:r>
                        <a:rPr lang="ja-JP" altLang="en-US" sz="1050" dirty="0"/>
                        <a:t>・桃山台地区ほか）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1400" dirty="0"/>
                        <a:t>東大阪市 東部エリア</a:t>
                      </a:r>
                      <a:endParaRPr lang="en-US" altLang="ja-JP" sz="1400" dirty="0"/>
                    </a:p>
                    <a:p>
                      <a:pPr algn="ctr"/>
                      <a:endParaRPr lang="en-US" altLang="ja-JP" sz="700" dirty="0"/>
                    </a:p>
                    <a:p>
                      <a:pPr algn="ctr"/>
                      <a:r>
                        <a:rPr lang="ja-JP" altLang="en-US" sz="1050" dirty="0"/>
                        <a:t>（外環状線より東側）</a:t>
                      </a:r>
                      <a:endParaRPr lang="en-US" altLang="ja-JP" sz="10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315296"/>
                  </a:ext>
                </a:extLst>
              </a:tr>
              <a:tr h="280508">
                <a:tc>
                  <a:txBody>
                    <a:bodyPr/>
                    <a:lstStyle/>
                    <a:p>
                      <a:pPr algn="ctr"/>
                      <a:r>
                        <a:rPr lang="ja-JP" altLang="en-US" dirty="0"/>
                        <a:t>運行</a:t>
                      </a:r>
                      <a:endParaRPr lang="en-US" altLang="ja-JP" dirty="0"/>
                    </a:p>
                    <a:p>
                      <a:pPr algn="ctr"/>
                      <a:r>
                        <a:rPr lang="ja-JP" altLang="en-US" dirty="0"/>
                        <a:t>期間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altLang="ja-JP" sz="1200" dirty="0"/>
                        <a:t>2023.10.17</a:t>
                      </a:r>
                      <a:r>
                        <a:rPr lang="ja-JP" altLang="en-US" sz="1200" dirty="0"/>
                        <a:t>～</a:t>
                      </a:r>
                      <a:r>
                        <a:rPr lang="en-US" altLang="ja-JP" sz="1200" dirty="0"/>
                        <a:t>2024.</a:t>
                      </a:r>
                      <a:r>
                        <a:rPr lang="ja-JP" altLang="en-US" sz="1200" dirty="0"/>
                        <a:t>２</a:t>
                      </a:r>
                      <a:r>
                        <a:rPr lang="en-US" altLang="ja-JP" sz="1200" dirty="0"/>
                        <a:t>.19</a:t>
                      </a:r>
                      <a:r>
                        <a:rPr lang="ja-JP" altLang="en-US" sz="1200" dirty="0"/>
                        <a:t>予定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ja-JP" sz="1200" dirty="0"/>
                        <a:t>2023.10.</a:t>
                      </a:r>
                      <a:r>
                        <a:rPr lang="ja-JP" altLang="en-US" sz="1200" dirty="0"/>
                        <a:t>１～</a:t>
                      </a:r>
                      <a:r>
                        <a:rPr lang="en-US" altLang="ja-JP" sz="1200" dirty="0"/>
                        <a:t>2024.</a:t>
                      </a:r>
                      <a:r>
                        <a:rPr lang="ja-JP" altLang="en-US" sz="1200" dirty="0"/>
                        <a:t>１</a:t>
                      </a:r>
                      <a:r>
                        <a:rPr lang="en-US" altLang="ja-JP" sz="1200" dirty="0"/>
                        <a:t>.31</a:t>
                      </a:r>
                      <a:r>
                        <a:rPr lang="ja-JP" altLang="en-US" sz="1200" dirty="0"/>
                        <a:t>予定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ja-JP" sz="1200" dirty="0"/>
                        <a:t>2023.</a:t>
                      </a:r>
                      <a:r>
                        <a:rPr lang="ja-JP" altLang="en-US" sz="1200" dirty="0"/>
                        <a:t>８</a:t>
                      </a:r>
                      <a:r>
                        <a:rPr lang="en-US" altLang="ja-JP" sz="1200" dirty="0"/>
                        <a:t>.14 </a:t>
                      </a:r>
                      <a:r>
                        <a:rPr lang="ja-JP" altLang="en-US" sz="1200" dirty="0"/>
                        <a:t>～</a:t>
                      </a:r>
                      <a:r>
                        <a:rPr lang="en-US" altLang="ja-JP" sz="1200" dirty="0"/>
                        <a:t>2024.</a:t>
                      </a:r>
                      <a:r>
                        <a:rPr lang="ja-JP" altLang="en-US" sz="1200" dirty="0"/>
                        <a:t>３</a:t>
                      </a:r>
                      <a:r>
                        <a:rPr lang="en-US" altLang="ja-JP" sz="1200" dirty="0"/>
                        <a:t>.31</a:t>
                      </a:r>
                      <a:r>
                        <a:rPr lang="ja-JP" altLang="en-US" sz="1200" dirty="0"/>
                        <a:t>予定</a:t>
                      </a:r>
                      <a:endParaRPr lang="en-US" altLang="ja-JP" sz="1200" dirty="0"/>
                    </a:p>
                    <a:p>
                      <a:pPr algn="ctr"/>
                      <a:endParaRPr lang="en-US" altLang="ja-JP" sz="500" dirty="0"/>
                    </a:p>
                    <a:p>
                      <a:pPr algn="ctr"/>
                      <a:r>
                        <a:rPr lang="en-US" altLang="ja-JP" sz="1050" dirty="0"/>
                        <a:t>※</a:t>
                      </a:r>
                      <a:r>
                        <a:rPr lang="ja-JP" altLang="en-US" sz="1050" dirty="0"/>
                        <a:t>補助期間後も運行は継続予定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3917942"/>
                  </a:ext>
                </a:extLst>
              </a:tr>
            </a:tbl>
          </a:graphicData>
        </a:graphic>
      </p:graphicFrame>
      <p:pic>
        <p:nvPicPr>
          <p:cNvPr id="14" name="図 13">
            <a:extLst>
              <a:ext uri="{FF2B5EF4-FFF2-40B4-BE49-F238E27FC236}">
                <a16:creationId xmlns:a16="http://schemas.microsoft.com/office/drawing/2014/main" id="{3FA0F3D6-FF12-444D-860F-668481EFD989}"/>
              </a:ext>
            </a:extLst>
          </p:cNvPr>
          <p:cNvPicPr>
            <a:picLocks noChangeAspect="1"/>
          </p:cNvPicPr>
          <p:nvPr/>
        </p:nvPicPr>
        <p:blipFill rotWithShape="1">
          <a:blip r:embed="rId2"/>
          <a:srcRect r="3683"/>
          <a:stretch/>
        </p:blipFill>
        <p:spPr>
          <a:xfrm>
            <a:off x="4396558" y="4035011"/>
            <a:ext cx="4641978" cy="1636511"/>
          </a:xfrm>
          <a:prstGeom prst="rect">
            <a:avLst/>
          </a:prstGeom>
        </p:spPr>
      </p:pic>
      <p:sp>
        <p:nvSpPr>
          <p:cNvPr id="16" name="正方形/長方形 15">
            <a:extLst>
              <a:ext uri="{FF2B5EF4-FFF2-40B4-BE49-F238E27FC236}">
                <a16:creationId xmlns:a16="http://schemas.microsoft.com/office/drawing/2014/main" id="{91DA34CD-D0E6-434E-BA5E-0B11F89C675C}"/>
              </a:ext>
            </a:extLst>
          </p:cNvPr>
          <p:cNvSpPr/>
          <p:nvPr/>
        </p:nvSpPr>
        <p:spPr>
          <a:xfrm>
            <a:off x="92764" y="3477661"/>
            <a:ext cx="4355522" cy="523220"/>
          </a:xfrm>
          <a:prstGeom prst="rect">
            <a:avLst/>
          </a:prstGeom>
        </p:spPr>
        <p:txBody>
          <a:bodyPr wrap="square">
            <a:spAutoFit/>
          </a:bodyPr>
          <a:lstStyle/>
          <a:p>
            <a:pPr marL="285750" marR="0" lvl="0" indent="-285750" algn="l" defTabSz="422041"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年度までに</a:t>
            </a:r>
            <a:r>
              <a:rPr kumimoji="0" lang="ja-JP" altLang="en-US"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社会実装をめざす事業で、交通事業者と市町村が連携して進める実証実験</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について補助</a:t>
            </a:r>
          </a:p>
        </p:txBody>
      </p:sp>
      <p:pic>
        <p:nvPicPr>
          <p:cNvPr id="15" name="図 14">
            <a:extLst>
              <a:ext uri="{FF2B5EF4-FFF2-40B4-BE49-F238E27FC236}">
                <a16:creationId xmlns:a16="http://schemas.microsoft.com/office/drawing/2014/main" id="{61E302A6-C73D-4AED-A2C4-5E030DC2310C}"/>
              </a:ext>
            </a:extLst>
          </p:cNvPr>
          <p:cNvPicPr>
            <a:picLocks noChangeAspect="1"/>
          </p:cNvPicPr>
          <p:nvPr/>
        </p:nvPicPr>
        <p:blipFill>
          <a:blip r:embed="rId3"/>
          <a:stretch>
            <a:fillRect/>
          </a:stretch>
        </p:blipFill>
        <p:spPr>
          <a:xfrm>
            <a:off x="241912" y="5629914"/>
            <a:ext cx="3981013" cy="1008000"/>
          </a:xfrm>
          <a:prstGeom prst="rect">
            <a:avLst/>
          </a:prstGeom>
          <a:ln>
            <a:noFill/>
          </a:ln>
        </p:spPr>
      </p:pic>
      <p:sp>
        <p:nvSpPr>
          <p:cNvPr id="19" name="四角形: 角を丸くする 18">
            <a:extLst>
              <a:ext uri="{FF2B5EF4-FFF2-40B4-BE49-F238E27FC236}">
                <a16:creationId xmlns:a16="http://schemas.microsoft.com/office/drawing/2014/main" id="{4FC51C6A-E1B4-4F9D-8148-5634E1291898}"/>
              </a:ext>
            </a:extLst>
          </p:cNvPr>
          <p:cNvSpPr>
            <a:spLocks noChangeAspect="1"/>
          </p:cNvSpPr>
          <p:nvPr/>
        </p:nvSpPr>
        <p:spPr>
          <a:xfrm>
            <a:off x="4550757" y="3911162"/>
            <a:ext cx="4421604" cy="1872000"/>
          </a:xfrm>
          <a:prstGeom prst="roundRect">
            <a:avLst>
              <a:gd name="adj" fmla="val 9602"/>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aphicFrame>
        <p:nvGraphicFramePr>
          <p:cNvPr id="20" name="表 20">
            <a:extLst>
              <a:ext uri="{FF2B5EF4-FFF2-40B4-BE49-F238E27FC236}">
                <a16:creationId xmlns:a16="http://schemas.microsoft.com/office/drawing/2014/main" id="{E242788F-5B7F-46A7-B22B-FFA3127AB635}"/>
              </a:ext>
            </a:extLst>
          </p:cNvPr>
          <p:cNvGraphicFramePr>
            <a:graphicFrameLocks noGrp="1"/>
          </p:cNvGraphicFramePr>
          <p:nvPr>
            <p:extLst>
              <p:ext uri="{D42A27DB-BD31-4B8C-83A1-F6EECF244321}">
                <p14:modId xmlns:p14="http://schemas.microsoft.com/office/powerpoint/2010/main" val="306728656"/>
              </p:ext>
            </p:extLst>
          </p:nvPr>
        </p:nvGraphicFramePr>
        <p:xfrm>
          <a:off x="274695" y="4082472"/>
          <a:ext cx="4034901" cy="822960"/>
        </p:xfrm>
        <a:graphic>
          <a:graphicData uri="http://schemas.openxmlformats.org/drawingml/2006/table">
            <a:tbl>
              <a:tblPr firstRow="1" bandRow="1">
                <a:tableStyleId>{5940675A-B579-460E-94D1-54222C63F5DA}</a:tableStyleId>
              </a:tblPr>
              <a:tblGrid>
                <a:gridCol w="1081191">
                  <a:extLst>
                    <a:ext uri="{9D8B030D-6E8A-4147-A177-3AD203B41FA5}">
                      <a16:colId xmlns:a16="http://schemas.microsoft.com/office/drawing/2014/main" val="3462539576"/>
                    </a:ext>
                  </a:extLst>
                </a:gridCol>
                <a:gridCol w="1476855">
                  <a:extLst>
                    <a:ext uri="{9D8B030D-6E8A-4147-A177-3AD203B41FA5}">
                      <a16:colId xmlns:a16="http://schemas.microsoft.com/office/drawing/2014/main" val="1964759709"/>
                    </a:ext>
                  </a:extLst>
                </a:gridCol>
                <a:gridCol w="1476855">
                  <a:extLst>
                    <a:ext uri="{9D8B030D-6E8A-4147-A177-3AD203B41FA5}">
                      <a16:colId xmlns:a16="http://schemas.microsoft.com/office/drawing/2014/main" val="2971024177"/>
                    </a:ext>
                  </a:extLst>
                </a:gridCol>
              </a:tblGrid>
              <a:tr h="251082">
                <a:tc>
                  <a:txBody>
                    <a:bodyPr/>
                    <a:lstStyle/>
                    <a:p>
                      <a:endParaRPr kumimoji="1" lang="ja-JP" altLang="en-US" sz="1200" b="1" dirty="0"/>
                    </a:p>
                  </a:txBody>
                  <a:tcPr>
                    <a:solidFill>
                      <a:schemeClr val="accent4">
                        <a:lumMod val="20000"/>
                        <a:lumOff val="80000"/>
                      </a:schemeClr>
                    </a:solidFill>
                  </a:tcPr>
                </a:tc>
                <a:tc>
                  <a:txBody>
                    <a:bodyPr/>
                    <a:lstStyle/>
                    <a:p>
                      <a:pPr algn="ctr"/>
                      <a:r>
                        <a:rPr kumimoji="1" lang="en-US" altLang="ja-JP" sz="1200" b="1" dirty="0"/>
                        <a:t>2022</a:t>
                      </a:r>
                      <a:r>
                        <a:rPr kumimoji="1" lang="ja-JP" altLang="en-US" sz="1200" b="1" dirty="0"/>
                        <a:t>年度</a:t>
                      </a:r>
                      <a:endParaRPr kumimoji="1" lang="en-US" altLang="ja-JP" sz="1200" b="1" dirty="0"/>
                    </a:p>
                  </a:txBody>
                  <a:tcPr>
                    <a:solidFill>
                      <a:schemeClr val="accent4">
                        <a:lumMod val="20000"/>
                        <a:lumOff val="80000"/>
                      </a:schemeClr>
                    </a:solidFill>
                  </a:tcPr>
                </a:tc>
                <a:tc>
                  <a:txBody>
                    <a:bodyPr/>
                    <a:lstStyle/>
                    <a:p>
                      <a:pPr algn="ctr"/>
                      <a:r>
                        <a:rPr kumimoji="1" lang="en-US" altLang="ja-JP" sz="1200" b="1" dirty="0"/>
                        <a:t>2023</a:t>
                      </a:r>
                      <a:r>
                        <a:rPr kumimoji="1" lang="ja-JP" altLang="en-US" sz="1200" b="1" dirty="0"/>
                        <a:t>年度</a:t>
                      </a:r>
                    </a:p>
                  </a:txBody>
                  <a:tcPr>
                    <a:solidFill>
                      <a:schemeClr val="accent4">
                        <a:lumMod val="20000"/>
                        <a:lumOff val="80000"/>
                      </a:schemeClr>
                    </a:solidFill>
                  </a:tcPr>
                </a:tc>
                <a:extLst>
                  <a:ext uri="{0D108BD9-81ED-4DB2-BD59-A6C34878D82A}">
                    <a16:rowId xmlns:a16="http://schemas.microsoft.com/office/drawing/2014/main" val="3546651175"/>
                  </a:ext>
                </a:extLst>
              </a:tr>
              <a:tr h="251082">
                <a:tc>
                  <a:txBody>
                    <a:bodyPr/>
                    <a:lstStyle/>
                    <a:p>
                      <a:r>
                        <a:rPr kumimoji="1" lang="ja-JP" altLang="en-US" sz="1200" dirty="0"/>
                        <a:t>予算額</a:t>
                      </a:r>
                    </a:p>
                  </a:txBody>
                  <a:tcPr/>
                </a:tc>
                <a:tc>
                  <a:txBody>
                    <a:bodyPr/>
                    <a:lstStyle/>
                    <a:p>
                      <a:pPr algn="ctr"/>
                      <a:r>
                        <a:rPr kumimoji="1" lang="en-US" altLang="ja-JP" sz="1200" dirty="0"/>
                        <a:t>2,500</a:t>
                      </a:r>
                      <a:r>
                        <a:rPr kumimoji="1" lang="ja-JP" altLang="en-US" sz="1200" dirty="0"/>
                        <a:t>万円</a:t>
                      </a:r>
                    </a:p>
                  </a:txBody>
                  <a:tcPr/>
                </a:tc>
                <a:tc>
                  <a:txBody>
                    <a:bodyPr/>
                    <a:lstStyle/>
                    <a:p>
                      <a:pPr algn="ctr"/>
                      <a:r>
                        <a:rPr kumimoji="1" lang="en-US" altLang="ja-JP" sz="1200" dirty="0"/>
                        <a:t>3,000</a:t>
                      </a:r>
                      <a:r>
                        <a:rPr kumimoji="1" lang="ja-JP" altLang="en-US" sz="1200" dirty="0"/>
                        <a:t>万円</a:t>
                      </a:r>
                    </a:p>
                  </a:txBody>
                  <a:tcPr/>
                </a:tc>
                <a:extLst>
                  <a:ext uri="{0D108BD9-81ED-4DB2-BD59-A6C34878D82A}">
                    <a16:rowId xmlns:a16="http://schemas.microsoft.com/office/drawing/2014/main" val="3575165643"/>
                  </a:ext>
                </a:extLst>
              </a:tr>
              <a:tr h="251082">
                <a:tc>
                  <a:txBody>
                    <a:bodyPr/>
                    <a:lstStyle/>
                    <a:p>
                      <a:r>
                        <a:rPr kumimoji="1" lang="ja-JP" altLang="en-US" sz="1200" dirty="0"/>
                        <a:t>補助率</a:t>
                      </a:r>
                    </a:p>
                  </a:txBody>
                  <a:tcPr/>
                </a:tc>
                <a:tc>
                  <a:txBody>
                    <a:bodyPr/>
                    <a:lstStyle/>
                    <a:p>
                      <a:pPr algn="ctr"/>
                      <a:r>
                        <a:rPr kumimoji="1" lang="ja-JP" altLang="en-US" sz="1200" dirty="0"/>
                        <a:t>１／２</a:t>
                      </a:r>
                    </a:p>
                  </a:txBody>
                  <a:tcPr/>
                </a:tc>
                <a:tc>
                  <a:txBody>
                    <a:bodyPr/>
                    <a:lstStyle/>
                    <a:p>
                      <a:pPr algn="ctr"/>
                      <a:r>
                        <a:rPr kumimoji="1" lang="ja-JP" altLang="en-US" sz="1200" dirty="0"/>
                        <a:t>１／２</a:t>
                      </a:r>
                    </a:p>
                  </a:txBody>
                  <a:tcPr/>
                </a:tc>
                <a:extLst>
                  <a:ext uri="{0D108BD9-81ED-4DB2-BD59-A6C34878D82A}">
                    <a16:rowId xmlns:a16="http://schemas.microsoft.com/office/drawing/2014/main" val="896361694"/>
                  </a:ext>
                </a:extLst>
              </a:tr>
            </a:tbl>
          </a:graphicData>
        </a:graphic>
      </p:graphicFrame>
      <p:sp>
        <p:nvSpPr>
          <p:cNvPr id="24" name="テキスト ボックス 23">
            <a:extLst>
              <a:ext uri="{FF2B5EF4-FFF2-40B4-BE49-F238E27FC236}">
                <a16:creationId xmlns:a16="http://schemas.microsoft.com/office/drawing/2014/main" id="{48B524FA-0F8E-4104-B09D-1230A63F9519}"/>
              </a:ext>
            </a:extLst>
          </p:cNvPr>
          <p:cNvSpPr txBox="1"/>
          <p:nvPr/>
        </p:nvSpPr>
        <p:spPr>
          <a:xfrm>
            <a:off x="241910" y="4960649"/>
            <a:ext cx="4077108" cy="600164"/>
          </a:xfrm>
          <a:prstGeom prst="rect">
            <a:avLst/>
          </a:prstGeom>
          <a:noFill/>
          <a:ln>
            <a:solidFill>
              <a:schemeClr val="bg1">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○補助対象者：交通事業者と市町村で構成する協議会 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○審査の視点：実装の実現性、事業継続性、横展開の可能性を</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重視。</a:t>
            </a:r>
          </a:p>
        </p:txBody>
      </p:sp>
      <p:pic>
        <p:nvPicPr>
          <p:cNvPr id="13" name="図 12">
            <a:extLst>
              <a:ext uri="{FF2B5EF4-FFF2-40B4-BE49-F238E27FC236}">
                <a16:creationId xmlns:a16="http://schemas.microsoft.com/office/drawing/2014/main" id="{69E73CDC-1674-47AD-9834-0B9097BF17FF}"/>
              </a:ext>
            </a:extLst>
          </p:cNvPr>
          <p:cNvPicPr>
            <a:picLocks noChangeAspect="1"/>
          </p:cNvPicPr>
          <p:nvPr/>
        </p:nvPicPr>
        <p:blipFill>
          <a:blip r:embed="rId4"/>
          <a:stretch>
            <a:fillRect/>
          </a:stretch>
        </p:blipFill>
        <p:spPr>
          <a:xfrm>
            <a:off x="4934534" y="5996424"/>
            <a:ext cx="1519903" cy="673946"/>
          </a:xfrm>
          <a:prstGeom prst="rect">
            <a:avLst/>
          </a:prstGeom>
        </p:spPr>
      </p:pic>
      <p:pic>
        <p:nvPicPr>
          <p:cNvPr id="2" name="図 1">
            <a:extLst>
              <a:ext uri="{FF2B5EF4-FFF2-40B4-BE49-F238E27FC236}">
                <a16:creationId xmlns:a16="http://schemas.microsoft.com/office/drawing/2014/main" id="{1EB93FF9-E4D7-4B2C-AD4D-8CF2275B75CF}"/>
              </a:ext>
            </a:extLst>
          </p:cNvPr>
          <p:cNvPicPr>
            <a:picLocks noChangeAspect="1"/>
          </p:cNvPicPr>
          <p:nvPr/>
        </p:nvPicPr>
        <p:blipFill>
          <a:blip r:embed="rId5"/>
          <a:stretch>
            <a:fillRect/>
          </a:stretch>
        </p:blipFill>
        <p:spPr>
          <a:xfrm>
            <a:off x="7126290" y="5955612"/>
            <a:ext cx="1292480" cy="742805"/>
          </a:xfrm>
          <a:prstGeom prst="rect">
            <a:avLst/>
          </a:prstGeom>
        </p:spPr>
      </p:pic>
      <p:sp>
        <p:nvSpPr>
          <p:cNvPr id="18" name="テキスト ボックス 17">
            <a:extLst>
              <a:ext uri="{FF2B5EF4-FFF2-40B4-BE49-F238E27FC236}">
                <a16:creationId xmlns:a16="http://schemas.microsoft.com/office/drawing/2014/main" id="{7381CD75-F3E0-4ED5-BC86-5B39CA548484}"/>
              </a:ext>
            </a:extLst>
          </p:cNvPr>
          <p:cNvSpPr txBox="1"/>
          <p:nvPr/>
        </p:nvSpPr>
        <p:spPr>
          <a:xfrm>
            <a:off x="111008" y="861981"/>
            <a:ext cx="2327851" cy="307777"/>
          </a:xfrm>
          <a:prstGeom prst="rect">
            <a:avLst/>
          </a:prstGeom>
          <a:noFill/>
        </p:spPr>
        <p:txBody>
          <a:bodyPr wrap="square">
            <a:spAutoFit/>
          </a:bodyPr>
          <a:lstStyle/>
          <a:p>
            <a:r>
              <a:rPr lang="ja-JP" altLang="en-US" sz="1400" b="1" dirty="0"/>
              <a:t>■　</a:t>
            </a:r>
            <a:r>
              <a:rPr lang="en-US" altLang="ja-JP" sz="1400" b="1" dirty="0"/>
              <a:t>2023</a:t>
            </a:r>
            <a:r>
              <a:rPr lang="ja-JP" altLang="en-US" sz="1400" b="1" dirty="0"/>
              <a:t>年度の採択事業</a:t>
            </a:r>
            <a:endParaRPr kumimoji="1" lang="en-US" altLang="ja-JP" sz="1400" b="1" dirty="0"/>
          </a:p>
        </p:txBody>
      </p:sp>
      <p:sp>
        <p:nvSpPr>
          <p:cNvPr id="4" name="大かっこ 3">
            <a:extLst>
              <a:ext uri="{FF2B5EF4-FFF2-40B4-BE49-F238E27FC236}">
                <a16:creationId xmlns:a16="http://schemas.microsoft.com/office/drawing/2014/main" id="{59178CC3-F376-427D-A653-FC406EE49840}"/>
              </a:ext>
            </a:extLst>
          </p:cNvPr>
          <p:cNvSpPr/>
          <p:nvPr/>
        </p:nvSpPr>
        <p:spPr>
          <a:xfrm>
            <a:off x="274694" y="5616030"/>
            <a:ext cx="4034901" cy="1021884"/>
          </a:xfrm>
          <a:prstGeom prst="bracketPair">
            <a:avLst>
              <a:gd name="adj" fmla="val 8074"/>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85D82AA4-111D-4900-B7B9-BE0175AD4FAC}"/>
              </a:ext>
            </a:extLst>
          </p:cNvPr>
          <p:cNvSpPr txBox="1"/>
          <p:nvPr/>
        </p:nvSpPr>
        <p:spPr>
          <a:xfrm>
            <a:off x="5186555" y="3614132"/>
            <a:ext cx="3220753" cy="276999"/>
          </a:xfrm>
          <a:prstGeom prst="rect">
            <a:avLst/>
          </a:prstGeom>
          <a:noFill/>
        </p:spPr>
        <p:txBody>
          <a:bodyPr wrap="none" rtlCol="0">
            <a:spAutoFit/>
          </a:bodyPr>
          <a:lstStyle/>
          <a:p>
            <a:r>
              <a:rPr kumimoji="1" lang="ja-JP" altLang="en-US" sz="1200" dirty="0"/>
              <a:t>（市町村域を跨がるオンデマンド交通のイメージ）</a:t>
            </a:r>
          </a:p>
        </p:txBody>
      </p:sp>
      <p:sp>
        <p:nvSpPr>
          <p:cNvPr id="17" name="四角形: 角を丸くする 16">
            <a:extLst>
              <a:ext uri="{FF2B5EF4-FFF2-40B4-BE49-F238E27FC236}">
                <a16:creationId xmlns:a16="http://schemas.microsoft.com/office/drawing/2014/main" id="{498D2337-BBEA-4D24-8B2A-C9CE9854328D}"/>
              </a:ext>
            </a:extLst>
          </p:cNvPr>
          <p:cNvSpPr/>
          <p:nvPr/>
        </p:nvSpPr>
        <p:spPr>
          <a:xfrm>
            <a:off x="8001000" y="90975"/>
            <a:ext cx="849932" cy="41777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実績</a:t>
            </a:r>
            <a:endParaRPr kumimoji="1" lang="ja-JP" altLang="en-US" b="1" dirty="0">
              <a:solidFill>
                <a:schemeClr val="bg1"/>
              </a:solidFill>
            </a:endParaRPr>
          </a:p>
        </p:txBody>
      </p:sp>
      <p:sp>
        <p:nvSpPr>
          <p:cNvPr id="21" name="テキスト プレースホルダー 4">
            <a:extLst>
              <a:ext uri="{FF2B5EF4-FFF2-40B4-BE49-F238E27FC236}">
                <a16:creationId xmlns:a16="http://schemas.microsoft.com/office/drawing/2014/main" id="{571F087B-07B6-4C4F-8F89-0FDF7AAF37DB}"/>
              </a:ext>
            </a:extLst>
          </p:cNvPr>
          <p:cNvSpPr>
            <a:spLocks noGrp="1"/>
          </p:cNvSpPr>
          <p:nvPr>
            <p:ph type="body" sz="quarter" idx="13"/>
          </p:nvPr>
        </p:nvSpPr>
        <p:spPr>
          <a:xfrm>
            <a:off x="92764" y="14148"/>
            <a:ext cx="7170738" cy="293687"/>
          </a:xfrm>
        </p:spPr>
        <p:txBody>
          <a:bodyPr>
            <a:normAutofit/>
          </a:bodyPr>
          <a:lstStyle/>
          <a:p>
            <a:r>
              <a:rPr kumimoji="1" lang="ja-JP" altLang="en-US" sz="1200" b="1" dirty="0"/>
              <a:t>２．市町村と連携したデジタル化の支援</a:t>
            </a:r>
          </a:p>
        </p:txBody>
      </p:sp>
      <p:sp>
        <p:nvSpPr>
          <p:cNvPr id="8" name="テキスト ボックス 7">
            <a:extLst>
              <a:ext uri="{FF2B5EF4-FFF2-40B4-BE49-F238E27FC236}">
                <a16:creationId xmlns:a16="http://schemas.microsoft.com/office/drawing/2014/main" id="{77FFB2A0-856D-4D0A-86D1-ADDAF3054EF1}"/>
              </a:ext>
            </a:extLst>
          </p:cNvPr>
          <p:cNvSpPr txBox="1"/>
          <p:nvPr/>
        </p:nvSpPr>
        <p:spPr>
          <a:xfrm>
            <a:off x="360534" y="5806022"/>
            <a:ext cx="914400" cy="276999"/>
          </a:xfrm>
          <a:prstGeom prst="rect">
            <a:avLst/>
          </a:prstGeom>
          <a:solidFill>
            <a:schemeClr val="bg1"/>
          </a:solidFill>
        </p:spPr>
        <p:txBody>
          <a:bodyPr wrap="square" rtlCol="0">
            <a:spAutoFit/>
          </a:bodyPr>
          <a:lstStyle/>
          <a:p>
            <a:pPr algn="ctr"/>
            <a:r>
              <a:rPr kumimoji="1" lang="en-US" altLang="ja-JP" sz="1200" b="1" u="sng" dirty="0"/>
              <a:t>2022</a:t>
            </a:r>
            <a:r>
              <a:rPr kumimoji="1" lang="ja-JP" altLang="en-US" sz="1200" b="1" u="sng" dirty="0"/>
              <a:t>年度</a:t>
            </a:r>
          </a:p>
        </p:txBody>
      </p:sp>
      <p:sp>
        <p:nvSpPr>
          <p:cNvPr id="23" name="テキスト ボックス 22">
            <a:extLst>
              <a:ext uri="{FF2B5EF4-FFF2-40B4-BE49-F238E27FC236}">
                <a16:creationId xmlns:a16="http://schemas.microsoft.com/office/drawing/2014/main" id="{AA7A33CA-E1FC-4457-BD85-B566EFB79510}"/>
              </a:ext>
            </a:extLst>
          </p:cNvPr>
          <p:cNvSpPr txBox="1"/>
          <p:nvPr/>
        </p:nvSpPr>
        <p:spPr>
          <a:xfrm>
            <a:off x="1663554" y="5722664"/>
            <a:ext cx="914400" cy="276999"/>
          </a:xfrm>
          <a:prstGeom prst="rect">
            <a:avLst/>
          </a:prstGeom>
          <a:solidFill>
            <a:schemeClr val="bg1"/>
          </a:solidFill>
        </p:spPr>
        <p:txBody>
          <a:bodyPr wrap="square" rtlCol="0">
            <a:spAutoFit/>
          </a:bodyPr>
          <a:lstStyle/>
          <a:p>
            <a:pPr algn="ctr"/>
            <a:r>
              <a:rPr kumimoji="1" lang="en-US" altLang="ja-JP" sz="1200" b="1" u="sng" dirty="0"/>
              <a:t>2023</a:t>
            </a:r>
            <a:r>
              <a:rPr kumimoji="1" lang="ja-JP" altLang="en-US" sz="1200" b="1" u="sng" dirty="0"/>
              <a:t>年度</a:t>
            </a:r>
          </a:p>
        </p:txBody>
      </p:sp>
      <p:sp>
        <p:nvSpPr>
          <p:cNvPr id="25" name="テキスト ボックス 24">
            <a:extLst>
              <a:ext uri="{FF2B5EF4-FFF2-40B4-BE49-F238E27FC236}">
                <a16:creationId xmlns:a16="http://schemas.microsoft.com/office/drawing/2014/main" id="{DC058328-9253-4084-B5F5-278C991CDA12}"/>
              </a:ext>
            </a:extLst>
          </p:cNvPr>
          <p:cNvSpPr txBox="1"/>
          <p:nvPr/>
        </p:nvSpPr>
        <p:spPr>
          <a:xfrm>
            <a:off x="3204745" y="5629914"/>
            <a:ext cx="914400" cy="276999"/>
          </a:xfrm>
          <a:prstGeom prst="rect">
            <a:avLst/>
          </a:prstGeom>
          <a:solidFill>
            <a:schemeClr val="bg1"/>
          </a:solidFill>
        </p:spPr>
        <p:txBody>
          <a:bodyPr wrap="square" rtlCol="0">
            <a:spAutoFit/>
          </a:bodyPr>
          <a:lstStyle/>
          <a:p>
            <a:pPr algn="ctr"/>
            <a:r>
              <a:rPr kumimoji="1" lang="en-US" altLang="ja-JP" sz="1200" b="1" u="sng" dirty="0"/>
              <a:t>2024</a:t>
            </a:r>
            <a:r>
              <a:rPr kumimoji="1" lang="ja-JP" altLang="en-US" sz="1200" b="1" u="sng" dirty="0"/>
              <a:t>年度</a:t>
            </a:r>
          </a:p>
        </p:txBody>
      </p:sp>
    </p:spTree>
    <p:extLst>
      <p:ext uri="{BB962C8B-B14F-4D97-AF65-F5344CB8AC3E}">
        <p14:creationId xmlns:p14="http://schemas.microsoft.com/office/powerpoint/2010/main" val="3369310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92C06CE-2F64-416B-A156-FFB7806DA2F3}"/>
              </a:ext>
            </a:extLst>
          </p:cNvPr>
          <p:cNvSpPr txBox="1"/>
          <p:nvPr/>
        </p:nvSpPr>
        <p:spPr>
          <a:xfrm>
            <a:off x="139149" y="3399183"/>
            <a:ext cx="8117928" cy="707886"/>
          </a:xfrm>
          <a:prstGeom prst="rect">
            <a:avLst/>
          </a:prstGeom>
          <a:noFill/>
        </p:spPr>
        <p:txBody>
          <a:bodyPr wrap="none" rtlCol="0">
            <a:spAutoFit/>
          </a:bodyPr>
          <a:lstStyle/>
          <a:p>
            <a:r>
              <a:rPr kumimoji="1" lang="ja-JP" altLang="en-US" sz="4000" dirty="0"/>
              <a:t>３．府民に対するサービスのデジタル化</a:t>
            </a:r>
          </a:p>
        </p:txBody>
      </p:sp>
    </p:spTree>
    <p:extLst>
      <p:ext uri="{BB962C8B-B14F-4D97-AF65-F5344CB8AC3E}">
        <p14:creationId xmlns:p14="http://schemas.microsoft.com/office/powerpoint/2010/main" val="248046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表 23">
            <a:extLst>
              <a:ext uri="{FF2B5EF4-FFF2-40B4-BE49-F238E27FC236}">
                <a16:creationId xmlns:a16="http://schemas.microsoft.com/office/drawing/2014/main" id="{632926E5-6C94-49D3-B3F8-F4E507A19AB5}"/>
              </a:ext>
            </a:extLst>
          </p:cNvPr>
          <p:cNvGraphicFramePr>
            <a:graphicFrameLocks noGrp="1"/>
          </p:cNvGraphicFramePr>
          <p:nvPr>
            <p:extLst>
              <p:ext uri="{D42A27DB-BD31-4B8C-83A1-F6EECF244321}">
                <p14:modId xmlns:p14="http://schemas.microsoft.com/office/powerpoint/2010/main" val="2864053346"/>
              </p:ext>
            </p:extLst>
          </p:nvPr>
        </p:nvGraphicFramePr>
        <p:xfrm>
          <a:off x="77801" y="1248168"/>
          <a:ext cx="9002543" cy="5570632"/>
        </p:xfrm>
        <a:graphic>
          <a:graphicData uri="http://schemas.openxmlformats.org/drawingml/2006/table">
            <a:tbl>
              <a:tblPr firstRow="1" bandRow="1"/>
              <a:tblGrid>
                <a:gridCol w="284277">
                  <a:extLst>
                    <a:ext uri="{9D8B030D-6E8A-4147-A177-3AD203B41FA5}">
                      <a16:colId xmlns:a16="http://schemas.microsoft.com/office/drawing/2014/main" val="3736889328"/>
                    </a:ext>
                  </a:extLst>
                </a:gridCol>
                <a:gridCol w="266789">
                  <a:extLst>
                    <a:ext uri="{9D8B030D-6E8A-4147-A177-3AD203B41FA5}">
                      <a16:colId xmlns:a16="http://schemas.microsoft.com/office/drawing/2014/main" val="3310313003"/>
                    </a:ext>
                  </a:extLst>
                </a:gridCol>
                <a:gridCol w="377363">
                  <a:extLst>
                    <a:ext uri="{9D8B030D-6E8A-4147-A177-3AD203B41FA5}">
                      <a16:colId xmlns:a16="http://schemas.microsoft.com/office/drawing/2014/main" val="3832049185"/>
                    </a:ext>
                  </a:extLst>
                </a:gridCol>
                <a:gridCol w="1446778">
                  <a:extLst>
                    <a:ext uri="{9D8B030D-6E8A-4147-A177-3AD203B41FA5}">
                      <a16:colId xmlns:a16="http://schemas.microsoft.com/office/drawing/2014/main" val="315522455"/>
                    </a:ext>
                  </a:extLst>
                </a:gridCol>
                <a:gridCol w="3869434">
                  <a:extLst>
                    <a:ext uri="{9D8B030D-6E8A-4147-A177-3AD203B41FA5}">
                      <a16:colId xmlns:a16="http://schemas.microsoft.com/office/drawing/2014/main" val="3463190551"/>
                    </a:ext>
                  </a:extLst>
                </a:gridCol>
                <a:gridCol w="936587">
                  <a:extLst>
                    <a:ext uri="{9D8B030D-6E8A-4147-A177-3AD203B41FA5}">
                      <a16:colId xmlns:a16="http://schemas.microsoft.com/office/drawing/2014/main" val="1445273687"/>
                    </a:ext>
                  </a:extLst>
                </a:gridCol>
                <a:gridCol w="898335">
                  <a:extLst>
                    <a:ext uri="{9D8B030D-6E8A-4147-A177-3AD203B41FA5}">
                      <a16:colId xmlns:a16="http://schemas.microsoft.com/office/drawing/2014/main" val="356446127"/>
                    </a:ext>
                  </a:extLst>
                </a:gridCol>
                <a:gridCol w="922980">
                  <a:extLst>
                    <a:ext uri="{9D8B030D-6E8A-4147-A177-3AD203B41FA5}">
                      <a16:colId xmlns:a16="http://schemas.microsoft.com/office/drawing/2014/main" val="72580046"/>
                    </a:ext>
                  </a:extLst>
                </a:gridCol>
              </a:tblGrid>
              <a:tr h="230230">
                <a:tc rowSpan="2" gridSpan="4">
                  <a:txBody>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サービス名</a:t>
                      </a:r>
                      <a:endParaRPr kumimoji="1" lang="en-US" altLang="ja-JP" sz="1100" b="1"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Meiryo UI" panose="020B0604030504040204" pitchFamily="50" charset="-128"/>
                          <a:ea typeface="Meiryo UI" panose="020B0604030504040204" pitchFamily="50" charset="-128"/>
                        </a:rPr>
                        <a:t>概要</a:t>
                      </a: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1" lang="ja-JP" altLang="en-US" sz="1050" b="1" dirty="0">
                          <a:solidFill>
                            <a:schemeClr val="tx1"/>
                          </a:solidFill>
                          <a:latin typeface="Meiryo UI" panose="020B0604030504040204" pitchFamily="50" charset="-128"/>
                          <a:ea typeface="Meiryo UI" panose="020B0604030504040204" pitchFamily="50" charset="-128"/>
                        </a:rPr>
                        <a:t>事業費</a:t>
                      </a: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indent="0" algn="ctr"/>
                      <a:r>
                        <a:rPr kumimoji="1" lang="ja-JP" altLang="en-US" sz="1100" b="1" dirty="0">
                          <a:solidFill>
                            <a:schemeClr val="tx1"/>
                          </a:solidFill>
                          <a:latin typeface="Meiryo UI" panose="020B0604030504040204" pitchFamily="50" charset="-128"/>
                          <a:ea typeface="Meiryo UI" panose="020B0604030504040204" pitchFamily="50" charset="-128"/>
                        </a:rPr>
                        <a:t>部局</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2517453"/>
                  </a:ext>
                </a:extLst>
              </a:tr>
              <a:tr h="427900">
                <a:tc gridSpan="4" vMerge="1">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ctr"/>
                      <a:endParaRPr kumimoji="1" lang="en-US" altLang="ja-JP" sz="1100" b="1"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kumimoji="1" lang="ja-JP" altLang="en-US"/>
                    </a:p>
                  </a:txBody>
                  <a:tcPr/>
                </a:tc>
                <a:tc hMerge="1" vMerge="1">
                  <a:txBody>
                    <a:bodyPr/>
                    <a:lstStyle/>
                    <a:p>
                      <a:pPr algn="ctr"/>
                      <a:endParaRPr kumimoji="1" lang="en-US" altLang="ja-JP" sz="1100" b="1" dirty="0">
                        <a:solidFill>
                          <a:schemeClr val="tx1"/>
                        </a:solidFill>
                        <a:latin typeface="+mn-ea"/>
                        <a:ea typeface="+mn-ea"/>
                      </a:endParaRP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ctr"/>
                      <a:endParaRPr kumimoji="1" lang="en-US" altLang="ja-JP" sz="1100" b="1" dirty="0">
                        <a:solidFill>
                          <a:schemeClr val="tx1"/>
                        </a:solidFill>
                        <a:latin typeface="+mn-ea"/>
                        <a:ea typeface="+mn-ea"/>
                      </a:endParaRPr>
                    </a:p>
                  </a:txBody>
                  <a:tcPr marL="72000" marR="72000" marT="36000" marB="3600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0" marR="0" lvl="0" indent="0" algn="ctr" defTabSz="1280160" rtl="0" eaLnBrk="1" fontAlgn="auto" latinLnBrk="0" hangingPunct="1">
                        <a:lnSpc>
                          <a:spcPct val="100000"/>
                        </a:lnSpc>
                        <a:spcBef>
                          <a:spcPts val="0"/>
                        </a:spcBef>
                        <a:spcAft>
                          <a:spcPts val="0"/>
                        </a:spcAft>
                        <a:buClrTx/>
                        <a:buSzTx/>
                        <a:buFontTx/>
                        <a:buNone/>
                        <a:tabLst/>
                        <a:defRPr/>
                      </a:pP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ctr"/>
                      <a:r>
                        <a:rPr kumimoji="1" lang="en-US" altLang="ja-JP" sz="1050" b="1" dirty="0">
                          <a:solidFill>
                            <a:schemeClr val="tx1"/>
                          </a:solidFill>
                          <a:latin typeface="Meiryo UI" panose="020B0604030504040204" pitchFamily="50" charset="-128"/>
                          <a:ea typeface="Meiryo UI" panose="020B0604030504040204" pitchFamily="50" charset="-128"/>
                        </a:rPr>
                        <a:t>2023</a:t>
                      </a:r>
                      <a:r>
                        <a:rPr kumimoji="1" lang="ja-JP" altLang="en-US" sz="1050" b="1" dirty="0">
                          <a:solidFill>
                            <a:schemeClr val="tx1"/>
                          </a:solidFill>
                          <a:latin typeface="Meiryo UI" panose="020B0604030504040204" pitchFamily="50" charset="-128"/>
                          <a:ea typeface="Meiryo UI" panose="020B0604030504040204" pitchFamily="50" charset="-128"/>
                        </a:rPr>
                        <a:t>年度</a:t>
                      </a:r>
                      <a:endParaRPr kumimoji="1" lang="en-US" altLang="ja-JP" sz="1050" b="1" dirty="0">
                        <a:solidFill>
                          <a:schemeClr val="tx1"/>
                        </a:solidFill>
                        <a:latin typeface="Meiryo UI" panose="020B0604030504040204" pitchFamily="50" charset="-128"/>
                        <a:ea typeface="Meiryo UI" panose="020B0604030504040204" pitchFamily="50" charset="-128"/>
                      </a:endParaRPr>
                    </a:p>
                    <a:p>
                      <a:pPr algn="ctr"/>
                      <a:r>
                        <a:rPr kumimoji="1" lang="ja-JP" altLang="en-US" sz="1050" b="1" dirty="0">
                          <a:solidFill>
                            <a:schemeClr val="tx1"/>
                          </a:solidFill>
                          <a:latin typeface="Meiryo UI" panose="020B0604030504040204" pitchFamily="50" charset="-128"/>
                          <a:ea typeface="Meiryo UI" panose="020B0604030504040204" pitchFamily="50" charset="-128"/>
                        </a:rPr>
                        <a:t>当初予算</a:t>
                      </a: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r>
                        <a:rPr kumimoji="1" lang="ja-JP" altLang="en-US" sz="900" b="0" dirty="0">
                          <a:solidFill>
                            <a:schemeClr val="tx1"/>
                          </a:solidFill>
                          <a:latin typeface="Meiryo UI" panose="020B0604030504040204" pitchFamily="50" charset="-128"/>
                          <a:ea typeface="Meiryo UI" panose="020B0604030504040204" pitchFamily="50" charset="-128"/>
                        </a:rPr>
                        <a:t>債務負担行為</a:t>
                      </a:r>
                    </a:p>
                  </a:txBody>
                  <a:tcPr marL="72000" marR="72000" marT="36000" marB="36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indent="0" algn="ct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1997960"/>
                  </a:ext>
                </a:extLst>
              </a:tr>
              <a:tr h="580011">
                <a:tc rowSpan="6">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大阪府事業</a:t>
                      </a:r>
                    </a:p>
                  </a:txBody>
                  <a:tcPr marL="72000" marR="72000" marT="36000" marB="36000" vert="eaVert"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4">
                  <a:txBody>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住民ポータル系</a:t>
                      </a:r>
                    </a:p>
                  </a:txBody>
                  <a:tcPr marL="72000" marR="72000" marT="36000" marB="36000" vert="eaVert"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(1)</a:t>
                      </a: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r>
                        <a:rPr kumimoji="1" lang="en-US" altLang="ja-JP" sz="1100" b="1" dirty="0" err="1">
                          <a:solidFill>
                            <a:schemeClr val="tx1"/>
                          </a:solidFill>
                          <a:latin typeface="Meiryo UI" panose="020B0604030504040204" pitchFamily="50" charset="-128"/>
                          <a:ea typeface="Meiryo UI" panose="020B0604030504040204" pitchFamily="50" charset="-128"/>
                        </a:rPr>
                        <a:t>mydoor</a:t>
                      </a:r>
                      <a:r>
                        <a:rPr kumimoji="1" lang="ja-JP" altLang="en-US" sz="1100" b="1" dirty="0">
                          <a:solidFill>
                            <a:schemeClr val="tx1"/>
                          </a:solidFill>
                          <a:latin typeface="Meiryo UI" panose="020B0604030504040204" pitchFamily="50" charset="-128"/>
                          <a:ea typeface="Meiryo UI" panose="020B0604030504040204" pitchFamily="50" charset="-128"/>
                        </a:rPr>
                        <a:t> </a:t>
                      </a:r>
                      <a:r>
                        <a:rPr kumimoji="1" lang="en-US" altLang="ja-JP" sz="1100" b="1" dirty="0">
                          <a:solidFill>
                            <a:schemeClr val="tx1"/>
                          </a:solidFill>
                          <a:latin typeface="Meiryo UI" panose="020B0604030504040204" pitchFamily="50" charset="-128"/>
                          <a:ea typeface="Meiryo UI" panose="020B0604030504040204" pitchFamily="50" charset="-128"/>
                        </a:rPr>
                        <a:t>OSAKA</a:t>
                      </a:r>
                      <a:endParaRPr kumimoji="1" lang="en-US" altLang="ja-JP" sz="900" b="1"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dash"/>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85725" indent="-85725">
                        <a:buFont typeface="Arial" panose="020B0604020202020204" pitchFamily="34" charset="0"/>
                        <a:buChar char="•"/>
                      </a:pPr>
                      <a:r>
                        <a:rPr kumimoji="1" lang="ja-JP" altLang="en-US" sz="1050" spc="-30" baseline="0" dirty="0">
                          <a:solidFill>
                            <a:schemeClr val="tx1"/>
                          </a:solidFill>
                          <a:latin typeface="Meiryo UI" panose="020B0604030504040204" pitchFamily="50" charset="-128"/>
                          <a:ea typeface="Meiryo UI" panose="020B0604030504040204" pitchFamily="50" charset="-128"/>
                        </a:rPr>
                        <a:t>住民へのデジタルサービスが高度化するポータ</a:t>
                      </a:r>
                      <a:r>
                        <a:rPr kumimoji="1" lang="ja-JP" altLang="en-US" sz="1050" dirty="0">
                          <a:solidFill>
                            <a:schemeClr val="tx1"/>
                          </a:solidFill>
                          <a:latin typeface="Meiryo UI" panose="020B0604030504040204" pitchFamily="50" charset="-128"/>
                          <a:ea typeface="Meiryo UI" panose="020B0604030504040204" pitchFamily="50" charset="-128"/>
                        </a:rPr>
                        <a:t>ルサイト</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5725" indent="-85725">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必要な人に必要な情報が届く、アウトリーチが可能な広域パーソナライズサービス</a:t>
                      </a:r>
                      <a:endParaRPr kumimoji="1" lang="ja-JP" altLang="en-US" sz="1050" dirty="0">
                        <a:solidFill>
                          <a:srgbClr val="FF0000"/>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r"/>
                      <a:r>
                        <a:rPr kumimoji="1" lang="en-US" altLang="ja-JP" sz="1050" b="1" spc="0" dirty="0">
                          <a:solidFill>
                            <a:schemeClr val="tx1"/>
                          </a:solidFill>
                          <a:latin typeface="Meiryo UI" panose="020B0604030504040204" pitchFamily="50" charset="-128"/>
                          <a:ea typeface="Meiryo UI" panose="020B0604030504040204" pitchFamily="50" charset="-128"/>
                        </a:rPr>
                        <a:t>315,202</a:t>
                      </a: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spc="-20" dirty="0">
                          <a:solidFill>
                            <a:schemeClr val="tx1"/>
                          </a:solidFill>
                          <a:latin typeface="Meiryo UI" panose="020B0604030504040204" pitchFamily="50" charset="-128"/>
                          <a:ea typeface="Meiryo UI" panose="020B0604030504040204" pitchFamily="50" charset="-128"/>
                        </a:rPr>
                        <a:t>ー</a:t>
                      </a:r>
                      <a:endParaRPr kumimoji="1" lang="en-US" altLang="ja-JP" sz="800" spc="-2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spc="-20" dirty="0">
                          <a:solidFill>
                            <a:schemeClr val="tx1"/>
                          </a:solidFill>
                          <a:latin typeface="Meiryo UI" panose="020B0604030504040204" pitchFamily="50" charset="-128"/>
                          <a:ea typeface="Meiryo UI" panose="020B0604030504040204" pitchFamily="50" charset="-128"/>
                        </a:rPr>
                        <a:t>スマートシティ</a:t>
                      </a:r>
                      <a:endParaRPr kumimoji="1" lang="en-US" altLang="ja-JP" sz="900" spc="-20"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spc="-20" dirty="0">
                          <a:solidFill>
                            <a:schemeClr val="tx1"/>
                          </a:solidFill>
                          <a:latin typeface="Meiryo UI" panose="020B0604030504040204" pitchFamily="50" charset="-128"/>
                          <a:ea typeface="Meiryo UI" panose="020B0604030504040204" pitchFamily="50" charset="-128"/>
                        </a:rPr>
                        <a:t>戦略部</a:t>
                      </a:r>
                      <a:endParaRPr kumimoji="1" lang="en-US" altLang="ja-JP" sz="900" spc="-2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6749406"/>
                  </a:ext>
                </a:extLst>
              </a:tr>
              <a:tr h="580011">
                <a:tc vMerge="1">
                  <a:txBody>
                    <a:bodyPr/>
                    <a:lstStyle/>
                    <a:p>
                      <a:endParaRPr kumimoji="1" lang="ja-JP" altLang="en-US"/>
                    </a:p>
                  </a:txBody>
                  <a:tcPr>
                    <a:lnT w="12700" cap="flat" cmpd="sng" algn="ctr">
                      <a:solidFill>
                        <a:sysClr val="windowText" lastClr="000000"/>
                      </a:solidFill>
                      <a:prstDash val="solid"/>
                      <a:round/>
                      <a:headEnd type="none" w="med" len="med"/>
                      <a:tailEnd type="none" w="med" len="med"/>
                    </a:lnT>
                  </a:tcPr>
                </a:tc>
                <a:tc vMerge="1">
                  <a:txBody>
                    <a:bodyPr/>
                    <a:lstStyle/>
                    <a:p>
                      <a:endParaRPr kumimoji="1" lang="ja-JP" altLang="en-US"/>
                    </a:p>
                  </a:txBody>
                  <a:tcP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en-US" altLang="ja-JP" sz="1000" b="0" dirty="0">
                          <a:solidFill>
                            <a:schemeClr val="tx1"/>
                          </a:solidFill>
                          <a:latin typeface="Meiryo UI" panose="020B0604030504040204" pitchFamily="50" charset="-128"/>
                          <a:ea typeface="Meiryo UI" panose="020B0604030504040204" pitchFamily="50" charset="-128"/>
                        </a:rPr>
                        <a:t>(2)</a:t>
                      </a:r>
                    </a:p>
                  </a:txBody>
                  <a:tcPr marL="72000" marR="72000" marT="36000" marB="36000" anchor="ctr">
                    <a:lnR w="12700" cap="flat" cmpd="sng" algn="ctr">
                      <a:solidFill>
                        <a:schemeClr val="tx1"/>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Meiryo UI" panose="020B0604030504040204" pitchFamily="50" charset="-128"/>
                          <a:ea typeface="Meiryo UI" panose="020B0604030504040204" pitchFamily="50" charset="-128"/>
                        </a:rPr>
                        <a:t>府</a:t>
                      </a:r>
                      <a:r>
                        <a:rPr kumimoji="1" lang="en-US" altLang="ja-JP" sz="1100" b="1" dirty="0">
                          <a:solidFill>
                            <a:schemeClr val="tx1"/>
                          </a:solidFill>
                          <a:latin typeface="Meiryo UI" panose="020B0604030504040204" pitchFamily="50" charset="-128"/>
                          <a:ea typeface="Meiryo UI" panose="020B0604030504040204" pitchFamily="50" charset="-128"/>
                        </a:rPr>
                        <a:t>Web</a:t>
                      </a:r>
                      <a:r>
                        <a:rPr kumimoji="1" lang="ja-JP" altLang="en-US" sz="1100" b="1" dirty="0">
                          <a:solidFill>
                            <a:schemeClr val="tx1"/>
                          </a:solidFill>
                          <a:latin typeface="Meiryo UI" panose="020B0604030504040204" pitchFamily="50" charset="-128"/>
                          <a:ea typeface="Meiryo UI" panose="020B0604030504040204" pitchFamily="50" charset="-128"/>
                        </a:rPr>
                        <a:t>サイト</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Meiryo UI" panose="020B0604030504040204" pitchFamily="50" charset="-128"/>
                          <a:ea typeface="Meiryo UI" panose="020B0604030504040204" pitchFamily="50" charset="-128"/>
                        </a:rPr>
                        <a:t>リニューアル</a:t>
                      </a:r>
                      <a:endParaRPr kumimoji="1" lang="en-US" altLang="ja-JP" sz="1100" b="1"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dash"/>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108000" marR="0" lvl="0" indent="-108000" algn="l" defTabSz="12801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最新の</a:t>
                      </a:r>
                      <a:r>
                        <a:rPr kumimoji="1" lang="en-US" altLang="ja-JP" sz="1050" dirty="0">
                          <a:solidFill>
                            <a:schemeClr val="tx1"/>
                          </a:solidFill>
                          <a:latin typeface="Meiryo UI" panose="020B0604030504040204" pitchFamily="50" charset="-128"/>
                          <a:ea typeface="Meiryo UI" panose="020B0604030504040204" pitchFamily="50" charset="-128"/>
                        </a:rPr>
                        <a:t>CMS</a:t>
                      </a:r>
                      <a:r>
                        <a:rPr kumimoji="1" lang="ja-JP" altLang="en-US" sz="1050" dirty="0">
                          <a:solidFill>
                            <a:schemeClr val="tx1"/>
                          </a:solidFill>
                          <a:latin typeface="Meiryo UI" panose="020B0604030504040204" pitchFamily="50" charset="-128"/>
                          <a:ea typeface="Meiryo UI" panose="020B0604030504040204" pitchFamily="50" charset="-128"/>
                        </a:rPr>
                        <a:t>機能を具備し、</a:t>
                      </a:r>
                      <a:r>
                        <a:rPr kumimoji="1" lang="en-US" altLang="ja-JP" sz="1050" dirty="0">
                          <a:solidFill>
                            <a:schemeClr val="tx1"/>
                          </a:solidFill>
                          <a:latin typeface="Meiryo UI" panose="020B0604030504040204" pitchFamily="50" charset="-128"/>
                          <a:ea typeface="Meiryo UI" panose="020B0604030504040204" pitchFamily="50" charset="-128"/>
                        </a:rPr>
                        <a:t>UI</a:t>
                      </a:r>
                      <a:r>
                        <a:rPr kumimoji="1" lang="ja-JP" altLang="en-US" sz="1050" dirty="0">
                          <a:solidFill>
                            <a:schemeClr val="tx1"/>
                          </a:solidFill>
                          <a:latin typeface="Meiryo UI" panose="020B0604030504040204" pitchFamily="50" charset="-128"/>
                          <a:ea typeface="Meiryo UI" panose="020B0604030504040204" pitchFamily="50" charset="-128"/>
                        </a:rPr>
                        <a:t>／</a:t>
                      </a:r>
                      <a:r>
                        <a:rPr kumimoji="1" lang="en-US" altLang="ja-JP" sz="1050" dirty="0">
                          <a:solidFill>
                            <a:schemeClr val="tx1"/>
                          </a:solidFill>
                          <a:latin typeface="Meiryo UI" panose="020B0604030504040204" pitchFamily="50" charset="-128"/>
                          <a:ea typeface="Meiryo UI" panose="020B0604030504040204" pitchFamily="50" charset="-128"/>
                        </a:rPr>
                        <a:t>UX</a:t>
                      </a:r>
                      <a:r>
                        <a:rPr kumimoji="1" lang="ja-JP" altLang="en-US" sz="1050" dirty="0">
                          <a:solidFill>
                            <a:schemeClr val="tx1"/>
                          </a:solidFill>
                          <a:latin typeface="Meiryo UI" panose="020B0604030504040204" pitchFamily="50" charset="-128"/>
                          <a:ea typeface="Meiryo UI" panose="020B0604030504040204" pitchFamily="50" charset="-128"/>
                        </a:rPr>
                        <a:t>に配慮した利用者重視の自治体</a:t>
                      </a:r>
                      <a:r>
                        <a:rPr kumimoji="1" lang="en-US" altLang="ja-JP" sz="1050" dirty="0">
                          <a:solidFill>
                            <a:schemeClr val="tx1"/>
                          </a:solidFill>
                          <a:latin typeface="Meiryo UI" panose="020B0604030504040204" pitchFamily="50" charset="-128"/>
                          <a:ea typeface="Meiryo UI" panose="020B0604030504040204" pitchFamily="50" charset="-128"/>
                        </a:rPr>
                        <a:t>Web</a:t>
                      </a:r>
                      <a:r>
                        <a:rPr kumimoji="1" lang="ja-JP" altLang="en-US" sz="1050" dirty="0">
                          <a:solidFill>
                            <a:schemeClr val="tx1"/>
                          </a:solidFill>
                          <a:latin typeface="Meiryo UI" panose="020B0604030504040204" pitchFamily="50" charset="-128"/>
                          <a:ea typeface="Meiryo UI" panose="020B0604030504040204" pitchFamily="50" charset="-128"/>
                        </a:rPr>
                        <a:t>サイト</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08000" marR="0" lvl="0" indent="-108000" algn="l" defTabSz="12801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dirty="0" err="1">
                          <a:solidFill>
                            <a:schemeClr val="tx1"/>
                          </a:solidFill>
                          <a:latin typeface="Meiryo UI" panose="020B0604030504040204" pitchFamily="50" charset="-128"/>
                          <a:ea typeface="Meiryo UI" panose="020B0604030504040204" pitchFamily="50" charset="-128"/>
                        </a:rPr>
                        <a:t>mydoor</a:t>
                      </a:r>
                      <a:r>
                        <a:rPr kumimoji="1" lang="en-US" altLang="ja-JP" sz="1050" dirty="0">
                          <a:solidFill>
                            <a:schemeClr val="tx1"/>
                          </a:solidFill>
                          <a:latin typeface="Meiryo UI" panose="020B0604030504040204" pitchFamily="50" charset="-128"/>
                          <a:ea typeface="Meiryo UI" panose="020B0604030504040204" pitchFamily="50" charset="-128"/>
                        </a:rPr>
                        <a:t> OSAKA</a:t>
                      </a:r>
                      <a:r>
                        <a:rPr kumimoji="1" lang="ja-JP" altLang="en-US" sz="1050" dirty="0">
                          <a:solidFill>
                            <a:schemeClr val="tx1"/>
                          </a:solidFill>
                          <a:latin typeface="Meiryo UI" panose="020B0604030504040204" pitchFamily="50" charset="-128"/>
                          <a:ea typeface="Meiryo UI" panose="020B0604030504040204" pitchFamily="50" charset="-128"/>
                        </a:rPr>
                        <a:t>と連携</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r"/>
                      <a:r>
                        <a:rPr kumimoji="1" lang="en-US" altLang="ja-JP" sz="1050" b="1" spc="0" dirty="0">
                          <a:solidFill>
                            <a:schemeClr val="tx1"/>
                          </a:solidFill>
                          <a:latin typeface="Meiryo UI" panose="020B0604030504040204" pitchFamily="50" charset="-128"/>
                          <a:ea typeface="Meiryo UI" panose="020B0604030504040204" pitchFamily="50" charset="-128"/>
                        </a:rPr>
                        <a:t>165</a:t>
                      </a: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000" b="1" kern="1200" dirty="0">
                          <a:solidFill>
                            <a:schemeClr val="tx1"/>
                          </a:solidFill>
                          <a:latin typeface="Meiryo UI" panose="020B0604030504040204" pitchFamily="50" charset="-128"/>
                          <a:ea typeface="Meiryo UI" panose="020B0604030504040204" pitchFamily="50" charset="-128"/>
                          <a:cs typeface="+mn-cs"/>
                        </a:rPr>
                        <a:t>446,659</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0" kern="1200" spc="-70" baseline="0" dirty="0">
                          <a:solidFill>
                            <a:schemeClr val="tx1"/>
                          </a:solidFill>
                          <a:latin typeface="Meiryo UI" panose="020B0604030504040204" pitchFamily="50" charset="-128"/>
                          <a:ea typeface="Meiryo UI" panose="020B0604030504040204" pitchFamily="50" charset="-128"/>
                          <a:cs typeface="+mn-cs"/>
                        </a:rPr>
                        <a:t>[</a:t>
                      </a:r>
                      <a:r>
                        <a:rPr kumimoji="1" lang="en-US" altLang="ja-JP" sz="800" b="0" spc="-70" baseline="0" dirty="0">
                          <a:solidFill>
                            <a:schemeClr val="tx1"/>
                          </a:solidFill>
                          <a:latin typeface="Meiryo UI" panose="020B0604030504040204" pitchFamily="50" charset="-128"/>
                          <a:ea typeface="Meiryo UI" panose="020B0604030504040204" pitchFamily="50" charset="-128"/>
                        </a:rPr>
                        <a:t>2023</a:t>
                      </a:r>
                      <a:r>
                        <a:rPr kumimoji="1" lang="ja-JP" altLang="en-US" sz="800" b="0" spc="-70" baseline="0" dirty="0">
                          <a:solidFill>
                            <a:schemeClr val="tx1"/>
                          </a:solidFill>
                          <a:latin typeface="Meiryo UI" panose="020B0604030504040204" pitchFamily="50" charset="-128"/>
                          <a:ea typeface="Meiryo UI" panose="020B0604030504040204" pitchFamily="50" charset="-128"/>
                        </a:rPr>
                        <a:t>～</a:t>
                      </a:r>
                      <a:r>
                        <a:rPr kumimoji="1" lang="en-US" altLang="ja-JP" sz="800" b="0" spc="-70" baseline="0" dirty="0">
                          <a:solidFill>
                            <a:schemeClr val="tx1"/>
                          </a:solidFill>
                          <a:latin typeface="Meiryo UI" panose="020B0604030504040204" pitchFamily="50" charset="-128"/>
                          <a:ea typeface="Meiryo UI" panose="020B0604030504040204" pitchFamily="50" charset="-128"/>
                        </a:rPr>
                        <a:t>2029</a:t>
                      </a:r>
                      <a:r>
                        <a:rPr kumimoji="1" lang="en-US" altLang="ja-JP" sz="800" b="0" kern="1200" spc="-70" baseline="0" dirty="0">
                          <a:solidFill>
                            <a:schemeClr val="tx1"/>
                          </a:solidFill>
                          <a:latin typeface="Meiryo UI" panose="020B0604030504040204" pitchFamily="50" charset="-128"/>
                          <a:ea typeface="Meiryo UI" panose="020B0604030504040204" pitchFamily="50" charset="-128"/>
                          <a:cs typeface="+mn-cs"/>
                        </a:rPr>
                        <a:t>]</a:t>
                      </a:r>
                      <a:endParaRPr kumimoji="1" lang="ja-JP" altLang="en-US" sz="800" b="0" spc="-70" baseline="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900" spc="0" dirty="0">
                          <a:solidFill>
                            <a:schemeClr val="tx1"/>
                          </a:solidFill>
                          <a:latin typeface="Meiryo UI" panose="020B0604030504040204" pitchFamily="50" charset="-128"/>
                          <a:ea typeface="Meiryo UI" panose="020B0604030504040204" pitchFamily="50" charset="-128"/>
                        </a:rPr>
                        <a:t>府民文化部</a:t>
                      </a:r>
                    </a:p>
                  </a:txBody>
                  <a:tcPr marL="72000" marR="72000" marT="36000" marB="36000" anchor="ctr">
                    <a:lnL w="12700" cap="flat" cmpd="sng" algn="ctr">
                      <a:solidFill>
                        <a:schemeClr val="tx1"/>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90486495"/>
                  </a:ext>
                </a:extLst>
              </a:tr>
              <a:tr h="580011">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(3)</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r>
                        <a:rPr kumimoji="1" lang="ja-JP" altLang="en-US" sz="1100" b="1" spc="-80" baseline="0" dirty="0">
                          <a:solidFill>
                            <a:schemeClr val="tx1"/>
                          </a:solidFill>
                          <a:latin typeface="Meiryo UI" panose="020B0604030504040204" pitchFamily="50" charset="-128"/>
                          <a:ea typeface="Meiryo UI" panose="020B0604030504040204" pitchFamily="50" charset="-128"/>
                        </a:rPr>
                        <a:t>デジタルマップ／</a:t>
                      </a:r>
                      <a:endParaRPr kumimoji="1" lang="en-US" altLang="ja-JP" sz="1100" b="1" spc="-80" baseline="0" dirty="0">
                        <a:solidFill>
                          <a:schemeClr val="tx1"/>
                        </a:solidFill>
                        <a:latin typeface="Meiryo UI" panose="020B0604030504040204" pitchFamily="50" charset="-128"/>
                        <a:ea typeface="Meiryo UI" panose="020B0604030504040204" pitchFamily="50" charset="-128"/>
                      </a:endParaRPr>
                    </a:p>
                    <a:p>
                      <a:r>
                        <a:rPr kumimoji="1" lang="ja-JP" altLang="en-US" sz="1100" b="1" spc="-80" baseline="0" dirty="0">
                          <a:solidFill>
                            <a:schemeClr val="tx1"/>
                          </a:solidFill>
                          <a:latin typeface="Meiryo UI" panose="020B0604030504040204" pitchFamily="50" charset="-128"/>
                          <a:ea typeface="Meiryo UI" panose="020B0604030504040204" pitchFamily="50" charset="-128"/>
                        </a:rPr>
                        <a:t>ダッシュボード</a:t>
                      </a:r>
                      <a:endParaRPr kumimoji="1" lang="en-US" altLang="ja-JP" sz="1100" b="1" spc="-80" baseline="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dash"/>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92075" marR="0" lvl="0" indent="-92075" algn="l" defTabSz="12801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spc="-60" baseline="0" dirty="0">
                          <a:solidFill>
                            <a:schemeClr val="tx1"/>
                          </a:solidFill>
                          <a:latin typeface="Meiryo UI" panose="020B0604030504040204" pitchFamily="50" charset="-128"/>
                          <a:ea typeface="Meiryo UI" panose="020B0604030504040204" pitchFamily="50" charset="-128"/>
                        </a:rPr>
                        <a:t>大阪府及び府内市町村が保有するデータを活用し、情報発信アプリケーションとして、５つのデジタルマップを公開</a:t>
                      </a:r>
                    </a:p>
                    <a:p>
                      <a:pPr marL="92075" marR="0" lvl="0" indent="-92075" algn="l" defTabSz="12801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spc="-60" baseline="0" dirty="0">
                          <a:solidFill>
                            <a:schemeClr val="tx1"/>
                          </a:solidFill>
                          <a:latin typeface="Meiryo UI" panose="020B0604030504040204" pitchFamily="50" charset="-128"/>
                          <a:ea typeface="Meiryo UI" panose="020B0604030504040204" pitchFamily="50" charset="-128"/>
                        </a:rPr>
                        <a:t>庁内各部局のオープンデータ等を、ホームページ上でグラフ等によりわかりやすく表示</a:t>
                      </a: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050" b="1" spc="0" dirty="0">
                          <a:solidFill>
                            <a:schemeClr val="tx1"/>
                          </a:solidFill>
                          <a:latin typeface="Meiryo UI" panose="020B0604030504040204" pitchFamily="50" charset="-128"/>
                          <a:ea typeface="Meiryo UI" panose="020B0604030504040204" pitchFamily="50" charset="-128"/>
                        </a:rPr>
                        <a:t>3,194</a:t>
                      </a: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spc="-20" dirty="0">
                          <a:solidFill>
                            <a:schemeClr val="tx1"/>
                          </a:solidFill>
                          <a:latin typeface="Meiryo UI" panose="020B0604030504040204" pitchFamily="50" charset="-128"/>
                          <a:ea typeface="Meiryo UI" panose="020B0604030504040204" pitchFamily="50" charset="-128"/>
                        </a:rPr>
                        <a:t>ー</a:t>
                      </a:r>
                      <a:endParaRPr kumimoji="1" lang="en-US" altLang="ja-JP" sz="800" spc="-2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spc="-20" dirty="0">
                          <a:solidFill>
                            <a:schemeClr val="tx1"/>
                          </a:solidFill>
                          <a:latin typeface="Meiryo UI" panose="020B0604030504040204" pitchFamily="50" charset="-128"/>
                          <a:ea typeface="Meiryo UI" panose="020B0604030504040204" pitchFamily="50" charset="-128"/>
                        </a:rPr>
                        <a:t>スマートシティ</a:t>
                      </a:r>
                      <a:endParaRPr kumimoji="1" lang="en-US" altLang="ja-JP" sz="900" spc="-20"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spc="-20" dirty="0">
                          <a:solidFill>
                            <a:schemeClr val="tx1"/>
                          </a:solidFill>
                          <a:latin typeface="Meiryo UI" panose="020B0604030504040204" pitchFamily="50" charset="-128"/>
                          <a:ea typeface="Meiryo UI" panose="020B0604030504040204" pitchFamily="50" charset="-128"/>
                        </a:rPr>
                        <a:t>戦略部</a:t>
                      </a:r>
                      <a:endParaRPr kumimoji="1" lang="en-US" altLang="ja-JP" sz="900" spc="-2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59726631"/>
                  </a:ext>
                </a:extLst>
              </a:tr>
              <a:tr h="706585">
                <a:tc vMerge="1">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1" i="0" u="none" strike="noStrike" kern="0" cap="none" spc="0" normalizeH="0" baseline="0" noProof="0" dirty="0">
                        <a:ln>
                          <a:noFill/>
                        </a:ln>
                        <a:solidFill>
                          <a:schemeClr val="tx1"/>
                        </a:solidFill>
                        <a:effectLst/>
                        <a:uLnTx/>
                        <a:uFillTx/>
                        <a:latin typeface="+mn-ea"/>
                        <a:ea typeface="+mn-ea"/>
                        <a:cs typeface="+mn-cs"/>
                      </a:endParaRPr>
                    </a:p>
                  </a:txBody>
                  <a:tcPr marL="72000" marR="72000" marT="36000" marB="36000" vert="eaVert" anchor="ctr" anchorCtr="1">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solidFill>
                      <a:schemeClr val="accent4">
                        <a:lumMod val="20000"/>
                        <a:lumOff val="80000"/>
                      </a:schemeClr>
                    </a:solidFill>
                  </a:tcPr>
                </a:tc>
                <a:tc vMerge="1">
                  <a:txBody>
                    <a:bodyPr/>
                    <a:lstStyle/>
                    <a:p>
                      <a:endParaRPr kumimoji="1" lang="ja-JP" altLang="en-US"/>
                    </a:p>
                  </a:txBody>
                  <a:tcPr/>
                </a:tc>
                <a:tc>
                  <a:txBody>
                    <a:bodyPr/>
                    <a:lstStyle/>
                    <a:p>
                      <a:pPr algn="ctr"/>
                      <a:r>
                        <a:rPr kumimoji="1" lang="en-US" altLang="ja-JP" sz="1000" b="0" spc="-80" baseline="0" dirty="0">
                          <a:solidFill>
                            <a:schemeClr val="tx1"/>
                          </a:solidFill>
                          <a:latin typeface="Meiryo UI" panose="020B0604030504040204" pitchFamily="50" charset="-128"/>
                          <a:ea typeface="Meiryo UI" panose="020B0604030504040204" pitchFamily="50" charset="-128"/>
                        </a:rPr>
                        <a:t>(4)</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eiryo UI" panose="020B0604030504040204" pitchFamily="50" charset="-128"/>
                          <a:ea typeface="Meiryo UI" panose="020B0604030504040204" pitchFamily="50" charset="-128"/>
                        </a:rPr>
                        <a:t>大阪府</a:t>
                      </a:r>
                      <a:r>
                        <a:rPr kumimoji="1" lang="ja-JP" altLang="en-US" sz="1100" b="1" dirty="0">
                          <a:solidFill>
                            <a:schemeClr val="tx1"/>
                          </a:solidFill>
                          <a:latin typeface="Meiryo UI" panose="020B0604030504040204" pitchFamily="50" charset="-128"/>
                          <a:ea typeface="Meiryo UI" panose="020B0604030504040204" pitchFamily="50" charset="-128"/>
                        </a:rPr>
                        <a:t>防災アプリ</a:t>
                      </a:r>
                      <a:endParaRPr kumimoji="1" lang="en-US" altLang="ja-JP" sz="1100" b="1"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dash"/>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85725" marR="0" lvl="0" indent="-85725" algn="l" defTabSz="12801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スマートフォンで災害時のリアルタイムの防災情報を入手</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5725" marR="0" lvl="0" indent="-85725" algn="l" defTabSz="12801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dirty="0">
                          <a:ln>
                            <a:noFill/>
                          </a:ln>
                          <a:solidFill>
                            <a:schemeClr val="tx1"/>
                          </a:solidFill>
                          <a:effectLst/>
                          <a:uLnTx/>
                          <a:uFillTx/>
                          <a:latin typeface="Meiryo UI" panose="020B0604030504040204" pitchFamily="50" charset="-128"/>
                          <a:ea typeface="Meiryo UI" panose="020B0604030504040204" pitchFamily="50" charset="-128"/>
                          <a:cs typeface="+mn-cs"/>
                        </a:rPr>
                        <a:t>プッシュ通知による適時適切な災害情報の配信</a:t>
                      </a:r>
                      <a:endParaRPr kumimoji="1" lang="en-US" altLang="ja-JP" sz="1050" b="0" i="0" u="none" strike="noStrike" kern="1200" cap="none" spc="0" normalizeH="0" baseline="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08000" marR="0" lvl="0" indent="-108000" algn="l" defTabSz="12801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通信途絶しても避難所情報を確認可能</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050" b="1" spc="0" dirty="0">
                          <a:solidFill>
                            <a:schemeClr val="tx1"/>
                          </a:solidFill>
                          <a:latin typeface="Meiryo UI" panose="020B0604030504040204" pitchFamily="50" charset="-128"/>
                          <a:ea typeface="Meiryo UI" panose="020B0604030504040204" pitchFamily="50" charset="-128"/>
                        </a:rPr>
                        <a:t>34,012</a:t>
                      </a: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zh-TW" sz="1000" b="1" strike="noStrike" spc="-20" baseline="0" dirty="0">
                          <a:solidFill>
                            <a:schemeClr val="tx1"/>
                          </a:solidFill>
                          <a:latin typeface="Meiryo UI" panose="020B0604030504040204" pitchFamily="50" charset="-128"/>
                          <a:ea typeface="Meiryo UI" panose="020B0604030504040204" pitchFamily="50" charset="-128"/>
                        </a:rPr>
                        <a:t>24,288</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zh-TW" sz="800" strike="noStrike" spc="-20" baseline="0" dirty="0">
                          <a:solidFill>
                            <a:schemeClr val="tx1"/>
                          </a:solidFill>
                          <a:latin typeface="Meiryo UI" panose="020B0604030504040204" pitchFamily="50" charset="-128"/>
                          <a:ea typeface="Meiryo UI" panose="020B0604030504040204" pitchFamily="50" charset="-128"/>
                        </a:rPr>
                        <a:t>[</a:t>
                      </a:r>
                      <a:r>
                        <a:rPr kumimoji="1" lang="en-US" altLang="ja-JP" sz="800" strike="noStrike" spc="-20" baseline="0" dirty="0">
                          <a:solidFill>
                            <a:schemeClr val="tx1"/>
                          </a:solidFill>
                          <a:latin typeface="Meiryo UI" panose="020B0604030504040204" pitchFamily="50" charset="-128"/>
                          <a:ea typeface="Meiryo UI" panose="020B0604030504040204" pitchFamily="50" charset="-128"/>
                        </a:rPr>
                        <a:t>2023</a:t>
                      </a:r>
                      <a:r>
                        <a:rPr kumimoji="1" lang="zh-TW" altLang="en-US" sz="800" strike="noStrike" spc="-20" baseline="0" dirty="0">
                          <a:solidFill>
                            <a:schemeClr val="tx1"/>
                          </a:solidFill>
                          <a:latin typeface="Meiryo UI" panose="020B0604030504040204" pitchFamily="50" charset="-128"/>
                          <a:ea typeface="Meiryo UI" panose="020B0604030504040204" pitchFamily="50" charset="-128"/>
                        </a:rPr>
                        <a:t>～</a:t>
                      </a:r>
                      <a:r>
                        <a:rPr kumimoji="1" lang="en-US" altLang="ja-JP" sz="800" strike="noStrike" spc="-20" baseline="0" dirty="0">
                          <a:solidFill>
                            <a:schemeClr val="tx1"/>
                          </a:solidFill>
                          <a:latin typeface="Meiryo UI" panose="020B0604030504040204" pitchFamily="50" charset="-128"/>
                          <a:ea typeface="Meiryo UI" panose="020B0604030504040204" pitchFamily="50" charset="-128"/>
                        </a:rPr>
                        <a:t>2027]</a:t>
                      </a:r>
                      <a:endParaRPr kumimoji="1" lang="en-US" altLang="zh-TW" sz="800" strike="noStrike" spc="-20" baseline="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spc="-80" dirty="0">
                          <a:solidFill>
                            <a:schemeClr val="tx1"/>
                          </a:solidFill>
                          <a:latin typeface="Meiryo UI" panose="020B0604030504040204" pitchFamily="50" charset="-128"/>
                          <a:ea typeface="Meiryo UI" panose="020B0604030504040204" pitchFamily="50" charset="-128"/>
                        </a:rPr>
                        <a:t>政策企画部</a:t>
                      </a:r>
                      <a:endParaRPr kumimoji="1" lang="en-US" altLang="ja-JP" sz="900" spc="-8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045067380"/>
                  </a:ext>
                </a:extLst>
              </a:tr>
              <a:tr h="748132">
                <a:tc vMerge="1">
                  <a:txBody>
                    <a:bodyPr/>
                    <a:lstStyle/>
                    <a:p>
                      <a:pPr algn="ctr"/>
                      <a:endParaRPr kumimoji="1" lang="ja-JP" altLang="en-US" sz="1100" b="1" dirty="0">
                        <a:solidFill>
                          <a:schemeClr val="tx1"/>
                        </a:solidFill>
                        <a:latin typeface="+mn-ea"/>
                        <a:ea typeface="+mn-ea"/>
                      </a:endParaRPr>
                    </a:p>
                  </a:txBody>
                  <a:tcPr marL="72000" marR="72000" marT="36000" marB="36000" vert="eaVert" anchor="ctr">
                    <a:lnL w="12700" cmpd="sng">
                      <a:solidFill>
                        <a:sysClr val="windowText" lastClr="000000"/>
                      </a:solidFill>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子ども・障がい者向け</a:t>
                      </a:r>
                    </a:p>
                  </a:txBody>
                  <a:tcPr marL="72000" marR="72000" marT="36000" marB="3600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00" b="0" spc="-80" baseline="0" dirty="0">
                          <a:solidFill>
                            <a:schemeClr val="tx1"/>
                          </a:solidFill>
                          <a:latin typeface="Meiryo UI" panose="020B0604030504040204" pitchFamily="50" charset="-128"/>
                          <a:ea typeface="Meiryo UI" panose="020B0604030504040204" pitchFamily="50" charset="-128"/>
                        </a:rPr>
                        <a:t>(5)</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r>
                        <a:rPr kumimoji="1" lang="ja-JP" altLang="en-US" sz="1100" b="1" spc="-80" baseline="0" dirty="0">
                          <a:solidFill>
                            <a:schemeClr val="tx1"/>
                          </a:solidFill>
                          <a:latin typeface="Meiryo UI" panose="020B0604030504040204" pitchFamily="50" charset="-128"/>
                          <a:ea typeface="Meiryo UI" panose="020B0604030504040204" pitchFamily="50" charset="-128"/>
                        </a:rPr>
                        <a:t>府立学校入試等</a:t>
                      </a:r>
                      <a:endParaRPr kumimoji="1" lang="en-US" altLang="ja-JP" sz="1100" b="1" spc="-80" baseline="0" dirty="0">
                        <a:solidFill>
                          <a:schemeClr val="tx1"/>
                        </a:solidFill>
                        <a:latin typeface="Meiryo UI" panose="020B0604030504040204" pitchFamily="50" charset="-128"/>
                        <a:ea typeface="Meiryo UI" panose="020B0604030504040204" pitchFamily="50" charset="-128"/>
                      </a:endParaRPr>
                    </a:p>
                    <a:p>
                      <a:r>
                        <a:rPr kumimoji="1" lang="ja-JP" altLang="en-US" sz="1100" b="1" spc="-80" baseline="0" dirty="0">
                          <a:solidFill>
                            <a:schemeClr val="tx1"/>
                          </a:solidFill>
                          <a:latin typeface="Meiryo UI" panose="020B0604030504040204" pitchFamily="50" charset="-128"/>
                          <a:ea typeface="Meiryo UI" panose="020B0604030504040204" pitchFamily="50" charset="-128"/>
                        </a:rPr>
                        <a:t>のデジタル化</a:t>
                      </a:r>
                      <a:endParaRPr kumimoji="1" lang="en-US" altLang="ja-JP" sz="1100" b="1" spc="-80" baseline="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dash"/>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＜オンライン出願＞</a:t>
                      </a:r>
                      <a:endParaRPr kumimoji="1" lang="en-US" altLang="ja-JP" sz="1050" kern="1200" dirty="0">
                        <a:solidFill>
                          <a:schemeClr val="tx1"/>
                        </a:solidFill>
                        <a:latin typeface="Meiryo UI" panose="020B0604030504040204" pitchFamily="50" charset="-128"/>
                        <a:ea typeface="Meiryo UI" panose="020B0604030504040204" pitchFamily="50" charset="-128"/>
                        <a:cs typeface="+mn-cs"/>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志願者がオンラインで出願でき、</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合否結果も確認できる</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indent="0">
                        <a:buFont typeface="Arial" panose="020B0604020202020204" pitchFamily="34" charset="0"/>
                        <a:buNone/>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＜デジタル採点＞</a:t>
                      </a:r>
                      <a:endParaRPr kumimoji="1" lang="en-US" altLang="ja-JP" sz="1050" kern="1200" dirty="0">
                        <a:solidFill>
                          <a:schemeClr val="tx1"/>
                        </a:solidFill>
                        <a:latin typeface="Meiryo UI" panose="020B0604030504040204" pitchFamily="50" charset="-128"/>
                        <a:ea typeface="Meiryo UI" panose="020B0604030504040204" pitchFamily="50" charset="-128"/>
                        <a:cs typeface="+mn-cs"/>
                      </a:endParaRPr>
                    </a:p>
                    <a:p>
                      <a:pPr marL="92075" indent="-92075">
                        <a:buFont typeface="Arial" panose="020B0604020202020204" pitchFamily="34" charset="0"/>
                        <a:buChar char="•"/>
                      </a:pPr>
                      <a:r>
                        <a:rPr kumimoji="1" lang="ja-JP" altLang="en-US" sz="1050" kern="1200" spc="-80" baseline="0" dirty="0">
                          <a:solidFill>
                            <a:schemeClr val="tx1"/>
                          </a:solidFill>
                          <a:latin typeface="Meiryo UI" panose="020B0604030504040204" pitchFamily="50" charset="-128"/>
                          <a:ea typeface="Meiryo UI" panose="020B0604030504040204" pitchFamily="50" charset="-128"/>
                          <a:cs typeface="+mn-cs"/>
                        </a:rPr>
                        <a:t>教職員の負担軽減とともに、</a:t>
                      </a:r>
                      <a:r>
                        <a:rPr kumimoji="1" lang="ja-JP" altLang="en-US" sz="1050" kern="1200" dirty="0">
                          <a:solidFill>
                            <a:schemeClr val="tx1"/>
                          </a:solidFill>
                          <a:latin typeface="Meiryo UI" panose="020B0604030504040204" pitchFamily="50" charset="-128"/>
                          <a:ea typeface="Meiryo UI" panose="020B0604030504040204" pitchFamily="50" charset="-128"/>
                          <a:cs typeface="+mn-cs"/>
                        </a:rPr>
                        <a:t>採点ミスのリスクを低減</a:t>
                      </a:r>
                      <a:endParaRPr kumimoji="1" lang="en-US" altLang="ja-JP" sz="1050" kern="1200" dirty="0">
                        <a:solidFill>
                          <a:schemeClr val="tx1"/>
                        </a:solidFill>
                        <a:latin typeface="Meiryo UI" panose="020B0604030504040204" pitchFamily="50" charset="-128"/>
                        <a:ea typeface="Meiryo UI" panose="020B0604030504040204" pitchFamily="50" charset="-128"/>
                        <a:cs typeface="+mn-cs"/>
                      </a:endParaRP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r"/>
                      <a:r>
                        <a:rPr kumimoji="1" lang="en-US" altLang="ja-JP" sz="1000" b="1" spc="0" dirty="0">
                          <a:solidFill>
                            <a:schemeClr val="tx1"/>
                          </a:solidFill>
                          <a:latin typeface="Meiryo UI" panose="020B0604030504040204" pitchFamily="50" charset="-128"/>
                          <a:ea typeface="Meiryo UI" panose="020B0604030504040204" pitchFamily="50" charset="-128"/>
                        </a:rPr>
                        <a:t>99,329</a:t>
                      </a: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000" b="1" spc="-90" baseline="0" dirty="0">
                          <a:solidFill>
                            <a:schemeClr val="tx1"/>
                          </a:solidFill>
                          <a:latin typeface="Meiryo UI" panose="020B0604030504040204" pitchFamily="50" charset="-128"/>
                          <a:ea typeface="Meiryo UI" panose="020B0604030504040204" pitchFamily="50" charset="-128"/>
                        </a:rPr>
                        <a:t>314,224</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spc="-90" baseline="0" dirty="0">
                          <a:solidFill>
                            <a:schemeClr val="tx1"/>
                          </a:solidFill>
                          <a:latin typeface="Meiryo UI" panose="020B0604030504040204" pitchFamily="50" charset="-128"/>
                          <a:ea typeface="Meiryo UI" panose="020B0604030504040204" pitchFamily="50" charset="-128"/>
                        </a:rPr>
                        <a:t>[2023 </a:t>
                      </a:r>
                      <a:r>
                        <a:rPr kumimoji="1" lang="ja-JP" altLang="en-US" sz="900" spc="-90" baseline="0" dirty="0">
                          <a:solidFill>
                            <a:schemeClr val="tx1"/>
                          </a:solidFill>
                          <a:latin typeface="Meiryo UI" panose="020B0604030504040204" pitchFamily="50" charset="-128"/>
                          <a:ea typeface="Meiryo UI" panose="020B0604030504040204" pitchFamily="50" charset="-128"/>
                        </a:rPr>
                        <a:t>～ </a:t>
                      </a:r>
                      <a:r>
                        <a:rPr kumimoji="1" lang="en-US" altLang="ja-JP" sz="900" spc="-90" baseline="0" dirty="0">
                          <a:solidFill>
                            <a:schemeClr val="tx1"/>
                          </a:solidFill>
                          <a:latin typeface="Meiryo UI" panose="020B0604030504040204" pitchFamily="50" charset="-128"/>
                          <a:ea typeface="Meiryo UI" panose="020B0604030504040204" pitchFamily="50" charset="-128"/>
                        </a:rPr>
                        <a:t>2027]</a:t>
                      </a:r>
                      <a:endParaRPr kumimoji="1" lang="ja-JP" altLang="en-US" sz="1000" spc="-90" baseline="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教育庁</a:t>
                      </a:r>
                      <a:endParaRPr kumimoji="1" lang="en-US" altLang="ja-JP" sz="9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17662437"/>
                  </a:ext>
                </a:extLst>
              </a:tr>
              <a:tr h="706585">
                <a:tc vMerge="1">
                  <a:txBody>
                    <a:bodyPr/>
                    <a:lstStyle/>
                    <a:p>
                      <a:pPr algn="ctr"/>
                      <a:endParaRPr kumimoji="1" lang="ja-JP" altLang="en-US" sz="1100" b="1" dirty="0">
                        <a:solidFill>
                          <a:schemeClr val="tx1"/>
                        </a:solidFill>
                        <a:latin typeface="+mn-ea"/>
                        <a:ea typeface="+mn-ea"/>
                      </a:endParaRPr>
                    </a:p>
                  </a:txBody>
                  <a:tcPr marL="72000" marR="72000" marT="36000" marB="36000" vert="eaVert" anchor="ctr">
                    <a:lnL w="12700" cmpd="sng">
                      <a:solidFill>
                        <a:sysClr val="windowText" lastClr="000000"/>
                      </a:solidFill>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pPr algn="ctr"/>
                      <a:endParaRPr kumimoji="1" lang="ja-JP" altLang="en-US" sz="1100" b="1" dirty="0">
                        <a:solidFill>
                          <a:schemeClr val="tx1"/>
                        </a:solidFill>
                        <a:latin typeface="+mn-ea"/>
                        <a:ea typeface="+mn-ea"/>
                      </a:endParaRPr>
                    </a:p>
                  </a:txBody>
                  <a:tcPr marL="72000" marR="72000" marT="36000" marB="3600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(6)</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r>
                        <a:rPr kumimoji="1" lang="ja-JP" altLang="en-US" sz="1100" b="1" dirty="0">
                          <a:solidFill>
                            <a:schemeClr val="tx1"/>
                          </a:solidFill>
                          <a:latin typeface="Meiryo UI" panose="020B0604030504040204" pitchFamily="50" charset="-128"/>
                          <a:ea typeface="Meiryo UI" panose="020B0604030504040204" pitchFamily="50" charset="-128"/>
                        </a:rPr>
                        <a:t>療育手帳</a:t>
                      </a:r>
                      <a:endParaRPr kumimoji="1" lang="en-US" altLang="ja-JP" sz="1100" b="1" dirty="0">
                        <a:solidFill>
                          <a:schemeClr val="tx1"/>
                        </a:solidFill>
                        <a:latin typeface="Meiryo UI" panose="020B0604030504040204" pitchFamily="50" charset="-128"/>
                        <a:ea typeface="Meiryo UI" panose="020B0604030504040204" pitchFamily="50" charset="-128"/>
                      </a:endParaRPr>
                    </a:p>
                    <a:p>
                      <a:r>
                        <a:rPr kumimoji="1" lang="ja-JP" altLang="en-US" sz="1100" b="1" dirty="0">
                          <a:solidFill>
                            <a:schemeClr val="tx1"/>
                          </a:solidFill>
                          <a:latin typeface="Meiryo UI" panose="020B0604030504040204" pitchFamily="50" charset="-128"/>
                          <a:ea typeface="Meiryo UI" panose="020B0604030504040204" pitchFamily="50" charset="-128"/>
                        </a:rPr>
                        <a:t>申請管理システム</a:t>
                      </a:r>
                      <a:endParaRPr kumimoji="1" lang="en-US" altLang="ja-JP" sz="1100" b="1"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dash"/>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92075" marR="0" lvl="0" indent="-92075" algn="l" defTabSz="12801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申請手続きをオンライン化（窓口来所不要）</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92075" marR="0" lvl="0" indent="-92075" algn="l" defTabSz="12801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マイページで審査状況の確認等が行える</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92075" marR="0" lvl="0" indent="-92075" algn="l" defTabSz="12801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spc="-80" baseline="0" dirty="0">
                          <a:solidFill>
                            <a:schemeClr val="tx1"/>
                          </a:solidFill>
                          <a:latin typeface="Meiryo UI" panose="020B0604030504040204" pitchFamily="50" charset="-128"/>
                          <a:ea typeface="Meiryo UI" panose="020B0604030504040204" pitchFamily="50" charset="-128"/>
                        </a:rPr>
                        <a:t>手帳交付期間が短縮（約２週間～１か月）</a:t>
                      </a:r>
                      <a:r>
                        <a:rPr kumimoji="1" lang="ja-JP" altLang="en-US" sz="1000" spc="-80" baseline="0" dirty="0">
                          <a:solidFill>
                            <a:schemeClr val="tx1"/>
                          </a:solidFill>
                          <a:latin typeface="Meiryo UI" panose="020B0604030504040204" pitchFamily="50" charset="-128"/>
                          <a:ea typeface="Meiryo UI" panose="020B0604030504040204" pitchFamily="50" charset="-128"/>
                        </a:rPr>
                        <a:t>　</a:t>
                      </a:r>
                      <a:endParaRPr kumimoji="1" lang="en-US" altLang="ja-JP" sz="1000" spc="-80" baseline="0" dirty="0">
                        <a:solidFill>
                          <a:schemeClr val="tx1"/>
                        </a:solidFill>
                        <a:latin typeface="Meiryo UI" panose="020B0604030504040204" pitchFamily="50" charset="-128"/>
                        <a:ea typeface="Meiryo UI" panose="020B0604030504040204" pitchFamily="50" charset="-128"/>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050" spc="-80" baseline="0" dirty="0">
                          <a:solidFill>
                            <a:schemeClr val="tx1"/>
                          </a:solidFill>
                          <a:latin typeface="Meiryo UI" panose="020B0604030504040204" pitchFamily="50" charset="-128"/>
                          <a:ea typeface="Meiryo UI" panose="020B0604030504040204" pitchFamily="50" charset="-128"/>
                        </a:rPr>
                        <a:t>※</a:t>
                      </a:r>
                      <a:r>
                        <a:rPr kumimoji="1" lang="ja-JP" altLang="en-US" sz="1050" spc="-80" baseline="0" dirty="0">
                          <a:solidFill>
                            <a:schemeClr val="tx1"/>
                          </a:solidFill>
                          <a:latin typeface="Meiryo UI" panose="020B0604030504040204" pitchFamily="50" charset="-128"/>
                          <a:ea typeface="Meiryo UI" panose="020B0604030504040204" pitchFamily="50" charset="-128"/>
                        </a:rPr>
                        <a:t>引き続き判定等に係る面談は必要</a:t>
                      </a: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r"/>
                      <a:r>
                        <a:rPr kumimoji="1" lang="en-US" altLang="ja-JP" sz="1050" b="1" spc="0" dirty="0">
                          <a:solidFill>
                            <a:schemeClr val="tx1"/>
                          </a:solidFill>
                          <a:latin typeface="Meiryo UI" panose="020B0604030504040204" pitchFamily="50" charset="-128"/>
                          <a:ea typeface="Meiryo UI" panose="020B0604030504040204" pitchFamily="50" charset="-128"/>
                        </a:rPr>
                        <a:t>31,338</a:t>
                      </a: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000" b="1" spc="-50" dirty="0">
                          <a:solidFill>
                            <a:schemeClr val="tx1"/>
                          </a:solidFill>
                          <a:latin typeface="Meiryo UI" panose="020B0604030504040204" pitchFamily="50" charset="-128"/>
                          <a:ea typeface="Meiryo UI" panose="020B0604030504040204" pitchFamily="50" charset="-128"/>
                        </a:rPr>
                        <a:t>18,182</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spc="-50" dirty="0">
                          <a:solidFill>
                            <a:schemeClr val="tx1"/>
                          </a:solidFill>
                          <a:latin typeface="Meiryo UI" panose="020B0604030504040204" pitchFamily="50" charset="-128"/>
                          <a:ea typeface="Meiryo UI" panose="020B0604030504040204" pitchFamily="50" charset="-128"/>
                        </a:rPr>
                        <a:t>[2023</a:t>
                      </a:r>
                      <a:r>
                        <a:rPr kumimoji="1" lang="ja-JP" altLang="en-US" sz="800" spc="-50" dirty="0">
                          <a:solidFill>
                            <a:schemeClr val="tx1"/>
                          </a:solidFill>
                          <a:latin typeface="Meiryo UI" panose="020B0604030504040204" pitchFamily="50" charset="-128"/>
                          <a:ea typeface="Meiryo UI" panose="020B0604030504040204" pitchFamily="50" charset="-128"/>
                        </a:rPr>
                        <a:t>～</a:t>
                      </a:r>
                      <a:r>
                        <a:rPr kumimoji="1" lang="en-US" altLang="ja-JP" sz="800" spc="-50" dirty="0">
                          <a:solidFill>
                            <a:schemeClr val="tx1"/>
                          </a:solidFill>
                          <a:latin typeface="Meiryo UI" panose="020B0604030504040204" pitchFamily="50" charset="-128"/>
                          <a:ea typeface="Meiryo UI" panose="020B0604030504040204" pitchFamily="50" charset="-128"/>
                        </a:rPr>
                        <a:t>2025]</a:t>
                      </a:r>
                      <a:endParaRPr kumimoji="1" lang="ja-JP" altLang="en-US" sz="800" spc="-5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福祉部</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912522463"/>
                  </a:ext>
                </a:extLst>
              </a:tr>
              <a:tr h="604028">
                <a:tc gridSpan="2">
                  <a:txBody>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市町村</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rPr>
                        <a:t>支援</a:t>
                      </a:r>
                      <a:endParaRPr kumimoji="1" lang="en-US" altLang="ja-JP" sz="1100" b="1" dirty="0">
                        <a:solidFill>
                          <a:schemeClr val="tx1"/>
                        </a:solidFill>
                        <a:latin typeface="Meiryo UI" panose="020B0604030504040204" pitchFamily="50" charset="-128"/>
                        <a:ea typeface="Meiryo UI" panose="020B0604030504040204" pitchFamily="50" charset="-128"/>
                      </a:endParaRPr>
                    </a:p>
                  </a:txBody>
                  <a:tcPr marL="72000" marR="72000" marT="36000" marB="36000" vert="eaVert" anchor="ctr">
                    <a:lnL w="12700" cmpd="sng">
                      <a:solidFill>
                        <a:sysClr val="windowText" lastClr="000000"/>
                      </a:solidFill>
                    </a:lnL>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algn="ctr"/>
                      <a:endParaRPr kumimoji="1" lang="en-US" altLang="ja-JP" sz="1100" b="1" dirty="0">
                        <a:solidFill>
                          <a:schemeClr val="tx1"/>
                        </a:solidFill>
                        <a:latin typeface="+mn-ea"/>
                        <a:ea typeface="+mn-ea"/>
                      </a:endParaRPr>
                    </a:p>
                  </a:txBody>
                  <a:tcPr marL="72000" marR="72000" marT="36000" marB="36000" vert="eaVert" anchor="ct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72000" marR="72000" marT="36000" marB="36000" anchor="ctr">
                    <a:lnR w="12700" cap="flat" cmpd="sng" algn="ctr">
                      <a:solidFill>
                        <a:schemeClr val="tx1"/>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デジタルサービス</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LINE</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拡張機能）</a:t>
                      </a:r>
                      <a:endParaRPr kumimoji="1" lang="en-US" altLang="ja-JP"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導入促進事業</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72000" marR="72000" marT="36000" marB="36000" anchor="ctr">
                    <a:lnL w="12700" cap="flat" cmpd="sng" algn="ctr">
                      <a:solidFill>
                        <a:schemeClr val="tx1"/>
                      </a:solidFill>
                      <a:prstDash val="dash"/>
                      <a:round/>
                      <a:headEnd type="none" w="med" len="med"/>
                      <a:tailEnd type="none" w="med" len="med"/>
                    </a:lnL>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aseline="0" dirty="0">
                          <a:solidFill>
                            <a:schemeClr val="tx1"/>
                          </a:solidFill>
                          <a:latin typeface="Meiryo UI" panose="020B0604030504040204" pitchFamily="50" charset="-128"/>
                          <a:ea typeface="Meiryo UI" panose="020B0604030504040204" pitchFamily="50" charset="-128"/>
                        </a:rPr>
                        <a:t>子育てやごみ収集など、府内のどこに住んでいても標準的な</a:t>
                      </a:r>
                      <a:r>
                        <a:rPr kumimoji="1" lang="ja-JP" altLang="en-US" sz="1050" dirty="0">
                          <a:solidFill>
                            <a:schemeClr val="tx1"/>
                          </a:solidFill>
                          <a:latin typeface="Meiryo UI" panose="020B0604030504040204" pitchFamily="50" charset="-128"/>
                          <a:ea typeface="Meiryo UI" panose="020B0604030504040204" pitchFamily="50" charset="-128"/>
                        </a:rPr>
                        <a:t>デジタルサービスを享受できる環境を整備するために、共同調達と必要経費の補助で未導入の市町村に対し支援　　　　　　　　　</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kumimoji="1" sz="1800" kern="1200">
                          <a:solidFill>
                            <a:schemeClr val="tx1"/>
                          </a:solidFill>
                          <a:latin typeface="Meiryo UI"/>
                          <a:ea typeface="Meiryo UI"/>
                        </a:defRPr>
                      </a:lvl1pPr>
                      <a:lvl2pPr marL="457200" algn="l" defTabSz="914400" rtl="0" eaLnBrk="1" latinLnBrk="0" hangingPunct="1">
                        <a:defRPr kumimoji="1" sz="1800" kern="1200">
                          <a:solidFill>
                            <a:schemeClr val="tx1"/>
                          </a:solidFill>
                          <a:latin typeface="Meiryo UI"/>
                          <a:ea typeface="Meiryo UI"/>
                        </a:defRPr>
                      </a:lvl2pPr>
                      <a:lvl3pPr marL="914400" algn="l" defTabSz="914400" rtl="0" eaLnBrk="1" latinLnBrk="0" hangingPunct="1">
                        <a:defRPr kumimoji="1" sz="1800" kern="1200">
                          <a:solidFill>
                            <a:schemeClr val="tx1"/>
                          </a:solidFill>
                          <a:latin typeface="Meiryo UI"/>
                          <a:ea typeface="Meiryo UI"/>
                        </a:defRPr>
                      </a:lvl3pPr>
                      <a:lvl4pPr marL="1371600" algn="l" defTabSz="914400" rtl="0" eaLnBrk="1" latinLnBrk="0" hangingPunct="1">
                        <a:defRPr kumimoji="1" sz="1800" kern="1200">
                          <a:solidFill>
                            <a:schemeClr val="tx1"/>
                          </a:solidFill>
                          <a:latin typeface="Meiryo UI"/>
                          <a:ea typeface="Meiryo UI"/>
                        </a:defRPr>
                      </a:lvl4pPr>
                      <a:lvl5pPr marL="1828800" algn="l" defTabSz="914400" rtl="0" eaLnBrk="1" latinLnBrk="0" hangingPunct="1">
                        <a:defRPr kumimoji="1" sz="1800" kern="1200">
                          <a:solidFill>
                            <a:schemeClr val="tx1"/>
                          </a:solidFill>
                          <a:latin typeface="Meiryo UI"/>
                          <a:ea typeface="Meiryo UI"/>
                        </a:defRPr>
                      </a:lvl5pPr>
                      <a:lvl6pPr marL="2286000" algn="l" defTabSz="914400" rtl="0" eaLnBrk="1" latinLnBrk="0" hangingPunct="1">
                        <a:defRPr kumimoji="1" sz="1800" kern="1200">
                          <a:solidFill>
                            <a:schemeClr val="tx1"/>
                          </a:solidFill>
                          <a:latin typeface="Meiryo UI"/>
                          <a:ea typeface="Meiryo UI"/>
                        </a:defRPr>
                      </a:lvl6pPr>
                      <a:lvl7pPr marL="2743200" algn="l" defTabSz="914400" rtl="0" eaLnBrk="1" latinLnBrk="0" hangingPunct="1">
                        <a:defRPr kumimoji="1" sz="1800" kern="1200">
                          <a:solidFill>
                            <a:schemeClr val="tx1"/>
                          </a:solidFill>
                          <a:latin typeface="Meiryo UI"/>
                          <a:ea typeface="Meiryo UI"/>
                        </a:defRPr>
                      </a:lvl7pPr>
                      <a:lvl8pPr marL="3200400" algn="l" defTabSz="914400" rtl="0" eaLnBrk="1" latinLnBrk="0" hangingPunct="1">
                        <a:defRPr kumimoji="1" sz="1800" kern="1200">
                          <a:solidFill>
                            <a:schemeClr val="tx1"/>
                          </a:solidFill>
                          <a:latin typeface="Meiryo UI"/>
                          <a:ea typeface="Meiryo UI"/>
                        </a:defRPr>
                      </a:lvl8pPr>
                      <a:lvl9pPr marL="3657600" algn="l" defTabSz="914400" rtl="0" eaLnBrk="1" latinLnBrk="0" hangingPunct="1">
                        <a:defRPr kumimoji="1" sz="1800" kern="1200">
                          <a:solidFill>
                            <a:schemeClr val="tx1"/>
                          </a:solidFill>
                          <a:latin typeface="Meiryo UI"/>
                          <a:ea typeface="Meiryo UI"/>
                        </a:defRPr>
                      </a:lvl9pPr>
                    </a:lstStyle>
                    <a:p>
                      <a:pPr algn="r"/>
                      <a:r>
                        <a:rPr kumimoji="1" lang="en-US" altLang="ja-JP" sz="1050" b="1" spc="0" dirty="0">
                          <a:solidFill>
                            <a:schemeClr val="tx1"/>
                          </a:solidFill>
                          <a:latin typeface="Meiryo UI" panose="020B0604030504040204" pitchFamily="50" charset="-128"/>
                          <a:ea typeface="Meiryo UI" panose="020B0604030504040204" pitchFamily="50" charset="-128"/>
                        </a:rPr>
                        <a:t>28,875</a:t>
                      </a:r>
                      <a:endParaRPr kumimoji="1" lang="ja-JP" altLang="en-US" sz="1050" b="1" spc="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spc="-20" dirty="0">
                          <a:solidFill>
                            <a:schemeClr val="tx1"/>
                          </a:solidFill>
                          <a:latin typeface="Meiryo UI" panose="020B0604030504040204" pitchFamily="50" charset="-128"/>
                          <a:ea typeface="Meiryo UI" panose="020B0604030504040204" pitchFamily="50" charset="-128"/>
                        </a:rPr>
                        <a:t>ー</a:t>
                      </a:r>
                      <a:endParaRPr kumimoji="1" lang="en-US" altLang="ja-JP" sz="800" spc="-2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spc="-20" dirty="0">
                          <a:solidFill>
                            <a:schemeClr val="tx1"/>
                          </a:solidFill>
                          <a:latin typeface="Meiryo UI" panose="020B0604030504040204" pitchFamily="50" charset="-128"/>
                          <a:ea typeface="Meiryo UI" panose="020B0604030504040204" pitchFamily="50" charset="-128"/>
                        </a:rPr>
                        <a:t>スマートシティ</a:t>
                      </a:r>
                      <a:endParaRPr kumimoji="1" lang="en-US" altLang="ja-JP" sz="900" spc="-20"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spc="-20" dirty="0">
                          <a:solidFill>
                            <a:schemeClr val="tx1"/>
                          </a:solidFill>
                          <a:latin typeface="Meiryo UI" panose="020B0604030504040204" pitchFamily="50" charset="-128"/>
                          <a:ea typeface="Meiryo UI" panose="020B0604030504040204" pitchFamily="50" charset="-128"/>
                        </a:rPr>
                        <a:t>戦略部</a:t>
                      </a:r>
                      <a:endParaRPr kumimoji="1" lang="en-US" altLang="ja-JP" sz="900" spc="-2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972382699"/>
                  </a:ext>
                </a:extLst>
              </a:tr>
              <a:tr h="267785">
                <a:tc gridSpan="5">
                  <a:txBody>
                    <a:body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予算額合計</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tc hMerge="1">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prstClr val="black"/>
                        </a:solidFill>
                        <a:effectLst/>
                        <a:uLnTx/>
                        <a:uFillTx/>
                        <a:latin typeface="+mn-lt"/>
                        <a:ea typeface="+mn-ea"/>
                        <a:cs typeface="+mn-cs"/>
                      </a:endParaRPr>
                    </a:p>
                  </a:txBody>
                  <a:tcPr marL="72000" marR="72000" marT="36000" marB="36000" anchor="ct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prstClr val="black"/>
                        </a:solidFill>
                        <a:effectLst/>
                        <a:uLnTx/>
                        <a:uFillTx/>
                        <a:latin typeface="+mn-lt"/>
                        <a:ea typeface="+mn-ea"/>
                        <a:cs typeface="+mn-cs"/>
                      </a:endParaRPr>
                    </a:p>
                  </a:txBody>
                  <a:tcPr marL="72000" marR="72000" marT="36000" marB="36000" anchor="ctr">
                    <a:lnL w="12700" cap="flat" cmpd="sng" algn="ctr">
                      <a:solidFill>
                        <a:schemeClr val="tx1"/>
                      </a:solidFill>
                      <a:prstDash val="dash"/>
                      <a:round/>
                      <a:headEnd type="none" w="med" len="med"/>
                      <a:tailEnd type="none" w="med" len="med"/>
                    </a:lnL>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1100" dirty="0">
                        <a:solidFill>
                          <a:schemeClr val="tx1"/>
                        </a:solidFill>
                        <a:latin typeface="+mn-ea"/>
                        <a:ea typeface="+mn-ea"/>
                      </a:endParaRPr>
                    </a:p>
                  </a:txBody>
                  <a:tcPr marL="72000" marR="72000" marT="36000" marB="36000" anchor="ct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1050" b="1" spc="0" dirty="0">
                          <a:solidFill>
                            <a:schemeClr val="tx1"/>
                          </a:solidFill>
                          <a:latin typeface="Meiryo UI" panose="020B0604030504040204" pitchFamily="50" charset="-128"/>
                          <a:ea typeface="Meiryo UI" panose="020B0604030504040204" pitchFamily="50" charset="-128"/>
                        </a:rPr>
                        <a:t>512,115</a:t>
                      </a:r>
                      <a:endParaRPr kumimoji="1" lang="ja-JP" altLang="en-US" sz="1050" b="1" spc="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000" b="1" spc="-20" dirty="0">
                          <a:solidFill>
                            <a:schemeClr val="tx1"/>
                          </a:solidFill>
                          <a:latin typeface="Meiryo UI" panose="020B0604030504040204" pitchFamily="50" charset="-128"/>
                          <a:ea typeface="Meiryo UI" panose="020B0604030504040204" pitchFamily="50" charset="-128"/>
                        </a:rPr>
                        <a:t>803,353</a:t>
                      </a:r>
                    </a:p>
                  </a:txBody>
                  <a:tcPr marL="72000" marR="72000" marT="36000" marB="36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900" spc="-20"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7964071"/>
                  </a:ext>
                </a:extLst>
              </a:tr>
            </a:tbl>
          </a:graphicData>
        </a:graphic>
      </p:graphicFrame>
      <p:sp>
        <p:nvSpPr>
          <p:cNvPr id="23" name="テキスト ボックス 22">
            <a:extLst>
              <a:ext uri="{FF2B5EF4-FFF2-40B4-BE49-F238E27FC236}">
                <a16:creationId xmlns:a16="http://schemas.microsoft.com/office/drawing/2014/main" id="{C824438A-BC15-44D1-8C71-0675D875E7F1}"/>
              </a:ext>
            </a:extLst>
          </p:cNvPr>
          <p:cNvSpPr txBox="1"/>
          <p:nvPr/>
        </p:nvSpPr>
        <p:spPr>
          <a:xfrm>
            <a:off x="267418" y="699606"/>
            <a:ext cx="8635041" cy="492443"/>
          </a:xfrm>
          <a:prstGeom prst="rect">
            <a:avLst/>
          </a:prstGeom>
          <a:noFill/>
        </p:spPr>
        <p:txBody>
          <a:bodyPr wrap="square" rtlCol="0">
            <a:spAutoFit/>
          </a:bodyPr>
          <a:lstStyle/>
          <a:p>
            <a:pPr marL="285750" indent="-285750">
              <a:buFont typeface="Arial" panose="020B0604020202020204" pitchFamily="34" charset="0"/>
              <a:buChar char="•"/>
            </a:pPr>
            <a:r>
              <a:rPr lang="en-US" altLang="ja-JP" sz="1300" dirty="0">
                <a:latin typeface="Meiryo UI" panose="020B0604030504040204" pitchFamily="50" charset="-128"/>
                <a:ea typeface="Meiryo UI" panose="020B0604030504040204" pitchFamily="50" charset="-128"/>
              </a:rPr>
              <a:t>2022</a:t>
            </a:r>
            <a:r>
              <a:rPr kumimoji="1" lang="ja-JP" altLang="en-US" sz="1300" dirty="0">
                <a:latin typeface="Meiryo UI" panose="020B0604030504040204" pitchFamily="50" charset="-128"/>
                <a:ea typeface="Meiryo UI" panose="020B0604030504040204" pitchFamily="50" charset="-128"/>
              </a:rPr>
              <a:t>年</a:t>
            </a:r>
            <a:r>
              <a:rPr kumimoji="1" lang="en-US" altLang="ja-JP" sz="1300" dirty="0">
                <a:latin typeface="Meiryo UI" panose="020B0604030504040204" pitchFamily="50" charset="-128"/>
                <a:ea typeface="Meiryo UI" panose="020B0604030504040204" pitchFamily="50" charset="-128"/>
              </a:rPr>
              <a:t>8</a:t>
            </a:r>
            <a:r>
              <a:rPr kumimoji="1" lang="ja-JP" altLang="en-US" sz="1300" dirty="0">
                <a:latin typeface="Meiryo UI" panose="020B0604030504040204" pitchFamily="50" charset="-128"/>
                <a:ea typeface="Meiryo UI" panose="020B0604030504040204" pitchFamily="50" charset="-128"/>
              </a:rPr>
              <a:t>月に実施した大阪</a:t>
            </a:r>
            <a:r>
              <a:rPr kumimoji="1" lang="en-US" altLang="ja-JP" sz="1300" dirty="0">
                <a:latin typeface="Meiryo UI" panose="020B0604030504040204" pitchFamily="50" charset="-128"/>
                <a:ea typeface="Meiryo UI" panose="020B0604030504040204" pitchFamily="50" charset="-128"/>
              </a:rPr>
              <a:t>DX</a:t>
            </a:r>
            <a:r>
              <a:rPr kumimoji="1" lang="ja-JP" altLang="en-US" sz="1300" dirty="0">
                <a:latin typeface="Meiryo UI" panose="020B0604030504040204" pitchFamily="50" charset="-128"/>
                <a:ea typeface="Meiryo UI" panose="020B0604030504040204" pitchFamily="50" charset="-128"/>
              </a:rPr>
              <a:t>イニシアティブ会議で方針が示された、住民に身近な行政サービスをデジタルの技術で便利にし、住民の</a:t>
            </a:r>
            <a:r>
              <a:rPr kumimoji="1" lang="en-US" altLang="ja-JP" sz="1300" dirty="0">
                <a:latin typeface="Meiryo UI" panose="020B0604030504040204" pitchFamily="50" charset="-128"/>
                <a:ea typeface="Meiryo UI" panose="020B0604030504040204" pitchFamily="50" charset="-128"/>
              </a:rPr>
              <a:t>QOL</a:t>
            </a:r>
            <a:r>
              <a:rPr kumimoji="1" lang="ja-JP" altLang="en-US" sz="1300" dirty="0">
                <a:latin typeface="Meiryo UI" panose="020B0604030504040204" pitchFamily="50" charset="-128"/>
                <a:ea typeface="Meiryo UI" panose="020B0604030504040204" pitchFamily="50" charset="-128"/>
              </a:rPr>
              <a:t>向上を図るため、”住民サービス向上タスクフォース“を設置して次の７事業を予算化。</a:t>
            </a:r>
          </a:p>
        </p:txBody>
      </p:sp>
      <p:sp>
        <p:nvSpPr>
          <p:cNvPr id="8" name="スライド番号プレースホルダー 2">
            <a:extLst>
              <a:ext uri="{FF2B5EF4-FFF2-40B4-BE49-F238E27FC236}">
                <a16:creationId xmlns:a16="http://schemas.microsoft.com/office/drawing/2014/main" id="{AA9642BB-A1A0-4122-9606-57AE1B387765}"/>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14</a:t>
            </a:fld>
            <a:endParaRPr kumimoji="1" lang="ja-JP" altLang="en-US"/>
          </a:p>
        </p:txBody>
      </p:sp>
      <p:sp>
        <p:nvSpPr>
          <p:cNvPr id="9" name="タイトル 1">
            <a:extLst>
              <a:ext uri="{FF2B5EF4-FFF2-40B4-BE49-F238E27FC236}">
                <a16:creationId xmlns:a16="http://schemas.microsoft.com/office/drawing/2014/main" id="{DA00439F-58A5-4B7E-8B26-C582C257E7C9}"/>
              </a:ext>
            </a:extLst>
          </p:cNvPr>
          <p:cNvSpPr>
            <a:spLocks noGrp="1"/>
          </p:cNvSpPr>
          <p:nvPr>
            <p:ph type="title"/>
          </p:nvPr>
        </p:nvSpPr>
        <p:spPr>
          <a:xfrm>
            <a:off x="16225" y="243329"/>
            <a:ext cx="7721669" cy="337708"/>
          </a:xfrm>
        </p:spPr>
        <p:txBody>
          <a:bodyPr/>
          <a:lstStyle/>
          <a:p>
            <a:r>
              <a:rPr lang="ja-JP" altLang="en-US" sz="2000" dirty="0">
                <a:latin typeface="Meiryo UI" panose="020B0604030504040204" pitchFamily="50" charset="-128"/>
                <a:ea typeface="Meiryo UI" panose="020B0604030504040204" pitchFamily="50" charset="-128"/>
              </a:rPr>
              <a:t>   ① 住民サービス向上タスクフォース</a:t>
            </a:r>
            <a:r>
              <a:rPr lang="ja-JP" altLang="en-US" sz="1600" dirty="0">
                <a:latin typeface="Meiryo UI" panose="020B0604030504040204" pitchFamily="50" charset="-128"/>
                <a:ea typeface="Meiryo UI" panose="020B0604030504040204" pitchFamily="50" charset="-128"/>
              </a:rPr>
              <a:t>（大阪</a:t>
            </a:r>
            <a:r>
              <a:rPr kumimoji="1" lang="en-US" altLang="ja-JP" sz="1600" dirty="0">
                <a:latin typeface="Meiryo UI" panose="020B0604030504040204" pitchFamily="50" charset="-128"/>
                <a:ea typeface="Meiryo UI" panose="020B0604030504040204" pitchFamily="50" charset="-128"/>
              </a:rPr>
              <a:t>DX</a:t>
            </a:r>
            <a:r>
              <a:rPr kumimoji="1" lang="ja-JP" altLang="en-US" sz="1600" dirty="0">
                <a:latin typeface="Meiryo UI" panose="020B0604030504040204" pitchFamily="50" charset="-128"/>
                <a:ea typeface="Meiryo UI" panose="020B0604030504040204" pitchFamily="50" charset="-128"/>
              </a:rPr>
              <a:t>イニシアティブプロジェクト</a:t>
            </a:r>
            <a:r>
              <a:rPr lang="ja-JP" altLang="en-US" sz="1200" dirty="0">
                <a:latin typeface="Meiryo UI" panose="020B0604030504040204" pitchFamily="50" charset="-128"/>
                <a:ea typeface="Meiryo UI" panose="020B0604030504040204" pitchFamily="50" charset="-128"/>
              </a:rPr>
              <a:t>）</a:t>
            </a:r>
            <a:endParaRPr kumimoji="1" lang="ja-JP" altLang="en-US" sz="1800" dirty="0">
              <a:latin typeface="Meiryo UI" panose="020B0604030504040204" pitchFamily="50" charset="-128"/>
              <a:ea typeface="Meiryo UI" panose="020B0604030504040204" pitchFamily="50" charset="-128"/>
            </a:endParaRPr>
          </a:p>
        </p:txBody>
      </p:sp>
      <p:sp>
        <p:nvSpPr>
          <p:cNvPr id="12" name="テキスト プレースホルダー 4">
            <a:extLst>
              <a:ext uri="{FF2B5EF4-FFF2-40B4-BE49-F238E27FC236}">
                <a16:creationId xmlns:a16="http://schemas.microsoft.com/office/drawing/2014/main" id="{F0E7BF18-6295-45F2-9F97-61462E22747E}"/>
              </a:ext>
            </a:extLst>
          </p:cNvPr>
          <p:cNvSpPr>
            <a:spLocks noGrp="1"/>
          </p:cNvSpPr>
          <p:nvPr>
            <p:ph type="body" sz="quarter" idx="13"/>
          </p:nvPr>
        </p:nvSpPr>
        <p:spPr>
          <a:xfrm>
            <a:off x="92764" y="14148"/>
            <a:ext cx="7170738" cy="293687"/>
          </a:xfrm>
        </p:spPr>
        <p:txBody>
          <a:bodyPr>
            <a:normAutofit/>
          </a:bodyPr>
          <a:lstStyle/>
          <a:p>
            <a:r>
              <a:rPr lang="ja-JP" altLang="en-US" sz="1200" b="1" dirty="0">
                <a:latin typeface="Meiryo UI" panose="020B0604030504040204" pitchFamily="50" charset="-128"/>
                <a:ea typeface="Meiryo UI" panose="020B0604030504040204" pitchFamily="50" charset="-128"/>
              </a:rPr>
              <a:t>３．府庁におけるサービスのデジタル化</a:t>
            </a:r>
          </a:p>
        </p:txBody>
      </p:sp>
      <p:sp>
        <p:nvSpPr>
          <p:cNvPr id="10" name="四角形: 角を丸くする 9">
            <a:extLst>
              <a:ext uri="{FF2B5EF4-FFF2-40B4-BE49-F238E27FC236}">
                <a16:creationId xmlns:a16="http://schemas.microsoft.com/office/drawing/2014/main" id="{FB826002-9318-4F1E-8D04-03A2B66957EC}"/>
              </a:ext>
            </a:extLst>
          </p:cNvPr>
          <p:cNvSpPr/>
          <p:nvPr/>
        </p:nvSpPr>
        <p:spPr>
          <a:xfrm>
            <a:off x="8115300" y="69294"/>
            <a:ext cx="849932" cy="41777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実績</a:t>
            </a:r>
            <a:endParaRPr kumimoji="1" lang="ja-JP" altLang="en-US" b="1" dirty="0">
              <a:solidFill>
                <a:schemeClr val="bg1"/>
              </a:solidFill>
            </a:endParaRPr>
          </a:p>
        </p:txBody>
      </p:sp>
    </p:spTree>
    <p:extLst>
      <p:ext uri="{BB962C8B-B14F-4D97-AF65-F5344CB8AC3E}">
        <p14:creationId xmlns:p14="http://schemas.microsoft.com/office/powerpoint/2010/main" val="2127950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a:extLst>
              <a:ext uri="{FF2B5EF4-FFF2-40B4-BE49-F238E27FC236}">
                <a16:creationId xmlns:a16="http://schemas.microsoft.com/office/drawing/2014/main" id="{13F8235A-E49D-4E76-A729-E115EA0EE085}"/>
              </a:ext>
            </a:extLst>
          </p:cNvPr>
          <p:cNvSpPr>
            <a:spLocks noGrp="1"/>
          </p:cNvSpPr>
          <p:nvPr>
            <p:ph type="title"/>
          </p:nvPr>
        </p:nvSpPr>
        <p:spPr>
          <a:xfrm>
            <a:off x="8505" y="209112"/>
            <a:ext cx="7982196" cy="461659"/>
          </a:xfrm>
        </p:spPr>
        <p:txBody>
          <a:bodyPr/>
          <a:lstStyle/>
          <a:p>
            <a:r>
              <a:rPr lang="ja-JP" altLang="en-US" sz="2000" dirty="0">
                <a:latin typeface="Meiryo UI" panose="020B0604030504040204" pitchFamily="50" charset="-128"/>
                <a:ea typeface="Meiryo UI" panose="020B0604030504040204" pitchFamily="50" charset="-128"/>
              </a:rPr>
              <a:t>　②</a:t>
            </a:r>
            <a:r>
              <a:rPr lang="en-US" altLang="ja-JP" sz="1800" dirty="0">
                <a:latin typeface="Meiryo UI" panose="020B0604030504040204" pitchFamily="50" charset="-128"/>
                <a:ea typeface="Meiryo UI" panose="020B0604030504040204" pitchFamily="50" charset="-128"/>
              </a:rPr>
              <a:t>-1</a:t>
            </a:r>
            <a:r>
              <a:rPr lang="ja-JP" altLang="en-US" sz="2000" dirty="0">
                <a:latin typeface="Meiryo UI" panose="020B0604030504040204" pitchFamily="50" charset="-128"/>
                <a:ea typeface="Meiryo UI" panose="020B0604030504040204" pitchFamily="50" charset="-128"/>
              </a:rPr>
              <a:t> </a:t>
            </a:r>
            <a:r>
              <a:rPr lang="en-US" altLang="ja-JP" sz="2000" dirty="0" err="1">
                <a:latin typeface="Meiryo UI" panose="020B0604030504040204" pitchFamily="50" charset="-128"/>
                <a:ea typeface="Meiryo UI" panose="020B0604030504040204" pitchFamily="50" charset="-128"/>
              </a:rPr>
              <a:t>mydoor</a:t>
            </a:r>
            <a:r>
              <a:rPr lang="en-US" altLang="ja-JP" sz="2000" dirty="0">
                <a:latin typeface="Meiryo UI" panose="020B0604030504040204" pitchFamily="50" charset="-128"/>
                <a:ea typeface="Meiryo UI" panose="020B0604030504040204" pitchFamily="50" charset="-128"/>
              </a:rPr>
              <a:t> OSAKA</a:t>
            </a:r>
            <a:r>
              <a:rPr lang="ja-JP" altLang="en-US" sz="2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a:t>
            </a:r>
            <a:r>
              <a:rPr kumimoji="1" lang="ja-JP" altLang="en-US" sz="2000" dirty="0">
                <a:latin typeface="Meiryo UI" panose="020B0604030504040204" pitchFamily="50" charset="-128"/>
                <a:ea typeface="Meiryo UI" panose="020B0604030504040204" pitchFamily="50" charset="-128"/>
              </a:rPr>
              <a:t>名称の決定</a:t>
            </a:r>
            <a:r>
              <a:rPr kumimoji="1" lang="en-US" altLang="ja-JP" sz="2000" dirty="0">
                <a:latin typeface="Meiryo UI" panose="020B0604030504040204" pitchFamily="50" charset="-128"/>
                <a:ea typeface="Meiryo UI" panose="020B0604030504040204" pitchFamily="50" charset="-128"/>
              </a:rPr>
              <a:t>]</a:t>
            </a:r>
            <a:endParaRPr kumimoji="1" lang="ja-JP" altLang="en-US" sz="1800" dirty="0">
              <a:latin typeface="Meiryo UI" panose="020B0604030504040204" pitchFamily="50" charset="-128"/>
              <a:ea typeface="Meiryo UI" panose="020B0604030504040204" pitchFamily="50" charset="-128"/>
            </a:endParaRPr>
          </a:p>
        </p:txBody>
      </p:sp>
      <p:pic>
        <p:nvPicPr>
          <p:cNvPr id="99" name="図 98">
            <a:extLst>
              <a:ext uri="{FF2B5EF4-FFF2-40B4-BE49-F238E27FC236}">
                <a16:creationId xmlns:a16="http://schemas.microsoft.com/office/drawing/2014/main" id="{66B06AA4-26C4-4EF1-9CF5-084702BBB50E}"/>
              </a:ext>
            </a:extLst>
          </p:cNvPr>
          <p:cNvPicPr>
            <a:picLocks noChangeAspect="1"/>
          </p:cNvPicPr>
          <p:nvPr/>
        </p:nvPicPr>
        <p:blipFill>
          <a:blip r:embed="rId2"/>
          <a:stretch>
            <a:fillRect/>
          </a:stretch>
        </p:blipFill>
        <p:spPr>
          <a:xfrm>
            <a:off x="146879" y="1611487"/>
            <a:ext cx="5748213" cy="1548000"/>
          </a:xfrm>
          <a:prstGeom prst="rect">
            <a:avLst/>
          </a:prstGeom>
          <a:ln>
            <a:solidFill>
              <a:schemeClr val="tx1"/>
            </a:solidFill>
          </a:ln>
          <a:effectLst>
            <a:outerShdw blurRad="50800" dist="38100" dir="2700000" algn="tl" rotWithShape="0">
              <a:prstClr val="black">
                <a:alpha val="40000"/>
              </a:prstClr>
            </a:outerShdw>
          </a:effectLst>
        </p:spPr>
      </p:pic>
      <p:pic>
        <p:nvPicPr>
          <p:cNvPr id="100" name="図 99">
            <a:extLst>
              <a:ext uri="{FF2B5EF4-FFF2-40B4-BE49-F238E27FC236}">
                <a16:creationId xmlns:a16="http://schemas.microsoft.com/office/drawing/2014/main" id="{52C9D757-DE8E-4AAF-8137-59CBD0E34B06}"/>
              </a:ext>
            </a:extLst>
          </p:cNvPr>
          <p:cNvPicPr>
            <a:picLocks noChangeAspect="1"/>
          </p:cNvPicPr>
          <p:nvPr/>
        </p:nvPicPr>
        <p:blipFill rotWithShape="1">
          <a:blip r:embed="rId3"/>
          <a:srcRect t="5098" r="56426" b="34526"/>
          <a:stretch/>
        </p:blipFill>
        <p:spPr>
          <a:xfrm>
            <a:off x="6318619" y="2130187"/>
            <a:ext cx="2558813" cy="1885067"/>
          </a:xfrm>
          <a:prstGeom prst="rect">
            <a:avLst/>
          </a:prstGeom>
        </p:spPr>
      </p:pic>
      <p:sp>
        <p:nvSpPr>
          <p:cNvPr id="101" name="テキスト ボックス 100">
            <a:extLst>
              <a:ext uri="{FF2B5EF4-FFF2-40B4-BE49-F238E27FC236}">
                <a16:creationId xmlns:a16="http://schemas.microsoft.com/office/drawing/2014/main" id="{5CCFC2F3-2C5B-4E80-86C3-78C26BCD0781}"/>
              </a:ext>
            </a:extLst>
          </p:cNvPr>
          <p:cNvSpPr txBox="1"/>
          <p:nvPr/>
        </p:nvSpPr>
        <p:spPr>
          <a:xfrm>
            <a:off x="146879" y="963823"/>
            <a:ext cx="2005710" cy="523220"/>
          </a:xfrm>
          <a:prstGeom prst="rect">
            <a:avLst/>
          </a:prstGeom>
          <a:noFill/>
        </p:spPr>
        <p:txBody>
          <a:bodyPr wrap="square">
            <a:spAutoFit/>
          </a:bodyPr>
          <a:lstStyle/>
          <a:p>
            <a:r>
              <a:rPr lang="ja-JP" altLang="en-US" sz="2800" b="1" dirty="0">
                <a:latin typeface="Meiryo UI" panose="020B0604030504040204" pitchFamily="50" charset="-128"/>
                <a:ea typeface="Meiryo UI" panose="020B0604030504040204" pitchFamily="50" charset="-128"/>
              </a:rPr>
              <a:t>ロゴマーク</a:t>
            </a:r>
            <a:endParaRPr lang="ja-JP" altLang="en-US" sz="2800" dirty="0"/>
          </a:p>
        </p:txBody>
      </p:sp>
      <p:sp>
        <p:nvSpPr>
          <p:cNvPr id="102" name="テキスト ボックス 101">
            <a:extLst>
              <a:ext uri="{FF2B5EF4-FFF2-40B4-BE49-F238E27FC236}">
                <a16:creationId xmlns:a16="http://schemas.microsoft.com/office/drawing/2014/main" id="{7DDE61A9-5580-4F83-9110-8E94E9F681B6}"/>
              </a:ext>
            </a:extLst>
          </p:cNvPr>
          <p:cNvSpPr txBox="1"/>
          <p:nvPr/>
        </p:nvSpPr>
        <p:spPr>
          <a:xfrm>
            <a:off x="6235161" y="910132"/>
            <a:ext cx="2725731" cy="1292662"/>
          </a:xfrm>
          <a:prstGeom prst="rect">
            <a:avLst/>
          </a:prstGeom>
          <a:noFill/>
        </p:spPr>
        <p:txBody>
          <a:bodyPr wrap="square" rtlCol="0">
            <a:spAutoFit/>
          </a:bodyPr>
          <a:lstStyle/>
          <a:p>
            <a:r>
              <a:rPr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＜展開例＞</a:t>
            </a:r>
            <a:endParaRPr lang="en-US" altLang="ja-JP"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lang="en-US" altLang="ja-JP" sz="1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ロゴにマスコットキャラクターの要素を持たせ、広報啓発などにおける応用性に活かす。</a:t>
            </a:r>
            <a:endParaRPr lang="en-US" altLang="ja-JP" sz="1600" dirty="0">
              <a:latin typeface="Meiryo UI" panose="020B0604030504040204" pitchFamily="50" charset="-128"/>
              <a:ea typeface="Meiryo UI" panose="020B0604030504040204" pitchFamily="50" charset="-128"/>
            </a:endParaRPr>
          </a:p>
          <a:p>
            <a:endParaRPr lang="en-US" altLang="ja-JP" sz="4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03" name="四角形: 角を丸くする 102">
            <a:extLst>
              <a:ext uri="{FF2B5EF4-FFF2-40B4-BE49-F238E27FC236}">
                <a16:creationId xmlns:a16="http://schemas.microsoft.com/office/drawing/2014/main" id="{6595814E-E199-4928-856C-80EB380BC813}"/>
              </a:ext>
            </a:extLst>
          </p:cNvPr>
          <p:cNvSpPr/>
          <p:nvPr/>
        </p:nvSpPr>
        <p:spPr>
          <a:xfrm>
            <a:off x="6121281" y="834733"/>
            <a:ext cx="2839611" cy="5727559"/>
          </a:xfrm>
          <a:prstGeom prst="roundRect">
            <a:avLst>
              <a:gd name="adj" fmla="val 8416"/>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4" name="図 103">
            <a:extLst>
              <a:ext uri="{FF2B5EF4-FFF2-40B4-BE49-F238E27FC236}">
                <a16:creationId xmlns:a16="http://schemas.microsoft.com/office/drawing/2014/main" id="{257463D9-0D02-44D4-9F21-F946BFA7A62B}"/>
              </a:ext>
            </a:extLst>
          </p:cNvPr>
          <p:cNvPicPr>
            <a:picLocks noChangeAspect="1"/>
          </p:cNvPicPr>
          <p:nvPr/>
        </p:nvPicPr>
        <p:blipFill rotWithShape="1">
          <a:blip r:embed="rId4"/>
          <a:srcRect l="49836"/>
          <a:stretch/>
        </p:blipFill>
        <p:spPr>
          <a:xfrm>
            <a:off x="6396732" y="4015254"/>
            <a:ext cx="2402585" cy="2537029"/>
          </a:xfrm>
          <a:prstGeom prst="rect">
            <a:avLst/>
          </a:prstGeom>
        </p:spPr>
      </p:pic>
      <p:sp>
        <p:nvSpPr>
          <p:cNvPr id="105" name="テキスト ボックス 104">
            <a:extLst>
              <a:ext uri="{FF2B5EF4-FFF2-40B4-BE49-F238E27FC236}">
                <a16:creationId xmlns:a16="http://schemas.microsoft.com/office/drawing/2014/main" id="{5FE1BFBC-8970-4602-994E-F53794E7E1B3}"/>
              </a:ext>
            </a:extLst>
          </p:cNvPr>
          <p:cNvSpPr txBox="1"/>
          <p:nvPr/>
        </p:nvSpPr>
        <p:spPr>
          <a:xfrm>
            <a:off x="148376" y="3698513"/>
            <a:ext cx="5748212" cy="1846659"/>
          </a:xfrm>
          <a:prstGeom prst="rect">
            <a:avLst/>
          </a:prstGeom>
          <a:noFill/>
        </p:spPr>
        <p:txBody>
          <a:bodyPr wrap="square" rtlCol="0">
            <a:spAutoFit/>
          </a:bodyPr>
          <a:lstStyle/>
          <a:p>
            <a:r>
              <a:rPr lang="ja-JP" altLang="en-US"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＜名称選定理由＞</a:t>
            </a:r>
            <a:endParaRPr lang="en-US" altLang="ja-JP"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lang="en-US" altLang="ja-JP" sz="5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lang="en-US" altLang="ja-JP" sz="5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dirty="0">
                <a:latin typeface="Meiryo UI" panose="020B0604030504040204" pitchFamily="50" charset="-128"/>
                <a:ea typeface="Meiryo UI" panose="020B0604030504040204" pitchFamily="50" charset="-128"/>
              </a:rPr>
              <a:t>必要とする情報に、いつでも手軽にアクセスできる、私のためのドア </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総合情報窓口</a:t>
            </a:r>
            <a:r>
              <a:rPr lang="en-US" altLang="ja-JP"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というコンセプト。</a:t>
            </a:r>
            <a:endParaRPr lang="en-US" altLang="ja-JP"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9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5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dirty="0">
                <a:latin typeface="Meiryo UI" panose="020B0604030504040204" pitchFamily="50" charset="-128"/>
                <a:ea typeface="Meiryo UI" panose="020B0604030504040204" pitchFamily="50" charset="-128"/>
              </a:rPr>
              <a:t>「まいど」と「ドア」を掛け合わせた語感を持たせ、大阪のアイデンティティと親しみやすさを演出。</a:t>
            </a:r>
          </a:p>
        </p:txBody>
      </p:sp>
      <p:sp>
        <p:nvSpPr>
          <p:cNvPr id="3" name="スライド番号プレースホルダー 2">
            <a:extLst>
              <a:ext uri="{FF2B5EF4-FFF2-40B4-BE49-F238E27FC236}">
                <a16:creationId xmlns:a16="http://schemas.microsoft.com/office/drawing/2014/main" id="{00AAF7F7-01B0-496F-99ED-059410BCD0F1}"/>
              </a:ext>
            </a:extLst>
          </p:cNvPr>
          <p:cNvSpPr>
            <a:spLocks noGrp="1"/>
          </p:cNvSpPr>
          <p:nvPr>
            <p:ph type="sldNum" sz="quarter" idx="12"/>
          </p:nvPr>
        </p:nvSpPr>
        <p:spPr/>
        <p:txBody>
          <a:bodyPr/>
          <a:lstStyle/>
          <a:p>
            <a:fld id="{50F88186-B17D-4CE3-A887-D91699CF601C}" type="slidenum">
              <a:rPr kumimoji="1" lang="ja-JP" altLang="en-US" smtClean="0"/>
              <a:t>15</a:t>
            </a:fld>
            <a:endParaRPr kumimoji="1" lang="ja-JP" altLang="en-US"/>
          </a:p>
        </p:txBody>
      </p:sp>
      <p:sp>
        <p:nvSpPr>
          <p:cNvPr id="14" name="四角形: 角を丸くする 13">
            <a:extLst>
              <a:ext uri="{FF2B5EF4-FFF2-40B4-BE49-F238E27FC236}">
                <a16:creationId xmlns:a16="http://schemas.microsoft.com/office/drawing/2014/main" id="{C70739F1-1046-48DB-87A0-0C90A2B1CCD0}"/>
              </a:ext>
            </a:extLst>
          </p:cNvPr>
          <p:cNvSpPr/>
          <p:nvPr/>
        </p:nvSpPr>
        <p:spPr>
          <a:xfrm>
            <a:off x="8001000" y="90975"/>
            <a:ext cx="849932" cy="41777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今後</a:t>
            </a:r>
            <a:endParaRPr kumimoji="1" lang="ja-JP" altLang="en-US" b="1" dirty="0">
              <a:solidFill>
                <a:schemeClr val="bg1"/>
              </a:solidFill>
            </a:endParaRPr>
          </a:p>
        </p:txBody>
      </p:sp>
      <p:sp>
        <p:nvSpPr>
          <p:cNvPr id="13" name="テキスト プレースホルダー 4">
            <a:extLst>
              <a:ext uri="{FF2B5EF4-FFF2-40B4-BE49-F238E27FC236}">
                <a16:creationId xmlns:a16="http://schemas.microsoft.com/office/drawing/2014/main" id="{34C54ED5-F604-4DB4-9185-E9B777A37FBE}"/>
              </a:ext>
            </a:extLst>
          </p:cNvPr>
          <p:cNvSpPr>
            <a:spLocks noGrp="1"/>
          </p:cNvSpPr>
          <p:nvPr>
            <p:ph type="body" sz="quarter" idx="13"/>
          </p:nvPr>
        </p:nvSpPr>
        <p:spPr>
          <a:xfrm>
            <a:off x="92764" y="14148"/>
            <a:ext cx="7170738" cy="293687"/>
          </a:xfrm>
        </p:spPr>
        <p:txBody>
          <a:bodyPr>
            <a:normAutofit/>
          </a:bodyPr>
          <a:lstStyle/>
          <a:p>
            <a:r>
              <a:rPr lang="ja-JP" altLang="en-US" sz="1200" b="1" dirty="0">
                <a:latin typeface="Meiryo UI" panose="020B0604030504040204" pitchFamily="50" charset="-128"/>
                <a:ea typeface="Meiryo UI" panose="020B0604030504040204" pitchFamily="50" charset="-128"/>
              </a:rPr>
              <a:t>３．府庁におけるサービスのデジタル化</a:t>
            </a:r>
          </a:p>
        </p:txBody>
      </p:sp>
    </p:spTree>
    <p:extLst>
      <p:ext uri="{BB962C8B-B14F-4D97-AF65-F5344CB8AC3E}">
        <p14:creationId xmlns:p14="http://schemas.microsoft.com/office/powerpoint/2010/main" val="573105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9AADD3D3-F67C-46A1-9F05-26101D8012F5}"/>
              </a:ext>
            </a:extLst>
          </p:cNvPr>
          <p:cNvSpPr>
            <a:spLocks noGrp="1"/>
          </p:cNvSpPr>
          <p:nvPr>
            <p:ph type="sldNum" sz="quarter" idx="12"/>
          </p:nvPr>
        </p:nvSpPr>
        <p:spPr/>
        <p:txBody>
          <a:bodyPr/>
          <a:lstStyle/>
          <a:p>
            <a:fld id="{50F88186-B17D-4CE3-A887-D91699CF601C}" type="slidenum">
              <a:rPr kumimoji="1" lang="ja-JP" altLang="en-US" smtClean="0"/>
              <a:t>16</a:t>
            </a:fld>
            <a:endParaRPr kumimoji="1" lang="ja-JP" altLang="en-US" dirty="0"/>
          </a:p>
        </p:txBody>
      </p:sp>
      <p:pic>
        <p:nvPicPr>
          <p:cNvPr id="2" name="図 1">
            <a:extLst>
              <a:ext uri="{FF2B5EF4-FFF2-40B4-BE49-F238E27FC236}">
                <a16:creationId xmlns:a16="http://schemas.microsoft.com/office/drawing/2014/main" id="{52DFB9E7-A70B-4DE5-A751-D83CD7B4F867}"/>
              </a:ext>
            </a:extLst>
          </p:cNvPr>
          <p:cNvPicPr>
            <a:picLocks noChangeAspect="1"/>
          </p:cNvPicPr>
          <p:nvPr/>
        </p:nvPicPr>
        <p:blipFill>
          <a:blip r:embed="rId2"/>
          <a:stretch>
            <a:fillRect/>
          </a:stretch>
        </p:blipFill>
        <p:spPr>
          <a:xfrm>
            <a:off x="94894" y="1827707"/>
            <a:ext cx="8954218" cy="4593904"/>
          </a:xfrm>
          <a:prstGeom prst="rect">
            <a:avLst/>
          </a:prstGeom>
        </p:spPr>
      </p:pic>
      <p:sp>
        <p:nvSpPr>
          <p:cNvPr id="4" name="テキスト ボックス 3">
            <a:extLst>
              <a:ext uri="{FF2B5EF4-FFF2-40B4-BE49-F238E27FC236}">
                <a16:creationId xmlns:a16="http://schemas.microsoft.com/office/drawing/2014/main" id="{E887B7E5-4A2B-4E42-AEC7-6590F676E09A}"/>
              </a:ext>
            </a:extLst>
          </p:cNvPr>
          <p:cNvSpPr txBox="1"/>
          <p:nvPr/>
        </p:nvSpPr>
        <p:spPr>
          <a:xfrm>
            <a:off x="172727" y="777700"/>
            <a:ext cx="8660524" cy="830997"/>
          </a:xfrm>
          <a:prstGeom prst="rect">
            <a:avLst/>
          </a:prstGeom>
          <a:noFill/>
        </p:spPr>
        <p:txBody>
          <a:bodyPr wrap="square" rtlCol="0">
            <a:spAutoFit/>
          </a:bodyPr>
          <a:lstStyle/>
          <a:p>
            <a:pPr marL="285750" indent="-285750">
              <a:buFont typeface="Arial" panose="020B0604020202020204" pitchFamily="34" charset="0"/>
              <a:buChar char="•"/>
            </a:pPr>
            <a:r>
              <a:rPr lang="en-US" altLang="ja-JP" sz="1600" dirty="0" err="1"/>
              <a:t>my</a:t>
            </a:r>
            <a:r>
              <a:rPr kumimoji="1" lang="en-US" altLang="ja-JP" sz="1600" dirty="0" err="1"/>
              <a:t>door</a:t>
            </a:r>
            <a:r>
              <a:rPr kumimoji="1" lang="en-US" altLang="ja-JP" sz="1600" dirty="0"/>
              <a:t> OSAKA</a:t>
            </a:r>
            <a:r>
              <a:rPr kumimoji="1" lang="ja-JP" altLang="en-US" sz="1600" dirty="0"/>
              <a:t>は、府域における行政サービスの利用を、より便利にするための広域総合ポータル</a:t>
            </a:r>
            <a:endParaRPr kumimoji="1" lang="en-US" altLang="ja-JP" sz="1600" dirty="0"/>
          </a:p>
          <a:p>
            <a:pPr marL="285750" indent="-285750">
              <a:buFont typeface="Arial" panose="020B0604020202020204" pitchFamily="34" charset="0"/>
              <a:buChar char="•"/>
            </a:pPr>
            <a:r>
              <a:rPr lang="ja-JP" altLang="en-US" sz="1600" dirty="0"/>
              <a:t>利用者が</a:t>
            </a:r>
            <a:r>
              <a:rPr lang="en-US" altLang="ja-JP" sz="1600" dirty="0"/>
              <a:t>ID</a:t>
            </a:r>
            <a:r>
              <a:rPr lang="ja-JP" altLang="en-US" sz="1600" dirty="0"/>
              <a:t>登録をすることで、パーソナライズされたサービスが届き、ワンストップ・ワンスオンリーの手続きが、</a:t>
            </a:r>
            <a:r>
              <a:rPr lang="en-US" altLang="ja-JP" sz="1600" dirty="0"/>
              <a:t>24</a:t>
            </a:r>
            <a:r>
              <a:rPr lang="ja-JP" altLang="en-US" sz="1600" dirty="0"/>
              <a:t>時間</a:t>
            </a:r>
            <a:r>
              <a:rPr lang="en-US" altLang="ja-JP" sz="1600" dirty="0"/>
              <a:t>365</a:t>
            </a:r>
            <a:r>
              <a:rPr lang="ja-JP" altLang="en-US" sz="1600" dirty="0"/>
              <a:t>日可能になる。</a:t>
            </a:r>
            <a:endParaRPr kumimoji="1" lang="ja-JP" altLang="en-US" sz="1600" dirty="0"/>
          </a:p>
        </p:txBody>
      </p:sp>
      <p:sp>
        <p:nvSpPr>
          <p:cNvPr id="7" name="タイトル 1">
            <a:extLst>
              <a:ext uri="{FF2B5EF4-FFF2-40B4-BE49-F238E27FC236}">
                <a16:creationId xmlns:a16="http://schemas.microsoft.com/office/drawing/2014/main" id="{FDE78005-3D10-48C8-A4D2-4AE95D98114A}"/>
              </a:ext>
            </a:extLst>
          </p:cNvPr>
          <p:cNvSpPr txBox="1">
            <a:spLocks/>
          </p:cNvSpPr>
          <p:nvPr/>
        </p:nvSpPr>
        <p:spPr>
          <a:xfrm>
            <a:off x="8505" y="209112"/>
            <a:ext cx="8456022" cy="461659"/>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kumimoji="1" sz="2400" b="1" kern="1200">
                <a:solidFill>
                  <a:schemeClr val="tx1"/>
                </a:solidFill>
                <a:latin typeface="+mj-lt"/>
                <a:ea typeface="+mj-ea"/>
                <a:cs typeface="+mj-cs"/>
              </a:defRPr>
            </a:lvl1pPr>
          </a:lstStyle>
          <a:p>
            <a:r>
              <a:rPr lang="ja-JP" altLang="en-US" sz="2000" dirty="0">
                <a:latin typeface="Meiryo UI" panose="020B0604030504040204" pitchFamily="50" charset="-128"/>
                <a:ea typeface="Meiryo UI" panose="020B0604030504040204" pitchFamily="50" charset="-128"/>
              </a:rPr>
              <a:t>　②</a:t>
            </a:r>
            <a:r>
              <a:rPr lang="en-US" altLang="ja-JP" sz="1800" dirty="0">
                <a:latin typeface="Meiryo UI" panose="020B0604030504040204" pitchFamily="50" charset="-128"/>
                <a:ea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rPr>
              <a:t> </a:t>
            </a:r>
            <a:r>
              <a:rPr lang="en-US" altLang="ja-JP" sz="2000" dirty="0" err="1">
                <a:latin typeface="Meiryo UI" panose="020B0604030504040204" pitchFamily="50" charset="-128"/>
                <a:ea typeface="Meiryo UI" panose="020B0604030504040204" pitchFamily="50" charset="-128"/>
              </a:rPr>
              <a:t>mydoor</a:t>
            </a:r>
            <a:r>
              <a:rPr lang="en-US" altLang="ja-JP" sz="2000" dirty="0">
                <a:latin typeface="Meiryo UI" panose="020B0604030504040204" pitchFamily="50" charset="-128"/>
                <a:ea typeface="Meiryo UI" panose="020B0604030504040204" pitchFamily="50" charset="-128"/>
              </a:rPr>
              <a:t> OSAKA [</a:t>
            </a:r>
            <a:r>
              <a:rPr lang="ja-JP" altLang="en-US" sz="2000" dirty="0">
                <a:latin typeface="Meiryo UI" panose="020B0604030504040204" pitchFamily="50" charset="-128"/>
                <a:ea typeface="Meiryo UI" panose="020B0604030504040204" pitchFamily="50" charset="-128"/>
              </a:rPr>
              <a:t>３つのコンセプトとサービス</a:t>
            </a:r>
            <a:r>
              <a:rPr lang="en-US" altLang="ja-JP" sz="2000" dirty="0">
                <a:latin typeface="Meiryo UI" panose="020B0604030504040204" pitchFamily="50" charset="-128"/>
                <a:ea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endParaRPr>
          </a:p>
        </p:txBody>
      </p:sp>
      <p:sp>
        <p:nvSpPr>
          <p:cNvPr id="9" name="四角形: 角を丸くする 8">
            <a:extLst>
              <a:ext uri="{FF2B5EF4-FFF2-40B4-BE49-F238E27FC236}">
                <a16:creationId xmlns:a16="http://schemas.microsoft.com/office/drawing/2014/main" id="{35A7131A-C0F2-4F9C-BBF1-93F07D49E84D}"/>
              </a:ext>
            </a:extLst>
          </p:cNvPr>
          <p:cNvSpPr/>
          <p:nvPr/>
        </p:nvSpPr>
        <p:spPr>
          <a:xfrm>
            <a:off x="8001000" y="90975"/>
            <a:ext cx="849932" cy="41777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今後</a:t>
            </a:r>
            <a:endParaRPr kumimoji="1" lang="ja-JP" altLang="en-US" b="1" dirty="0">
              <a:solidFill>
                <a:schemeClr val="bg1"/>
              </a:solidFill>
            </a:endParaRPr>
          </a:p>
        </p:txBody>
      </p:sp>
      <p:sp>
        <p:nvSpPr>
          <p:cNvPr id="10" name="テキスト プレースホルダー 4">
            <a:extLst>
              <a:ext uri="{FF2B5EF4-FFF2-40B4-BE49-F238E27FC236}">
                <a16:creationId xmlns:a16="http://schemas.microsoft.com/office/drawing/2014/main" id="{716036B9-1FFC-43B8-A9F8-6F632AE7A90F}"/>
              </a:ext>
            </a:extLst>
          </p:cNvPr>
          <p:cNvSpPr>
            <a:spLocks noGrp="1"/>
          </p:cNvSpPr>
          <p:nvPr>
            <p:ph type="body" sz="quarter" idx="13"/>
          </p:nvPr>
        </p:nvSpPr>
        <p:spPr>
          <a:xfrm>
            <a:off x="92764" y="14148"/>
            <a:ext cx="7170738" cy="293687"/>
          </a:xfrm>
        </p:spPr>
        <p:txBody>
          <a:bodyPr>
            <a:normAutofit/>
          </a:bodyPr>
          <a:lstStyle/>
          <a:p>
            <a:r>
              <a:rPr lang="ja-JP" altLang="en-US" sz="1200" b="1" dirty="0">
                <a:latin typeface="Meiryo UI" panose="020B0604030504040204" pitchFamily="50" charset="-128"/>
                <a:ea typeface="Meiryo UI" panose="020B0604030504040204" pitchFamily="50" charset="-128"/>
              </a:rPr>
              <a:t>３．府庁におけるサービスのデジタル化</a:t>
            </a:r>
          </a:p>
        </p:txBody>
      </p:sp>
    </p:spTree>
    <p:extLst>
      <p:ext uri="{BB962C8B-B14F-4D97-AF65-F5344CB8AC3E}">
        <p14:creationId xmlns:p14="http://schemas.microsoft.com/office/powerpoint/2010/main" val="2854236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楕円 77">
            <a:extLst>
              <a:ext uri="{FF2B5EF4-FFF2-40B4-BE49-F238E27FC236}">
                <a16:creationId xmlns:a16="http://schemas.microsoft.com/office/drawing/2014/main" id="{A3386D6C-938E-466A-87FA-CE496BB99F1E}"/>
              </a:ext>
            </a:extLst>
          </p:cNvPr>
          <p:cNvSpPr/>
          <p:nvPr/>
        </p:nvSpPr>
        <p:spPr>
          <a:xfrm>
            <a:off x="2965762" y="5224759"/>
            <a:ext cx="2960921" cy="161628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楕円 75">
            <a:extLst>
              <a:ext uri="{FF2B5EF4-FFF2-40B4-BE49-F238E27FC236}">
                <a16:creationId xmlns:a16="http://schemas.microsoft.com/office/drawing/2014/main" id="{7441D430-D792-4191-8FEC-C942B39B5A83}"/>
              </a:ext>
            </a:extLst>
          </p:cNvPr>
          <p:cNvSpPr/>
          <p:nvPr/>
        </p:nvSpPr>
        <p:spPr>
          <a:xfrm>
            <a:off x="2930397" y="3474004"/>
            <a:ext cx="2960921" cy="161628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93">
            <a:extLst>
              <a:ext uri="{FF2B5EF4-FFF2-40B4-BE49-F238E27FC236}">
                <a16:creationId xmlns:a16="http://schemas.microsoft.com/office/drawing/2014/main" id="{761946C0-17E3-4884-8F66-BECE09D4B79F}"/>
              </a:ext>
            </a:extLst>
          </p:cNvPr>
          <p:cNvSpPr/>
          <p:nvPr/>
        </p:nvSpPr>
        <p:spPr>
          <a:xfrm>
            <a:off x="2942691" y="1744108"/>
            <a:ext cx="2960921" cy="161628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6" name="図 85">
            <a:extLst>
              <a:ext uri="{FF2B5EF4-FFF2-40B4-BE49-F238E27FC236}">
                <a16:creationId xmlns:a16="http://schemas.microsoft.com/office/drawing/2014/main" id="{5DA1F191-D033-41F5-88C6-C4C2C30C5821}"/>
              </a:ext>
            </a:extLst>
          </p:cNvPr>
          <p:cNvPicPr>
            <a:picLocks noChangeAspect="1"/>
          </p:cNvPicPr>
          <p:nvPr/>
        </p:nvPicPr>
        <p:blipFill>
          <a:blip r:embed="rId2"/>
          <a:stretch>
            <a:fillRect/>
          </a:stretch>
        </p:blipFill>
        <p:spPr>
          <a:xfrm>
            <a:off x="6867455" y="3159404"/>
            <a:ext cx="1609483" cy="2578832"/>
          </a:xfrm>
          <a:prstGeom prst="rect">
            <a:avLst/>
          </a:prstGeom>
        </p:spPr>
      </p:pic>
      <p:pic>
        <p:nvPicPr>
          <p:cNvPr id="74" name="図 73">
            <a:extLst>
              <a:ext uri="{FF2B5EF4-FFF2-40B4-BE49-F238E27FC236}">
                <a16:creationId xmlns:a16="http://schemas.microsoft.com/office/drawing/2014/main" id="{683CC27A-9AA5-4FF2-94D7-28FE3AF99B59}"/>
              </a:ext>
            </a:extLst>
          </p:cNvPr>
          <p:cNvPicPr>
            <a:picLocks noChangeAspect="1"/>
          </p:cNvPicPr>
          <p:nvPr/>
        </p:nvPicPr>
        <p:blipFill>
          <a:blip r:embed="rId2"/>
          <a:stretch>
            <a:fillRect/>
          </a:stretch>
        </p:blipFill>
        <p:spPr>
          <a:xfrm>
            <a:off x="6667911" y="2982902"/>
            <a:ext cx="1609483" cy="2578832"/>
          </a:xfrm>
          <a:prstGeom prst="rect">
            <a:avLst/>
          </a:prstGeom>
        </p:spPr>
      </p:pic>
      <p:pic>
        <p:nvPicPr>
          <p:cNvPr id="19" name="図 18">
            <a:extLst>
              <a:ext uri="{FF2B5EF4-FFF2-40B4-BE49-F238E27FC236}">
                <a16:creationId xmlns:a16="http://schemas.microsoft.com/office/drawing/2014/main" id="{837AF6F5-CB75-4585-872B-33B90E43C331}"/>
              </a:ext>
            </a:extLst>
          </p:cNvPr>
          <p:cNvPicPr>
            <a:picLocks noChangeAspect="1"/>
          </p:cNvPicPr>
          <p:nvPr/>
        </p:nvPicPr>
        <p:blipFill>
          <a:blip r:embed="rId3"/>
          <a:stretch>
            <a:fillRect/>
          </a:stretch>
        </p:blipFill>
        <p:spPr>
          <a:xfrm>
            <a:off x="754728" y="3742109"/>
            <a:ext cx="1605203" cy="1656000"/>
          </a:xfrm>
          <a:prstGeom prst="rect">
            <a:avLst/>
          </a:prstGeom>
        </p:spPr>
      </p:pic>
      <p:pic>
        <p:nvPicPr>
          <p:cNvPr id="21" name="図 20">
            <a:extLst>
              <a:ext uri="{FF2B5EF4-FFF2-40B4-BE49-F238E27FC236}">
                <a16:creationId xmlns:a16="http://schemas.microsoft.com/office/drawing/2014/main" id="{D758DD7F-133C-468A-937B-AB44D4B34683}"/>
              </a:ext>
            </a:extLst>
          </p:cNvPr>
          <p:cNvPicPr>
            <a:picLocks noChangeAspect="1"/>
          </p:cNvPicPr>
          <p:nvPr/>
        </p:nvPicPr>
        <p:blipFill rotWithShape="1">
          <a:blip r:embed="rId3"/>
          <a:srcRect b="6649"/>
          <a:stretch/>
        </p:blipFill>
        <p:spPr>
          <a:xfrm>
            <a:off x="751458" y="2821397"/>
            <a:ext cx="1605203" cy="1545887"/>
          </a:xfrm>
          <a:prstGeom prst="rect">
            <a:avLst/>
          </a:prstGeom>
        </p:spPr>
      </p:pic>
      <p:sp>
        <p:nvSpPr>
          <p:cNvPr id="22" name="テキスト ボックス 21">
            <a:extLst>
              <a:ext uri="{FF2B5EF4-FFF2-40B4-BE49-F238E27FC236}">
                <a16:creationId xmlns:a16="http://schemas.microsoft.com/office/drawing/2014/main" id="{10DC58AD-7165-4483-8D88-F787A759E21A}"/>
              </a:ext>
            </a:extLst>
          </p:cNvPr>
          <p:cNvSpPr txBox="1"/>
          <p:nvPr/>
        </p:nvSpPr>
        <p:spPr>
          <a:xfrm>
            <a:off x="843843" y="2982434"/>
            <a:ext cx="1421933" cy="276999"/>
          </a:xfrm>
          <a:prstGeom prst="rect">
            <a:avLst/>
          </a:prstGeom>
          <a:solidFill>
            <a:schemeClr val="bg1"/>
          </a:solidFill>
          <a:ln>
            <a:solidFill>
              <a:schemeClr val="accent1"/>
            </a:solidFill>
          </a:ln>
        </p:spPr>
        <p:txBody>
          <a:bodyPr wrap="square" rtlCol="0">
            <a:spAutoFit/>
          </a:bodyPr>
          <a:lstStyle/>
          <a:p>
            <a:pPr algn="ctr"/>
            <a:r>
              <a:rPr kumimoji="1" lang="ja-JP" altLang="en-US" sz="1200" b="1" dirty="0"/>
              <a:t>府公式ウェブサイト</a:t>
            </a:r>
            <a:endParaRPr kumimoji="1" lang="en-US" altLang="ja-JP" sz="1200" b="1" dirty="0"/>
          </a:p>
        </p:txBody>
      </p:sp>
      <p:sp>
        <p:nvSpPr>
          <p:cNvPr id="23" name="正方形/長方形 22">
            <a:extLst>
              <a:ext uri="{FF2B5EF4-FFF2-40B4-BE49-F238E27FC236}">
                <a16:creationId xmlns:a16="http://schemas.microsoft.com/office/drawing/2014/main" id="{E0565BF6-5BB9-41E6-A38A-D3D9DE19A831}"/>
              </a:ext>
            </a:extLst>
          </p:cNvPr>
          <p:cNvSpPr/>
          <p:nvPr/>
        </p:nvSpPr>
        <p:spPr>
          <a:xfrm>
            <a:off x="1210149" y="3453157"/>
            <a:ext cx="252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4231B2EA-4580-4000-B683-8782B149F479}"/>
              </a:ext>
            </a:extLst>
          </p:cNvPr>
          <p:cNvSpPr/>
          <p:nvPr/>
        </p:nvSpPr>
        <p:spPr>
          <a:xfrm>
            <a:off x="1403645" y="4653519"/>
            <a:ext cx="180000" cy="18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D9991F1F-2B10-42E0-9DBB-7F72628CAAFE}"/>
              </a:ext>
            </a:extLst>
          </p:cNvPr>
          <p:cNvSpPr/>
          <p:nvPr/>
        </p:nvSpPr>
        <p:spPr>
          <a:xfrm>
            <a:off x="1967007" y="3799050"/>
            <a:ext cx="180000" cy="18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a:extLst>
              <a:ext uri="{FF2B5EF4-FFF2-40B4-BE49-F238E27FC236}">
                <a16:creationId xmlns:a16="http://schemas.microsoft.com/office/drawing/2014/main" id="{17CDD3A0-7F29-4B58-B1F6-7D993F63A2B3}"/>
              </a:ext>
            </a:extLst>
          </p:cNvPr>
          <p:cNvCxnSpPr>
            <a:cxnSpLocks/>
            <a:stCxn id="23" idx="3"/>
            <a:endCxn id="43" idx="1"/>
          </p:cNvCxnSpPr>
          <p:nvPr/>
        </p:nvCxnSpPr>
        <p:spPr>
          <a:xfrm flipV="1">
            <a:off x="1462149" y="2846577"/>
            <a:ext cx="1954562" cy="732580"/>
          </a:xfrm>
          <a:prstGeom prst="straightConnector1">
            <a:avLst/>
          </a:prstGeom>
          <a:ln w="158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C0D6DACE-2D5B-4B2A-807C-02DC402B5F3B}"/>
              </a:ext>
            </a:extLst>
          </p:cNvPr>
          <p:cNvCxnSpPr>
            <a:cxnSpLocks/>
            <a:stCxn id="24" idx="3"/>
            <a:endCxn id="43" idx="1"/>
          </p:cNvCxnSpPr>
          <p:nvPr/>
        </p:nvCxnSpPr>
        <p:spPr>
          <a:xfrm flipV="1">
            <a:off x="1583645" y="2846577"/>
            <a:ext cx="1833066" cy="1896942"/>
          </a:xfrm>
          <a:prstGeom prst="straightConnector1">
            <a:avLst/>
          </a:prstGeom>
          <a:ln w="158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2D926647-802F-45CD-831E-6289E7C10CC1}"/>
              </a:ext>
            </a:extLst>
          </p:cNvPr>
          <p:cNvCxnSpPr>
            <a:cxnSpLocks/>
            <a:stCxn id="25" idx="3"/>
            <a:endCxn id="43" idx="1"/>
          </p:cNvCxnSpPr>
          <p:nvPr/>
        </p:nvCxnSpPr>
        <p:spPr>
          <a:xfrm flipV="1">
            <a:off x="2147007" y="2846577"/>
            <a:ext cx="1269704" cy="1042473"/>
          </a:xfrm>
          <a:prstGeom prst="straightConnector1">
            <a:avLst/>
          </a:prstGeom>
          <a:ln w="158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1699F263-E42E-41ED-97E5-00D9414CE19C}"/>
              </a:ext>
            </a:extLst>
          </p:cNvPr>
          <p:cNvSpPr txBox="1"/>
          <p:nvPr/>
        </p:nvSpPr>
        <p:spPr>
          <a:xfrm>
            <a:off x="576237" y="5824643"/>
            <a:ext cx="1882663" cy="646331"/>
          </a:xfrm>
          <a:prstGeom prst="rect">
            <a:avLst/>
          </a:prstGeom>
          <a:noFill/>
        </p:spPr>
        <p:txBody>
          <a:bodyPr wrap="square" rtlCol="0">
            <a:spAutoFit/>
          </a:bodyPr>
          <a:lstStyle/>
          <a:p>
            <a:r>
              <a:rPr kumimoji="1" lang="ja-JP" altLang="en-US" sz="1200" dirty="0"/>
              <a:t>大阪府では“ピピっとネット”の情報からセグメント配信を予定</a:t>
            </a:r>
          </a:p>
        </p:txBody>
      </p:sp>
      <p:sp>
        <p:nvSpPr>
          <p:cNvPr id="31" name="正方形/長方形 30">
            <a:extLst>
              <a:ext uri="{FF2B5EF4-FFF2-40B4-BE49-F238E27FC236}">
                <a16:creationId xmlns:a16="http://schemas.microsoft.com/office/drawing/2014/main" id="{DD438ED2-FA9E-4A41-B823-A74188B1CAD6}"/>
              </a:ext>
            </a:extLst>
          </p:cNvPr>
          <p:cNvSpPr/>
          <p:nvPr/>
        </p:nvSpPr>
        <p:spPr>
          <a:xfrm>
            <a:off x="1220564" y="4368551"/>
            <a:ext cx="252000" cy="25200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5CBBFA24-EBDD-4AF0-804C-D1B87D12583D}"/>
              </a:ext>
            </a:extLst>
          </p:cNvPr>
          <p:cNvSpPr/>
          <p:nvPr/>
        </p:nvSpPr>
        <p:spPr>
          <a:xfrm>
            <a:off x="1667353" y="3734621"/>
            <a:ext cx="180000" cy="18000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F7E07947-1545-4928-A5D0-D4B45D16CD3B}"/>
              </a:ext>
            </a:extLst>
          </p:cNvPr>
          <p:cNvSpPr/>
          <p:nvPr/>
        </p:nvSpPr>
        <p:spPr>
          <a:xfrm>
            <a:off x="1954884" y="5004435"/>
            <a:ext cx="180000" cy="18000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矢印コネクタ 33">
            <a:extLst>
              <a:ext uri="{FF2B5EF4-FFF2-40B4-BE49-F238E27FC236}">
                <a16:creationId xmlns:a16="http://schemas.microsoft.com/office/drawing/2014/main" id="{853F95C2-0D33-43DD-BCD4-7C6BC1F224F9}"/>
              </a:ext>
            </a:extLst>
          </p:cNvPr>
          <p:cNvCxnSpPr>
            <a:cxnSpLocks/>
            <a:stCxn id="31" idx="3"/>
            <a:endCxn id="44" idx="1"/>
          </p:cNvCxnSpPr>
          <p:nvPr/>
        </p:nvCxnSpPr>
        <p:spPr>
          <a:xfrm>
            <a:off x="1472564" y="4494551"/>
            <a:ext cx="1928692" cy="99110"/>
          </a:xfrm>
          <a:prstGeom prst="straightConnector1">
            <a:avLst/>
          </a:prstGeom>
          <a:ln w="15875">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B42FF17B-7D89-4B16-B1E3-1BC9572A7B31}"/>
              </a:ext>
            </a:extLst>
          </p:cNvPr>
          <p:cNvCxnSpPr>
            <a:cxnSpLocks/>
            <a:stCxn id="32" idx="3"/>
            <a:endCxn id="44" idx="1"/>
          </p:cNvCxnSpPr>
          <p:nvPr/>
        </p:nvCxnSpPr>
        <p:spPr>
          <a:xfrm>
            <a:off x="1847353" y="3824621"/>
            <a:ext cx="1553903" cy="769040"/>
          </a:xfrm>
          <a:prstGeom prst="straightConnector1">
            <a:avLst/>
          </a:prstGeom>
          <a:ln w="15875">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C823BF6D-CE48-491C-A3BA-558CA64DAAE6}"/>
              </a:ext>
            </a:extLst>
          </p:cNvPr>
          <p:cNvCxnSpPr>
            <a:cxnSpLocks/>
            <a:stCxn id="33" idx="3"/>
            <a:endCxn id="44" idx="1"/>
          </p:cNvCxnSpPr>
          <p:nvPr/>
        </p:nvCxnSpPr>
        <p:spPr>
          <a:xfrm flipV="1">
            <a:off x="2134884" y="4593661"/>
            <a:ext cx="1266372" cy="500774"/>
          </a:xfrm>
          <a:prstGeom prst="straightConnector1">
            <a:avLst/>
          </a:prstGeom>
          <a:ln w="15875">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8" name="図 37">
            <a:extLst>
              <a:ext uri="{FF2B5EF4-FFF2-40B4-BE49-F238E27FC236}">
                <a16:creationId xmlns:a16="http://schemas.microsoft.com/office/drawing/2014/main" id="{D63DCDAF-7339-40E9-A026-BD3B5F5D3738}"/>
              </a:ext>
            </a:extLst>
          </p:cNvPr>
          <p:cNvPicPr>
            <a:picLocks noChangeAspect="1"/>
          </p:cNvPicPr>
          <p:nvPr/>
        </p:nvPicPr>
        <p:blipFill>
          <a:blip r:embed="rId4"/>
          <a:stretch>
            <a:fillRect/>
          </a:stretch>
        </p:blipFill>
        <p:spPr>
          <a:xfrm>
            <a:off x="4050197" y="5065106"/>
            <a:ext cx="576000" cy="720000"/>
          </a:xfrm>
          <a:prstGeom prst="rect">
            <a:avLst/>
          </a:prstGeom>
        </p:spPr>
      </p:pic>
      <p:sp>
        <p:nvSpPr>
          <p:cNvPr id="39" name="正方形/長方形 38">
            <a:extLst>
              <a:ext uri="{FF2B5EF4-FFF2-40B4-BE49-F238E27FC236}">
                <a16:creationId xmlns:a16="http://schemas.microsoft.com/office/drawing/2014/main" id="{E310358B-55CA-4483-85F5-FBD7F6745515}"/>
              </a:ext>
            </a:extLst>
          </p:cNvPr>
          <p:cNvSpPr/>
          <p:nvPr/>
        </p:nvSpPr>
        <p:spPr>
          <a:xfrm>
            <a:off x="1399534" y="4978860"/>
            <a:ext cx="180000" cy="1800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98773406-63A6-4CFC-8C62-83024E109CBE}"/>
              </a:ext>
            </a:extLst>
          </p:cNvPr>
          <p:cNvSpPr/>
          <p:nvPr/>
        </p:nvSpPr>
        <p:spPr>
          <a:xfrm>
            <a:off x="1967007" y="4723068"/>
            <a:ext cx="180000" cy="1800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矢印コネクタ 40">
            <a:extLst>
              <a:ext uri="{FF2B5EF4-FFF2-40B4-BE49-F238E27FC236}">
                <a16:creationId xmlns:a16="http://schemas.microsoft.com/office/drawing/2014/main" id="{D0A1827E-B73E-4B09-92EE-BEB8173F260E}"/>
              </a:ext>
            </a:extLst>
          </p:cNvPr>
          <p:cNvCxnSpPr>
            <a:cxnSpLocks/>
            <a:endCxn id="45" idx="1"/>
          </p:cNvCxnSpPr>
          <p:nvPr/>
        </p:nvCxnSpPr>
        <p:spPr>
          <a:xfrm>
            <a:off x="1556738" y="4985897"/>
            <a:ext cx="1842469" cy="1242699"/>
          </a:xfrm>
          <a:prstGeom prst="straightConnector1">
            <a:avLst/>
          </a:prstGeom>
          <a:ln w="15875">
            <a:solidFill>
              <a:schemeClr val="accent6">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3" name="吹き出し: 角を丸めた四角形 42">
            <a:extLst>
              <a:ext uri="{FF2B5EF4-FFF2-40B4-BE49-F238E27FC236}">
                <a16:creationId xmlns:a16="http://schemas.microsoft.com/office/drawing/2014/main" id="{B8F77103-DED0-4340-B78E-CD02DEA21E66}"/>
              </a:ext>
            </a:extLst>
          </p:cNvPr>
          <p:cNvSpPr/>
          <p:nvPr/>
        </p:nvSpPr>
        <p:spPr>
          <a:xfrm>
            <a:off x="3416711" y="2378577"/>
            <a:ext cx="2062271" cy="936000"/>
          </a:xfrm>
          <a:prstGeom prst="wedgeRoundRectCallout">
            <a:avLst>
              <a:gd name="adj1" fmla="val 15240"/>
              <a:gd name="adj2" fmla="val -68920"/>
              <a:gd name="adj3" fmla="val 16667"/>
            </a:avLst>
          </a:prstGeom>
          <a:solidFill>
            <a:schemeClr val="accent4">
              <a:lumMod val="20000"/>
              <a:lumOff val="8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171450" indent="-171450">
              <a:buFont typeface="Wingdings" panose="05000000000000000000" pitchFamily="2" charset="2"/>
              <a:buChar char="n"/>
            </a:pPr>
            <a:r>
              <a:rPr lang="ja-JP" altLang="en-US" sz="1100" dirty="0">
                <a:solidFill>
                  <a:schemeClr val="tx1"/>
                </a:solidFill>
              </a:rPr>
              <a:t>府営公園のイベント情報</a:t>
            </a:r>
            <a:endParaRPr lang="en-US" altLang="ja-JP" sz="1100" dirty="0">
              <a:solidFill>
                <a:schemeClr val="tx1"/>
              </a:solidFill>
            </a:endParaRPr>
          </a:p>
          <a:p>
            <a:pPr marL="171450" indent="-171450">
              <a:buFont typeface="Wingdings" panose="05000000000000000000" pitchFamily="2" charset="2"/>
              <a:buChar char="p"/>
            </a:pPr>
            <a:r>
              <a:rPr lang="ja-JP" altLang="en-US" sz="1100" dirty="0">
                <a:solidFill>
                  <a:schemeClr val="tx1"/>
                </a:solidFill>
              </a:rPr>
              <a:t>市立公園のイベント情報</a:t>
            </a:r>
            <a:endParaRPr lang="en-US" altLang="ja-JP" sz="1100" dirty="0">
              <a:solidFill>
                <a:schemeClr val="tx1"/>
              </a:solidFill>
            </a:endParaRPr>
          </a:p>
          <a:p>
            <a:pPr marL="171450" indent="-171450">
              <a:buFont typeface="Wingdings" panose="05000000000000000000" pitchFamily="2" charset="2"/>
              <a:buChar char="p"/>
            </a:pPr>
            <a:r>
              <a:rPr lang="ja-JP" altLang="en-US" sz="1100" dirty="0">
                <a:solidFill>
                  <a:schemeClr val="tx1"/>
                </a:solidFill>
              </a:rPr>
              <a:t>ワクチン接種の案内通知</a:t>
            </a:r>
            <a:endParaRPr lang="en-US" altLang="ja-JP" sz="1100" dirty="0">
              <a:solidFill>
                <a:schemeClr val="tx1"/>
              </a:solidFill>
            </a:endParaRPr>
          </a:p>
          <a:p>
            <a:pPr marL="171450" indent="-171450">
              <a:buFont typeface="Wingdings" panose="05000000000000000000" pitchFamily="2" charset="2"/>
              <a:buChar char="n"/>
            </a:pPr>
            <a:r>
              <a:rPr lang="ja-JP" altLang="en-US" sz="1100" dirty="0">
                <a:solidFill>
                  <a:schemeClr val="tx1"/>
                </a:solidFill>
              </a:rPr>
              <a:t>まいど子でもカード情報</a:t>
            </a:r>
            <a:endParaRPr lang="en-US" altLang="ja-JP" sz="1100" dirty="0">
              <a:solidFill>
                <a:schemeClr val="tx1"/>
              </a:solidFill>
            </a:endParaRPr>
          </a:p>
          <a:p>
            <a:pPr marL="171450" indent="-171450">
              <a:buFont typeface="Wingdings" panose="05000000000000000000" pitchFamily="2" charset="2"/>
              <a:buChar char="p"/>
            </a:pPr>
            <a:r>
              <a:rPr lang="ja-JP" altLang="en-US" sz="1100" dirty="0">
                <a:solidFill>
                  <a:schemeClr val="tx1"/>
                </a:solidFill>
              </a:rPr>
              <a:t>子育て応援給付金の案内</a:t>
            </a:r>
            <a:endParaRPr lang="en-US" altLang="ja-JP" sz="1100" dirty="0">
              <a:solidFill>
                <a:schemeClr val="tx1"/>
              </a:solidFill>
            </a:endParaRPr>
          </a:p>
        </p:txBody>
      </p:sp>
      <p:sp>
        <p:nvSpPr>
          <p:cNvPr id="44" name="吹き出し: 角を丸めた四角形 43">
            <a:extLst>
              <a:ext uri="{FF2B5EF4-FFF2-40B4-BE49-F238E27FC236}">
                <a16:creationId xmlns:a16="http://schemas.microsoft.com/office/drawing/2014/main" id="{41F97F60-783D-4B2F-96B9-F2396510B811}"/>
              </a:ext>
            </a:extLst>
          </p:cNvPr>
          <p:cNvSpPr/>
          <p:nvPr/>
        </p:nvSpPr>
        <p:spPr>
          <a:xfrm>
            <a:off x="3401256" y="4140627"/>
            <a:ext cx="2062272" cy="906067"/>
          </a:xfrm>
          <a:prstGeom prst="wedgeRoundRectCallout">
            <a:avLst>
              <a:gd name="adj1" fmla="val 19458"/>
              <a:gd name="adj2" fmla="val -70836"/>
              <a:gd name="adj3" fmla="val 16667"/>
            </a:avLst>
          </a:prstGeom>
          <a:solidFill>
            <a:schemeClr val="accent4">
              <a:lumMod val="20000"/>
              <a:lumOff val="8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171450" indent="-171450">
              <a:buFont typeface="Wingdings" panose="05000000000000000000" pitchFamily="2" charset="2"/>
              <a:buChar char="p"/>
            </a:pPr>
            <a:r>
              <a:rPr lang="ja-JP" altLang="en-US" sz="1050" dirty="0">
                <a:solidFill>
                  <a:schemeClr val="tx1"/>
                </a:solidFill>
              </a:rPr>
              <a:t>市民フィスティバル情報</a:t>
            </a:r>
            <a:endParaRPr lang="en-US" altLang="ja-JP" sz="1050" dirty="0">
              <a:solidFill>
                <a:schemeClr val="tx1"/>
              </a:solidFill>
            </a:endParaRPr>
          </a:p>
          <a:p>
            <a:pPr marL="171450" indent="-171450">
              <a:buFont typeface="Wingdings" panose="05000000000000000000" pitchFamily="2" charset="2"/>
              <a:buChar char="n"/>
            </a:pPr>
            <a:r>
              <a:rPr lang="ja-JP" altLang="en-US" sz="1050" dirty="0">
                <a:solidFill>
                  <a:schemeClr val="tx1"/>
                </a:solidFill>
              </a:rPr>
              <a:t>大阪ミュージアム情報</a:t>
            </a:r>
            <a:endParaRPr lang="en-US" altLang="ja-JP" sz="1050" dirty="0">
              <a:solidFill>
                <a:schemeClr val="tx1"/>
              </a:solidFill>
            </a:endParaRPr>
          </a:p>
          <a:p>
            <a:pPr marL="171450" indent="-171450">
              <a:buFont typeface="Wingdings" panose="05000000000000000000" pitchFamily="2" charset="2"/>
              <a:buChar char="p"/>
            </a:pPr>
            <a:r>
              <a:rPr lang="ja-JP" altLang="en-US" sz="1050" dirty="0">
                <a:solidFill>
                  <a:schemeClr val="tx1"/>
                </a:solidFill>
              </a:rPr>
              <a:t>市立図書館情報</a:t>
            </a:r>
            <a:endParaRPr lang="en-US" altLang="ja-JP" sz="1050" dirty="0">
              <a:solidFill>
                <a:schemeClr val="tx1"/>
              </a:solidFill>
            </a:endParaRPr>
          </a:p>
          <a:p>
            <a:pPr marL="171450" indent="-171450">
              <a:buFont typeface="Wingdings" panose="05000000000000000000" pitchFamily="2" charset="2"/>
              <a:buChar char="n"/>
            </a:pPr>
            <a:r>
              <a:rPr kumimoji="1" lang="ja-JP" altLang="en-US" sz="1000" dirty="0">
                <a:solidFill>
                  <a:schemeClr val="tx1"/>
                </a:solidFill>
              </a:rPr>
              <a:t>大阪マラソン情報</a:t>
            </a:r>
            <a:endParaRPr kumimoji="1" lang="en-US" altLang="ja-JP" sz="1000" dirty="0">
              <a:solidFill>
                <a:schemeClr val="tx1"/>
              </a:solidFill>
            </a:endParaRPr>
          </a:p>
          <a:p>
            <a:pPr marL="171450" indent="-171450">
              <a:buFont typeface="Wingdings" panose="05000000000000000000" pitchFamily="2" charset="2"/>
              <a:buChar char="p"/>
            </a:pPr>
            <a:r>
              <a:rPr kumimoji="1" lang="ja-JP" altLang="en-US" sz="1050" dirty="0">
                <a:solidFill>
                  <a:schemeClr val="tx1"/>
                </a:solidFill>
              </a:rPr>
              <a:t>市主催の歴史講座情報</a:t>
            </a:r>
          </a:p>
        </p:txBody>
      </p:sp>
      <p:sp>
        <p:nvSpPr>
          <p:cNvPr id="45" name="吹き出し: 角を丸めた四角形 44">
            <a:extLst>
              <a:ext uri="{FF2B5EF4-FFF2-40B4-BE49-F238E27FC236}">
                <a16:creationId xmlns:a16="http://schemas.microsoft.com/office/drawing/2014/main" id="{08B183CC-A64D-4880-B4C2-DA7C97A02FD4}"/>
              </a:ext>
            </a:extLst>
          </p:cNvPr>
          <p:cNvSpPr/>
          <p:nvPr/>
        </p:nvSpPr>
        <p:spPr>
          <a:xfrm>
            <a:off x="3399207" y="5775562"/>
            <a:ext cx="2076444" cy="906067"/>
          </a:xfrm>
          <a:prstGeom prst="wedgeRoundRectCallout">
            <a:avLst>
              <a:gd name="adj1" fmla="val 16512"/>
              <a:gd name="adj2" fmla="val -70767"/>
              <a:gd name="adj3" fmla="val 16667"/>
            </a:avLst>
          </a:prstGeom>
          <a:solidFill>
            <a:schemeClr val="accent4">
              <a:lumMod val="20000"/>
              <a:lumOff val="8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171450" indent="-171450">
              <a:buFont typeface="Wingdings" panose="05000000000000000000" pitchFamily="2" charset="2"/>
              <a:buChar char="p"/>
            </a:pPr>
            <a:r>
              <a:rPr lang="ja-JP" altLang="en-US" sz="1050" dirty="0">
                <a:solidFill>
                  <a:schemeClr val="tx1"/>
                </a:solidFill>
              </a:rPr>
              <a:t>高齢者優待サービス情報</a:t>
            </a:r>
            <a:endParaRPr lang="en-US" altLang="ja-JP" sz="1050" dirty="0">
              <a:solidFill>
                <a:schemeClr val="tx1"/>
              </a:solidFill>
            </a:endParaRPr>
          </a:p>
          <a:p>
            <a:pPr marL="171450" indent="-171450">
              <a:buFont typeface="Wingdings" panose="05000000000000000000" pitchFamily="2" charset="2"/>
              <a:buChar char="p"/>
            </a:pPr>
            <a:r>
              <a:rPr lang="ja-JP" altLang="en-US" sz="1050" dirty="0">
                <a:solidFill>
                  <a:schemeClr val="tx1"/>
                </a:solidFill>
              </a:rPr>
              <a:t>コロナワクチン接種の情報</a:t>
            </a:r>
            <a:endParaRPr lang="en-US" altLang="ja-JP" sz="1050" dirty="0">
              <a:solidFill>
                <a:schemeClr val="tx1"/>
              </a:solidFill>
            </a:endParaRPr>
          </a:p>
          <a:p>
            <a:pPr marL="171450" indent="-171450">
              <a:buFont typeface="Wingdings" panose="05000000000000000000" pitchFamily="2" charset="2"/>
              <a:buChar char="p"/>
            </a:pPr>
            <a:r>
              <a:rPr kumimoji="1" lang="ja-JP" altLang="en-US" sz="1050" dirty="0">
                <a:solidFill>
                  <a:schemeClr val="tx1"/>
                </a:solidFill>
              </a:rPr>
              <a:t>シルバー人材情報</a:t>
            </a:r>
            <a:endParaRPr kumimoji="1" lang="en-US" altLang="ja-JP" sz="1050" dirty="0">
              <a:solidFill>
                <a:schemeClr val="tx1"/>
              </a:solidFill>
            </a:endParaRPr>
          </a:p>
          <a:p>
            <a:pPr marL="171450" indent="-171450">
              <a:buFont typeface="Wingdings" panose="05000000000000000000" pitchFamily="2" charset="2"/>
              <a:buChar char="n"/>
            </a:pPr>
            <a:r>
              <a:rPr kumimoji="1" lang="ja-JP" altLang="en-US" sz="1000" dirty="0">
                <a:solidFill>
                  <a:schemeClr val="tx1"/>
                </a:solidFill>
              </a:rPr>
              <a:t>認知症啓発イベントの情報</a:t>
            </a:r>
          </a:p>
        </p:txBody>
      </p:sp>
      <p:pic>
        <p:nvPicPr>
          <p:cNvPr id="46" name="図 45">
            <a:extLst>
              <a:ext uri="{FF2B5EF4-FFF2-40B4-BE49-F238E27FC236}">
                <a16:creationId xmlns:a16="http://schemas.microsoft.com/office/drawing/2014/main" id="{DB014AE6-FB93-4FF8-9A16-4EA5919D2A6A}"/>
              </a:ext>
            </a:extLst>
          </p:cNvPr>
          <p:cNvPicPr>
            <a:picLocks noChangeAspect="1"/>
          </p:cNvPicPr>
          <p:nvPr/>
        </p:nvPicPr>
        <p:blipFill>
          <a:blip r:embed="rId5"/>
          <a:stretch>
            <a:fillRect/>
          </a:stretch>
        </p:blipFill>
        <p:spPr>
          <a:xfrm>
            <a:off x="1272908" y="2101778"/>
            <a:ext cx="613251" cy="676103"/>
          </a:xfrm>
          <a:prstGeom prst="rect">
            <a:avLst/>
          </a:prstGeom>
        </p:spPr>
      </p:pic>
      <p:pic>
        <p:nvPicPr>
          <p:cNvPr id="47" name="図 46">
            <a:extLst>
              <a:ext uri="{FF2B5EF4-FFF2-40B4-BE49-F238E27FC236}">
                <a16:creationId xmlns:a16="http://schemas.microsoft.com/office/drawing/2014/main" id="{41247BBE-F372-47F6-9207-65B6EEBFC463}"/>
              </a:ext>
            </a:extLst>
          </p:cNvPr>
          <p:cNvPicPr>
            <a:picLocks noChangeAspect="1"/>
          </p:cNvPicPr>
          <p:nvPr/>
        </p:nvPicPr>
        <p:blipFill>
          <a:blip r:embed="rId6"/>
          <a:stretch>
            <a:fillRect/>
          </a:stretch>
        </p:blipFill>
        <p:spPr>
          <a:xfrm rot="1784403">
            <a:off x="4777507" y="1823704"/>
            <a:ext cx="292146" cy="496040"/>
          </a:xfrm>
          <a:prstGeom prst="rect">
            <a:avLst/>
          </a:prstGeom>
        </p:spPr>
      </p:pic>
      <p:pic>
        <p:nvPicPr>
          <p:cNvPr id="48" name="図 47">
            <a:extLst>
              <a:ext uri="{FF2B5EF4-FFF2-40B4-BE49-F238E27FC236}">
                <a16:creationId xmlns:a16="http://schemas.microsoft.com/office/drawing/2014/main" id="{24F60BA9-E8D2-4091-97A3-EE1BF4B2AEF9}"/>
              </a:ext>
            </a:extLst>
          </p:cNvPr>
          <p:cNvPicPr>
            <a:picLocks noChangeAspect="1"/>
          </p:cNvPicPr>
          <p:nvPr/>
        </p:nvPicPr>
        <p:blipFill>
          <a:blip r:embed="rId3"/>
          <a:stretch>
            <a:fillRect/>
          </a:stretch>
        </p:blipFill>
        <p:spPr>
          <a:xfrm>
            <a:off x="6498394" y="3763608"/>
            <a:ext cx="1605203" cy="1656000"/>
          </a:xfrm>
          <a:prstGeom prst="rect">
            <a:avLst/>
          </a:prstGeom>
        </p:spPr>
      </p:pic>
      <p:pic>
        <p:nvPicPr>
          <p:cNvPr id="49" name="図 48">
            <a:extLst>
              <a:ext uri="{FF2B5EF4-FFF2-40B4-BE49-F238E27FC236}">
                <a16:creationId xmlns:a16="http://schemas.microsoft.com/office/drawing/2014/main" id="{10D92CAC-489D-449B-B7AB-351EF80B072D}"/>
              </a:ext>
            </a:extLst>
          </p:cNvPr>
          <p:cNvPicPr>
            <a:picLocks noChangeAspect="1"/>
          </p:cNvPicPr>
          <p:nvPr/>
        </p:nvPicPr>
        <p:blipFill rotWithShape="1">
          <a:blip r:embed="rId3"/>
          <a:srcRect b="6649"/>
          <a:stretch/>
        </p:blipFill>
        <p:spPr>
          <a:xfrm>
            <a:off x="6495124" y="2842896"/>
            <a:ext cx="1605203" cy="1545887"/>
          </a:xfrm>
          <a:prstGeom prst="rect">
            <a:avLst/>
          </a:prstGeom>
        </p:spPr>
      </p:pic>
      <p:sp>
        <p:nvSpPr>
          <p:cNvPr id="50" name="テキスト ボックス 49">
            <a:extLst>
              <a:ext uri="{FF2B5EF4-FFF2-40B4-BE49-F238E27FC236}">
                <a16:creationId xmlns:a16="http://schemas.microsoft.com/office/drawing/2014/main" id="{2C0D06AB-F68A-4D00-87A8-1A252F2C942F}"/>
              </a:ext>
            </a:extLst>
          </p:cNvPr>
          <p:cNvSpPr txBox="1"/>
          <p:nvPr/>
        </p:nvSpPr>
        <p:spPr>
          <a:xfrm>
            <a:off x="6587509" y="3003933"/>
            <a:ext cx="1421933" cy="276999"/>
          </a:xfrm>
          <a:prstGeom prst="rect">
            <a:avLst/>
          </a:prstGeom>
          <a:solidFill>
            <a:schemeClr val="bg1"/>
          </a:solidFill>
          <a:ln>
            <a:solidFill>
              <a:schemeClr val="accent1"/>
            </a:solidFill>
          </a:ln>
        </p:spPr>
        <p:txBody>
          <a:bodyPr wrap="square" rtlCol="0">
            <a:spAutoFit/>
          </a:bodyPr>
          <a:lstStyle/>
          <a:p>
            <a:pPr algn="ctr"/>
            <a:r>
              <a:rPr kumimoji="1" lang="ja-JP" altLang="en-US" sz="1200" b="1" dirty="0"/>
              <a:t>市公式ウェブサイト</a:t>
            </a:r>
            <a:endParaRPr kumimoji="1" lang="en-US" altLang="ja-JP" sz="1200" b="1" dirty="0"/>
          </a:p>
        </p:txBody>
      </p:sp>
      <p:sp>
        <p:nvSpPr>
          <p:cNvPr id="51" name="正方形/長方形 50">
            <a:extLst>
              <a:ext uri="{FF2B5EF4-FFF2-40B4-BE49-F238E27FC236}">
                <a16:creationId xmlns:a16="http://schemas.microsoft.com/office/drawing/2014/main" id="{75A3AA7A-D645-453B-89D2-1F21BA5D48AE}"/>
              </a:ext>
            </a:extLst>
          </p:cNvPr>
          <p:cNvSpPr/>
          <p:nvPr/>
        </p:nvSpPr>
        <p:spPr>
          <a:xfrm>
            <a:off x="6953815" y="3474656"/>
            <a:ext cx="252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6098F975-C31E-4904-943C-CE7890AAF524}"/>
              </a:ext>
            </a:extLst>
          </p:cNvPr>
          <p:cNvSpPr/>
          <p:nvPr/>
        </p:nvSpPr>
        <p:spPr>
          <a:xfrm>
            <a:off x="7147311" y="4675018"/>
            <a:ext cx="180000" cy="18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4FF15D50-8E82-4A8E-BDF5-B4FCAFCFB5D8}"/>
              </a:ext>
            </a:extLst>
          </p:cNvPr>
          <p:cNvSpPr/>
          <p:nvPr/>
        </p:nvSpPr>
        <p:spPr>
          <a:xfrm>
            <a:off x="7710673" y="3820549"/>
            <a:ext cx="180000" cy="18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9F0DC5A4-35E2-45B0-8127-821F2984BCC8}"/>
              </a:ext>
            </a:extLst>
          </p:cNvPr>
          <p:cNvSpPr/>
          <p:nvPr/>
        </p:nvSpPr>
        <p:spPr>
          <a:xfrm>
            <a:off x="6964230" y="4390050"/>
            <a:ext cx="252000" cy="25200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E7A0EF46-214A-48EA-92DC-53777494BFB4}"/>
              </a:ext>
            </a:extLst>
          </p:cNvPr>
          <p:cNvSpPr/>
          <p:nvPr/>
        </p:nvSpPr>
        <p:spPr>
          <a:xfrm>
            <a:off x="7411019" y="3756120"/>
            <a:ext cx="180000" cy="18000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5337D336-94F2-4554-BFF1-9493210E50EC}"/>
              </a:ext>
            </a:extLst>
          </p:cNvPr>
          <p:cNvSpPr/>
          <p:nvPr/>
        </p:nvSpPr>
        <p:spPr>
          <a:xfrm>
            <a:off x="7698550" y="5025934"/>
            <a:ext cx="180000" cy="18000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56FCDE5B-02D2-485E-947D-83F5DC1EF345}"/>
              </a:ext>
            </a:extLst>
          </p:cNvPr>
          <p:cNvSpPr/>
          <p:nvPr/>
        </p:nvSpPr>
        <p:spPr>
          <a:xfrm>
            <a:off x="7162279" y="4086001"/>
            <a:ext cx="180000" cy="1800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B45901F9-7B49-4E50-B0B7-47B2F37A7DBF}"/>
              </a:ext>
            </a:extLst>
          </p:cNvPr>
          <p:cNvSpPr/>
          <p:nvPr/>
        </p:nvSpPr>
        <p:spPr>
          <a:xfrm>
            <a:off x="7710673" y="4744567"/>
            <a:ext cx="180000" cy="1800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矢印コネクタ 67">
            <a:extLst>
              <a:ext uri="{FF2B5EF4-FFF2-40B4-BE49-F238E27FC236}">
                <a16:creationId xmlns:a16="http://schemas.microsoft.com/office/drawing/2014/main" id="{0DCF3A21-8F3A-433F-B268-F244D255B957}"/>
              </a:ext>
            </a:extLst>
          </p:cNvPr>
          <p:cNvCxnSpPr>
            <a:cxnSpLocks/>
            <a:stCxn id="51" idx="1"/>
            <a:endCxn id="43" idx="3"/>
          </p:cNvCxnSpPr>
          <p:nvPr/>
        </p:nvCxnSpPr>
        <p:spPr>
          <a:xfrm flipH="1" flipV="1">
            <a:off x="5478982" y="2846577"/>
            <a:ext cx="1474833" cy="754079"/>
          </a:xfrm>
          <a:prstGeom prst="straightConnector1">
            <a:avLst/>
          </a:prstGeom>
          <a:ln w="158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3AF79DAE-B043-4018-A1FA-28AAB4446C19}"/>
              </a:ext>
            </a:extLst>
          </p:cNvPr>
          <p:cNvCxnSpPr>
            <a:cxnSpLocks/>
            <a:stCxn id="53" idx="0"/>
            <a:endCxn id="43" idx="3"/>
          </p:cNvCxnSpPr>
          <p:nvPr/>
        </p:nvCxnSpPr>
        <p:spPr>
          <a:xfrm flipH="1" flipV="1">
            <a:off x="5478982" y="2846577"/>
            <a:ext cx="2321691" cy="973972"/>
          </a:xfrm>
          <a:prstGeom prst="straightConnector1">
            <a:avLst/>
          </a:prstGeom>
          <a:ln w="158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F65548D8-89EC-4001-A5D8-8BE61281E9FD}"/>
              </a:ext>
            </a:extLst>
          </p:cNvPr>
          <p:cNvCxnSpPr>
            <a:cxnSpLocks/>
            <a:endCxn id="43" idx="3"/>
          </p:cNvCxnSpPr>
          <p:nvPr/>
        </p:nvCxnSpPr>
        <p:spPr>
          <a:xfrm flipH="1" flipV="1">
            <a:off x="5478982" y="2846577"/>
            <a:ext cx="1671340" cy="1860572"/>
          </a:xfrm>
          <a:prstGeom prst="straightConnector1">
            <a:avLst/>
          </a:prstGeom>
          <a:ln w="158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3" name="直線矢印コネクタ 92">
            <a:extLst>
              <a:ext uri="{FF2B5EF4-FFF2-40B4-BE49-F238E27FC236}">
                <a16:creationId xmlns:a16="http://schemas.microsoft.com/office/drawing/2014/main" id="{DDF1A6EF-04D1-48B1-BDB0-CEECEE8EA48D}"/>
              </a:ext>
            </a:extLst>
          </p:cNvPr>
          <p:cNvCxnSpPr>
            <a:cxnSpLocks/>
            <a:stCxn id="54" idx="1"/>
            <a:endCxn id="44" idx="3"/>
          </p:cNvCxnSpPr>
          <p:nvPr/>
        </p:nvCxnSpPr>
        <p:spPr>
          <a:xfrm flipH="1">
            <a:off x="5463528" y="4516050"/>
            <a:ext cx="1500702" cy="77611"/>
          </a:xfrm>
          <a:prstGeom prst="straightConnector1">
            <a:avLst/>
          </a:prstGeom>
          <a:ln w="15875">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6" name="直線矢印コネクタ 95">
            <a:extLst>
              <a:ext uri="{FF2B5EF4-FFF2-40B4-BE49-F238E27FC236}">
                <a16:creationId xmlns:a16="http://schemas.microsoft.com/office/drawing/2014/main" id="{C303B958-2C30-4CC4-93A6-921D00EC48DE}"/>
              </a:ext>
            </a:extLst>
          </p:cNvPr>
          <p:cNvCxnSpPr>
            <a:cxnSpLocks/>
            <a:stCxn id="55" idx="1"/>
            <a:endCxn id="44" idx="3"/>
          </p:cNvCxnSpPr>
          <p:nvPr/>
        </p:nvCxnSpPr>
        <p:spPr>
          <a:xfrm flipH="1">
            <a:off x="5463528" y="3846120"/>
            <a:ext cx="1947491" cy="747541"/>
          </a:xfrm>
          <a:prstGeom prst="straightConnector1">
            <a:avLst/>
          </a:prstGeom>
          <a:ln w="15875">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0" name="直線矢印コネクタ 99">
            <a:extLst>
              <a:ext uri="{FF2B5EF4-FFF2-40B4-BE49-F238E27FC236}">
                <a16:creationId xmlns:a16="http://schemas.microsoft.com/office/drawing/2014/main" id="{9543B3BC-7FC0-4BFB-A20B-FC0021C39182}"/>
              </a:ext>
            </a:extLst>
          </p:cNvPr>
          <p:cNvCxnSpPr>
            <a:cxnSpLocks/>
            <a:stCxn id="56" idx="1"/>
            <a:endCxn id="44" idx="3"/>
          </p:cNvCxnSpPr>
          <p:nvPr/>
        </p:nvCxnSpPr>
        <p:spPr>
          <a:xfrm flipH="1" flipV="1">
            <a:off x="5463528" y="4593661"/>
            <a:ext cx="2235022" cy="522273"/>
          </a:xfrm>
          <a:prstGeom prst="straightConnector1">
            <a:avLst/>
          </a:prstGeom>
          <a:ln w="15875">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id="{ADA6B7C7-0BCE-4B1B-A217-2712B261023C}"/>
              </a:ext>
            </a:extLst>
          </p:cNvPr>
          <p:cNvCxnSpPr>
            <a:cxnSpLocks/>
            <a:endCxn id="45" idx="1"/>
          </p:cNvCxnSpPr>
          <p:nvPr/>
        </p:nvCxnSpPr>
        <p:spPr>
          <a:xfrm>
            <a:off x="2168559" y="4738418"/>
            <a:ext cx="1230648" cy="1490178"/>
          </a:xfrm>
          <a:prstGeom prst="straightConnector1">
            <a:avLst/>
          </a:prstGeom>
          <a:ln w="15875">
            <a:solidFill>
              <a:schemeClr val="accent6">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04" name="図 103">
            <a:extLst>
              <a:ext uri="{FF2B5EF4-FFF2-40B4-BE49-F238E27FC236}">
                <a16:creationId xmlns:a16="http://schemas.microsoft.com/office/drawing/2014/main" id="{E54CBCDC-60FD-42C8-A216-251A23626EAE}"/>
              </a:ext>
            </a:extLst>
          </p:cNvPr>
          <p:cNvPicPr>
            <a:picLocks noChangeAspect="1"/>
          </p:cNvPicPr>
          <p:nvPr/>
        </p:nvPicPr>
        <p:blipFill>
          <a:blip r:embed="rId5"/>
          <a:stretch>
            <a:fillRect/>
          </a:stretch>
        </p:blipFill>
        <p:spPr>
          <a:xfrm>
            <a:off x="7078635" y="2093851"/>
            <a:ext cx="613251" cy="676103"/>
          </a:xfrm>
          <a:prstGeom prst="rect">
            <a:avLst/>
          </a:prstGeom>
        </p:spPr>
      </p:pic>
      <p:cxnSp>
        <p:nvCxnSpPr>
          <p:cNvPr id="42" name="直線矢印コネクタ 41">
            <a:extLst>
              <a:ext uri="{FF2B5EF4-FFF2-40B4-BE49-F238E27FC236}">
                <a16:creationId xmlns:a16="http://schemas.microsoft.com/office/drawing/2014/main" id="{27036EA8-36A9-4E8E-8BB7-E13F9701CBF2}"/>
              </a:ext>
            </a:extLst>
          </p:cNvPr>
          <p:cNvCxnSpPr>
            <a:cxnSpLocks/>
            <a:endCxn id="45" idx="3"/>
          </p:cNvCxnSpPr>
          <p:nvPr/>
        </p:nvCxnSpPr>
        <p:spPr>
          <a:xfrm flipH="1">
            <a:off x="5475651" y="4807967"/>
            <a:ext cx="2177858" cy="1420629"/>
          </a:xfrm>
          <a:prstGeom prst="straightConnector1">
            <a:avLst/>
          </a:prstGeom>
          <a:ln w="15875">
            <a:solidFill>
              <a:schemeClr val="accent6">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7" name="直線矢印コネクタ 106">
            <a:extLst>
              <a:ext uri="{FF2B5EF4-FFF2-40B4-BE49-F238E27FC236}">
                <a16:creationId xmlns:a16="http://schemas.microsoft.com/office/drawing/2014/main" id="{56297F9F-8ED3-428E-97C9-056DCA933659}"/>
              </a:ext>
            </a:extLst>
          </p:cNvPr>
          <p:cNvCxnSpPr>
            <a:cxnSpLocks/>
            <a:stCxn id="57" idx="2"/>
            <a:endCxn id="45" idx="3"/>
          </p:cNvCxnSpPr>
          <p:nvPr/>
        </p:nvCxnSpPr>
        <p:spPr>
          <a:xfrm flipH="1">
            <a:off x="5475651" y="4266001"/>
            <a:ext cx="1776628" cy="1962595"/>
          </a:xfrm>
          <a:prstGeom prst="straightConnector1">
            <a:avLst/>
          </a:prstGeom>
          <a:ln w="15875">
            <a:solidFill>
              <a:schemeClr val="accent6">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0" name="テキスト ボックス 109">
            <a:extLst>
              <a:ext uri="{FF2B5EF4-FFF2-40B4-BE49-F238E27FC236}">
                <a16:creationId xmlns:a16="http://schemas.microsoft.com/office/drawing/2014/main" id="{F9A4EBF1-7CC7-4929-A007-BCB8FAFE650D}"/>
              </a:ext>
            </a:extLst>
          </p:cNvPr>
          <p:cNvSpPr txBox="1"/>
          <p:nvPr/>
        </p:nvSpPr>
        <p:spPr>
          <a:xfrm>
            <a:off x="6554958" y="5814176"/>
            <a:ext cx="2177857" cy="646331"/>
          </a:xfrm>
          <a:prstGeom prst="rect">
            <a:avLst/>
          </a:prstGeom>
          <a:noFill/>
        </p:spPr>
        <p:txBody>
          <a:bodyPr wrap="square" rtlCol="0">
            <a:spAutoFit/>
          </a:bodyPr>
          <a:lstStyle/>
          <a:p>
            <a:r>
              <a:rPr kumimoji="1" lang="ja-JP" altLang="en-US" sz="1200" dirty="0"/>
              <a:t>隣接する自治体の情報（近くの公園イベントや図書館情報等）もプッシュ配信で直接届く</a:t>
            </a:r>
          </a:p>
        </p:txBody>
      </p:sp>
      <p:sp>
        <p:nvSpPr>
          <p:cNvPr id="59" name="テキスト ボックス 58">
            <a:extLst>
              <a:ext uri="{FF2B5EF4-FFF2-40B4-BE49-F238E27FC236}">
                <a16:creationId xmlns:a16="http://schemas.microsoft.com/office/drawing/2014/main" id="{A3993EF9-5788-42C2-AA4E-6EFF787D15F0}"/>
              </a:ext>
            </a:extLst>
          </p:cNvPr>
          <p:cNvSpPr txBox="1"/>
          <p:nvPr/>
        </p:nvSpPr>
        <p:spPr>
          <a:xfrm>
            <a:off x="759741" y="667388"/>
            <a:ext cx="7787067" cy="584775"/>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a:t>これまで、住民自身が散在する自治体情報を探していたが（なかなか見つからなかったが）、</a:t>
            </a:r>
            <a:r>
              <a:rPr kumimoji="1" lang="en-US" altLang="ja-JP" sz="1600" dirty="0" err="1"/>
              <a:t>mydoor</a:t>
            </a:r>
            <a:r>
              <a:rPr kumimoji="1" lang="en-US" altLang="ja-JP" sz="1600" dirty="0"/>
              <a:t> OSAKA</a:t>
            </a:r>
            <a:r>
              <a:rPr lang="ja-JP" altLang="en-US" sz="1600" dirty="0"/>
              <a:t>を利用すれば、それぞれの自治体から必要な情報がプッシュ配信される。</a:t>
            </a:r>
            <a:endParaRPr kumimoji="1" lang="ja-JP" altLang="en-US" sz="1600" dirty="0"/>
          </a:p>
        </p:txBody>
      </p:sp>
      <p:sp>
        <p:nvSpPr>
          <p:cNvPr id="2" name="テキスト ボックス 1">
            <a:extLst>
              <a:ext uri="{FF2B5EF4-FFF2-40B4-BE49-F238E27FC236}">
                <a16:creationId xmlns:a16="http://schemas.microsoft.com/office/drawing/2014/main" id="{D5647B06-64E0-4BF4-A9D5-7F79C6802A27}"/>
              </a:ext>
            </a:extLst>
          </p:cNvPr>
          <p:cNvSpPr txBox="1"/>
          <p:nvPr/>
        </p:nvSpPr>
        <p:spPr>
          <a:xfrm>
            <a:off x="5406335" y="1314300"/>
            <a:ext cx="1103187" cy="577081"/>
          </a:xfrm>
          <a:prstGeom prst="rect">
            <a:avLst/>
          </a:prstGeom>
          <a:noFill/>
          <a:ln>
            <a:solidFill>
              <a:schemeClr val="bg1">
                <a:lumMod val="65000"/>
              </a:schemeClr>
            </a:solidFill>
          </a:ln>
        </p:spPr>
        <p:txBody>
          <a:bodyPr wrap="none" rtlCol="0">
            <a:spAutoFit/>
          </a:bodyPr>
          <a:lstStyle/>
          <a:p>
            <a:r>
              <a:rPr kumimoji="1" lang="en-US" altLang="ja-JP" sz="1050" dirty="0"/>
              <a:t>【</a:t>
            </a:r>
            <a:r>
              <a:rPr kumimoji="1" lang="ja-JP" altLang="en-US" sz="1050" dirty="0"/>
              <a:t>凡例</a:t>
            </a:r>
            <a:r>
              <a:rPr kumimoji="1" lang="en-US" altLang="ja-JP" sz="1050" dirty="0"/>
              <a:t>】</a:t>
            </a:r>
          </a:p>
          <a:p>
            <a:r>
              <a:rPr lang="ja-JP" altLang="en-US" sz="1050" dirty="0"/>
              <a:t>■大阪府の情報</a:t>
            </a:r>
            <a:endParaRPr lang="en-US" altLang="ja-JP" sz="1050" dirty="0"/>
          </a:p>
          <a:p>
            <a:r>
              <a:rPr kumimoji="1" lang="ja-JP" altLang="en-US" sz="1050" dirty="0"/>
              <a:t>□市町村の情報</a:t>
            </a:r>
          </a:p>
        </p:txBody>
      </p:sp>
      <p:sp>
        <p:nvSpPr>
          <p:cNvPr id="7" name="テキスト ボックス 6">
            <a:extLst>
              <a:ext uri="{FF2B5EF4-FFF2-40B4-BE49-F238E27FC236}">
                <a16:creationId xmlns:a16="http://schemas.microsoft.com/office/drawing/2014/main" id="{489D01EF-37DC-4C6E-9CF5-AAE4C520DBC3}"/>
              </a:ext>
            </a:extLst>
          </p:cNvPr>
          <p:cNvSpPr txBox="1"/>
          <p:nvPr/>
        </p:nvSpPr>
        <p:spPr>
          <a:xfrm>
            <a:off x="3327940" y="1751084"/>
            <a:ext cx="720000" cy="540000"/>
          </a:xfrm>
          <a:prstGeom prst="ellipse">
            <a:avLst/>
          </a:prstGeom>
          <a:solidFill>
            <a:schemeClr val="accent2"/>
          </a:solidFill>
        </p:spPr>
        <p:txBody>
          <a:bodyPr wrap="none" rtlCol="0" anchor="ctr" anchorCtr="0">
            <a:noAutofit/>
          </a:bodyPr>
          <a:lstStyle/>
          <a:p>
            <a:pPr algn="ctr"/>
            <a:r>
              <a:rPr kumimoji="1" lang="ja-JP" altLang="en-US" sz="1100" b="1" dirty="0"/>
              <a:t>子育て</a:t>
            </a:r>
            <a:endParaRPr kumimoji="1" lang="en-US" altLang="ja-JP" sz="1100" b="1" dirty="0"/>
          </a:p>
          <a:p>
            <a:pPr algn="ctr"/>
            <a:r>
              <a:rPr kumimoji="1" lang="ja-JP" altLang="en-US" sz="1100" b="1" dirty="0"/>
              <a:t>中の人</a:t>
            </a:r>
          </a:p>
        </p:txBody>
      </p:sp>
      <p:sp>
        <p:nvSpPr>
          <p:cNvPr id="61" name="テキスト ボックス 60">
            <a:extLst>
              <a:ext uri="{FF2B5EF4-FFF2-40B4-BE49-F238E27FC236}">
                <a16:creationId xmlns:a16="http://schemas.microsoft.com/office/drawing/2014/main" id="{8D94B6D1-244E-446D-8857-5536261D55E0}"/>
              </a:ext>
            </a:extLst>
          </p:cNvPr>
          <p:cNvSpPr txBox="1"/>
          <p:nvPr/>
        </p:nvSpPr>
        <p:spPr>
          <a:xfrm>
            <a:off x="3222472" y="3451309"/>
            <a:ext cx="913350" cy="664836"/>
          </a:xfrm>
          <a:prstGeom prst="ellipse">
            <a:avLst/>
          </a:prstGeom>
          <a:solidFill>
            <a:schemeClr val="accent2"/>
          </a:solidFill>
        </p:spPr>
        <p:txBody>
          <a:bodyPr wrap="none" rtlCol="0" anchor="ctr" anchorCtr="0">
            <a:noAutofit/>
          </a:bodyPr>
          <a:lstStyle/>
          <a:p>
            <a:pPr algn="ctr"/>
            <a:r>
              <a:rPr kumimoji="1" lang="ja-JP" altLang="en-US" sz="1100" b="1" dirty="0"/>
              <a:t>文化</a:t>
            </a:r>
            <a:endParaRPr kumimoji="1" lang="en-US" altLang="ja-JP" sz="1100" b="1" dirty="0"/>
          </a:p>
          <a:p>
            <a:pPr algn="ctr"/>
            <a:r>
              <a:rPr kumimoji="1" lang="ja-JP" altLang="en-US" sz="1100" b="1" dirty="0"/>
              <a:t>スポーツに</a:t>
            </a:r>
            <a:endParaRPr kumimoji="1" lang="en-US" altLang="ja-JP" sz="1100" b="1" dirty="0"/>
          </a:p>
          <a:p>
            <a:pPr algn="ctr"/>
            <a:r>
              <a:rPr kumimoji="1" lang="ja-JP" altLang="en-US" sz="1100" b="1" dirty="0"/>
              <a:t>関心ある人</a:t>
            </a:r>
          </a:p>
        </p:txBody>
      </p:sp>
      <p:pic>
        <p:nvPicPr>
          <p:cNvPr id="62" name="図 61">
            <a:extLst>
              <a:ext uri="{FF2B5EF4-FFF2-40B4-BE49-F238E27FC236}">
                <a16:creationId xmlns:a16="http://schemas.microsoft.com/office/drawing/2014/main" id="{6A1877D8-6945-4895-A81F-BC92BDA0858C}"/>
              </a:ext>
            </a:extLst>
          </p:cNvPr>
          <p:cNvPicPr>
            <a:picLocks noChangeAspect="1"/>
          </p:cNvPicPr>
          <p:nvPr/>
        </p:nvPicPr>
        <p:blipFill>
          <a:blip r:embed="rId6"/>
          <a:stretch>
            <a:fillRect/>
          </a:stretch>
        </p:blipFill>
        <p:spPr>
          <a:xfrm rot="1784403">
            <a:off x="4723818" y="3527985"/>
            <a:ext cx="292146" cy="496040"/>
          </a:xfrm>
          <a:prstGeom prst="rect">
            <a:avLst/>
          </a:prstGeom>
        </p:spPr>
      </p:pic>
      <p:pic>
        <p:nvPicPr>
          <p:cNvPr id="63" name="図 62">
            <a:extLst>
              <a:ext uri="{FF2B5EF4-FFF2-40B4-BE49-F238E27FC236}">
                <a16:creationId xmlns:a16="http://schemas.microsoft.com/office/drawing/2014/main" id="{AAE551E0-E9A2-44EB-AA59-6217BF80DB07}"/>
              </a:ext>
            </a:extLst>
          </p:cNvPr>
          <p:cNvPicPr>
            <a:picLocks noChangeAspect="1"/>
          </p:cNvPicPr>
          <p:nvPr/>
        </p:nvPicPr>
        <p:blipFill>
          <a:blip r:embed="rId6"/>
          <a:stretch>
            <a:fillRect/>
          </a:stretch>
        </p:blipFill>
        <p:spPr>
          <a:xfrm rot="1784403">
            <a:off x="4641775" y="5234821"/>
            <a:ext cx="292146" cy="496040"/>
          </a:xfrm>
          <a:prstGeom prst="rect">
            <a:avLst/>
          </a:prstGeom>
        </p:spPr>
      </p:pic>
      <p:sp>
        <p:nvSpPr>
          <p:cNvPr id="72" name="テキスト ボックス 71">
            <a:extLst>
              <a:ext uri="{FF2B5EF4-FFF2-40B4-BE49-F238E27FC236}">
                <a16:creationId xmlns:a16="http://schemas.microsoft.com/office/drawing/2014/main" id="{D7C1BE13-63BA-4595-8958-94BD977730AC}"/>
              </a:ext>
            </a:extLst>
          </p:cNvPr>
          <p:cNvSpPr txBox="1"/>
          <p:nvPr/>
        </p:nvSpPr>
        <p:spPr>
          <a:xfrm>
            <a:off x="843843" y="1673829"/>
            <a:ext cx="1496403" cy="340519"/>
          </a:xfrm>
          <a:prstGeom prst="roundRect">
            <a:avLst/>
          </a:prstGeom>
          <a:solidFill>
            <a:schemeClr val="accent1"/>
          </a:solidFill>
        </p:spPr>
        <p:txBody>
          <a:bodyPr wrap="square" rtlCol="0">
            <a:spAutoFit/>
          </a:bodyPr>
          <a:lstStyle/>
          <a:p>
            <a:pPr algn="ctr"/>
            <a:r>
              <a:rPr kumimoji="1" lang="ja-JP" altLang="en-US" sz="1400" b="1" dirty="0">
                <a:solidFill>
                  <a:schemeClr val="bg1"/>
                </a:solidFill>
              </a:rPr>
              <a:t>大阪府の情報</a:t>
            </a:r>
          </a:p>
        </p:txBody>
      </p:sp>
      <p:sp>
        <p:nvSpPr>
          <p:cNvPr id="91" name="テキスト ボックス 90">
            <a:extLst>
              <a:ext uri="{FF2B5EF4-FFF2-40B4-BE49-F238E27FC236}">
                <a16:creationId xmlns:a16="http://schemas.microsoft.com/office/drawing/2014/main" id="{9ADE4E66-D951-4F40-9B98-A40A043F29FB}"/>
              </a:ext>
            </a:extLst>
          </p:cNvPr>
          <p:cNvSpPr txBox="1"/>
          <p:nvPr/>
        </p:nvSpPr>
        <p:spPr>
          <a:xfrm>
            <a:off x="6717223" y="1637761"/>
            <a:ext cx="1496403" cy="340519"/>
          </a:xfrm>
          <a:prstGeom prst="roundRect">
            <a:avLst/>
          </a:prstGeom>
          <a:solidFill>
            <a:schemeClr val="accent1"/>
          </a:solidFill>
        </p:spPr>
        <p:txBody>
          <a:bodyPr wrap="square" rtlCol="0">
            <a:spAutoFit/>
          </a:bodyPr>
          <a:lstStyle/>
          <a:p>
            <a:pPr algn="ctr"/>
            <a:r>
              <a:rPr kumimoji="1" lang="ja-JP" altLang="en-US" sz="1400" b="1" dirty="0">
                <a:solidFill>
                  <a:schemeClr val="bg1"/>
                </a:solidFill>
              </a:rPr>
              <a:t>市町村の情報</a:t>
            </a:r>
          </a:p>
        </p:txBody>
      </p:sp>
      <p:sp>
        <p:nvSpPr>
          <p:cNvPr id="89" name="テキスト ボックス 88">
            <a:extLst>
              <a:ext uri="{FF2B5EF4-FFF2-40B4-BE49-F238E27FC236}">
                <a16:creationId xmlns:a16="http://schemas.microsoft.com/office/drawing/2014/main" id="{0E26C17A-F745-42B5-821E-A11B3A41CE21}"/>
              </a:ext>
            </a:extLst>
          </p:cNvPr>
          <p:cNvSpPr txBox="1"/>
          <p:nvPr/>
        </p:nvSpPr>
        <p:spPr>
          <a:xfrm>
            <a:off x="461538" y="2202756"/>
            <a:ext cx="819455" cy="400110"/>
          </a:xfrm>
          <a:prstGeom prst="rect">
            <a:avLst/>
          </a:prstGeom>
          <a:noFill/>
        </p:spPr>
        <p:txBody>
          <a:bodyPr wrap="none" rtlCol="0">
            <a:spAutoFit/>
          </a:bodyPr>
          <a:lstStyle/>
          <a:p>
            <a:r>
              <a:rPr kumimoji="1" lang="ja-JP" altLang="en-US" sz="1000" dirty="0"/>
              <a:t>なかなか</a:t>
            </a:r>
            <a:endParaRPr kumimoji="1" lang="en-US" altLang="ja-JP" sz="1000" dirty="0"/>
          </a:p>
          <a:p>
            <a:r>
              <a:rPr kumimoji="1" lang="ja-JP" altLang="en-US" sz="1000" dirty="0"/>
              <a:t>見つからない</a:t>
            </a:r>
          </a:p>
        </p:txBody>
      </p:sp>
      <p:sp>
        <p:nvSpPr>
          <p:cNvPr id="98" name="テキスト ボックス 97">
            <a:extLst>
              <a:ext uri="{FF2B5EF4-FFF2-40B4-BE49-F238E27FC236}">
                <a16:creationId xmlns:a16="http://schemas.microsoft.com/office/drawing/2014/main" id="{2AC11F57-E21E-4B1B-917D-F190F18E341F}"/>
              </a:ext>
            </a:extLst>
          </p:cNvPr>
          <p:cNvSpPr txBox="1"/>
          <p:nvPr/>
        </p:nvSpPr>
        <p:spPr>
          <a:xfrm>
            <a:off x="7759624" y="2262486"/>
            <a:ext cx="819455" cy="400110"/>
          </a:xfrm>
          <a:prstGeom prst="rect">
            <a:avLst/>
          </a:prstGeom>
          <a:noFill/>
        </p:spPr>
        <p:txBody>
          <a:bodyPr wrap="none" rtlCol="0">
            <a:spAutoFit/>
          </a:bodyPr>
          <a:lstStyle/>
          <a:p>
            <a:r>
              <a:rPr kumimoji="1" lang="ja-JP" altLang="en-US" sz="1000" dirty="0"/>
              <a:t>なかなか</a:t>
            </a:r>
            <a:endParaRPr kumimoji="1" lang="en-US" altLang="ja-JP" sz="1000" dirty="0"/>
          </a:p>
          <a:p>
            <a:r>
              <a:rPr kumimoji="1" lang="ja-JP" altLang="en-US" sz="1000" dirty="0"/>
              <a:t>見つからない</a:t>
            </a:r>
          </a:p>
        </p:txBody>
      </p:sp>
      <p:sp>
        <p:nvSpPr>
          <p:cNvPr id="92" name="テキスト ボックス 91">
            <a:extLst>
              <a:ext uri="{FF2B5EF4-FFF2-40B4-BE49-F238E27FC236}">
                <a16:creationId xmlns:a16="http://schemas.microsoft.com/office/drawing/2014/main" id="{47AF9382-7380-4B6F-8FFA-AE4610AB36FE}"/>
              </a:ext>
            </a:extLst>
          </p:cNvPr>
          <p:cNvSpPr txBox="1"/>
          <p:nvPr/>
        </p:nvSpPr>
        <p:spPr>
          <a:xfrm>
            <a:off x="325408" y="3503313"/>
            <a:ext cx="430887" cy="1118255"/>
          </a:xfrm>
          <a:prstGeom prst="rect">
            <a:avLst/>
          </a:prstGeom>
          <a:noFill/>
        </p:spPr>
        <p:txBody>
          <a:bodyPr vert="eaVert" wrap="none" rtlCol="0">
            <a:spAutoFit/>
          </a:bodyPr>
          <a:lstStyle/>
          <a:p>
            <a:r>
              <a:rPr kumimoji="1" lang="ja-JP" altLang="en-US" sz="1600" dirty="0"/>
              <a:t>情報が</a:t>
            </a:r>
            <a:r>
              <a:rPr lang="ja-JP" altLang="en-US" sz="1600" dirty="0"/>
              <a:t>分散</a:t>
            </a:r>
            <a:endParaRPr kumimoji="1" lang="ja-JP" altLang="en-US" sz="1600" dirty="0"/>
          </a:p>
        </p:txBody>
      </p:sp>
      <p:sp>
        <p:nvSpPr>
          <p:cNvPr id="101" name="テキスト ボックス 100">
            <a:extLst>
              <a:ext uri="{FF2B5EF4-FFF2-40B4-BE49-F238E27FC236}">
                <a16:creationId xmlns:a16="http://schemas.microsoft.com/office/drawing/2014/main" id="{FD59EEFC-5450-4FF1-9A1B-5F3041B73FD5}"/>
              </a:ext>
            </a:extLst>
          </p:cNvPr>
          <p:cNvSpPr txBox="1"/>
          <p:nvPr/>
        </p:nvSpPr>
        <p:spPr>
          <a:xfrm>
            <a:off x="8504064" y="3419922"/>
            <a:ext cx="430887" cy="1118255"/>
          </a:xfrm>
          <a:prstGeom prst="rect">
            <a:avLst/>
          </a:prstGeom>
          <a:noFill/>
        </p:spPr>
        <p:txBody>
          <a:bodyPr vert="eaVert" wrap="none" rtlCol="0">
            <a:spAutoFit/>
          </a:bodyPr>
          <a:lstStyle/>
          <a:p>
            <a:r>
              <a:rPr kumimoji="1" lang="ja-JP" altLang="en-US" sz="1600" dirty="0"/>
              <a:t>情報が</a:t>
            </a:r>
            <a:r>
              <a:rPr lang="ja-JP" altLang="en-US" sz="1600" dirty="0"/>
              <a:t>分散</a:t>
            </a:r>
            <a:endParaRPr kumimoji="1" lang="ja-JP" altLang="en-US" sz="1600" dirty="0"/>
          </a:p>
        </p:txBody>
      </p:sp>
      <p:sp>
        <p:nvSpPr>
          <p:cNvPr id="105" name="テキスト ボックス 104">
            <a:extLst>
              <a:ext uri="{FF2B5EF4-FFF2-40B4-BE49-F238E27FC236}">
                <a16:creationId xmlns:a16="http://schemas.microsoft.com/office/drawing/2014/main" id="{97BD38DE-1A2A-4042-ACB7-DB271F41E5A2}"/>
              </a:ext>
            </a:extLst>
          </p:cNvPr>
          <p:cNvSpPr txBox="1"/>
          <p:nvPr/>
        </p:nvSpPr>
        <p:spPr>
          <a:xfrm>
            <a:off x="3437431" y="1327876"/>
            <a:ext cx="1870449" cy="340519"/>
          </a:xfrm>
          <a:prstGeom prst="roundRect">
            <a:avLst/>
          </a:prstGeom>
          <a:solidFill>
            <a:schemeClr val="accent2">
              <a:lumMod val="50000"/>
            </a:schemeClr>
          </a:solidFill>
        </p:spPr>
        <p:txBody>
          <a:bodyPr wrap="square" rtlCol="0">
            <a:spAutoFit/>
          </a:bodyPr>
          <a:lstStyle/>
          <a:p>
            <a:pPr algn="ctr"/>
            <a:r>
              <a:rPr lang="en-US" altLang="ja-JP" sz="1400" b="1" dirty="0" err="1">
                <a:solidFill>
                  <a:schemeClr val="bg1"/>
                </a:solidFill>
              </a:rPr>
              <a:t>my</a:t>
            </a:r>
            <a:r>
              <a:rPr kumimoji="1" lang="en-US" altLang="ja-JP" sz="1400" b="1" dirty="0" err="1">
                <a:solidFill>
                  <a:schemeClr val="bg1"/>
                </a:solidFill>
              </a:rPr>
              <a:t>door</a:t>
            </a:r>
            <a:r>
              <a:rPr kumimoji="1" lang="en-US" altLang="ja-JP" sz="1400" b="1" dirty="0">
                <a:solidFill>
                  <a:schemeClr val="bg1"/>
                </a:solidFill>
              </a:rPr>
              <a:t> OSAKA</a:t>
            </a:r>
            <a:endParaRPr kumimoji="1" lang="ja-JP" altLang="en-US" sz="1400" b="1" dirty="0">
              <a:solidFill>
                <a:schemeClr val="bg1"/>
              </a:solidFill>
            </a:endParaRPr>
          </a:p>
        </p:txBody>
      </p:sp>
      <p:sp>
        <p:nvSpPr>
          <p:cNvPr id="4" name="テキスト ボックス 3">
            <a:extLst>
              <a:ext uri="{FF2B5EF4-FFF2-40B4-BE49-F238E27FC236}">
                <a16:creationId xmlns:a16="http://schemas.microsoft.com/office/drawing/2014/main" id="{5AA57F48-F232-4130-A303-D0C75614AEED}"/>
              </a:ext>
            </a:extLst>
          </p:cNvPr>
          <p:cNvSpPr txBox="1"/>
          <p:nvPr/>
        </p:nvSpPr>
        <p:spPr>
          <a:xfrm>
            <a:off x="2530179" y="3159404"/>
            <a:ext cx="369332" cy="2400657"/>
          </a:xfrm>
          <a:prstGeom prst="rect">
            <a:avLst/>
          </a:prstGeom>
          <a:noFill/>
        </p:spPr>
        <p:txBody>
          <a:bodyPr vert="eaVert" wrap="none" rtlCol="0">
            <a:spAutoFit/>
          </a:bodyPr>
          <a:lstStyle/>
          <a:p>
            <a:r>
              <a:rPr kumimoji="1" lang="ja-JP" altLang="en-US" sz="1200" b="1" dirty="0"/>
              <a:t>必要な情報を選んでプッシュ配信</a:t>
            </a:r>
          </a:p>
        </p:txBody>
      </p:sp>
      <p:sp>
        <p:nvSpPr>
          <p:cNvPr id="73" name="テキスト ボックス 72">
            <a:extLst>
              <a:ext uri="{FF2B5EF4-FFF2-40B4-BE49-F238E27FC236}">
                <a16:creationId xmlns:a16="http://schemas.microsoft.com/office/drawing/2014/main" id="{447A7318-A5ED-4377-B7B9-A0A2A8F5FF98}"/>
              </a:ext>
            </a:extLst>
          </p:cNvPr>
          <p:cNvSpPr txBox="1"/>
          <p:nvPr/>
        </p:nvSpPr>
        <p:spPr>
          <a:xfrm>
            <a:off x="5990287" y="3188454"/>
            <a:ext cx="369332" cy="2400657"/>
          </a:xfrm>
          <a:prstGeom prst="rect">
            <a:avLst/>
          </a:prstGeom>
          <a:noFill/>
        </p:spPr>
        <p:txBody>
          <a:bodyPr vert="eaVert" wrap="none" rtlCol="0">
            <a:spAutoFit/>
          </a:bodyPr>
          <a:lstStyle/>
          <a:p>
            <a:r>
              <a:rPr kumimoji="1" lang="ja-JP" altLang="en-US" sz="1200" b="1" dirty="0"/>
              <a:t>必要な情報を選んでプッシュ配信</a:t>
            </a:r>
          </a:p>
        </p:txBody>
      </p:sp>
      <p:sp>
        <p:nvSpPr>
          <p:cNvPr id="75" name="タイトル 1">
            <a:extLst>
              <a:ext uri="{FF2B5EF4-FFF2-40B4-BE49-F238E27FC236}">
                <a16:creationId xmlns:a16="http://schemas.microsoft.com/office/drawing/2014/main" id="{6EAF82B2-AF6E-484C-9D20-4B5BA1A40083}"/>
              </a:ext>
            </a:extLst>
          </p:cNvPr>
          <p:cNvSpPr txBox="1">
            <a:spLocks/>
          </p:cNvSpPr>
          <p:nvPr/>
        </p:nvSpPr>
        <p:spPr>
          <a:xfrm>
            <a:off x="6516" y="209112"/>
            <a:ext cx="7994484" cy="461659"/>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kumimoji="1" sz="2400" b="1" kern="1200">
                <a:solidFill>
                  <a:schemeClr val="tx1"/>
                </a:solidFill>
                <a:latin typeface="+mj-lt"/>
                <a:ea typeface="+mj-ea"/>
                <a:cs typeface="+mj-cs"/>
              </a:defRPr>
            </a:lvl1pPr>
          </a:lstStyle>
          <a:p>
            <a:r>
              <a:rPr lang="ja-JP" altLang="en-US" sz="2000" dirty="0">
                <a:latin typeface="Meiryo UI" panose="020B0604030504040204" pitchFamily="50" charset="-128"/>
                <a:ea typeface="Meiryo UI" panose="020B0604030504040204" pitchFamily="50" charset="-128"/>
              </a:rPr>
              <a:t>　②</a:t>
            </a:r>
            <a:r>
              <a:rPr lang="en-US" altLang="ja-JP" sz="1800" dirty="0">
                <a:latin typeface="Meiryo UI" panose="020B0604030504040204" pitchFamily="50" charset="-128"/>
                <a:ea typeface="Meiryo UI" panose="020B0604030504040204" pitchFamily="50" charset="-128"/>
              </a:rPr>
              <a:t>-3</a:t>
            </a:r>
            <a:r>
              <a:rPr lang="ja-JP" altLang="en-US" sz="2000" dirty="0">
                <a:latin typeface="Meiryo UI" panose="020B0604030504040204" pitchFamily="50" charset="-128"/>
                <a:ea typeface="Meiryo UI" panose="020B0604030504040204" pitchFamily="50" charset="-128"/>
              </a:rPr>
              <a:t> </a:t>
            </a:r>
            <a:r>
              <a:rPr lang="en-US" altLang="ja-JP" sz="2000" dirty="0" err="1">
                <a:latin typeface="Meiryo UI" panose="020B0604030504040204" pitchFamily="50" charset="-128"/>
                <a:ea typeface="Meiryo UI" panose="020B0604030504040204" pitchFamily="50" charset="-128"/>
              </a:rPr>
              <a:t>mydoor</a:t>
            </a:r>
            <a:r>
              <a:rPr lang="en-US" altLang="ja-JP" sz="2000" dirty="0">
                <a:latin typeface="Meiryo UI" panose="020B0604030504040204" pitchFamily="50" charset="-128"/>
                <a:ea typeface="Meiryo UI" panose="020B0604030504040204" pitchFamily="50" charset="-128"/>
              </a:rPr>
              <a:t> OSAKA </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探さない広報（複数団体からのセグメント配信）</a:t>
            </a:r>
            <a:r>
              <a:rPr lang="en-US" altLang="ja-JP" sz="1800" dirty="0">
                <a:latin typeface="Meiryo UI" panose="020B0604030504040204" pitchFamily="50" charset="-128"/>
                <a:ea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5A5C653E-BBBC-40CA-A849-45A910F1F4B0}"/>
              </a:ext>
            </a:extLst>
          </p:cNvPr>
          <p:cNvPicPr>
            <a:picLocks noChangeAspect="1"/>
          </p:cNvPicPr>
          <p:nvPr/>
        </p:nvPicPr>
        <p:blipFill>
          <a:blip r:embed="rId7"/>
          <a:stretch>
            <a:fillRect/>
          </a:stretch>
        </p:blipFill>
        <p:spPr>
          <a:xfrm>
            <a:off x="4089443" y="1698915"/>
            <a:ext cx="648000" cy="648000"/>
          </a:xfrm>
          <a:prstGeom prst="rect">
            <a:avLst/>
          </a:prstGeom>
        </p:spPr>
      </p:pic>
      <p:pic>
        <p:nvPicPr>
          <p:cNvPr id="6" name="図 5">
            <a:extLst>
              <a:ext uri="{FF2B5EF4-FFF2-40B4-BE49-F238E27FC236}">
                <a16:creationId xmlns:a16="http://schemas.microsoft.com/office/drawing/2014/main" id="{CF9A2270-74CD-44A3-A907-75B379F17485}"/>
              </a:ext>
            </a:extLst>
          </p:cNvPr>
          <p:cNvPicPr>
            <a:picLocks noChangeAspect="1"/>
          </p:cNvPicPr>
          <p:nvPr/>
        </p:nvPicPr>
        <p:blipFill>
          <a:blip r:embed="rId8"/>
          <a:stretch>
            <a:fillRect/>
          </a:stretch>
        </p:blipFill>
        <p:spPr>
          <a:xfrm>
            <a:off x="4070810" y="3458847"/>
            <a:ext cx="641817" cy="641817"/>
          </a:xfrm>
          <a:prstGeom prst="rect">
            <a:avLst/>
          </a:prstGeom>
        </p:spPr>
      </p:pic>
      <p:sp>
        <p:nvSpPr>
          <p:cNvPr id="79" name="テキスト ボックス 78">
            <a:extLst>
              <a:ext uri="{FF2B5EF4-FFF2-40B4-BE49-F238E27FC236}">
                <a16:creationId xmlns:a16="http://schemas.microsoft.com/office/drawing/2014/main" id="{8030FBE3-0BCC-48AB-AB72-B0DAEEAB983F}"/>
              </a:ext>
            </a:extLst>
          </p:cNvPr>
          <p:cNvSpPr txBox="1"/>
          <p:nvPr/>
        </p:nvSpPr>
        <p:spPr>
          <a:xfrm>
            <a:off x="3357429" y="5181477"/>
            <a:ext cx="720000" cy="540000"/>
          </a:xfrm>
          <a:prstGeom prst="ellipse">
            <a:avLst/>
          </a:prstGeom>
          <a:solidFill>
            <a:schemeClr val="accent2"/>
          </a:solidFill>
        </p:spPr>
        <p:txBody>
          <a:bodyPr wrap="none" rtlCol="0" anchor="ctr" anchorCtr="0">
            <a:noAutofit/>
          </a:bodyPr>
          <a:lstStyle/>
          <a:p>
            <a:pPr algn="ctr"/>
            <a:r>
              <a:rPr lang="ja-JP" altLang="en-US" sz="1100" b="1" dirty="0"/>
              <a:t>高齢</a:t>
            </a:r>
            <a:r>
              <a:rPr kumimoji="1" lang="ja-JP" altLang="en-US" sz="1100" b="1" dirty="0"/>
              <a:t>の人</a:t>
            </a:r>
          </a:p>
        </p:txBody>
      </p:sp>
      <p:sp>
        <p:nvSpPr>
          <p:cNvPr id="80" name="スライド番号プレースホルダー 2">
            <a:extLst>
              <a:ext uri="{FF2B5EF4-FFF2-40B4-BE49-F238E27FC236}">
                <a16:creationId xmlns:a16="http://schemas.microsoft.com/office/drawing/2014/main" id="{9E54724F-1096-41CB-8558-DF6F0FF2C41B}"/>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17</a:t>
            </a:fld>
            <a:endParaRPr kumimoji="1" lang="ja-JP" altLang="en-US" dirty="0"/>
          </a:p>
        </p:txBody>
      </p:sp>
      <p:sp>
        <p:nvSpPr>
          <p:cNvPr id="77" name="四角形: 角を丸くする 76">
            <a:extLst>
              <a:ext uri="{FF2B5EF4-FFF2-40B4-BE49-F238E27FC236}">
                <a16:creationId xmlns:a16="http://schemas.microsoft.com/office/drawing/2014/main" id="{162F5E35-A3DC-4A49-9273-6A80B032F7E7}"/>
              </a:ext>
            </a:extLst>
          </p:cNvPr>
          <p:cNvSpPr/>
          <p:nvPr/>
        </p:nvSpPr>
        <p:spPr>
          <a:xfrm>
            <a:off x="8001000" y="90975"/>
            <a:ext cx="849932" cy="41777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今後</a:t>
            </a:r>
            <a:endParaRPr kumimoji="1" lang="ja-JP" altLang="en-US" b="1" dirty="0">
              <a:solidFill>
                <a:schemeClr val="bg1"/>
              </a:solidFill>
            </a:endParaRPr>
          </a:p>
        </p:txBody>
      </p:sp>
      <p:sp>
        <p:nvSpPr>
          <p:cNvPr id="82" name="テキスト プレースホルダー 4">
            <a:extLst>
              <a:ext uri="{FF2B5EF4-FFF2-40B4-BE49-F238E27FC236}">
                <a16:creationId xmlns:a16="http://schemas.microsoft.com/office/drawing/2014/main" id="{1753BAFD-960B-4C4E-BD40-AA460206044C}"/>
              </a:ext>
            </a:extLst>
          </p:cNvPr>
          <p:cNvSpPr>
            <a:spLocks noGrp="1"/>
          </p:cNvSpPr>
          <p:nvPr>
            <p:ph type="body" sz="quarter" idx="13"/>
          </p:nvPr>
        </p:nvSpPr>
        <p:spPr>
          <a:xfrm>
            <a:off x="92764" y="14148"/>
            <a:ext cx="7170738" cy="293687"/>
          </a:xfrm>
        </p:spPr>
        <p:txBody>
          <a:bodyPr>
            <a:normAutofit/>
          </a:bodyPr>
          <a:lstStyle/>
          <a:p>
            <a:r>
              <a:rPr lang="ja-JP" altLang="en-US" sz="1200" b="1" dirty="0">
                <a:latin typeface="Meiryo UI" panose="020B0604030504040204" pitchFamily="50" charset="-128"/>
                <a:ea typeface="Meiryo UI" panose="020B0604030504040204" pitchFamily="50" charset="-128"/>
              </a:rPr>
              <a:t>３．府庁におけるサービスのデジタル化</a:t>
            </a:r>
          </a:p>
        </p:txBody>
      </p:sp>
    </p:spTree>
    <p:extLst>
      <p:ext uri="{BB962C8B-B14F-4D97-AF65-F5344CB8AC3E}">
        <p14:creationId xmlns:p14="http://schemas.microsoft.com/office/powerpoint/2010/main" val="679464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テキスト ボックス 63">
            <a:extLst>
              <a:ext uri="{FF2B5EF4-FFF2-40B4-BE49-F238E27FC236}">
                <a16:creationId xmlns:a16="http://schemas.microsoft.com/office/drawing/2014/main" id="{7637DA42-3E59-42F5-BFCB-9B18CC884FB6}"/>
              </a:ext>
            </a:extLst>
          </p:cNvPr>
          <p:cNvSpPr txBox="1"/>
          <p:nvPr/>
        </p:nvSpPr>
        <p:spPr>
          <a:xfrm>
            <a:off x="4135029" y="2475440"/>
            <a:ext cx="1228221" cy="261610"/>
          </a:xfrm>
          <a:prstGeom prst="rect">
            <a:avLst/>
          </a:prstGeom>
          <a:noFill/>
        </p:spPr>
        <p:txBody>
          <a:bodyPr wrap="none" rtlCol="0">
            <a:spAutoFit/>
          </a:bodyPr>
          <a:lstStyle/>
          <a:p>
            <a:r>
              <a:rPr lang="en-US" altLang="ja-JP" sz="1100" dirty="0">
                <a:solidFill>
                  <a:srgbClr val="FF0000"/>
                </a:solidFill>
              </a:rPr>
              <a:t>b)</a:t>
            </a:r>
            <a:r>
              <a:rPr lang="ja-JP" altLang="en-US" sz="1100" dirty="0">
                <a:solidFill>
                  <a:srgbClr val="FF0000"/>
                </a:solidFill>
              </a:rPr>
              <a:t> 電子申請連携</a:t>
            </a:r>
            <a:endParaRPr kumimoji="1" lang="ja-JP" altLang="en-US" sz="1100" dirty="0">
              <a:solidFill>
                <a:srgbClr val="FF0000"/>
              </a:solidFill>
            </a:endParaRPr>
          </a:p>
        </p:txBody>
      </p:sp>
      <p:sp>
        <p:nvSpPr>
          <p:cNvPr id="72" name="テキスト ボックス 71">
            <a:extLst>
              <a:ext uri="{FF2B5EF4-FFF2-40B4-BE49-F238E27FC236}">
                <a16:creationId xmlns:a16="http://schemas.microsoft.com/office/drawing/2014/main" id="{10CE5924-EFFF-4A05-8467-C6BAEAD16E2C}"/>
              </a:ext>
            </a:extLst>
          </p:cNvPr>
          <p:cNvSpPr txBox="1"/>
          <p:nvPr/>
        </p:nvSpPr>
        <p:spPr>
          <a:xfrm>
            <a:off x="4160907" y="3099754"/>
            <a:ext cx="1350050" cy="261610"/>
          </a:xfrm>
          <a:prstGeom prst="rect">
            <a:avLst/>
          </a:prstGeom>
          <a:noFill/>
        </p:spPr>
        <p:txBody>
          <a:bodyPr wrap="none" rtlCol="0">
            <a:spAutoFit/>
          </a:bodyPr>
          <a:lstStyle/>
          <a:p>
            <a:r>
              <a:rPr lang="en-US" altLang="ja-JP" sz="1100" dirty="0">
                <a:solidFill>
                  <a:srgbClr val="FF0000"/>
                </a:solidFill>
              </a:rPr>
              <a:t>c)</a:t>
            </a:r>
            <a:r>
              <a:rPr lang="ja-JP" altLang="en-US" sz="1100" dirty="0">
                <a:solidFill>
                  <a:srgbClr val="FF0000"/>
                </a:solidFill>
              </a:rPr>
              <a:t> </a:t>
            </a:r>
            <a:r>
              <a:rPr kumimoji="1" lang="ja-JP" altLang="en-US" sz="1100" dirty="0">
                <a:solidFill>
                  <a:srgbClr val="FF0000"/>
                </a:solidFill>
              </a:rPr>
              <a:t>シングルサインオン</a:t>
            </a:r>
          </a:p>
        </p:txBody>
      </p:sp>
      <p:sp>
        <p:nvSpPr>
          <p:cNvPr id="81" name="四角形: 角を丸くする 80">
            <a:extLst>
              <a:ext uri="{FF2B5EF4-FFF2-40B4-BE49-F238E27FC236}">
                <a16:creationId xmlns:a16="http://schemas.microsoft.com/office/drawing/2014/main" id="{4DC09C6D-C7A4-4A4C-9494-9D2F462AF66C}"/>
              </a:ext>
            </a:extLst>
          </p:cNvPr>
          <p:cNvSpPr/>
          <p:nvPr/>
        </p:nvSpPr>
        <p:spPr>
          <a:xfrm>
            <a:off x="5505905" y="1247725"/>
            <a:ext cx="3536064" cy="3221611"/>
          </a:xfrm>
          <a:prstGeom prst="roundRect">
            <a:avLst>
              <a:gd name="adj" fmla="val 6880"/>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D9E8495A-DD94-48D3-9383-F667435A21B3}"/>
              </a:ext>
            </a:extLst>
          </p:cNvPr>
          <p:cNvSpPr txBox="1"/>
          <p:nvPr/>
        </p:nvSpPr>
        <p:spPr>
          <a:xfrm>
            <a:off x="916795" y="680584"/>
            <a:ext cx="1441420" cy="307777"/>
          </a:xfrm>
          <a:prstGeom prst="rect">
            <a:avLst/>
          </a:prstGeom>
          <a:noFill/>
        </p:spPr>
        <p:txBody>
          <a:bodyPr wrap="none" rtlCol="0">
            <a:spAutoFit/>
          </a:bodyPr>
          <a:lstStyle/>
          <a:p>
            <a:r>
              <a:rPr kumimoji="1" lang="ja-JP" altLang="en-US" sz="1400" b="1" dirty="0"/>
              <a:t>自治体（行政）</a:t>
            </a:r>
          </a:p>
        </p:txBody>
      </p:sp>
      <p:sp>
        <p:nvSpPr>
          <p:cNvPr id="93" name="テキスト ボックス 92">
            <a:extLst>
              <a:ext uri="{FF2B5EF4-FFF2-40B4-BE49-F238E27FC236}">
                <a16:creationId xmlns:a16="http://schemas.microsoft.com/office/drawing/2014/main" id="{8C8CBC2F-616E-4541-BB2D-BD1D21834316}"/>
              </a:ext>
            </a:extLst>
          </p:cNvPr>
          <p:cNvSpPr txBox="1"/>
          <p:nvPr/>
        </p:nvSpPr>
        <p:spPr>
          <a:xfrm>
            <a:off x="3517907" y="668424"/>
            <a:ext cx="1441420" cy="307777"/>
          </a:xfrm>
          <a:prstGeom prst="rect">
            <a:avLst/>
          </a:prstGeom>
          <a:noFill/>
        </p:spPr>
        <p:txBody>
          <a:bodyPr wrap="none" rtlCol="0">
            <a:spAutoFit/>
          </a:bodyPr>
          <a:lstStyle/>
          <a:p>
            <a:r>
              <a:rPr kumimoji="1" lang="ja-JP" altLang="en-US" sz="1400" b="1" dirty="0"/>
              <a:t>利用者（住民）</a:t>
            </a:r>
          </a:p>
        </p:txBody>
      </p:sp>
      <p:sp>
        <p:nvSpPr>
          <p:cNvPr id="94" name="テキスト ボックス 93">
            <a:extLst>
              <a:ext uri="{FF2B5EF4-FFF2-40B4-BE49-F238E27FC236}">
                <a16:creationId xmlns:a16="http://schemas.microsoft.com/office/drawing/2014/main" id="{3D840190-37D4-44A0-8168-C994C0D021D6}"/>
              </a:ext>
            </a:extLst>
          </p:cNvPr>
          <p:cNvSpPr txBox="1"/>
          <p:nvPr/>
        </p:nvSpPr>
        <p:spPr>
          <a:xfrm>
            <a:off x="512603" y="2153888"/>
            <a:ext cx="2196000" cy="307777"/>
          </a:xfrm>
          <a:prstGeom prst="rect">
            <a:avLst/>
          </a:prstGeom>
          <a:solidFill>
            <a:schemeClr val="accent1">
              <a:lumMod val="20000"/>
              <a:lumOff val="80000"/>
            </a:schemeClr>
          </a:solidFill>
          <a:ln>
            <a:solidFill>
              <a:schemeClr val="accent1"/>
            </a:solidFill>
          </a:ln>
        </p:spPr>
        <p:txBody>
          <a:bodyPr wrap="none" rtlCol="0">
            <a:noAutofit/>
          </a:bodyPr>
          <a:lstStyle/>
          <a:p>
            <a:r>
              <a:rPr kumimoji="1" lang="ja-JP" altLang="en-US" sz="1200" b="1" dirty="0"/>
              <a:t>① 自治体から個人へ案内・通知</a:t>
            </a:r>
          </a:p>
        </p:txBody>
      </p:sp>
      <p:sp>
        <p:nvSpPr>
          <p:cNvPr id="95" name="テキスト ボックス 94">
            <a:extLst>
              <a:ext uri="{FF2B5EF4-FFF2-40B4-BE49-F238E27FC236}">
                <a16:creationId xmlns:a16="http://schemas.microsoft.com/office/drawing/2014/main" id="{038F063D-209F-464D-9EC3-71EE7D14DC7B}"/>
              </a:ext>
            </a:extLst>
          </p:cNvPr>
          <p:cNvSpPr txBox="1"/>
          <p:nvPr/>
        </p:nvSpPr>
        <p:spPr>
          <a:xfrm>
            <a:off x="3089716" y="2153888"/>
            <a:ext cx="2196000" cy="307777"/>
          </a:xfrm>
          <a:prstGeom prst="rect">
            <a:avLst/>
          </a:prstGeom>
          <a:solidFill>
            <a:schemeClr val="accent2">
              <a:lumMod val="20000"/>
              <a:lumOff val="80000"/>
            </a:schemeClr>
          </a:solidFill>
          <a:ln>
            <a:solidFill>
              <a:schemeClr val="accent2"/>
            </a:solidFill>
          </a:ln>
        </p:spPr>
        <p:txBody>
          <a:bodyPr wrap="none" rtlCol="0">
            <a:noAutofit/>
          </a:bodyPr>
          <a:lstStyle/>
          <a:p>
            <a:r>
              <a:rPr lang="ja-JP" altLang="en-US" sz="1200" b="1" dirty="0"/>
              <a:t>② 通知を見て申請手続きへ</a:t>
            </a:r>
            <a:endParaRPr kumimoji="1" lang="ja-JP" altLang="en-US" sz="1200" b="1" dirty="0"/>
          </a:p>
        </p:txBody>
      </p:sp>
      <p:sp>
        <p:nvSpPr>
          <p:cNvPr id="96" name="テキスト ボックス 95">
            <a:extLst>
              <a:ext uri="{FF2B5EF4-FFF2-40B4-BE49-F238E27FC236}">
                <a16:creationId xmlns:a16="http://schemas.microsoft.com/office/drawing/2014/main" id="{B77B7423-5384-4D53-8EE1-80C6D3E7A9B7}"/>
              </a:ext>
            </a:extLst>
          </p:cNvPr>
          <p:cNvSpPr txBox="1"/>
          <p:nvPr/>
        </p:nvSpPr>
        <p:spPr>
          <a:xfrm>
            <a:off x="3089716" y="3399196"/>
            <a:ext cx="2196000" cy="307777"/>
          </a:xfrm>
          <a:prstGeom prst="rect">
            <a:avLst/>
          </a:prstGeom>
          <a:solidFill>
            <a:schemeClr val="accent2">
              <a:lumMod val="20000"/>
              <a:lumOff val="80000"/>
            </a:schemeClr>
          </a:solidFill>
          <a:ln>
            <a:solidFill>
              <a:schemeClr val="accent2"/>
            </a:solidFill>
          </a:ln>
        </p:spPr>
        <p:txBody>
          <a:bodyPr wrap="none" rtlCol="0">
            <a:noAutofit/>
          </a:bodyPr>
          <a:lstStyle/>
          <a:p>
            <a:r>
              <a:rPr lang="ja-JP" altLang="en-US" sz="1200" b="1" dirty="0"/>
              <a:t>④ 電子申請システムで申請入力</a:t>
            </a:r>
            <a:endParaRPr kumimoji="1" lang="ja-JP" altLang="en-US" sz="1200" b="1" dirty="0"/>
          </a:p>
        </p:txBody>
      </p:sp>
      <p:sp>
        <p:nvSpPr>
          <p:cNvPr id="98" name="テキスト ボックス 97">
            <a:extLst>
              <a:ext uri="{FF2B5EF4-FFF2-40B4-BE49-F238E27FC236}">
                <a16:creationId xmlns:a16="http://schemas.microsoft.com/office/drawing/2014/main" id="{592A9F96-5B27-4658-BB41-28AAB4719D2C}"/>
              </a:ext>
            </a:extLst>
          </p:cNvPr>
          <p:cNvSpPr txBox="1"/>
          <p:nvPr/>
        </p:nvSpPr>
        <p:spPr>
          <a:xfrm>
            <a:off x="3089716" y="2788545"/>
            <a:ext cx="2196000" cy="307777"/>
          </a:xfrm>
          <a:prstGeom prst="rect">
            <a:avLst/>
          </a:prstGeom>
          <a:solidFill>
            <a:schemeClr val="accent2">
              <a:lumMod val="20000"/>
              <a:lumOff val="80000"/>
            </a:schemeClr>
          </a:solidFill>
          <a:ln>
            <a:solidFill>
              <a:schemeClr val="accent2"/>
            </a:solidFill>
          </a:ln>
        </p:spPr>
        <p:txBody>
          <a:bodyPr wrap="none" rtlCol="0">
            <a:noAutofit/>
          </a:bodyPr>
          <a:lstStyle/>
          <a:p>
            <a:r>
              <a:rPr lang="ja-JP" altLang="en-US" sz="1200" b="1" dirty="0"/>
              <a:t>③ 電子申請システムにログイン</a:t>
            </a:r>
            <a:endParaRPr kumimoji="1" lang="ja-JP" altLang="en-US" sz="1200" b="1" dirty="0"/>
          </a:p>
        </p:txBody>
      </p:sp>
      <p:sp>
        <p:nvSpPr>
          <p:cNvPr id="101" name="テキスト ボックス 100">
            <a:extLst>
              <a:ext uri="{FF2B5EF4-FFF2-40B4-BE49-F238E27FC236}">
                <a16:creationId xmlns:a16="http://schemas.microsoft.com/office/drawing/2014/main" id="{F759841D-C973-4F43-850A-3B2CBC58F176}"/>
              </a:ext>
            </a:extLst>
          </p:cNvPr>
          <p:cNvSpPr txBox="1"/>
          <p:nvPr/>
        </p:nvSpPr>
        <p:spPr>
          <a:xfrm>
            <a:off x="512603" y="3399196"/>
            <a:ext cx="2196000" cy="307777"/>
          </a:xfrm>
          <a:prstGeom prst="rect">
            <a:avLst/>
          </a:prstGeom>
          <a:solidFill>
            <a:schemeClr val="accent1">
              <a:lumMod val="20000"/>
              <a:lumOff val="80000"/>
            </a:schemeClr>
          </a:solidFill>
          <a:ln>
            <a:solidFill>
              <a:schemeClr val="accent1"/>
            </a:solidFill>
          </a:ln>
        </p:spPr>
        <p:txBody>
          <a:bodyPr wrap="none" rtlCol="0">
            <a:noAutofit/>
          </a:bodyPr>
          <a:lstStyle/>
          <a:p>
            <a:r>
              <a:rPr kumimoji="1" lang="ja-JP" altLang="en-US" sz="1200" b="1" dirty="0"/>
              <a:t>⑤ 申請内容を審査・本人確認</a:t>
            </a:r>
          </a:p>
        </p:txBody>
      </p:sp>
      <p:sp>
        <p:nvSpPr>
          <p:cNvPr id="102" name="テキスト ボックス 101">
            <a:extLst>
              <a:ext uri="{FF2B5EF4-FFF2-40B4-BE49-F238E27FC236}">
                <a16:creationId xmlns:a16="http://schemas.microsoft.com/office/drawing/2014/main" id="{81CA7900-ED17-485A-8D30-B5905B0BE0E6}"/>
              </a:ext>
            </a:extLst>
          </p:cNvPr>
          <p:cNvSpPr txBox="1"/>
          <p:nvPr/>
        </p:nvSpPr>
        <p:spPr>
          <a:xfrm>
            <a:off x="512603" y="3973639"/>
            <a:ext cx="2196000" cy="307777"/>
          </a:xfrm>
          <a:prstGeom prst="rect">
            <a:avLst/>
          </a:prstGeom>
          <a:solidFill>
            <a:schemeClr val="accent1">
              <a:lumMod val="20000"/>
              <a:lumOff val="80000"/>
            </a:schemeClr>
          </a:solidFill>
          <a:ln>
            <a:solidFill>
              <a:schemeClr val="accent1"/>
            </a:solidFill>
          </a:ln>
        </p:spPr>
        <p:txBody>
          <a:bodyPr wrap="none" rtlCol="0">
            <a:noAutofit/>
          </a:bodyPr>
          <a:lstStyle/>
          <a:p>
            <a:r>
              <a:rPr lang="ja-JP" altLang="en-US" sz="1200" b="1" dirty="0"/>
              <a:t>⑥</a:t>
            </a:r>
            <a:r>
              <a:rPr kumimoji="1" lang="ja-JP" altLang="en-US" sz="1200" b="1" dirty="0"/>
              <a:t> 結果を本人へ通知</a:t>
            </a:r>
          </a:p>
        </p:txBody>
      </p:sp>
      <p:sp>
        <p:nvSpPr>
          <p:cNvPr id="103" name="テキスト ボックス 102">
            <a:extLst>
              <a:ext uri="{FF2B5EF4-FFF2-40B4-BE49-F238E27FC236}">
                <a16:creationId xmlns:a16="http://schemas.microsoft.com/office/drawing/2014/main" id="{15B9211F-80E3-4BFE-82FC-277EEE3D3923}"/>
              </a:ext>
            </a:extLst>
          </p:cNvPr>
          <p:cNvSpPr txBox="1"/>
          <p:nvPr/>
        </p:nvSpPr>
        <p:spPr>
          <a:xfrm>
            <a:off x="3089716" y="3973639"/>
            <a:ext cx="2196000" cy="307777"/>
          </a:xfrm>
          <a:prstGeom prst="rect">
            <a:avLst/>
          </a:prstGeom>
          <a:solidFill>
            <a:schemeClr val="accent2">
              <a:lumMod val="20000"/>
              <a:lumOff val="80000"/>
            </a:schemeClr>
          </a:solidFill>
          <a:ln>
            <a:solidFill>
              <a:schemeClr val="accent2"/>
            </a:solidFill>
          </a:ln>
        </p:spPr>
        <p:txBody>
          <a:bodyPr wrap="none" rtlCol="0">
            <a:noAutofit/>
          </a:bodyPr>
          <a:lstStyle/>
          <a:p>
            <a:r>
              <a:rPr lang="ja-JP" altLang="en-US" sz="1200" b="1" dirty="0"/>
              <a:t>⑦ 通知を受けてサービスを利用</a:t>
            </a:r>
            <a:endParaRPr kumimoji="1" lang="ja-JP" altLang="en-US" sz="1200" b="1" dirty="0"/>
          </a:p>
        </p:txBody>
      </p:sp>
      <p:cxnSp>
        <p:nvCxnSpPr>
          <p:cNvPr id="104" name="直線矢印コネクタ 103">
            <a:extLst>
              <a:ext uri="{FF2B5EF4-FFF2-40B4-BE49-F238E27FC236}">
                <a16:creationId xmlns:a16="http://schemas.microsoft.com/office/drawing/2014/main" id="{190EA412-1E3E-4E7D-8A89-779BAE9CEA1F}"/>
              </a:ext>
            </a:extLst>
          </p:cNvPr>
          <p:cNvCxnSpPr>
            <a:cxnSpLocks/>
          </p:cNvCxnSpPr>
          <p:nvPr/>
        </p:nvCxnSpPr>
        <p:spPr>
          <a:xfrm>
            <a:off x="2705815" y="2277959"/>
            <a:ext cx="3600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矢印コネクタ 107">
            <a:extLst>
              <a:ext uri="{FF2B5EF4-FFF2-40B4-BE49-F238E27FC236}">
                <a16:creationId xmlns:a16="http://schemas.microsoft.com/office/drawing/2014/main" id="{8BE44A7B-32CC-4B51-A0FF-0C45F88E157A}"/>
              </a:ext>
            </a:extLst>
          </p:cNvPr>
          <p:cNvCxnSpPr>
            <a:cxnSpLocks/>
          </p:cNvCxnSpPr>
          <p:nvPr/>
        </p:nvCxnSpPr>
        <p:spPr>
          <a:xfrm>
            <a:off x="4135013" y="2481542"/>
            <a:ext cx="0" cy="2520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矢印コネクタ 110">
            <a:extLst>
              <a:ext uri="{FF2B5EF4-FFF2-40B4-BE49-F238E27FC236}">
                <a16:creationId xmlns:a16="http://schemas.microsoft.com/office/drawing/2014/main" id="{373E2696-980D-49C1-A7FA-669E6A55C05F}"/>
              </a:ext>
            </a:extLst>
          </p:cNvPr>
          <p:cNvCxnSpPr>
            <a:cxnSpLocks/>
          </p:cNvCxnSpPr>
          <p:nvPr/>
        </p:nvCxnSpPr>
        <p:spPr>
          <a:xfrm>
            <a:off x="4135013" y="3116200"/>
            <a:ext cx="0" cy="2520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矢印コネクタ 113">
            <a:extLst>
              <a:ext uri="{FF2B5EF4-FFF2-40B4-BE49-F238E27FC236}">
                <a16:creationId xmlns:a16="http://schemas.microsoft.com/office/drawing/2014/main" id="{5E116DE8-4142-48FA-BBD0-2065006D0160}"/>
              </a:ext>
            </a:extLst>
          </p:cNvPr>
          <p:cNvCxnSpPr>
            <a:cxnSpLocks/>
          </p:cNvCxnSpPr>
          <p:nvPr/>
        </p:nvCxnSpPr>
        <p:spPr>
          <a:xfrm flipH="1">
            <a:off x="2705815" y="3553084"/>
            <a:ext cx="3600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矢印コネクタ 114">
            <a:extLst>
              <a:ext uri="{FF2B5EF4-FFF2-40B4-BE49-F238E27FC236}">
                <a16:creationId xmlns:a16="http://schemas.microsoft.com/office/drawing/2014/main" id="{0B439FDE-DE67-4619-9C91-212ED7D05D4A}"/>
              </a:ext>
            </a:extLst>
          </p:cNvPr>
          <p:cNvCxnSpPr>
            <a:cxnSpLocks/>
          </p:cNvCxnSpPr>
          <p:nvPr/>
        </p:nvCxnSpPr>
        <p:spPr>
          <a:xfrm>
            <a:off x="1594266" y="3706973"/>
            <a:ext cx="0" cy="2520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矢印コネクタ 115">
            <a:extLst>
              <a:ext uri="{FF2B5EF4-FFF2-40B4-BE49-F238E27FC236}">
                <a16:creationId xmlns:a16="http://schemas.microsoft.com/office/drawing/2014/main" id="{6365798B-E48B-4FA3-A1B6-797249909DCE}"/>
              </a:ext>
            </a:extLst>
          </p:cNvPr>
          <p:cNvCxnSpPr>
            <a:cxnSpLocks/>
          </p:cNvCxnSpPr>
          <p:nvPr/>
        </p:nvCxnSpPr>
        <p:spPr>
          <a:xfrm>
            <a:off x="2705815" y="4103597"/>
            <a:ext cx="3600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7" name="図 116">
            <a:extLst>
              <a:ext uri="{FF2B5EF4-FFF2-40B4-BE49-F238E27FC236}">
                <a16:creationId xmlns:a16="http://schemas.microsoft.com/office/drawing/2014/main" id="{A9051CFA-56D8-490B-973D-99C8BF7AD64D}"/>
              </a:ext>
            </a:extLst>
          </p:cNvPr>
          <p:cNvPicPr>
            <a:picLocks noChangeAspect="1"/>
          </p:cNvPicPr>
          <p:nvPr/>
        </p:nvPicPr>
        <p:blipFill>
          <a:blip r:embed="rId2"/>
          <a:stretch>
            <a:fillRect/>
          </a:stretch>
        </p:blipFill>
        <p:spPr>
          <a:xfrm>
            <a:off x="1257136" y="1016031"/>
            <a:ext cx="444165" cy="444165"/>
          </a:xfrm>
          <a:prstGeom prst="rect">
            <a:avLst/>
          </a:prstGeom>
        </p:spPr>
      </p:pic>
      <p:pic>
        <p:nvPicPr>
          <p:cNvPr id="118" name="図 117">
            <a:extLst>
              <a:ext uri="{FF2B5EF4-FFF2-40B4-BE49-F238E27FC236}">
                <a16:creationId xmlns:a16="http://schemas.microsoft.com/office/drawing/2014/main" id="{A20D624C-29B9-4A60-9326-12E95362A679}"/>
              </a:ext>
            </a:extLst>
          </p:cNvPr>
          <p:cNvPicPr>
            <a:picLocks noChangeAspect="1"/>
          </p:cNvPicPr>
          <p:nvPr/>
        </p:nvPicPr>
        <p:blipFill>
          <a:blip r:embed="rId3"/>
          <a:stretch>
            <a:fillRect/>
          </a:stretch>
        </p:blipFill>
        <p:spPr>
          <a:xfrm>
            <a:off x="3577713" y="1015957"/>
            <a:ext cx="502207" cy="444101"/>
          </a:xfrm>
          <a:prstGeom prst="rect">
            <a:avLst/>
          </a:prstGeom>
        </p:spPr>
      </p:pic>
      <p:pic>
        <p:nvPicPr>
          <p:cNvPr id="119" name="図 118">
            <a:extLst>
              <a:ext uri="{FF2B5EF4-FFF2-40B4-BE49-F238E27FC236}">
                <a16:creationId xmlns:a16="http://schemas.microsoft.com/office/drawing/2014/main" id="{77E16EF7-3688-428B-88E2-7313409E69D8}"/>
              </a:ext>
            </a:extLst>
          </p:cNvPr>
          <p:cNvPicPr>
            <a:picLocks noChangeAspect="1"/>
          </p:cNvPicPr>
          <p:nvPr/>
        </p:nvPicPr>
        <p:blipFill>
          <a:blip r:embed="rId4"/>
          <a:stretch>
            <a:fillRect/>
          </a:stretch>
        </p:blipFill>
        <p:spPr>
          <a:xfrm>
            <a:off x="4285623" y="1015957"/>
            <a:ext cx="468000" cy="468000"/>
          </a:xfrm>
          <a:prstGeom prst="rect">
            <a:avLst/>
          </a:prstGeom>
        </p:spPr>
      </p:pic>
      <p:sp>
        <p:nvSpPr>
          <p:cNvPr id="120" name="テキスト ボックス 119">
            <a:extLst>
              <a:ext uri="{FF2B5EF4-FFF2-40B4-BE49-F238E27FC236}">
                <a16:creationId xmlns:a16="http://schemas.microsoft.com/office/drawing/2014/main" id="{1C03C2D5-3E18-47BE-AC0F-A384BFC6A92A}"/>
              </a:ext>
            </a:extLst>
          </p:cNvPr>
          <p:cNvSpPr txBox="1"/>
          <p:nvPr/>
        </p:nvSpPr>
        <p:spPr>
          <a:xfrm>
            <a:off x="3093484" y="1542160"/>
            <a:ext cx="2196000" cy="307777"/>
          </a:xfrm>
          <a:prstGeom prst="rect">
            <a:avLst/>
          </a:prstGeom>
          <a:solidFill>
            <a:schemeClr val="accent2">
              <a:lumMod val="20000"/>
              <a:lumOff val="80000"/>
            </a:schemeClr>
          </a:solidFill>
          <a:ln>
            <a:solidFill>
              <a:schemeClr val="accent2"/>
            </a:solidFill>
          </a:ln>
        </p:spPr>
        <p:txBody>
          <a:bodyPr wrap="none" rtlCol="0">
            <a:noAutofit/>
          </a:bodyPr>
          <a:lstStyle/>
          <a:p>
            <a:r>
              <a:rPr lang="ja-JP" altLang="en-US" sz="1200" b="1" dirty="0"/>
              <a:t>⓪ </a:t>
            </a:r>
            <a:r>
              <a:rPr lang="en-US" altLang="ja-JP" sz="1200" b="1" dirty="0" err="1"/>
              <a:t>mydoor</a:t>
            </a:r>
            <a:r>
              <a:rPr lang="ja-JP" altLang="en-US" sz="1200" b="1" dirty="0"/>
              <a:t>に登録 </a:t>
            </a:r>
            <a:r>
              <a:rPr lang="en-US" altLang="ja-JP" sz="1100" b="1" dirty="0"/>
              <a:t>(ID</a:t>
            </a:r>
            <a:r>
              <a:rPr lang="ja-JP" altLang="en-US" sz="1100" b="1" dirty="0"/>
              <a:t>・</a:t>
            </a:r>
            <a:r>
              <a:rPr lang="en-US" altLang="ja-JP" sz="1100" b="1" dirty="0"/>
              <a:t>PW)</a:t>
            </a:r>
          </a:p>
        </p:txBody>
      </p:sp>
      <p:sp>
        <p:nvSpPr>
          <p:cNvPr id="121" name="テキスト ボックス 120">
            <a:extLst>
              <a:ext uri="{FF2B5EF4-FFF2-40B4-BE49-F238E27FC236}">
                <a16:creationId xmlns:a16="http://schemas.microsoft.com/office/drawing/2014/main" id="{AEFACFA8-CC23-4ACA-A3BC-2D5744D95A6B}"/>
              </a:ext>
            </a:extLst>
          </p:cNvPr>
          <p:cNvSpPr txBox="1"/>
          <p:nvPr/>
        </p:nvSpPr>
        <p:spPr>
          <a:xfrm>
            <a:off x="512603" y="1531374"/>
            <a:ext cx="2196000" cy="307777"/>
          </a:xfrm>
          <a:prstGeom prst="rect">
            <a:avLst/>
          </a:prstGeom>
          <a:solidFill>
            <a:schemeClr val="accent1">
              <a:lumMod val="20000"/>
              <a:lumOff val="80000"/>
            </a:schemeClr>
          </a:solidFill>
          <a:ln>
            <a:solidFill>
              <a:schemeClr val="accent1"/>
            </a:solidFill>
          </a:ln>
        </p:spPr>
        <p:txBody>
          <a:bodyPr wrap="none" rtlCol="0">
            <a:noAutofit/>
          </a:bodyPr>
          <a:lstStyle/>
          <a:p>
            <a:r>
              <a:rPr kumimoji="1" lang="ja-JP" altLang="en-US" sz="1200" b="1" dirty="0"/>
              <a:t>⓪ </a:t>
            </a:r>
            <a:r>
              <a:rPr kumimoji="1" lang="en-US" altLang="ja-JP" sz="1200" b="1" dirty="0" err="1"/>
              <a:t>mydoor</a:t>
            </a:r>
            <a:r>
              <a:rPr kumimoji="1" lang="ja-JP" altLang="en-US" sz="1200" b="1" dirty="0"/>
              <a:t>による案内準備</a:t>
            </a:r>
          </a:p>
        </p:txBody>
      </p:sp>
      <p:cxnSp>
        <p:nvCxnSpPr>
          <p:cNvPr id="122" name="直線矢印コネクタ 121">
            <a:extLst>
              <a:ext uri="{FF2B5EF4-FFF2-40B4-BE49-F238E27FC236}">
                <a16:creationId xmlns:a16="http://schemas.microsoft.com/office/drawing/2014/main" id="{4BD60608-B4AC-4906-81D2-C84325686FB3}"/>
              </a:ext>
            </a:extLst>
          </p:cNvPr>
          <p:cNvCxnSpPr>
            <a:cxnSpLocks/>
          </p:cNvCxnSpPr>
          <p:nvPr/>
        </p:nvCxnSpPr>
        <p:spPr>
          <a:xfrm flipH="1">
            <a:off x="2705815" y="1705212"/>
            <a:ext cx="36000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44F6A0D4-F0B8-401E-AE65-336F42588CD5}"/>
              </a:ext>
            </a:extLst>
          </p:cNvPr>
          <p:cNvCxnSpPr/>
          <p:nvPr/>
        </p:nvCxnSpPr>
        <p:spPr>
          <a:xfrm>
            <a:off x="102031" y="2002563"/>
            <a:ext cx="5328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4" name="直線矢印コネクタ 123">
            <a:extLst>
              <a:ext uri="{FF2B5EF4-FFF2-40B4-BE49-F238E27FC236}">
                <a16:creationId xmlns:a16="http://schemas.microsoft.com/office/drawing/2014/main" id="{521EF941-48A9-42C3-A822-636A8CEAF18C}"/>
              </a:ext>
            </a:extLst>
          </p:cNvPr>
          <p:cNvCxnSpPr>
            <a:cxnSpLocks/>
          </p:cNvCxnSpPr>
          <p:nvPr/>
        </p:nvCxnSpPr>
        <p:spPr>
          <a:xfrm>
            <a:off x="1561465" y="1862630"/>
            <a:ext cx="0" cy="2520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5" name="テキスト ボックス 124">
            <a:extLst>
              <a:ext uri="{FF2B5EF4-FFF2-40B4-BE49-F238E27FC236}">
                <a16:creationId xmlns:a16="http://schemas.microsoft.com/office/drawing/2014/main" id="{9B075897-899C-40A0-92A8-38E73C63699B}"/>
              </a:ext>
            </a:extLst>
          </p:cNvPr>
          <p:cNvSpPr txBox="1"/>
          <p:nvPr/>
        </p:nvSpPr>
        <p:spPr>
          <a:xfrm>
            <a:off x="5635444" y="804863"/>
            <a:ext cx="3276794" cy="323165"/>
          </a:xfrm>
          <a:prstGeom prst="rect">
            <a:avLst/>
          </a:prstGeom>
          <a:noFill/>
          <a:ln>
            <a:solidFill>
              <a:srgbClr val="FF0000"/>
            </a:solidFill>
          </a:ln>
        </p:spPr>
        <p:txBody>
          <a:bodyPr wrap="none" rtlCol="0">
            <a:spAutoFit/>
          </a:bodyPr>
          <a:lstStyle/>
          <a:p>
            <a:r>
              <a:rPr lang="en-US" altLang="ja-JP" sz="1500" b="1" dirty="0" err="1">
                <a:solidFill>
                  <a:srgbClr val="FF0000"/>
                </a:solidFill>
              </a:rPr>
              <a:t>m</a:t>
            </a:r>
            <a:r>
              <a:rPr kumimoji="1" lang="en-US" altLang="ja-JP" sz="1500" b="1" dirty="0" err="1">
                <a:solidFill>
                  <a:srgbClr val="FF0000"/>
                </a:solidFill>
              </a:rPr>
              <a:t>ydoor</a:t>
            </a:r>
            <a:r>
              <a:rPr kumimoji="1" lang="en-US" altLang="ja-JP" sz="1500" b="1" dirty="0">
                <a:solidFill>
                  <a:srgbClr val="FF0000"/>
                </a:solidFill>
              </a:rPr>
              <a:t> OSAKA</a:t>
            </a:r>
            <a:r>
              <a:rPr kumimoji="1" lang="ja-JP" altLang="en-US" sz="1500" b="1" dirty="0">
                <a:solidFill>
                  <a:srgbClr val="FF0000"/>
                </a:solidFill>
              </a:rPr>
              <a:t>　便利な</a:t>
            </a:r>
            <a:r>
              <a:rPr kumimoji="1" lang="en-US" altLang="ja-JP" sz="1500" b="1" dirty="0">
                <a:solidFill>
                  <a:srgbClr val="FF0000"/>
                </a:solidFill>
              </a:rPr>
              <a:t>5</a:t>
            </a:r>
            <a:r>
              <a:rPr kumimoji="1" lang="ja-JP" altLang="en-US" sz="1500" b="1" dirty="0">
                <a:solidFill>
                  <a:srgbClr val="FF0000"/>
                </a:solidFill>
              </a:rPr>
              <a:t>つの機能</a:t>
            </a:r>
          </a:p>
        </p:txBody>
      </p:sp>
      <p:sp>
        <p:nvSpPr>
          <p:cNvPr id="126" name="テキスト ボックス 125">
            <a:extLst>
              <a:ext uri="{FF2B5EF4-FFF2-40B4-BE49-F238E27FC236}">
                <a16:creationId xmlns:a16="http://schemas.microsoft.com/office/drawing/2014/main" id="{5E5127FA-FBDB-49E5-BB84-DBCF8B642DA5}"/>
              </a:ext>
            </a:extLst>
          </p:cNvPr>
          <p:cNvSpPr txBox="1"/>
          <p:nvPr/>
        </p:nvSpPr>
        <p:spPr>
          <a:xfrm>
            <a:off x="5512418" y="1343883"/>
            <a:ext cx="3679212" cy="477054"/>
          </a:xfrm>
          <a:prstGeom prst="rect">
            <a:avLst/>
          </a:prstGeom>
          <a:noFill/>
        </p:spPr>
        <p:txBody>
          <a:bodyPr wrap="none" rtlCol="0">
            <a:spAutoFit/>
          </a:bodyPr>
          <a:lstStyle/>
          <a:p>
            <a:r>
              <a:rPr lang="en-US" altLang="ja-JP" sz="1300" b="1" dirty="0"/>
              <a:t>a)</a:t>
            </a:r>
            <a:r>
              <a:rPr lang="ja-JP" altLang="en-US" sz="1300" b="1" dirty="0"/>
              <a:t> </a:t>
            </a:r>
            <a:r>
              <a:rPr kumimoji="1" lang="ja-JP" altLang="en-US" sz="1300" b="1" dirty="0"/>
              <a:t>パーソナル配信／プッシュ通知</a:t>
            </a:r>
            <a:endParaRPr kumimoji="1" lang="en-US" altLang="ja-JP" sz="1300" b="1" dirty="0"/>
          </a:p>
          <a:p>
            <a:r>
              <a:rPr kumimoji="1" lang="ja-JP" altLang="en-US" sz="1200" dirty="0"/>
              <a:t>　➡ 自分で探さなくていい（行政からタイミングよく届く）</a:t>
            </a:r>
          </a:p>
        </p:txBody>
      </p:sp>
      <p:sp>
        <p:nvSpPr>
          <p:cNvPr id="127" name="テキスト ボックス 126">
            <a:extLst>
              <a:ext uri="{FF2B5EF4-FFF2-40B4-BE49-F238E27FC236}">
                <a16:creationId xmlns:a16="http://schemas.microsoft.com/office/drawing/2014/main" id="{698CD64E-5801-4221-8697-80901D6FA8DF}"/>
              </a:ext>
            </a:extLst>
          </p:cNvPr>
          <p:cNvSpPr txBox="1"/>
          <p:nvPr/>
        </p:nvSpPr>
        <p:spPr>
          <a:xfrm>
            <a:off x="5512418" y="1871046"/>
            <a:ext cx="3393878" cy="477054"/>
          </a:xfrm>
          <a:prstGeom prst="rect">
            <a:avLst/>
          </a:prstGeom>
          <a:noFill/>
        </p:spPr>
        <p:txBody>
          <a:bodyPr wrap="none" rtlCol="0">
            <a:spAutoFit/>
          </a:bodyPr>
          <a:lstStyle/>
          <a:p>
            <a:r>
              <a:rPr lang="en-US" altLang="ja-JP" sz="1300" b="1" dirty="0"/>
              <a:t>b)</a:t>
            </a:r>
            <a:r>
              <a:rPr lang="ja-JP" altLang="en-US" sz="1300" b="1" dirty="0"/>
              <a:t> </a:t>
            </a:r>
            <a:r>
              <a:rPr kumimoji="1" lang="ja-JP" altLang="en-US" sz="1300" b="1" dirty="0"/>
              <a:t>電子申請連携</a:t>
            </a:r>
            <a:endParaRPr kumimoji="1" lang="en-US" altLang="ja-JP" sz="1300" b="1" dirty="0"/>
          </a:p>
          <a:p>
            <a:r>
              <a:rPr kumimoji="1" lang="ja-JP" altLang="en-US" sz="1200" dirty="0"/>
              <a:t>　➡ 窓口へ行かなくても、いつでもオンラインで申請可</a:t>
            </a:r>
          </a:p>
        </p:txBody>
      </p:sp>
      <p:sp>
        <p:nvSpPr>
          <p:cNvPr id="128" name="テキスト ボックス 127">
            <a:extLst>
              <a:ext uri="{FF2B5EF4-FFF2-40B4-BE49-F238E27FC236}">
                <a16:creationId xmlns:a16="http://schemas.microsoft.com/office/drawing/2014/main" id="{528B6E34-5131-4830-A1F4-C0B18C85B999}"/>
              </a:ext>
            </a:extLst>
          </p:cNvPr>
          <p:cNvSpPr txBox="1"/>
          <p:nvPr/>
        </p:nvSpPr>
        <p:spPr>
          <a:xfrm>
            <a:off x="5512418" y="2391487"/>
            <a:ext cx="3474502" cy="661720"/>
          </a:xfrm>
          <a:prstGeom prst="rect">
            <a:avLst/>
          </a:prstGeom>
          <a:noFill/>
        </p:spPr>
        <p:txBody>
          <a:bodyPr wrap="square" rtlCol="0">
            <a:spAutoFit/>
          </a:bodyPr>
          <a:lstStyle/>
          <a:p>
            <a:r>
              <a:rPr lang="en-US" altLang="ja-JP" sz="1300" b="1" dirty="0"/>
              <a:t>c)</a:t>
            </a:r>
            <a:r>
              <a:rPr lang="ja-JP" altLang="en-US" sz="1300" b="1" dirty="0"/>
              <a:t> シングルサインオン</a:t>
            </a:r>
            <a:endParaRPr lang="en-US" altLang="ja-JP" sz="1300" b="1" dirty="0"/>
          </a:p>
          <a:p>
            <a:r>
              <a:rPr lang="ja-JP" altLang="en-US" sz="1200" dirty="0"/>
              <a:t>　➡　サービス毎</a:t>
            </a:r>
            <a:r>
              <a:rPr kumimoji="1" lang="ja-JP" altLang="en-US" sz="1200" dirty="0"/>
              <a:t>にログインしなくても、一度のログイン</a:t>
            </a:r>
            <a:r>
              <a:rPr lang="ja-JP" altLang="en-US" sz="1200" dirty="0"/>
              <a:t>で</a:t>
            </a:r>
            <a:endParaRPr kumimoji="1" lang="en-US" altLang="ja-JP" sz="1200" dirty="0"/>
          </a:p>
          <a:p>
            <a:r>
              <a:rPr lang="ja-JP" altLang="en-US" sz="1200" dirty="0"/>
              <a:t>　　　 </a:t>
            </a:r>
            <a:r>
              <a:rPr kumimoji="1" lang="ja-JP" altLang="en-US" sz="1200" dirty="0"/>
              <a:t>複数サービスにシームレスに遷移</a:t>
            </a:r>
          </a:p>
        </p:txBody>
      </p:sp>
      <p:sp>
        <p:nvSpPr>
          <p:cNvPr id="129" name="テキスト ボックス 128">
            <a:extLst>
              <a:ext uri="{FF2B5EF4-FFF2-40B4-BE49-F238E27FC236}">
                <a16:creationId xmlns:a16="http://schemas.microsoft.com/office/drawing/2014/main" id="{85262BFC-FD4F-4282-AC76-CBD7E528D24D}"/>
              </a:ext>
            </a:extLst>
          </p:cNvPr>
          <p:cNvSpPr txBox="1"/>
          <p:nvPr/>
        </p:nvSpPr>
        <p:spPr>
          <a:xfrm>
            <a:off x="5512418" y="3062564"/>
            <a:ext cx="3304516" cy="677108"/>
          </a:xfrm>
          <a:prstGeom prst="rect">
            <a:avLst/>
          </a:prstGeom>
          <a:noFill/>
        </p:spPr>
        <p:txBody>
          <a:bodyPr wrap="square" rtlCol="0">
            <a:spAutoFit/>
          </a:bodyPr>
          <a:lstStyle/>
          <a:p>
            <a:r>
              <a:rPr lang="en-US" altLang="ja-JP" sz="1300" b="1" dirty="0"/>
              <a:t>d)</a:t>
            </a:r>
            <a:r>
              <a:rPr lang="ja-JP" altLang="en-US" sz="1300" b="1" dirty="0"/>
              <a:t> 公的個人認証</a:t>
            </a:r>
            <a:endParaRPr kumimoji="1" lang="en-US" altLang="ja-JP" sz="1300" b="1" dirty="0"/>
          </a:p>
          <a:p>
            <a:r>
              <a:rPr kumimoji="1" lang="ja-JP" altLang="en-US" sz="1300" dirty="0"/>
              <a:t>　</a:t>
            </a:r>
            <a:r>
              <a:rPr kumimoji="1" lang="ja-JP" altLang="en-US" sz="1200" dirty="0"/>
              <a:t>➡　マイナンバーカードの公的個人認証機能により、</a:t>
            </a:r>
            <a:endParaRPr kumimoji="1" lang="en-US" altLang="ja-JP" sz="1200" dirty="0"/>
          </a:p>
          <a:p>
            <a:r>
              <a:rPr lang="ja-JP" altLang="en-US" sz="1200" dirty="0"/>
              <a:t>　　　　</a:t>
            </a:r>
            <a:r>
              <a:rPr kumimoji="1" lang="ja-JP" altLang="en-US" sz="1200" dirty="0"/>
              <a:t>身分証などの添付（本人確認）を省略可</a:t>
            </a:r>
          </a:p>
        </p:txBody>
      </p:sp>
      <p:sp>
        <p:nvSpPr>
          <p:cNvPr id="130" name="テキスト ボックス 129">
            <a:extLst>
              <a:ext uri="{FF2B5EF4-FFF2-40B4-BE49-F238E27FC236}">
                <a16:creationId xmlns:a16="http://schemas.microsoft.com/office/drawing/2014/main" id="{E8632CA5-7CE0-400C-942B-3F81FD572F87}"/>
              </a:ext>
            </a:extLst>
          </p:cNvPr>
          <p:cNvSpPr txBox="1"/>
          <p:nvPr/>
        </p:nvSpPr>
        <p:spPr>
          <a:xfrm>
            <a:off x="698614" y="2476192"/>
            <a:ext cx="2047355" cy="261610"/>
          </a:xfrm>
          <a:prstGeom prst="rect">
            <a:avLst/>
          </a:prstGeom>
          <a:noFill/>
        </p:spPr>
        <p:txBody>
          <a:bodyPr wrap="none" rtlCol="0">
            <a:spAutoFit/>
          </a:bodyPr>
          <a:lstStyle/>
          <a:p>
            <a:r>
              <a:rPr lang="en-US" altLang="ja-JP" sz="1100" dirty="0">
                <a:solidFill>
                  <a:srgbClr val="FF0000"/>
                </a:solidFill>
              </a:rPr>
              <a:t>a)</a:t>
            </a:r>
            <a:r>
              <a:rPr lang="ja-JP" altLang="en-US" sz="1100" dirty="0">
                <a:solidFill>
                  <a:srgbClr val="FF0000"/>
                </a:solidFill>
              </a:rPr>
              <a:t> </a:t>
            </a:r>
            <a:r>
              <a:rPr kumimoji="1" lang="ja-JP" altLang="en-US" sz="1100" dirty="0">
                <a:solidFill>
                  <a:srgbClr val="FF0000"/>
                </a:solidFill>
              </a:rPr>
              <a:t>パーソナル配信／プッシュ通知</a:t>
            </a:r>
          </a:p>
        </p:txBody>
      </p:sp>
      <p:sp>
        <p:nvSpPr>
          <p:cNvPr id="131" name="テキスト ボックス 130">
            <a:extLst>
              <a:ext uri="{FF2B5EF4-FFF2-40B4-BE49-F238E27FC236}">
                <a16:creationId xmlns:a16="http://schemas.microsoft.com/office/drawing/2014/main" id="{49A803E3-232A-47BF-A84E-4CB81176684A}"/>
              </a:ext>
            </a:extLst>
          </p:cNvPr>
          <p:cNvSpPr txBox="1"/>
          <p:nvPr/>
        </p:nvSpPr>
        <p:spPr>
          <a:xfrm>
            <a:off x="1617627" y="3694176"/>
            <a:ext cx="1228221" cy="261610"/>
          </a:xfrm>
          <a:prstGeom prst="rect">
            <a:avLst/>
          </a:prstGeom>
          <a:noFill/>
        </p:spPr>
        <p:txBody>
          <a:bodyPr wrap="none" rtlCol="0">
            <a:spAutoFit/>
          </a:bodyPr>
          <a:lstStyle/>
          <a:p>
            <a:r>
              <a:rPr lang="en-US" altLang="ja-JP" sz="1100" dirty="0">
                <a:solidFill>
                  <a:srgbClr val="FF0000"/>
                </a:solidFill>
              </a:rPr>
              <a:t>d)</a:t>
            </a:r>
            <a:r>
              <a:rPr lang="ja-JP" altLang="en-US" sz="1100" dirty="0">
                <a:solidFill>
                  <a:srgbClr val="FF0000"/>
                </a:solidFill>
              </a:rPr>
              <a:t> 公的個人認証</a:t>
            </a:r>
            <a:endParaRPr kumimoji="1" lang="ja-JP" altLang="en-US" sz="1100" dirty="0">
              <a:solidFill>
                <a:srgbClr val="FF0000"/>
              </a:solidFill>
            </a:endParaRPr>
          </a:p>
        </p:txBody>
      </p:sp>
      <p:sp>
        <p:nvSpPr>
          <p:cNvPr id="132" name="テキスト ボックス 131">
            <a:extLst>
              <a:ext uri="{FF2B5EF4-FFF2-40B4-BE49-F238E27FC236}">
                <a16:creationId xmlns:a16="http://schemas.microsoft.com/office/drawing/2014/main" id="{EC655E34-5B16-474F-9064-5A54072A684A}"/>
              </a:ext>
            </a:extLst>
          </p:cNvPr>
          <p:cNvSpPr txBox="1"/>
          <p:nvPr/>
        </p:nvSpPr>
        <p:spPr>
          <a:xfrm>
            <a:off x="1722330" y="4277410"/>
            <a:ext cx="1104790" cy="261610"/>
          </a:xfrm>
          <a:prstGeom prst="rect">
            <a:avLst/>
          </a:prstGeom>
          <a:noFill/>
        </p:spPr>
        <p:txBody>
          <a:bodyPr wrap="none" rtlCol="0">
            <a:spAutoFit/>
          </a:bodyPr>
          <a:lstStyle/>
          <a:p>
            <a:r>
              <a:rPr lang="en-US" altLang="ja-JP" sz="1100" dirty="0">
                <a:solidFill>
                  <a:srgbClr val="FF0000"/>
                </a:solidFill>
              </a:rPr>
              <a:t>e)</a:t>
            </a:r>
            <a:r>
              <a:rPr lang="ja-JP" altLang="en-US" sz="1100" dirty="0">
                <a:solidFill>
                  <a:srgbClr val="FF0000"/>
                </a:solidFill>
              </a:rPr>
              <a:t> デジタル通知</a:t>
            </a:r>
            <a:endParaRPr kumimoji="1" lang="ja-JP" altLang="en-US" sz="1100" dirty="0">
              <a:solidFill>
                <a:srgbClr val="FF0000"/>
              </a:solidFill>
            </a:endParaRPr>
          </a:p>
        </p:txBody>
      </p:sp>
      <p:sp>
        <p:nvSpPr>
          <p:cNvPr id="133" name="テキスト ボックス 132">
            <a:extLst>
              <a:ext uri="{FF2B5EF4-FFF2-40B4-BE49-F238E27FC236}">
                <a16:creationId xmlns:a16="http://schemas.microsoft.com/office/drawing/2014/main" id="{78C81BCF-4991-4532-9A41-933902159292}"/>
              </a:ext>
            </a:extLst>
          </p:cNvPr>
          <p:cNvSpPr txBox="1"/>
          <p:nvPr/>
        </p:nvSpPr>
        <p:spPr>
          <a:xfrm>
            <a:off x="5536168" y="3759550"/>
            <a:ext cx="3580632" cy="677108"/>
          </a:xfrm>
          <a:prstGeom prst="rect">
            <a:avLst/>
          </a:prstGeom>
          <a:noFill/>
        </p:spPr>
        <p:txBody>
          <a:bodyPr wrap="square" rtlCol="0">
            <a:spAutoFit/>
          </a:bodyPr>
          <a:lstStyle/>
          <a:p>
            <a:r>
              <a:rPr kumimoji="1" lang="en-US" altLang="ja-JP" sz="1300" b="1" dirty="0"/>
              <a:t>e) </a:t>
            </a:r>
            <a:r>
              <a:rPr kumimoji="1" lang="ja-JP" altLang="en-US" sz="1300" b="1" dirty="0"/>
              <a:t>デジタル通知</a:t>
            </a:r>
            <a:endParaRPr kumimoji="1" lang="en-US" altLang="ja-JP" sz="1300" b="1" dirty="0"/>
          </a:p>
          <a:p>
            <a:r>
              <a:rPr kumimoji="1" lang="ja-JP" altLang="en-US" sz="1300" dirty="0"/>
              <a:t>　</a:t>
            </a:r>
            <a:r>
              <a:rPr kumimoji="1" lang="ja-JP" altLang="en-US" sz="1200" dirty="0"/>
              <a:t>➡　デジタルで通知が届く（自宅での郵便受取を省略</a:t>
            </a:r>
            <a:endParaRPr kumimoji="1" lang="en-US" altLang="ja-JP" sz="1200" dirty="0"/>
          </a:p>
          <a:p>
            <a:r>
              <a:rPr lang="ja-JP" altLang="en-US" sz="1200" dirty="0"/>
              <a:t>　　　</a:t>
            </a:r>
            <a:r>
              <a:rPr kumimoji="1" lang="ja-JP" altLang="en-US" sz="1200" dirty="0"/>
              <a:t>可。電子なので無くさない。送達記録が残る）</a:t>
            </a:r>
          </a:p>
        </p:txBody>
      </p:sp>
      <p:graphicFrame>
        <p:nvGraphicFramePr>
          <p:cNvPr id="134" name="表 92">
            <a:extLst>
              <a:ext uri="{FF2B5EF4-FFF2-40B4-BE49-F238E27FC236}">
                <a16:creationId xmlns:a16="http://schemas.microsoft.com/office/drawing/2014/main" id="{1C5D402D-A3AA-481E-AED7-4CB050317949}"/>
              </a:ext>
            </a:extLst>
          </p:cNvPr>
          <p:cNvGraphicFramePr>
            <a:graphicFrameLocks noGrp="1"/>
          </p:cNvGraphicFramePr>
          <p:nvPr>
            <p:extLst>
              <p:ext uri="{D42A27DB-BD31-4B8C-83A1-F6EECF244321}">
                <p14:modId xmlns:p14="http://schemas.microsoft.com/office/powerpoint/2010/main" val="3944748770"/>
              </p:ext>
            </p:extLst>
          </p:nvPr>
        </p:nvGraphicFramePr>
        <p:xfrm>
          <a:off x="127246" y="5266990"/>
          <a:ext cx="6535666" cy="1422600"/>
        </p:xfrm>
        <a:graphic>
          <a:graphicData uri="http://schemas.openxmlformats.org/drawingml/2006/table">
            <a:tbl>
              <a:tblPr firstRow="1" bandRow="1">
                <a:tableStyleId>{5940675A-B579-460E-94D1-54222C63F5DA}</a:tableStyleId>
              </a:tblPr>
              <a:tblGrid>
                <a:gridCol w="927418">
                  <a:extLst>
                    <a:ext uri="{9D8B030D-6E8A-4147-A177-3AD203B41FA5}">
                      <a16:colId xmlns:a16="http://schemas.microsoft.com/office/drawing/2014/main" val="2466930698"/>
                    </a:ext>
                  </a:extLst>
                </a:gridCol>
                <a:gridCol w="701031">
                  <a:extLst>
                    <a:ext uri="{9D8B030D-6E8A-4147-A177-3AD203B41FA5}">
                      <a16:colId xmlns:a16="http://schemas.microsoft.com/office/drawing/2014/main" val="275334944"/>
                    </a:ext>
                  </a:extLst>
                </a:gridCol>
                <a:gridCol w="701031">
                  <a:extLst>
                    <a:ext uri="{9D8B030D-6E8A-4147-A177-3AD203B41FA5}">
                      <a16:colId xmlns:a16="http://schemas.microsoft.com/office/drawing/2014/main" val="3072670464"/>
                    </a:ext>
                  </a:extLst>
                </a:gridCol>
                <a:gridCol w="701031">
                  <a:extLst>
                    <a:ext uri="{9D8B030D-6E8A-4147-A177-3AD203B41FA5}">
                      <a16:colId xmlns:a16="http://schemas.microsoft.com/office/drawing/2014/main" val="831052616"/>
                    </a:ext>
                  </a:extLst>
                </a:gridCol>
                <a:gridCol w="701031">
                  <a:extLst>
                    <a:ext uri="{9D8B030D-6E8A-4147-A177-3AD203B41FA5}">
                      <a16:colId xmlns:a16="http://schemas.microsoft.com/office/drawing/2014/main" val="2557782426"/>
                    </a:ext>
                  </a:extLst>
                </a:gridCol>
                <a:gridCol w="701031">
                  <a:extLst>
                    <a:ext uri="{9D8B030D-6E8A-4147-A177-3AD203B41FA5}">
                      <a16:colId xmlns:a16="http://schemas.microsoft.com/office/drawing/2014/main" val="1439476654"/>
                    </a:ext>
                  </a:extLst>
                </a:gridCol>
                <a:gridCol w="701031">
                  <a:extLst>
                    <a:ext uri="{9D8B030D-6E8A-4147-A177-3AD203B41FA5}">
                      <a16:colId xmlns:a16="http://schemas.microsoft.com/office/drawing/2014/main" val="2021971056"/>
                    </a:ext>
                  </a:extLst>
                </a:gridCol>
                <a:gridCol w="701031">
                  <a:extLst>
                    <a:ext uri="{9D8B030D-6E8A-4147-A177-3AD203B41FA5}">
                      <a16:colId xmlns:a16="http://schemas.microsoft.com/office/drawing/2014/main" val="2076602220"/>
                    </a:ext>
                  </a:extLst>
                </a:gridCol>
                <a:gridCol w="701031">
                  <a:extLst>
                    <a:ext uri="{9D8B030D-6E8A-4147-A177-3AD203B41FA5}">
                      <a16:colId xmlns:a16="http://schemas.microsoft.com/office/drawing/2014/main" val="3396629816"/>
                    </a:ext>
                  </a:extLst>
                </a:gridCol>
              </a:tblGrid>
              <a:tr h="205306">
                <a:tc rowSpan="2">
                  <a:txBody>
                    <a:bodyPr/>
                    <a:lstStyle/>
                    <a:p>
                      <a:r>
                        <a:rPr kumimoji="1" lang="ja-JP" altLang="en-US" sz="1100" b="1" dirty="0"/>
                        <a:t>手続き</a:t>
                      </a:r>
                    </a:p>
                  </a:txBody>
                  <a:tcPr marT="36000" marB="36000" anchor="ctr" anchorCtr="1">
                    <a:solidFill>
                      <a:schemeClr val="accent5">
                        <a:lumMod val="20000"/>
                        <a:lumOff val="80000"/>
                      </a:schemeClr>
                    </a:solidFill>
                  </a:tcPr>
                </a:tc>
                <a:tc gridSpan="2">
                  <a:txBody>
                    <a:bodyPr/>
                    <a:lstStyle/>
                    <a:p>
                      <a:pPr algn="ctr"/>
                      <a:r>
                        <a:rPr kumimoji="1" lang="ja-JP" altLang="en-US" sz="1100" b="1" dirty="0"/>
                        <a:t>イベント・セミナー</a:t>
                      </a:r>
                    </a:p>
                  </a:txBody>
                  <a:tcPr marT="36000" marB="36000">
                    <a:solidFill>
                      <a:schemeClr val="accent5">
                        <a:lumMod val="20000"/>
                        <a:lumOff val="80000"/>
                      </a:schemeClr>
                    </a:solidFill>
                  </a:tcPr>
                </a:tc>
                <a:tc hMerge="1">
                  <a:txBody>
                    <a:bodyPr/>
                    <a:lstStyle/>
                    <a:p>
                      <a:endParaRPr kumimoji="1" lang="ja-JP" altLang="en-US" sz="1100" dirty="0"/>
                    </a:p>
                  </a:txBody>
                  <a:tcPr/>
                </a:tc>
                <a:tc gridSpan="2">
                  <a:txBody>
                    <a:bodyPr/>
                    <a:lstStyle/>
                    <a:p>
                      <a:pPr algn="ctr"/>
                      <a:r>
                        <a:rPr kumimoji="1" lang="ja-JP" altLang="en-US" sz="1100" b="1" dirty="0"/>
                        <a:t>健診・ワクチン接種</a:t>
                      </a:r>
                    </a:p>
                  </a:txBody>
                  <a:tcPr marT="36000" marB="36000">
                    <a:solidFill>
                      <a:schemeClr val="accent5">
                        <a:lumMod val="20000"/>
                        <a:lumOff val="80000"/>
                      </a:schemeClr>
                    </a:solidFill>
                  </a:tcPr>
                </a:tc>
                <a:tc hMerge="1">
                  <a:txBody>
                    <a:bodyPr/>
                    <a:lstStyle/>
                    <a:p>
                      <a:endParaRPr kumimoji="1" lang="ja-JP" altLang="en-US" sz="1100" dirty="0"/>
                    </a:p>
                  </a:txBody>
                  <a:tcPr/>
                </a:tc>
                <a:tc rowSpan="2">
                  <a:txBody>
                    <a:bodyPr/>
                    <a:lstStyle/>
                    <a:p>
                      <a:pPr algn="ctr"/>
                      <a:r>
                        <a:rPr kumimoji="1" lang="ja-JP" altLang="en-US" sz="1100" b="1" dirty="0"/>
                        <a:t>給付</a:t>
                      </a:r>
                      <a:endParaRPr kumimoji="1" lang="en-US" altLang="ja-JP" sz="1100" b="1" dirty="0"/>
                    </a:p>
                    <a:p>
                      <a:pPr algn="ctr"/>
                      <a:r>
                        <a:rPr kumimoji="1" lang="ja-JP" altLang="en-US" sz="1100" b="1" dirty="0"/>
                        <a:t>助成</a:t>
                      </a:r>
                    </a:p>
                  </a:txBody>
                  <a:tcPr marT="36000" marB="36000">
                    <a:solidFill>
                      <a:schemeClr val="accent5">
                        <a:lumMod val="20000"/>
                        <a:lumOff val="80000"/>
                      </a:schemeClr>
                    </a:solidFill>
                  </a:tcPr>
                </a:tc>
                <a:tc rowSpan="2">
                  <a:txBody>
                    <a:bodyPr/>
                    <a:lstStyle/>
                    <a:p>
                      <a:pPr algn="ctr"/>
                      <a:r>
                        <a:rPr kumimoji="1" lang="ja-JP" altLang="en-US" sz="1100" b="1" dirty="0"/>
                        <a:t>許認可</a:t>
                      </a:r>
                      <a:endParaRPr kumimoji="1" lang="en-US" altLang="ja-JP" sz="1100" b="1" dirty="0"/>
                    </a:p>
                    <a:p>
                      <a:pPr algn="ctr"/>
                      <a:r>
                        <a:rPr kumimoji="1" lang="ja-JP" altLang="en-US" sz="1100" b="1" dirty="0"/>
                        <a:t>届出</a:t>
                      </a:r>
                    </a:p>
                  </a:txBody>
                  <a:tcPr marT="36000" marB="36000">
                    <a:solidFill>
                      <a:schemeClr val="accent5">
                        <a:lumMod val="20000"/>
                        <a:lumOff val="80000"/>
                      </a:schemeClr>
                    </a:solidFill>
                  </a:tcPr>
                </a:tc>
                <a:tc rowSpan="2">
                  <a:txBody>
                    <a:bodyPr/>
                    <a:lstStyle/>
                    <a:p>
                      <a:pPr algn="ctr"/>
                      <a:r>
                        <a:rPr kumimoji="1" lang="ja-JP" altLang="en-US" sz="1100" b="1" dirty="0"/>
                        <a:t>通報</a:t>
                      </a:r>
                      <a:endParaRPr kumimoji="1" lang="en-US" altLang="ja-JP" sz="1100" b="1" dirty="0"/>
                    </a:p>
                    <a:p>
                      <a:pPr algn="ctr"/>
                      <a:r>
                        <a:rPr kumimoji="1" lang="ja-JP" altLang="en-US" sz="1100" b="1" dirty="0"/>
                        <a:t>申立</a:t>
                      </a:r>
                    </a:p>
                  </a:txBody>
                  <a:tcPr marT="36000" marB="36000">
                    <a:solidFill>
                      <a:schemeClr val="accent5">
                        <a:lumMod val="20000"/>
                        <a:lumOff val="80000"/>
                      </a:schemeClr>
                    </a:solidFill>
                  </a:tcPr>
                </a:tc>
                <a:tc rowSpan="2">
                  <a:txBody>
                    <a:bodyPr/>
                    <a:lstStyle/>
                    <a:p>
                      <a:pPr algn="ctr"/>
                      <a:endParaRPr kumimoji="1" lang="en-US" altLang="ja-JP" sz="800" b="1" dirty="0"/>
                    </a:p>
                    <a:p>
                      <a:pPr algn="ctr"/>
                      <a:r>
                        <a:rPr kumimoji="1" lang="ja-JP" altLang="en-US" sz="1000" b="1" dirty="0"/>
                        <a:t>アンケート</a:t>
                      </a:r>
                    </a:p>
                  </a:txBody>
                  <a:tcPr marT="36000" marB="36000">
                    <a:solidFill>
                      <a:schemeClr val="accent5">
                        <a:lumMod val="20000"/>
                        <a:lumOff val="80000"/>
                      </a:schemeClr>
                    </a:solidFill>
                  </a:tcPr>
                </a:tc>
                <a:extLst>
                  <a:ext uri="{0D108BD9-81ED-4DB2-BD59-A6C34878D82A}">
                    <a16:rowId xmlns:a16="http://schemas.microsoft.com/office/drawing/2014/main" val="3952111141"/>
                  </a:ext>
                </a:extLst>
              </a:tr>
              <a:tr h="199267">
                <a:tc vMerge="1">
                  <a:txBody>
                    <a:bodyPr/>
                    <a:lstStyle/>
                    <a:p>
                      <a:endParaRPr kumimoji="1" lang="ja-JP" altLang="en-US" sz="1100"/>
                    </a:p>
                  </a:txBody>
                  <a:tcPr/>
                </a:tc>
                <a:tc>
                  <a:txBody>
                    <a:bodyPr/>
                    <a:lstStyle/>
                    <a:p>
                      <a:pPr algn="ctr"/>
                      <a:r>
                        <a:rPr kumimoji="1" lang="ja-JP" altLang="en-US" sz="1000" b="0" dirty="0"/>
                        <a:t>予約不要</a:t>
                      </a:r>
                    </a:p>
                  </a:txBody>
                  <a:tcPr marT="36000" marB="36000">
                    <a:solidFill>
                      <a:schemeClr val="accent5">
                        <a:lumMod val="20000"/>
                        <a:lumOff val="80000"/>
                      </a:schemeClr>
                    </a:solidFill>
                  </a:tcPr>
                </a:tc>
                <a:tc>
                  <a:txBody>
                    <a:bodyPr/>
                    <a:lstStyle/>
                    <a:p>
                      <a:pPr algn="ctr"/>
                      <a:r>
                        <a:rPr kumimoji="1" lang="ja-JP" altLang="en-US" sz="1000" b="0" dirty="0"/>
                        <a:t>予約必要</a:t>
                      </a:r>
                    </a:p>
                  </a:txBody>
                  <a:tcPr marT="36000" marB="36000">
                    <a:solidFill>
                      <a:schemeClr val="accent5">
                        <a:lumMod val="20000"/>
                        <a:lumOff val="80000"/>
                      </a:schemeClr>
                    </a:solidFill>
                  </a:tcPr>
                </a:tc>
                <a:tc>
                  <a:txBody>
                    <a:bodyPr/>
                    <a:lstStyle/>
                    <a:p>
                      <a:pPr algn="ctr"/>
                      <a:r>
                        <a:rPr kumimoji="1" lang="ja-JP" altLang="en-US" sz="1000" b="0" dirty="0"/>
                        <a:t>予約不要</a:t>
                      </a:r>
                    </a:p>
                  </a:txBody>
                  <a:tcPr marT="36000" marB="36000">
                    <a:solidFill>
                      <a:schemeClr val="accent5">
                        <a:lumMod val="20000"/>
                        <a:lumOff val="80000"/>
                      </a:schemeClr>
                    </a:solidFill>
                  </a:tcPr>
                </a:tc>
                <a:tc>
                  <a:txBody>
                    <a:bodyPr/>
                    <a:lstStyle/>
                    <a:p>
                      <a:pPr algn="ctr"/>
                      <a:r>
                        <a:rPr kumimoji="1" lang="ja-JP" altLang="en-US" sz="1000" b="0" dirty="0"/>
                        <a:t>予約必要</a:t>
                      </a:r>
                    </a:p>
                  </a:txBody>
                  <a:tcPr marT="36000" marB="36000">
                    <a:solidFill>
                      <a:schemeClr val="accent5">
                        <a:lumMod val="20000"/>
                        <a:lumOff val="80000"/>
                      </a:schemeClr>
                    </a:solidFill>
                  </a:tcPr>
                </a:tc>
                <a:tc vMerge="1">
                  <a:txBody>
                    <a:bodyPr/>
                    <a:lstStyle/>
                    <a:p>
                      <a:pPr algn="ctr"/>
                      <a:endParaRPr kumimoji="1" lang="ja-JP" altLang="en-US" sz="1100" dirty="0"/>
                    </a:p>
                  </a:txBody>
                  <a:tcPr/>
                </a:tc>
                <a:tc vMerge="1">
                  <a:txBody>
                    <a:bodyPr/>
                    <a:lstStyle/>
                    <a:p>
                      <a:pPr algn="ctr"/>
                      <a:endParaRPr kumimoji="1" lang="ja-JP" altLang="en-US" sz="1100" dirty="0"/>
                    </a:p>
                  </a:txBody>
                  <a:tcPr/>
                </a:tc>
                <a:tc vMerge="1">
                  <a:txBody>
                    <a:bodyPr/>
                    <a:lstStyle/>
                    <a:p>
                      <a:endParaRPr kumimoji="1" lang="ja-JP" altLang="en-US"/>
                    </a:p>
                  </a:txBody>
                  <a:tcPr/>
                </a:tc>
                <a:tc vMerge="1">
                  <a:txBody>
                    <a:bodyPr/>
                    <a:lstStyle/>
                    <a:p>
                      <a:pPr algn="ctr"/>
                      <a:endParaRPr kumimoji="1" lang="ja-JP" altLang="en-US" sz="1100" dirty="0"/>
                    </a:p>
                  </a:txBody>
                  <a:tcPr/>
                </a:tc>
                <a:extLst>
                  <a:ext uri="{0D108BD9-81ED-4DB2-BD59-A6C34878D82A}">
                    <a16:rowId xmlns:a16="http://schemas.microsoft.com/office/drawing/2014/main" val="1013900357"/>
                  </a:ext>
                </a:extLst>
              </a:tr>
              <a:tr h="205306">
                <a:tc>
                  <a:txBody>
                    <a:bodyPr/>
                    <a:lstStyle/>
                    <a:p>
                      <a:r>
                        <a:rPr kumimoji="1" lang="ja-JP" altLang="en-US" sz="1100" b="1" dirty="0"/>
                        <a:t>①案内通知</a:t>
                      </a:r>
                    </a:p>
                  </a:txBody>
                  <a:tcPr marT="36000" marB="36000"/>
                </a:tc>
                <a:tc>
                  <a:txBody>
                    <a:bodyPr/>
                    <a:lstStyle/>
                    <a:p>
                      <a:pPr algn="ctr"/>
                      <a:r>
                        <a:rPr kumimoji="1" lang="ja-JP" altLang="en-US" sz="1100" dirty="0"/>
                        <a:t>〇</a:t>
                      </a:r>
                    </a:p>
                  </a:txBody>
                  <a:tcPr marT="36000" marB="36000"/>
                </a:tc>
                <a:tc>
                  <a:txBody>
                    <a:bodyPr/>
                    <a:lstStyle/>
                    <a:p>
                      <a:pPr algn="ctr"/>
                      <a:r>
                        <a:rPr kumimoji="1" lang="ja-JP" altLang="en-US" sz="1100" dirty="0"/>
                        <a:t>〇</a:t>
                      </a:r>
                    </a:p>
                  </a:txBody>
                  <a:tcPr marT="36000" marB="36000"/>
                </a:tc>
                <a:tc>
                  <a:txBody>
                    <a:bodyPr/>
                    <a:lstStyle/>
                    <a:p>
                      <a:pPr algn="ctr"/>
                      <a:r>
                        <a:rPr kumimoji="1" lang="ja-JP" altLang="en-US" sz="1100" dirty="0"/>
                        <a:t>〇</a:t>
                      </a:r>
                    </a:p>
                  </a:txBody>
                  <a:tcPr marT="36000" marB="36000"/>
                </a:tc>
                <a:tc>
                  <a:txBody>
                    <a:bodyPr/>
                    <a:lstStyle/>
                    <a:p>
                      <a:pPr algn="ctr"/>
                      <a:r>
                        <a:rPr kumimoji="1" lang="ja-JP" altLang="en-US" sz="1100" dirty="0"/>
                        <a:t>〇</a:t>
                      </a:r>
                    </a:p>
                  </a:txBody>
                  <a:tcPr marT="36000" marB="36000"/>
                </a:tc>
                <a:tc>
                  <a:txBody>
                    <a:bodyPr/>
                    <a:lstStyle/>
                    <a:p>
                      <a:pPr algn="ctr"/>
                      <a:r>
                        <a:rPr kumimoji="1" lang="ja-JP" altLang="en-US" sz="1100" dirty="0"/>
                        <a:t>〇</a:t>
                      </a:r>
                    </a:p>
                  </a:txBody>
                  <a:tcPr marT="36000" marB="36000"/>
                </a:tc>
                <a:tc>
                  <a:txBody>
                    <a:bodyPr/>
                    <a:lstStyle/>
                    <a:p>
                      <a:pPr algn="ctr"/>
                      <a:r>
                        <a:rPr kumimoji="1" lang="ja-JP" altLang="en-US" sz="1100" dirty="0"/>
                        <a:t>〇</a:t>
                      </a:r>
                    </a:p>
                  </a:txBody>
                  <a:tcPr marT="36000" marB="36000"/>
                </a:tc>
                <a:tc>
                  <a:txBody>
                    <a:bodyPr/>
                    <a:lstStyle/>
                    <a:p>
                      <a:pPr algn="ctr"/>
                      <a:endParaRPr kumimoji="1" lang="ja-JP" altLang="en-US" sz="1100" dirty="0"/>
                    </a:p>
                  </a:txBody>
                  <a:tcPr marT="36000" marB="36000"/>
                </a:tc>
                <a:tc>
                  <a:txBody>
                    <a:bodyPr/>
                    <a:lstStyle/>
                    <a:p>
                      <a:pPr algn="ctr"/>
                      <a:r>
                        <a:rPr kumimoji="1" lang="ja-JP" altLang="en-US" sz="1100" dirty="0"/>
                        <a:t>〇</a:t>
                      </a:r>
                    </a:p>
                  </a:txBody>
                  <a:tcPr marT="36000" marB="36000"/>
                </a:tc>
                <a:extLst>
                  <a:ext uri="{0D108BD9-81ED-4DB2-BD59-A6C34878D82A}">
                    <a16:rowId xmlns:a16="http://schemas.microsoft.com/office/drawing/2014/main" val="1965950878"/>
                  </a:ext>
                </a:extLst>
              </a:tr>
              <a:tr h="205306">
                <a:tc>
                  <a:txBody>
                    <a:bodyPr/>
                    <a:lstStyle/>
                    <a:p>
                      <a:r>
                        <a:rPr kumimoji="1" lang="ja-JP" altLang="en-US" sz="1100" b="1" dirty="0"/>
                        <a:t>②申請手続</a:t>
                      </a:r>
                    </a:p>
                  </a:txBody>
                  <a:tcPr marT="36000" marB="36000"/>
                </a:tc>
                <a:tc>
                  <a:txBody>
                    <a:bodyPr/>
                    <a:lstStyle/>
                    <a:p>
                      <a:pPr algn="ctr"/>
                      <a:r>
                        <a:rPr kumimoji="1" lang="ja-JP" altLang="en-US" sz="1100" dirty="0"/>
                        <a:t>△</a:t>
                      </a:r>
                    </a:p>
                  </a:txBody>
                  <a:tcPr marT="36000" marB="36000"/>
                </a:tc>
                <a:tc>
                  <a:txBody>
                    <a:bodyPr/>
                    <a:lstStyle/>
                    <a:p>
                      <a:pPr algn="ctr"/>
                      <a:r>
                        <a:rPr kumimoji="1" lang="ja-JP" altLang="en-US" sz="1100" dirty="0"/>
                        <a:t>〇</a:t>
                      </a:r>
                    </a:p>
                  </a:txBody>
                  <a:tcPr marT="36000" marB="36000"/>
                </a:tc>
                <a:tc>
                  <a:txBody>
                    <a:bodyPr/>
                    <a:lstStyle/>
                    <a:p>
                      <a:pPr algn="ctr"/>
                      <a:r>
                        <a:rPr kumimoji="1" lang="ja-JP" altLang="en-US" sz="1100" dirty="0"/>
                        <a:t>〇</a:t>
                      </a:r>
                    </a:p>
                  </a:txBody>
                  <a:tcPr marT="36000" marB="36000"/>
                </a:tc>
                <a:tc>
                  <a:txBody>
                    <a:bodyPr/>
                    <a:lstStyle/>
                    <a:p>
                      <a:pPr algn="ctr"/>
                      <a:r>
                        <a:rPr kumimoji="1" lang="ja-JP" altLang="en-US" sz="1100" dirty="0"/>
                        <a:t>〇</a:t>
                      </a:r>
                    </a:p>
                  </a:txBody>
                  <a:tcPr marT="36000" marB="36000"/>
                </a:tc>
                <a:tc>
                  <a:txBody>
                    <a:bodyPr/>
                    <a:lstStyle/>
                    <a:p>
                      <a:pPr algn="ctr"/>
                      <a:r>
                        <a:rPr kumimoji="1" lang="ja-JP" altLang="en-US" sz="1100" dirty="0"/>
                        <a:t>〇</a:t>
                      </a:r>
                    </a:p>
                  </a:txBody>
                  <a:tcPr marT="36000" marB="36000"/>
                </a:tc>
                <a:tc>
                  <a:txBody>
                    <a:bodyPr/>
                    <a:lstStyle/>
                    <a:p>
                      <a:pPr algn="ctr"/>
                      <a:r>
                        <a:rPr kumimoji="1" lang="ja-JP" altLang="en-US" sz="1100" dirty="0"/>
                        <a:t>〇</a:t>
                      </a:r>
                    </a:p>
                  </a:txBody>
                  <a:tcPr marT="36000" marB="36000"/>
                </a:tc>
                <a:tc>
                  <a:txBody>
                    <a:bodyPr/>
                    <a:lstStyle/>
                    <a:p>
                      <a:pPr algn="ctr"/>
                      <a:r>
                        <a:rPr kumimoji="1" lang="ja-JP" altLang="en-US" sz="1100" dirty="0"/>
                        <a:t>〇</a:t>
                      </a:r>
                    </a:p>
                  </a:txBody>
                  <a:tcPr marT="36000" marB="36000"/>
                </a:tc>
                <a:tc>
                  <a:txBody>
                    <a:bodyPr/>
                    <a:lstStyle/>
                    <a:p>
                      <a:pPr algn="ctr"/>
                      <a:r>
                        <a:rPr kumimoji="1" lang="ja-JP" altLang="en-US" sz="1100" dirty="0"/>
                        <a:t>〇</a:t>
                      </a:r>
                    </a:p>
                  </a:txBody>
                  <a:tcPr marT="36000" marB="36000"/>
                </a:tc>
                <a:extLst>
                  <a:ext uri="{0D108BD9-81ED-4DB2-BD59-A6C34878D82A}">
                    <a16:rowId xmlns:a16="http://schemas.microsoft.com/office/drawing/2014/main" val="4033428576"/>
                  </a:ext>
                </a:extLst>
              </a:tr>
              <a:tr h="205306">
                <a:tc>
                  <a:txBody>
                    <a:bodyPr/>
                    <a:lstStyle/>
                    <a:p>
                      <a:r>
                        <a:rPr kumimoji="1" lang="ja-JP" altLang="en-US" sz="1100" b="1" dirty="0"/>
                        <a:t>⑤本人確認</a:t>
                      </a:r>
                    </a:p>
                  </a:txBody>
                  <a:tcPr marT="36000" marB="36000"/>
                </a:tc>
                <a:tc>
                  <a:txBody>
                    <a:bodyPr/>
                    <a:lstStyle/>
                    <a:p>
                      <a:pPr algn="ctr"/>
                      <a:endParaRPr kumimoji="1" lang="ja-JP" altLang="en-US" sz="1100" dirty="0"/>
                    </a:p>
                  </a:txBody>
                  <a:tcPr marT="36000" marB="36000"/>
                </a:tc>
                <a:tc>
                  <a:txBody>
                    <a:bodyPr/>
                    <a:lstStyle/>
                    <a:p>
                      <a:pPr algn="ctr"/>
                      <a:r>
                        <a:rPr kumimoji="1" lang="ja-JP" altLang="en-US" sz="1100" dirty="0"/>
                        <a:t>△</a:t>
                      </a:r>
                    </a:p>
                  </a:txBody>
                  <a:tcPr marT="36000" marB="36000"/>
                </a:tc>
                <a:tc>
                  <a:txBody>
                    <a:bodyPr/>
                    <a:lstStyle/>
                    <a:p>
                      <a:pPr algn="ctr"/>
                      <a:endParaRPr kumimoji="1" lang="ja-JP" altLang="en-US" sz="1100" dirty="0"/>
                    </a:p>
                  </a:txBody>
                  <a:tcPr marT="36000" marB="36000"/>
                </a:tc>
                <a:tc>
                  <a:txBody>
                    <a:bodyPr/>
                    <a:lstStyle/>
                    <a:p>
                      <a:pPr algn="ctr"/>
                      <a:r>
                        <a:rPr kumimoji="1" lang="ja-JP" altLang="en-US" sz="1100" dirty="0"/>
                        <a:t>〇</a:t>
                      </a:r>
                    </a:p>
                  </a:txBody>
                  <a:tcPr marT="36000" marB="36000"/>
                </a:tc>
                <a:tc>
                  <a:txBody>
                    <a:bodyPr/>
                    <a:lstStyle/>
                    <a:p>
                      <a:pPr algn="ctr"/>
                      <a:r>
                        <a:rPr kumimoji="1" lang="ja-JP" altLang="en-US" sz="1100" dirty="0"/>
                        <a:t>〇</a:t>
                      </a:r>
                    </a:p>
                  </a:txBody>
                  <a:tcPr marT="36000" marB="36000"/>
                </a:tc>
                <a:tc>
                  <a:txBody>
                    <a:bodyPr/>
                    <a:lstStyle/>
                    <a:p>
                      <a:pPr algn="ctr"/>
                      <a:r>
                        <a:rPr kumimoji="1" lang="ja-JP" altLang="en-US" sz="1100" dirty="0"/>
                        <a:t>〇</a:t>
                      </a:r>
                    </a:p>
                  </a:txBody>
                  <a:tcPr marT="36000" marB="36000"/>
                </a:tc>
                <a:tc>
                  <a:txBody>
                    <a:bodyPr/>
                    <a:lstStyle/>
                    <a:p>
                      <a:pPr algn="ctr"/>
                      <a:r>
                        <a:rPr kumimoji="1" lang="ja-JP" altLang="en-US" sz="1100" dirty="0"/>
                        <a:t>△</a:t>
                      </a:r>
                    </a:p>
                  </a:txBody>
                  <a:tcPr marT="36000" marB="36000"/>
                </a:tc>
                <a:tc>
                  <a:txBody>
                    <a:bodyPr/>
                    <a:lstStyle/>
                    <a:p>
                      <a:pPr algn="ctr"/>
                      <a:r>
                        <a:rPr kumimoji="1" lang="ja-JP" altLang="en-US" sz="1100" dirty="0"/>
                        <a:t>△</a:t>
                      </a:r>
                    </a:p>
                  </a:txBody>
                  <a:tcPr marT="36000" marB="36000"/>
                </a:tc>
                <a:extLst>
                  <a:ext uri="{0D108BD9-81ED-4DB2-BD59-A6C34878D82A}">
                    <a16:rowId xmlns:a16="http://schemas.microsoft.com/office/drawing/2014/main" val="2401521853"/>
                  </a:ext>
                </a:extLst>
              </a:tr>
              <a:tr h="205306">
                <a:tc>
                  <a:txBody>
                    <a:bodyPr/>
                    <a:lstStyle/>
                    <a:p>
                      <a:r>
                        <a:rPr kumimoji="1" lang="ja-JP" altLang="en-US" sz="1100" b="1" dirty="0"/>
                        <a:t>⑥本人通知</a:t>
                      </a:r>
                    </a:p>
                  </a:txBody>
                  <a:tcPr marT="36000" marB="36000"/>
                </a:tc>
                <a:tc>
                  <a:txBody>
                    <a:bodyPr/>
                    <a:lstStyle/>
                    <a:p>
                      <a:pPr algn="ctr"/>
                      <a:endParaRPr kumimoji="1" lang="ja-JP" altLang="en-US" sz="1100"/>
                    </a:p>
                  </a:txBody>
                  <a:tcPr marT="36000" marB="36000"/>
                </a:tc>
                <a:tc>
                  <a:txBody>
                    <a:bodyPr/>
                    <a:lstStyle/>
                    <a:p>
                      <a:pPr algn="ctr"/>
                      <a:r>
                        <a:rPr kumimoji="1" lang="ja-JP" altLang="en-US" sz="1100" dirty="0"/>
                        <a:t>〇</a:t>
                      </a:r>
                    </a:p>
                  </a:txBody>
                  <a:tcPr marT="36000" marB="36000"/>
                </a:tc>
                <a:tc>
                  <a:txBody>
                    <a:bodyPr/>
                    <a:lstStyle/>
                    <a:p>
                      <a:pPr algn="ctr"/>
                      <a:endParaRPr kumimoji="1" lang="ja-JP" altLang="en-US" sz="1100" dirty="0"/>
                    </a:p>
                  </a:txBody>
                  <a:tcPr marT="36000" marB="36000"/>
                </a:tc>
                <a:tc>
                  <a:txBody>
                    <a:bodyPr/>
                    <a:lstStyle/>
                    <a:p>
                      <a:pPr algn="ctr"/>
                      <a:r>
                        <a:rPr kumimoji="1" lang="ja-JP" altLang="en-US" sz="1100" dirty="0"/>
                        <a:t>〇</a:t>
                      </a:r>
                    </a:p>
                  </a:txBody>
                  <a:tcPr marT="36000" marB="36000"/>
                </a:tc>
                <a:tc>
                  <a:txBody>
                    <a:bodyPr/>
                    <a:lstStyle/>
                    <a:p>
                      <a:pPr algn="ctr"/>
                      <a:r>
                        <a:rPr kumimoji="1" lang="ja-JP" altLang="en-US" sz="1100" dirty="0"/>
                        <a:t>〇</a:t>
                      </a:r>
                    </a:p>
                  </a:txBody>
                  <a:tcPr marT="36000" marB="36000"/>
                </a:tc>
                <a:tc>
                  <a:txBody>
                    <a:bodyPr/>
                    <a:lstStyle/>
                    <a:p>
                      <a:pPr algn="ctr"/>
                      <a:r>
                        <a:rPr kumimoji="1" lang="ja-JP" altLang="en-US" sz="1100" dirty="0"/>
                        <a:t>〇</a:t>
                      </a:r>
                    </a:p>
                  </a:txBody>
                  <a:tcPr marT="36000" marB="36000"/>
                </a:tc>
                <a:tc>
                  <a:txBody>
                    <a:bodyPr/>
                    <a:lstStyle/>
                    <a:p>
                      <a:pPr algn="ctr"/>
                      <a:r>
                        <a:rPr kumimoji="1" lang="ja-JP" altLang="en-US" sz="1100" dirty="0"/>
                        <a:t>〇</a:t>
                      </a:r>
                    </a:p>
                  </a:txBody>
                  <a:tcPr marT="36000" marB="36000"/>
                </a:tc>
                <a:tc>
                  <a:txBody>
                    <a:bodyPr/>
                    <a:lstStyle/>
                    <a:p>
                      <a:pPr algn="ctr"/>
                      <a:endParaRPr kumimoji="1" lang="ja-JP" altLang="en-US" sz="1100" dirty="0"/>
                    </a:p>
                  </a:txBody>
                  <a:tcPr marT="36000" marB="36000"/>
                </a:tc>
                <a:extLst>
                  <a:ext uri="{0D108BD9-81ED-4DB2-BD59-A6C34878D82A}">
                    <a16:rowId xmlns:a16="http://schemas.microsoft.com/office/drawing/2014/main" val="1502158847"/>
                  </a:ext>
                </a:extLst>
              </a:tr>
            </a:tbl>
          </a:graphicData>
        </a:graphic>
      </p:graphicFrame>
      <p:sp>
        <p:nvSpPr>
          <p:cNvPr id="135" name="テキスト ボックス 134">
            <a:extLst>
              <a:ext uri="{FF2B5EF4-FFF2-40B4-BE49-F238E27FC236}">
                <a16:creationId xmlns:a16="http://schemas.microsoft.com/office/drawing/2014/main" id="{57D34E78-14F6-4EC6-ADF2-3043B3EE92B3}"/>
              </a:ext>
            </a:extLst>
          </p:cNvPr>
          <p:cNvSpPr txBox="1"/>
          <p:nvPr/>
        </p:nvSpPr>
        <p:spPr>
          <a:xfrm>
            <a:off x="52434" y="4901369"/>
            <a:ext cx="5968301" cy="307777"/>
          </a:xfrm>
          <a:prstGeom prst="rect">
            <a:avLst/>
          </a:prstGeom>
          <a:noFill/>
        </p:spPr>
        <p:txBody>
          <a:bodyPr wrap="none" rtlCol="0">
            <a:spAutoFit/>
          </a:bodyPr>
          <a:lstStyle/>
          <a:p>
            <a:r>
              <a:rPr kumimoji="1" lang="ja-JP" altLang="en-US" sz="1400" b="1" dirty="0"/>
              <a:t>■ オンライン ＆ ワンストップで手続きができる行政サービスの例と手続きの深度</a:t>
            </a:r>
          </a:p>
        </p:txBody>
      </p:sp>
      <p:cxnSp>
        <p:nvCxnSpPr>
          <p:cNvPr id="136" name="直線コネクタ 135">
            <a:extLst>
              <a:ext uri="{FF2B5EF4-FFF2-40B4-BE49-F238E27FC236}">
                <a16:creationId xmlns:a16="http://schemas.microsoft.com/office/drawing/2014/main" id="{0E48A551-899A-43A6-8D8B-2408CECC4966}"/>
              </a:ext>
            </a:extLst>
          </p:cNvPr>
          <p:cNvCxnSpPr/>
          <p:nvPr/>
        </p:nvCxnSpPr>
        <p:spPr>
          <a:xfrm>
            <a:off x="50951" y="4831300"/>
            <a:ext cx="9087789" cy="0"/>
          </a:xfrm>
          <a:prstGeom prst="line">
            <a:avLst/>
          </a:prstGeom>
        </p:spPr>
        <p:style>
          <a:lnRef idx="1">
            <a:schemeClr val="accent1"/>
          </a:lnRef>
          <a:fillRef idx="0">
            <a:schemeClr val="accent1"/>
          </a:fillRef>
          <a:effectRef idx="0">
            <a:schemeClr val="accent1"/>
          </a:effectRef>
          <a:fontRef idx="minor">
            <a:schemeClr val="tx1"/>
          </a:fontRef>
        </p:style>
      </p:cxnSp>
      <p:pic>
        <p:nvPicPr>
          <p:cNvPr id="137" name="図 136">
            <a:extLst>
              <a:ext uri="{FF2B5EF4-FFF2-40B4-BE49-F238E27FC236}">
                <a16:creationId xmlns:a16="http://schemas.microsoft.com/office/drawing/2014/main" id="{7BF22829-4E18-4A90-B413-56843D9073AF}"/>
              </a:ext>
            </a:extLst>
          </p:cNvPr>
          <p:cNvPicPr>
            <a:picLocks noChangeAspect="1"/>
          </p:cNvPicPr>
          <p:nvPr/>
        </p:nvPicPr>
        <p:blipFill>
          <a:blip r:embed="rId5"/>
          <a:stretch>
            <a:fillRect/>
          </a:stretch>
        </p:blipFill>
        <p:spPr>
          <a:xfrm>
            <a:off x="7000520" y="5111464"/>
            <a:ext cx="820037" cy="584195"/>
          </a:xfrm>
          <a:prstGeom prst="rect">
            <a:avLst/>
          </a:prstGeom>
          <a:ln>
            <a:solidFill>
              <a:schemeClr val="bg1">
                <a:lumMod val="65000"/>
              </a:schemeClr>
            </a:solidFill>
          </a:ln>
        </p:spPr>
      </p:pic>
      <p:sp>
        <p:nvSpPr>
          <p:cNvPr id="138" name="テキスト ボックス 137">
            <a:extLst>
              <a:ext uri="{FF2B5EF4-FFF2-40B4-BE49-F238E27FC236}">
                <a16:creationId xmlns:a16="http://schemas.microsoft.com/office/drawing/2014/main" id="{73CA7FA1-F49D-4F12-8BCC-E7B882BDAB46}"/>
              </a:ext>
            </a:extLst>
          </p:cNvPr>
          <p:cNvSpPr txBox="1"/>
          <p:nvPr/>
        </p:nvSpPr>
        <p:spPr>
          <a:xfrm>
            <a:off x="57302" y="1456590"/>
            <a:ext cx="400110" cy="451406"/>
          </a:xfrm>
          <a:prstGeom prst="rect">
            <a:avLst/>
          </a:prstGeom>
          <a:noFill/>
        </p:spPr>
        <p:txBody>
          <a:bodyPr vert="eaVert" wrap="none" rtlCol="0">
            <a:spAutoFit/>
          </a:bodyPr>
          <a:lstStyle/>
          <a:p>
            <a:r>
              <a:rPr kumimoji="1" lang="ja-JP" altLang="en-US" sz="1400" b="1" dirty="0"/>
              <a:t>事前</a:t>
            </a:r>
          </a:p>
        </p:txBody>
      </p:sp>
      <p:sp>
        <p:nvSpPr>
          <p:cNvPr id="139" name="テキスト ボックス 138">
            <a:extLst>
              <a:ext uri="{FF2B5EF4-FFF2-40B4-BE49-F238E27FC236}">
                <a16:creationId xmlns:a16="http://schemas.microsoft.com/office/drawing/2014/main" id="{F5EA6892-CF4B-4767-8C5C-2EDDFAC4F404}"/>
              </a:ext>
            </a:extLst>
          </p:cNvPr>
          <p:cNvSpPr txBox="1"/>
          <p:nvPr/>
        </p:nvSpPr>
        <p:spPr>
          <a:xfrm>
            <a:off x="50951" y="2157327"/>
            <a:ext cx="400110" cy="2246769"/>
          </a:xfrm>
          <a:prstGeom prst="rect">
            <a:avLst/>
          </a:prstGeom>
          <a:noFill/>
        </p:spPr>
        <p:txBody>
          <a:bodyPr vert="eaVert" wrap="none" rtlCol="0">
            <a:spAutoFit/>
          </a:bodyPr>
          <a:lstStyle/>
          <a:p>
            <a:r>
              <a:rPr kumimoji="1" lang="ja-JP" altLang="en-US" sz="1400" b="1" dirty="0"/>
              <a:t>オンライン・ワンストップ</a:t>
            </a:r>
          </a:p>
        </p:txBody>
      </p:sp>
      <p:pic>
        <p:nvPicPr>
          <p:cNvPr id="140" name="図 139">
            <a:extLst>
              <a:ext uri="{FF2B5EF4-FFF2-40B4-BE49-F238E27FC236}">
                <a16:creationId xmlns:a16="http://schemas.microsoft.com/office/drawing/2014/main" id="{11550FE8-130E-4E80-8E02-1E34F9A9CD8B}"/>
              </a:ext>
            </a:extLst>
          </p:cNvPr>
          <p:cNvPicPr>
            <a:picLocks noChangeAspect="1"/>
          </p:cNvPicPr>
          <p:nvPr/>
        </p:nvPicPr>
        <p:blipFill>
          <a:blip r:embed="rId6"/>
          <a:stretch>
            <a:fillRect/>
          </a:stretch>
        </p:blipFill>
        <p:spPr>
          <a:xfrm>
            <a:off x="8113008" y="5985968"/>
            <a:ext cx="755991" cy="685993"/>
          </a:xfrm>
          <a:prstGeom prst="rect">
            <a:avLst/>
          </a:prstGeom>
        </p:spPr>
      </p:pic>
      <p:pic>
        <p:nvPicPr>
          <p:cNvPr id="141" name="図 140">
            <a:extLst>
              <a:ext uri="{FF2B5EF4-FFF2-40B4-BE49-F238E27FC236}">
                <a16:creationId xmlns:a16="http://schemas.microsoft.com/office/drawing/2014/main" id="{DFA37D77-6DAB-4EA8-9D62-64223017DA46}"/>
              </a:ext>
            </a:extLst>
          </p:cNvPr>
          <p:cNvPicPr>
            <a:picLocks noChangeAspect="1"/>
          </p:cNvPicPr>
          <p:nvPr/>
        </p:nvPicPr>
        <p:blipFill rotWithShape="1">
          <a:blip r:embed="rId7"/>
          <a:srcRect l="11162" r="9761"/>
          <a:stretch/>
        </p:blipFill>
        <p:spPr>
          <a:xfrm>
            <a:off x="8409885" y="5197046"/>
            <a:ext cx="606869" cy="576000"/>
          </a:xfrm>
          <a:prstGeom prst="rect">
            <a:avLst/>
          </a:prstGeom>
        </p:spPr>
      </p:pic>
      <p:pic>
        <p:nvPicPr>
          <p:cNvPr id="142" name="図 141">
            <a:extLst>
              <a:ext uri="{FF2B5EF4-FFF2-40B4-BE49-F238E27FC236}">
                <a16:creationId xmlns:a16="http://schemas.microsoft.com/office/drawing/2014/main" id="{D83C30F8-BA1E-410C-92FA-1272D98F82F5}"/>
              </a:ext>
            </a:extLst>
          </p:cNvPr>
          <p:cNvPicPr>
            <a:picLocks noChangeAspect="1"/>
          </p:cNvPicPr>
          <p:nvPr/>
        </p:nvPicPr>
        <p:blipFill>
          <a:blip r:embed="rId8"/>
          <a:stretch>
            <a:fillRect/>
          </a:stretch>
        </p:blipFill>
        <p:spPr>
          <a:xfrm>
            <a:off x="7724341" y="5284719"/>
            <a:ext cx="576000" cy="630657"/>
          </a:xfrm>
          <a:prstGeom prst="rect">
            <a:avLst/>
          </a:prstGeom>
          <a:solidFill>
            <a:schemeClr val="bg1">
              <a:lumMod val="65000"/>
            </a:schemeClr>
          </a:solidFill>
          <a:ln>
            <a:solidFill>
              <a:schemeClr val="bg1">
                <a:lumMod val="65000"/>
              </a:schemeClr>
            </a:solidFill>
          </a:ln>
        </p:spPr>
      </p:pic>
      <p:sp>
        <p:nvSpPr>
          <p:cNvPr id="143" name="テキスト ボックス 142">
            <a:extLst>
              <a:ext uri="{FF2B5EF4-FFF2-40B4-BE49-F238E27FC236}">
                <a16:creationId xmlns:a16="http://schemas.microsoft.com/office/drawing/2014/main" id="{FF3DC89B-A7CA-4023-999F-4029D574888F}"/>
              </a:ext>
            </a:extLst>
          </p:cNvPr>
          <p:cNvSpPr txBox="1"/>
          <p:nvPr/>
        </p:nvSpPr>
        <p:spPr>
          <a:xfrm>
            <a:off x="7243872" y="4855693"/>
            <a:ext cx="939681" cy="230832"/>
          </a:xfrm>
          <a:prstGeom prst="rect">
            <a:avLst/>
          </a:prstGeom>
          <a:noFill/>
        </p:spPr>
        <p:txBody>
          <a:bodyPr wrap="none" rtlCol="0">
            <a:spAutoFit/>
          </a:bodyPr>
          <a:lstStyle/>
          <a:p>
            <a:r>
              <a:rPr lang="ja-JP" altLang="en-US" sz="900" dirty="0"/>
              <a:t>イベント・セミナー</a:t>
            </a:r>
            <a:endParaRPr kumimoji="1" lang="ja-JP" altLang="en-US" sz="900" dirty="0"/>
          </a:p>
        </p:txBody>
      </p:sp>
      <p:sp>
        <p:nvSpPr>
          <p:cNvPr id="144" name="テキスト ボックス 143">
            <a:extLst>
              <a:ext uri="{FF2B5EF4-FFF2-40B4-BE49-F238E27FC236}">
                <a16:creationId xmlns:a16="http://schemas.microsoft.com/office/drawing/2014/main" id="{FE447577-FDB0-4BAC-86DC-C3F7583B2ADA}"/>
              </a:ext>
            </a:extLst>
          </p:cNvPr>
          <p:cNvSpPr txBox="1"/>
          <p:nvPr/>
        </p:nvSpPr>
        <p:spPr>
          <a:xfrm>
            <a:off x="6893684" y="6382234"/>
            <a:ext cx="595035" cy="338554"/>
          </a:xfrm>
          <a:prstGeom prst="rect">
            <a:avLst/>
          </a:prstGeom>
          <a:noFill/>
        </p:spPr>
        <p:txBody>
          <a:bodyPr wrap="none" rtlCol="0">
            <a:spAutoFit/>
          </a:bodyPr>
          <a:lstStyle/>
          <a:p>
            <a:r>
              <a:rPr lang="ja-JP" altLang="en-US" sz="800" dirty="0"/>
              <a:t>健診・</a:t>
            </a:r>
            <a:endParaRPr lang="en-US" altLang="ja-JP" sz="800" dirty="0"/>
          </a:p>
          <a:p>
            <a:r>
              <a:rPr lang="ja-JP" altLang="en-US" sz="800" dirty="0"/>
              <a:t>予防注射</a:t>
            </a:r>
            <a:endParaRPr kumimoji="1" lang="ja-JP" altLang="en-US" sz="800" dirty="0"/>
          </a:p>
        </p:txBody>
      </p:sp>
      <p:pic>
        <p:nvPicPr>
          <p:cNvPr id="145" name="図 144">
            <a:extLst>
              <a:ext uri="{FF2B5EF4-FFF2-40B4-BE49-F238E27FC236}">
                <a16:creationId xmlns:a16="http://schemas.microsoft.com/office/drawing/2014/main" id="{31066066-71D7-401B-8C9A-34AEA147FD9B}"/>
              </a:ext>
            </a:extLst>
          </p:cNvPr>
          <p:cNvPicPr>
            <a:picLocks noChangeAspect="1"/>
          </p:cNvPicPr>
          <p:nvPr/>
        </p:nvPicPr>
        <p:blipFill>
          <a:blip r:embed="rId9"/>
          <a:stretch>
            <a:fillRect/>
          </a:stretch>
        </p:blipFill>
        <p:spPr>
          <a:xfrm>
            <a:off x="7434251" y="6274502"/>
            <a:ext cx="603849" cy="452823"/>
          </a:xfrm>
          <a:prstGeom prst="rect">
            <a:avLst/>
          </a:prstGeom>
        </p:spPr>
      </p:pic>
      <p:pic>
        <p:nvPicPr>
          <p:cNvPr id="146" name="図 145">
            <a:extLst>
              <a:ext uri="{FF2B5EF4-FFF2-40B4-BE49-F238E27FC236}">
                <a16:creationId xmlns:a16="http://schemas.microsoft.com/office/drawing/2014/main" id="{187F88E9-8C3B-4714-BA3F-7A2E4F3F8A9A}"/>
              </a:ext>
            </a:extLst>
          </p:cNvPr>
          <p:cNvPicPr>
            <a:picLocks noChangeAspect="1"/>
          </p:cNvPicPr>
          <p:nvPr/>
        </p:nvPicPr>
        <p:blipFill>
          <a:blip r:embed="rId10"/>
          <a:stretch>
            <a:fillRect/>
          </a:stretch>
        </p:blipFill>
        <p:spPr>
          <a:xfrm>
            <a:off x="6981347" y="5816509"/>
            <a:ext cx="584989" cy="518084"/>
          </a:xfrm>
          <a:prstGeom prst="rect">
            <a:avLst/>
          </a:prstGeom>
        </p:spPr>
      </p:pic>
      <p:sp>
        <p:nvSpPr>
          <p:cNvPr id="53" name="タイトル 1">
            <a:extLst>
              <a:ext uri="{FF2B5EF4-FFF2-40B4-BE49-F238E27FC236}">
                <a16:creationId xmlns:a16="http://schemas.microsoft.com/office/drawing/2014/main" id="{FC494F34-368D-4A98-8E4C-AD6C719F7B6D}"/>
              </a:ext>
            </a:extLst>
          </p:cNvPr>
          <p:cNvSpPr txBox="1">
            <a:spLocks/>
          </p:cNvSpPr>
          <p:nvPr/>
        </p:nvSpPr>
        <p:spPr>
          <a:xfrm>
            <a:off x="8504" y="209112"/>
            <a:ext cx="9087790" cy="461659"/>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kumimoji="1" sz="2400" b="1" kern="1200">
                <a:solidFill>
                  <a:schemeClr val="tx1"/>
                </a:solidFill>
                <a:latin typeface="+mj-lt"/>
                <a:ea typeface="+mj-ea"/>
                <a:cs typeface="+mj-cs"/>
              </a:defRPr>
            </a:lvl1pPr>
          </a:lstStyle>
          <a:p>
            <a:r>
              <a:rPr lang="ja-JP" altLang="en-US" sz="2000" dirty="0">
                <a:latin typeface="Meiryo UI" panose="020B0604030504040204" pitchFamily="50" charset="-128"/>
                <a:ea typeface="Meiryo UI" panose="020B0604030504040204" pitchFamily="50" charset="-128"/>
              </a:rPr>
              <a:t>　②</a:t>
            </a:r>
            <a:r>
              <a:rPr lang="en-US" altLang="ja-JP" sz="1800" dirty="0">
                <a:latin typeface="Meiryo UI" panose="020B0604030504040204" pitchFamily="50" charset="-128"/>
                <a:ea typeface="Meiryo UI" panose="020B0604030504040204" pitchFamily="50" charset="-128"/>
              </a:rPr>
              <a:t>-4</a:t>
            </a:r>
            <a:r>
              <a:rPr lang="en-US" altLang="ja-JP" sz="20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 </a:t>
            </a:r>
            <a:r>
              <a:rPr lang="en-US" altLang="ja-JP" sz="2000" dirty="0" err="1">
                <a:latin typeface="Meiryo UI" panose="020B0604030504040204" pitchFamily="50" charset="-128"/>
                <a:ea typeface="Meiryo UI" panose="020B0604030504040204" pitchFamily="50" charset="-128"/>
              </a:rPr>
              <a:t>mydoor</a:t>
            </a:r>
            <a:r>
              <a:rPr lang="en-US" altLang="ja-JP" sz="2000" dirty="0">
                <a:latin typeface="Meiryo UI" panose="020B0604030504040204" pitchFamily="50" charset="-128"/>
                <a:ea typeface="Meiryo UI" panose="020B0604030504040204" pitchFamily="50" charset="-128"/>
              </a:rPr>
              <a:t> OSAKA </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行かない市役所／書かない市役所の実現</a:t>
            </a:r>
            <a:r>
              <a:rPr lang="en-US" altLang="ja-JP" sz="1800" dirty="0">
                <a:latin typeface="Meiryo UI" panose="020B0604030504040204" pitchFamily="50" charset="-128"/>
                <a:ea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endParaRPr>
          </a:p>
        </p:txBody>
      </p:sp>
      <p:sp>
        <p:nvSpPr>
          <p:cNvPr id="54" name="スライド番号プレースホルダー 2">
            <a:extLst>
              <a:ext uri="{FF2B5EF4-FFF2-40B4-BE49-F238E27FC236}">
                <a16:creationId xmlns:a16="http://schemas.microsoft.com/office/drawing/2014/main" id="{D8C9857B-04A7-4113-9F65-0F6BA5F743A9}"/>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18</a:t>
            </a:fld>
            <a:endParaRPr kumimoji="1" lang="ja-JP" altLang="en-US" dirty="0"/>
          </a:p>
        </p:txBody>
      </p:sp>
      <p:sp>
        <p:nvSpPr>
          <p:cNvPr id="56" name="四角形: 角を丸くする 55">
            <a:extLst>
              <a:ext uri="{FF2B5EF4-FFF2-40B4-BE49-F238E27FC236}">
                <a16:creationId xmlns:a16="http://schemas.microsoft.com/office/drawing/2014/main" id="{C96AF92D-9E95-4B1B-9350-4F1398AE692C}"/>
              </a:ext>
            </a:extLst>
          </p:cNvPr>
          <p:cNvSpPr/>
          <p:nvPr/>
        </p:nvSpPr>
        <p:spPr>
          <a:xfrm>
            <a:off x="8001000" y="90975"/>
            <a:ext cx="849932" cy="41777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今後</a:t>
            </a:r>
            <a:endParaRPr kumimoji="1" lang="ja-JP" altLang="en-US" b="1" dirty="0">
              <a:solidFill>
                <a:schemeClr val="bg1"/>
              </a:solidFill>
            </a:endParaRPr>
          </a:p>
        </p:txBody>
      </p:sp>
      <p:sp>
        <p:nvSpPr>
          <p:cNvPr id="57" name="テキスト プレースホルダー 4">
            <a:extLst>
              <a:ext uri="{FF2B5EF4-FFF2-40B4-BE49-F238E27FC236}">
                <a16:creationId xmlns:a16="http://schemas.microsoft.com/office/drawing/2014/main" id="{B00C037B-AD1B-4E63-ADB6-0732A957787C}"/>
              </a:ext>
            </a:extLst>
          </p:cNvPr>
          <p:cNvSpPr>
            <a:spLocks noGrp="1"/>
          </p:cNvSpPr>
          <p:nvPr>
            <p:ph type="body" sz="quarter" idx="13"/>
          </p:nvPr>
        </p:nvSpPr>
        <p:spPr>
          <a:xfrm>
            <a:off x="92764" y="14148"/>
            <a:ext cx="7170738" cy="293687"/>
          </a:xfrm>
        </p:spPr>
        <p:txBody>
          <a:bodyPr>
            <a:normAutofit/>
          </a:bodyPr>
          <a:lstStyle/>
          <a:p>
            <a:r>
              <a:rPr lang="ja-JP" altLang="en-US" sz="1200" b="1" dirty="0">
                <a:latin typeface="Meiryo UI" panose="020B0604030504040204" pitchFamily="50" charset="-128"/>
                <a:ea typeface="Meiryo UI" panose="020B0604030504040204" pitchFamily="50" charset="-128"/>
              </a:rPr>
              <a:t>３．府庁におけるサービスのデジタル化</a:t>
            </a:r>
          </a:p>
        </p:txBody>
      </p:sp>
      <p:pic>
        <p:nvPicPr>
          <p:cNvPr id="4" name="図 3">
            <a:extLst>
              <a:ext uri="{FF2B5EF4-FFF2-40B4-BE49-F238E27FC236}">
                <a16:creationId xmlns:a16="http://schemas.microsoft.com/office/drawing/2014/main" id="{B9849965-28F6-4B57-B02C-D1F37945A4FF}"/>
              </a:ext>
            </a:extLst>
          </p:cNvPr>
          <p:cNvPicPr>
            <a:picLocks noChangeAspect="1"/>
          </p:cNvPicPr>
          <p:nvPr/>
        </p:nvPicPr>
        <p:blipFill>
          <a:blip r:embed="rId11"/>
          <a:stretch>
            <a:fillRect/>
          </a:stretch>
        </p:blipFill>
        <p:spPr>
          <a:xfrm rot="1243197">
            <a:off x="1694589" y="2969987"/>
            <a:ext cx="613203" cy="390438"/>
          </a:xfrm>
          <a:prstGeom prst="rect">
            <a:avLst/>
          </a:prstGeom>
        </p:spPr>
      </p:pic>
      <p:sp>
        <p:nvSpPr>
          <p:cNvPr id="2" name="テキスト ボックス 1">
            <a:extLst>
              <a:ext uri="{FF2B5EF4-FFF2-40B4-BE49-F238E27FC236}">
                <a16:creationId xmlns:a16="http://schemas.microsoft.com/office/drawing/2014/main" id="{96E419DB-B80A-4EEB-9609-A7A5F1E5F7A8}"/>
              </a:ext>
            </a:extLst>
          </p:cNvPr>
          <p:cNvSpPr txBox="1"/>
          <p:nvPr/>
        </p:nvSpPr>
        <p:spPr>
          <a:xfrm>
            <a:off x="842242" y="4545852"/>
            <a:ext cx="4233851" cy="261610"/>
          </a:xfrm>
          <a:prstGeom prst="rect">
            <a:avLst/>
          </a:prstGeom>
          <a:noFill/>
        </p:spPr>
        <p:txBody>
          <a:bodyPr wrap="none" rtlCol="0">
            <a:spAutoFit/>
          </a:bodyPr>
          <a:lstStyle/>
          <a:p>
            <a:r>
              <a:rPr kumimoji="1" lang="ja-JP" altLang="en-US" sz="1100" b="1" dirty="0"/>
              <a:t>＜自治体のコスト（郵送代等）や手間（本人確認等）も大幅削減＞</a:t>
            </a:r>
          </a:p>
        </p:txBody>
      </p:sp>
      <p:pic>
        <p:nvPicPr>
          <p:cNvPr id="58" name="図 57">
            <a:extLst>
              <a:ext uri="{FF2B5EF4-FFF2-40B4-BE49-F238E27FC236}">
                <a16:creationId xmlns:a16="http://schemas.microsoft.com/office/drawing/2014/main" id="{2D996499-4892-44EF-8201-DF4D3EAA6B93}"/>
              </a:ext>
            </a:extLst>
          </p:cNvPr>
          <p:cNvPicPr>
            <a:picLocks noChangeAspect="1"/>
          </p:cNvPicPr>
          <p:nvPr/>
        </p:nvPicPr>
        <p:blipFill>
          <a:blip r:embed="rId11"/>
          <a:stretch>
            <a:fillRect/>
          </a:stretch>
        </p:blipFill>
        <p:spPr>
          <a:xfrm rot="1243197">
            <a:off x="4823162" y="1173140"/>
            <a:ext cx="613203" cy="390438"/>
          </a:xfrm>
          <a:prstGeom prst="rect">
            <a:avLst/>
          </a:prstGeom>
        </p:spPr>
      </p:pic>
    </p:spTree>
    <p:extLst>
      <p:ext uri="{BB962C8B-B14F-4D97-AF65-F5344CB8AC3E}">
        <p14:creationId xmlns:p14="http://schemas.microsoft.com/office/powerpoint/2010/main" val="4123612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368A66B-2161-4BD0-9BF4-EE47EC77F6B8}"/>
              </a:ext>
            </a:extLst>
          </p:cNvPr>
          <p:cNvSpPr>
            <a:spLocks noGrp="1"/>
          </p:cNvSpPr>
          <p:nvPr>
            <p:ph type="title"/>
          </p:nvPr>
        </p:nvSpPr>
        <p:spPr>
          <a:xfrm>
            <a:off x="18798" y="247902"/>
            <a:ext cx="6838793" cy="371682"/>
          </a:xfrm>
        </p:spPr>
        <p:txBody>
          <a:bodyPr/>
          <a:lstStyle/>
          <a:p>
            <a:r>
              <a:rPr lang="ja-JP" altLang="en-US" sz="2000" dirty="0">
                <a:latin typeface="Meiryo UI" panose="020B0604030504040204" pitchFamily="50" charset="-128"/>
                <a:ea typeface="Meiryo UI" panose="020B0604030504040204" pitchFamily="50" charset="-128"/>
              </a:rPr>
              <a:t>　③</a:t>
            </a:r>
            <a:r>
              <a:rPr lang="en-US" altLang="ja-JP" sz="1800" dirty="0">
                <a:latin typeface="Meiryo UI" panose="020B0604030504040204" pitchFamily="50" charset="-128"/>
                <a:ea typeface="Meiryo UI" panose="020B0604030504040204" pitchFamily="50" charset="-128"/>
              </a:rPr>
              <a:t>-1</a:t>
            </a:r>
            <a:r>
              <a:rPr lang="en-US" altLang="ja-JP" sz="2000" dirty="0">
                <a:latin typeface="Meiryo UI" panose="020B0604030504040204" pitchFamily="50" charset="-128"/>
                <a:ea typeface="Meiryo UI" panose="020B0604030504040204" pitchFamily="50" charset="-128"/>
              </a:rPr>
              <a:t> </a:t>
            </a:r>
            <a:r>
              <a:rPr kumimoji="1" lang="ja-JP" altLang="en-US" sz="2000" dirty="0">
                <a:latin typeface="Meiryo UI" panose="020B0604030504040204" pitchFamily="50" charset="-128"/>
                <a:ea typeface="Meiryo UI" panose="020B0604030504040204" pitchFamily="50" charset="-128"/>
              </a:rPr>
              <a:t>大阪広域データ連携基盤（</a:t>
            </a:r>
            <a:r>
              <a:rPr kumimoji="1" lang="en-US" altLang="ja-JP" sz="2000" dirty="0">
                <a:latin typeface="Meiryo UI" panose="020B0604030504040204" pitchFamily="50" charset="-128"/>
                <a:ea typeface="Meiryo UI" panose="020B0604030504040204" pitchFamily="50" charset="-128"/>
              </a:rPr>
              <a:t>ORDEN</a:t>
            </a:r>
            <a:r>
              <a:rPr kumimoji="1" lang="ja-JP" altLang="en-US"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のアーキテクチャ</a:t>
            </a:r>
            <a:endParaRPr kumimoji="1" lang="ja-JP" altLang="en-US" sz="20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C096021E-E6C1-446C-B1BE-A7DCD1D96649}"/>
              </a:ext>
            </a:extLst>
          </p:cNvPr>
          <p:cNvSpPr>
            <a:spLocks noGrp="1"/>
          </p:cNvSpPr>
          <p:nvPr>
            <p:ph type="sldNum" sz="quarter" idx="12"/>
          </p:nvPr>
        </p:nvSpPr>
        <p:spPr/>
        <p:txBody>
          <a:bodyPr/>
          <a:lstStyle/>
          <a:p>
            <a:fld id="{50F88186-B17D-4CE3-A887-D91699CF601C}" type="slidenum">
              <a:rPr kumimoji="1" lang="ja-JP" altLang="en-US" smtClean="0"/>
              <a:t>19</a:t>
            </a:fld>
            <a:endParaRPr kumimoji="1" lang="ja-JP" altLang="en-US"/>
          </a:p>
        </p:txBody>
      </p:sp>
      <p:sp>
        <p:nvSpPr>
          <p:cNvPr id="2" name="テキスト ボックス 1">
            <a:extLst>
              <a:ext uri="{FF2B5EF4-FFF2-40B4-BE49-F238E27FC236}">
                <a16:creationId xmlns:a16="http://schemas.microsoft.com/office/drawing/2014/main" id="{BCCE5744-C1E7-4752-8617-FEA45BA2AE67}"/>
              </a:ext>
            </a:extLst>
          </p:cNvPr>
          <p:cNvSpPr txBox="1"/>
          <p:nvPr/>
        </p:nvSpPr>
        <p:spPr>
          <a:xfrm>
            <a:off x="482421" y="777407"/>
            <a:ext cx="7352877" cy="954107"/>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400" dirty="0"/>
              <a:t>大阪データ連携基盤（</a:t>
            </a:r>
            <a:r>
              <a:rPr kumimoji="1" lang="en-US" altLang="ja-JP" sz="1400" dirty="0"/>
              <a:t>ORDEN</a:t>
            </a:r>
            <a:r>
              <a:rPr kumimoji="1" lang="ja-JP" altLang="en-US" sz="1400" dirty="0"/>
              <a:t>）</a:t>
            </a:r>
            <a:r>
              <a:rPr lang="ja-JP" altLang="en-US" sz="1400" dirty="0"/>
              <a:t>は、大阪の持続的なデータ駆動型スマートシティを推進するための基盤インフラ</a:t>
            </a:r>
            <a:endParaRPr lang="en-US" altLang="ja-JP" sz="1400" dirty="0"/>
          </a:p>
          <a:p>
            <a:pPr marL="285750" indent="-285750">
              <a:buFont typeface="Arial" panose="020B0604020202020204" pitchFamily="34" charset="0"/>
              <a:buChar char="•"/>
            </a:pPr>
            <a:r>
              <a:rPr kumimoji="1" lang="ja-JP" altLang="en-US" sz="1400" dirty="0"/>
              <a:t>データ連携によりサービスの利便性や生産性を飛躍的に向上させ、経済の源泉でもある“データ”を最大限に活かした住民</a:t>
            </a:r>
            <a:r>
              <a:rPr kumimoji="1" lang="en-US" altLang="ja-JP" sz="1400" dirty="0"/>
              <a:t>QOL</a:t>
            </a:r>
            <a:r>
              <a:rPr kumimoji="1" lang="ja-JP" altLang="en-US" sz="1400" dirty="0"/>
              <a:t>向上のためのスマートシティを実現</a:t>
            </a:r>
          </a:p>
        </p:txBody>
      </p:sp>
      <p:sp>
        <p:nvSpPr>
          <p:cNvPr id="8" name="四角形: 角を丸くする 7">
            <a:extLst>
              <a:ext uri="{FF2B5EF4-FFF2-40B4-BE49-F238E27FC236}">
                <a16:creationId xmlns:a16="http://schemas.microsoft.com/office/drawing/2014/main" id="{7932AE07-0449-44C5-BBF2-D293FB1D0793}"/>
              </a:ext>
            </a:extLst>
          </p:cNvPr>
          <p:cNvSpPr/>
          <p:nvPr/>
        </p:nvSpPr>
        <p:spPr>
          <a:xfrm>
            <a:off x="8115300" y="541809"/>
            <a:ext cx="849932" cy="41777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今後</a:t>
            </a:r>
            <a:endParaRPr kumimoji="1" lang="ja-JP" altLang="en-US" b="1" dirty="0">
              <a:solidFill>
                <a:schemeClr val="bg1"/>
              </a:solidFill>
            </a:endParaRPr>
          </a:p>
        </p:txBody>
      </p:sp>
      <p:sp>
        <p:nvSpPr>
          <p:cNvPr id="9" name="四角形: 角を丸くする 8">
            <a:extLst>
              <a:ext uri="{FF2B5EF4-FFF2-40B4-BE49-F238E27FC236}">
                <a16:creationId xmlns:a16="http://schemas.microsoft.com/office/drawing/2014/main" id="{08A19C3A-586A-42BF-9D5C-6CE78EBEE336}"/>
              </a:ext>
            </a:extLst>
          </p:cNvPr>
          <p:cNvSpPr/>
          <p:nvPr/>
        </p:nvSpPr>
        <p:spPr>
          <a:xfrm>
            <a:off x="8115300" y="69294"/>
            <a:ext cx="849932" cy="41777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実績</a:t>
            </a:r>
            <a:endParaRPr kumimoji="1" lang="ja-JP" altLang="en-US" b="1" dirty="0">
              <a:solidFill>
                <a:schemeClr val="bg1"/>
              </a:solidFill>
            </a:endParaRPr>
          </a:p>
        </p:txBody>
      </p:sp>
      <p:sp>
        <p:nvSpPr>
          <p:cNvPr id="10" name="テキスト プレースホルダー 4">
            <a:extLst>
              <a:ext uri="{FF2B5EF4-FFF2-40B4-BE49-F238E27FC236}">
                <a16:creationId xmlns:a16="http://schemas.microsoft.com/office/drawing/2014/main" id="{D3A8D24A-E437-4734-9006-50296024BA85}"/>
              </a:ext>
            </a:extLst>
          </p:cNvPr>
          <p:cNvSpPr>
            <a:spLocks noGrp="1"/>
          </p:cNvSpPr>
          <p:nvPr>
            <p:ph type="body" sz="quarter" idx="13"/>
          </p:nvPr>
        </p:nvSpPr>
        <p:spPr>
          <a:xfrm>
            <a:off x="92764" y="14148"/>
            <a:ext cx="7170738" cy="293687"/>
          </a:xfrm>
        </p:spPr>
        <p:txBody>
          <a:bodyPr>
            <a:normAutofit/>
          </a:bodyPr>
          <a:lstStyle/>
          <a:p>
            <a:r>
              <a:rPr lang="ja-JP" altLang="en-US" sz="1200" b="1" dirty="0">
                <a:latin typeface="Meiryo UI" panose="020B0604030504040204" pitchFamily="50" charset="-128"/>
                <a:ea typeface="Meiryo UI" panose="020B0604030504040204" pitchFamily="50" charset="-128"/>
              </a:rPr>
              <a:t>３．府庁におけるサービスのデジタル化</a:t>
            </a:r>
          </a:p>
        </p:txBody>
      </p:sp>
      <p:pic>
        <p:nvPicPr>
          <p:cNvPr id="11" name="図 10">
            <a:extLst>
              <a:ext uri="{FF2B5EF4-FFF2-40B4-BE49-F238E27FC236}">
                <a16:creationId xmlns:a16="http://schemas.microsoft.com/office/drawing/2014/main" id="{9569FB7A-4D38-44B3-966D-D0CF230AD926}"/>
              </a:ext>
            </a:extLst>
          </p:cNvPr>
          <p:cNvPicPr>
            <a:picLocks noChangeAspect="1"/>
          </p:cNvPicPr>
          <p:nvPr/>
        </p:nvPicPr>
        <p:blipFill>
          <a:blip r:embed="rId2"/>
          <a:stretch>
            <a:fillRect/>
          </a:stretch>
        </p:blipFill>
        <p:spPr>
          <a:xfrm>
            <a:off x="92764" y="1899113"/>
            <a:ext cx="8966395" cy="4426159"/>
          </a:xfrm>
          <a:prstGeom prst="rect">
            <a:avLst/>
          </a:prstGeom>
        </p:spPr>
      </p:pic>
    </p:spTree>
    <p:extLst>
      <p:ext uri="{BB962C8B-B14F-4D97-AF65-F5344CB8AC3E}">
        <p14:creationId xmlns:p14="http://schemas.microsoft.com/office/powerpoint/2010/main" val="2915984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11D0C04-848B-42FD-99C7-71DCC62F9568}"/>
              </a:ext>
            </a:extLst>
          </p:cNvPr>
          <p:cNvSpPr>
            <a:spLocks noGrp="1"/>
          </p:cNvSpPr>
          <p:nvPr>
            <p:ph type="sldNum" sz="quarter" idx="12"/>
          </p:nvPr>
        </p:nvSpPr>
        <p:spPr/>
        <p:txBody>
          <a:bodyPr/>
          <a:lstStyle/>
          <a:p>
            <a:fld id="{50F88186-B17D-4CE3-A887-D91699CF601C}" type="slidenum">
              <a:rPr kumimoji="1" lang="ja-JP" altLang="en-US" smtClean="0"/>
              <a:t>2</a:t>
            </a:fld>
            <a:endParaRPr kumimoji="1" lang="ja-JP" altLang="en-US"/>
          </a:p>
        </p:txBody>
      </p:sp>
      <p:sp>
        <p:nvSpPr>
          <p:cNvPr id="6" name="タイトル 1">
            <a:extLst>
              <a:ext uri="{FF2B5EF4-FFF2-40B4-BE49-F238E27FC236}">
                <a16:creationId xmlns:a16="http://schemas.microsoft.com/office/drawing/2014/main" id="{1242ACB0-39FA-4619-AC10-40CAC14BDE0F}"/>
              </a:ext>
            </a:extLst>
          </p:cNvPr>
          <p:cNvSpPr>
            <a:spLocks noGrp="1"/>
          </p:cNvSpPr>
          <p:nvPr>
            <p:ph type="title"/>
          </p:nvPr>
        </p:nvSpPr>
        <p:spPr>
          <a:xfrm>
            <a:off x="0" y="145146"/>
            <a:ext cx="9051236" cy="386127"/>
          </a:xfrm>
        </p:spPr>
        <p:txBody>
          <a:bodyPr/>
          <a:lstStyle/>
          <a:p>
            <a:pPr algn="ctr"/>
            <a:r>
              <a:rPr kumimoji="1" lang="ja-JP" altLang="en-US" dirty="0"/>
              <a:t>目次</a:t>
            </a:r>
          </a:p>
        </p:txBody>
      </p:sp>
      <p:sp>
        <p:nvSpPr>
          <p:cNvPr id="5" name="テキスト ボックス 4">
            <a:extLst>
              <a:ext uri="{FF2B5EF4-FFF2-40B4-BE49-F238E27FC236}">
                <a16:creationId xmlns:a16="http://schemas.microsoft.com/office/drawing/2014/main" id="{ECB4D742-E2A8-4D77-AE27-F2EE18638521}"/>
              </a:ext>
            </a:extLst>
          </p:cNvPr>
          <p:cNvSpPr txBox="1"/>
          <p:nvPr/>
        </p:nvSpPr>
        <p:spPr>
          <a:xfrm>
            <a:off x="705140" y="636187"/>
            <a:ext cx="7773475" cy="6252994"/>
          </a:xfrm>
          <a:prstGeom prst="rect">
            <a:avLst/>
          </a:prstGeom>
          <a:noFill/>
        </p:spPr>
        <p:txBody>
          <a:bodyPr wrap="square" rtlCol="0">
            <a:spAutoFit/>
          </a:bodyPr>
          <a:lstStyle/>
          <a:p>
            <a:pPr lvl="0" defTabSz="415925">
              <a:tabLst>
                <a:tab pos="7354888" algn="r"/>
              </a:tabLst>
              <a:defRPr/>
            </a:pPr>
            <a:r>
              <a:rPr lang="ja-JP" altLang="en-US" b="1" dirty="0">
                <a:solidFill>
                  <a:prstClr val="black"/>
                </a:solidFill>
                <a:latin typeface="Meiryo UI" panose="020B0604030504040204" pitchFamily="50" charset="-128"/>
                <a:ea typeface="Meiryo UI" panose="020B0604030504040204" pitchFamily="50" charset="-128"/>
              </a:rPr>
              <a:t>１．</a:t>
            </a: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取組の全体像</a:t>
            </a:r>
            <a:r>
              <a:rPr kumimoji="1" lang="ja-JP" altLang="en-US"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b="1" dirty="0"/>
              <a:t>（分類と進捗） </a:t>
            </a:r>
            <a:r>
              <a:rPr kumimoji="1" lang="en-US" altLang="ja-JP" u="dottedHeavy" dirty="0">
                <a:solidFill>
                  <a:prstClr val="black"/>
                </a:solidFill>
                <a:latin typeface="Meiryo UI" panose="020B0604030504040204" pitchFamily="50" charset="-128"/>
                <a:ea typeface="Meiryo UI" panose="020B0604030504040204" pitchFamily="50" charset="-128"/>
              </a:rPr>
              <a:t>	</a:t>
            </a:r>
            <a:r>
              <a:rPr kumimoji="1" lang="en-US" altLang="ja-JP" dirty="0">
                <a:solidFill>
                  <a:prstClr val="black"/>
                </a:solidFill>
                <a:latin typeface="Meiryo UI" panose="020B0604030504040204" pitchFamily="50" charset="-128"/>
                <a:ea typeface="Meiryo UI" panose="020B0604030504040204" pitchFamily="50" charset="-128"/>
              </a:rPr>
              <a:t> 3</a:t>
            </a:r>
          </a:p>
          <a:p>
            <a:pPr lvl="0" defTabSz="415925">
              <a:tabLst>
                <a:tab pos="7354888" algn="r"/>
              </a:tabLst>
              <a:defRPr/>
            </a:pPr>
            <a:endParaRPr lang="en-US" altLang="ja-JP"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defTabSz="415925">
              <a:tabLst>
                <a:tab pos="7354888" algn="r"/>
              </a:tabLst>
              <a:defRPr/>
            </a:pPr>
            <a:r>
              <a:rPr lang="ja-JP" altLang="en-US" b="1" dirty="0">
                <a:solidFill>
                  <a:prstClr val="black"/>
                </a:solidFill>
                <a:latin typeface="Meiryo UI" panose="020B0604030504040204" pitchFamily="50" charset="-128"/>
                <a:ea typeface="Meiryo UI" panose="020B0604030504040204" pitchFamily="50" charset="-128"/>
              </a:rPr>
              <a:t>２．</a:t>
            </a: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市町村と連携した住民サービスデジタル化の支援</a:t>
            </a:r>
            <a:endPar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defTabSz="415925">
              <a:tabLst>
                <a:tab pos="7354888" algn="r"/>
              </a:tabLst>
              <a:defRPr/>
            </a:pPr>
            <a:endParaRPr lang="en-US" altLang="ja-JP" sz="1000" b="1" dirty="0">
              <a:solidFill>
                <a:prstClr val="black"/>
              </a:solidFill>
              <a:latin typeface="Meiryo UI" panose="020B0604030504040204" pitchFamily="50" charset="-128"/>
              <a:ea typeface="Meiryo UI" panose="020B0604030504040204" pitchFamily="50" charset="-128"/>
            </a:endParaRPr>
          </a:p>
          <a:p>
            <a:pPr lvl="0" defTabSz="415925">
              <a:tabLst>
                <a:tab pos="7354888" algn="r"/>
              </a:tabLst>
              <a:defRPr/>
            </a:pPr>
            <a:r>
              <a:rPr lang="ja-JP" altLang="en-US" b="1" dirty="0">
                <a:solidFill>
                  <a:prstClr val="black"/>
                </a:solidFill>
                <a:latin typeface="Meiryo UI" panose="020B0604030504040204" pitchFamily="50" charset="-128"/>
                <a:ea typeface="Meiryo UI" panose="020B0604030504040204" pitchFamily="50" charset="-128"/>
              </a:rPr>
              <a:t>　① 市町村に対するデジタル化支援（一覧）</a:t>
            </a:r>
            <a:r>
              <a:rPr kumimoji="1" lang="en-US" altLang="ja-JP" u="dottedHeavy" dirty="0">
                <a:solidFill>
                  <a:prstClr val="black"/>
                </a:solidFill>
                <a:latin typeface="Meiryo UI" panose="020B0604030504040204" pitchFamily="50" charset="-128"/>
                <a:ea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rPr>
              <a:t>8</a:t>
            </a:r>
            <a:endParaRPr kumimoji="1" lang="en-US" altLang="ja-JP" dirty="0">
              <a:solidFill>
                <a:prstClr val="black"/>
              </a:solidFill>
              <a:latin typeface="Meiryo UI" panose="020B0604030504040204" pitchFamily="50" charset="-128"/>
              <a:ea typeface="Meiryo UI" panose="020B0604030504040204" pitchFamily="50" charset="-128"/>
            </a:endParaRPr>
          </a:p>
          <a:p>
            <a:pPr lvl="0" defTabSz="415925">
              <a:tabLst>
                <a:tab pos="7354888" algn="r"/>
              </a:tabLst>
              <a:defRPr/>
            </a:pPr>
            <a:endParaRPr lang="en-US" altLang="ja-JP" sz="1000" dirty="0">
              <a:solidFill>
                <a:prstClr val="black"/>
              </a:solidFill>
              <a:latin typeface="Meiryo UI" panose="020B0604030504040204" pitchFamily="50" charset="-128"/>
              <a:ea typeface="Meiryo UI" panose="020B0604030504040204" pitchFamily="50" charset="-128"/>
            </a:endParaRPr>
          </a:p>
          <a:p>
            <a:pPr lvl="0" defTabSz="415925">
              <a:tabLst>
                <a:tab pos="7354888" algn="r"/>
              </a:tabLst>
              <a:defRPr/>
            </a:pPr>
            <a:r>
              <a:rPr kumimoji="1" lang="en-US" altLang="ja-JP" b="1" dirty="0">
                <a:solidFill>
                  <a:prstClr val="black"/>
                </a:solidFill>
                <a:latin typeface="Meiryo UI" panose="020B0604030504040204" pitchFamily="50" charset="-128"/>
                <a:ea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rPr>
              <a:t>②</a:t>
            </a:r>
            <a:r>
              <a:rPr kumimoji="1" lang="ja-JP" altLang="en-US" b="1" dirty="0">
                <a:solidFill>
                  <a:prstClr val="black"/>
                </a:solidFill>
                <a:latin typeface="Meiryo UI" panose="020B0604030504040204" pitchFamily="50" charset="-128"/>
                <a:ea typeface="Meiryo UI" panose="020B0604030504040204" pitchFamily="50" charset="-128"/>
              </a:rPr>
              <a:t> 共同調達による市町村サービスの充実</a:t>
            </a:r>
            <a:r>
              <a:rPr kumimoji="1" lang="en-US" altLang="ja-JP" u="dottedHeavy" dirty="0">
                <a:solidFill>
                  <a:prstClr val="black"/>
                </a:solidFill>
                <a:latin typeface="Meiryo UI" panose="020B0604030504040204" pitchFamily="50" charset="-128"/>
                <a:ea typeface="Meiryo UI" panose="020B0604030504040204" pitchFamily="50" charset="-128"/>
              </a:rPr>
              <a:t>	</a:t>
            </a:r>
            <a:r>
              <a:rPr kumimoji="1" lang="en-US" altLang="ja-JP" dirty="0">
                <a:solidFill>
                  <a:prstClr val="black"/>
                </a:solidFill>
                <a:latin typeface="Meiryo UI" panose="020B0604030504040204" pitchFamily="50" charset="-128"/>
                <a:ea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rPr>
              <a:t>9</a:t>
            </a:r>
            <a:endParaRPr kumimoji="1" lang="en-US" altLang="ja-JP" dirty="0">
              <a:solidFill>
                <a:prstClr val="black"/>
              </a:solidFill>
              <a:latin typeface="Meiryo UI" panose="020B0604030504040204" pitchFamily="50" charset="-128"/>
              <a:ea typeface="Meiryo UI" panose="020B0604030504040204" pitchFamily="50" charset="-128"/>
            </a:endParaRPr>
          </a:p>
          <a:p>
            <a:pPr lvl="0" defTabSz="415925">
              <a:lnSpc>
                <a:spcPts val="1000"/>
              </a:lnSpc>
              <a:tabLst>
                <a:tab pos="7354888" algn="r"/>
              </a:tabLst>
              <a:defRPr/>
            </a:pPr>
            <a:r>
              <a:rPr lang="ja-JP" altLang="en-US" dirty="0">
                <a:solidFill>
                  <a:prstClr val="black"/>
                </a:solidFill>
                <a:latin typeface="Meiryo UI" panose="020B0604030504040204" pitchFamily="50" charset="-128"/>
                <a:ea typeface="Meiryo UI" panose="020B0604030504040204" pitchFamily="50" charset="-128"/>
              </a:rPr>
              <a:t>　</a:t>
            </a:r>
            <a:endParaRPr lang="en-US" altLang="ja-JP" sz="1200" dirty="0">
              <a:solidFill>
                <a:prstClr val="black"/>
              </a:solidFill>
              <a:latin typeface="Meiryo UI" panose="020B0604030504040204" pitchFamily="50" charset="-128"/>
              <a:ea typeface="Meiryo UI" panose="020B0604030504040204" pitchFamily="50" charset="-128"/>
            </a:endParaRPr>
          </a:p>
          <a:p>
            <a:pPr lvl="0" defTabSz="415925">
              <a:tabLst>
                <a:tab pos="7354888" algn="r"/>
              </a:tabLst>
              <a:defRPr/>
            </a:pPr>
            <a:r>
              <a:rPr lang="ja-JP" altLang="en-US" b="1" dirty="0">
                <a:solidFill>
                  <a:prstClr val="black"/>
                </a:solidFill>
                <a:latin typeface="Meiryo UI" panose="020B0604030504040204" pitchFamily="50" charset="-128"/>
                <a:ea typeface="Meiryo UI" panose="020B0604030504040204" pitchFamily="50" charset="-128"/>
              </a:rPr>
              <a:t>  ③ </a:t>
            </a:r>
            <a:r>
              <a:rPr kumimoji="1" lang="ja-JP" altLang="en-US" b="1" dirty="0">
                <a:solidFill>
                  <a:prstClr val="black"/>
                </a:solidFill>
                <a:latin typeface="Meiryo UI" panose="020B0604030504040204" pitchFamily="50" charset="-128"/>
                <a:ea typeface="Meiryo UI" panose="020B0604030504040204" pitchFamily="50" charset="-128"/>
              </a:rPr>
              <a:t>システム共同化およびデジタル人材の共同</a:t>
            </a:r>
            <a:r>
              <a:rPr lang="ja-JP" altLang="en-US" b="1" dirty="0">
                <a:solidFill>
                  <a:prstClr val="black"/>
                </a:solidFill>
                <a:latin typeface="Meiryo UI" panose="020B0604030504040204" pitchFamily="50" charset="-128"/>
                <a:ea typeface="Meiryo UI" panose="020B0604030504040204" pitchFamily="50" charset="-128"/>
              </a:rPr>
              <a:t>確保</a:t>
            </a:r>
            <a:r>
              <a:rPr kumimoji="1" lang="en-US" altLang="ja-JP" u="dottedHeavy" dirty="0">
                <a:solidFill>
                  <a:prstClr val="black"/>
                </a:solidFill>
                <a:latin typeface="Meiryo UI" panose="020B0604030504040204" pitchFamily="50" charset="-128"/>
                <a:ea typeface="Meiryo UI" panose="020B0604030504040204" pitchFamily="50" charset="-128"/>
              </a:rPr>
              <a:t>	</a:t>
            </a:r>
            <a:r>
              <a:rPr kumimoji="1" lang="en-US" altLang="ja-JP" dirty="0">
                <a:solidFill>
                  <a:prstClr val="black"/>
                </a:solidFill>
                <a:latin typeface="Meiryo UI" panose="020B0604030504040204" pitchFamily="50" charset="-128"/>
                <a:ea typeface="Meiryo UI" panose="020B0604030504040204" pitchFamily="50" charset="-128"/>
              </a:rPr>
              <a:t> 10</a:t>
            </a:r>
          </a:p>
          <a:p>
            <a:pPr defTabSz="415925">
              <a:tabLst>
                <a:tab pos="7354888" algn="r"/>
              </a:tabLst>
              <a:defRPr/>
            </a:pPr>
            <a:endParaRPr kumimoji="1" lang="en-US" altLang="ja-JP" sz="1000" dirty="0">
              <a:solidFill>
                <a:prstClr val="black"/>
              </a:solidFill>
              <a:latin typeface="Meiryo UI" panose="020B0604030504040204" pitchFamily="50" charset="-128"/>
              <a:ea typeface="Meiryo UI" panose="020B0604030504040204" pitchFamily="50" charset="-128"/>
            </a:endParaRPr>
          </a:p>
          <a:p>
            <a:pPr defTabSz="415925">
              <a:tabLst>
                <a:tab pos="7354888" algn="r"/>
              </a:tabLst>
              <a:defRPr/>
            </a:pPr>
            <a:r>
              <a:rPr kumimoji="1" lang="ja-JP" altLang="en-US" b="1" dirty="0">
                <a:solidFill>
                  <a:prstClr val="black"/>
                </a:solidFill>
                <a:latin typeface="Meiryo UI" panose="020B0604030504040204" pitchFamily="50" charset="-128"/>
                <a:ea typeface="Meiryo UI" panose="020B0604030504040204" pitchFamily="50" charset="-128"/>
              </a:rPr>
              <a:t>　④ </a:t>
            </a:r>
            <a:r>
              <a:rPr kumimoji="1" lang="ja-JP" altLang="en-US" b="1" dirty="0">
                <a:latin typeface="Meiryo UI" panose="020B0604030504040204" pitchFamily="50" charset="-128"/>
                <a:ea typeface="Meiryo UI" panose="020B0604030504040204" pitchFamily="50" charset="-128"/>
              </a:rPr>
              <a:t>大阪スマートシティパートナーズフォーラム</a:t>
            </a:r>
            <a:r>
              <a:rPr lang="ja-JP" altLang="en-US"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プロジェクト</a:t>
            </a:r>
            <a:r>
              <a:rPr kumimoji="1" lang="en-US" altLang="ja-JP" u="dottedHeavy" dirty="0">
                <a:solidFill>
                  <a:prstClr val="black"/>
                </a:solidFill>
                <a:latin typeface="Meiryo UI" panose="020B0604030504040204" pitchFamily="50" charset="-128"/>
                <a:ea typeface="Meiryo UI" panose="020B0604030504040204" pitchFamily="50" charset="-128"/>
              </a:rPr>
              <a:t>	</a:t>
            </a:r>
            <a:r>
              <a:rPr kumimoji="1" lang="en-US" altLang="ja-JP" dirty="0">
                <a:solidFill>
                  <a:prstClr val="black"/>
                </a:solidFill>
                <a:latin typeface="Meiryo UI" panose="020B0604030504040204" pitchFamily="50" charset="-128"/>
                <a:ea typeface="Meiryo UI" panose="020B0604030504040204" pitchFamily="50" charset="-128"/>
              </a:rPr>
              <a:t> 11</a:t>
            </a:r>
            <a:endParaRPr kumimoji="1" lang="ja-JP" altLang="en-US" dirty="0">
              <a:solidFill>
                <a:prstClr val="black"/>
              </a:solidFill>
              <a:latin typeface="Meiryo UI" panose="020B0604030504040204" pitchFamily="50" charset="-128"/>
              <a:ea typeface="Meiryo UI" panose="020B0604030504040204" pitchFamily="50" charset="-128"/>
            </a:endParaRPr>
          </a:p>
          <a:p>
            <a:pPr marL="0" marR="0" lvl="0" indent="0" algn="l" defTabSz="415925" rtl="0" eaLnBrk="1" fontAlgn="auto" latinLnBrk="0" hangingPunct="1">
              <a:spcBef>
                <a:spcPts val="0"/>
              </a:spcBef>
              <a:spcAft>
                <a:spcPts val="0"/>
              </a:spcAft>
              <a:buClrTx/>
              <a:buSzTx/>
              <a:buFontTx/>
              <a:buNone/>
              <a:tabLst>
                <a:tab pos="7354888" algn="r"/>
              </a:tabLst>
              <a:defRPr/>
            </a:pPr>
            <a:endParaRPr kumimoji="1" lang="en-US" altLang="ja-JP" sz="10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15925" rtl="0" eaLnBrk="1" fontAlgn="auto" latinLnBrk="0" hangingPunct="1">
              <a:spcBef>
                <a:spcPts val="0"/>
              </a:spcBef>
              <a:spcAft>
                <a:spcPts val="0"/>
              </a:spcAft>
              <a:buClrTx/>
              <a:buSzTx/>
              <a:buFontTx/>
              <a:buNone/>
              <a:tabLst>
                <a:tab pos="7354888" algn="r"/>
              </a:tabLst>
              <a:defRPr/>
            </a:pP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⑤ 大阪府</a:t>
            </a:r>
            <a:r>
              <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AI</a:t>
            </a: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オンデマンド交通モデル事業費補助金</a:t>
            </a:r>
            <a:r>
              <a:rPr kumimoji="1" lang="en-US" altLang="ja-JP" u="dottedHeavy" dirty="0">
                <a:solidFill>
                  <a:prstClr val="black"/>
                </a:solidFill>
                <a:latin typeface="Meiryo UI" panose="020B0604030504040204" pitchFamily="50" charset="-128"/>
                <a:ea typeface="Meiryo UI" panose="020B0604030504040204" pitchFamily="50" charset="-128"/>
              </a:rPr>
              <a:t>	</a:t>
            </a:r>
            <a:r>
              <a:rPr kumimoji="1" lang="en-US" altLang="ja-JP" dirty="0">
                <a:solidFill>
                  <a:prstClr val="black"/>
                </a:solidFill>
                <a:latin typeface="Meiryo UI" panose="020B0604030504040204" pitchFamily="50" charset="-128"/>
                <a:ea typeface="Meiryo UI" panose="020B0604030504040204" pitchFamily="50" charset="-128"/>
              </a:rPr>
              <a:t> 12</a:t>
            </a:r>
          </a:p>
          <a:p>
            <a:pPr marL="0" marR="0" lvl="0" indent="0" algn="l" defTabSz="415925" rtl="0" eaLnBrk="1" fontAlgn="auto" latinLnBrk="0" hangingPunct="1">
              <a:spcBef>
                <a:spcPts val="0"/>
              </a:spcBef>
              <a:spcAft>
                <a:spcPts val="0"/>
              </a:spcAft>
              <a:buClrTx/>
              <a:buSzTx/>
              <a:buFontTx/>
              <a:buNone/>
              <a:tabLst>
                <a:tab pos="7354888" algn="r"/>
              </a:tabLst>
              <a:defRPr/>
            </a:pPr>
            <a:endParaRPr lang="en-US" altLang="ja-JP"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15925" rtl="0" eaLnBrk="1" fontAlgn="auto" latinLnBrk="0" hangingPunct="1">
              <a:spcBef>
                <a:spcPts val="0"/>
              </a:spcBef>
              <a:spcAft>
                <a:spcPts val="0"/>
              </a:spcAft>
              <a:buClrTx/>
              <a:buSzTx/>
              <a:buFontTx/>
              <a:buNone/>
              <a:tabLst>
                <a:tab pos="7354888" algn="r"/>
              </a:tabLst>
              <a:defRPr/>
            </a:pP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３．府庁におけるサービスのデジタル化</a:t>
            </a:r>
            <a:endPar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15925" rtl="0" eaLnBrk="1" fontAlgn="auto" latinLnBrk="0" hangingPunct="1">
              <a:spcBef>
                <a:spcPts val="0"/>
              </a:spcBef>
              <a:spcAft>
                <a:spcPts val="0"/>
              </a:spcAft>
              <a:buClrTx/>
              <a:buSzTx/>
              <a:buFontTx/>
              <a:buNone/>
              <a:tabLst>
                <a:tab pos="7354888" algn="r"/>
              </a:tabLst>
              <a:defRPr/>
            </a:pP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15925" rtl="0" eaLnBrk="1" fontAlgn="auto" latinLnBrk="0" hangingPunct="1">
              <a:spcBef>
                <a:spcPts val="0"/>
              </a:spcBef>
              <a:spcAft>
                <a:spcPts val="0"/>
              </a:spcAft>
              <a:buClrTx/>
              <a:buSzTx/>
              <a:buFontTx/>
              <a:buNone/>
              <a:tabLst>
                <a:tab pos="7354888" algn="r"/>
              </a:tabLst>
              <a:defRPr/>
            </a:pP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rPr>
              <a:t>①</a:t>
            </a: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住民サービス向上タスクフォース</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（大阪</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DX</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イニシアティブプロジェクト）</a:t>
            </a:r>
            <a:r>
              <a:rPr kumimoji="1" lang="en-US" altLang="ja-JP" sz="1200" u="dottedHeavy" dirty="0">
                <a:solidFill>
                  <a:prstClr val="black"/>
                </a:solidFill>
                <a:latin typeface="Meiryo UI" panose="020B0604030504040204" pitchFamily="50" charset="-128"/>
                <a:ea typeface="Meiryo UI" panose="020B0604030504040204" pitchFamily="50" charset="-128"/>
              </a:rPr>
              <a:t>	</a:t>
            </a:r>
            <a:r>
              <a:rPr kumimoji="1" lang="en-US" altLang="ja-JP" dirty="0">
                <a:solidFill>
                  <a:prstClr val="black"/>
                </a:solidFill>
                <a:latin typeface="Meiryo UI" panose="020B0604030504040204" pitchFamily="50" charset="-128"/>
                <a:ea typeface="Meiryo UI" panose="020B0604030504040204" pitchFamily="50" charset="-128"/>
              </a:rPr>
              <a:t> 14</a:t>
            </a:r>
            <a:endPar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defTabSz="415925">
              <a:tabLst>
                <a:tab pos="7354888" algn="r"/>
              </a:tabLst>
              <a:defRPr/>
            </a:pPr>
            <a:endParaRPr lang="en-US" altLang="ja-JP" sz="1000" dirty="0">
              <a:solidFill>
                <a:prstClr val="black"/>
              </a:solidFill>
              <a:latin typeface="Meiryo UI" panose="020B0604030504040204" pitchFamily="50" charset="-128"/>
              <a:ea typeface="Meiryo UI" panose="020B0604030504040204" pitchFamily="50" charset="-128"/>
            </a:endParaRPr>
          </a:p>
          <a:p>
            <a:pPr lvl="0" defTabSz="415925">
              <a:tabLst>
                <a:tab pos="7354888" algn="r"/>
              </a:tabLst>
              <a:defRPr/>
            </a:pPr>
            <a:r>
              <a:rPr lang="ja-JP" altLang="en-US" b="1" dirty="0">
                <a:solidFill>
                  <a:prstClr val="black"/>
                </a:solidFill>
                <a:latin typeface="Meiryo UI" panose="020B0604030504040204" pitchFamily="50" charset="-128"/>
                <a:ea typeface="Meiryo UI" panose="020B0604030504040204" pitchFamily="50" charset="-128"/>
              </a:rPr>
              <a:t>　② </a:t>
            </a:r>
            <a:r>
              <a:rPr kumimoji="1" lang="en-US" altLang="ja-JP" b="1" dirty="0" err="1">
                <a:solidFill>
                  <a:prstClr val="black"/>
                </a:solidFill>
                <a:latin typeface="Meiryo UI" panose="020B0604030504040204" pitchFamily="50" charset="-128"/>
                <a:ea typeface="Meiryo UI" panose="020B0604030504040204" pitchFamily="50" charset="-128"/>
              </a:rPr>
              <a:t>mydoor</a:t>
            </a:r>
            <a:r>
              <a:rPr kumimoji="1" lang="en-US" altLang="ja-JP" b="1" dirty="0">
                <a:solidFill>
                  <a:prstClr val="black"/>
                </a:solidFill>
                <a:latin typeface="Meiryo UI" panose="020B0604030504040204" pitchFamily="50" charset="-128"/>
                <a:ea typeface="Meiryo UI" panose="020B0604030504040204" pitchFamily="50" charset="-128"/>
              </a:rPr>
              <a:t> OSAKA </a:t>
            </a:r>
            <a:r>
              <a:rPr kumimoji="1" lang="en-US" altLang="ja-JP" u="dottedHeavy" dirty="0">
                <a:solidFill>
                  <a:prstClr val="black"/>
                </a:solidFill>
                <a:latin typeface="Meiryo UI" panose="020B0604030504040204" pitchFamily="50" charset="-128"/>
                <a:ea typeface="Meiryo UI" panose="020B0604030504040204" pitchFamily="50" charset="-128"/>
              </a:rPr>
              <a:t>	</a:t>
            </a:r>
            <a:r>
              <a:rPr kumimoji="1" lang="en-US" altLang="ja-JP" dirty="0">
                <a:solidFill>
                  <a:prstClr val="black"/>
                </a:solidFill>
                <a:latin typeface="Meiryo UI" panose="020B0604030504040204" pitchFamily="50" charset="-128"/>
                <a:ea typeface="Meiryo UI" panose="020B0604030504040204" pitchFamily="50" charset="-128"/>
              </a:rPr>
              <a:t> 15</a:t>
            </a:r>
          </a:p>
          <a:p>
            <a:pPr lvl="0" defTabSz="415925">
              <a:tabLst>
                <a:tab pos="7354888" algn="r"/>
              </a:tabLst>
              <a:defRPr/>
            </a:pPr>
            <a:endParaRPr lang="en-US" altLang="ja-JP" sz="1000" dirty="0">
              <a:solidFill>
                <a:prstClr val="black"/>
              </a:solidFill>
              <a:latin typeface="Meiryo UI" panose="020B0604030504040204" pitchFamily="50" charset="-128"/>
              <a:ea typeface="Meiryo UI" panose="020B0604030504040204" pitchFamily="50" charset="-128"/>
            </a:endParaRPr>
          </a:p>
          <a:p>
            <a:pPr lvl="0" defTabSz="415925">
              <a:tabLst>
                <a:tab pos="7354888" algn="r"/>
              </a:tabLst>
              <a:defRPr/>
            </a:pPr>
            <a:r>
              <a:rPr lang="ja-JP" altLang="en-US" b="1" dirty="0">
                <a:solidFill>
                  <a:prstClr val="black"/>
                </a:solidFill>
                <a:latin typeface="Meiryo UI" panose="020B0604030504040204" pitchFamily="50" charset="-128"/>
                <a:ea typeface="Meiryo UI" panose="020B0604030504040204" pitchFamily="50" charset="-128"/>
              </a:rPr>
              <a:t>　③ </a:t>
            </a:r>
            <a:r>
              <a:rPr kumimoji="1" lang="ja-JP" altLang="en-US" b="1" dirty="0">
                <a:solidFill>
                  <a:prstClr val="black"/>
                </a:solidFill>
                <a:latin typeface="Meiryo UI" panose="020B0604030504040204" pitchFamily="50" charset="-128"/>
                <a:ea typeface="Meiryo UI" panose="020B0604030504040204" pitchFamily="50" charset="-128"/>
              </a:rPr>
              <a:t>大阪広域データ連携基盤　（</a:t>
            </a:r>
            <a:r>
              <a:rPr kumimoji="1" lang="en-US" altLang="ja-JP" b="1" dirty="0">
                <a:solidFill>
                  <a:prstClr val="black"/>
                </a:solidFill>
                <a:latin typeface="Meiryo UI" panose="020B0604030504040204" pitchFamily="50" charset="-128"/>
                <a:ea typeface="Meiryo UI" panose="020B0604030504040204" pitchFamily="50" charset="-128"/>
              </a:rPr>
              <a:t>ORDEN</a:t>
            </a:r>
            <a:r>
              <a:rPr lang="ja-JP" altLang="en-US" b="1" dirty="0">
                <a:solidFill>
                  <a:prstClr val="black"/>
                </a:solidFill>
                <a:latin typeface="Meiryo UI" panose="020B0604030504040204" pitchFamily="50" charset="-128"/>
                <a:ea typeface="Meiryo UI" panose="020B0604030504040204" pitchFamily="50" charset="-128"/>
              </a:rPr>
              <a:t>）</a:t>
            </a:r>
            <a:r>
              <a:rPr kumimoji="1" lang="en-US" altLang="ja-JP" u="dottedHeavy" dirty="0">
                <a:solidFill>
                  <a:prstClr val="black"/>
                </a:solidFill>
                <a:latin typeface="Meiryo UI" panose="020B0604030504040204" pitchFamily="50" charset="-128"/>
                <a:ea typeface="Meiryo UI" panose="020B0604030504040204" pitchFamily="50" charset="-128"/>
              </a:rPr>
              <a:t>	</a:t>
            </a:r>
            <a:r>
              <a:rPr kumimoji="1" lang="en-US" altLang="ja-JP" dirty="0">
                <a:solidFill>
                  <a:prstClr val="black"/>
                </a:solidFill>
                <a:latin typeface="Meiryo UI" panose="020B0604030504040204" pitchFamily="50" charset="-128"/>
                <a:ea typeface="Meiryo UI" panose="020B0604030504040204" pitchFamily="50" charset="-128"/>
              </a:rPr>
              <a:t>19</a:t>
            </a:r>
            <a:endParaRPr kumimoji="1" lang="en-US" altLang="ja-JP" dirty="0">
              <a:latin typeface="Meiryo UI" panose="020B0604030504040204" pitchFamily="50" charset="-128"/>
              <a:ea typeface="Meiryo UI" panose="020B0604030504040204" pitchFamily="50" charset="-128"/>
            </a:endParaRPr>
          </a:p>
          <a:p>
            <a:pPr lvl="0" defTabSz="415925">
              <a:tabLst>
                <a:tab pos="7354888" algn="r"/>
              </a:tabLst>
              <a:defRPr/>
            </a:pPr>
            <a:endParaRPr lang="en-US" altLang="ja-JP" sz="1000" dirty="0">
              <a:latin typeface="Meiryo UI" panose="020B0604030504040204" pitchFamily="50" charset="-128"/>
              <a:ea typeface="Meiryo UI" panose="020B0604030504040204" pitchFamily="50" charset="-128"/>
            </a:endParaRPr>
          </a:p>
          <a:p>
            <a:pPr marL="0" marR="0" lvl="0" indent="0" algn="l" defTabSz="415925" rtl="0" eaLnBrk="1" fontAlgn="auto" latinLnBrk="0" hangingPunct="1">
              <a:spcBef>
                <a:spcPts val="0"/>
              </a:spcBef>
              <a:spcAft>
                <a:spcPts val="0"/>
              </a:spcAft>
              <a:buClrTx/>
              <a:buSzTx/>
              <a:buFontTx/>
              <a:buNone/>
              <a:tabLst>
                <a:tab pos="7354888" algn="r"/>
              </a:tabLst>
              <a:defRPr/>
            </a:pP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④府庁</a:t>
            </a:r>
            <a:r>
              <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DX</a:t>
            </a: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の推進／外部リソースの活用（アウトソーシングの導入）</a:t>
            </a:r>
            <a:r>
              <a:rPr kumimoji="1" lang="en-US" altLang="ja-JP" u="dottedHeavy" dirty="0">
                <a:solidFill>
                  <a:prstClr val="black"/>
                </a:solidFill>
                <a:latin typeface="Meiryo UI" panose="020B0604030504040204" pitchFamily="50" charset="-128"/>
                <a:ea typeface="Meiryo UI" panose="020B0604030504040204" pitchFamily="50" charset="-128"/>
              </a:rPr>
              <a:t>	</a:t>
            </a:r>
            <a:r>
              <a:rPr kumimoji="1" lang="en-US" altLang="ja-JP" dirty="0">
                <a:solidFill>
                  <a:prstClr val="black"/>
                </a:solidFill>
                <a:latin typeface="Meiryo UI" panose="020B0604030504040204" pitchFamily="50" charset="-128"/>
                <a:ea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rPr>
              <a:t>25</a:t>
            </a:r>
            <a:endParaRPr kumimoji="1" lang="en-US" altLang="ja-JP" dirty="0">
              <a:solidFill>
                <a:prstClr val="black"/>
              </a:solidFill>
              <a:latin typeface="Meiryo UI" panose="020B0604030504040204" pitchFamily="50" charset="-128"/>
              <a:ea typeface="Meiryo UI" panose="020B0604030504040204" pitchFamily="50" charset="-128"/>
            </a:endParaRPr>
          </a:p>
          <a:p>
            <a:pPr lvl="0" defTabSz="415925">
              <a:tabLst>
                <a:tab pos="7354888" algn="r"/>
              </a:tabLst>
              <a:defRPr/>
            </a:pPr>
            <a:endParaRPr lang="en-US" altLang="ja-JP" sz="1000" dirty="0">
              <a:solidFill>
                <a:prstClr val="black"/>
              </a:solidFill>
              <a:latin typeface="Meiryo UI" panose="020B0604030504040204" pitchFamily="50" charset="-128"/>
              <a:ea typeface="Meiryo UI" panose="020B0604030504040204" pitchFamily="50" charset="-128"/>
            </a:endParaRPr>
          </a:p>
          <a:p>
            <a:pPr defTabSz="415925">
              <a:tabLst>
                <a:tab pos="7354888" algn="r"/>
              </a:tabLst>
              <a:defRPr/>
            </a:pP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⑤スマートシティ戦略のグローバル化</a:t>
            </a:r>
            <a:r>
              <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「海外との交流」と「海外視察」</a:t>
            </a:r>
            <a:r>
              <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en-US" altLang="ja-JP" u="dottedHeavy" dirty="0">
                <a:solidFill>
                  <a:prstClr val="black"/>
                </a:solidFill>
                <a:latin typeface="Meiryo UI" panose="020B0604030504040204" pitchFamily="50" charset="-128"/>
                <a:ea typeface="Meiryo UI" panose="020B0604030504040204" pitchFamily="50" charset="-128"/>
              </a:rPr>
              <a:t>	</a:t>
            </a:r>
            <a:r>
              <a:rPr kumimoji="1" lang="en-US" altLang="ja-JP" dirty="0">
                <a:solidFill>
                  <a:prstClr val="black"/>
                </a:solidFill>
                <a:latin typeface="Meiryo UI" panose="020B0604030504040204" pitchFamily="50" charset="-128"/>
                <a:ea typeface="Meiryo UI" panose="020B0604030504040204" pitchFamily="50" charset="-128"/>
              </a:rPr>
              <a:t> 26</a:t>
            </a:r>
          </a:p>
          <a:p>
            <a:pPr lvl="0" defTabSz="415925">
              <a:tabLst>
                <a:tab pos="7354888" algn="r"/>
              </a:tabLst>
              <a:defRPr/>
            </a:pPr>
            <a:endParaRPr lang="en-US" altLang="ja-JP" sz="1600" dirty="0">
              <a:solidFill>
                <a:prstClr val="black"/>
              </a:solidFill>
              <a:latin typeface="Meiryo UI" panose="020B0604030504040204" pitchFamily="50" charset="-128"/>
              <a:ea typeface="Meiryo UI" panose="020B0604030504040204" pitchFamily="50" charset="-128"/>
            </a:endParaRPr>
          </a:p>
          <a:p>
            <a:pPr defTabSz="415925">
              <a:tabLst>
                <a:tab pos="7354888" algn="r"/>
              </a:tabLst>
              <a:defRPr/>
            </a:pPr>
            <a:r>
              <a:rPr lang="ja-JP" altLang="en-US" b="1" dirty="0">
                <a:solidFill>
                  <a:prstClr val="black"/>
                </a:solidFill>
                <a:latin typeface="Meiryo UI" panose="020B0604030504040204" pitchFamily="50" charset="-128"/>
                <a:ea typeface="Meiryo UI" panose="020B0604030504040204" pitchFamily="50" charset="-128"/>
              </a:rPr>
              <a:t>４．</a:t>
            </a:r>
            <a:r>
              <a:rPr kumimoji="1" lang="en-US" altLang="ja-JP" b="1" dirty="0">
                <a:solidFill>
                  <a:prstClr val="black"/>
                </a:solidFill>
                <a:latin typeface="Meiryo UI" panose="020B0604030504040204" pitchFamily="50" charset="-128"/>
                <a:ea typeface="Meiryo UI" panose="020B0604030504040204" pitchFamily="50" charset="-128"/>
              </a:rPr>
              <a:t>appendix</a:t>
            </a:r>
            <a:r>
              <a:rPr kumimoji="1" lang="en-US" altLang="ja-JP" u="dottedHeavy" dirty="0">
                <a:solidFill>
                  <a:prstClr val="black"/>
                </a:solidFill>
                <a:latin typeface="Meiryo UI" panose="020B0604030504040204" pitchFamily="50" charset="-128"/>
                <a:ea typeface="Meiryo UI" panose="020B0604030504040204" pitchFamily="50" charset="-128"/>
              </a:rPr>
              <a:t>	</a:t>
            </a:r>
            <a:r>
              <a:rPr kumimoji="1" lang="en-US" altLang="ja-JP" dirty="0">
                <a:solidFill>
                  <a:prstClr val="black"/>
                </a:solidFill>
                <a:latin typeface="Meiryo UI" panose="020B0604030504040204" pitchFamily="50" charset="-128"/>
                <a:ea typeface="Meiryo UI" panose="020B0604030504040204" pitchFamily="50" charset="-128"/>
              </a:rPr>
              <a:t> 27</a:t>
            </a:r>
          </a:p>
        </p:txBody>
      </p:sp>
    </p:spTree>
    <p:extLst>
      <p:ext uri="{BB962C8B-B14F-4D97-AF65-F5344CB8AC3E}">
        <p14:creationId xmlns:p14="http://schemas.microsoft.com/office/powerpoint/2010/main" val="4066486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BC2F40E-D9D7-46B4-9F83-D3FEE004D579}"/>
              </a:ext>
            </a:extLst>
          </p:cNvPr>
          <p:cNvSpPr>
            <a:spLocks noGrp="1"/>
          </p:cNvSpPr>
          <p:nvPr>
            <p:ph type="sldNum" sz="quarter" idx="12"/>
          </p:nvPr>
        </p:nvSpPr>
        <p:spPr/>
        <p:txBody>
          <a:bodyPr/>
          <a:lstStyle/>
          <a:p>
            <a:fld id="{50F88186-B17D-4CE3-A887-D91699CF601C}" type="slidenum">
              <a:rPr kumimoji="1" lang="ja-JP" altLang="en-US" smtClean="0"/>
              <a:t>20</a:t>
            </a:fld>
            <a:endParaRPr kumimoji="1" lang="ja-JP" altLang="en-US"/>
          </a:p>
        </p:txBody>
      </p:sp>
      <p:sp>
        <p:nvSpPr>
          <p:cNvPr id="7" name="タイトル 1">
            <a:extLst>
              <a:ext uri="{FF2B5EF4-FFF2-40B4-BE49-F238E27FC236}">
                <a16:creationId xmlns:a16="http://schemas.microsoft.com/office/drawing/2014/main" id="{A8BA00E7-9547-4C2C-8153-AD03B4AB879C}"/>
              </a:ext>
            </a:extLst>
          </p:cNvPr>
          <p:cNvSpPr>
            <a:spLocks noGrp="1"/>
          </p:cNvSpPr>
          <p:nvPr>
            <p:ph type="title"/>
          </p:nvPr>
        </p:nvSpPr>
        <p:spPr>
          <a:xfrm>
            <a:off x="43373" y="206687"/>
            <a:ext cx="7967512" cy="428240"/>
          </a:xfrm>
        </p:spPr>
        <p:txBody>
          <a:bodyPr/>
          <a:lstStyle/>
          <a:p>
            <a:r>
              <a:rPr lang="ja-JP" altLang="en-US" sz="2000" dirty="0">
                <a:latin typeface="Meiryo UI" panose="020B0604030504040204" pitchFamily="50" charset="-128"/>
                <a:ea typeface="Meiryo UI" panose="020B0604030504040204" pitchFamily="50" charset="-128"/>
              </a:rPr>
              <a:t>　③</a:t>
            </a:r>
            <a:r>
              <a:rPr lang="en-US" altLang="ja-JP" sz="1800" dirty="0">
                <a:latin typeface="Meiryo UI" panose="020B0604030504040204" pitchFamily="50" charset="-128"/>
                <a:ea typeface="Meiryo UI" panose="020B0604030504040204" pitchFamily="50" charset="-128"/>
              </a:rPr>
              <a:t>-2 </a:t>
            </a:r>
            <a:r>
              <a:rPr lang="en-US" altLang="ja-JP" sz="2000" dirty="0">
                <a:latin typeface="Meiryo UI" panose="020B0604030504040204" pitchFamily="50" charset="-128"/>
                <a:ea typeface="Meiryo UI" panose="020B0604030504040204" pitchFamily="50" charset="-128"/>
              </a:rPr>
              <a:t> </a:t>
            </a:r>
            <a:r>
              <a:rPr kumimoji="1" lang="ja-JP" altLang="en-US" sz="2000" dirty="0">
                <a:latin typeface="Meiryo UI" panose="020B0604030504040204" pitchFamily="50" charset="-128"/>
                <a:ea typeface="Meiryo UI" panose="020B0604030504040204" pitchFamily="50" charset="-128"/>
              </a:rPr>
              <a:t>スーパーシティで認定された</a:t>
            </a:r>
            <a:r>
              <a:rPr kumimoji="1" lang="en-US" altLang="ja-JP" sz="2000" dirty="0">
                <a:latin typeface="Meiryo UI" panose="020B0604030504040204" pitchFamily="50" charset="-128"/>
                <a:ea typeface="Meiryo UI" panose="020B0604030504040204" pitchFamily="50" charset="-128"/>
              </a:rPr>
              <a:t>ORDEN</a:t>
            </a:r>
            <a:endParaRPr kumimoji="1" lang="ja-JP" altLang="en-US" sz="1800" dirty="0">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59983A8C-CCCF-4721-9369-04A3AE56209E}"/>
              </a:ext>
            </a:extLst>
          </p:cNvPr>
          <p:cNvSpPr/>
          <p:nvPr/>
        </p:nvSpPr>
        <p:spPr>
          <a:xfrm>
            <a:off x="4854804" y="774589"/>
            <a:ext cx="3998852" cy="798682"/>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AC2CBC51-0ACB-4E65-8F53-A9A77F6CDA8C}"/>
              </a:ext>
            </a:extLst>
          </p:cNvPr>
          <p:cNvSpPr txBox="1"/>
          <p:nvPr/>
        </p:nvSpPr>
        <p:spPr>
          <a:xfrm>
            <a:off x="4865973" y="781227"/>
            <a:ext cx="1717096" cy="307777"/>
          </a:xfrm>
          <a:prstGeom prst="rect">
            <a:avLst/>
          </a:prstGeom>
          <a:solidFill>
            <a:schemeClr val="tx2"/>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区域計画の認定</a:t>
            </a:r>
          </a:p>
        </p:txBody>
      </p:sp>
      <p:sp>
        <p:nvSpPr>
          <p:cNvPr id="22" name="正方形/長方形 21">
            <a:extLst>
              <a:ext uri="{FF2B5EF4-FFF2-40B4-BE49-F238E27FC236}">
                <a16:creationId xmlns:a16="http://schemas.microsoft.com/office/drawing/2014/main" id="{781B303B-C34A-4C03-99FA-7A2CD232EA3C}"/>
              </a:ext>
            </a:extLst>
          </p:cNvPr>
          <p:cNvSpPr/>
          <p:nvPr/>
        </p:nvSpPr>
        <p:spPr>
          <a:xfrm>
            <a:off x="4854804" y="2187314"/>
            <a:ext cx="3998852" cy="3143850"/>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23F6BA87-51A7-44C6-A7F0-7F0FD29972E4}"/>
              </a:ext>
            </a:extLst>
          </p:cNvPr>
          <p:cNvSpPr txBox="1"/>
          <p:nvPr/>
        </p:nvSpPr>
        <p:spPr>
          <a:xfrm>
            <a:off x="4865973" y="2190631"/>
            <a:ext cx="1717096" cy="307777"/>
          </a:xfrm>
          <a:prstGeom prst="rect">
            <a:avLst/>
          </a:prstGeom>
          <a:solidFill>
            <a:srgbClr val="00B0F0"/>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Meiryo UI" panose="020B0604030504040204" pitchFamily="50" charset="-128"/>
                <a:ea typeface="Meiryo UI" panose="020B0604030504040204" pitchFamily="50" charset="-128"/>
              </a:rPr>
              <a:t>データの提供の求め</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4" name="二等辺三角形 23">
            <a:extLst>
              <a:ext uri="{FF2B5EF4-FFF2-40B4-BE49-F238E27FC236}">
                <a16:creationId xmlns:a16="http://schemas.microsoft.com/office/drawing/2014/main" id="{BE77C08A-A540-4307-A864-B25A66D6C791}"/>
              </a:ext>
            </a:extLst>
          </p:cNvPr>
          <p:cNvSpPr/>
          <p:nvPr/>
        </p:nvSpPr>
        <p:spPr>
          <a:xfrm rot="10800000">
            <a:off x="6125438" y="1657894"/>
            <a:ext cx="1459981" cy="365587"/>
          </a:xfrm>
          <a:prstGeom prst="triangle">
            <a:avLst/>
          </a:prstGeom>
          <a:solidFill>
            <a:srgbClr val="FFC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AD3026C0-FC9F-4889-BF0B-2D38476E6B29}"/>
              </a:ext>
            </a:extLst>
          </p:cNvPr>
          <p:cNvSpPr txBox="1"/>
          <p:nvPr/>
        </p:nvSpPr>
        <p:spPr>
          <a:xfrm>
            <a:off x="6342570" y="826766"/>
            <a:ext cx="1490792" cy="230832"/>
          </a:xfrm>
          <a:prstGeom prst="rect">
            <a:avLst/>
          </a:prstGeom>
          <a:noFill/>
        </p:spPr>
        <p:txBody>
          <a:bodyPr wrap="square">
            <a:spAutoFit/>
          </a:bodyPr>
          <a:lstStyle/>
          <a:p>
            <a:pPr algn="ctr"/>
            <a:r>
              <a:rPr lang="ja-JP" altLang="en-US" sz="900" b="1" dirty="0">
                <a:solidFill>
                  <a:schemeClr val="tx1"/>
                </a:solidFill>
                <a:latin typeface="Meiryo UI" panose="020B0604030504040204" pitchFamily="50" charset="-128"/>
                <a:ea typeface="Meiryo UI" panose="020B0604030504040204" pitchFamily="50" charset="-128"/>
              </a:rPr>
              <a:t>（特区法第</a:t>
            </a:r>
            <a:r>
              <a:rPr lang="ja-JP" altLang="en-US" sz="900" b="1" dirty="0">
                <a:latin typeface="Meiryo UI" panose="020B0604030504040204" pitchFamily="50" charset="-128"/>
                <a:ea typeface="Meiryo UI" panose="020B0604030504040204" pitchFamily="50" charset="-128"/>
              </a:rPr>
              <a:t>８条）</a:t>
            </a:r>
            <a:endParaRPr lang="ja-JP" altLang="en-US" sz="900" b="1" dirty="0">
              <a:solidFill>
                <a:schemeClr val="tx1"/>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42F4342F-5756-458B-950C-6DEB385F3EBA}"/>
              </a:ext>
            </a:extLst>
          </p:cNvPr>
          <p:cNvSpPr/>
          <p:nvPr/>
        </p:nvSpPr>
        <p:spPr>
          <a:xfrm>
            <a:off x="4890115" y="1106372"/>
            <a:ext cx="3980958" cy="430887"/>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内閣総理大臣は、基準に適合していることを確認した上で、区域計画を認定。</a:t>
            </a:r>
            <a:endParaRPr lang="en-US" altLang="ja-JP" sz="1100"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24B77340-AA13-4415-BD05-100CD39E151F}"/>
              </a:ext>
            </a:extLst>
          </p:cNvPr>
          <p:cNvSpPr txBox="1"/>
          <p:nvPr/>
        </p:nvSpPr>
        <p:spPr>
          <a:xfrm>
            <a:off x="6428830" y="2171906"/>
            <a:ext cx="1621810" cy="369332"/>
          </a:xfrm>
          <a:prstGeom prst="rect">
            <a:avLst/>
          </a:prstGeom>
          <a:noFill/>
        </p:spPr>
        <p:txBody>
          <a:bodyPr wrap="square">
            <a:spAutoFit/>
          </a:bodyPr>
          <a:lstStyle/>
          <a:p>
            <a:pPr algn="ctr"/>
            <a:r>
              <a:rPr lang="ja-JP" altLang="en-US" sz="900" b="1" dirty="0">
                <a:solidFill>
                  <a:schemeClr val="tx1"/>
                </a:solidFill>
                <a:latin typeface="Meiryo UI" panose="020B0604030504040204" pitchFamily="50" charset="-128"/>
                <a:ea typeface="Meiryo UI" panose="020B0604030504040204" pitchFamily="50" charset="-128"/>
              </a:rPr>
              <a:t>（特区法第</a:t>
            </a:r>
            <a:r>
              <a:rPr lang="en-US" altLang="ja-JP" sz="900" b="1" dirty="0">
                <a:latin typeface="Meiryo UI" panose="020B0604030504040204" pitchFamily="50" charset="-128"/>
                <a:ea typeface="Meiryo UI" panose="020B0604030504040204" pitchFamily="50" charset="-128"/>
              </a:rPr>
              <a:t>28</a:t>
            </a:r>
            <a:r>
              <a:rPr lang="ja-JP" altLang="en-US" sz="900" b="1" dirty="0">
                <a:latin typeface="Meiryo UI" panose="020B0604030504040204" pitchFamily="50" charset="-128"/>
                <a:ea typeface="Meiryo UI" panose="020B0604030504040204" pitchFamily="50" charset="-128"/>
              </a:rPr>
              <a:t>条の２）</a:t>
            </a:r>
            <a:endParaRPr lang="en-US" altLang="ja-JP" sz="900" b="1" dirty="0">
              <a:latin typeface="Meiryo UI" panose="020B0604030504040204" pitchFamily="50" charset="-128"/>
              <a:ea typeface="Meiryo UI" panose="020B0604030504040204" pitchFamily="50" charset="-128"/>
            </a:endParaRPr>
          </a:p>
          <a:p>
            <a:pPr algn="ctr"/>
            <a:r>
              <a:rPr lang="ja-JP" altLang="en-US" sz="900" b="1" dirty="0">
                <a:solidFill>
                  <a:schemeClr val="tx1"/>
                </a:solidFill>
                <a:latin typeface="Meiryo UI" panose="020B0604030504040204" pitchFamily="50" charset="-128"/>
                <a:ea typeface="Meiryo UI" panose="020B0604030504040204" pitchFamily="50" charset="-128"/>
              </a:rPr>
              <a:t>（特区法第</a:t>
            </a:r>
            <a:r>
              <a:rPr lang="en-US" altLang="ja-JP" sz="900" b="1" dirty="0">
                <a:solidFill>
                  <a:schemeClr val="tx1"/>
                </a:solidFill>
                <a:latin typeface="Meiryo UI" panose="020B0604030504040204" pitchFamily="50" charset="-128"/>
                <a:ea typeface="Meiryo UI" panose="020B0604030504040204" pitchFamily="50" charset="-128"/>
              </a:rPr>
              <a:t>28</a:t>
            </a:r>
            <a:r>
              <a:rPr lang="ja-JP" altLang="en-US" sz="900" b="1" dirty="0">
                <a:solidFill>
                  <a:schemeClr val="tx1"/>
                </a:solidFill>
                <a:latin typeface="Meiryo UI" panose="020B0604030504040204" pitchFamily="50" charset="-128"/>
                <a:ea typeface="Meiryo UI" panose="020B0604030504040204" pitchFamily="50" charset="-128"/>
              </a:rPr>
              <a:t>条の３）</a:t>
            </a:r>
          </a:p>
        </p:txBody>
      </p:sp>
      <p:sp>
        <p:nvSpPr>
          <p:cNvPr id="28" name="正方形/長方形 27">
            <a:extLst>
              <a:ext uri="{FF2B5EF4-FFF2-40B4-BE49-F238E27FC236}">
                <a16:creationId xmlns:a16="http://schemas.microsoft.com/office/drawing/2014/main" id="{2BCDA57A-AED4-4022-A963-16E4869DF410}"/>
              </a:ext>
            </a:extLst>
          </p:cNvPr>
          <p:cNvSpPr/>
          <p:nvPr/>
        </p:nvSpPr>
        <p:spPr>
          <a:xfrm>
            <a:off x="4890115" y="2542244"/>
            <a:ext cx="3980958"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内閣府令・総務省令・経済産業省令で定める</a:t>
            </a:r>
            <a:r>
              <a:rPr lang="ja-JP" altLang="en-US" sz="1100" b="1" dirty="0">
                <a:solidFill>
                  <a:srgbClr val="FF0000"/>
                </a:solidFill>
                <a:latin typeface="Meiryo UI" panose="020B0604030504040204" pitchFamily="50" charset="-128"/>
                <a:ea typeface="Meiryo UI" panose="020B0604030504040204" pitchFamily="50" charset="-128"/>
              </a:rPr>
              <a:t>データの安全管理に係る基準に適合することについて内閣総理大臣の確認を受けたもの</a:t>
            </a:r>
            <a:r>
              <a:rPr lang="ja-JP" altLang="en-US" sz="1100" dirty="0">
                <a:latin typeface="Meiryo UI" panose="020B0604030504040204" pitchFamily="50" charset="-128"/>
                <a:ea typeface="Meiryo UI" panose="020B0604030504040204" pitchFamily="50" charset="-128"/>
              </a:rPr>
              <a:t>は、</a:t>
            </a:r>
            <a:r>
              <a:rPr lang="ja-JP" altLang="en-US" sz="1100" b="1" dirty="0">
                <a:latin typeface="Meiryo UI" panose="020B0604030504040204" pitchFamily="50" charset="-128"/>
                <a:ea typeface="Meiryo UI" panose="020B0604030504040204" pitchFamily="50" charset="-128"/>
              </a:rPr>
              <a:t>国の機関又は公共機関等</a:t>
            </a:r>
            <a:r>
              <a:rPr lang="ja-JP" altLang="en-US" sz="1100" dirty="0">
                <a:latin typeface="Meiryo UI" panose="020B0604030504040204" pitchFamily="50" charset="-128"/>
                <a:ea typeface="Meiryo UI" panose="020B0604030504040204" pitchFamily="50" charset="-128"/>
              </a:rPr>
              <a:t>の保有するデータを必要とするときは、</a:t>
            </a:r>
            <a:r>
              <a:rPr lang="ja-JP" altLang="en-US" sz="1100" b="1" dirty="0">
                <a:solidFill>
                  <a:srgbClr val="FF0000"/>
                </a:solidFill>
                <a:latin typeface="Meiryo UI" panose="020B0604030504040204" pitchFamily="50" charset="-128"/>
                <a:ea typeface="Meiryo UI" panose="020B0604030504040204" pitchFamily="50" charset="-128"/>
              </a:rPr>
              <a:t>内閣総理大臣に対し、当該データの提供を求める</a:t>
            </a:r>
            <a:r>
              <a:rPr kumimoji="1" lang="ja-JP" altLang="en-US" sz="1100" b="1" dirty="0">
                <a:solidFill>
                  <a:srgbClr val="FF0000"/>
                </a:solidFill>
                <a:latin typeface="Meiryo UI" panose="020B0604030504040204" pitchFamily="50" charset="-128"/>
                <a:ea typeface="Meiryo UI" panose="020B0604030504040204" pitchFamily="50" charset="-128"/>
              </a:rPr>
              <a:t>ことができる</a:t>
            </a:r>
            <a:r>
              <a:rPr kumimoji="1" lang="ja-JP" altLang="en-US"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DC2A6A38-0493-457B-A967-893EFD66A3C6}"/>
              </a:ext>
            </a:extLst>
          </p:cNvPr>
          <p:cNvSpPr txBox="1"/>
          <p:nvPr/>
        </p:nvSpPr>
        <p:spPr>
          <a:xfrm>
            <a:off x="4952645" y="3874301"/>
            <a:ext cx="3835804" cy="1341072"/>
          </a:xfrm>
          <a:prstGeom prst="roundRect">
            <a:avLst>
              <a:gd name="adj" fmla="val 9026"/>
            </a:avLst>
          </a:prstGeom>
          <a:solidFill>
            <a:schemeClr val="bg1"/>
          </a:solidFill>
          <a:ln>
            <a:solidFill>
              <a:schemeClr val="tx1"/>
            </a:solidFill>
          </a:ln>
        </p:spPr>
        <p:txBody>
          <a:bodyPr wrap="square">
            <a:noAutofit/>
          </a:bodyPr>
          <a:lstStyle/>
          <a:p>
            <a:pPr>
              <a:lnSpc>
                <a:spcPct val="100000"/>
              </a:lnSpc>
            </a:pPr>
            <a:r>
              <a:rPr lang="ja-JP" altLang="en-US" sz="1050" b="1" dirty="0">
                <a:latin typeface="Meiryo UI" panose="020B0604030504040204" pitchFamily="50" charset="-128"/>
                <a:ea typeface="Meiryo UI" panose="020B0604030504040204" pitchFamily="50" charset="-128"/>
              </a:rPr>
              <a:t>＜データの提供を求められる対象の例＞</a:t>
            </a:r>
            <a:endParaRPr lang="en-US" altLang="ja-JP" sz="1050" b="1" dirty="0">
              <a:latin typeface="Meiryo UI" panose="020B0604030504040204" pitchFamily="50" charset="-128"/>
              <a:ea typeface="Meiryo UI" panose="020B0604030504040204" pitchFamily="50" charset="-128"/>
            </a:endParaRPr>
          </a:p>
          <a:p>
            <a:pPr>
              <a:lnSpc>
                <a:spcPct val="100000"/>
              </a:lnSpc>
            </a:pPr>
            <a:endParaRPr lang="en-US" altLang="ja-JP" sz="300" b="1" dirty="0">
              <a:latin typeface="Meiryo UI" panose="020B0604030504040204" pitchFamily="50" charset="-128"/>
              <a:ea typeface="Meiryo UI" panose="020B0604030504040204" pitchFamily="50" charset="-128"/>
            </a:endParaRPr>
          </a:p>
          <a:p>
            <a:pPr>
              <a:lnSpc>
                <a:spcPct val="100000"/>
              </a:lnSpc>
            </a:pPr>
            <a:r>
              <a:rPr lang="ja-JP" altLang="en-US" sz="1050" dirty="0">
                <a:solidFill>
                  <a:schemeClr val="tx1"/>
                </a:solidFill>
                <a:latin typeface="Meiryo UI" panose="020B0604030504040204" pitchFamily="50" charset="-128"/>
                <a:ea typeface="Meiryo UI" panose="020B0604030504040204" pitchFamily="50" charset="-128"/>
              </a:rPr>
              <a:t>・国の機関（府省庁、各府省庁設置法・組織例に基づく組織）</a:t>
            </a:r>
            <a:endParaRPr lang="en-US" altLang="ja-JP" sz="1050" dirty="0">
              <a:solidFill>
                <a:schemeClr val="tx1"/>
              </a:solidFill>
              <a:latin typeface="Meiryo UI" panose="020B0604030504040204" pitchFamily="50" charset="-128"/>
              <a:ea typeface="Meiryo UI" panose="020B0604030504040204" pitchFamily="50" charset="-128"/>
            </a:endParaRPr>
          </a:p>
          <a:p>
            <a:pPr>
              <a:lnSpc>
                <a:spcPct val="100000"/>
              </a:lnSpc>
              <a:spcBef>
                <a:spcPts val="300"/>
              </a:spcBef>
            </a:pPr>
            <a:r>
              <a:rPr lang="ja-JP" altLang="en-US" sz="1050" dirty="0">
                <a:latin typeface="Meiryo UI" panose="020B0604030504040204" pitchFamily="50" charset="-128"/>
                <a:ea typeface="Meiryo UI" panose="020B0604030504040204" pitchFamily="50" charset="-128"/>
              </a:rPr>
              <a:t>・独立行政法人その他これに準ずるもの</a:t>
            </a:r>
            <a:endParaRPr lang="en-US" altLang="ja-JP" sz="1050" dirty="0">
              <a:latin typeface="Meiryo UI" panose="020B0604030504040204" pitchFamily="50" charset="-128"/>
              <a:ea typeface="Meiryo UI" panose="020B0604030504040204" pitchFamily="50" charset="-128"/>
            </a:endParaRPr>
          </a:p>
          <a:p>
            <a:pPr>
              <a:lnSpc>
                <a:spcPct val="100000"/>
              </a:lnSpc>
              <a:spcBef>
                <a:spcPts val="300"/>
              </a:spcBef>
            </a:pPr>
            <a:r>
              <a:rPr lang="ja-JP" altLang="en-US" sz="1050" dirty="0">
                <a:latin typeface="Meiryo UI" panose="020B0604030504040204" pitchFamily="50" charset="-128"/>
                <a:ea typeface="Meiryo UI" panose="020B0604030504040204" pitchFamily="50" charset="-128"/>
              </a:rPr>
              <a:t>（日本年金機構、情報処理推進機構、国民生活センター 等）</a:t>
            </a:r>
            <a:endParaRPr lang="en-US" altLang="ja-JP" sz="1050" dirty="0">
              <a:latin typeface="Meiryo UI" panose="020B0604030504040204" pitchFamily="50" charset="-128"/>
              <a:ea typeface="Meiryo UI" panose="020B0604030504040204" pitchFamily="50" charset="-128"/>
            </a:endParaRPr>
          </a:p>
          <a:p>
            <a:pPr>
              <a:lnSpc>
                <a:spcPct val="100000"/>
              </a:lnSpc>
              <a:spcBef>
                <a:spcPts val="300"/>
              </a:spcBef>
            </a:pPr>
            <a:r>
              <a:rPr lang="ja-JP" altLang="en-US" sz="1050" dirty="0">
                <a:latin typeface="Meiryo UI" panose="020B0604030504040204" pitchFamily="50" charset="-128"/>
                <a:ea typeface="Meiryo UI" panose="020B0604030504040204" pitchFamily="50" charset="-128"/>
              </a:rPr>
              <a:t>・地方公共団体（都道府県、市町村、都道府県警察 等）</a:t>
            </a:r>
            <a:endParaRPr lang="en-US" altLang="ja-JP" sz="1050" dirty="0">
              <a:latin typeface="Meiryo UI" panose="020B0604030504040204" pitchFamily="50" charset="-128"/>
              <a:ea typeface="Meiryo UI" panose="020B0604030504040204" pitchFamily="50" charset="-128"/>
            </a:endParaRPr>
          </a:p>
          <a:p>
            <a:pPr>
              <a:lnSpc>
                <a:spcPct val="100000"/>
              </a:lnSpc>
              <a:spcBef>
                <a:spcPts val="300"/>
              </a:spcBef>
            </a:pPr>
            <a:r>
              <a:rPr lang="ja-JP" altLang="en-US" sz="1050" dirty="0">
                <a:latin typeface="Meiryo UI" panose="020B0604030504040204" pitchFamily="50" charset="-128"/>
                <a:ea typeface="Meiryo UI" panose="020B0604030504040204" pitchFamily="50" charset="-128"/>
              </a:rPr>
              <a:t>・執行機関（教育委員会、公安委員会 等）</a:t>
            </a:r>
            <a:endParaRPr lang="en-US" altLang="ja-JP" sz="1050" dirty="0">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8FCF131C-E080-4D45-8445-354BC2C8BC4B}"/>
              </a:ext>
            </a:extLst>
          </p:cNvPr>
          <p:cNvSpPr txBox="1"/>
          <p:nvPr/>
        </p:nvSpPr>
        <p:spPr>
          <a:xfrm>
            <a:off x="4843839" y="5410819"/>
            <a:ext cx="2505391" cy="307777"/>
          </a:xfrm>
          <a:prstGeom prst="rect">
            <a:avLst/>
          </a:prstGeom>
          <a:solidFill>
            <a:srgbClr val="00B0F0"/>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Meiryo UI" panose="020B0604030504040204" pitchFamily="50" charset="-128"/>
                <a:ea typeface="Meiryo UI" panose="020B0604030504040204" pitchFamily="50" charset="-128"/>
              </a:rPr>
              <a:t>新たな規制の特例措置の求め</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B60AA73F-4F3F-4433-8546-BB5217E8F458}"/>
              </a:ext>
            </a:extLst>
          </p:cNvPr>
          <p:cNvSpPr txBox="1"/>
          <p:nvPr/>
        </p:nvSpPr>
        <p:spPr>
          <a:xfrm>
            <a:off x="7297714" y="5457410"/>
            <a:ext cx="1602742" cy="230832"/>
          </a:xfrm>
          <a:prstGeom prst="rect">
            <a:avLst/>
          </a:prstGeom>
          <a:noFill/>
        </p:spPr>
        <p:txBody>
          <a:bodyPr wrap="square">
            <a:spAutoFit/>
          </a:bodyPr>
          <a:lstStyle/>
          <a:p>
            <a:pPr algn="ctr"/>
            <a:r>
              <a:rPr lang="ja-JP" altLang="en-US" sz="900" b="1" dirty="0">
                <a:solidFill>
                  <a:schemeClr val="tx1"/>
                </a:solidFill>
                <a:latin typeface="Meiryo UI" panose="020B0604030504040204" pitchFamily="50" charset="-128"/>
                <a:ea typeface="Meiryo UI" panose="020B0604030504040204" pitchFamily="50" charset="-128"/>
              </a:rPr>
              <a:t>（特区法第</a:t>
            </a:r>
            <a:r>
              <a:rPr lang="en-US" altLang="ja-JP" sz="900" b="1" dirty="0">
                <a:latin typeface="Meiryo UI" panose="020B0604030504040204" pitchFamily="50" charset="-128"/>
                <a:ea typeface="Meiryo UI" panose="020B0604030504040204" pitchFamily="50" charset="-128"/>
              </a:rPr>
              <a:t>28</a:t>
            </a:r>
            <a:r>
              <a:rPr lang="ja-JP" altLang="en-US" sz="900" b="1" dirty="0">
                <a:latin typeface="Meiryo UI" panose="020B0604030504040204" pitchFamily="50" charset="-128"/>
                <a:ea typeface="Meiryo UI" panose="020B0604030504040204" pitchFamily="50" charset="-128"/>
              </a:rPr>
              <a:t>条の４）</a:t>
            </a:r>
            <a:endParaRPr lang="ja-JP" altLang="en-US" sz="900" b="1" dirty="0">
              <a:solidFill>
                <a:schemeClr val="tx1"/>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E164F19D-7FDC-4699-B6EE-1C8B4C4EEE36}"/>
              </a:ext>
            </a:extLst>
          </p:cNvPr>
          <p:cNvSpPr/>
          <p:nvPr/>
        </p:nvSpPr>
        <p:spPr>
          <a:xfrm>
            <a:off x="4842479" y="5769303"/>
            <a:ext cx="4050828" cy="430887"/>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先端的区域データ活用事業を実施する上で必要と認めるときは、内閣総理大臣に対し、新たな規制の特例措置の整備を求めることができる。</a:t>
            </a:r>
          </a:p>
        </p:txBody>
      </p:sp>
      <p:sp>
        <p:nvSpPr>
          <p:cNvPr id="33" name="正方形/長方形 32">
            <a:extLst>
              <a:ext uri="{FF2B5EF4-FFF2-40B4-BE49-F238E27FC236}">
                <a16:creationId xmlns:a16="http://schemas.microsoft.com/office/drawing/2014/main" id="{FFEFBF21-F9A7-4E34-AF1D-9453CDB9C685}"/>
              </a:ext>
            </a:extLst>
          </p:cNvPr>
          <p:cNvSpPr/>
          <p:nvPr/>
        </p:nvSpPr>
        <p:spPr>
          <a:xfrm>
            <a:off x="4850087" y="5408744"/>
            <a:ext cx="3998852" cy="1319630"/>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正方形/長方形 33">
            <a:extLst>
              <a:ext uri="{FF2B5EF4-FFF2-40B4-BE49-F238E27FC236}">
                <a16:creationId xmlns:a16="http://schemas.microsoft.com/office/drawing/2014/main" id="{5C720AAB-68C2-4CB3-84E8-8B572B71FF00}"/>
              </a:ext>
            </a:extLst>
          </p:cNvPr>
          <p:cNvSpPr/>
          <p:nvPr/>
        </p:nvSpPr>
        <p:spPr>
          <a:xfrm>
            <a:off x="6428830" y="1674858"/>
            <a:ext cx="857927" cy="253916"/>
          </a:xfrm>
          <a:prstGeom prst="rect">
            <a:avLst/>
          </a:prstGeom>
        </p:spPr>
        <p:txBody>
          <a:bodyPr wrap="none">
            <a:spAutoFit/>
          </a:bodyPr>
          <a:lstStyle/>
          <a:p>
            <a:r>
              <a:rPr lang="ja-JP" altLang="en-US" sz="1050" dirty="0">
                <a:latin typeface="Meiryo UI" panose="020B0604030504040204" pitchFamily="50" charset="-128"/>
                <a:ea typeface="Meiryo UI" panose="020B0604030504040204" pitchFamily="50" charset="-128"/>
              </a:rPr>
              <a:t>認定の効果</a:t>
            </a:r>
          </a:p>
        </p:txBody>
      </p:sp>
      <p:sp>
        <p:nvSpPr>
          <p:cNvPr id="35" name="正方形/長方形 34">
            <a:extLst>
              <a:ext uri="{FF2B5EF4-FFF2-40B4-BE49-F238E27FC236}">
                <a16:creationId xmlns:a16="http://schemas.microsoft.com/office/drawing/2014/main" id="{6C4B1BD5-AE37-43C6-B392-223D04CD22D3}"/>
              </a:ext>
            </a:extLst>
          </p:cNvPr>
          <p:cNvSpPr/>
          <p:nvPr/>
        </p:nvSpPr>
        <p:spPr>
          <a:xfrm>
            <a:off x="4866373" y="6285367"/>
            <a:ext cx="3964181" cy="369332"/>
          </a:xfrm>
          <a:prstGeom prst="rect">
            <a:avLst/>
          </a:prstGeom>
        </p:spPr>
        <p:txBody>
          <a:bodyPr wrap="square">
            <a:spAutoFit/>
          </a:bodyPr>
          <a:lstStyle/>
          <a:p>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特区法第</a:t>
            </a:r>
            <a:r>
              <a:rPr lang="en-US" altLang="ja-JP" sz="900" dirty="0">
                <a:latin typeface="Meiryo UI" panose="020B0604030504040204" pitchFamily="50" charset="-128"/>
                <a:ea typeface="Meiryo UI" panose="020B0604030504040204" pitchFamily="50" charset="-128"/>
              </a:rPr>
              <a:t>28</a:t>
            </a:r>
            <a:r>
              <a:rPr lang="ja-JP" altLang="en-US" sz="900" dirty="0">
                <a:latin typeface="Meiryo UI" panose="020B0604030504040204" pitchFamily="50" charset="-128"/>
                <a:ea typeface="Meiryo UI" panose="020B0604030504040204" pitchFamily="50" charset="-128"/>
              </a:rPr>
              <a:t>条の４は、国家戦略特別区域データ連携基盤整備事業を含む</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区域計画を定めようとするものも特例措置の求めが可能。</a:t>
            </a:r>
          </a:p>
        </p:txBody>
      </p:sp>
      <p:sp>
        <p:nvSpPr>
          <p:cNvPr id="36" name="正方形/長方形 35">
            <a:extLst>
              <a:ext uri="{FF2B5EF4-FFF2-40B4-BE49-F238E27FC236}">
                <a16:creationId xmlns:a16="http://schemas.microsoft.com/office/drawing/2014/main" id="{0217808D-2BC5-4A56-8295-6D1390DD7830}"/>
              </a:ext>
            </a:extLst>
          </p:cNvPr>
          <p:cNvSpPr/>
          <p:nvPr/>
        </p:nvSpPr>
        <p:spPr>
          <a:xfrm>
            <a:off x="4897838" y="3346261"/>
            <a:ext cx="3942047" cy="400110"/>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加えて、法第</a:t>
            </a:r>
            <a:r>
              <a:rPr lang="en-US" altLang="ja-JP" sz="1000" dirty="0">
                <a:latin typeface="Meiryo UI" panose="020B0604030504040204" pitchFamily="50" charset="-128"/>
                <a:ea typeface="Meiryo UI" panose="020B0604030504040204" pitchFamily="50" charset="-128"/>
              </a:rPr>
              <a:t>28</a:t>
            </a:r>
            <a:r>
              <a:rPr lang="ja-JP" altLang="en-US" sz="1000" dirty="0">
                <a:latin typeface="Meiryo UI" panose="020B0604030504040204" pitchFamily="50" charset="-128"/>
                <a:ea typeface="Meiryo UI" panose="020B0604030504040204" pitchFamily="50" charset="-128"/>
              </a:rPr>
              <a:t>条の３により、</a:t>
            </a:r>
            <a:r>
              <a:rPr lang="ja-JP" altLang="en-US" sz="1000" b="1" dirty="0">
                <a:latin typeface="Meiryo UI" panose="020B0604030504040204" pitchFamily="50" charset="-128"/>
                <a:ea typeface="Meiryo UI" panose="020B0604030504040204" pitchFamily="50" charset="-128"/>
              </a:rPr>
              <a:t>地方公共団体の長や執行機関</a:t>
            </a:r>
            <a:r>
              <a:rPr lang="ja-JP" altLang="en-US" sz="1000" dirty="0">
                <a:latin typeface="Meiryo UI" panose="020B0604030504040204" pitchFamily="50" charset="-128"/>
                <a:ea typeface="Meiryo UI" panose="020B0604030504040204" pitchFamily="50" charset="-128"/>
              </a:rPr>
              <a:t>に対して</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もデータ提供の求めることができる。</a:t>
            </a:r>
            <a:endParaRPr kumimoji="1" lang="en-US" altLang="ja-JP" sz="1000" dirty="0">
              <a:latin typeface="Meiryo UI" panose="020B0604030504040204" pitchFamily="50" charset="-128"/>
              <a:ea typeface="Meiryo UI" panose="020B0604030504040204" pitchFamily="50" charset="-128"/>
            </a:endParaRPr>
          </a:p>
        </p:txBody>
      </p:sp>
      <p:sp>
        <p:nvSpPr>
          <p:cNvPr id="37" name="正方形/長方形 36">
            <a:extLst>
              <a:ext uri="{FF2B5EF4-FFF2-40B4-BE49-F238E27FC236}">
                <a16:creationId xmlns:a16="http://schemas.microsoft.com/office/drawing/2014/main" id="{1910AC0A-5162-4C1A-B52A-31F69A193F29}"/>
              </a:ext>
            </a:extLst>
          </p:cNvPr>
          <p:cNvSpPr/>
          <p:nvPr/>
        </p:nvSpPr>
        <p:spPr>
          <a:xfrm>
            <a:off x="426379" y="1526317"/>
            <a:ext cx="3456000" cy="298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b="1" dirty="0">
                <a:latin typeface="Meiryo UI" panose="020B0604030504040204" pitchFamily="50" charset="-128"/>
                <a:ea typeface="Meiryo UI" panose="020B0604030504040204" pitchFamily="50" charset="-128"/>
              </a:rPr>
              <a:t>1. </a:t>
            </a:r>
            <a:r>
              <a:rPr kumimoji="1" lang="ja-JP" altLang="en-US" sz="1600" b="1" dirty="0">
                <a:latin typeface="Meiryo UI" panose="020B0604030504040204" pitchFamily="50" charset="-128"/>
                <a:ea typeface="Meiryo UI" panose="020B0604030504040204" pitchFamily="50" charset="-128"/>
              </a:rPr>
              <a:t>相互運用性の確保</a:t>
            </a:r>
          </a:p>
        </p:txBody>
      </p:sp>
      <p:sp>
        <p:nvSpPr>
          <p:cNvPr id="38" name="正方形/長方形 37">
            <a:extLst>
              <a:ext uri="{FF2B5EF4-FFF2-40B4-BE49-F238E27FC236}">
                <a16:creationId xmlns:a16="http://schemas.microsoft.com/office/drawing/2014/main" id="{497AD25F-4E14-4FFA-B3E6-FE1B604E387F}"/>
              </a:ext>
            </a:extLst>
          </p:cNvPr>
          <p:cNvSpPr/>
          <p:nvPr/>
        </p:nvSpPr>
        <p:spPr>
          <a:xfrm>
            <a:off x="426379" y="1855020"/>
            <a:ext cx="3456000" cy="93451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Meiryo UI" panose="020B0604030504040204" pitchFamily="50" charset="-128"/>
                <a:ea typeface="Meiryo UI" panose="020B0604030504040204" pitchFamily="50" charset="-128"/>
              </a:rPr>
              <a:t>１．データ仲介（ブローカー）</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２．オープン</a:t>
            </a:r>
            <a:r>
              <a:rPr kumimoji="1" lang="en-US" altLang="ja-JP" sz="1400" dirty="0">
                <a:solidFill>
                  <a:schemeClr val="tx1"/>
                </a:solidFill>
                <a:latin typeface="Meiryo UI" panose="020B0604030504040204" pitchFamily="50" charset="-128"/>
                <a:ea typeface="Meiryo UI" panose="020B0604030504040204" pitchFamily="50" charset="-128"/>
              </a:rPr>
              <a:t>API</a:t>
            </a:r>
          </a:p>
          <a:p>
            <a:r>
              <a:rPr kumimoji="1" lang="ja-JP" altLang="en-US" sz="1400" dirty="0">
                <a:solidFill>
                  <a:schemeClr val="tx1"/>
                </a:solidFill>
                <a:latin typeface="Meiryo UI" panose="020B0604030504040204" pitchFamily="50" charset="-128"/>
                <a:ea typeface="Meiryo UI" panose="020B0604030504040204" pitchFamily="50" charset="-128"/>
              </a:rPr>
              <a:t>３．データカタログサイト</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４．データモデル</a:t>
            </a:r>
          </a:p>
        </p:txBody>
      </p:sp>
      <p:sp>
        <p:nvSpPr>
          <p:cNvPr id="39" name="正方形/長方形 38">
            <a:extLst>
              <a:ext uri="{FF2B5EF4-FFF2-40B4-BE49-F238E27FC236}">
                <a16:creationId xmlns:a16="http://schemas.microsoft.com/office/drawing/2014/main" id="{A361867D-0BCB-4C62-9F7A-FB7039EBA265}"/>
              </a:ext>
            </a:extLst>
          </p:cNvPr>
          <p:cNvSpPr/>
          <p:nvPr/>
        </p:nvSpPr>
        <p:spPr>
          <a:xfrm>
            <a:off x="426379" y="2882180"/>
            <a:ext cx="3456000" cy="298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eiryo UI" panose="020B0604030504040204" pitchFamily="50" charset="-128"/>
                <a:ea typeface="Meiryo UI" panose="020B0604030504040204" pitchFamily="50" charset="-128"/>
              </a:rPr>
              <a:t>２</a:t>
            </a:r>
            <a:r>
              <a:rPr kumimoji="1" lang="en-US" altLang="ja-JP" sz="1600" b="1" dirty="0">
                <a:latin typeface="Meiryo UI" panose="020B0604030504040204" pitchFamily="50" charset="-128"/>
                <a:ea typeface="Meiryo UI" panose="020B0604030504040204" pitchFamily="50" charset="-128"/>
              </a:rPr>
              <a:t>. </a:t>
            </a:r>
            <a:r>
              <a:rPr kumimoji="1" lang="ja-JP" altLang="en-US" sz="1600" b="1" dirty="0">
                <a:latin typeface="Meiryo UI" panose="020B0604030504040204" pitchFamily="50" charset="-128"/>
                <a:ea typeface="Meiryo UI" panose="020B0604030504040204" pitchFamily="50" charset="-128"/>
              </a:rPr>
              <a:t>セキュリティ対策</a:t>
            </a:r>
          </a:p>
        </p:txBody>
      </p:sp>
      <p:sp>
        <p:nvSpPr>
          <p:cNvPr id="40" name="正方形/長方形 39">
            <a:extLst>
              <a:ext uri="{FF2B5EF4-FFF2-40B4-BE49-F238E27FC236}">
                <a16:creationId xmlns:a16="http://schemas.microsoft.com/office/drawing/2014/main" id="{9FAEDFD1-BCB1-4150-9AA1-1D61068403E2}"/>
              </a:ext>
            </a:extLst>
          </p:cNvPr>
          <p:cNvSpPr/>
          <p:nvPr/>
        </p:nvSpPr>
        <p:spPr>
          <a:xfrm>
            <a:off x="426379" y="3202569"/>
            <a:ext cx="3456000" cy="169389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Meiryo UI" panose="020B0604030504040204" pitchFamily="50" charset="-128"/>
                <a:ea typeface="Meiryo UI" panose="020B0604030504040204" pitchFamily="50" charset="-128"/>
              </a:rPr>
              <a:t>１．システム要件</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①技術機能要件</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②管理機能要件</a:t>
            </a:r>
            <a:endParaRPr kumimoji="1" lang="en-US" altLang="ja-JP" sz="1400" dirty="0">
              <a:solidFill>
                <a:schemeClr val="tx1"/>
              </a:solidFill>
              <a:latin typeface="Meiryo UI" panose="020B0604030504040204" pitchFamily="50" charset="-128"/>
              <a:ea typeface="Meiryo UI" panose="020B0604030504040204" pitchFamily="50" charset="-128"/>
            </a:endParaRPr>
          </a:p>
          <a:p>
            <a:endParaRPr kumimoji="1" lang="en-US" altLang="ja-JP" sz="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２．ガバナンス要件</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①計画整備面</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②実施体制面</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③委託先・連携先の管理面</a:t>
            </a:r>
          </a:p>
        </p:txBody>
      </p:sp>
      <p:sp>
        <p:nvSpPr>
          <p:cNvPr id="41" name="正方形/長方形 40">
            <a:extLst>
              <a:ext uri="{FF2B5EF4-FFF2-40B4-BE49-F238E27FC236}">
                <a16:creationId xmlns:a16="http://schemas.microsoft.com/office/drawing/2014/main" id="{478108C9-3C12-4071-A0D8-C7424656890F}"/>
              </a:ext>
            </a:extLst>
          </p:cNvPr>
          <p:cNvSpPr/>
          <p:nvPr/>
        </p:nvSpPr>
        <p:spPr>
          <a:xfrm>
            <a:off x="426379" y="4976884"/>
            <a:ext cx="3456000" cy="298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eiryo UI" panose="020B0604030504040204" pitchFamily="50" charset="-128"/>
                <a:ea typeface="Meiryo UI" panose="020B0604030504040204" pitchFamily="50" charset="-128"/>
              </a:rPr>
              <a:t>３</a:t>
            </a:r>
            <a:r>
              <a:rPr kumimoji="1" lang="en-US" altLang="ja-JP" sz="1600" b="1" dirty="0">
                <a:latin typeface="Meiryo UI" panose="020B0604030504040204" pitchFamily="50" charset="-128"/>
                <a:ea typeface="Meiryo UI" panose="020B0604030504040204" pitchFamily="50" charset="-128"/>
              </a:rPr>
              <a:t>. </a:t>
            </a:r>
            <a:r>
              <a:rPr kumimoji="1" lang="ja-JP" altLang="en-US" sz="1600" b="1" dirty="0">
                <a:latin typeface="Meiryo UI" panose="020B0604030504040204" pitchFamily="50" charset="-128"/>
                <a:ea typeface="Meiryo UI" panose="020B0604030504040204" pitchFamily="50" charset="-128"/>
              </a:rPr>
              <a:t>プライバシー対策</a:t>
            </a:r>
          </a:p>
        </p:txBody>
      </p:sp>
      <p:sp>
        <p:nvSpPr>
          <p:cNvPr id="42" name="正方形/長方形 41">
            <a:extLst>
              <a:ext uri="{FF2B5EF4-FFF2-40B4-BE49-F238E27FC236}">
                <a16:creationId xmlns:a16="http://schemas.microsoft.com/office/drawing/2014/main" id="{04569403-4761-4857-8988-3EC32D55B5FB}"/>
              </a:ext>
            </a:extLst>
          </p:cNvPr>
          <p:cNvSpPr/>
          <p:nvPr/>
        </p:nvSpPr>
        <p:spPr>
          <a:xfrm>
            <a:off x="426379" y="5324131"/>
            <a:ext cx="3456000" cy="143062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Meiryo UI" panose="020B0604030504040204" pitchFamily="50" charset="-128"/>
                <a:ea typeface="Meiryo UI" panose="020B0604030504040204" pitchFamily="50" charset="-128"/>
              </a:rPr>
              <a:t>１．個人情報保護法の確実な遵守</a:t>
            </a:r>
            <a:endParaRPr kumimoji="1" lang="en-US" altLang="ja-JP" sz="1400" dirty="0">
              <a:solidFill>
                <a:schemeClr val="tx1"/>
              </a:solidFill>
              <a:latin typeface="Meiryo UI" panose="020B0604030504040204" pitchFamily="50" charset="-128"/>
              <a:ea typeface="Meiryo UI" panose="020B0604030504040204" pitchFamily="50" charset="-128"/>
            </a:endParaRPr>
          </a:p>
          <a:p>
            <a:endParaRPr kumimoji="1" lang="en-US" altLang="ja-JP" sz="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２．法令遵守に加えて求められる事項</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①　運用ルールの整備</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②　透明性の確保</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③　データの管理方法</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④　プライバシー影響評価（</a:t>
            </a:r>
            <a:r>
              <a:rPr kumimoji="1" lang="en-US" altLang="ja-JP" sz="1400" dirty="0">
                <a:solidFill>
                  <a:schemeClr val="tx1"/>
                </a:solidFill>
                <a:latin typeface="Meiryo UI" panose="020B0604030504040204" pitchFamily="50" charset="-128"/>
                <a:ea typeface="Meiryo UI" panose="020B0604030504040204" pitchFamily="50" charset="-128"/>
              </a:rPr>
              <a:t>PIA</a:t>
            </a: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20913405-5DFA-466E-B12D-ECB8397846DC}"/>
              </a:ext>
            </a:extLst>
          </p:cNvPr>
          <p:cNvSpPr txBox="1"/>
          <p:nvPr/>
        </p:nvSpPr>
        <p:spPr>
          <a:xfrm>
            <a:off x="383287" y="688266"/>
            <a:ext cx="3606061" cy="738664"/>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大阪府のデータ連携基盤（</a:t>
            </a:r>
            <a:r>
              <a:rPr lang="en-US" altLang="ja-JP" sz="1400" dirty="0">
                <a:latin typeface="Meiryo UI" panose="020B0604030504040204" pitchFamily="50" charset="-128"/>
                <a:ea typeface="Meiryo UI" panose="020B0604030504040204" pitchFamily="50" charset="-128"/>
              </a:rPr>
              <a:t>ORDEN</a:t>
            </a:r>
            <a:r>
              <a:rPr lang="ja-JP" altLang="en-US" sz="1400" dirty="0">
                <a:latin typeface="Meiryo UI" panose="020B0604030504040204" pitchFamily="50" charset="-128"/>
                <a:ea typeface="Meiryo UI" panose="020B0604030504040204" pitchFamily="50" charset="-128"/>
              </a:rPr>
              <a:t>）は、</a:t>
            </a:r>
            <a:r>
              <a:rPr lang="en-US" altLang="ja-JP" sz="1400" dirty="0">
                <a:latin typeface="Meiryo UI" panose="020B0604030504040204" pitchFamily="50" charset="-128"/>
                <a:ea typeface="Meiryo UI" panose="020B0604030504040204" pitchFamily="50" charset="-128"/>
              </a:rPr>
              <a:t>160</a:t>
            </a:r>
            <a:r>
              <a:rPr lang="ja-JP" altLang="en-US" sz="1400" dirty="0">
                <a:latin typeface="Meiryo UI" panose="020B0604030504040204" pitchFamily="50" charset="-128"/>
                <a:ea typeface="Meiryo UI" panose="020B0604030504040204" pitchFamily="50" charset="-128"/>
              </a:rPr>
              <a:t>を超える国の厳しい審査基準をクリアし、スーパーシティの区域計画認定を得ている</a:t>
            </a:r>
          </a:p>
        </p:txBody>
      </p:sp>
      <p:sp>
        <p:nvSpPr>
          <p:cNvPr id="44" name="二等辺三角形 43">
            <a:extLst>
              <a:ext uri="{FF2B5EF4-FFF2-40B4-BE49-F238E27FC236}">
                <a16:creationId xmlns:a16="http://schemas.microsoft.com/office/drawing/2014/main" id="{ACD28BEA-372D-4702-AA66-65B907B2974C}"/>
              </a:ext>
            </a:extLst>
          </p:cNvPr>
          <p:cNvSpPr/>
          <p:nvPr/>
        </p:nvSpPr>
        <p:spPr>
          <a:xfrm rot="5400000">
            <a:off x="3965684" y="1003618"/>
            <a:ext cx="912784" cy="320959"/>
          </a:xfrm>
          <a:prstGeom prst="triangle">
            <a:avLst/>
          </a:prstGeom>
          <a:solidFill>
            <a:srgbClr val="FFC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5" name="四角形: 角を丸くする 44">
            <a:extLst>
              <a:ext uri="{FF2B5EF4-FFF2-40B4-BE49-F238E27FC236}">
                <a16:creationId xmlns:a16="http://schemas.microsoft.com/office/drawing/2014/main" id="{6B99AB25-647B-476F-9F47-1E85486951EA}"/>
              </a:ext>
            </a:extLst>
          </p:cNvPr>
          <p:cNvSpPr/>
          <p:nvPr/>
        </p:nvSpPr>
        <p:spPr>
          <a:xfrm>
            <a:off x="8115300" y="69294"/>
            <a:ext cx="849932" cy="41777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実績</a:t>
            </a:r>
            <a:endParaRPr kumimoji="1" lang="ja-JP" altLang="en-US" b="1" dirty="0">
              <a:solidFill>
                <a:schemeClr val="bg1"/>
              </a:solidFill>
            </a:endParaRPr>
          </a:p>
        </p:txBody>
      </p:sp>
      <p:sp>
        <p:nvSpPr>
          <p:cNvPr id="46" name="テキスト プレースホルダー 4">
            <a:extLst>
              <a:ext uri="{FF2B5EF4-FFF2-40B4-BE49-F238E27FC236}">
                <a16:creationId xmlns:a16="http://schemas.microsoft.com/office/drawing/2014/main" id="{434ACC88-F64B-4F6E-B320-F27D171353CE}"/>
              </a:ext>
            </a:extLst>
          </p:cNvPr>
          <p:cNvSpPr>
            <a:spLocks noGrp="1"/>
          </p:cNvSpPr>
          <p:nvPr>
            <p:ph type="body" sz="quarter" idx="13"/>
          </p:nvPr>
        </p:nvSpPr>
        <p:spPr>
          <a:xfrm>
            <a:off x="92764" y="14148"/>
            <a:ext cx="7170738" cy="293687"/>
          </a:xfrm>
        </p:spPr>
        <p:txBody>
          <a:bodyPr>
            <a:normAutofit/>
          </a:bodyPr>
          <a:lstStyle/>
          <a:p>
            <a:r>
              <a:rPr lang="ja-JP" altLang="en-US" sz="1200" b="1" dirty="0">
                <a:latin typeface="Meiryo UI" panose="020B0604030504040204" pitchFamily="50" charset="-128"/>
                <a:ea typeface="Meiryo UI" panose="020B0604030504040204" pitchFamily="50" charset="-128"/>
              </a:rPr>
              <a:t>３．府庁におけるサービスのデジタル化</a:t>
            </a:r>
          </a:p>
        </p:txBody>
      </p:sp>
    </p:spTree>
    <p:extLst>
      <p:ext uri="{BB962C8B-B14F-4D97-AF65-F5344CB8AC3E}">
        <p14:creationId xmlns:p14="http://schemas.microsoft.com/office/powerpoint/2010/main" val="3505164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368A66B-2161-4BD0-9BF4-EE47EC77F6B8}"/>
              </a:ext>
            </a:extLst>
          </p:cNvPr>
          <p:cNvSpPr>
            <a:spLocks noGrp="1"/>
          </p:cNvSpPr>
          <p:nvPr>
            <p:ph type="title"/>
          </p:nvPr>
        </p:nvSpPr>
        <p:spPr>
          <a:xfrm>
            <a:off x="66504" y="215000"/>
            <a:ext cx="8961120" cy="428240"/>
          </a:xfrm>
        </p:spPr>
        <p:txBody>
          <a:bodyPr/>
          <a:lstStyle/>
          <a:p>
            <a:r>
              <a:rPr lang="ja-JP" altLang="en-US" sz="2000" dirty="0">
                <a:latin typeface="Meiryo UI" panose="020B0604030504040204" pitchFamily="50" charset="-128"/>
                <a:ea typeface="Meiryo UI" panose="020B0604030504040204" pitchFamily="50" charset="-128"/>
              </a:rPr>
              <a:t>　③</a:t>
            </a:r>
            <a:r>
              <a:rPr lang="en-US" altLang="ja-JP" sz="1800" dirty="0">
                <a:latin typeface="Meiryo UI" panose="020B0604030504040204" pitchFamily="50" charset="-128"/>
                <a:ea typeface="Meiryo UI" panose="020B0604030504040204" pitchFamily="50" charset="-128"/>
              </a:rPr>
              <a:t>-3</a:t>
            </a:r>
            <a:r>
              <a:rPr lang="en-US" altLang="ja-JP" sz="2000" dirty="0">
                <a:latin typeface="Meiryo UI" panose="020B0604030504040204" pitchFamily="50" charset="-128"/>
                <a:ea typeface="Meiryo UI" panose="020B0604030504040204" pitchFamily="50" charset="-128"/>
              </a:rPr>
              <a:t> </a:t>
            </a:r>
            <a:r>
              <a:rPr kumimoji="1" lang="en-US" altLang="ja-JP" sz="2000" dirty="0">
                <a:latin typeface="Meiryo UI" panose="020B0604030504040204" pitchFamily="50" charset="-128"/>
                <a:ea typeface="Meiryo UI" panose="020B0604030504040204" pitchFamily="50" charset="-128"/>
              </a:rPr>
              <a:t>ORDEN</a:t>
            </a:r>
            <a:r>
              <a:rPr kumimoji="1" lang="ja-JP" altLang="en-US" sz="2000" dirty="0">
                <a:latin typeface="Meiryo UI" panose="020B0604030504040204" pitchFamily="50" charset="-128"/>
                <a:ea typeface="Meiryo UI" panose="020B0604030504040204" pitchFamily="50" charset="-128"/>
              </a:rPr>
              <a:t>スーパーシティプロジェクト</a:t>
            </a:r>
            <a:r>
              <a:rPr kumimoji="1" lang="ja-JP" altLang="en-US" sz="18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＜夢洲コンストラクション／大阪ファストパス＞</a:t>
            </a:r>
            <a:endParaRPr kumimoji="1" lang="ja-JP" altLang="en-US" sz="1600"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8B8EF10F-8C03-478E-BEC5-848657E54AE8}"/>
              </a:ext>
            </a:extLst>
          </p:cNvPr>
          <p:cNvSpPr txBox="1"/>
          <p:nvPr/>
        </p:nvSpPr>
        <p:spPr>
          <a:xfrm>
            <a:off x="4729229" y="679382"/>
            <a:ext cx="4150495" cy="338554"/>
          </a:xfrm>
          <a:prstGeom prst="rect">
            <a:avLst/>
          </a:prstGeom>
          <a:noFill/>
        </p:spPr>
        <p:txBody>
          <a:bodyPr wrap="none" rtlCol="0">
            <a:spAutoFit/>
          </a:bodyPr>
          <a:lstStyle/>
          <a:p>
            <a:pPr algn="ctr"/>
            <a:r>
              <a:rPr kumimoji="1" lang="ja-JP" altLang="en-US" sz="1400" b="1" dirty="0"/>
              <a:t>＜</a:t>
            </a:r>
            <a:r>
              <a:rPr kumimoji="1" lang="ja-JP" altLang="en-US" sz="1600" b="1" dirty="0"/>
              <a:t>大阪ファストパス</a:t>
            </a:r>
            <a:r>
              <a:rPr kumimoji="1" lang="ja-JP" altLang="en-US" sz="1200" b="1" dirty="0"/>
              <a:t>（駐車場ダイナミックプライシング）</a:t>
            </a:r>
            <a:r>
              <a:rPr kumimoji="1" lang="ja-JP" altLang="en-US" sz="1400" b="1" dirty="0"/>
              <a:t>＞</a:t>
            </a:r>
          </a:p>
        </p:txBody>
      </p:sp>
      <p:sp>
        <p:nvSpPr>
          <p:cNvPr id="8" name="テキスト ボックス 7">
            <a:extLst>
              <a:ext uri="{FF2B5EF4-FFF2-40B4-BE49-F238E27FC236}">
                <a16:creationId xmlns:a16="http://schemas.microsoft.com/office/drawing/2014/main" id="{A6521DB1-10E2-49C6-B96C-E42DDE12EC30}"/>
              </a:ext>
            </a:extLst>
          </p:cNvPr>
          <p:cNvSpPr txBox="1"/>
          <p:nvPr/>
        </p:nvSpPr>
        <p:spPr>
          <a:xfrm>
            <a:off x="1028979" y="679382"/>
            <a:ext cx="2420856" cy="338554"/>
          </a:xfrm>
          <a:prstGeom prst="rect">
            <a:avLst/>
          </a:prstGeom>
          <a:noFill/>
        </p:spPr>
        <p:txBody>
          <a:bodyPr wrap="none" rtlCol="0">
            <a:spAutoFit/>
          </a:bodyPr>
          <a:lstStyle/>
          <a:p>
            <a:pPr algn="ctr"/>
            <a:r>
              <a:rPr kumimoji="1" lang="ja-JP" altLang="en-US" sz="1600" b="1" dirty="0"/>
              <a:t>＜夢洲コンストラクション＞</a:t>
            </a:r>
          </a:p>
        </p:txBody>
      </p:sp>
      <p:pic>
        <p:nvPicPr>
          <p:cNvPr id="9" name="図 8">
            <a:extLst>
              <a:ext uri="{FF2B5EF4-FFF2-40B4-BE49-F238E27FC236}">
                <a16:creationId xmlns:a16="http://schemas.microsoft.com/office/drawing/2014/main" id="{9D6BC63C-8627-41C5-9EA4-90022B9E429C}"/>
              </a:ext>
            </a:extLst>
          </p:cNvPr>
          <p:cNvPicPr>
            <a:picLocks noChangeAspect="1"/>
          </p:cNvPicPr>
          <p:nvPr/>
        </p:nvPicPr>
        <p:blipFill>
          <a:blip r:embed="rId3"/>
          <a:stretch>
            <a:fillRect/>
          </a:stretch>
        </p:blipFill>
        <p:spPr>
          <a:xfrm>
            <a:off x="501895" y="3989726"/>
            <a:ext cx="3363525" cy="2622795"/>
          </a:xfrm>
          <a:prstGeom prst="rect">
            <a:avLst/>
          </a:prstGeom>
        </p:spPr>
      </p:pic>
      <p:pic>
        <p:nvPicPr>
          <p:cNvPr id="10" name="図 9">
            <a:extLst>
              <a:ext uri="{FF2B5EF4-FFF2-40B4-BE49-F238E27FC236}">
                <a16:creationId xmlns:a16="http://schemas.microsoft.com/office/drawing/2014/main" id="{CF64A3ED-347A-4936-AFE6-B9F0947FA83F}"/>
              </a:ext>
            </a:extLst>
          </p:cNvPr>
          <p:cNvPicPr>
            <a:picLocks noChangeAspect="1"/>
          </p:cNvPicPr>
          <p:nvPr/>
        </p:nvPicPr>
        <p:blipFill>
          <a:blip r:embed="rId4"/>
          <a:stretch>
            <a:fillRect/>
          </a:stretch>
        </p:blipFill>
        <p:spPr>
          <a:xfrm>
            <a:off x="187247" y="1768643"/>
            <a:ext cx="2767769" cy="1816932"/>
          </a:xfrm>
          <a:prstGeom prst="rect">
            <a:avLst/>
          </a:prstGeom>
        </p:spPr>
      </p:pic>
      <p:pic>
        <p:nvPicPr>
          <p:cNvPr id="11" name="図 10">
            <a:extLst>
              <a:ext uri="{FF2B5EF4-FFF2-40B4-BE49-F238E27FC236}">
                <a16:creationId xmlns:a16="http://schemas.microsoft.com/office/drawing/2014/main" id="{7D3F6DB7-46B9-4475-BCD6-D5AB48315721}"/>
              </a:ext>
            </a:extLst>
          </p:cNvPr>
          <p:cNvPicPr>
            <a:picLocks noChangeAspect="1"/>
          </p:cNvPicPr>
          <p:nvPr/>
        </p:nvPicPr>
        <p:blipFill>
          <a:blip r:embed="rId5"/>
          <a:stretch>
            <a:fillRect/>
          </a:stretch>
        </p:blipFill>
        <p:spPr>
          <a:xfrm>
            <a:off x="5187141" y="1737547"/>
            <a:ext cx="3334426" cy="1851443"/>
          </a:xfrm>
          <a:prstGeom prst="rect">
            <a:avLst/>
          </a:prstGeom>
        </p:spPr>
      </p:pic>
      <p:pic>
        <p:nvPicPr>
          <p:cNvPr id="50" name="図 49">
            <a:extLst>
              <a:ext uri="{FF2B5EF4-FFF2-40B4-BE49-F238E27FC236}">
                <a16:creationId xmlns:a16="http://schemas.microsoft.com/office/drawing/2014/main" id="{C84E9314-2B9E-41C8-9C8C-4F8CC53BEC7F}"/>
              </a:ext>
            </a:extLst>
          </p:cNvPr>
          <p:cNvPicPr>
            <a:picLocks noChangeAspect="1"/>
          </p:cNvPicPr>
          <p:nvPr/>
        </p:nvPicPr>
        <p:blipFill>
          <a:blip r:embed="rId6"/>
          <a:stretch>
            <a:fillRect/>
          </a:stretch>
        </p:blipFill>
        <p:spPr>
          <a:xfrm>
            <a:off x="5206207" y="3928626"/>
            <a:ext cx="3231213" cy="2683895"/>
          </a:xfrm>
          <a:prstGeom prst="rect">
            <a:avLst/>
          </a:prstGeom>
        </p:spPr>
      </p:pic>
      <p:sp>
        <p:nvSpPr>
          <p:cNvPr id="82" name="二等辺三角形 81">
            <a:extLst>
              <a:ext uri="{FF2B5EF4-FFF2-40B4-BE49-F238E27FC236}">
                <a16:creationId xmlns:a16="http://schemas.microsoft.com/office/drawing/2014/main" id="{40A93902-9B88-4B8F-B5C2-BD050DFC8734}"/>
              </a:ext>
            </a:extLst>
          </p:cNvPr>
          <p:cNvSpPr/>
          <p:nvPr/>
        </p:nvSpPr>
        <p:spPr>
          <a:xfrm rot="10800000">
            <a:off x="1616667" y="3689952"/>
            <a:ext cx="1338349" cy="1745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二等辺三角形 82">
            <a:extLst>
              <a:ext uri="{FF2B5EF4-FFF2-40B4-BE49-F238E27FC236}">
                <a16:creationId xmlns:a16="http://schemas.microsoft.com/office/drawing/2014/main" id="{B0C54F0A-9140-4F10-A7C0-BA3FFDF192C0}"/>
              </a:ext>
            </a:extLst>
          </p:cNvPr>
          <p:cNvSpPr/>
          <p:nvPr/>
        </p:nvSpPr>
        <p:spPr>
          <a:xfrm rot="10800000">
            <a:off x="6185181" y="3667661"/>
            <a:ext cx="1338349" cy="1745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9140BCA6-9C5F-4C10-80FD-1141D415AADF}"/>
              </a:ext>
            </a:extLst>
          </p:cNvPr>
          <p:cNvSpPr txBox="1"/>
          <p:nvPr/>
        </p:nvSpPr>
        <p:spPr>
          <a:xfrm>
            <a:off x="4787420" y="983480"/>
            <a:ext cx="4049012" cy="646331"/>
          </a:xfrm>
          <a:prstGeom prst="rect">
            <a:avLst/>
          </a:prstGeom>
          <a:noFill/>
        </p:spPr>
        <p:txBody>
          <a:bodyPr wrap="square">
            <a:spAutoFit/>
          </a:bodyPr>
          <a:lstStyle/>
          <a:p>
            <a:r>
              <a:rPr lang="ja-JP" altLang="en-US" sz="1200" dirty="0"/>
              <a:t>①エリア、②時間、③来場者などのデータをシミュレーションした駐車場のダイナミックプライシングを実施することで、車での来場者の行動変容を促し、会場周辺の渋滞・混雑緩和の実現をめざす。</a:t>
            </a:r>
          </a:p>
        </p:txBody>
      </p:sp>
      <p:sp>
        <p:nvSpPr>
          <p:cNvPr id="86" name="テキスト ボックス 85">
            <a:extLst>
              <a:ext uri="{FF2B5EF4-FFF2-40B4-BE49-F238E27FC236}">
                <a16:creationId xmlns:a16="http://schemas.microsoft.com/office/drawing/2014/main" id="{F600C9D8-4095-48F4-9669-E8B027F0A45A}"/>
              </a:ext>
            </a:extLst>
          </p:cNvPr>
          <p:cNvSpPr txBox="1"/>
          <p:nvPr/>
        </p:nvSpPr>
        <p:spPr>
          <a:xfrm>
            <a:off x="299256" y="1017936"/>
            <a:ext cx="4049012" cy="646331"/>
          </a:xfrm>
          <a:prstGeom prst="rect">
            <a:avLst/>
          </a:prstGeom>
          <a:noFill/>
        </p:spPr>
        <p:txBody>
          <a:bodyPr wrap="square">
            <a:spAutoFit/>
          </a:bodyPr>
          <a:lstStyle/>
          <a:p>
            <a:r>
              <a:rPr lang="en-US" altLang="ja-JP" sz="1200" dirty="0"/>
              <a:t>2025</a:t>
            </a:r>
            <a:r>
              <a:rPr lang="ja-JP" altLang="en-US" sz="1200" dirty="0"/>
              <a:t>年大阪・関西万博の開催に向け、会場整備やインフラ整備などの建設工事を円滑に行うため、工事車両の渋滞対策や作業員の円滑な移動を実現する。</a:t>
            </a:r>
          </a:p>
        </p:txBody>
      </p:sp>
      <p:pic>
        <p:nvPicPr>
          <p:cNvPr id="87" name="図 86">
            <a:extLst>
              <a:ext uri="{FF2B5EF4-FFF2-40B4-BE49-F238E27FC236}">
                <a16:creationId xmlns:a16="http://schemas.microsoft.com/office/drawing/2014/main" id="{5B3277A4-4A54-40A8-AC19-308676F070F5}"/>
              </a:ext>
            </a:extLst>
          </p:cNvPr>
          <p:cNvPicPr>
            <a:picLocks noChangeAspect="1"/>
          </p:cNvPicPr>
          <p:nvPr/>
        </p:nvPicPr>
        <p:blipFill>
          <a:blip r:embed="rId7"/>
          <a:stretch>
            <a:fillRect/>
          </a:stretch>
        </p:blipFill>
        <p:spPr>
          <a:xfrm>
            <a:off x="2955016" y="2049295"/>
            <a:ext cx="1490785" cy="1118753"/>
          </a:xfrm>
          <a:prstGeom prst="rect">
            <a:avLst/>
          </a:prstGeom>
        </p:spPr>
      </p:pic>
      <p:cxnSp>
        <p:nvCxnSpPr>
          <p:cNvPr id="90" name="直線コネクタ 89">
            <a:extLst>
              <a:ext uri="{FF2B5EF4-FFF2-40B4-BE49-F238E27FC236}">
                <a16:creationId xmlns:a16="http://schemas.microsoft.com/office/drawing/2014/main" id="{BCE1A427-0E0D-4A25-9D32-B9B53FA079A8}"/>
              </a:ext>
            </a:extLst>
          </p:cNvPr>
          <p:cNvCxnSpPr/>
          <p:nvPr/>
        </p:nvCxnSpPr>
        <p:spPr>
          <a:xfrm>
            <a:off x="4572000" y="781396"/>
            <a:ext cx="0" cy="607660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 name="スライド番号プレースホルダー 2">
            <a:extLst>
              <a:ext uri="{FF2B5EF4-FFF2-40B4-BE49-F238E27FC236}">
                <a16:creationId xmlns:a16="http://schemas.microsoft.com/office/drawing/2014/main" id="{F4DD276C-E77A-4046-B327-555895143751}"/>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21</a:t>
            </a:fld>
            <a:endParaRPr kumimoji="1" lang="ja-JP" altLang="en-US" dirty="0"/>
          </a:p>
        </p:txBody>
      </p:sp>
      <p:pic>
        <p:nvPicPr>
          <p:cNvPr id="2" name="図 1">
            <a:extLst>
              <a:ext uri="{FF2B5EF4-FFF2-40B4-BE49-F238E27FC236}">
                <a16:creationId xmlns:a16="http://schemas.microsoft.com/office/drawing/2014/main" id="{68A207DB-34DE-4ECE-B9C4-CE83565B26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0000" y1="67290" x2="40000" y2="67290"/>
                        <a14:foregroundMark x1="72558" y1="58411" x2="72558" y2="58411"/>
                      </a14:backgroundRemoval>
                    </a14:imgEffect>
                  </a14:imgLayer>
                </a14:imgProps>
              </a:ext>
            </a:extLst>
          </a:blip>
          <a:stretch>
            <a:fillRect/>
          </a:stretch>
        </p:blipFill>
        <p:spPr>
          <a:xfrm>
            <a:off x="501895" y="4128687"/>
            <a:ext cx="471679" cy="469485"/>
          </a:xfrm>
          <a:prstGeom prst="rect">
            <a:avLst/>
          </a:prstGeom>
        </p:spPr>
      </p:pic>
      <p:sp>
        <p:nvSpPr>
          <p:cNvPr id="18" name="四角形: 角を丸くする 17">
            <a:extLst>
              <a:ext uri="{FF2B5EF4-FFF2-40B4-BE49-F238E27FC236}">
                <a16:creationId xmlns:a16="http://schemas.microsoft.com/office/drawing/2014/main" id="{75790990-2237-4CFD-94DF-0129C5B48074}"/>
              </a:ext>
            </a:extLst>
          </p:cNvPr>
          <p:cNvSpPr/>
          <p:nvPr/>
        </p:nvSpPr>
        <p:spPr>
          <a:xfrm>
            <a:off x="8192067" y="109562"/>
            <a:ext cx="849932" cy="41777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今後</a:t>
            </a:r>
            <a:endParaRPr kumimoji="1" lang="ja-JP" altLang="en-US" b="1" dirty="0">
              <a:solidFill>
                <a:schemeClr val="bg1"/>
              </a:solidFill>
            </a:endParaRPr>
          </a:p>
        </p:txBody>
      </p:sp>
      <p:sp>
        <p:nvSpPr>
          <p:cNvPr id="19" name="テキスト プレースホルダー 4">
            <a:extLst>
              <a:ext uri="{FF2B5EF4-FFF2-40B4-BE49-F238E27FC236}">
                <a16:creationId xmlns:a16="http://schemas.microsoft.com/office/drawing/2014/main" id="{61C472D0-6876-4407-B54B-EB822FCED602}"/>
              </a:ext>
            </a:extLst>
          </p:cNvPr>
          <p:cNvSpPr>
            <a:spLocks noGrp="1"/>
          </p:cNvSpPr>
          <p:nvPr>
            <p:ph type="body" sz="quarter" idx="13"/>
          </p:nvPr>
        </p:nvSpPr>
        <p:spPr>
          <a:xfrm>
            <a:off x="92764" y="14148"/>
            <a:ext cx="7170738" cy="293687"/>
          </a:xfrm>
        </p:spPr>
        <p:txBody>
          <a:bodyPr>
            <a:normAutofit/>
          </a:bodyPr>
          <a:lstStyle/>
          <a:p>
            <a:r>
              <a:rPr lang="ja-JP" altLang="en-US" sz="1200" b="1" dirty="0">
                <a:latin typeface="Meiryo UI" panose="020B0604030504040204" pitchFamily="50" charset="-128"/>
                <a:ea typeface="Meiryo UI" panose="020B0604030504040204" pitchFamily="50" charset="-128"/>
              </a:rPr>
              <a:t>３．府庁におけるサービスのデジタル化</a:t>
            </a:r>
          </a:p>
        </p:txBody>
      </p:sp>
    </p:spTree>
    <p:extLst>
      <p:ext uri="{BB962C8B-B14F-4D97-AF65-F5344CB8AC3E}">
        <p14:creationId xmlns:p14="http://schemas.microsoft.com/office/powerpoint/2010/main" val="1828740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スライド番号プレースホルダー 2">
            <a:extLst>
              <a:ext uri="{FF2B5EF4-FFF2-40B4-BE49-F238E27FC236}">
                <a16:creationId xmlns:a16="http://schemas.microsoft.com/office/drawing/2014/main" id="{7A4DDFA8-4120-49ED-9F48-2D90B53041DE}"/>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22</a:t>
            </a:fld>
            <a:endParaRPr kumimoji="1" lang="ja-JP" altLang="en-US"/>
          </a:p>
        </p:txBody>
      </p:sp>
      <p:pic>
        <p:nvPicPr>
          <p:cNvPr id="10" name="図 9">
            <a:extLst>
              <a:ext uri="{FF2B5EF4-FFF2-40B4-BE49-F238E27FC236}">
                <a16:creationId xmlns:a16="http://schemas.microsoft.com/office/drawing/2014/main" id="{91976197-FE1F-4F48-8F6D-9601D5620FD9}"/>
              </a:ext>
            </a:extLst>
          </p:cNvPr>
          <p:cNvPicPr>
            <a:picLocks noChangeAspect="1"/>
          </p:cNvPicPr>
          <p:nvPr/>
        </p:nvPicPr>
        <p:blipFill>
          <a:blip r:embed="rId2"/>
          <a:stretch>
            <a:fillRect/>
          </a:stretch>
        </p:blipFill>
        <p:spPr>
          <a:xfrm>
            <a:off x="5271478" y="1347583"/>
            <a:ext cx="3746625" cy="5095411"/>
          </a:xfrm>
          <a:prstGeom prst="rect">
            <a:avLst/>
          </a:prstGeom>
        </p:spPr>
      </p:pic>
      <p:pic>
        <p:nvPicPr>
          <p:cNvPr id="11" name="図 10">
            <a:extLst>
              <a:ext uri="{FF2B5EF4-FFF2-40B4-BE49-F238E27FC236}">
                <a16:creationId xmlns:a16="http://schemas.microsoft.com/office/drawing/2014/main" id="{BF31B608-9A79-4878-A859-04C748A37BC1}"/>
              </a:ext>
            </a:extLst>
          </p:cNvPr>
          <p:cNvPicPr>
            <a:picLocks noChangeAspect="1"/>
          </p:cNvPicPr>
          <p:nvPr/>
        </p:nvPicPr>
        <p:blipFill>
          <a:blip r:embed="rId3"/>
          <a:stretch>
            <a:fillRect/>
          </a:stretch>
        </p:blipFill>
        <p:spPr>
          <a:xfrm>
            <a:off x="158206" y="2895684"/>
            <a:ext cx="5095436" cy="2397853"/>
          </a:xfrm>
          <a:prstGeom prst="rect">
            <a:avLst/>
          </a:prstGeom>
        </p:spPr>
      </p:pic>
      <p:sp>
        <p:nvSpPr>
          <p:cNvPr id="50" name="テキスト ボックス 49">
            <a:extLst>
              <a:ext uri="{FF2B5EF4-FFF2-40B4-BE49-F238E27FC236}">
                <a16:creationId xmlns:a16="http://schemas.microsoft.com/office/drawing/2014/main" id="{DEB620E7-26E2-4919-A6A2-CFCBF53DF2B3}"/>
              </a:ext>
            </a:extLst>
          </p:cNvPr>
          <p:cNvSpPr txBox="1"/>
          <p:nvPr/>
        </p:nvSpPr>
        <p:spPr>
          <a:xfrm>
            <a:off x="240142" y="1443366"/>
            <a:ext cx="4877676" cy="1384995"/>
          </a:xfrm>
          <a:prstGeom prst="rect">
            <a:avLst/>
          </a:prstGeom>
          <a:noFill/>
          <a:ln>
            <a:solidFill>
              <a:schemeClr val="bg1">
                <a:lumMod val="65000"/>
              </a:schemeClr>
            </a:solidFill>
          </a:ln>
        </p:spPr>
        <p:txBody>
          <a:bodyPr wrap="square">
            <a:spAutoFit/>
          </a:bodyPr>
          <a:lstStyle/>
          <a:p>
            <a:pPr marL="216000" indent="-216000">
              <a:buFont typeface="Wingdings" panose="05000000000000000000" pitchFamily="2" charset="2"/>
              <a:buChar char="l"/>
            </a:pPr>
            <a:r>
              <a:rPr lang="ja-JP" altLang="en-US" sz="1400" dirty="0">
                <a:latin typeface="Meiryo UI" panose="020B0604030504040204" pitchFamily="50" charset="-128"/>
                <a:ea typeface="Meiryo UI" panose="020B0604030504040204" pitchFamily="50" charset="-128"/>
              </a:rPr>
              <a:t>大阪広域データ連携基盤（</a:t>
            </a:r>
            <a:r>
              <a:rPr lang="en-US" altLang="ja-JP" sz="1400" dirty="0">
                <a:latin typeface="Meiryo UI" panose="020B0604030504040204" pitchFamily="50" charset="-128"/>
                <a:ea typeface="Meiryo UI" panose="020B0604030504040204" pitchFamily="50" charset="-128"/>
              </a:rPr>
              <a:t>ORDEN</a:t>
            </a:r>
            <a:r>
              <a:rPr lang="ja-JP" altLang="en-US" sz="1400" dirty="0">
                <a:latin typeface="Meiryo UI" panose="020B0604030504040204" pitchFamily="50" charset="-128"/>
                <a:ea typeface="Meiryo UI" panose="020B0604030504040204" pitchFamily="50" charset="-128"/>
              </a:rPr>
              <a:t>）は、様々なステークホルダやシステムに点在するデータに関する情報やデータをデータカタログとして集約し、一元的に管理。</a:t>
            </a:r>
            <a:endParaRPr lang="en-US" altLang="ja-JP" sz="1400" dirty="0">
              <a:latin typeface="Meiryo UI" panose="020B0604030504040204" pitchFamily="50" charset="-128"/>
              <a:ea typeface="Meiryo UI" panose="020B0604030504040204" pitchFamily="50" charset="-128"/>
            </a:endParaRPr>
          </a:p>
          <a:p>
            <a:pPr marL="216000" indent="-216000">
              <a:buFont typeface="Wingdings" panose="05000000000000000000" pitchFamily="2" charset="2"/>
              <a:buChar char="l"/>
            </a:pPr>
            <a:r>
              <a:rPr lang="ja-JP" altLang="en-US" sz="1400" dirty="0">
                <a:latin typeface="Meiryo UI" panose="020B0604030504040204" pitchFamily="50" charset="-128"/>
                <a:ea typeface="Meiryo UI" panose="020B0604030504040204" pitchFamily="50" charset="-128"/>
              </a:rPr>
              <a:t>その際、</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GUI</a:t>
            </a:r>
            <a:r>
              <a:rPr lang="ja-JP" altLang="en-US" sz="1400" dirty="0">
                <a:latin typeface="Meiryo UI" panose="020B0604030504040204" pitchFamily="50" charset="-128"/>
                <a:ea typeface="Meiryo UI" panose="020B0604030504040204" pitchFamily="50" charset="-128"/>
              </a:rPr>
              <a:t>によるデータ提供・取得やデータ提供の範囲・条件の設定が可能など、データ提供者にもデータ利用者にも利用しやすい環境を提供。</a:t>
            </a:r>
          </a:p>
        </p:txBody>
      </p:sp>
      <p:sp>
        <p:nvSpPr>
          <p:cNvPr id="53" name="テキスト ボックス 52">
            <a:extLst>
              <a:ext uri="{FF2B5EF4-FFF2-40B4-BE49-F238E27FC236}">
                <a16:creationId xmlns:a16="http://schemas.microsoft.com/office/drawing/2014/main" id="{FA49D0F2-7FFB-4FB3-A7BD-F36735908DA0}"/>
              </a:ext>
            </a:extLst>
          </p:cNvPr>
          <p:cNvSpPr txBox="1"/>
          <p:nvPr/>
        </p:nvSpPr>
        <p:spPr>
          <a:xfrm>
            <a:off x="789554" y="783469"/>
            <a:ext cx="7564891"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ORDEN</a:t>
            </a:r>
            <a:r>
              <a:rPr lang="ja-JP" altLang="en-US" b="1" dirty="0">
                <a:latin typeface="Meiryo UI" panose="020B0604030504040204" pitchFamily="50" charset="-128"/>
                <a:ea typeface="Meiryo UI" panose="020B0604030504040204" pitchFamily="50" charset="-128"/>
              </a:rPr>
              <a:t>のデータ流通の窓口である「データカタログ」が、</a:t>
            </a:r>
            <a:r>
              <a:rPr lang="en-US" altLang="ja-JP" b="1" dirty="0">
                <a:latin typeface="Meiryo UI" panose="020B0604030504040204" pitchFamily="50" charset="-128"/>
                <a:ea typeface="Meiryo UI" panose="020B0604030504040204" pitchFamily="50" charset="-128"/>
              </a:rPr>
              <a:t>2023</a:t>
            </a:r>
            <a:r>
              <a:rPr lang="ja-JP" altLang="en-US" b="1" dirty="0">
                <a:latin typeface="Meiryo UI" panose="020B0604030504040204" pitchFamily="50" charset="-128"/>
                <a:ea typeface="Meiryo UI" panose="020B0604030504040204" pitchFamily="50" charset="-128"/>
              </a:rPr>
              <a:t>年</a:t>
            </a:r>
            <a:r>
              <a:rPr lang="en-US" altLang="ja-JP" b="1" dirty="0">
                <a:latin typeface="Meiryo UI" panose="020B0604030504040204" pitchFamily="50" charset="-128"/>
                <a:ea typeface="Meiryo UI" panose="020B0604030504040204" pitchFamily="50" charset="-128"/>
              </a:rPr>
              <a:t>10</a:t>
            </a:r>
            <a:r>
              <a:rPr lang="ja-JP" altLang="en-US" b="1" dirty="0">
                <a:latin typeface="Meiryo UI" panose="020B0604030504040204" pitchFamily="50" charset="-128"/>
                <a:ea typeface="Meiryo UI" panose="020B0604030504040204" pitchFamily="50" charset="-128"/>
              </a:rPr>
              <a:t>月に開設</a:t>
            </a:r>
            <a:endParaRPr lang="en-US" altLang="ja-JP" b="1" dirty="0">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5C29536C-6A8F-46F0-84A4-F50CDE5E0157}"/>
              </a:ext>
            </a:extLst>
          </p:cNvPr>
          <p:cNvSpPr txBox="1"/>
          <p:nvPr/>
        </p:nvSpPr>
        <p:spPr>
          <a:xfrm>
            <a:off x="298333" y="5548827"/>
            <a:ext cx="4879681" cy="646331"/>
          </a:xfrm>
          <a:prstGeom prst="rect">
            <a:avLst/>
          </a:prstGeom>
          <a:noFill/>
        </p:spPr>
        <p:txBody>
          <a:bodyPr wrap="square">
            <a:spAutoFit/>
          </a:bodyPr>
          <a:lstStyle/>
          <a:p>
            <a:r>
              <a:rPr lang="ja-JP" altLang="en-US" sz="1200" dirty="0">
                <a:solidFill>
                  <a:srgbClr val="FF0000"/>
                </a:solidFill>
                <a:latin typeface="Meiryo UI" panose="020B0604030504040204" pitchFamily="50" charset="-128"/>
                <a:ea typeface="Meiryo UI" panose="020B0604030504040204" pitchFamily="50" charset="-128"/>
              </a:rPr>
              <a:t>現時点では</a:t>
            </a:r>
            <a:r>
              <a:rPr lang="en-US" altLang="ja-JP" sz="1200" dirty="0">
                <a:solidFill>
                  <a:srgbClr val="FF0000"/>
                </a:solidFill>
                <a:latin typeface="Meiryo UI" panose="020B0604030504040204" pitchFamily="50" charset="-128"/>
                <a:ea typeface="Meiryo UI" panose="020B0604030504040204" pitchFamily="50" charset="-128"/>
              </a:rPr>
              <a:t>ORDEN</a:t>
            </a:r>
            <a:r>
              <a:rPr lang="ja-JP" altLang="en-US" sz="1200" dirty="0">
                <a:solidFill>
                  <a:srgbClr val="FF0000"/>
                </a:solidFill>
                <a:latin typeface="Meiryo UI" panose="020B0604030504040204" pitchFamily="50" charset="-128"/>
                <a:ea typeface="Meiryo UI" panose="020B0604030504040204" pitchFamily="50" charset="-128"/>
              </a:rPr>
              <a:t>の利用は、「スーパーシティ事業関連」ならびに「</a:t>
            </a:r>
            <a:r>
              <a:rPr lang="en-US" altLang="ja-JP" sz="1200" dirty="0">
                <a:solidFill>
                  <a:srgbClr val="FF0000"/>
                </a:solidFill>
                <a:latin typeface="Meiryo UI" panose="020B0604030504040204" pitchFamily="50" charset="-128"/>
                <a:ea typeface="Meiryo UI" panose="020B0604030504040204" pitchFamily="50" charset="-128"/>
              </a:rPr>
              <a:t>ORDEN</a:t>
            </a:r>
            <a:r>
              <a:rPr lang="ja-JP" altLang="en-US" sz="1200" dirty="0">
                <a:solidFill>
                  <a:srgbClr val="FF0000"/>
                </a:solidFill>
                <a:latin typeface="Meiryo UI" panose="020B0604030504040204" pitchFamily="50" charset="-128"/>
                <a:ea typeface="Meiryo UI" panose="020B0604030504040204" pitchFamily="50" charset="-128"/>
              </a:rPr>
              <a:t>の開発・運営に関わる職員」のみの利用となっており、一般の申し込み受け付けは</a:t>
            </a:r>
            <a:r>
              <a:rPr lang="en-US" altLang="ja-JP" sz="1200" dirty="0">
                <a:solidFill>
                  <a:srgbClr val="FF0000"/>
                </a:solidFill>
                <a:latin typeface="Meiryo UI" panose="020B0604030504040204" pitchFamily="50" charset="-128"/>
                <a:ea typeface="Meiryo UI" panose="020B0604030504040204" pitchFamily="50" charset="-128"/>
              </a:rPr>
              <a:t>2024</a:t>
            </a:r>
            <a:r>
              <a:rPr lang="ja-JP" altLang="en-US" sz="1200" dirty="0">
                <a:solidFill>
                  <a:srgbClr val="FF0000"/>
                </a:solidFill>
                <a:latin typeface="Meiryo UI" panose="020B0604030504040204" pitchFamily="50" charset="-128"/>
                <a:ea typeface="Meiryo UI" panose="020B0604030504040204" pitchFamily="50" charset="-128"/>
              </a:rPr>
              <a:t>年</a:t>
            </a:r>
            <a:r>
              <a:rPr lang="en-US" altLang="ja-JP" sz="1200" dirty="0">
                <a:solidFill>
                  <a:srgbClr val="FF0000"/>
                </a:solidFill>
                <a:latin typeface="Meiryo UI" panose="020B0604030504040204" pitchFamily="50" charset="-128"/>
                <a:ea typeface="Meiryo UI" panose="020B0604030504040204" pitchFamily="50" charset="-128"/>
              </a:rPr>
              <a:t>3</a:t>
            </a:r>
            <a:r>
              <a:rPr lang="ja-JP" altLang="en-US" sz="1200" dirty="0">
                <a:solidFill>
                  <a:srgbClr val="FF0000"/>
                </a:solidFill>
                <a:latin typeface="Meiryo UI" panose="020B0604030504040204" pitchFamily="50" charset="-128"/>
                <a:ea typeface="Meiryo UI" panose="020B0604030504040204" pitchFamily="50" charset="-128"/>
              </a:rPr>
              <a:t>月頃の予定</a:t>
            </a:r>
          </a:p>
        </p:txBody>
      </p:sp>
      <p:sp>
        <p:nvSpPr>
          <p:cNvPr id="55" name="タイトル 1">
            <a:extLst>
              <a:ext uri="{FF2B5EF4-FFF2-40B4-BE49-F238E27FC236}">
                <a16:creationId xmlns:a16="http://schemas.microsoft.com/office/drawing/2014/main" id="{36B9AC5F-6B6C-491F-98BA-2556ED6971B5}"/>
              </a:ext>
            </a:extLst>
          </p:cNvPr>
          <p:cNvSpPr>
            <a:spLocks noGrp="1"/>
          </p:cNvSpPr>
          <p:nvPr>
            <p:ph type="title"/>
          </p:nvPr>
        </p:nvSpPr>
        <p:spPr>
          <a:xfrm>
            <a:off x="83127" y="206687"/>
            <a:ext cx="7991061" cy="428240"/>
          </a:xfrm>
        </p:spPr>
        <p:txBody>
          <a:bodyPr/>
          <a:lstStyle/>
          <a:p>
            <a:r>
              <a:rPr lang="ja-JP" altLang="en-US" sz="2000" dirty="0">
                <a:latin typeface="Meiryo UI" panose="020B0604030504040204" pitchFamily="50" charset="-128"/>
                <a:ea typeface="Meiryo UI" panose="020B0604030504040204" pitchFamily="50" charset="-128"/>
              </a:rPr>
              <a:t>　③</a:t>
            </a:r>
            <a:r>
              <a:rPr lang="en-US" altLang="ja-JP" sz="1800" dirty="0">
                <a:latin typeface="Meiryo UI" panose="020B0604030504040204" pitchFamily="50" charset="-128"/>
                <a:ea typeface="Meiryo UI" panose="020B0604030504040204" pitchFamily="50" charset="-128"/>
              </a:rPr>
              <a:t>-4</a:t>
            </a:r>
            <a:r>
              <a:rPr lang="en-US" altLang="ja-JP" sz="2000" dirty="0">
                <a:latin typeface="Meiryo UI" panose="020B0604030504040204" pitchFamily="50" charset="-128"/>
                <a:ea typeface="Meiryo UI" panose="020B0604030504040204" pitchFamily="50" charset="-128"/>
              </a:rPr>
              <a:t>  ORDEN</a:t>
            </a:r>
            <a:r>
              <a:rPr kumimoji="1" lang="ja-JP" altLang="en-US" sz="2000" dirty="0">
                <a:latin typeface="Meiryo UI" panose="020B0604030504040204" pitchFamily="50" charset="-128"/>
                <a:ea typeface="Meiryo UI" panose="020B0604030504040204" pitchFamily="50" charset="-128"/>
              </a:rPr>
              <a:t>データカタログの開設</a:t>
            </a:r>
            <a:r>
              <a:rPr lang="ja-JP" altLang="en-US" sz="1800" dirty="0">
                <a:latin typeface="Meiryo UI" panose="020B0604030504040204" pitchFamily="50" charset="-128"/>
                <a:ea typeface="Meiryo UI" panose="020B0604030504040204" pitchFamily="50" charset="-128"/>
              </a:rPr>
              <a:t>（データ取引市場）</a:t>
            </a:r>
            <a:endParaRPr kumimoji="1" lang="ja-JP" altLang="en-US" sz="1800" dirty="0">
              <a:latin typeface="Meiryo UI" panose="020B0604030504040204" pitchFamily="50" charset="-128"/>
              <a:ea typeface="Meiryo UI" panose="020B0604030504040204" pitchFamily="50" charset="-128"/>
            </a:endParaRPr>
          </a:p>
        </p:txBody>
      </p:sp>
      <p:sp>
        <p:nvSpPr>
          <p:cNvPr id="2" name="大かっこ 1">
            <a:extLst>
              <a:ext uri="{FF2B5EF4-FFF2-40B4-BE49-F238E27FC236}">
                <a16:creationId xmlns:a16="http://schemas.microsoft.com/office/drawing/2014/main" id="{8D5A0D68-2554-4C94-9F72-89920FB2372D}"/>
              </a:ext>
            </a:extLst>
          </p:cNvPr>
          <p:cNvSpPr/>
          <p:nvPr/>
        </p:nvSpPr>
        <p:spPr>
          <a:xfrm>
            <a:off x="292840" y="5528594"/>
            <a:ext cx="4824978" cy="666564"/>
          </a:xfrm>
          <a:prstGeom prst="bracketPair">
            <a:avLst>
              <a:gd name="adj" fmla="val 1030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FF9BBA0D-8B3D-4F61-B356-957B5EB710A2}"/>
              </a:ext>
            </a:extLst>
          </p:cNvPr>
          <p:cNvSpPr/>
          <p:nvPr/>
        </p:nvSpPr>
        <p:spPr>
          <a:xfrm>
            <a:off x="8192067" y="109562"/>
            <a:ext cx="849932" cy="41777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今後</a:t>
            </a:r>
            <a:endParaRPr kumimoji="1" lang="ja-JP" altLang="en-US" b="1" dirty="0">
              <a:solidFill>
                <a:schemeClr val="bg1"/>
              </a:solidFill>
            </a:endParaRPr>
          </a:p>
        </p:txBody>
      </p:sp>
      <p:sp>
        <p:nvSpPr>
          <p:cNvPr id="12" name="テキスト プレースホルダー 4">
            <a:extLst>
              <a:ext uri="{FF2B5EF4-FFF2-40B4-BE49-F238E27FC236}">
                <a16:creationId xmlns:a16="http://schemas.microsoft.com/office/drawing/2014/main" id="{46E0D918-6F8B-4C45-A911-7DF3248AECC9}"/>
              </a:ext>
            </a:extLst>
          </p:cNvPr>
          <p:cNvSpPr>
            <a:spLocks noGrp="1"/>
          </p:cNvSpPr>
          <p:nvPr>
            <p:ph type="body" sz="quarter" idx="13"/>
          </p:nvPr>
        </p:nvSpPr>
        <p:spPr>
          <a:xfrm>
            <a:off x="92764" y="14148"/>
            <a:ext cx="7170738" cy="293687"/>
          </a:xfrm>
        </p:spPr>
        <p:txBody>
          <a:bodyPr>
            <a:normAutofit/>
          </a:bodyPr>
          <a:lstStyle/>
          <a:p>
            <a:r>
              <a:rPr lang="ja-JP" altLang="en-US" sz="1200" b="1" dirty="0">
                <a:latin typeface="Meiryo UI" panose="020B0604030504040204" pitchFamily="50" charset="-128"/>
                <a:ea typeface="Meiryo UI" panose="020B0604030504040204" pitchFamily="50" charset="-128"/>
              </a:rPr>
              <a:t>３．府庁におけるサービスのデジタル化</a:t>
            </a:r>
          </a:p>
        </p:txBody>
      </p:sp>
    </p:spTree>
    <p:extLst>
      <p:ext uri="{BB962C8B-B14F-4D97-AF65-F5344CB8AC3E}">
        <p14:creationId xmlns:p14="http://schemas.microsoft.com/office/powerpoint/2010/main" val="2659835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368A66B-2161-4BD0-9BF4-EE47EC77F6B8}"/>
              </a:ext>
            </a:extLst>
          </p:cNvPr>
          <p:cNvSpPr>
            <a:spLocks noGrp="1"/>
          </p:cNvSpPr>
          <p:nvPr>
            <p:ph type="title"/>
          </p:nvPr>
        </p:nvSpPr>
        <p:spPr>
          <a:xfrm>
            <a:off x="74815" y="279294"/>
            <a:ext cx="6798365" cy="284154"/>
          </a:xfrm>
        </p:spPr>
        <p:txBody>
          <a:bodyPr/>
          <a:lstStyle/>
          <a:p>
            <a:r>
              <a:rPr lang="ja-JP" altLang="en-US" sz="2000" dirty="0">
                <a:latin typeface="Meiryo UI" panose="020B0604030504040204" pitchFamily="50" charset="-128"/>
                <a:ea typeface="Meiryo UI" panose="020B0604030504040204" pitchFamily="50" charset="-128"/>
              </a:rPr>
              <a:t>　③</a:t>
            </a:r>
            <a:r>
              <a:rPr lang="en-US" altLang="ja-JP" sz="1800" dirty="0">
                <a:latin typeface="Meiryo UI" panose="020B0604030504040204" pitchFamily="50" charset="-128"/>
                <a:ea typeface="Meiryo UI" panose="020B0604030504040204" pitchFamily="50" charset="-128"/>
              </a:rPr>
              <a:t>-5</a:t>
            </a:r>
            <a:r>
              <a:rPr lang="en-US" altLang="ja-JP" sz="2000" dirty="0">
                <a:latin typeface="Meiryo UI" panose="020B0604030504040204" pitchFamily="50" charset="-128"/>
                <a:ea typeface="Meiryo UI" panose="020B0604030504040204" pitchFamily="50" charset="-128"/>
              </a:rPr>
              <a:t>  </a:t>
            </a:r>
            <a:r>
              <a:rPr kumimoji="1" lang="en-US" altLang="ja-JP" sz="2000" dirty="0">
                <a:latin typeface="Meiryo UI" panose="020B0604030504040204" pitchFamily="50" charset="-128"/>
                <a:ea typeface="Meiryo UI" panose="020B0604030504040204" pitchFamily="50" charset="-128"/>
              </a:rPr>
              <a:t>ORDEN</a:t>
            </a:r>
            <a:r>
              <a:rPr kumimoji="1" lang="ja-JP" altLang="en-US" sz="2000" dirty="0">
                <a:latin typeface="Meiryo UI" panose="020B0604030504040204" pitchFamily="50" charset="-128"/>
                <a:ea typeface="Meiryo UI" panose="020B0604030504040204" pitchFamily="50" charset="-128"/>
              </a:rPr>
              <a:t>の共同化に向けた取り組み</a:t>
            </a:r>
            <a:endParaRPr kumimoji="1" lang="ja-JP" altLang="en-US" sz="180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6EA27CF-0C79-4FE3-8524-19E1FB6FC9A7}"/>
              </a:ext>
            </a:extLst>
          </p:cNvPr>
          <p:cNvSpPr txBox="1"/>
          <p:nvPr/>
        </p:nvSpPr>
        <p:spPr>
          <a:xfrm>
            <a:off x="228582" y="696587"/>
            <a:ext cx="2377574" cy="338554"/>
          </a:xfrm>
          <a:prstGeom prst="rect">
            <a:avLst/>
          </a:prstGeom>
          <a:noFill/>
        </p:spPr>
        <p:txBody>
          <a:bodyPr wrap="none" rtlCol="0">
            <a:spAutoFit/>
          </a:bodyPr>
          <a:lstStyle/>
          <a:p>
            <a:r>
              <a:rPr kumimoji="1" lang="ja-JP" altLang="en-US" sz="1600" b="1" dirty="0"/>
              <a:t>１．スーパーシティの理念</a:t>
            </a:r>
          </a:p>
        </p:txBody>
      </p:sp>
      <p:sp>
        <p:nvSpPr>
          <p:cNvPr id="4" name="スライド番号プレースホルダー 3">
            <a:extLst>
              <a:ext uri="{FF2B5EF4-FFF2-40B4-BE49-F238E27FC236}">
                <a16:creationId xmlns:a16="http://schemas.microsoft.com/office/drawing/2014/main" id="{632BE698-B1D7-4C47-AD4B-8CF9916D895D}"/>
              </a:ext>
            </a:extLst>
          </p:cNvPr>
          <p:cNvSpPr>
            <a:spLocks noGrp="1"/>
          </p:cNvSpPr>
          <p:nvPr>
            <p:ph type="sldNum" sz="quarter" idx="12"/>
          </p:nvPr>
        </p:nvSpPr>
        <p:spPr>
          <a:xfrm>
            <a:off x="7086600" y="6492875"/>
            <a:ext cx="2057400" cy="365125"/>
          </a:xfrm>
        </p:spPr>
        <p:txBody>
          <a:bodyPr/>
          <a:lstStyle/>
          <a:p>
            <a:fld id="{50F88186-B17D-4CE3-A887-D91699CF601C}" type="slidenum">
              <a:rPr kumimoji="1" lang="ja-JP" altLang="en-US" smtClean="0"/>
              <a:t>23</a:t>
            </a:fld>
            <a:endParaRPr kumimoji="1" lang="ja-JP" altLang="en-US"/>
          </a:p>
        </p:txBody>
      </p:sp>
      <p:sp>
        <p:nvSpPr>
          <p:cNvPr id="7" name="テキスト ボックス 6">
            <a:extLst>
              <a:ext uri="{FF2B5EF4-FFF2-40B4-BE49-F238E27FC236}">
                <a16:creationId xmlns:a16="http://schemas.microsoft.com/office/drawing/2014/main" id="{180F7600-87D5-481F-B6BE-CB5C61C604E4}"/>
              </a:ext>
            </a:extLst>
          </p:cNvPr>
          <p:cNvSpPr txBox="1"/>
          <p:nvPr/>
        </p:nvSpPr>
        <p:spPr>
          <a:xfrm>
            <a:off x="228582" y="2496465"/>
            <a:ext cx="4092787" cy="338554"/>
          </a:xfrm>
          <a:prstGeom prst="rect">
            <a:avLst/>
          </a:prstGeom>
          <a:noFill/>
        </p:spPr>
        <p:txBody>
          <a:bodyPr wrap="none" rtlCol="0">
            <a:spAutoFit/>
          </a:bodyPr>
          <a:lstStyle/>
          <a:p>
            <a:r>
              <a:rPr lang="ja-JP" altLang="en-US" sz="1600" b="1" dirty="0"/>
              <a:t>２．</a:t>
            </a:r>
            <a:r>
              <a:rPr kumimoji="1" lang="ja-JP" altLang="en-US" sz="1600" b="1" dirty="0"/>
              <a:t>データ連携基盤共同化の必要性とメリット</a:t>
            </a:r>
          </a:p>
        </p:txBody>
      </p:sp>
      <p:sp>
        <p:nvSpPr>
          <p:cNvPr id="8" name="テキスト ボックス 7">
            <a:extLst>
              <a:ext uri="{FF2B5EF4-FFF2-40B4-BE49-F238E27FC236}">
                <a16:creationId xmlns:a16="http://schemas.microsoft.com/office/drawing/2014/main" id="{5C9531A1-E5B5-455F-8DF6-49110A3C9C80}"/>
              </a:ext>
            </a:extLst>
          </p:cNvPr>
          <p:cNvSpPr txBox="1"/>
          <p:nvPr/>
        </p:nvSpPr>
        <p:spPr>
          <a:xfrm>
            <a:off x="228582" y="4945137"/>
            <a:ext cx="4257897" cy="338554"/>
          </a:xfrm>
          <a:prstGeom prst="rect">
            <a:avLst/>
          </a:prstGeom>
          <a:noFill/>
        </p:spPr>
        <p:txBody>
          <a:bodyPr wrap="none" rtlCol="0">
            <a:spAutoFit/>
          </a:bodyPr>
          <a:lstStyle/>
          <a:p>
            <a:r>
              <a:rPr kumimoji="1" lang="ja-JP" altLang="en-US" sz="1600" b="1" dirty="0"/>
              <a:t>３．共同化によって期待される広域サービスの例</a:t>
            </a:r>
          </a:p>
        </p:txBody>
      </p:sp>
      <p:pic>
        <p:nvPicPr>
          <p:cNvPr id="2" name="図 1">
            <a:extLst>
              <a:ext uri="{FF2B5EF4-FFF2-40B4-BE49-F238E27FC236}">
                <a16:creationId xmlns:a16="http://schemas.microsoft.com/office/drawing/2014/main" id="{3B2BE844-48B1-44AD-BD10-3D35DF246550}"/>
              </a:ext>
            </a:extLst>
          </p:cNvPr>
          <p:cNvPicPr>
            <a:picLocks noChangeAspect="1"/>
          </p:cNvPicPr>
          <p:nvPr/>
        </p:nvPicPr>
        <p:blipFill rotWithShape="1">
          <a:blip r:embed="rId2"/>
          <a:srcRect t="9068"/>
          <a:stretch/>
        </p:blipFill>
        <p:spPr>
          <a:xfrm>
            <a:off x="5330803" y="679961"/>
            <a:ext cx="3584615" cy="1649800"/>
          </a:xfrm>
          <a:prstGeom prst="rect">
            <a:avLst/>
          </a:prstGeom>
        </p:spPr>
      </p:pic>
      <p:sp>
        <p:nvSpPr>
          <p:cNvPr id="11" name="テキスト ボックス 10">
            <a:extLst>
              <a:ext uri="{FF2B5EF4-FFF2-40B4-BE49-F238E27FC236}">
                <a16:creationId xmlns:a16="http://schemas.microsoft.com/office/drawing/2014/main" id="{6AE4E572-E3C1-44FC-B1B9-71E6E3F395B5}"/>
              </a:ext>
            </a:extLst>
          </p:cNvPr>
          <p:cNvSpPr txBox="1"/>
          <p:nvPr/>
        </p:nvSpPr>
        <p:spPr>
          <a:xfrm>
            <a:off x="390345" y="1002669"/>
            <a:ext cx="4768907" cy="523220"/>
          </a:xfrm>
          <a:prstGeom prst="rect">
            <a:avLst/>
          </a:prstGeom>
          <a:noFill/>
        </p:spPr>
        <p:txBody>
          <a:bodyPr wrap="square">
            <a:spAutoFit/>
          </a:bodyPr>
          <a:lstStyle/>
          <a:p>
            <a:pPr marL="285750" indent="-285750">
              <a:buFont typeface="Arial" panose="020B0604020202020204" pitchFamily="34" charset="0"/>
              <a:buChar char="•"/>
            </a:pPr>
            <a:r>
              <a:rPr lang="ja-JP" altLang="en-US" sz="1400" dirty="0"/>
              <a:t>スーパーシティ制度に関する政府方針は、</a:t>
            </a:r>
            <a:r>
              <a:rPr lang="en-US" altLang="ja-JP" sz="1400" dirty="0"/>
              <a:t>｢</a:t>
            </a:r>
            <a:r>
              <a:rPr lang="ja-JP" altLang="en-US" sz="1400" dirty="0"/>
              <a:t>スーパーシティのデータ連携基盤を全国に横展開すること」としている。</a:t>
            </a:r>
            <a:endParaRPr lang="en-US" altLang="ja-JP" sz="1400" dirty="0"/>
          </a:p>
        </p:txBody>
      </p:sp>
      <p:sp>
        <p:nvSpPr>
          <p:cNvPr id="13" name="テキスト ボックス 12">
            <a:extLst>
              <a:ext uri="{FF2B5EF4-FFF2-40B4-BE49-F238E27FC236}">
                <a16:creationId xmlns:a16="http://schemas.microsoft.com/office/drawing/2014/main" id="{3453386E-584D-4AC9-BF4D-312DB5C803E4}"/>
              </a:ext>
            </a:extLst>
          </p:cNvPr>
          <p:cNvSpPr txBox="1"/>
          <p:nvPr/>
        </p:nvSpPr>
        <p:spPr>
          <a:xfrm>
            <a:off x="313050" y="1766512"/>
            <a:ext cx="2464656" cy="552033"/>
          </a:xfrm>
          <a:prstGeom prst="roundRect">
            <a:avLst>
              <a:gd name="adj" fmla="val 14464"/>
            </a:avLst>
          </a:prstGeom>
          <a:solidFill>
            <a:schemeClr val="accent4">
              <a:lumMod val="20000"/>
              <a:lumOff val="80000"/>
            </a:schemeClr>
          </a:solidFill>
        </p:spPr>
        <p:txBody>
          <a:bodyPr wrap="square" lIns="72000" rIns="72000">
            <a:spAutoFit/>
          </a:bodyPr>
          <a:lstStyle/>
          <a:p>
            <a:r>
              <a:rPr lang="ja-JP" altLang="en-US" sz="900" dirty="0"/>
              <a:t>全国共通的なデータ連携基盤の整備のため、スーパーシティへの集中投資によって、スーパーシティを起点とした都市間の広域連携と横展開を目指す。</a:t>
            </a:r>
          </a:p>
        </p:txBody>
      </p:sp>
      <p:sp>
        <p:nvSpPr>
          <p:cNvPr id="14" name="テキスト ボックス 13">
            <a:extLst>
              <a:ext uri="{FF2B5EF4-FFF2-40B4-BE49-F238E27FC236}">
                <a16:creationId xmlns:a16="http://schemas.microsoft.com/office/drawing/2014/main" id="{37BBD116-D0F9-4DFB-9BEB-7F4F51C05B2E}"/>
              </a:ext>
            </a:extLst>
          </p:cNvPr>
          <p:cNvSpPr txBox="1"/>
          <p:nvPr/>
        </p:nvSpPr>
        <p:spPr>
          <a:xfrm>
            <a:off x="2866147" y="1772323"/>
            <a:ext cx="2464656" cy="552033"/>
          </a:xfrm>
          <a:prstGeom prst="roundRect">
            <a:avLst>
              <a:gd name="adj" fmla="val 14464"/>
            </a:avLst>
          </a:prstGeom>
          <a:solidFill>
            <a:schemeClr val="accent4">
              <a:lumMod val="20000"/>
              <a:lumOff val="80000"/>
            </a:schemeClr>
          </a:solidFill>
        </p:spPr>
        <p:txBody>
          <a:bodyPr wrap="square" lIns="72000" rIns="72000">
            <a:spAutoFit/>
          </a:bodyPr>
          <a:lstStyle/>
          <a:p>
            <a:r>
              <a:rPr lang="ja-JP" altLang="en-US" sz="900" dirty="0"/>
              <a:t>先端的サービスの開発・構築やサービス実装のためのデータ連携に関する調査・検討を強力に推進し、 他のスマートシティへの横展開を目指す。</a:t>
            </a:r>
          </a:p>
        </p:txBody>
      </p:sp>
      <p:sp>
        <p:nvSpPr>
          <p:cNvPr id="16" name="Rectangle 1">
            <a:extLst>
              <a:ext uri="{FF2B5EF4-FFF2-40B4-BE49-F238E27FC236}">
                <a16:creationId xmlns:a16="http://schemas.microsoft.com/office/drawing/2014/main" id="{E350AC3E-F4BC-4BB8-999E-1DD8D3DA67D0}"/>
              </a:ext>
            </a:extLst>
          </p:cNvPr>
          <p:cNvSpPr>
            <a:spLocks noChangeArrowheads="1"/>
          </p:cNvSpPr>
          <p:nvPr/>
        </p:nvSpPr>
        <p:spPr bwMode="auto">
          <a:xfrm>
            <a:off x="348957" y="2834705"/>
            <a:ext cx="5203679" cy="17620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１</a:t>
            </a:r>
            <a:r>
              <a:rPr kumimoji="0" lang="ja-JP" altLang="en-US" sz="1200" b="1" dirty="0">
                <a:solidFill>
                  <a:prstClr val="black"/>
                </a:solidFill>
                <a:latin typeface="Meiryo UI" panose="020B0604030504040204" pitchFamily="50" charset="-128"/>
                <a:ea typeface="Meiryo UI" panose="020B0604030504040204" pitchFamily="50" charset="-128"/>
                <a:cs typeface="Arial" panose="020B0604020202020204" pitchFamily="34" charset="0"/>
              </a:rPr>
              <a:t>）</a:t>
            </a:r>
            <a:r>
              <a:rPr kumimoji="0" lang="ja-JP"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 </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相乗り</a:t>
            </a:r>
            <a:r>
              <a:rPr kumimoji="0" lang="ja-JP"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効果</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（割り勘効果）</a:t>
            </a:r>
            <a:endParaRPr kumimoji="0" lang="ja-JP"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128588" marR="0" lvl="0" indent="-128588" algn="l" defTabSz="6858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ja-JP"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複数の自治体</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が</a:t>
            </a:r>
            <a:r>
              <a:rPr kumimoji="0" lang="ja-JP"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ORDEN</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に</a:t>
            </a:r>
            <a:r>
              <a:rPr kumimoji="0" lang="ja-JP"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相乗りすることにより</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a:t>
            </a:r>
            <a:r>
              <a:rPr kumimoji="0" lang="ja-JP"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運用費</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や機能拡張費等</a:t>
            </a:r>
            <a:r>
              <a:rPr kumimoji="0" lang="ja-JP"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を分担</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可能</a:t>
            </a:r>
            <a:r>
              <a:rPr kumimoji="0" lang="ja-JP"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a:t>
            </a:r>
          </a:p>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altLang="ja-JP"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２</a:t>
            </a:r>
            <a:r>
              <a:rPr kumimoji="0" lang="ja-JP" altLang="en-US" sz="1200" b="1" dirty="0">
                <a:solidFill>
                  <a:prstClr val="black"/>
                </a:solidFill>
                <a:latin typeface="Meiryo UI" panose="020B0604030504040204" pitchFamily="50" charset="-128"/>
                <a:ea typeface="Meiryo UI" panose="020B0604030504040204" pitchFamily="50" charset="-128"/>
                <a:cs typeface="Arial" panose="020B0604020202020204" pitchFamily="34" charset="0"/>
              </a:rPr>
              <a:t>）</a:t>
            </a:r>
            <a:r>
              <a:rPr kumimoji="0" lang="ja-JP"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ORDENに接続する民間企業が</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増加</a:t>
            </a:r>
            <a:r>
              <a:rPr kumimoji="0" lang="ja-JP"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　</a:t>
            </a:r>
            <a:endPar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128588" marR="0" lvl="0" indent="-128588" algn="l" defTabSz="6858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自治体ごとにデータ連携基盤に接続するコストが、仕様統一されることで解消される。</a:t>
            </a:r>
            <a:endParaRPr kumimoji="0" lang="en-US" altLang="ja-JP" sz="700" b="1" dirty="0">
              <a:solidFill>
                <a:prstClr val="black"/>
              </a:solidFill>
              <a:latin typeface="Meiryo UI" panose="020B0604030504040204" pitchFamily="50" charset="-128"/>
              <a:ea typeface="Meiryo UI" panose="020B0604030504040204" pitchFamily="50" charset="-128"/>
              <a:cs typeface="Arial" panose="020B0604020202020204" pitchFamily="34" charset="0"/>
            </a:endParaRPr>
          </a:p>
          <a:p>
            <a:pPr marL="128588" marR="0" lvl="0" indent="-128588" algn="l" defTabSz="685800" rtl="0" eaLnBrk="0" fontAlgn="base" latinLnBrk="0" hangingPunct="0">
              <a:lnSpc>
                <a:spcPct val="100000"/>
              </a:lnSpc>
              <a:spcBef>
                <a:spcPct val="0"/>
              </a:spcBef>
              <a:spcAft>
                <a:spcPct val="0"/>
              </a:spcAft>
              <a:buClrTx/>
              <a:buSzTx/>
              <a:buFont typeface="Wingdings" panose="05000000000000000000" pitchFamily="2" charset="2"/>
              <a:buChar char="Ø"/>
              <a:tabLst/>
              <a:defRPr/>
            </a:pPr>
            <a:endParaRPr kumimoji="0"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0" marR="0" lvl="1" indent="0" algn="l" defTabSz="6858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3</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a:t>
            </a:r>
            <a:r>
              <a:rPr kumimoji="0" lang="ja-JP"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データ活用社会における「データの東京一極集中」の対立軸</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を形成</a:t>
            </a:r>
            <a:endParaRPr kumimoji="0" lang="ja-JP"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128588" marR="0" lvl="0" indent="-128588" algn="l" defTabSz="6858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複数自治体のデータ連携基盤がまとまることで、東京の対極となるマーケット規模を形成可能性。</a:t>
            </a:r>
          </a:p>
          <a:p>
            <a:pPr marL="128588" marR="0" lvl="0" indent="-128588" algn="l" defTabSz="685800" rtl="0" eaLnBrk="0" fontAlgn="base" latinLnBrk="0" hangingPunct="0">
              <a:lnSpc>
                <a:spcPct val="100000"/>
              </a:lnSpc>
              <a:spcBef>
                <a:spcPct val="0"/>
              </a:spcBef>
              <a:spcAft>
                <a:spcPct val="0"/>
              </a:spcAft>
              <a:buClrTx/>
              <a:buSzTx/>
              <a:buFont typeface="Wingdings" panose="05000000000000000000" pitchFamily="2" charset="2"/>
              <a:buChar char="Ø"/>
              <a:tabLst/>
              <a:defRPr/>
            </a:pP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ja-JP" sz="1200" b="1" dirty="0">
                <a:solidFill>
                  <a:prstClr val="black"/>
                </a:solidFill>
                <a:latin typeface="Meiryo UI" panose="020B0604030504040204" pitchFamily="50" charset="-128"/>
                <a:ea typeface="Meiryo UI" panose="020B0604030504040204" pitchFamily="50" charset="-128"/>
                <a:cs typeface="Arial" panose="020B0604020202020204" pitchFamily="34" charset="0"/>
              </a:rPr>
              <a:t>4</a:t>
            </a:r>
            <a:r>
              <a:rPr kumimoji="0" lang="ja-JP" altLang="en-US" sz="1200" b="1" dirty="0">
                <a:solidFill>
                  <a:prstClr val="black"/>
                </a:solidFill>
                <a:latin typeface="Meiryo UI" panose="020B0604030504040204" pitchFamily="50" charset="-128"/>
                <a:ea typeface="Meiryo UI" panose="020B0604030504040204" pitchFamily="50" charset="-128"/>
                <a:cs typeface="Arial" panose="020B0604020202020204" pitchFamily="34" charset="0"/>
              </a:rPr>
              <a:t>）</a:t>
            </a:r>
            <a:r>
              <a:rPr kumimoji="0" lang="ja-JP"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 </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ORDEN</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上のアプリケーションは</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ORDEN</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どうしで互換性確保</a:t>
            </a:r>
            <a:endParaRPr kumimoji="0" lang="en-US" altLang="ja-JP" sz="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128588" marR="0" lvl="0" indent="-128588" algn="l" defTabSz="6858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rPr>
              <a:t>自治体どうしでアプリケーションを提供しあったり共用したりすることができる。</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cxnSp>
        <p:nvCxnSpPr>
          <p:cNvPr id="18" name="直線コネクタ 17">
            <a:extLst>
              <a:ext uri="{FF2B5EF4-FFF2-40B4-BE49-F238E27FC236}">
                <a16:creationId xmlns:a16="http://schemas.microsoft.com/office/drawing/2014/main" id="{A8607ABE-7846-43FE-ABEA-1A15074D5B59}"/>
              </a:ext>
            </a:extLst>
          </p:cNvPr>
          <p:cNvCxnSpPr/>
          <p:nvPr/>
        </p:nvCxnSpPr>
        <p:spPr>
          <a:xfrm flipV="1">
            <a:off x="313050" y="2423434"/>
            <a:ext cx="8532000" cy="0"/>
          </a:xfrm>
          <a:prstGeom prst="line">
            <a:avLst/>
          </a:prstGeom>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12EB2DEA-ED19-4289-8261-DA8A596ED5E7}"/>
              </a:ext>
            </a:extLst>
          </p:cNvPr>
          <p:cNvCxnSpPr/>
          <p:nvPr/>
        </p:nvCxnSpPr>
        <p:spPr>
          <a:xfrm flipV="1">
            <a:off x="313050" y="4826474"/>
            <a:ext cx="8532000" cy="0"/>
          </a:xfrm>
          <a:prstGeom prst="line">
            <a:avLst/>
          </a:prstGeom>
        </p:spPr>
        <p:style>
          <a:lnRef idx="1">
            <a:schemeClr val="dk1"/>
          </a:lnRef>
          <a:fillRef idx="0">
            <a:schemeClr val="dk1"/>
          </a:fillRef>
          <a:effectRef idx="0">
            <a:schemeClr val="dk1"/>
          </a:effectRef>
          <a:fontRef idx="minor">
            <a:schemeClr val="tx1"/>
          </a:fontRef>
        </p:style>
      </p:cxnSp>
      <p:pic>
        <p:nvPicPr>
          <p:cNvPr id="17" name="図 16">
            <a:extLst>
              <a:ext uri="{FF2B5EF4-FFF2-40B4-BE49-F238E27FC236}">
                <a16:creationId xmlns:a16="http://schemas.microsoft.com/office/drawing/2014/main" id="{E85364FF-4099-4AB9-A682-ED9247E0296D}"/>
              </a:ext>
            </a:extLst>
          </p:cNvPr>
          <p:cNvPicPr>
            <a:picLocks noChangeAspect="1"/>
          </p:cNvPicPr>
          <p:nvPr/>
        </p:nvPicPr>
        <p:blipFill>
          <a:blip r:embed="rId3"/>
          <a:stretch>
            <a:fillRect/>
          </a:stretch>
        </p:blipFill>
        <p:spPr>
          <a:xfrm>
            <a:off x="5932617" y="2496465"/>
            <a:ext cx="1998952" cy="1054924"/>
          </a:xfrm>
          <a:prstGeom prst="rect">
            <a:avLst/>
          </a:prstGeom>
          <a:ln>
            <a:solidFill>
              <a:schemeClr val="bg1">
                <a:lumMod val="50000"/>
              </a:schemeClr>
            </a:solidFill>
          </a:ln>
        </p:spPr>
      </p:pic>
      <p:pic>
        <p:nvPicPr>
          <p:cNvPr id="21" name="図 20">
            <a:extLst>
              <a:ext uri="{FF2B5EF4-FFF2-40B4-BE49-F238E27FC236}">
                <a16:creationId xmlns:a16="http://schemas.microsoft.com/office/drawing/2014/main" id="{A2872C44-535B-4C4E-BDB1-820D5A343021}"/>
              </a:ext>
            </a:extLst>
          </p:cNvPr>
          <p:cNvPicPr>
            <a:picLocks noChangeAspect="1"/>
          </p:cNvPicPr>
          <p:nvPr/>
        </p:nvPicPr>
        <p:blipFill>
          <a:blip r:embed="rId4"/>
          <a:stretch>
            <a:fillRect/>
          </a:stretch>
        </p:blipFill>
        <p:spPr>
          <a:xfrm>
            <a:off x="5942212" y="3782512"/>
            <a:ext cx="1979762" cy="973346"/>
          </a:xfrm>
          <a:prstGeom prst="rect">
            <a:avLst/>
          </a:prstGeom>
          <a:ln>
            <a:solidFill>
              <a:schemeClr val="bg1">
                <a:lumMod val="50000"/>
              </a:schemeClr>
            </a:solidFill>
          </a:ln>
        </p:spPr>
      </p:pic>
      <p:sp>
        <p:nvSpPr>
          <p:cNvPr id="9" name="矢印: 下 8">
            <a:extLst>
              <a:ext uri="{FF2B5EF4-FFF2-40B4-BE49-F238E27FC236}">
                <a16:creationId xmlns:a16="http://schemas.microsoft.com/office/drawing/2014/main" id="{160AEC88-0B67-48D8-8535-BFF156454CEC}"/>
              </a:ext>
            </a:extLst>
          </p:cNvPr>
          <p:cNvSpPr/>
          <p:nvPr/>
        </p:nvSpPr>
        <p:spPr>
          <a:xfrm>
            <a:off x="6408257" y="3556877"/>
            <a:ext cx="1009291" cy="20360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904F0F20-D90A-4A41-BB20-35FC479F242A}"/>
              </a:ext>
            </a:extLst>
          </p:cNvPr>
          <p:cNvSpPr txBox="1"/>
          <p:nvPr/>
        </p:nvSpPr>
        <p:spPr>
          <a:xfrm>
            <a:off x="5593502" y="3998822"/>
            <a:ext cx="369332" cy="611535"/>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理想形</a:t>
            </a:r>
          </a:p>
        </p:txBody>
      </p:sp>
      <p:sp>
        <p:nvSpPr>
          <p:cNvPr id="23" name="テキスト ボックス 22">
            <a:extLst>
              <a:ext uri="{FF2B5EF4-FFF2-40B4-BE49-F238E27FC236}">
                <a16:creationId xmlns:a16="http://schemas.microsoft.com/office/drawing/2014/main" id="{B21B36E2-6960-4BC9-9F92-3E356D091A3B}"/>
              </a:ext>
            </a:extLst>
          </p:cNvPr>
          <p:cNvSpPr txBox="1"/>
          <p:nvPr/>
        </p:nvSpPr>
        <p:spPr>
          <a:xfrm>
            <a:off x="5593502" y="2852580"/>
            <a:ext cx="369332" cy="553998"/>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現  状 </a:t>
            </a:r>
          </a:p>
        </p:txBody>
      </p:sp>
      <p:sp>
        <p:nvSpPr>
          <p:cNvPr id="10" name="テキスト ボックス 9">
            <a:extLst>
              <a:ext uri="{FF2B5EF4-FFF2-40B4-BE49-F238E27FC236}">
                <a16:creationId xmlns:a16="http://schemas.microsoft.com/office/drawing/2014/main" id="{97214F68-5018-4654-B023-783240AFCBBC}"/>
              </a:ext>
            </a:extLst>
          </p:cNvPr>
          <p:cNvSpPr txBox="1"/>
          <p:nvPr/>
        </p:nvSpPr>
        <p:spPr>
          <a:xfrm>
            <a:off x="7974699" y="2648071"/>
            <a:ext cx="933809" cy="738664"/>
          </a:xfrm>
          <a:prstGeom prst="rect">
            <a:avLst/>
          </a:prstGeom>
          <a:noFill/>
        </p:spPr>
        <p:txBody>
          <a:bodyPr wrap="square" rtlCol="0">
            <a:spAutoFit/>
          </a:bodyPr>
          <a:lstStyle/>
          <a:p>
            <a:r>
              <a:rPr kumimoji="1" lang="ja-JP" altLang="en-US" sz="1050" dirty="0"/>
              <a:t>データ利用者はバラバラに接続する必要がある</a:t>
            </a:r>
          </a:p>
        </p:txBody>
      </p:sp>
      <p:sp>
        <p:nvSpPr>
          <p:cNvPr id="24" name="テキスト ボックス 23">
            <a:extLst>
              <a:ext uri="{FF2B5EF4-FFF2-40B4-BE49-F238E27FC236}">
                <a16:creationId xmlns:a16="http://schemas.microsoft.com/office/drawing/2014/main" id="{22E3D971-2FA4-439A-9D0E-BA2D46159703}"/>
              </a:ext>
            </a:extLst>
          </p:cNvPr>
          <p:cNvSpPr txBox="1"/>
          <p:nvPr/>
        </p:nvSpPr>
        <p:spPr>
          <a:xfrm>
            <a:off x="7954527" y="3894926"/>
            <a:ext cx="933809" cy="738664"/>
          </a:xfrm>
          <a:prstGeom prst="rect">
            <a:avLst/>
          </a:prstGeom>
          <a:noFill/>
        </p:spPr>
        <p:txBody>
          <a:bodyPr wrap="square" rtlCol="0">
            <a:spAutoFit/>
          </a:bodyPr>
          <a:lstStyle/>
          <a:p>
            <a:r>
              <a:rPr kumimoji="1" lang="ja-JP" altLang="en-US" sz="1050" dirty="0"/>
              <a:t>データ利用者は一つのデータ基盤に接続すればいい</a:t>
            </a:r>
          </a:p>
        </p:txBody>
      </p:sp>
      <p:sp>
        <p:nvSpPr>
          <p:cNvPr id="25" name="テキスト ボックス 24">
            <a:extLst>
              <a:ext uri="{FF2B5EF4-FFF2-40B4-BE49-F238E27FC236}">
                <a16:creationId xmlns:a16="http://schemas.microsoft.com/office/drawing/2014/main" id="{F8F48B30-F1D4-487E-BDD9-7D3F431352AD}"/>
              </a:ext>
            </a:extLst>
          </p:cNvPr>
          <p:cNvSpPr txBox="1"/>
          <p:nvPr/>
        </p:nvSpPr>
        <p:spPr>
          <a:xfrm>
            <a:off x="284878" y="1538990"/>
            <a:ext cx="2665055" cy="230832"/>
          </a:xfrm>
          <a:prstGeom prst="rect">
            <a:avLst/>
          </a:prstGeom>
          <a:noFill/>
        </p:spPr>
        <p:txBody>
          <a:bodyPr wrap="square">
            <a:spAutoFit/>
          </a:bodyPr>
          <a:lstStyle/>
          <a:p>
            <a:r>
              <a:rPr lang="ja-JP" altLang="en-US" sz="900" b="1" dirty="0">
                <a:solidFill>
                  <a:srgbClr val="FF0000"/>
                </a:solidFill>
              </a:rPr>
              <a:t>◆スーパーシティの将来像  </a:t>
            </a:r>
            <a:r>
              <a:rPr lang="en-US" altLang="ja-JP" sz="800" b="1" dirty="0">
                <a:solidFill>
                  <a:srgbClr val="FF0000"/>
                </a:solidFill>
              </a:rPr>
              <a:t>(2020.10 </a:t>
            </a:r>
            <a:r>
              <a:rPr lang="ja-JP" altLang="en-US" sz="800" b="1" dirty="0">
                <a:solidFill>
                  <a:srgbClr val="FF0000"/>
                </a:solidFill>
              </a:rPr>
              <a:t>内閣府資料） </a:t>
            </a:r>
          </a:p>
        </p:txBody>
      </p:sp>
      <p:sp>
        <p:nvSpPr>
          <p:cNvPr id="26" name="テキスト ボックス 25">
            <a:extLst>
              <a:ext uri="{FF2B5EF4-FFF2-40B4-BE49-F238E27FC236}">
                <a16:creationId xmlns:a16="http://schemas.microsoft.com/office/drawing/2014/main" id="{2D33B245-5E56-46F3-97A9-05BC1AF8A5BC}"/>
              </a:ext>
            </a:extLst>
          </p:cNvPr>
          <p:cNvSpPr txBox="1"/>
          <p:nvPr/>
        </p:nvSpPr>
        <p:spPr>
          <a:xfrm>
            <a:off x="2837976" y="1543798"/>
            <a:ext cx="2565400" cy="230832"/>
          </a:xfrm>
          <a:prstGeom prst="rect">
            <a:avLst/>
          </a:prstGeom>
          <a:noFill/>
        </p:spPr>
        <p:txBody>
          <a:bodyPr wrap="square">
            <a:spAutoFit/>
          </a:bodyPr>
          <a:lstStyle/>
          <a:p>
            <a:r>
              <a:rPr lang="ja-JP" altLang="en-US" sz="900" b="1" dirty="0">
                <a:solidFill>
                  <a:srgbClr val="FF0000"/>
                </a:solidFill>
              </a:rPr>
              <a:t>◆スーパーシティの役割  </a:t>
            </a:r>
            <a:r>
              <a:rPr lang="en-US" altLang="ja-JP" sz="800" b="1" dirty="0">
                <a:solidFill>
                  <a:srgbClr val="FF0000"/>
                </a:solidFill>
              </a:rPr>
              <a:t>(2023.</a:t>
            </a:r>
            <a:r>
              <a:rPr lang="ja-JP" altLang="en-US" sz="800" b="1" dirty="0">
                <a:solidFill>
                  <a:srgbClr val="FF0000"/>
                </a:solidFill>
              </a:rPr>
              <a:t>５</a:t>
            </a:r>
            <a:r>
              <a:rPr lang="en-US" altLang="ja-JP" sz="800" b="1" dirty="0">
                <a:solidFill>
                  <a:srgbClr val="FF0000"/>
                </a:solidFill>
              </a:rPr>
              <a:t> </a:t>
            </a:r>
            <a:r>
              <a:rPr lang="ja-JP" altLang="en-US" sz="800" b="1" dirty="0">
                <a:solidFill>
                  <a:srgbClr val="FF0000"/>
                </a:solidFill>
              </a:rPr>
              <a:t>内閣府資料）</a:t>
            </a:r>
          </a:p>
        </p:txBody>
      </p:sp>
      <p:pic>
        <p:nvPicPr>
          <p:cNvPr id="28" name="図 27">
            <a:extLst>
              <a:ext uri="{FF2B5EF4-FFF2-40B4-BE49-F238E27FC236}">
                <a16:creationId xmlns:a16="http://schemas.microsoft.com/office/drawing/2014/main" id="{8E6389B4-6472-4B2D-9381-D53F0975B8E5}"/>
              </a:ext>
            </a:extLst>
          </p:cNvPr>
          <p:cNvPicPr>
            <a:picLocks noChangeAspect="1"/>
          </p:cNvPicPr>
          <p:nvPr/>
        </p:nvPicPr>
        <p:blipFill>
          <a:blip r:embed="rId5"/>
          <a:stretch>
            <a:fillRect/>
          </a:stretch>
        </p:blipFill>
        <p:spPr>
          <a:xfrm>
            <a:off x="4758241" y="4904515"/>
            <a:ext cx="4001193" cy="1904152"/>
          </a:xfrm>
          <a:prstGeom prst="rect">
            <a:avLst/>
          </a:prstGeom>
        </p:spPr>
      </p:pic>
      <p:sp>
        <p:nvSpPr>
          <p:cNvPr id="31" name="テキスト ボックス 30">
            <a:extLst>
              <a:ext uri="{FF2B5EF4-FFF2-40B4-BE49-F238E27FC236}">
                <a16:creationId xmlns:a16="http://schemas.microsoft.com/office/drawing/2014/main" id="{AE376CE3-604F-4217-BDF0-51A0EE04F9D8}"/>
              </a:ext>
            </a:extLst>
          </p:cNvPr>
          <p:cNvSpPr txBox="1"/>
          <p:nvPr/>
        </p:nvSpPr>
        <p:spPr>
          <a:xfrm>
            <a:off x="334870" y="5249333"/>
            <a:ext cx="4237129" cy="969496"/>
          </a:xfrm>
          <a:prstGeom prst="rect">
            <a:avLst/>
          </a:prstGeom>
          <a:noFill/>
          <a:ln>
            <a:noFill/>
          </a:ln>
        </p:spPr>
        <p:txBody>
          <a:bodyPr wrap="square">
            <a:spAutoFit/>
          </a:bodyPr>
          <a:lstStyle/>
          <a:p>
            <a:pPr marL="171450" indent="-171450">
              <a:buFont typeface="Wingdings" panose="05000000000000000000" pitchFamily="2" charset="2"/>
              <a:buChar char="Ø"/>
            </a:pPr>
            <a:r>
              <a:rPr lang="en-US" altLang="ja-JP" sz="1200" dirty="0"/>
              <a:t>7</a:t>
            </a:r>
            <a:r>
              <a:rPr lang="ja-JP" altLang="en-US" sz="1200" dirty="0"/>
              <a:t>割を超える自治体（都道府県、政令市、市町村）において、都道府県を越えた広域連携が行われている。</a:t>
            </a:r>
            <a:endParaRPr lang="en-US" altLang="ja-JP" sz="1200" dirty="0"/>
          </a:p>
          <a:p>
            <a:pPr marL="171450" indent="-171450">
              <a:buFont typeface="Wingdings" panose="05000000000000000000" pitchFamily="2" charset="2"/>
              <a:buChar char="Ø"/>
            </a:pPr>
            <a:endParaRPr lang="ja-JP" altLang="en-US" sz="700" dirty="0"/>
          </a:p>
          <a:p>
            <a:pPr marL="171450" indent="-171450">
              <a:buFont typeface="Wingdings" panose="05000000000000000000" pitchFamily="2" charset="2"/>
              <a:buChar char="Ø"/>
            </a:pPr>
            <a:r>
              <a:rPr lang="ja-JP" altLang="en-US" sz="1200" dirty="0"/>
              <a:t>分野別について見ると、①</a:t>
            </a:r>
            <a:r>
              <a:rPr lang="ja-JP" altLang="en-US" sz="1200" b="1" dirty="0"/>
              <a:t>防災分野、②観光交流・景観・文化保全分野</a:t>
            </a:r>
            <a:r>
              <a:rPr lang="ja-JP" altLang="en-US" sz="1200" dirty="0"/>
              <a:t>で特に積極的に連携。</a:t>
            </a:r>
          </a:p>
        </p:txBody>
      </p:sp>
      <p:sp>
        <p:nvSpPr>
          <p:cNvPr id="6" name="テキスト ボックス 5">
            <a:extLst>
              <a:ext uri="{FF2B5EF4-FFF2-40B4-BE49-F238E27FC236}">
                <a16:creationId xmlns:a16="http://schemas.microsoft.com/office/drawing/2014/main" id="{E6B0A897-B762-4A0C-BB8A-4C7BEE20DB41}"/>
              </a:ext>
            </a:extLst>
          </p:cNvPr>
          <p:cNvSpPr txBox="1"/>
          <p:nvPr/>
        </p:nvSpPr>
        <p:spPr>
          <a:xfrm>
            <a:off x="4876263" y="6499999"/>
            <a:ext cx="543739" cy="200055"/>
          </a:xfrm>
          <a:prstGeom prst="rect">
            <a:avLst/>
          </a:prstGeom>
          <a:solidFill>
            <a:schemeClr val="bg1"/>
          </a:solidFill>
        </p:spPr>
        <p:txBody>
          <a:bodyPr wrap="none" rtlCol="0">
            <a:spAutoFit/>
          </a:bodyPr>
          <a:lstStyle/>
          <a:p>
            <a:r>
              <a:rPr kumimoji="1" lang="ja-JP" altLang="en-US" sz="700" b="1" dirty="0"/>
              <a:t>観光交流</a:t>
            </a:r>
          </a:p>
        </p:txBody>
      </p:sp>
      <p:sp>
        <p:nvSpPr>
          <p:cNvPr id="32" name="テキスト ボックス 31">
            <a:extLst>
              <a:ext uri="{FF2B5EF4-FFF2-40B4-BE49-F238E27FC236}">
                <a16:creationId xmlns:a16="http://schemas.microsoft.com/office/drawing/2014/main" id="{F1BDD0A1-7BF2-408D-93E9-5A76C5C7FA79}"/>
              </a:ext>
            </a:extLst>
          </p:cNvPr>
          <p:cNvSpPr txBox="1"/>
          <p:nvPr/>
        </p:nvSpPr>
        <p:spPr>
          <a:xfrm>
            <a:off x="6084377" y="6486147"/>
            <a:ext cx="364202" cy="200055"/>
          </a:xfrm>
          <a:prstGeom prst="rect">
            <a:avLst/>
          </a:prstGeom>
          <a:solidFill>
            <a:schemeClr val="bg1"/>
          </a:solidFill>
        </p:spPr>
        <p:txBody>
          <a:bodyPr wrap="none" rtlCol="0">
            <a:spAutoFit/>
          </a:bodyPr>
          <a:lstStyle/>
          <a:p>
            <a:r>
              <a:rPr kumimoji="1" lang="ja-JP" altLang="en-US" sz="700" b="1" dirty="0"/>
              <a:t>防災</a:t>
            </a:r>
          </a:p>
        </p:txBody>
      </p:sp>
      <p:sp>
        <p:nvSpPr>
          <p:cNvPr id="33" name="正方形/長方形 32">
            <a:extLst>
              <a:ext uri="{FF2B5EF4-FFF2-40B4-BE49-F238E27FC236}">
                <a16:creationId xmlns:a16="http://schemas.microsoft.com/office/drawing/2014/main" id="{DC416F89-0D58-4E8B-8033-9B6606CD05B4}"/>
              </a:ext>
            </a:extLst>
          </p:cNvPr>
          <p:cNvSpPr/>
          <p:nvPr/>
        </p:nvSpPr>
        <p:spPr>
          <a:xfrm>
            <a:off x="4932842" y="5247697"/>
            <a:ext cx="432000" cy="147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EFB8CABE-D2DF-4A63-96E5-8649F391F7F4}"/>
              </a:ext>
            </a:extLst>
          </p:cNvPr>
          <p:cNvSpPr/>
          <p:nvPr/>
        </p:nvSpPr>
        <p:spPr>
          <a:xfrm>
            <a:off x="6029458" y="5251012"/>
            <a:ext cx="432000" cy="147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8A89C80C-B97B-4E69-81C5-CF7587CBD284}"/>
              </a:ext>
            </a:extLst>
          </p:cNvPr>
          <p:cNvSpPr txBox="1"/>
          <p:nvPr/>
        </p:nvSpPr>
        <p:spPr>
          <a:xfrm>
            <a:off x="284879" y="6550738"/>
            <a:ext cx="4287120" cy="215444"/>
          </a:xfrm>
          <a:prstGeom prst="rect">
            <a:avLst/>
          </a:prstGeom>
          <a:noFill/>
        </p:spPr>
        <p:txBody>
          <a:bodyPr wrap="square">
            <a:spAutoFit/>
          </a:bodyPr>
          <a:lstStyle/>
          <a:p>
            <a:r>
              <a:rPr lang="ja-JP" altLang="en-US" sz="800" dirty="0"/>
              <a:t>出典：都道府県を越えた広域連携に係る意識調査について（国土交通省国土政策局）</a:t>
            </a:r>
            <a:r>
              <a:rPr lang="en-US" altLang="ja-JP" sz="800" dirty="0"/>
              <a:t>2021.6</a:t>
            </a:r>
            <a:endParaRPr lang="ja-JP" altLang="en-US" sz="800" dirty="0"/>
          </a:p>
        </p:txBody>
      </p:sp>
      <p:sp>
        <p:nvSpPr>
          <p:cNvPr id="36" name="テキスト ボックス 35">
            <a:extLst>
              <a:ext uri="{FF2B5EF4-FFF2-40B4-BE49-F238E27FC236}">
                <a16:creationId xmlns:a16="http://schemas.microsoft.com/office/drawing/2014/main" id="{4C1FF8CA-86ED-48C7-AFE3-56B330FB90D2}"/>
              </a:ext>
            </a:extLst>
          </p:cNvPr>
          <p:cNvSpPr txBox="1"/>
          <p:nvPr/>
        </p:nvSpPr>
        <p:spPr>
          <a:xfrm>
            <a:off x="6844101" y="5602675"/>
            <a:ext cx="1316698" cy="507831"/>
          </a:xfrm>
          <a:prstGeom prst="rect">
            <a:avLst/>
          </a:prstGeom>
          <a:noFill/>
          <a:ln>
            <a:solidFill>
              <a:srgbClr val="FF0000"/>
            </a:solidFill>
          </a:ln>
        </p:spPr>
        <p:txBody>
          <a:bodyPr wrap="square">
            <a:spAutoFit/>
          </a:bodyPr>
          <a:lstStyle/>
          <a:p>
            <a:r>
              <a:rPr lang="ja-JP" altLang="en-US" sz="900" b="1" dirty="0"/>
              <a:t>■防災連携の上位</a:t>
            </a:r>
            <a:endParaRPr lang="en-US" altLang="ja-JP" sz="900" b="1" dirty="0"/>
          </a:p>
          <a:p>
            <a:r>
              <a:rPr lang="ja-JP" altLang="en-US" sz="900" dirty="0"/>
              <a:t>　① 避難者の受け入れ</a:t>
            </a:r>
            <a:endParaRPr lang="en-US" altLang="ja-JP" sz="900" dirty="0"/>
          </a:p>
          <a:p>
            <a:r>
              <a:rPr lang="ja-JP" altLang="en-US" sz="900" dirty="0"/>
              <a:t>　② 施設の相互利用</a:t>
            </a:r>
          </a:p>
        </p:txBody>
      </p:sp>
      <p:sp>
        <p:nvSpPr>
          <p:cNvPr id="37" name="テキスト ボックス 36">
            <a:extLst>
              <a:ext uri="{FF2B5EF4-FFF2-40B4-BE49-F238E27FC236}">
                <a16:creationId xmlns:a16="http://schemas.microsoft.com/office/drawing/2014/main" id="{E7624DCD-CF61-48A2-A6E4-5D111EBF3663}"/>
              </a:ext>
            </a:extLst>
          </p:cNvPr>
          <p:cNvSpPr txBox="1"/>
          <p:nvPr/>
        </p:nvSpPr>
        <p:spPr>
          <a:xfrm>
            <a:off x="6850361" y="5063875"/>
            <a:ext cx="1316698" cy="507831"/>
          </a:xfrm>
          <a:prstGeom prst="rect">
            <a:avLst/>
          </a:prstGeom>
          <a:noFill/>
          <a:ln>
            <a:solidFill>
              <a:srgbClr val="FF0000"/>
            </a:solidFill>
          </a:ln>
        </p:spPr>
        <p:txBody>
          <a:bodyPr wrap="square">
            <a:spAutoFit/>
          </a:bodyPr>
          <a:lstStyle/>
          <a:p>
            <a:r>
              <a:rPr lang="ja-JP" altLang="en-US" sz="900" b="1" dirty="0"/>
              <a:t>■観光連携の上位</a:t>
            </a:r>
            <a:endParaRPr lang="en-US" altLang="ja-JP" sz="900" b="1" dirty="0"/>
          </a:p>
          <a:p>
            <a:r>
              <a:rPr lang="ja-JP" altLang="en-US" sz="900" dirty="0"/>
              <a:t>　① 観光誘致活動</a:t>
            </a:r>
            <a:endParaRPr lang="en-US" altLang="ja-JP" sz="900" dirty="0"/>
          </a:p>
          <a:p>
            <a:r>
              <a:rPr lang="ja-JP" altLang="en-US" sz="900" dirty="0"/>
              <a:t>　② </a:t>
            </a:r>
            <a:r>
              <a:rPr lang="en-US" altLang="ja-JP" sz="900" dirty="0"/>
              <a:t>IT</a:t>
            </a:r>
            <a:r>
              <a:rPr lang="ja-JP" altLang="en-US" sz="900" dirty="0"/>
              <a:t>活用情報発信</a:t>
            </a:r>
          </a:p>
        </p:txBody>
      </p:sp>
      <p:cxnSp>
        <p:nvCxnSpPr>
          <p:cNvPr id="38" name="直線コネクタ 37">
            <a:extLst>
              <a:ext uri="{FF2B5EF4-FFF2-40B4-BE49-F238E27FC236}">
                <a16:creationId xmlns:a16="http://schemas.microsoft.com/office/drawing/2014/main" id="{0576734E-181D-4E0F-A137-462812DA7125}"/>
              </a:ext>
            </a:extLst>
          </p:cNvPr>
          <p:cNvCxnSpPr>
            <a:stCxn id="33" idx="0"/>
          </p:cNvCxnSpPr>
          <p:nvPr/>
        </p:nvCxnSpPr>
        <p:spPr>
          <a:xfrm flipV="1">
            <a:off x="5148842" y="5159859"/>
            <a:ext cx="254534" cy="878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58696C48-063F-4984-A0EA-D331EA8CC097}"/>
              </a:ext>
            </a:extLst>
          </p:cNvPr>
          <p:cNvCxnSpPr>
            <a:cxnSpLocks/>
          </p:cNvCxnSpPr>
          <p:nvPr/>
        </p:nvCxnSpPr>
        <p:spPr>
          <a:xfrm flipV="1">
            <a:off x="5410063" y="5149920"/>
            <a:ext cx="1468893" cy="0"/>
          </a:xfrm>
          <a:prstGeom prst="line">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907E9541-2109-4BF9-AAC0-23105F6D52A9}"/>
              </a:ext>
            </a:extLst>
          </p:cNvPr>
          <p:cNvCxnSpPr>
            <a:cxnSpLocks/>
          </p:cNvCxnSpPr>
          <p:nvPr/>
        </p:nvCxnSpPr>
        <p:spPr>
          <a:xfrm flipV="1">
            <a:off x="6453081" y="5705707"/>
            <a:ext cx="396000" cy="0"/>
          </a:xfrm>
          <a:prstGeom prst="line">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四角形: 角を丸くする 39">
            <a:extLst>
              <a:ext uri="{FF2B5EF4-FFF2-40B4-BE49-F238E27FC236}">
                <a16:creationId xmlns:a16="http://schemas.microsoft.com/office/drawing/2014/main" id="{38F71F4C-3680-448B-89A7-B56289AA88A4}"/>
              </a:ext>
            </a:extLst>
          </p:cNvPr>
          <p:cNvSpPr/>
          <p:nvPr/>
        </p:nvSpPr>
        <p:spPr>
          <a:xfrm>
            <a:off x="8192067" y="109562"/>
            <a:ext cx="849932" cy="41777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今後</a:t>
            </a:r>
            <a:endParaRPr kumimoji="1" lang="ja-JP" altLang="en-US" b="1" dirty="0">
              <a:solidFill>
                <a:schemeClr val="bg1"/>
              </a:solidFill>
            </a:endParaRPr>
          </a:p>
        </p:txBody>
      </p:sp>
      <p:sp>
        <p:nvSpPr>
          <p:cNvPr id="41" name="テキスト プレースホルダー 4">
            <a:extLst>
              <a:ext uri="{FF2B5EF4-FFF2-40B4-BE49-F238E27FC236}">
                <a16:creationId xmlns:a16="http://schemas.microsoft.com/office/drawing/2014/main" id="{C8E0CE2A-7D6C-4AC5-96B6-AC8591018CA7}"/>
              </a:ext>
            </a:extLst>
          </p:cNvPr>
          <p:cNvSpPr>
            <a:spLocks noGrp="1"/>
          </p:cNvSpPr>
          <p:nvPr>
            <p:ph type="body" sz="quarter" idx="13"/>
          </p:nvPr>
        </p:nvSpPr>
        <p:spPr>
          <a:xfrm>
            <a:off x="92764" y="14148"/>
            <a:ext cx="7170738" cy="293687"/>
          </a:xfrm>
        </p:spPr>
        <p:txBody>
          <a:bodyPr>
            <a:normAutofit/>
          </a:bodyPr>
          <a:lstStyle/>
          <a:p>
            <a:r>
              <a:rPr lang="ja-JP" altLang="en-US" sz="1200" b="1" dirty="0">
                <a:latin typeface="Meiryo UI" panose="020B0604030504040204" pitchFamily="50" charset="-128"/>
                <a:ea typeface="Meiryo UI" panose="020B0604030504040204" pitchFamily="50" charset="-128"/>
              </a:rPr>
              <a:t>３．府庁におけるサービスのデジタル化</a:t>
            </a:r>
          </a:p>
        </p:txBody>
      </p:sp>
    </p:spTree>
    <p:extLst>
      <p:ext uri="{BB962C8B-B14F-4D97-AF65-F5344CB8AC3E}">
        <p14:creationId xmlns:p14="http://schemas.microsoft.com/office/powerpoint/2010/main" val="2319020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B0ECB09-1C31-4F48-B1AF-BA446347EC30}"/>
              </a:ext>
            </a:extLst>
          </p:cNvPr>
          <p:cNvSpPr>
            <a:spLocks noGrp="1"/>
          </p:cNvSpPr>
          <p:nvPr>
            <p:ph type="sldNum" sz="quarter" idx="12"/>
          </p:nvPr>
        </p:nvSpPr>
        <p:spPr>
          <a:xfrm>
            <a:off x="7126015" y="6492872"/>
            <a:ext cx="2057400" cy="365125"/>
          </a:xfrm>
        </p:spPr>
        <p:txBody>
          <a:bodyPr/>
          <a:lstStyle/>
          <a:p>
            <a:fld id="{50F88186-B17D-4CE3-A887-D91699CF601C}" type="slidenum">
              <a:rPr kumimoji="1" lang="ja-JP" altLang="en-US" smtClean="0"/>
              <a:t>24</a:t>
            </a:fld>
            <a:endParaRPr kumimoji="1" lang="ja-JP" altLang="en-US"/>
          </a:p>
        </p:txBody>
      </p:sp>
      <p:graphicFrame>
        <p:nvGraphicFramePr>
          <p:cNvPr id="6" name="表 2">
            <a:extLst>
              <a:ext uri="{FF2B5EF4-FFF2-40B4-BE49-F238E27FC236}">
                <a16:creationId xmlns:a16="http://schemas.microsoft.com/office/drawing/2014/main" id="{C4663701-4C2F-44DB-A2A9-499A3B7612AD}"/>
              </a:ext>
            </a:extLst>
          </p:cNvPr>
          <p:cNvGraphicFramePr>
            <a:graphicFrameLocks noGrp="1"/>
          </p:cNvGraphicFramePr>
          <p:nvPr>
            <p:extLst>
              <p:ext uri="{D42A27DB-BD31-4B8C-83A1-F6EECF244321}">
                <p14:modId xmlns:p14="http://schemas.microsoft.com/office/powerpoint/2010/main" val="1469481692"/>
              </p:ext>
            </p:extLst>
          </p:nvPr>
        </p:nvGraphicFramePr>
        <p:xfrm>
          <a:off x="106347" y="1056589"/>
          <a:ext cx="8752570" cy="5734670"/>
        </p:xfrm>
        <a:graphic>
          <a:graphicData uri="http://schemas.openxmlformats.org/drawingml/2006/table">
            <a:tbl>
              <a:tblPr firstRow="1" bandRow="1">
                <a:tableStyleId>{5940675A-B579-460E-94D1-54222C63F5DA}</a:tableStyleId>
              </a:tblPr>
              <a:tblGrid>
                <a:gridCol w="881394">
                  <a:extLst>
                    <a:ext uri="{9D8B030D-6E8A-4147-A177-3AD203B41FA5}">
                      <a16:colId xmlns:a16="http://schemas.microsoft.com/office/drawing/2014/main" val="4128799130"/>
                    </a:ext>
                  </a:extLst>
                </a:gridCol>
                <a:gridCol w="1168718">
                  <a:extLst>
                    <a:ext uri="{9D8B030D-6E8A-4147-A177-3AD203B41FA5}">
                      <a16:colId xmlns:a16="http://schemas.microsoft.com/office/drawing/2014/main" val="941902416"/>
                    </a:ext>
                  </a:extLst>
                </a:gridCol>
                <a:gridCol w="1338606">
                  <a:extLst>
                    <a:ext uri="{9D8B030D-6E8A-4147-A177-3AD203B41FA5}">
                      <a16:colId xmlns:a16="http://schemas.microsoft.com/office/drawing/2014/main" val="3327581207"/>
                    </a:ext>
                  </a:extLst>
                </a:gridCol>
                <a:gridCol w="1385740">
                  <a:extLst>
                    <a:ext uri="{9D8B030D-6E8A-4147-A177-3AD203B41FA5}">
                      <a16:colId xmlns:a16="http://schemas.microsoft.com/office/drawing/2014/main" val="2573080071"/>
                    </a:ext>
                  </a:extLst>
                </a:gridCol>
                <a:gridCol w="1316640">
                  <a:extLst>
                    <a:ext uri="{9D8B030D-6E8A-4147-A177-3AD203B41FA5}">
                      <a16:colId xmlns:a16="http://schemas.microsoft.com/office/drawing/2014/main" val="2626469403"/>
                    </a:ext>
                  </a:extLst>
                </a:gridCol>
                <a:gridCol w="1313439">
                  <a:extLst>
                    <a:ext uri="{9D8B030D-6E8A-4147-A177-3AD203B41FA5}">
                      <a16:colId xmlns:a16="http://schemas.microsoft.com/office/drawing/2014/main" val="2027363890"/>
                    </a:ext>
                  </a:extLst>
                </a:gridCol>
                <a:gridCol w="1348033">
                  <a:extLst>
                    <a:ext uri="{9D8B030D-6E8A-4147-A177-3AD203B41FA5}">
                      <a16:colId xmlns:a16="http://schemas.microsoft.com/office/drawing/2014/main" val="2201738871"/>
                    </a:ext>
                  </a:extLst>
                </a:gridCol>
              </a:tblGrid>
              <a:tr h="267553">
                <a:tc>
                  <a:txBody>
                    <a:bodyPr/>
                    <a:lstStyle/>
                    <a:p>
                      <a:pPr algn="ctr"/>
                      <a:r>
                        <a:rPr kumimoji="1" lang="ja-JP" altLang="en-US" sz="1400" b="1" dirty="0"/>
                        <a:t>分野</a:t>
                      </a:r>
                    </a:p>
                  </a:txBody>
                  <a:tcPr>
                    <a:solidFill>
                      <a:schemeClr val="accent4">
                        <a:lumMod val="20000"/>
                        <a:lumOff val="80000"/>
                      </a:schemeClr>
                    </a:solidFill>
                  </a:tcPr>
                </a:tc>
                <a:tc>
                  <a:txBody>
                    <a:bodyPr/>
                    <a:lstStyle/>
                    <a:p>
                      <a:pPr algn="ctr"/>
                      <a:r>
                        <a:rPr kumimoji="1" lang="ja-JP" altLang="en-US" sz="1400" b="1" dirty="0"/>
                        <a:t>項目</a:t>
                      </a:r>
                    </a:p>
                  </a:txBody>
                  <a:tcPr>
                    <a:solidFill>
                      <a:schemeClr val="accent4">
                        <a:lumMod val="20000"/>
                        <a:lumOff val="80000"/>
                      </a:schemeClr>
                    </a:solidFill>
                  </a:tcPr>
                </a:tc>
                <a:tc>
                  <a:txBody>
                    <a:bodyPr/>
                    <a:lstStyle/>
                    <a:p>
                      <a:pPr algn="ctr"/>
                      <a:r>
                        <a:rPr kumimoji="1" lang="en-US" altLang="ja-JP" sz="1600" b="1" dirty="0"/>
                        <a:t>R</a:t>
                      </a:r>
                      <a:r>
                        <a:rPr kumimoji="1" lang="ja-JP" altLang="en-US" sz="1600" b="1" dirty="0"/>
                        <a:t>６年度</a:t>
                      </a:r>
                    </a:p>
                  </a:txBody>
                  <a:tcPr>
                    <a:solidFill>
                      <a:schemeClr val="accent4">
                        <a:lumMod val="20000"/>
                        <a:lumOff val="80000"/>
                      </a:schemeClr>
                    </a:solidFill>
                  </a:tcPr>
                </a:tc>
                <a:tc>
                  <a:txBody>
                    <a:bodyPr/>
                    <a:lstStyle/>
                    <a:p>
                      <a:pPr algn="ctr"/>
                      <a:r>
                        <a:rPr kumimoji="1" lang="en-US" altLang="ja-JP" sz="1600" b="1" dirty="0"/>
                        <a:t>R</a:t>
                      </a:r>
                      <a:r>
                        <a:rPr kumimoji="1" lang="ja-JP" altLang="en-US" sz="1600" b="1" dirty="0"/>
                        <a:t>７年度</a:t>
                      </a:r>
                    </a:p>
                  </a:txBody>
                  <a:tcPr>
                    <a:solidFill>
                      <a:schemeClr val="accent4">
                        <a:lumMod val="20000"/>
                        <a:lumOff val="80000"/>
                      </a:schemeClr>
                    </a:solidFill>
                  </a:tcPr>
                </a:tc>
                <a:tc>
                  <a:txBody>
                    <a:bodyPr/>
                    <a:lstStyle/>
                    <a:p>
                      <a:pPr algn="ctr"/>
                      <a:r>
                        <a:rPr kumimoji="1" lang="en-US" altLang="ja-JP" sz="1600" b="1" dirty="0"/>
                        <a:t>R</a:t>
                      </a:r>
                      <a:r>
                        <a:rPr kumimoji="1" lang="ja-JP" altLang="en-US" sz="1600" b="1" dirty="0"/>
                        <a:t>８年度</a:t>
                      </a:r>
                    </a:p>
                  </a:txBody>
                  <a:tcPr>
                    <a:solidFill>
                      <a:schemeClr val="accent4">
                        <a:lumMod val="20000"/>
                        <a:lumOff val="80000"/>
                      </a:schemeClr>
                    </a:solidFill>
                  </a:tcPr>
                </a:tc>
                <a:tc>
                  <a:txBody>
                    <a:bodyPr/>
                    <a:lstStyle/>
                    <a:p>
                      <a:pPr algn="ctr"/>
                      <a:r>
                        <a:rPr kumimoji="1" lang="en-US" altLang="ja-JP" sz="1600" b="1" dirty="0"/>
                        <a:t>R</a:t>
                      </a:r>
                      <a:r>
                        <a:rPr kumimoji="1" lang="ja-JP" altLang="en-US" sz="1600" b="1" dirty="0"/>
                        <a:t>９年度</a:t>
                      </a:r>
                    </a:p>
                  </a:txBody>
                  <a:tcPr>
                    <a:solidFill>
                      <a:schemeClr val="accent4">
                        <a:lumMod val="20000"/>
                        <a:lumOff val="80000"/>
                      </a:schemeClr>
                    </a:solidFill>
                  </a:tcPr>
                </a:tc>
                <a:tc>
                  <a:txBody>
                    <a:bodyPr/>
                    <a:lstStyle/>
                    <a:p>
                      <a:pPr algn="ctr"/>
                      <a:r>
                        <a:rPr kumimoji="1" lang="en-US" altLang="ja-JP" sz="1600" b="1" dirty="0"/>
                        <a:t>R</a:t>
                      </a:r>
                      <a:r>
                        <a:rPr kumimoji="1" lang="ja-JP" altLang="en-US" sz="1600" b="1" dirty="0"/>
                        <a:t>１０年度</a:t>
                      </a:r>
                    </a:p>
                  </a:txBody>
                  <a:tcPr>
                    <a:solidFill>
                      <a:schemeClr val="accent4">
                        <a:lumMod val="20000"/>
                        <a:lumOff val="80000"/>
                      </a:schemeClr>
                    </a:solidFill>
                  </a:tcPr>
                </a:tc>
                <a:extLst>
                  <a:ext uri="{0D108BD9-81ED-4DB2-BD59-A6C34878D82A}">
                    <a16:rowId xmlns:a16="http://schemas.microsoft.com/office/drawing/2014/main" val="3855378893"/>
                  </a:ext>
                </a:extLst>
              </a:tr>
              <a:tr h="1299159">
                <a:tc rowSpan="3">
                  <a:txBody>
                    <a:bodyPr/>
                    <a:lstStyle/>
                    <a:p>
                      <a:r>
                        <a:rPr kumimoji="1" lang="ja-JP" altLang="en-US" sz="1400" dirty="0">
                          <a:latin typeface="+mn-ea"/>
                          <a:ea typeface="+mn-ea"/>
                        </a:rPr>
                        <a:t>サービス展開</a:t>
                      </a:r>
                    </a:p>
                  </a:txBody>
                  <a:tcPr/>
                </a:tc>
                <a:tc>
                  <a:txBody>
                    <a:bodyPr/>
                    <a:lstStyle/>
                    <a:p>
                      <a:r>
                        <a:rPr kumimoji="1" lang="ja-JP" altLang="en-US" sz="1400" dirty="0">
                          <a:latin typeface="+mn-ea"/>
                          <a:ea typeface="+mn-ea"/>
                        </a:rPr>
                        <a:t>スーパーシティ</a:t>
                      </a:r>
                    </a:p>
                  </a:txBody>
                  <a:tcPr/>
                </a:tc>
                <a:tc>
                  <a:txBody>
                    <a:bodyPr/>
                    <a:lstStyle/>
                    <a:p>
                      <a:endParaRPr kumimoji="1" lang="ja-JP" altLang="en-US" sz="1600" dirty="0"/>
                    </a:p>
                  </a:txBody>
                  <a:tcPr/>
                </a:tc>
                <a:tc>
                  <a:txBody>
                    <a:bodyPr/>
                    <a:lstStyle/>
                    <a:p>
                      <a:endParaRPr kumimoji="1" lang="ja-JP" altLang="en-US" sz="1600" dirty="0"/>
                    </a:p>
                  </a:txBody>
                  <a:tcPr/>
                </a:tc>
                <a:tc>
                  <a:txBody>
                    <a:bodyPr/>
                    <a:lstStyle/>
                    <a:p>
                      <a:endParaRPr kumimoji="1" lang="ja-JP" altLang="en-US" sz="1600" dirty="0"/>
                    </a:p>
                  </a:txBody>
                  <a:tcPr/>
                </a:tc>
                <a:tc>
                  <a:txBody>
                    <a:bodyPr/>
                    <a:lstStyle/>
                    <a:p>
                      <a:endParaRPr kumimoji="1" lang="ja-JP" altLang="en-US" sz="1600" dirty="0"/>
                    </a:p>
                  </a:txBody>
                  <a:tcPr/>
                </a:tc>
                <a:tc>
                  <a:txBody>
                    <a:bodyPr/>
                    <a:lstStyle/>
                    <a:p>
                      <a:endParaRPr kumimoji="1" lang="ja-JP" altLang="en-US" sz="1600" dirty="0"/>
                    </a:p>
                  </a:txBody>
                  <a:tcPr/>
                </a:tc>
                <a:extLst>
                  <a:ext uri="{0D108BD9-81ED-4DB2-BD59-A6C34878D82A}">
                    <a16:rowId xmlns:a16="http://schemas.microsoft.com/office/drawing/2014/main" val="467451968"/>
                  </a:ext>
                </a:extLst>
              </a:tr>
              <a:tr h="1310326">
                <a:tc vMerge="1">
                  <a:txBody>
                    <a:bodyPr/>
                    <a:lstStyle/>
                    <a:p>
                      <a:endParaRPr kumimoji="1" lang="ja-JP" altLang="en-US" sz="1400" dirty="0">
                        <a:latin typeface="+mn-ea"/>
                        <a:ea typeface="+mn-ea"/>
                      </a:endParaRPr>
                    </a:p>
                  </a:txBody>
                  <a:tcPr/>
                </a:tc>
                <a:tc>
                  <a:txBody>
                    <a:bodyPr/>
                    <a:lstStyle/>
                    <a:p>
                      <a:r>
                        <a:rPr kumimoji="1" lang="en-US" altLang="ja-JP" sz="1400" dirty="0" err="1">
                          <a:latin typeface="+mn-ea"/>
                          <a:ea typeface="+mn-ea"/>
                        </a:rPr>
                        <a:t>mydoor</a:t>
                      </a:r>
                      <a:endParaRPr kumimoji="1" lang="en-US" altLang="ja-JP" sz="1400" dirty="0">
                        <a:latin typeface="+mn-ea"/>
                        <a:ea typeface="+mn-ea"/>
                      </a:endParaRPr>
                    </a:p>
                    <a:p>
                      <a:r>
                        <a:rPr kumimoji="1" lang="en-US" altLang="ja-JP" sz="1400" dirty="0">
                          <a:latin typeface="+mn-ea"/>
                          <a:ea typeface="+mn-ea"/>
                        </a:rPr>
                        <a:t>OSAKA</a:t>
                      </a:r>
                    </a:p>
                    <a:p>
                      <a:endParaRPr kumimoji="1" lang="en-US" altLang="ja-JP" sz="1800" dirty="0">
                        <a:latin typeface="+mn-ea"/>
                        <a:ea typeface="+mn-ea"/>
                      </a:endParaRPr>
                    </a:p>
                    <a:p>
                      <a:endParaRPr kumimoji="1" lang="en-US" altLang="ja-JP" sz="1800" dirty="0">
                        <a:latin typeface="+mn-ea"/>
                        <a:ea typeface="+mn-ea"/>
                      </a:endParaRPr>
                    </a:p>
                    <a:p>
                      <a:endParaRPr kumimoji="1" lang="en-US" altLang="ja-JP" sz="1400" dirty="0">
                        <a:latin typeface="+mn-ea"/>
                        <a:ea typeface="+mn-ea"/>
                      </a:endParaRPr>
                    </a:p>
                    <a:p>
                      <a:endParaRPr kumimoji="1" lang="ja-JP" altLang="en-US" sz="1400" dirty="0">
                        <a:latin typeface="+mn-ea"/>
                        <a:ea typeface="+mn-ea"/>
                      </a:endParaRPr>
                    </a:p>
                  </a:txBody>
                  <a:tcPr/>
                </a:tc>
                <a:tc>
                  <a:txBody>
                    <a:bodyPr/>
                    <a:lstStyle/>
                    <a:p>
                      <a:endParaRPr kumimoji="1" lang="ja-JP" altLang="en-US" sz="1600" dirty="0"/>
                    </a:p>
                  </a:txBody>
                  <a:tcPr/>
                </a:tc>
                <a:tc>
                  <a:txBody>
                    <a:bodyPr/>
                    <a:lstStyle/>
                    <a:p>
                      <a:endParaRPr kumimoji="1" lang="ja-JP" altLang="en-US" sz="1600"/>
                    </a:p>
                  </a:txBody>
                  <a:tcPr/>
                </a:tc>
                <a:tc>
                  <a:txBody>
                    <a:bodyPr/>
                    <a:lstStyle/>
                    <a:p>
                      <a:endParaRPr kumimoji="1" lang="ja-JP" altLang="en-US" sz="1600" dirty="0"/>
                    </a:p>
                  </a:txBody>
                  <a:tcPr/>
                </a:tc>
                <a:tc>
                  <a:txBody>
                    <a:bodyPr/>
                    <a:lstStyle/>
                    <a:p>
                      <a:endParaRPr kumimoji="1" lang="ja-JP" altLang="en-US" sz="1600" dirty="0"/>
                    </a:p>
                  </a:txBody>
                  <a:tcPr/>
                </a:tc>
                <a:tc>
                  <a:txBody>
                    <a:bodyPr/>
                    <a:lstStyle/>
                    <a:p>
                      <a:endParaRPr kumimoji="1" lang="ja-JP" altLang="en-US" sz="1600" dirty="0"/>
                    </a:p>
                  </a:txBody>
                  <a:tcPr/>
                </a:tc>
                <a:extLst>
                  <a:ext uri="{0D108BD9-81ED-4DB2-BD59-A6C34878D82A}">
                    <a16:rowId xmlns:a16="http://schemas.microsoft.com/office/drawing/2014/main" val="131684826"/>
                  </a:ext>
                </a:extLst>
              </a:tr>
              <a:tr h="1163132">
                <a:tc vMerge="1">
                  <a:txBody>
                    <a:bodyPr/>
                    <a:lstStyle/>
                    <a:p>
                      <a:endParaRPr kumimoji="1" lang="ja-JP" altLang="en-US" sz="1100" dirty="0">
                        <a:latin typeface="+mn-ea"/>
                        <a:ea typeface="+mn-ea"/>
                      </a:endParaRPr>
                    </a:p>
                  </a:txBody>
                  <a:tcPr/>
                </a:tc>
                <a:tc>
                  <a:txBody>
                    <a:bodyPr/>
                    <a:lstStyle/>
                    <a:p>
                      <a:r>
                        <a:rPr kumimoji="1" lang="ja-JP" altLang="en-US" sz="1400" dirty="0">
                          <a:latin typeface="+mn-ea"/>
                          <a:ea typeface="+mn-ea"/>
                        </a:rPr>
                        <a:t>データカタログ</a:t>
                      </a:r>
                      <a:endParaRPr kumimoji="1" lang="en-US" altLang="ja-JP" sz="1400" dirty="0">
                        <a:latin typeface="+mn-ea"/>
                        <a:ea typeface="+mn-ea"/>
                      </a:endParaRPr>
                    </a:p>
                    <a:p>
                      <a:r>
                        <a:rPr kumimoji="1" lang="ja-JP" altLang="en-US" sz="1100" dirty="0">
                          <a:latin typeface="+mn-ea"/>
                          <a:ea typeface="+mn-ea"/>
                        </a:rPr>
                        <a:t>（データ取引）</a:t>
                      </a:r>
                      <a:endParaRPr kumimoji="1" lang="ja-JP" altLang="en-US" sz="1000" dirty="0">
                        <a:latin typeface="+mn-ea"/>
                        <a:ea typeface="+mn-ea"/>
                      </a:endParaRPr>
                    </a:p>
                  </a:txBody>
                  <a:tcPr/>
                </a:tc>
                <a:tc>
                  <a:txBody>
                    <a:bodyPr/>
                    <a:lstStyle/>
                    <a:p>
                      <a:endParaRPr kumimoji="1" lang="ja-JP" altLang="en-US" sz="1600" dirty="0"/>
                    </a:p>
                  </a:txBody>
                  <a:tcPr/>
                </a:tc>
                <a:tc>
                  <a:txBody>
                    <a:bodyPr/>
                    <a:lstStyle/>
                    <a:p>
                      <a:endParaRPr kumimoji="1" lang="ja-JP" altLang="en-US" sz="1600" dirty="0"/>
                    </a:p>
                  </a:txBody>
                  <a:tcPr/>
                </a:tc>
                <a:tc>
                  <a:txBody>
                    <a:bodyPr/>
                    <a:lstStyle/>
                    <a:p>
                      <a:endParaRPr kumimoji="1" lang="ja-JP" altLang="en-US" sz="1600" dirty="0"/>
                    </a:p>
                  </a:txBody>
                  <a:tcPr/>
                </a:tc>
                <a:tc>
                  <a:txBody>
                    <a:bodyPr/>
                    <a:lstStyle/>
                    <a:p>
                      <a:endParaRPr kumimoji="1" lang="ja-JP" altLang="en-US" sz="1600" dirty="0"/>
                    </a:p>
                  </a:txBody>
                  <a:tcPr/>
                </a:tc>
                <a:tc>
                  <a:txBody>
                    <a:bodyPr/>
                    <a:lstStyle/>
                    <a:p>
                      <a:endParaRPr kumimoji="1" lang="ja-JP" altLang="en-US" sz="1600" dirty="0"/>
                    </a:p>
                  </a:txBody>
                  <a:tcPr/>
                </a:tc>
                <a:extLst>
                  <a:ext uri="{0D108BD9-81ED-4DB2-BD59-A6C34878D82A}">
                    <a16:rowId xmlns:a16="http://schemas.microsoft.com/office/drawing/2014/main" val="916836855"/>
                  </a:ext>
                </a:extLst>
              </a:tr>
              <a:tr h="712059">
                <a:tc>
                  <a:txBody>
                    <a:bodyPr/>
                    <a:lstStyle/>
                    <a:p>
                      <a:r>
                        <a:rPr kumimoji="1" lang="ja-JP" altLang="en-US" sz="1400" dirty="0">
                          <a:latin typeface="+mn-ea"/>
                          <a:ea typeface="+mn-ea"/>
                        </a:rPr>
                        <a:t>データ</a:t>
                      </a:r>
                      <a:endParaRPr kumimoji="1" lang="en-US" altLang="ja-JP" sz="1400" dirty="0">
                        <a:latin typeface="+mn-ea"/>
                        <a:ea typeface="+mn-ea"/>
                      </a:endParaRPr>
                    </a:p>
                    <a:p>
                      <a:r>
                        <a:rPr kumimoji="1" lang="ja-JP" altLang="en-US" sz="1400" dirty="0">
                          <a:latin typeface="+mn-ea"/>
                          <a:ea typeface="+mn-ea"/>
                        </a:rPr>
                        <a:t>活用</a:t>
                      </a:r>
                    </a:p>
                  </a:txBody>
                  <a:tcPr/>
                </a:tc>
                <a:tc>
                  <a:txBody>
                    <a:bodyPr/>
                    <a:lstStyle/>
                    <a:p>
                      <a:r>
                        <a:rPr kumimoji="1" lang="ja-JP" altLang="en-US" sz="1400" dirty="0">
                          <a:latin typeface="+mn-ea"/>
                          <a:ea typeface="+mn-ea"/>
                        </a:rPr>
                        <a:t>大阪公立</a:t>
                      </a:r>
                      <a:endParaRPr kumimoji="1" lang="en-US" altLang="ja-JP" sz="1400" dirty="0">
                        <a:latin typeface="+mn-ea"/>
                        <a:ea typeface="+mn-ea"/>
                      </a:endParaRPr>
                    </a:p>
                    <a:p>
                      <a:r>
                        <a:rPr kumimoji="1" lang="ja-JP" altLang="en-US" sz="1400" dirty="0">
                          <a:latin typeface="+mn-ea"/>
                          <a:ea typeface="+mn-ea"/>
                        </a:rPr>
                        <a:t>大学との連携</a:t>
                      </a:r>
                    </a:p>
                  </a:txBody>
                  <a:tcPr/>
                </a:tc>
                <a:tc>
                  <a:txBody>
                    <a:bodyPr/>
                    <a:lstStyle/>
                    <a:p>
                      <a:endParaRPr kumimoji="1" lang="ja-JP" altLang="en-US" sz="1600" dirty="0"/>
                    </a:p>
                  </a:txBody>
                  <a:tcPr/>
                </a:tc>
                <a:tc>
                  <a:txBody>
                    <a:bodyPr/>
                    <a:lstStyle/>
                    <a:p>
                      <a:endParaRPr kumimoji="1" lang="ja-JP" altLang="en-US" sz="1600" dirty="0"/>
                    </a:p>
                  </a:txBody>
                  <a:tcPr/>
                </a:tc>
                <a:tc>
                  <a:txBody>
                    <a:bodyPr/>
                    <a:lstStyle/>
                    <a:p>
                      <a:endParaRPr kumimoji="1" lang="ja-JP" altLang="en-US" sz="1600" dirty="0"/>
                    </a:p>
                  </a:txBody>
                  <a:tcPr/>
                </a:tc>
                <a:tc>
                  <a:txBody>
                    <a:bodyPr/>
                    <a:lstStyle/>
                    <a:p>
                      <a:endParaRPr kumimoji="1" lang="ja-JP" altLang="en-US" sz="1600" dirty="0"/>
                    </a:p>
                  </a:txBody>
                  <a:tcPr/>
                </a:tc>
                <a:tc>
                  <a:txBody>
                    <a:bodyPr/>
                    <a:lstStyle/>
                    <a:p>
                      <a:endParaRPr kumimoji="1" lang="ja-JP" altLang="en-US" sz="1600" dirty="0"/>
                    </a:p>
                  </a:txBody>
                  <a:tcPr/>
                </a:tc>
                <a:extLst>
                  <a:ext uri="{0D108BD9-81ED-4DB2-BD59-A6C34878D82A}">
                    <a16:rowId xmlns:a16="http://schemas.microsoft.com/office/drawing/2014/main" val="4035853951"/>
                  </a:ext>
                </a:extLst>
              </a:tr>
              <a:tr h="667094">
                <a:tc>
                  <a:txBody>
                    <a:bodyPr/>
                    <a:lstStyle/>
                    <a:p>
                      <a:r>
                        <a:rPr kumimoji="1" lang="ja-JP" altLang="en-US" sz="1200" dirty="0">
                          <a:latin typeface="+mn-ea"/>
                          <a:ea typeface="+mn-ea"/>
                        </a:rPr>
                        <a:t>ガバナンス</a:t>
                      </a:r>
                    </a:p>
                  </a:txBody>
                  <a:tcPr/>
                </a:tc>
                <a:tc>
                  <a:txBody>
                    <a:bodyPr/>
                    <a:lstStyle/>
                    <a:p>
                      <a:r>
                        <a:rPr kumimoji="1" lang="ja-JP" altLang="en-US" sz="1400" dirty="0">
                          <a:latin typeface="+mn-ea"/>
                          <a:ea typeface="+mn-ea"/>
                        </a:rPr>
                        <a:t>ガイドライン等</a:t>
                      </a:r>
                      <a:endParaRPr kumimoji="1" lang="en-US" altLang="ja-JP" sz="1400" dirty="0">
                        <a:latin typeface="+mn-ea"/>
                        <a:ea typeface="+mn-ea"/>
                      </a:endParaRPr>
                    </a:p>
                    <a:p>
                      <a:endParaRPr kumimoji="1" lang="en-US" altLang="ja-JP" sz="1400" dirty="0">
                        <a:latin typeface="+mn-ea"/>
                        <a:ea typeface="+mn-ea"/>
                      </a:endParaRPr>
                    </a:p>
                    <a:p>
                      <a:endParaRPr kumimoji="1" lang="ja-JP" altLang="en-US" sz="1400" dirty="0">
                        <a:latin typeface="+mn-ea"/>
                        <a:ea typeface="+mn-ea"/>
                      </a:endParaRPr>
                    </a:p>
                  </a:txBody>
                  <a:tcPr>
                    <a:lnB w="12700" cap="flat" cmpd="sng" algn="ctr">
                      <a:solidFill>
                        <a:schemeClr val="tx1"/>
                      </a:solidFill>
                      <a:prstDash val="solid"/>
                      <a:round/>
                      <a:headEnd type="none" w="med" len="med"/>
                      <a:tailEnd type="none" w="med" len="med"/>
                    </a:lnB>
                  </a:tcPr>
                </a:tc>
                <a:tc>
                  <a:txBody>
                    <a:bodyPr/>
                    <a:lstStyle/>
                    <a:p>
                      <a:endParaRPr kumimoji="1" lang="ja-JP" altLang="en-US" sz="1600" dirty="0"/>
                    </a:p>
                  </a:txBody>
                  <a:tcPr>
                    <a:lnB w="12700" cap="flat" cmpd="sng" algn="ctr">
                      <a:solidFill>
                        <a:schemeClr val="tx1"/>
                      </a:solidFill>
                      <a:prstDash val="solid"/>
                      <a:round/>
                      <a:headEnd type="none" w="med" len="med"/>
                      <a:tailEnd type="none" w="med" len="med"/>
                    </a:lnB>
                  </a:tcPr>
                </a:tc>
                <a:tc>
                  <a:txBody>
                    <a:bodyPr/>
                    <a:lstStyle/>
                    <a:p>
                      <a:endParaRPr kumimoji="1" lang="ja-JP" altLang="en-US" sz="1600" dirty="0"/>
                    </a:p>
                  </a:txBody>
                  <a:tcPr>
                    <a:lnB w="12700" cap="flat" cmpd="sng" algn="ctr">
                      <a:solidFill>
                        <a:schemeClr val="tx1"/>
                      </a:solidFill>
                      <a:prstDash val="solid"/>
                      <a:round/>
                      <a:headEnd type="none" w="med" len="med"/>
                      <a:tailEnd type="none" w="med" len="med"/>
                    </a:lnB>
                  </a:tcPr>
                </a:tc>
                <a:tc>
                  <a:txBody>
                    <a:bodyPr/>
                    <a:lstStyle/>
                    <a:p>
                      <a:endParaRPr kumimoji="1" lang="ja-JP" altLang="en-US" sz="1600" dirty="0"/>
                    </a:p>
                  </a:txBody>
                  <a:tcPr>
                    <a:lnB w="12700" cap="flat" cmpd="sng" algn="ctr">
                      <a:solidFill>
                        <a:schemeClr val="tx1"/>
                      </a:solidFill>
                      <a:prstDash val="solid"/>
                      <a:round/>
                      <a:headEnd type="none" w="med" len="med"/>
                      <a:tailEnd type="none" w="med" len="med"/>
                    </a:lnB>
                  </a:tcPr>
                </a:tc>
                <a:tc>
                  <a:txBody>
                    <a:bodyPr/>
                    <a:lstStyle/>
                    <a:p>
                      <a:endParaRPr kumimoji="1" lang="ja-JP" altLang="en-US" sz="1600" dirty="0"/>
                    </a:p>
                  </a:txBody>
                  <a:tcPr>
                    <a:lnB w="12700" cap="flat" cmpd="sng" algn="ctr">
                      <a:solidFill>
                        <a:schemeClr val="tx1"/>
                      </a:solidFill>
                      <a:prstDash val="solid"/>
                      <a:round/>
                      <a:headEnd type="none" w="med" len="med"/>
                      <a:tailEnd type="none" w="med" len="med"/>
                    </a:lnB>
                  </a:tcPr>
                </a:tc>
                <a:tc>
                  <a:txBody>
                    <a:bodyPr/>
                    <a:lstStyle/>
                    <a:p>
                      <a:endParaRPr kumimoji="1" lang="ja-JP" altLang="en-US" sz="16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4758327"/>
                  </a:ext>
                </a:extLst>
              </a:tr>
            </a:tbl>
          </a:graphicData>
        </a:graphic>
      </p:graphicFrame>
      <p:sp>
        <p:nvSpPr>
          <p:cNvPr id="7" name="矢印: 五方向 6">
            <a:extLst>
              <a:ext uri="{FF2B5EF4-FFF2-40B4-BE49-F238E27FC236}">
                <a16:creationId xmlns:a16="http://schemas.microsoft.com/office/drawing/2014/main" id="{B816B3F3-E153-48EF-843C-C50A202E69A0}"/>
              </a:ext>
            </a:extLst>
          </p:cNvPr>
          <p:cNvSpPr/>
          <p:nvPr/>
        </p:nvSpPr>
        <p:spPr>
          <a:xfrm>
            <a:off x="2259868" y="1440771"/>
            <a:ext cx="1386898" cy="576000"/>
          </a:xfrm>
          <a:prstGeom prst="homePlate">
            <a:avLst>
              <a:gd name="adj" fmla="val 26658"/>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五方向 7">
            <a:extLst>
              <a:ext uri="{FF2B5EF4-FFF2-40B4-BE49-F238E27FC236}">
                <a16:creationId xmlns:a16="http://schemas.microsoft.com/office/drawing/2014/main" id="{ACACE13D-7FF0-4970-9E38-2668F41B8D18}"/>
              </a:ext>
            </a:extLst>
          </p:cNvPr>
          <p:cNvSpPr/>
          <p:nvPr/>
        </p:nvSpPr>
        <p:spPr>
          <a:xfrm>
            <a:off x="2445164" y="3499041"/>
            <a:ext cx="6481715" cy="612000"/>
          </a:xfrm>
          <a:prstGeom prst="homePlate">
            <a:avLst>
              <a:gd name="adj" fmla="val 19962"/>
            </a:avLst>
          </a:prstGeom>
          <a:gradFill flip="none" rotWithShape="1">
            <a:gsLst>
              <a:gs pos="0">
                <a:schemeClr val="accent1">
                  <a:lumMod val="5000"/>
                  <a:lumOff val="95000"/>
                </a:schemeClr>
              </a:gs>
              <a:gs pos="23000">
                <a:schemeClr val="accent1">
                  <a:lumMod val="20000"/>
                  <a:lumOff val="80000"/>
                </a:schemeClr>
              </a:gs>
              <a:gs pos="50000">
                <a:schemeClr val="accent1">
                  <a:lumMod val="40000"/>
                  <a:lumOff val="60000"/>
                </a:schemeClr>
              </a:gs>
              <a:gs pos="97000">
                <a:schemeClr val="accent1">
                  <a:lumMod val="60000"/>
                  <a:lumOff val="4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2D8B0F8-42B3-4652-97B1-207A30B0ED49}"/>
              </a:ext>
            </a:extLst>
          </p:cNvPr>
          <p:cNvSpPr txBox="1"/>
          <p:nvPr/>
        </p:nvSpPr>
        <p:spPr>
          <a:xfrm>
            <a:off x="2503738" y="1452563"/>
            <a:ext cx="1023882" cy="538609"/>
          </a:xfrm>
          <a:prstGeom prst="rect">
            <a:avLst/>
          </a:prstGeom>
          <a:noFill/>
        </p:spPr>
        <p:txBody>
          <a:bodyPr wrap="square" rtlCol="0">
            <a:spAutoFit/>
          </a:bodyPr>
          <a:lstStyle/>
          <a:p>
            <a:r>
              <a:rPr kumimoji="1" lang="ja-JP" altLang="en-US" sz="1050" dirty="0"/>
              <a:t>工事車両の</a:t>
            </a:r>
            <a:endParaRPr kumimoji="1" lang="en-US" altLang="ja-JP" sz="1050" dirty="0"/>
          </a:p>
          <a:p>
            <a:r>
              <a:rPr kumimoji="1" lang="ja-JP" altLang="en-US" sz="1050" dirty="0"/>
              <a:t>最大化</a:t>
            </a:r>
            <a:endParaRPr kumimoji="1" lang="en-US" altLang="ja-JP" sz="1050" dirty="0"/>
          </a:p>
          <a:p>
            <a:r>
              <a:rPr kumimoji="1" lang="ja-JP" altLang="en-US" sz="800" dirty="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8~10</a:t>
            </a:r>
            <a:r>
              <a:rPr kumimoji="1" lang="ja-JP" altLang="en-US" sz="800" dirty="0">
                <a:latin typeface="Meiryo UI" panose="020B0604030504040204" pitchFamily="50" charset="-128"/>
                <a:ea typeface="Meiryo UI" panose="020B0604030504040204" pitchFamily="50" charset="-128"/>
              </a:rPr>
              <a:t>月ピーク）</a:t>
            </a:r>
          </a:p>
        </p:txBody>
      </p:sp>
      <p:sp>
        <p:nvSpPr>
          <p:cNvPr id="10" name="矢印: 五方向 9">
            <a:extLst>
              <a:ext uri="{FF2B5EF4-FFF2-40B4-BE49-F238E27FC236}">
                <a16:creationId xmlns:a16="http://schemas.microsoft.com/office/drawing/2014/main" id="{1DA3ACF3-415D-4B0E-A144-477D0E9523FA}"/>
              </a:ext>
            </a:extLst>
          </p:cNvPr>
          <p:cNvSpPr/>
          <p:nvPr/>
        </p:nvSpPr>
        <p:spPr>
          <a:xfrm>
            <a:off x="4733956" y="1440771"/>
            <a:ext cx="4197968" cy="576000"/>
          </a:xfrm>
          <a:prstGeom prst="homePlate">
            <a:avLst>
              <a:gd name="adj" fmla="val 26658"/>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F6FAA9B-5789-4482-824A-8AC345D2B177}"/>
              </a:ext>
            </a:extLst>
          </p:cNvPr>
          <p:cNvSpPr txBox="1"/>
          <p:nvPr/>
        </p:nvSpPr>
        <p:spPr>
          <a:xfrm>
            <a:off x="4735651" y="1440231"/>
            <a:ext cx="1078263" cy="577081"/>
          </a:xfrm>
          <a:prstGeom prst="rect">
            <a:avLst/>
          </a:prstGeom>
          <a:noFill/>
        </p:spPr>
        <p:txBody>
          <a:bodyPr wrap="square" rtlCol="0">
            <a:spAutoFit/>
          </a:bodyPr>
          <a:lstStyle/>
          <a:p>
            <a:r>
              <a:rPr kumimoji="1" lang="ja-JP" altLang="en-US" sz="1050" dirty="0"/>
              <a:t>万博会場撤去時の工事車両最適化</a:t>
            </a:r>
            <a:endParaRPr kumimoji="1" lang="ja-JP" altLang="en-US" sz="800"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CF968AEA-2855-48C1-8935-761B0E21EDA1}"/>
              </a:ext>
            </a:extLst>
          </p:cNvPr>
          <p:cNvSpPr txBox="1"/>
          <p:nvPr/>
        </p:nvSpPr>
        <p:spPr>
          <a:xfrm>
            <a:off x="5905321" y="1510051"/>
            <a:ext cx="873776" cy="415498"/>
          </a:xfrm>
          <a:prstGeom prst="rect">
            <a:avLst/>
          </a:prstGeom>
          <a:noFill/>
        </p:spPr>
        <p:txBody>
          <a:bodyPr wrap="square" rtlCol="0">
            <a:spAutoFit/>
          </a:bodyPr>
          <a:lstStyle/>
          <a:p>
            <a:r>
              <a:rPr kumimoji="1" lang="en-US" altLang="ja-JP" sz="1050" dirty="0"/>
              <a:t>IR</a:t>
            </a:r>
            <a:r>
              <a:rPr kumimoji="1" lang="ja-JP" altLang="en-US" sz="1050" dirty="0"/>
              <a:t>工事車両の最適化</a:t>
            </a:r>
            <a:endParaRPr kumimoji="1" lang="ja-JP" altLang="en-US" sz="800" dirty="0">
              <a:latin typeface="Meiryo UI" panose="020B0604030504040204" pitchFamily="50" charset="-128"/>
              <a:ea typeface="Meiryo UI" panose="020B0604030504040204" pitchFamily="50" charset="-128"/>
            </a:endParaRPr>
          </a:p>
        </p:txBody>
      </p:sp>
      <p:sp>
        <p:nvSpPr>
          <p:cNvPr id="13" name="矢印: 五方向 12">
            <a:extLst>
              <a:ext uri="{FF2B5EF4-FFF2-40B4-BE49-F238E27FC236}">
                <a16:creationId xmlns:a16="http://schemas.microsoft.com/office/drawing/2014/main" id="{D28FD4E9-7759-43E2-A6CE-3A824E49099F}"/>
              </a:ext>
            </a:extLst>
          </p:cNvPr>
          <p:cNvSpPr/>
          <p:nvPr/>
        </p:nvSpPr>
        <p:spPr>
          <a:xfrm>
            <a:off x="3646766" y="2067161"/>
            <a:ext cx="1070529" cy="576000"/>
          </a:xfrm>
          <a:prstGeom prst="homePlate">
            <a:avLst>
              <a:gd name="adj" fmla="val 26658"/>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A54B9A45-388C-4170-A34A-5420123C1D53}"/>
              </a:ext>
            </a:extLst>
          </p:cNvPr>
          <p:cNvSpPr txBox="1"/>
          <p:nvPr/>
        </p:nvSpPr>
        <p:spPr>
          <a:xfrm>
            <a:off x="3621961" y="2058029"/>
            <a:ext cx="1190785" cy="577081"/>
          </a:xfrm>
          <a:prstGeom prst="rect">
            <a:avLst/>
          </a:prstGeom>
          <a:noFill/>
        </p:spPr>
        <p:txBody>
          <a:bodyPr wrap="square" rtlCol="0">
            <a:spAutoFit/>
          </a:bodyPr>
          <a:lstStyle/>
          <a:p>
            <a:r>
              <a:rPr kumimoji="1" lang="ja-JP" altLang="en-US" sz="1050" dirty="0"/>
              <a:t>駐車場ダイナミックプライシング</a:t>
            </a:r>
            <a:endParaRPr kumimoji="1" lang="en-US" altLang="ja-JP" sz="1050" dirty="0"/>
          </a:p>
          <a:p>
            <a:r>
              <a:rPr kumimoji="1" lang="ja-JP" altLang="en-US" sz="1050" dirty="0"/>
              <a:t>（会期中）</a:t>
            </a:r>
            <a:endParaRPr kumimoji="1" lang="ja-JP" altLang="en-US" sz="800" dirty="0">
              <a:latin typeface="Meiryo UI" panose="020B0604030504040204" pitchFamily="50" charset="-128"/>
              <a:ea typeface="Meiryo UI" panose="020B0604030504040204" pitchFamily="50" charset="-128"/>
            </a:endParaRPr>
          </a:p>
        </p:txBody>
      </p:sp>
      <p:sp>
        <p:nvSpPr>
          <p:cNvPr id="15" name="矢印: 五方向 14">
            <a:extLst>
              <a:ext uri="{FF2B5EF4-FFF2-40B4-BE49-F238E27FC236}">
                <a16:creationId xmlns:a16="http://schemas.microsoft.com/office/drawing/2014/main" id="{0718E1DC-2153-40A1-8511-8DB153A77CDA}"/>
              </a:ext>
            </a:extLst>
          </p:cNvPr>
          <p:cNvSpPr/>
          <p:nvPr/>
        </p:nvSpPr>
        <p:spPr>
          <a:xfrm>
            <a:off x="2450208" y="2751340"/>
            <a:ext cx="6481715" cy="684000"/>
          </a:xfrm>
          <a:prstGeom prst="homePlate">
            <a:avLst>
              <a:gd name="adj" fmla="val 26804"/>
            </a:avLst>
          </a:prstGeom>
          <a:gradFill flip="none" rotWithShape="1">
            <a:gsLst>
              <a:gs pos="0">
                <a:schemeClr val="accent1">
                  <a:lumMod val="5000"/>
                  <a:lumOff val="95000"/>
                </a:schemeClr>
              </a:gs>
              <a:gs pos="21000">
                <a:schemeClr val="accent1">
                  <a:lumMod val="20000"/>
                  <a:lumOff val="80000"/>
                </a:schemeClr>
              </a:gs>
              <a:gs pos="49000">
                <a:schemeClr val="accent1">
                  <a:lumMod val="40000"/>
                  <a:lumOff val="60000"/>
                </a:schemeClr>
              </a:gs>
              <a:gs pos="97000">
                <a:schemeClr val="accent1">
                  <a:lumMod val="60000"/>
                  <a:lumOff val="4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0D9476C-CD29-4728-A7E8-93BFD0976B91}"/>
              </a:ext>
            </a:extLst>
          </p:cNvPr>
          <p:cNvSpPr txBox="1"/>
          <p:nvPr/>
        </p:nvSpPr>
        <p:spPr>
          <a:xfrm>
            <a:off x="7055088" y="1511621"/>
            <a:ext cx="1217702" cy="415498"/>
          </a:xfrm>
          <a:prstGeom prst="rect">
            <a:avLst/>
          </a:prstGeom>
          <a:noFill/>
        </p:spPr>
        <p:txBody>
          <a:bodyPr wrap="square" rtlCol="0">
            <a:spAutoFit/>
          </a:bodyPr>
          <a:lstStyle/>
          <a:p>
            <a:r>
              <a:rPr kumimoji="1" lang="ja-JP" altLang="en-US" sz="1050" dirty="0"/>
              <a:t>他の大規模工事における転用</a:t>
            </a:r>
            <a:endParaRPr kumimoji="1" lang="ja-JP" altLang="en-US" sz="800" dirty="0">
              <a:latin typeface="Meiryo UI" panose="020B0604030504040204" pitchFamily="50" charset="-128"/>
              <a:ea typeface="Meiryo UI" panose="020B0604030504040204" pitchFamily="50" charset="-128"/>
            </a:endParaRPr>
          </a:p>
        </p:txBody>
      </p:sp>
      <p:sp>
        <p:nvSpPr>
          <p:cNvPr id="17" name="矢印: 五方向 16">
            <a:extLst>
              <a:ext uri="{FF2B5EF4-FFF2-40B4-BE49-F238E27FC236}">
                <a16:creationId xmlns:a16="http://schemas.microsoft.com/office/drawing/2014/main" id="{7F8B0EE9-5B9D-43A9-83F3-049E28808CF1}"/>
              </a:ext>
            </a:extLst>
          </p:cNvPr>
          <p:cNvSpPr/>
          <p:nvPr/>
        </p:nvSpPr>
        <p:spPr>
          <a:xfrm>
            <a:off x="2435739" y="2067161"/>
            <a:ext cx="1231923" cy="576000"/>
          </a:xfrm>
          <a:prstGeom prst="homePlate">
            <a:avLst>
              <a:gd name="adj" fmla="val 26658"/>
            </a:avLst>
          </a:prstGeom>
          <a:solidFill>
            <a:schemeClr val="accent1">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AD840CA8-AF3F-4C41-8CFF-CF86E7CB101A}"/>
              </a:ext>
            </a:extLst>
          </p:cNvPr>
          <p:cNvSpPr txBox="1"/>
          <p:nvPr/>
        </p:nvSpPr>
        <p:spPr>
          <a:xfrm>
            <a:off x="2500061" y="2066621"/>
            <a:ext cx="1062656" cy="577081"/>
          </a:xfrm>
          <a:prstGeom prst="rect">
            <a:avLst/>
          </a:prstGeom>
          <a:noFill/>
        </p:spPr>
        <p:txBody>
          <a:bodyPr wrap="square" rtlCol="0">
            <a:spAutoFit/>
          </a:bodyPr>
          <a:lstStyle/>
          <a:p>
            <a:r>
              <a:rPr kumimoji="1" lang="ja-JP" altLang="en-US" sz="1050" dirty="0"/>
              <a:t>内閣府事業によるシミュレーション調査</a:t>
            </a:r>
          </a:p>
        </p:txBody>
      </p:sp>
      <p:sp>
        <p:nvSpPr>
          <p:cNvPr id="19" name="矢印: 五方向 18">
            <a:extLst>
              <a:ext uri="{FF2B5EF4-FFF2-40B4-BE49-F238E27FC236}">
                <a16:creationId xmlns:a16="http://schemas.microsoft.com/office/drawing/2014/main" id="{5FBE3920-F0D8-4A3C-A0E8-4AD5389AC092}"/>
              </a:ext>
            </a:extLst>
          </p:cNvPr>
          <p:cNvSpPr/>
          <p:nvPr/>
        </p:nvSpPr>
        <p:spPr>
          <a:xfrm>
            <a:off x="4744998" y="2070351"/>
            <a:ext cx="4197968" cy="576000"/>
          </a:xfrm>
          <a:prstGeom prst="homePlate">
            <a:avLst>
              <a:gd name="adj" fmla="val 26658"/>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87D546F8-8A78-4A4C-9510-2E3A60796FC5}"/>
              </a:ext>
            </a:extLst>
          </p:cNvPr>
          <p:cNvSpPr txBox="1"/>
          <p:nvPr/>
        </p:nvSpPr>
        <p:spPr>
          <a:xfrm>
            <a:off x="4780399" y="2142046"/>
            <a:ext cx="2585274" cy="415498"/>
          </a:xfrm>
          <a:prstGeom prst="rect">
            <a:avLst/>
          </a:prstGeom>
          <a:noFill/>
        </p:spPr>
        <p:txBody>
          <a:bodyPr wrap="square" rtlCol="0">
            <a:spAutoFit/>
          </a:bodyPr>
          <a:lstStyle/>
          <a:p>
            <a:r>
              <a:rPr kumimoji="1" lang="ja-JP" altLang="en-US" sz="1050" dirty="0"/>
              <a:t>大規模イベントなどにおける最適ルート</a:t>
            </a:r>
            <a:endParaRPr kumimoji="1" lang="en-US" altLang="ja-JP" sz="1050" dirty="0"/>
          </a:p>
          <a:p>
            <a:r>
              <a:rPr kumimoji="1" lang="ja-JP" altLang="en-US" sz="1050" dirty="0"/>
              <a:t>の提示や、観光等の他サービスとの連携</a:t>
            </a:r>
          </a:p>
        </p:txBody>
      </p:sp>
      <p:sp>
        <p:nvSpPr>
          <p:cNvPr id="21" name="テキスト ボックス 20">
            <a:extLst>
              <a:ext uri="{FF2B5EF4-FFF2-40B4-BE49-F238E27FC236}">
                <a16:creationId xmlns:a16="http://schemas.microsoft.com/office/drawing/2014/main" id="{121EC76B-1BDB-4069-A387-E3E2769203CD}"/>
              </a:ext>
            </a:extLst>
          </p:cNvPr>
          <p:cNvSpPr txBox="1"/>
          <p:nvPr/>
        </p:nvSpPr>
        <p:spPr>
          <a:xfrm>
            <a:off x="2593645" y="2735363"/>
            <a:ext cx="2626040" cy="261610"/>
          </a:xfrm>
          <a:prstGeom prst="rect">
            <a:avLst/>
          </a:prstGeom>
          <a:noFill/>
        </p:spPr>
        <p:txBody>
          <a:bodyPr wrap="none" rtlCol="0">
            <a:spAutoFit/>
          </a:bodyPr>
          <a:lstStyle/>
          <a:p>
            <a:r>
              <a:rPr kumimoji="1" lang="ja-JP" altLang="en-US" sz="1100" dirty="0"/>
              <a:t>・堺市サービスの開始</a:t>
            </a:r>
            <a:r>
              <a:rPr lang="ja-JP" altLang="en-US" sz="1100" dirty="0"/>
              <a:t>（子育てサービス等）</a:t>
            </a:r>
            <a:endParaRPr kumimoji="1" lang="en-US" altLang="ja-JP" sz="1100" dirty="0"/>
          </a:p>
        </p:txBody>
      </p:sp>
      <p:sp>
        <p:nvSpPr>
          <p:cNvPr id="25" name="テキスト ボックス 24">
            <a:extLst>
              <a:ext uri="{FF2B5EF4-FFF2-40B4-BE49-F238E27FC236}">
                <a16:creationId xmlns:a16="http://schemas.microsoft.com/office/drawing/2014/main" id="{928629C0-E2E0-4E3F-8657-D0F8745502D4}"/>
              </a:ext>
            </a:extLst>
          </p:cNvPr>
          <p:cNvSpPr txBox="1"/>
          <p:nvPr/>
        </p:nvSpPr>
        <p:spPr>
          <a:xfrm>
            <a:off x="2495771" y="3504959"/>
            <a:ext cx="3366306" cy="600164"/>
          </a:xfrm>
          <a:prstGeom prst="rect">
            <a:avLst/>
          </a:prstGeom>
          <a:noFill/>
        </p:spPr>
        <p:txBody>
          <a:bodyPr wrap="none" rtlCol="0">
            <a:spAutoFit/>
          </a:bodyPr>
          <a:lstStyle/>
          <a:p>
            <a:pPr marL="144000" indent="-144000">
              <a:buFont typeface="Arial" panose="020B0604020202020204" pitchFamily="34" charset="0"/>
              <a:buChar char="•"/>
            </a:pPr>
            <a:r>
              <a:rPr kumimoji="1" lang="ja-JP" altLang="en-US" sz="1100" dirty="0"/>
              <a:t>新</a:t>
            </a:r>
            <a:r>
              <a:rPr kumimoji="1" lang="en-US" altLang="ja-JP" sz="1100" dirty="0"/>
              <a:t>CMS</a:t>
            </a:r>
            <a:r>
              <a:rPr kumimoji="1" lang="ja-JP" altLang="en-US" sz="1100" dirty="0"/>
              <a:t>と連携したセグメント配信（イベント情報等）</a:t>
            </a:r>
            <a:endParaRPr kumimoji="1" lang="en-US" altLang="ja-JP" sz="1100" dirty="0"/>
          </a:p>
          <a:p>
            <a:pPr marL="144000" indent="-144000">
              <a:buFont typeface="Arial" panose="020B0604020202020204" pitchFamily="34" charset="0"/>
              <a:buChar char="•"/>
            </a:pPr>
            <a:r>
              <a:rPr kumimoji="1" lang="ja-JP" altLang="en-US" sz="1100" dirty="0"/>
              <a:t>府営公園等の府情報のセグメント配信</a:t>
            </a:r>
            <a:endParaRPr kumimoji="1" lang="en-US" altLang="ja-JP" sz="1100" dirty="0"/>
          </a:p>
          <a:p>
            <a:pPr marL="144000" indent="-144000">
              <a:buFont typeface="Arial" panose="020B0604020202020204" pitchFamily="34" charset="0"/>
              <a:buChar char="•"/>
            </a:pPr>
            <a:r>
              <a:rPr kumimoji="1" lang="ja-JP" altLang="en-US" sz="1100" dirty="0"/>
              <a:t>電子申請連携、デジタル</a:t>
            </a:r>
            <a:r>
              <a:rPr kumimoji="1" lang="en-US" altLang="ja-JP" sz="1100" dirty="0"/>
              <a:t>MAP</a:t>
            </a:r>
            <a:r>
              <a:rPr lang="ja-JP" altLang="en-US" sz="1100" dirty="0"/>
              <a:t>　等</a:t>
            </a:r>
            <a:endParaRPr kumimoji="1" lang="en-US" altLang="ja-JP" sz="1100" dirty="0"/>
          </a:p>
        </p:txBody>
      </p:sp>
      <p:sp>
        <p:nvSpPr>
          <p:cNvPr id="26" name="テキスト ボックス 25">
            <a:extLst>
              <a:ext uri="{FF2B5EF4-FFF2-40B4-BE49-F238E27FC236}">
                <a16:creationId xmlns:a16="http://schemas.microsoft.com/office/drawing/2014/main" id="{82668161-76ED-4D5A-B3DF-C2DFA97C2473}"/>
              </a:ext>
            </a:extLst>
          </p:cNvPr>
          <p:cNvSpPr txBox="1"/>
          <p:nvPr/>
        </p:nvSpPr>
        <p:spPr>
          <a:xfrm>
            <a:off x="6174526" y="3502885"/>
            <a:ext cx="1916957" cy="600164"/>
          </a:xfrm>
          <a:prstGeom prst="rect">
            <a:avLst/>
          </a:prstGeom>
          <a:noFill/>
        </p:spPr>
        <p:txBody>
          <a:bodyPr wrap="square" rtlCol="0">
            <a:spAutoFit/>
          </a:bodyPr>
          <a:lstStyle/>
          <a:p>
            <a:r>
              <a:rPr kumimoji="1" lang="ja-JP" altLang="en-US" sz="1100" dirty="0"/>
              <a:t>統合</a:t>
            </a:r>
            <a:r>
              <a:rPr kumimoji="1" lang="en-US" altLang="ja-JP" sz="1100" dirty="0"/>
              <a:t>GIS</a:t>
            </a:r>
            <a:r>
              <a:rPr kumimoji="1" lang="ja-JP" altLang="en-US" sz="1100" dirty="0"/>
              <a:t>の活用、施設予約や図書館システムとの連携などサービスを充実</a:t>
            </a:r>
          </a:p>
        </p:txBody>
      </p:sp>
      <p:sp>
        <p:nvSpPr>
          <p:cNvPr id="27" name="四角形: 角を丸くする 26">
            <a:extLst>
              <a:ext uri="{FF2B5EF4-FFF2-40B4-BE49-F238E27FC236}">
                <a16:creationId xmlns:a16="http://schemas.microsoft.com/office/drawing/2014/main" id="{5CBDB295-44B8-413D-BD7C-A776AEDBBBF0}"/>
              </a:ext>
            </a:extLst>
          </p:cNvPr>
          <p:cNvSpPr/>
          <p:nvPr/>
        </p:nvSpPr>
        <p:spPr>
          <a:xfrm>
            <a:off x="2204149" y="1440771"/>
            <a:ext cx="252000" cy="57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夢コン</a:t>
            </a:r>
          </a:p>
        </p:txBody>
      </p:sp>
      <p:sp>
        <p:nvSpPr>
          <p:cNvPr id="28" name="四角形: 角を丸くする 27">
            <a:extLst>
              <a:ext uri="{FF2B5EF4-FFF2-40B4-BE49-F238E27FC236}">
                <a16:creationId xmlns:a16="http://schemas.microsoft.com/office/drawing/2014/main" id="{B4B0FA6F-F718-43B0-908A-1CB3419278A9}"/>
              </a:ext>
            </a:extLst>
          </p:cNvPr>
          <p:cNvSpPr/>
          <p:nvPr/>
        </p:nvSpPr>
        <p:spPr>
          <a:xfrm>
            <a:off x="2212323" y="2744790"/>
            <a:ext cx="252000" cy="68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市町村</a:t>
            </a:r>
          </a:p>
        </p:txBody>
      </p:sp>
      <p:sp>
        <p:nvSpPr>
          <p:cNvPr id="29" name="四角形: 角を丸くする 28">
            <a:extLst>
              <a:ext uri="{FF2B5EF4-FFF2-40B4-BE49-F238E27FC236}">
                <a16:creationId xmlns:a16="http://schemas.microsoft.com/office/drawing/2014/main" id="{4B2C1F0B-CFA4-4E59-AF68-4A23D309CD98}"/>
              </a:ext>
            </a:extLst>
          </p:cNvPr>
          <p:cNvSpPr/>
          <p:nvPr/>
        </p:nvSpPr>
        <p:spPr>
          <a:xfrm>
            <a:off x="2213576" y="3499041"/>
            <a:ext cx="252000" cy="61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府庁</a:t>
            </a:r>
          </a:p>
        </p:txBody>
      </p:sp>
      <p:sp>
        <p:nvSpPr>
          <p:cNvPr id="31" name="矢印: 五方向 30">
            <a:extLst>
              <a:ext uri="{FF2B5EF4-FFF2-40B4-BE49-F238E27FC236}">
                <a16:creationId xmlns:a16="http://schemas.microsoft.com/office/drawing/2014/main" id="{69EE7CE8-7DD5-43A7-96B8-D0CA49D7241F}"/>
              </a:ext>
            </a:extLst>
          </p:cNvPr>
          <p:cNvSpPr/>
          <p:nvPr/>
        </p:nvSpPr>
        <p:spPr>
          <a:xfrm>
            <a:off x="2463595" y="6105594"/>
            <a:ext cx="6444000" cy="277689"/>
          </a:xfrm>
          <a:prstGeom prst="homePlate">
            <a:avLst>
              <a:gd name="adj" fmla="val 3728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rPr>
              <a:t>■　民間データ利用のガイドライン／利用規約／</a:t>
            </a:r>
            <a:r>
              <a:rPr kumimoji="1" lang="en-US" altLang="ja-JP" sz="1200" dirty="0">
                <a:solidFill>
                  <a:schemeClr val="tx1"/>
                </a:solidFill>
              </a:rPr>
              <a:t>PIA</a:t>
            </a:r>
            <a:endParaRPr kumimoji="1" lang="ja-JP" altLang="en-US" sz="1200" dirty="0">
              <a:solidFill>
                <a:schemeClr val="tx1"/>
              </a:solidFill>
            </a:endParaRPr>
          </a:p>
        </p:txBody>
      </p:sp>
      <p:sp>
        <p:nvSpPr>
          <p:cNvPr id="32" name="矢印: 五方向 31">
            <a:extLst>
              <a:ext uri="{FF2B5EF4-FFF2-40B4-BE49-F238E27FC236}">
                <a16:creationId xmlns:a16="http://schemas.microsoft.com/office/drawing/2014/main" id="{35A5B8B4-6F62-4ADE-918D-4196B062796B}"/>
              </a:ext>
            </a:extLst>
          </p:cNvPr>
          <p:cNvSpPr/>
          <p:nvPr/>
        </p:nvSpPr>
        <p:spPr>
          <a:xfrm>
            <a:off x="2473279" y="4240400"/>
            <a:ext cx="6489417" cy="1044000"/>
          </a:xfrm>
          <a:prstGeom prst="homePlate">
            <a:avLst>
              <a:gd name="adj" fmla="val 15437"/>
            </a:avLst>
          </a:prstGeom>
          <a:gradFill flip="none" rotWithShape="1">
            <a:gsLst>
              <a:gs pos="0">
                <a:schemeClr val="accent1">
                  <a:lumMod val="5000"/>
                  <a:lumOff val="95000"/>
                </a:schemeClr>
              </a:gs>
              <a:gs pos="22000">
                <a:schemeClr val="accent1">
                  <a:lumMod val="20000"/>
                  <a:lumOff val="80000"/>
                </a:schemeClr>
              </a:gs>
              <a:gs pos="58000">
                <a:schemeClr val="accent1">
                  <a:lumMod val="40000"/>
                  <a:lumOff val="60000"/>
                </a:schemeClr>
              </a:gs>
              <a:gs pos="97000">
                <a:schemeClr val="accent1">
                  <a:lumMod val="60000"/>
                  <a:lumOff val="4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3F3658C1-CEC3-4148-9F9D-79B8A04923AC}"/>
              </a:ext>
            </a:extLst>
          </p:cNvPr>
          <p:cNvSpPr/>
          <p:nvPr/>
        </p:nvSpPr>
        <p:spPr>
          <a:xfrm>
            <a:off x="2215976" y="4236241"/>
            <a:ext cx="252000" cy="104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100" b="1" dirty="0"/>
              <a:t>データ取引市場</a:t>
            </a:r>
            <a:endParaRPr kumimoji="1" lang="ja-JP" altLang="en-US" sz="1100" b="1" dirty="0"/>
          </a:p>
        </p:txBody>
      </p:sp>
      <p:sp>
        <p:nvSpPr>
          <p:cNvPr id="34" name="テキスト ボックス 33">
            <a:extLst>
              <a:ext uri="{FF2B5EF4-FFF2-40B4-BE49-F238E27FC236}">
                <a16:creationId xmlns:a16="http://schemas.microsoft.com/office/drawing/2014/main" id="{298AAEBD-296B-4B87-A5D7-A2EE4A3D3D70}"/>
              </a:ext>
            </a:extLst>
          </p:cNvPr>
          <p:cNvSpPr txBox="1"/>
          <p:nvPr/>
        </p:nvSpPr>
        <p:spPr>
          <a:xfrm>
            <a:off x="2517107" y="4328162"/>
            <a:ext cx="1774408" cy="877163"/>
          </a:xfrm>
          <a:prstGeom prst="rect">
            <a:avLst/>
          </a:prstGeom>
          <a:noFill/>
        </p:spPr>
        <p:txBody>
          <a:bodyPr wrap="square" rtlCol="0">
            <a:spAutoFit/>
          </a:bodyPr>
          <a:lstStyle/>
          <a:p>
            <a:pPr marL="144000" indent="-144000">
              <a:buFont typeface="Arial" panose="020B0604020202020204" pitchFamily="34" charset="0"/>
              <a:buChar char="•"/>
            </a:pPr>
            <a:r>
              <a:rPr kumimoji="1" lang="ja-JP" altLang="en-US" sz="1050" dirty="0"/>
              <a:t>オープンデータセットの整備（行政）</a:t>
            </a:r>
            <a:endParaRPr kumimoji="1" lang="en-US" altLang="ja-JP" sz="1050" dirty="0"/>
          </a:p>
          <a:p>
            <a:pPr marL="144000" indent="-144000">
              <a:buFont typeface="Arial" panose="020B0604020202020204" pitchFamily="34" charset="0"/>
              <a:buChar char="•"/>
            </a:pPr>
            <a:endParaRPr kumimoji="1" lang="en-US" altLang="ja-JP" sz="900" dirty="0"/>
          </a:p>
          <a:p>
            <a:pPr marL="144000" indent="-144000">
              <a:buFont typeface="Arial" panose="020B0604020202020204" pitchFamily="34" charset="0"/>
              <a:buChar char="•"/>
            </a:pPr>
            <a:r>
              <a:rPr kumimoji="1" lang="ja-JP" altLang="en-US" sz="1050" dirty="0"/>
              <a:t>万博インフォメーションデータの活用（民間）</a:t>
            </a:r>
            <a:endParaRPr kumimoji="1" lang="en-US" altLang="ja-JP" sz="1050" dirty="0"/>
          </a:p>
        </p:txBody>
      </p:sp>
      <p:sp>
        <p:nvSpPr>
          <p:cNvPr id="35" name="テキスト ボックス 34">
            <a:extLst>
              <a:ext uri="{FF2B5EF4-FFF2-40B4-BE49-F238E27FC236}">
                <a16:creationId xmlns:a16="http://schemas.microsoft.com/office/drawing/2014/main" id="{17C81B30-3648-47B5-8046-715AD376CCCF}"/>
              </a:ext>
            </a:extLst>
          </p:cNvPr>
          <p:cNvSpPr txBox="1"/>
          <p:nvPr/>
        </p:nvSpPr>
        <p:spPr>
          <a:xfrm>
            <a:off x="4837369" y="4265945"/>
            <a:ext cx="3777702" cy="984885"/>
          </a:xfrm>
          <a:prstGeom prst="rect">
            <a:avLst/>
          </a:prstGeom>
          <a:noFill/>
        </p:spPr>
        <p:txBody>
          <a:bodyPr wrap="square" rtlCol="0">
            <a:spAutoFit/>
          </a:bodyPr>
          <a:lstStyle/>
          <a:p>
            <a:r>
              <a:rPr kumimoji="1" lang="ja-JP" altLang="en-US" sz="1100" b="1" dirty="0">
                <a:latin typeface="Meiryo UI" panose="020B0604030504040204" pitchFamily="50" charset="-128"/>
                <a:ea typeface="Meiryo UI" panose="020B0604030504040204" pitchFamily="50" charset="-128"/>
              </a:rPr>
              <a:t>＜民間によるアプリケーションの開発等が増加（例示）＞</a:t>
            </a:r>
            <a:endParaRPr kumimoji="1" lang="en-US" altLang="ja-JP" sz="1100" b="1" dirty="0">
              <a:latin typeface="Meiryo UI" panose="020B0604030504040204" pitchFamily="50" charset="-128"/>
              <a:ea typeface="Meiryo UI" panose="020B0604030504040204" pitchFamily="50" charset="-128"/>
            </a:endParaRPr>
          </a:p>
          <a:p>
            <a:endParaRPr kumimoji="1" lang="en-US" altLang="ja-JP" sz="50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　観光、交通、店舗データを活用した</a:t>
            </a:r>
            <a:r>
              <a:rPr kumimoji="1" lang="en-US" altLang="ja-JP" sz="1050" dirty="0" err="1">
                <a:latin typeface="Meiryo UI" panose="020B0604030504040204" pitchFamily="50" charset="-128"/>
                <a:ea typeface="Meiryo UI" panose="020B0604030504040204" pitchFamily="50" charset="-128"/>
              </a:rPr>
              <a:t>MaaS</a:t>
            </a:r>
            <a:r>
              <a:rPr kumimoji="1" lang="ja-JP" altLang="en-US" sz="1050" dirty="0">
                <a:latin typeface="Meiryo UI" panose="020B0604030504040204" pitchFamily="50" charset="-128"/>
                <a:ea typeface="Meiryo UI" panose="020B0604030504040204" pitchFamily="50" charset="-128"/>
              </a:rPr>
              <a:t>サービス</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　統計データや健康データを活用した</a:t>
            </a:r>
            <a:r>
              <a:rPr kumimoji="1" lang="en-US" altLang="ja-JP" sz="1050" dirty="0">
                <a:latin typeface="Meiryo UI" panose="020B0604030504040204" pitchFamily="50" charset="-128"/>
                <a:ea typeface="Meiryo UI" panose="020B0604030504040204" pitchFamily="50" charset="-128"/>
              </a:rPr>
              <a:t>PHR</a:t>
            </a:r>
            <a:r>
              <a:rPr kumimoji="1" lang="ja-JP" altLang="en-US" sz="1050" dirty="0">
                <a:latin typeface="Meiryo UI" panose="020B0604030504040204" pitchFamily="50" charset="-128"/>
                <a:ea typeface="Meiryo UI" panose="020B0604030504040204" pitchFamily="50" charset="-128"/>
              </a:rPr>
              <a:t>サービス</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　人流、気象、地図データを活用した商品開発</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　購買行動データを活用したマーケティング　等</a:t>
            </a:r>
            <a:endParaRPr kumimoji="1" lang="en-US" altLang="ja-JP" sz="1050" dirty="0">
              <a:latin typeface="Meiryo UI" panose="020B0604030504040204" pitchFamily="50" charset="-128"/>
              <a:ea typeface="Meiryo UI" panose="020B0604030504040204" pitchFamily="50" charset="-128"/>
            </a:endParaRPr>
          </a:p>
        </p:txBody>
      </p:sp>
      <p:sp>
        <p:nvSpPr>
          <p:cNvPr id="36" name="矢印: 五方向 35">
            <a:extLst>
              <a:ext uri="{FF2B5EF4-FFF2-40B4-BE49-F238E27FC236}">
                <a16:creationId xmlns:a16="http://schemas.microsoft.com/office/drawing/2014/main" id="{0EE96B0D-40E8-4418-9A22-866F07D601AE}"/>
              </a:ext>
            </a:extLst>
          </p:cNvPr>
          <p:cNvSpPr/>
          <p:nvPr/>
        </p:nvSpPr>
        <p:spPr>
          <a:xfrm>
            <a:off x="2462720" y="6444175"/>
            <a:ext cx="6444000" cy="277689"/>
          </a:xfrm>
          <a:prstGeom prst="homePlate">
            <a:avLst>
              <a:gd name="adj" fmla="val 3728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rPr>
              <a:t>■　行政データ利用のガイドライン／利用規約／</a:t>
            </a:r>
            <a:r>
              <a:rPr kumimoji="1" lang="en-US" altLang="ja-JP" sz="1200" dirty="0">
                <a:solidFill>
                  <a:schemeClr val="tx1"/>
                </a:solidFill>
              </a:rPr>
              <a:t>PIA</a:t>
            </a:r>
            <a:endParaRPr kumimoji="1" lang="ja-JP" altLang="en-US" sz="1200" dirty="0">
              <a:solidFill>
                <a:schemeClr val="tx1"/>
              </a:solidFill>
            </a:endParaRPr>
          </a:p>
        </p:txBody>
      </p:sp>
      <p:sp>
        <p:nvSpPr>
          <p:cNvPr id="37" name="四角形: 角を丸くする 36">
            <a:extLst>
              <a:ext uri="{FF2B5EF4-FFF2-40B4-BE49-F238E27FC236}">
                <a16:creationId xmlns:a16="http://schemas.microsoft.com/office/drawing/2014/main" id="{5A7C631E-8F5D-4C74-85F3-AF3CB0AD5502}"/>
              </a:ext>
            </a:extLst>
          </p:cNvPr>
          <p:cNvSpPr/>
          <p:nvPr/>
        </p:nvSpPr>
        <p:spPr>
          <a:xfrm>
            <a:off x="2212020" y="6115348"/>
            <a:ext cx="252000" cy="61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整備</a:t>
            </a:r>
          </a:p>
        </p:txBody>
      </p:sp>
      <p:sp>
        <p:nvSpPr>
          <p:cNvPr id="38" name="タイトル 1">
            <a:extLst>
              <a:ext uri="{FF2B5EF4-FFF2-40B4-BE49-F238E27FC236}">
                <a16:creationId xmlns:a16="http://schemas.microsoft.com/office/drawing/2014/main" id="{B1EF13A7-89C4-4D8E-A17A-07661215CD4C}"/>
              </a:ext>
            </a:extLst>
          </p:cNvPr>
          <p:cNvSpPr>
            <a:spLocks noGrp="1"/>
          </p:cNvSpPr>
          <p:nvPr>
            <p:ph type="title"/>
          </p:nvPr>
        </p:nvSpPr>
        <p:spPr>
          <a:xfrm>
            <a:off x="74815" y="279294"/>
            <a:ext cx="6798365" cy="284154"/>
          </a:xfrm>
        </p:spPr>
        <p:txBody>
          <a:bodyPr/>
          <a:lstStyle/>
          <a:p>
            <a:r>
              <a:rPr lang="ja-JP" altLang="en-US" sz="2000" dirty="0">
                <a:latin typeface="Meiryo UI" panose="020B0604030504040204" pitchFamily="50" charset="-128"/>
                <a:ea typeface="Meiryo UI" panose="020B0604030504040204" pitchFamily="50" charset="-128"/>
              </a:rPr>
              <a:t>　③</a:t>
            </a:r>
            <a:r>
              <a:rPr lang="en-US" altLang="ja-JP" sz="1800" dirty="0">
                <a:latin typeface="Meiryo UI" panose="020B0604030504040204" pitchFamily="50" charset="-128"/>
                <a:ea typeface="Meiryo UI" panose="020B0604030504040204" pitchFamily="50" charset="-128"/>
              </a:rPr>
              <a:t>-6</a:t>
            </a:r>
            <a:r>
              <a:rPr lang="en-US" altLang="ja-JP" sz="2000" dirty="0">
                <a:latin typeface="Meiryo UI" panose="020B0604030504040204" pitchFamily="50" charset="-128"/>
                <a:ea typeface="Meiryo UI" panose="020B0604030504040204" pitchFamily="50" charset="-128"/>
              </a:rPr>
              <a:t>  </a:t>
            </a:r>
            <a:r>
              <a:rPr kumimoji="1" lang="en-US" altLang="ja-JP" sz="2000" dirty="0">
                <a:latin typeface="Meiryo UI" panose="020B0604030504040204" pitchFamily="50" charset="-128"/>
                <a:ea typeface="Meiryo UI" panose="020B0604030504040204" pitchFamily="50" charset="-128"/>
              </a:rPr>
              <a:t>ORDEN</a:t>
            </a:r>
            <a:r>
              <a:rPr kumimoji="1" lang="ja-JP" altLang="en-US" sz="2000" dirty="0">
                <a:latin typeface="Meiryo UI" panose="020B0604030504040204" pitchFamily="50" charset="-128"/>
                <a:ea typeface="Meiryo UI" panose="020B0604030504040204" pitchFamily="50" charset="-128"/>
              </a:rPr>
              <a:t>のロードマップ</a:t>
            </a:r>
            <a:endParaRPr kumimoji="1" lang="ja-JP" altLang="en-US" sz="1800" dirty="0">
              <a:latin typeface="Meiryo UI" panose="020B0604030504040204" pitchFamily="50" charset="-128"/>
              <a:ea typeface="Meiryo UI" panose="020B0604030504040204" pitchFamily="50" charset="-128"/>
            </a:endParaRPr>
          </a:p>
        </p:txBody>
      </p:sp>
      <p:sp>
        <p:nvSpPr>
          <p:cNvPr id="39" name="テキスト プレースホルダー 4">
            <a:extLst>
              <a:ext uri="{FF2B5EF4-FFF2-40B4-BE49-F238E27FC236}">
                <a16:creationId xmlns:a16="http://schemas.microsoft.com/office/drawing/2014/main" id="{1EC2EE2E-6827-4CAF-8895-7FD6C9FB839C}"/>
              </a:ext>
            </a:extLst>
          </p:cNvPr>
          <p:cNvSpPr>
            <a:spLocks noGrp="1"/>
          </p:cNvSpPr>
          <p:nvPr>
            <p:ph type="body" sz="quarter" idx="13"/>
          </p:nvPr>
        </p:nvSpPr>
        <p:spPr>
          <a:xfrm>
            <a:off x="92764" y="14148"/>
            <a:ext cx="7170738" cy="293687"/>
          </a:xfrm>
        </p:spPr>
        <p:txBody>
          <a:bodyPr>
            <a:normAutofit/>
          </a:bodyPr>
          <a:lstStyle/>
          <a:p>
            <a:r>
              <a:rPr lang="ja-JP" altLang="en-US" sz="1200" b="1" dirty="0">
                <a:latin typeface="Meiryo UI" panose="020B0604030504040204" pitchFamily="50" charset="-128"/>
                <a:ea typeface="Meiryo UI" panose="020B0604030504040204" pitchFamily="50" charset="-128"/>
              </a:rPr>
              <a:t>３．府庁におけるサービスのデジタル化</a:t>
            </a:r>
          </a:p>
        </p:txBody>
      </p:sp>
      <p:sp>
        <p:nvSpPr>
          <p:cNvPr id="40" name="テキスト ボックス 39">
            <a:extLst>
              <a:ext uri="{FF2B5EF4-FFF2-40B4-BE49-F238E27FC236}">
                <a16:creationId xmlns:a16="http://schemas.microsoft.com/office/drawing/2014/main" id="{1C9AE53E-1562-48CD-A38F-F539E9FE5A07}"/>
              </a:ext>
            </a:extLst>
          </p:cNvPr>
          <p:cNvSpPr txBox="1"/>
          <p:nvPr/>
        </p:nvSpPr>
        <p:spPr>
          <a:xfrm>
            <a:off x="3451581" y="2926327"/>
            <a:ext cx="1383712" cy="261610"/>
          </a:xfrm>
          <a:prstGeom prst="rect">
            <a:avLst/>
          </a:prstGeom>
          <a:noFill/>
        </p:spPr>
        <p:txBody>
          <a:bodyPr wrap="none" rtlCol="0">
            <a:spAutoFit/>
          </a:bodyPr>
          <a:lstStyle/>
          <a:p>
            <a:r>
              <a:rPr kumimoji="1" lang="ja-JP" altLang="en-US" sz="1100" dirty="0"/>
              <a:t>・２～５市町村参画</a:t>
            </a:r>
          </a:p>
        </p:txBody>
      </p:sp>
      <p:sp>
        <p:nvSpPr>
          <p:cNvPr id="41" name="テキスト ボックス 40">
            <a:extLst>
              <a:ext uri="{FF2B5EF4-FFF2-40B4-BE49-F238E27FC236}">
                <a16:creationId xmlns:a16="http://schemas.microsoft.com/office/drawing/2014/main" id="{F2BE2F68-E9F6-4EAD-9AB5-4D2C5DD6CA30}"/>
              </a:ext>
            </a:extLst>
          </p:cNvPr>
          <p:cNvSpPr txBox="1"/>
          <p:nvPr/>
        </p:nvSpPr>
        <p:spPr>
          <a:xfrm>
            <a:off x="4830970" y="3035944"/>
            <a:ext cx="1348446" cy="261610"/>
          </a:xfrm>
          <a:prstGeom prst="rect">
            <a:avLst/>
          </a:prstGeom>
          <a:noFill/>
        </p:spPr>
        <p:txBody>
          <a:bodyPr wrap="none" rtlCol="0">
            <a:spAutoFit/>
          </a:bodyPr>
          <a:lstStyle/>
          <a:p>
            <a:r>
              <a:rPr lang="ja-JP" altLang="en-US" sz="1100" dirty="0"/>
              <a:t>５</a:t>
            </a:r>
            <a:r>
              <a:rPr kumimoji="1" lang="ja-JP" altLang="en-US" sz="1100" dirty="0"/>
              <a:t>～</a:t>
            </a:r>
            <a:r>
              <a:rPr kumimoji="1" lang="en-US" altLang="ja-JP" sz="1100" dirty="0"/>
              <a:t>10</a:t>
            </a:r>
            <a:r>
              <a:rPr kumimoji="1" lang="ja-JP" altLang="en-US" sz="1100" dirty="0"/>
              <a:t>市町村参画</a:t>
            </a:r>
          </a:p>
        </p:txBody>
      </p:sp>
      <p:sp>
        <p:nvSpPr>
          <p:cNvPr id="42" name="矢印: 五方向 41">
            <a:extLst>
              <a:ext uri="{FF2B5EF4-FFF2-40B4-BE49-F238E27FC236}">
                <a16:creationId xmlns:a16="http://schemas.microsoft.com/office/drawing/2014/main" id="{B5EBF1CE-4ABA-41E6-92E3-CA37EE7B2342}"/>
              </a:ext>
            </a:extLst>
          </p:cNvPr>
          <p:cNvSpPr/>
          <p:nvPr/>
        </p:nvSpPr>
        <p:spPr>
          <a:xfrm>
            <a:off x="3675350" y="1429965"/>
            <a:ext cx="1041945" cy="576000"/>
          </a:xfrm>
          <a:prstGeom prst="homePlate">
            <a:avLst>
              <a:gd name="adj" fmla="val 26658"/>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万博会期中</a:t>
            </a:r>
          </a:p>
        </p:txBody>
      </p:sp>
      <p:sp>
        <p:nvSpPr>
          <p:cNvPr id="43" name="テキスト ボックス 42">
            <a:extLst>
              <a:ext uri="{FF2B5EF4-FFF2-40B4-BE49-F238E27FC236}">
                <a16:creationId xmlns:a16="http://schemas.microsoft.com/office/drawing/2014/main" id="{D0EB0FB3-C1DF-4921-BAD2-2F79BC999CEB}"/>
              </a:ext>
            </a:extLst>
          </p:cNvPr>
          <p:cNvSpPr txBox="1"/>
          <p:nvPr/>
        </p:nvSpPr>
        <p:spPr>
          <a:xfrm>
            <a:off x="6202690" y="3159914"/>
            <a:ext cx="1383712" cy="261610"/>
          </a:xfrm>
          <a:prstGeom prst="rect">
            <a:avLst/>
          </a:prstGeom>
          <a:noFill/>
        </p:spPr>
        <p:txBody>
          <a:bodyPr wrap="none" rtlCol="0">
            <a:spAutoFit/>
          </a:bodyPr>
          <a:lstStyle/>
          <a:p>
            <a:r>
              <a:rPr lang="en-US" altLang="ja-JP" sz="1100" dirty="0"/>
              <a:t>10</a:t>
            </a:r>
            <a:r>
              <a:rPr lang="ja-JP" altLang="en-US" sz="1100" dirty="0"/>
              <a:t>～</a:t>
            </a:r>
            <a:r>
              <a:rPr kumimoji="1" lang="en-US" altLang="ja-JP" sz="1100" dirty="0"/>
              <a:t>15</a:t>
            </a:r>
            <a:r>
              <a:rPr kumimoji="1" lang="ja-JP" altLang="en-US" sz="1100" dirty="0"/>
              <a:t>市町村参画</a:t>
            </a:r>
          </a:p>
        </p:txBody>
      </p:sp>
      <p:sp>
        <p:nvSpPr>
          <p:cNvPr id="44" name="二等辺三角形 43">
            <a:extLst>
              <a:ext uri="{FF2B5EF4-FFF2-40B4-BE49-F238E27FC236}">
                <a16:creationId xmlns:a16="http://schemas.microsoft.com/office/drawing/2014/main" id="{4B46779D-C0BE-45FD-92BA-F2CD65D4A445}"/>
              </a:ext>
            </a:extLst>
          </p:cNvPr>
          <p:cNvSpPr/>
          <p:nvPr/>
        </p:nvSpPr>
        <p:spPr>
          <a:xfrm rot="5400000">
            <a:off x="5665738" y="3697041"/>
            <a:ext cx="504000" cy="21600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85C19A0D-D83F-4AF0-8166-F6A37956CD23}"/>
              </a:ext>
            </a:extLst>
          </p:cNvPr>
          <p:cNvSpPr txBox="1"/>
          <p:nvPr/>
        </p:nvSpPr>
        <p:spPr>
          <a:xfrm>
            <a:off x="7855923" y="2893293"/>
            <a:ext cx="864339" cy="430887"/>
          </a:xfrm>
          <a:prstGeom prst="rect">
            <a:avLst/>
          </a:prstGeom>
          <a:noFill/>
        </p:spPr>
        <p:txBody>
          <a:bodyPr wrap="none" rtlCol="0">
            <a:spAutoFit/>
          </a:bodyPr>
          <a:lstStyle/>
          <a:p>
            <a:r>
              <a:rPr lang="ja-JP" altLang="en-US" sz="1100" dirty="0"/>
              <a:t>全市町村の</a:t>
            </a:r>
            <a:endParaRPr lang="en-US" altLang="ja-JP" sz="1100" dirty="0"/>
          </a:p>
          <a:p>
            <a:r>
              <a:rPr lang="ja-JP" altLang="en-US" sz="1100" dirty="0"/>
              <a:t>参画が目標</a:t>
            </a:r>
            <a:endParaRPr kumimoji="1" lang="ja-JP" altLang="en-US" sz="1100" dirty="0"/>
          </a:p>
        </p:txBody>
      </p:sp>
      <p:sp>
        <p:nvSpPr>
          <p:cNvPr id="46" name="テキスト ボックス 45">
            <a:extLst>
              <a:ext uri="{FF2B5EF4-FFF2-40B4-BE49-F238E27FC236}">
                <a16:creationId xmlns:a16="http://schemas.microsoft.com/office/drawing/2014/main" id="{1EA2C2A0-AF5E-4C17-80E2-055D835126B8}"/>
              </a:ext>
            </a:extLst>
          </p:cNvPr>
          <p:cNvSpPr txBox="1"/>
          <p:nvPr/>
        </p:nvSpPr>
        <p:spPr>
          <a:xfrm>
            <a:off x="342406" y="651118"/>
            <a:ext cx="8193269" cy="338554"/>
          </a:xfrm>
          <a:prstGeom prst="rect">
            <a:avLst/>
          </a:prstGeom>
          <a:noFill/>
        </p:spPr>
        <p:txBody>
          <a:bodyPr wrap="none" rtlCol="0">
            <a:spAutoFit/>
          </a:bodyPr>
          <a:lstStyle/>
          <a:p>
            <a:r>
              <a:rPr kumimoji="1" lang="ja-JP" altLang="en-US" sz="1600" dirty="0"/>
              <a:t>スーパーシティの「夢洲コンストラクション」を皮切りに、</a:t>
            </a:r>
            <a:r>
              <a:rPr kumimoji="1" lang="en-US" altLang="ja-JP" sz="1600" dirty="0"/>
              <a:t>ORDEN</a:t>
            </a:r>
            <a:r>
              <a:rPr lang="ja-JP" altLang="en-US" sz="1600" dirty="0"/>
              <a:t>を活用した多様なサービスを展開予定</a:t>
            </a:r>
            <a:endParaRPr kumimoji="1" lang="ja-JP" altLang="en-US" sz="1600" dirty="0"/>
          </a:p>
        </p:txBody>
      </p:sp>
      <p:sp>
        <p:nvSpPr>
          <p:cNvPr id="30" name="四角形: 角を丸くする 29">
            <a:extLst>
              <a:ext uri="{FF2B5EF4-FFF2-40B4-BE49-F238E27FC236}">
                <a16:creationId xmlns:a16="http://schemas.microsoft.com/office/drawing/2014/main" id="{40A54F42-A3C8-42AE-8ED4-E28DBEAFD00B}"/>
              </a:ext>
            </a:extLst>
          </p:cNvPr>
          <p:cNvSpPr/>
          <p:nvPr/>
        </p:nvSpPr>
        <p:spPr>
          <a:xfrm>
            <a:off x="2212732" y="2067161"/>
            <a:ext cx="252000" cy="57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900" b="1" dirty="0"/>
              <a:t>ファストパス</a:t>
            </a:r>
          </a:p>
        </p:txBody>
      </p:sp>
      <p:sp>
        <p:nvSpPr>
          <p:cNvPr id="48" name="矢印: 五方向 47">
            <a:extLst>
              <a:ext uri="{FF2B5EF4-FFF2-40B4-BE49-F238E27FC236}">
                <a16:creationId xmlns:a16="http://schemas.microsoft.com/office/drawing/2014/main" id="{929B8E24-2246-4ABB-833F-9092247A03B7}"/>
              </a:ext>
            </a:extLst>
          </p:cNvPr>
          <p:cNvSpPr/>
          <p:nvPr/>
        </p:nvSpPr>
        <p:spPr>
          <a:xfrm>
            <a:off x="2465922" y="5423441"/>
            <a:ext cx="1061698" cy="576000"/>
          </a:xfrm>
          <a:prstGeom prst="homePlate">
            <a:avLst>
              <a:gd name="adj" fmla="val 2665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ja-JP" altLang="en-US" sz="1100" dirty="0">
                <a:solidFill>
                  <a:schemeClr val="tx1"/>
                </a:solidFill>
              </a:rPr>
              <a:t>大学と連携した</a:t>
            </a:r>
            <a:endParaRPr kumimoji="1" lang="en-US" altLang="ja-JP" sz="1100" dirty="0">
              <a:solidFill>
                <a:schemeClr val="tx1"/>
              </a:solidFill>
            </a:endParaRPr>
          </a:p>
          <a:p>
            <a:r>
              <a:rPr kumimoji="1" lang="ja-JP" altLang="en-US" sz="1100" dirty="0">
                <a:solidFill>
                  <a:schemeClr val="tx1"/>
                </a:solidFill>
              </a:rPr>
              <a:t>都市シンクタンク</a:t>
            </a:r>
            <a:endParaRPr kumimoji="1" lang="en-US" altLang="ja-JP" sz="1100" dirty="0">
              <a:solidFill>
                <a:schemeClr val="tx1"/>
              </a:solidFill>
            </a:endParaRPr>
          </a:p>
          <a:p>
            <a:r>
              <a:rPr kumimoji="1" lang="ja-JP" altLang="en-US" sz="1100" dirty="0">
                <a:solidFill>
                  <a:schemeClr val="tx1"/>
                </a:solidFill>
              </a:rPr>
              <a:t>機能の整備</a:t>
            </a:r>
          </a:p>
        </p:txBody>
      </p:sp>
      <p:sp>
        <p:nvSpPr>
          <p:cNvPr id="47" name="四角形: 角を丸くする 46">
            <a:extLst>
              <a:ext uri="{FF2B5EF4-FFF2-40B4-BE49-F238E27FC236}">
                <a16:creationId xmlns:a16="http://schemas.microsoft.com/office/drawing/2014/main" id="{B02AB4A7-00B7-4FE4-8E9C-250C301BC9B3}"/>
              </a:ext>
            </a:extLst>
          </p:cNvPr>
          <p:cNvSpPr/>
          <p:nvPr/>
        </p:nvSpPr>
        <p:spPr>
          <a:xfrm>
            <a:off x="2204355" y="5405441"/>
            <a:ext cx="252000" cy="61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100" b="1" dirty="0"/>
              <a:t>EBPM</a:t>
            </a:r>
            <a:endParaRPr kumimoji="1" lang="ja-JP" altLang="en-US" sz="1100" b="1" dirty="0"/>
          </a:p>
        </p:txBody>
      </p:sp>
      <p:sp>
        <p:nvSpPr>
          <p:cNvPr id="49" name="矢印: 五方向 48">
            <a:extLst>
              <a:ext uri="{FF2B5EF4-FFF2-40B4-BE49-F238E27FC236}">
                <a16:creationId xmlns:a16="http://schemas.microsoft.com/office/drawing/2014/main" id="{A89F3BD2-DCA1-4E65-9E4C-50328DF303CA}"/>
              </a:ext>
            </a:extLst>
          </p:cNvPr>
          <p:cNvSpPr/>
          <p:nvPr/>
        </p:nvSpPr>
        <p:spPr>
          <a:xfrm>
            <a:off x="3562716" y="5423441"/>
            <a:ext cx="5344003" cy="576000"/>
          </a:xfrm>
          <a:prstGeom prst="homePlate">
            <a:avLst>
              <a:gd name="adj" fmla="val 26658"/>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4A6B262D-0AA1-4C86-931A-E12762CD86E4}"/>
              </a:ext>
            </a:extLst>
          </p:cNvPr>
          <p:cNvSpPr txBox="1"/>
          <p:nvPr/>
        </p:nvSpPr>
        <p:spPr>
          <a:xfrm>
            <a:off x="6293846" y="5495998"/>
            <a:ext cx="1994246" cy="430887"/>
          </a:xfrm>
          <a:prstGeom prst="rect">
            <a:avLst/>
          </a:prstGeom>
          <a:noFill/>
        </p:spPr>
        <p:txBody>
          <a:bodyPr wrap="square" rtlCol="0">
            <a:spAutoFit/>
          </a:bodyPr>
          <a:lstStyle/>
          <a:p>
            <a:r>
              <a:rPr lang="ja-JP" altLang="en-US" sz="1100" dirty="0"/>
              <a:t>森ノ宮新キャンパスを拠点としたデータマネジメントセンター</a:t>
            </a:r>
            <a:endParaRPr kumimoji="1" lang="ja-JP" altLang="en-US" sz="1100" dirty="0"/>
          </a:p>
        </p:txBody>
      </p:sp>
      <p:sp>
        <p:nvSpPr>
          <p:cNvPr id="51" name="テキスト ボックス 50">
            <a:extLst>
              <a:ext uri="{FF2B5EF4-FFF2-40B4-BE49-F238E27FC236}">
                <a16:creationId xmlns:a16="http://schemas.microsoft.com/office/drawing/2014/main" id="{DA65D484-C963-4B9E-A75C-33D4C2CCB690}"/>
              </a:ext>
            </a:extLst>
          </p:cNvPr>
          <p:cNvSpPr txBox="1"/>
          <p:nvPr/>
        </p:nvSpPr>
        <p:spPr>
          <a:xfrm>
            <a:off x="3660200" y="5495998"/>
            <a:ext cx="1994246" cy="430887"/>
          </a:xfrm>
          <a:prstGeom prst="rect">
            <a:avLst/>
          </a:prstGeom>
          <a:noFill/>
        </p:spPr>
        <p:txBody>
          <a:bodyPr wrap="square" rtlCol="0">
            <a:spAutoFit/>
          </a:bodyPr>
          <a:lstStyle/>
          <a:p>
            <a:r>
              <a:rPr kumimoji="1" lang="ja-JP" altLang="en-US" sz="1100" dirty="0"/>
              <a:t>官民のデータを活用した</a:t>
            </a:r>
            <a:endParaRPr kumimoji="1" lang="en-US" altLang="ja-JP" sz="1100" dirty="0"/>
          </a:p>
          <a:p>
            <a:r>
              <a:rPr lang="ja-JP" altLang="en-US" sz="1100" dirty="0"/>
              <a:t>産官学連携による</a:t>
            </a:r>
            <a:r>
              <a:rPr lang="en-US" altLang="ja-JP" sz="1100" dirty="0"/>
              <a:t>EBPM</a:t>
            </a:r>
            <a:r>
              <a:rPr lang="ja-JP" altLang="en-US" sz="1100" dirty="0"/>
              <a:t>等</a:t>
            </a:r>
            <a:endParaRPr kumimoji="1" lang="ja-JP" altLang="en-US" sz="1100" dirty="0"/>
          </a:p>
        </p:txBody>
      </p:sp>
    </p:spTree>
    <p:extLst>
      <p:ext uri="{BB962C8B-B14F-4D97-AF65-F5344CB8AC3E}">
        <p14:creationId xmlns:p14="http://schemas.microsoft.com/office/powerpoint/2010/main" val="3979055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四角形: 角を丸くする 65">
            <a:extLst>
              <a:ext uri="{FF2B5EF4-FFF2-40B4-BE49-F238E27FC236}">
                <a16:creationId xmlns:a16="http://schemas.microsoft.com/office/drawing/2014/main" id="{C7AC63C6-3CE2-4BF3-A4AD-2F189FCD7A72}"/>
              </a:ext>
            </a:extLst>
          </p:cNvPr>
          <p:cNvSpPr/>
          <p:nvPr/>
        </p:nvSpPr>
        <p:spPr>
          <a:xfrm>
            <a:off x="4248235" y="3499147"/>
            <a:ext cx="4788000" cy="1586799"/>
          </a:xfrm>
          <a:prstGeom prst="roundRect">
            <a:avLst>
              <a:gd name="adj" fmla="val 797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00B1B61E-9CEE-4C23-A51C-FA47BCD38786}"/>
              </a:ext>
            </a:extLst>
          </p:cNvPr>
          <p:cNvSpPr/>
          <p:nvPr/>
        </p:nvSpPr>
        <p:spPr>
          <a:xfrm>
            <a:off x="4235622" y="1186441"/>
            <a:ext cx="4788000" cy="1586800"/>
          </a:xfrm>
          <a:prstGeom prst="roundRect">
            <a:avLst>
              <a:gd name="adj" fmla="val 797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4" name="角丸四角形 6">
            <a:extLst>
              <a:ext uri="{FF2B5EF4-FFF2-40B4-BE49-F238E27FC236}">
                <a16:creationId xmlns:a16="http://schemas.microsoft.com/office/drawing/2014/main" id="{623C4379-EA20-4A86-A74B-2791D946444D}"/>
              </a:ext>
            </a:extLst>
          </p:cNvPr>
          <p:cNvSpPr/>
          <p:nvPr/>
        </p:nvSpPr>
        <p:spPr>
          <a:xfrm>
            <a:off x="4311879" y="1297206"/>
            <a:ext cx="4212000" cy="394245"/>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4" name="角丸四角形 6">
            <a:extLst>
              <a:ext uri="{FF2B5EF4-FFF2-40B4-BE49-F238E27FC236}">
                <a16:creationId xmlns:a16="http://schemas.microsoft.com/office/drawing/2014/main" id="{DD90D543-56B7-4787-878E-615AD69419AC}"/>
              </a:ext>
            </a:extLst>
          </p:cNvPr>
          <p:cNvSpPr/>
          <p:nvPr/>
        </p:nvSpPr>
        <p:spPr>
          <a:xfrm>
            <a:off x="4311879" y="1797532"/>
            <a:ext cx="4212000" cy="394245"/>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5" name="角丸四角形 6">
            <a:extLst>
              <a:ext uri="{FF2B5EF4-FFF2-40B4-BE49-F238E27FC236}">
                <a16:creationId xmlns:a16="http://schemas.microsoft.com/office/drawing/2014/main" id="{C9FFC472-BC8A-4938-8E3C-AA4FA9CE6E37}"/>
              </a:ext>
            </a:extLst>
          </p:cNvPr>
          <p:cNvSpPr/>
          <p:nvPr/>
        </p:nvSpPr>
        <p:spPr>
          <a:xfrm>
            <a:off x="4311879" y="2291264"/>
            <a:ext cx="4212000" cy="394245"/>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0" name="角丸四角形 6">
            <a:extLst>
              <a:ext uri="{FF2B5EF4-FFF2-40B4-BE49-F238E27FC236}">
                <a16:creationId xmlns:a16="http://schemas.microsoft.com/office/drawing/2014/main" id="{E6563D7B-7C0D-4922-9839-7B10579D5E94}"/>
              </a:ext>
            </a:extLst>
          </p:cNvPr>
          <p:cNvSpPr/>
          <p:nvPr/>
        </p:nvSpPr>
        <p:spPr>
          <a:xfrm>
            <a:off x="6376847" y="3558717"/>
            <a:ext cx="936000" cy="1397353"/>
          </a:xfrm>
          <a:prstGeom prst="roundRect">
            <a:avLst>
              <a:gd name="adj" fmla="val 7637"/>
            </a:avLst>
          </a:prstGeom>
          <a:solidFill>
            <a:schemeClr val="accent6">
              <a:lumMod val="20000"/>
              <a:lumOff val="80000"/>
            </a:scheme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72" name="角丸四角形 6">
            <a:extLst>
              <a:ext uri="{FF2B5EF4-FFF2-40B4-BE49-F238E27FC236}">
                <a16:creationId xmlns:a16="http://schemas.microsoft.com/office/drawing/2014/main" id="{DBF96BBC-E74B-4DA1-B9C7-47B55FB59205}"/>
              </a:ext>
            </a:extLst>
          </p:cNvPr>
          <p:cNvSpPr/>
          <p:nvPr/>
        </p:nvSpPr>
        <p:spPr>
          <a:xfrm>
            <a:off x="7396864" y="3553708"/>
            <a:ext cx="1140091" cy="1397353"/>
          </a:xfrm>
          <a:prstGeom prst="roundRect">
            <a:avLst>
              <a:gd name="adj" fmla="val 7637"/>
            </a:avLst>
          </a:prstGeom>
          <a:solidFill>
            <a:schemeClr val="accent6">
              <a:lumMod val="20000"/>
              <a:lumOff val="80000"/>
            </a:scheme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 name="タイトル 1">
            <a:extLst>
              <a:ext uri="{FF2B5EF4-FFF2-40B4-BE49-F238E27FC236}">
                <a16:creationId xmlns:a16="http://schemas.microsoft.com/office/drawing/2014/main" id="{6368A66B-2161-4BD0-9BF4-EE47EC77F6B8}"/>
              </a:ext>
            </a:extLst>
          </p:cNvPr>
          <p:cNvSpPr>
            <a:spLocks noGrp="1"/>
          </p:cNvSpPr>
          <p:nvPr>
            <p:ph type="title"/>
          </p:nvPr>
        </p:nvSpPr>
        <p:spPr>
          <a:xfrm>
            <a:off x="82726" y="243329"/>
            <a:ext cx="7696746" cy="325340"/>
          </a:xfrm>
        </p:spPr>
        <p:txBody>
          <a:bodyPr/>
          <a:lstStyle/>
          <a:p>
            <a:r>
              <a:rPr lang="ja-JP" altLang="en-US" sz="2000" dirty="0">
                <a:latin typeface="Meiryo UI" panose="020B0604030504040204" pitchFamily="50" charset="-128"/>
                <a:ea typeface="Meiryo UI" panose="020B0604030504040204" pitchFamily="50" charset="-128"/>
              </a:rPr>
              <a:t>　④ 府庁</a:t>
            </a:r>
            <a:r>
              <a:rPr lang="en-US" altLang="ja-JP" sz="2000" dirty="0">
                <a:latin typeface="Meiryo UI" panose="020B0604030504040204" pitchFamily="50" charset="-128"/>
                <a:ea typeface="Meiryo UI" panose="020B0604030504040204" pitchFamily="50" charset="-128"/>
              </a:rPr>
              <a:t>DX</a:t>
            </a:r>
            <a:r>
              <a:rPr lang="ja-JP" altLang="en-US" sz="2000" dirty="0">
                <a:latin typeface="Meiryo UI" panose="020B0604030504040204" pitchFamily="50" charset="-128"/>
                <a:ea typeface="Meiryo UI" panose="020B0604030504040204" pitchFamily="50" charset="-128"/>
              </a:rPr>
              <a:t>の推進／</a:t>
            </a:r>
            <a:r>
              <a:rPr kumimoji="1" lang="ja-JP" altLang="en-US" sz="2000" dirty="0">
                <a:latin typeface="Meiryo UI" panose="020B0604030504040204" pitchFamily="50" charset="-128"/>
                <a:ea typeface="Meiryo UI" panose="020B0604030504040204" pitchFamily="50" charset="-128"/>
              </a:rPr>
              <a:t>外部リソースの活用</a:t>
            </a:r>
            <a:r>
              <a:rPr kumimoji="1" lang="ja-JP" altLang="en-US" sz="1800" dirty="0">
                <a:latin typeface="Meiryo UI" panose="020B0604030504040204" pitchFamily="50" charset="-128"/>
                <a:ea typeface="Meiryo UI" panose="020B0604030504040204" pitchFamily="50" charset="-128"/>
              </a:rPr>
              <a:t>（アウトソーシングの導入）</a:t>
            </a:r>
          </a:p>
        </p:txBody>
      </p:sp>
      <p:cxnSp>
        <p:nvCxnSpPr>
          <p:cNvPr id="59" name="直線コネクタ 58">
            <a:extLst>
              <a:ext uri="{FF2B5EF4-FFF2-40B4-BE49-F238E27FC236}">
                <a16:creationId xmlns:a16="http://schemas.microsoft.com/office/drawing/2014/main" id="{9CB6A642-C0FC-4052-9B8E-5A8531EFEF2D}"/>
              </a:ext>
            </a:extLst>
          </p:cNvPr>
          <p:cNvCxnSpPr>
            <a:cxnSpLocks/>
          </p:cNvCxnSpPr>
          <p:nvPr/>
        </p:nvCxnSpPr>
        <p:spPr>
          <a:xfrm>
            <a:off x="224566" y="1071211"/>
            <a:ext cx="3456000"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208A175A-C4AE-4FC0-BE0A-D5173F0FF2BB}"/>
              </a:ext>
            </a:extLst>
          </p:cNvPr>
          <p:cNvSpPr txBox="1"/>
          <p:nvPr/>
        </p:nvSpPr>
        <p:spPr>
          <a:xfrm>
            <a:off x="900795" y="728232"/>
            <a:ext cx="2255746" cy="307777"/>
          </a:xfrm>
          <a:prstGeom prst="rect">
            <a:avLst/>
          </a:prstGeom>
          <a:noFill/>
        </p:spPr>
        <p:txBody>
          <a:bodyPr wrap="none" rtlCol="0">
            <a:spAutoFit/>
          </a:bodyPr>
          <a:lstStyle/>
          <a:p>
            <a:r>
              <a:rPr kumimoji="1" lang="ja-JP" altLang="en-US" sz="1400" b="1" dirty="0"/>
              <a:t>大阪府におけるシステム課題</a:t>
            </a:r>
          </a:p>
        </p:txBody>
      </p:sp>
      <p:cxnSp>
        <p:nvCxnSpPr>
          <p:cNvPr id="7" name="直線コネクタ 6">
            <a:extLst>
              <a:ext uri="{FF2B5EF4-FFF2-40B4-BE49-F238E27FC236}">
                <a16:creationId xmlns:a16="http://schemas.microsoft.com/office/drawing/2014/main" id="{DECFB67E-8DF1-464D-82A2-6C714A5D027F}"/>
              </a:ext>
            </a:extLst>
          </p:cNvPr>
          <p:cNvCxnSpPr>
            <a:cxnSpLocks/>
          </p:cNvCxnSpPr>
          <p:nvPr/>
        </p:nvCxnSpPr>
        <p:spPr>
          <a:xfrm>
            <a:off x="4254257" y="1061313"/>
            <a:ext cx="4716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48246986-B9FE-4E85-B09E-0FBA3261801F}"/>
              </a:ext>
            </a:extLst>
          </p:cNvPr>
          <p:cNvSpPr txBox="1"/>
          <p:nvPr/>
        </p:nvSpPr>
        <p:spPr>
          <a:xfrm>
            <a:off x="4501475" y="753074"/>
            <a:ext cx="4256293" cy="307777"/>
          </a:xfrm>
          <a:prstGeom prst="rect">
            <a:avLst/>
          </a:prstGeom>
          <a:noFill/>
        </p:spPr>
        <p:txBody>
          <a:bodyPr wrap="none" rtlCol="0">
            <a:spAutoFit/>
          </a:bodyPr>
          <a:lstStyle/>
          <a:p>
            <a:r>
              <a:rPr kumimoji="1" lang="ja-JP" altLang="en-US" sz="1400" b="1" dirty="0"/>
              <a:t>システム最適化に向けた取組み（外部リソースの活用）</a:t>
            </a:r>
          </a:p>
        </p:txBody>
      </p:sp>
      <p:sp>
        <p:nvSpPr>
          <p:cNvPr id="10" name="テキスト ボックス 9">
            <a:extLst>
              <a:ext uri="{FF2B5EF4-FFF2-40B4-BE49-F238E27FC236}">
                <a16:creationId xmlns:a16="http://schemas.microsoft.com/office/drawing/2014/main" id="{812F23D1-DF0D-4289-9033-00CB86914B58}"/>
              </a:ext>
            </a:extLst>
          </p:cNvPr>
          <p:cNvSpPr txBox="1"/>
          <p:nvPr/>
        </p:nvSpPr>
        <p:spPr>
          <a:xfrm>
            <a:off x="4909932" y="2801136"/>
            <a:ext cx="3733643" cy="677108"/>
          </a:xfrm>
          <a:prstGeom prst="rect">
            <a:avLst/>
          </a:prstGeom>
          <a:noFill/>
        </p:spPr>
        <p:txBody>
          <a:bodyPr wrap="square" rtlCol="0">
            <a:spAutoFit/>
          </a:bodyPr>
          <a:lstStyle/>
          <a:p>
            <a:r>
              <a:rPr kumimoji="1" lang="ja-JP" altLang="en-US" sz="1400" b="1" dirty="0">
                <a:solidFill>
                  <a:srgbClr val="FF0000"/>
                </a:solidFill>
              </a:rPr>
              <a:t>外部リソース（クラウド、アウト</a:t>
            </a:r>
            <a:r>
              <a:rPr lang="ja-JP" altLang="en-US" sz="1400" b="1" dirty="0">
                <a:solidFill>
                  <a:srgbClr val="FF0000"/>
                </a:solidFill>
              </a:rPr>
              <a:t>ソーサ）</a:t>
            </a:r>
            <a:r>
              <a:rPr kumimoji="1" lang="ja-JP" altLang="en-US" sz="1200" dirty="0"/>
              <a:t>を活用して、スピーディーかつ着実にシステムの最適化を図りつつ最善な開発を進める</a:t>
            </a:r>
          </a:p>
        </p:txBody>
      </p:sp>
      <p:sp>
        <p:nvSpPr>
          <p:cNvPr id="12" name="テキスト ボックス 11">
            <a:extLst>
              <a:ext uri="{FF2B5EF4-FFF2-40B4-BE49-F238E27FC236}">
                <a16:creationId xmlns:a16="http://schemas.microsoft.com/office/drawing/2014/main" id="{783C9127-DD20-4A71-BEF0-E30A2C26C1EE}"/>
              </a:ext>
            </a:extLst>
          </p:cNvPr>
          <p:cNvSpPr txBox="1"/>
          <p:nvPr/>
        </p:nvSpPr>
        <p:spPr>
          <a:xfrm>
            <a:off x="5439800" y="5397506"/>
            <a:ext cx="2139154" cy="276999"/>
          </a:xfrm>
          <a:prstGeom prst="rect">
            <a:avLst/>
          </a:prstGeom>
          <a:noFill/>
        </p:spPr>
        <p:txBody>
          <a:bodyPr wrap="square" rtlCol="0">
            <a:spAutoFit/>
          </a:bodyPr>
          <a:lstStyle/>
          <a:p>
            <a:pPr algn="ctr"/>
            <a:r>
              <a:rPr kumimoji="1" lang="ja-JP" altLang="en-US" sz="1200" b="1" dirty="0"/>
              <a:t>デジタル投資の好循環サイクル</a:t>
            </a:r>
          </a:p>
        </p:txBody>
      </p:sp>
      <p:sp>
        <p:nvSpPr>
          <p:cNvPr id="13" name="二等辺三角形 12">
            <a:extLst>
              <a:ext uri="{FF2B5EF4-FFF2-40B4-BE49-F238E27FC236}">
                <a16:creationId xmlns:a16="http://schemas.microsoft.com/office/drawing/2014/main" id="{995E4A50-B5A5-4502-A4F1-AF0C4527B318}"/>
              </a:ext>
            </a:extLst>
          </p:cNvPr>
          <p:cNvSpPr/>
          <p:nvPr/>
        </p:nvSpPr>
        <p:spPr>
          <a:xfrm rot="5400000">
            <a:off x="3819969" y="813460"/>
            <a:ext cx="422533" cy="2520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5" name="グループ化 174">
            <a:extLst>
              <a:ext uri="{FF2B5EF4-FFF2-40B4-BE49-F238E27FC236}">
                <a16:creationId xmlns:a16="http://schemas.microsoft.com/office/drawing/2014/main" id="{BB78A185-B365-4DD0-8EE5-D11977401442}"/>
              </a:ext>
            </a:extLst>
          </p:cNvPr>
          <p:cNvGrpSpPr/>
          <p:nvPr/>
        </p:nvGrpSpPr>
        <p:grpSpPr>
          <a:xfrm>
            <a:off x="4403278" y="1308493"/>
            <a:ext cx="683769" cy="342952"/>
            <a:chOff x="4741204" y="1749676"/>
            <a:chExt cx="683769" cy="342952"/>
          </a:xfrm>
        </p:grpSpPr>
        <p:pic>
          <p:nvPicPr>
            <p:cNvPr id="56" name="図 55">
              <a:extLst>
                <a:ext uri="{FF2B5EF4-FFF2-40B4-BE49-F238E27FC236}">
                  <a16:creationId xmlns:a16="http://schemas.microsoft.com/office/drawing/2014/main" id="{BF5284DC-FC5E-4109-B23F-148C69F7C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204" y="1749676"/>
              <a:ext cx="342952" cy="342952"/>
            </a:xfrm>
            <a:prstGeom prst="rect">
              <a:avLst/>
            </a:prstGeom>
          </p:spPr>
        </p:pic>
        <p:sp>
          <p:nvSpPr>
            <p:cNvPr id="79" name="テキスト ボックス 78">
              <a:extLst>
                <a:ext uri="{FF2B5EF4-FFF2-40B4-BE49-F238E27FC236}">
                  <a16:creationId xmlns:a16="http://schemas.microsoft.com/office/drawing/2014/main" id="{4D71CABF-A637-47C9-B935-096373455841}"/>
                </a:ext>
              </a:extLst>
            </p:cNvPr>
            <p:cNvSpPr txBox="1"/>
            <p:nvPr/>
          </p:nvSpPr>
          <p:spPr>
            <a:xfrm>
              <a:off x="4978400" y="1805736"/>
              <a:ext cx="446573" cy="230832"/>
            </a:xfrm>
            <a:prstGeom prst="rect">
              <a:avLst/>
            </a:prstGeom>
            <a:noFill/>
          </p:spPr>
          <p:txBody>
            <a:bodyPr wrap="square" rtlCol="0">
              <a:spAutoFit/>
            </a:bodyPr>
            <a:lstStyle/>
            <a:p>
              <a:pPr algn="ctr"/>
              <a:r>
                <a:rPr kumimoji="1" lang="en-US" altLang="ja-JP" sz="900" dirty="0"/>
                <a:t>A</a:t>
              </a:r>
              <a:r>
                <a:rPr kumimoji="1" lang="ja-JP" altLang="en-US" sz="900" dirty="0"/>
                <a:t>部</a:t>
              </a:r>
            </a:p>
          </p:txBody>
        </p:sp>
      </p:grpSp>
      <p:sp>
        <p:nvSpPr>
          <p:cNvPr id="81" name="角丸四角形 1">
            <a:extLst>
              <a:ext uri="{FF2B5EF4-FFF2-40B4-BE49-F238E27FC236}">
                <a16:creationId xmlns:a16="http://schemas.microsoft.com/office/drawing/2014/main" id="{6A39130D-A580-40D5-AA21-C54649C47402}"/>
              </a:ext>
            </a:extLst>
          </p:cNvPr>
          <p:cNvSpPr/>
          <p:nvPr/>
        </p:nvSpPr>
        <p:spPr>
          <a:xfrm>
            <a:off x="7375663" y="1346491"/>
            <a:ext cx="1080000" cy="291661"/>
          </a:xfrm>
          <a:prstGeom prst="roundRect">
            <a:avLst>
              <a:gd name="adj" fmla="val 20120"/>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kumimoji="1" lang="en-US" altLang="ja-JP" sz="1100" dirty="0">
                <a:solidFill>
                  <a:schemeClr val="tx1"/>
                </a:solidFill>
                <a:latin typeface="Meiryo UI" panose="020B0604030504040204" pitchFamily="50" charset="-128"/>
                <a:ea typeface="Meiryo UI" panose="020B0604030504040204" pitchFamily="50" charset="-128"/>
              </a:rPr>
              <a:t>HW</a:t>
            </a:r>
            <a:r>
              <a:rPr kumimoji="1" lang="ja-JP" altLang="en-US" sz="1100" dirty="0">
                <a:solidFill>
                  <a:schemeClr val="tx1"/>
                </a:solidFill>
                <a:latin typeface="Meiryo UI" panose="020B0604030504040204" pitchFamily="50" charset="-128"/>
                <a:ea typeface="Meiryo UI" panose="020B0604030504040204" pitchFamily="50" charset="-128"/>
              </a:rPr>
              <a:t>調達・保守</a:t>
            </a:r>
          </a:p>
        </p:txBody>
      </p:sp>
      <p:sp>
        <p:nvSpPr>
          <p:cNvPr id="82" name="角丸四角形 1">
            <a:extLst>
              <a:ext uri="{FF2B5EF4-FFF2-40B4-BE49-F238E27FC236}">
                <a16:creationId xmlns:a16="http://schemas.microsoft.com/office/drawing/2014/main" id="{9BED28FC-4654-486D-B54B-09E700FEA5DE}"/>
              </a:ext>
            </a:extLst>
          </p:cNvPr>
          <p:cNvSpPr/>
          <p:nvPr/>
        </p:nvSpPr>
        <p:spPr>
          <a:xfrm>
            <a:off x="5136741" y="1346491"/>
            <a:ext cx="2088000" cy="291661"/>
          </a:xfrm>
          <a:prstGeom prst="roundRect">
            <a:avLst>
              <a:gd name="adj" fmla="val 21513"/>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kumimoji="1" lang="en-US" altLang="ja-JP" sz="1100" dirty="0">
                <a:solidFill>
                  <a:schemeClr val="tx1"/>
                </a:solidFill>
                <a:latin typeface="Meiryo UI" panose="020B0604030504040204" pitchFamily="50" charset="-128"/>
                <a:ea typeface="Meiryo UI" panose="020B0604030504040204" pitchFamily="50" charset="-128"/>
              </a:rPr>
              <a:t>SW</a:t>
            </a:r>
            <a:r>
              <a:rPr kumimoji="1" lang="ja-JP" altLang="en-US" sz="1100" dirty="0">
                <a:solidFill>
                  <a:schemeClr val="tx1"/>
                </a:solidFill>
                <a:latin typeface="Meiryo UI" panose="020B0604030504040204" pitchFamily="50" charset="-128"/>
                <a:ea typeface="Meiryo UI" panose="020B0604030504040204" pitchFamily="50" charset="-128"/>
              </a:rPr>
              <a:t>開発</a:t>
            </a:r>
            <a:r>
              <a:rPr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a:solidFill>
                  <a:schemeClr val="tx1"/>
                </a:solidFill>
                <a:latin typeface="Meiryo UI" panose="020B0604030504040204" pitchFamily="50" charset="-128"/>
                <a:ea typeface="Meiryo UI" panose="020B0604030504040204" pitchFamily="50" charset="-128"/>
              </a:rPr>
              <a:t>システム運用・保守</a:t>
            </a:r>
            <a:endParaRPr kumimoji="1" lang="en-US" altLang="ja-JP" sz="1100" dirty="0">
              <a:solidFill>
                <a:schemeClr val="tx1"/>
              </a:solidFill>
              <a:latin typeface="Meiryo UI" panose="020B0604030504040204" pitchFamily="50" charset="-128"/>
              <a:ea typeface="Meiryo UI" panose="020B0604030504040204" pitchFamily="50" charset="-128"/>
            </a:endParaRPr>
          </a:p>
        </p:txBody>
      </p:sp>
      <p:sp>
        <p:nvSpPr>
          <p:cNvPr id="95" name="角丸四角形 1">
            <a:extLst>
              <a:ext uri="{FF2B5EF4-FFF2-40B4-BE49-F238E27FC236}">
                <a16:creationId xmlns:a16="http://schemas.microsoft.com/office/drawing/2014/main" id="{95288361-F4D0-4685-92A0-6AB5E69A5154}"/>
              </a:ext>
            </a:extLst>
          </p:cNvPr>
          <p:cNvSpPr/>
          <p:nvPr/>
        </p:nvSpPr>
        <p:spPr>
          <a:xfrm>
            <a:off x="6453705" y="3608916"/>
            <a:ext cx="792000" cy="945239"/>
          </a:xfrm>
          <a:prstGeom prst="roundRect">
            <a:avLst>
              <a:gd name="adj" fmla="val 9313"/>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kumimoji="1" lang="en-US" altLang="ja-JP" sz="1100" dirty="0">
                <a:solidFill>
                  <a:schemeClr val="tx1"/>
                </a:solidFill>
                <a:latin typeface="Meiryo UI" panose="020B0604030504040204" pitchFamily="50" charset="-128"/>
                <a:ea typeface="Meiryo UI" panose="020B0604030504040204" pitchFamily="50" charset="-128"/>
              </a:rPr>
              <a:t>HW</a:t>
            </a:r>
          </a:p>
          <a:p>
            <a:pPr algn="ctr"/>
            <a:r>
              <a:rPr kumimoji="1" lang="ja-JP" altLang="en-US" sz="1100" dirty="0">
                <a:solidFill>
                  <a:schemeClr val="tx1"/>
                </a:solidFill>
                <a:latin typeface="Meiryo UI" panose="020B0604030504040204" pitchFamily="50" charset="-128"/>
                <a:ea typeface="Meiryo UI" panose="020B0604030504040204" pitchFamily="50" charset="-128"/>
              </a:rPr>
              <a:t>調達・</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保守</a:t>
            </a:r>
          </a:p>
        </p:txBody>
      </p:sp>
      <p:sp>
        <p:nvSpPr>
          <p:cNvPr id="98" name="角丸四角形 1">
            <a:extLst>
              <a:ext uri="{FF2B5EF4-FFF2-40B4-BE49-F238E27FC236}">
                <a16:creationId xmlns:a16="http://schemas.microsoft.com/office/drawing/2014/main" id="{E41ABD4F-CA36-4161-A73E-092801953923}"/>
              </a:ext>
            </a:extLst>
          </p:cNvPr>
          <p:cNvSpPr/>
          <p:nvPr/>
        </p:nvSpPr>
        <p:spPr>
          <a:xfrm>
            <a:off x="7375663" y="1837650"/>
            <a:ext cx="1080000" cy="291661"/>
          </a:xfrm>
          <a:prstGeom prst="roundRect">
            <a:avLst>
              <a:gd name="adj" fmla="val 20120"/>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kumimoji="1" lang="en-US" altLang="ja-JP" sz="1100" dirty="0">
                <a:solidFill>
                  <a:schemeClr val="tx1"/>
                </a:solidFill>
                <a:latin typeface="Meiryo UI" panose="020B0604030504040204" pitchFamily="50" charset="-128"/>
                <a:ea typeface="Meiryo UI" panose="020B0604030504040204" pitchFamily="50" charset="-128"/>
              </a:rPr>
              <a:t>HW</a:t>
            </a:r>
            <a:r>
              <a:rPr kumimoji="1" lang="ja-JP" altLang="en-US" sz="1100" dirty="0">
                <a:solidFill>
                  <a:schemeClr val="tx1"/>
                </a:solidFill>
                <a:latin typeface="Meiryo UI" panose="020B0604030504040204" pitchFamily="50" charset="-128"/>
                <a:ea typeface="Meiryo UI" panose="020B0604030504040204" pitchFamily="50" charset="-128"/>
              </a:rPr>
              <a:t>調達・保守</a:t>
            </a:r>
          </a:p>
        </p:txBody>
      </p:sp>
      <p:sp>
        <p:nvSpPr>
          <p:cNvPr id="99" name="角丸四角形 1">
            <a:extLst>
              <a:ext uri="{FF2B5EF4-FFF2-40B4-BE49-F238E27FC236}">
                <a16:creationId xmlns:a16="http://schemas.microsoft.com/office/drawing/2014/main" id="{6A544E56-4B66-46F8-A5D6-195867D06456}"/>
              </a:ext>
            </a:extLst>
          </p:cNvPr>
          <p:cNvSpPr/>
          <p:nvPr/>
        </p:nvSpPr>
        <p:spPr>
          <a:xfrm>
            <a:off x="5136741" y="1837650"/>
            <a:ext cx="2088000" cy="291661"/>
          </a:xfrm>
          <a:prstGeom prst="roundRect">
            <a:avLst>
              <a:gd name="adj" fmla="val 21513"/>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kumimoji="1" lang="en-US" altLang="ja-JP" sz="1100" dirty="0">
                <a:solidFill>
                  <a:schemeClr val="tx1"/>
                </a:solidFill>
                <a:latin typeface="Meiryo UI" panose="020B0604030504040204" pitchFamily="50" charset="-128"/>
                <a:ea typeface="Meiryo UI" panose="020B0604030504040204" pitchFamily="50" charset="-128"/>
              </a:rPr>
              <a:t>SW</a:t>
            </a:r>
            <a:r>
              <a:rPr kumimoji="1" lang="ja-JP" altLang="en-US" sz="1100" dirty="0">
                <a:solidFill>
                  <a:schemeClr val="tx1"/>
                </a:solidFill>
                <a:latin typeface="Meiryo UI" panose="020B0604030504040204" pitchFamily="50" charset="-128"/>
                <a:ea typeface="Meiryo UI" panose="020B0604030504040204" pitchFamily="50" charset="-128"/>
              </a:rPr>
              <a:t>開発</a:t>
            </a:r>
            <a:r>
              <a:rPr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a:solidFill>
                  <a:schemeClr val="tx1"/>
                </a:solidFill>
                <a:latin typeface="Meiryo UI" panose="020B0604030504040204" pitchFamily="50" charset="-128"/>
                <a:ea typeface="Meiryo UI" panose="020B0604030504040204" pitchFamily="50" charset="-128"/>
              </a:rPr>
              <a:t>システム運用・保守</a:t>
            </a:r>
            <a:endParaRPr kumimoji="1" lang="en-US" altLang="ja-JP" sz="1100" dirty="0">
              <a:solidFill>
                <a:schemeClr val="tx1"/>
              </a:solidFill>
              <a:latin typeface="Meiryo UI" panose="020B0604030504040204" pitchFamily="50" charset="-128"/>
              <a:ea typeface="Meiryo UI" panose="020B0604030504040204" pitchFamily="50" charset="-128"/>
            </a:endParaRPr>
          </a:p>
        </p:txBody>
      </p:sp>
      <p:sp>
        <p:nvSpPr>
          <p:cNvPr id="101" name="角丸四角形 1">
            <a:extLst>
              <a:ext uri="{FF2B5EF4-FFF2-40B4-BE49-F238E27FC236}">
                <a16:creationId xmlns:a16="http://schemas.microsoft.com/office/drawing/2014/main" id="{C8ED9B57-F38F-454C-8E6B-EA96B6C424B0}"/>
              </a:ext>
            </a:extLst>
          </p:cNvPr>
          <p:cNvSpPr/>
          <p:nvPr/>
        </p:nvSpPr>
        <p:spPr>
          <a:xfrm>
            <a:off x="7375663" y="2332829"/>
            <a:ext cx="1080000" cy="291661"/>
          </a:xfrm>
          <a:prstGeom prst="roundRect">
            <a:avLst>
              <a:gd name="adj" fmla="val 20120"/>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kumimoji="1" lang="en-US" altLang="ja-JP" sz="1100" dirty="0">
                <a:solidFill>
                  <a:schemeClr val="tx1"/>
                </a:solidFill>
                <a:latin typeface="Meiryo UI" panose="020B0604030504040204" pitchFamily="50" charset="-128"/>
                <a:ea typeface="Meiryo UI" panose="020B0604030504040204" pitchFamily="50" charset="-128"/>
              </a:rPr>
              <a:t>HW</a:t>
            </a:r>
            <a:r>
              <a:rPr kumimoji="1" lang="ja-JP" altLang="en-US" sz="1100" dirty="0">
                <a:solidFill>
                  <a:schemeClr val="tx1"/>
                </a:solidFill>
                <a:latin typeface="Meiryo UI" panose="020B0604030504040204" pitchFamily="50" charset="-128"/>
                <a:ea typeface="Meiryo UI" panose="020B0604030504040204" pitchFamily="50" charset="-128"/>
              </a:rPr>
              <a:t>調達・保守</a:t>
            </a:r>
          </a:p>
        </p:txBody>
      </p:sp>
      <p:sp>
        <p:nvSpPr>
          <p:cNvPr id="102" name="角丸四角形 1">
            <a:extLst>
              <a:ext uri="{FF2B5EF4-FFF2-40B4-BE49-F238E27FC236}">
                <a16:creationId xmlns:a16="http://schemas.microsoft.com/office/drawing/2014/main" id="{2DCC7BB5-24EB-49C4-86B6-11191B4576B8}"/>
              </a:ext>
            </a:extLst>
          </p:cNvPr>
          <p:cNvSpPr/>
          <p:nvPr/>
        </p:nvSpPr>
        <p:spPr>
          <a:xfrm>
            <a:off x="5136741" y="2332829"/>
            <a:ext cx="2088000" cy="291661"/>
          </a:xfrm>
          <a:prstGeom prst="roundRect">
            <a:avLst>
              <a:gd name="adj" fmla="val 21513"/>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kumimoji="1" lang="en-US" altLang="ja-JP" sz="1100" dirty="0">
                <a:solidFill>
                  <a:schemeClr val="tx1"/>
                </a:solidFill>
                <a:latin typeface="Meiryo UI" panose="020B0604030504040204" pitchFamily="50" charset="-128"/>
                <a:ea typeface="Meiryo UI" panose="020B0604030504040204" pitchFamily="50" charset="-128"/>
              </a:rPr>
              <a:t>SW</a:t>
            </a:r>
            <a:r>
              <a:rPr kumimoji="1" lang="ja-JP" altLang="en-US" sz="1100" dirty="0">
                <a:solidFill>
                  <a:schemeClr val="tx1"/>
                </a:solidFill>
                <a:latin typeface="Meiryo UI" panose="020B0604030504040204" pitchFamily="50" charset="-128"/>
                <a:ea typeface="Meiryo UI" panose="020B0604030504040204" pitchFamily="50" charset="-128"/>
              </a:rPr>
              <a:t>開発</a:t>
            </a:r>
            <a:r>
              <a:rPr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a:solidFill>
                  <a:schemeClr val="tx1"/>
                </a:solidFill>
                <a:latin typeface="Meiryo UI" panose="020B0604030504040204" pitchFamily="50" charset="-128"/>
                <a:ea typeface="Meiryo UI" panose="020B0604030504040204" pitchFamily="50" charset="-128"/>
              </a:rPr>
              <a:t>システム運用・保守</a:t>
            </a:r>
            <a:endParaRPr kumimoji="1" lang="en-US" altLang="ja-JP" sz="1100" dirty="0">
              <a:solidFill>
                <a:schemeClr val="tx1"/>
              </a:solidFill>
              <a:latin typeface="Meiryo UI" panose="020B0604030504040204" pitchFamily="50" charset="-128"/>
              <a:ea typeface="Meiryo UI" panose="020B0604030504040204" pitchFamily="50" charset="-128"/>
            </a:endParaRPr>
          </a:p>
        </p:txBody>
      </p:sp>
      <p:sp>
        <p:nvSpPr>
          <p:cNvPr id="124" name="角丸四角形 6">
            <a:extLst>
              <a:ext uri="{FF2B5EF4-FFF2-40B4-BE49-F238E27FC236}">
                <a16:creationId xmlns:a16="http://schemas.microsoft.com/office/drawing/2014/main" id="{BB6C1BAE-C6BB-4B0D-AEC7-E3B13AEEF43D}"/>
              </a:ext>
            </a:extLst>
          </p:cNvPr>
          <p:cNvSpPr/>
          <p:nvPr/>
        </p:nvSpPr>
        <p:spPr>
          <a:xfrm>
            <a:off x="4371155" y="3566211"/>
            <a:ext cx="1944000" cy="394245"/>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5" name="角丸四角形 27">
            <a:extLst>
              <a:ext uri="{FF2B5EF4-FFF2-40B4-BE49-F238E27FC236}">
                <a16:creationId xmlns:a16="http://schemas.microsoft.com/office/drawing/2014/main" id="{AF9D417E-DC56-4C29-B452-3C408748F205}"/>
              </a:ext>
            </a:extLst>
          </p:cNvPr>
          <p:cNvSpPr/>
          <p:nvPr/>
        </p:nvSpPr>
        <p:spPr>
          <a:xfrm>
            <a:off x="7458378" y="3608916"/>
            <a:ext cx="1023190" cy="945239"/>
          </a:xfrm>
          <a:prstGeom prst="roundRect">
            <a:avLst>
              <a:gd name="adj" fmla="val 9810"/>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ctr" anchorCtr="0"/>
          <a:lstStyle/>
          <a:p>
            <a:pPr algn="ctr"/>
            <a:r>
              <a:rPr kumimoji="1" lang="ja-JP" altLang="en-US" sz="1100" dirty="0">
                <a:solidFill>
                  <a:schemeClr val="tx1"/>
                </a:solidFill>
                <a:latin typeface="Meiryo UI" panose="020B0604030504040204" pitchFamily="50" charset="-128"/>
                <a:ea typeface="Meiryo UI" panose="020B0604030504040204" pitchFamily="50" charset="-128"/>
              </a:rPr>
              <a:t>ハード・ソフト</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運用から切り離し</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一元化できる</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システム運用</a:t>
            </a:r>
          </a:p>
        </p:txBody>
      </p:sp>
      <p:sp>
        <p:nvSpPr>
          <p:cNvPr id="127" name="角丸四角形 6">
            <a:extLst>
              <a:ext uri="{FF2B5EF4-FFF2-40B4-BE49-F238E27FC236}">
                <a16:creationId xmlns:a16="http://schemas.microsoft.com/office/drawing/2014/main" id="{4AE90627-B934-4268-8AB6-E4FAA6882542}"/>
              </a:ext>
            </a:extLst>
          </p:cNvPr>
          <p:cNvSpPr/>
          <p:nvPr/>
        </p:nvSpPr>
        <p:spPr>
          <a:xfrm>
            <a:off x="4371155" y="4058049"/>
            <a:ext cx="1944000" cy="394245"/>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9" name="角丸四角形 6">
            <a:extLst>
              <a:ext uri="{FF2B5EF4-FFF2-40B4-BE49-F238E27FC236}">
                <a16:creationId xmlns:a16="http://schemas.microsoft.com/office/drawing/2014/main" id="{8249F371-3288-4F08-ABA6-1F3E1ECCB79B}"/>
              </a:ext>
            </a:extLst>
          </p:cNvPr>
          <p:cNvSpPr/>
          <p:nvPr/>
        </p:nvSpPr>
        <p:spPr>
          <a:xfrm>
            <a:off x="4361574" y="4554155"/>
            <a:ext cx="1944000" cy="394245"/>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56" name="図 155">
            <a:extLst>
              <a:ext uri="{FF2B5EF4-FFF2-40B4-BE49-F238E27FC236}">
                <a16:creationId xmlns:a16="http://schemas.microsoft.com/office/drawing/2014/main" id="{9CE104A6-D0D3-4A70-97BF-91D2E88D1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8378" y="4575422"/>
            <a:ext cx="321094" cy="321094"/>
          </a:xfrm>
          <a:prstGeom prst="rect">
            <a:avLst/>
          </a:prstGeom>
        </p:spPr>
      </p:pic>
      <p:pic>
        <p:nvPicPr>
          <p:cNvPr id="158" name="図 157">
            <a:extLst>
              <a:ext uri="{FF2B5EF4-FFF2-40B4-BE49-F238E27FC236}">
                <a16:creationId xmlns:a16="http://schemas.microsoft.com/office/drawing/2014/main" id="{9E5809FC-B823-45C3-B12D-59884C5B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2076" y="4590263"/>
            <a:ext cx="329698" cy="329698"/>
          </a:xfrm>
          <a:prstGeom prst="rect">
            <a:avLst/>
          </a:prstGeom>
        </p:spPr>
      </p:pic>
      <p:sp>
        <p:nvSpPr>
          <p:cNvPr id="173" name="テキスト ボックス 172">
            <a:extLst>
              <a:ext uri="{FF2B5EF4-FFF2-40B4-BE49-F238E27FC236}">
                <a16:creationId xmlns:a16="http://schemas.microsoft.com/office/drawing/2014/main" id="{A95E3213-9927-42EC-BF0A-EB557EFA43CA}"/>
              </a:ext>
            </a:extLst>
          </p:cNvPr>
          <p:cNvSpPr txBox="1"/>
          <p:nvPr/>
        </p:nvSpPr>
        <p:spPr>
          <a:xfrm>
            <a:off x="6708129" y="4645800"/>
            <a:ext cx="612000" cy="415498"/>
          </a:xfrm>
          <a:prstGeom prst="rect">
            <a:avLst/>
          </a:prstGeom>
          <a:noFill/>
        </p:spPr>
        <p:txBody>
          <a:bodyPr wrap="square" rtlCol="0">
            <a:spAutoFit/>
          </a:bodyPr>
          <a:lstStyle/>
          <a:p>
            <a:r>
              <a:rPr kumimoji="1" lang="ja-JP" altLang="en-US" sz="1050" b="1" dirty="0">
                <a:solidFill>
                  <a:srgbClr val="FF0000"/>
                </a:solidFill>
              </a:rPr>
              <a:t>クラウド</a:t>
            </a:r>
          </a:p>
        </p:txBody>
      </p:sp>
      <p:sp>
        <p:nvSpPr>
          <p:cNvPr id="174" name="テキスト ボックス 173">
            <a:extLst>
              <a:ext uri="{FF2B5EF4-FFF2-40B4-BE49-F238E27FC236}">
                <a16:creationId xmlns:a16="http://schemas.microsoft.com/office/drawing/2014/main" id="{C07E9E33-7B24-4CE5-935B-1E73ED3C34A2}"/>
              </a:ext>
            </a:extLst>
          </p:cNvPr>
          <p:cNvSpPr txBox="1"/>
          <p:nvPr/>
        </p:nvSpPr>
        <p:spPr>
          <a:xfrm>
            <a:off x="7746648" y="4548897"/>
            <a:ext cx="684000" cy="415498"/>
          </a:xfrm>
          <a:prstGeom prst="rect">
            <a:avLst/>
          </a:prstGeom>
          <a:noFill/>
        </p:spPr>
        <p:txBody>
          <a:bodyPr wrap="square" rtlCol="0">
            <a:spAutoFit/>
          </a:bodyPr>
          <a:lstStyle/>
          <a:p>
            <a:pPr algn="ctr"/>
            <a:r>
              <a:rPr kumimoji="1" lang="ja-JP" altLang="en-US" sz="1050" b="1" dirty="0">
                <a:solidFill>
                  <a:srgbClr val="FF0000"/>
                </a:solidFill>
              </a:rPr>
              <a:t>アウトソ</a:t>
            </a:r>
            <a:br>
              <a:rPr kumimoji="1" lang="en-US" altLang="ja-JP" sz="1050" b="1" dirty="0">
                <a:solidFill>
                  <a:srgbClr val="FF0000"/>
                </a:solidFill>
              </a:rPr>
            </a:br>
            <a:r>
              <a:rPr kumimoji="1" lang="ja-JP" altLang="en-US" sz="1050" b="1" dirty="0">
                <a:solidFill>
                  <a:srgbClr val="FF0000"/>
                </a:solidFill>
              </a:rPr>
              <a:t>ーシング</a:t>
            </a:r>
          </a:p>
        </p:txBody>
      </p:sp>
      <p:grpSp>
        <p:nvGrpSpPr>
          <p:cNvPr id="176" name="グループ化 175">
            <a:extLst>
              <a:ext uri="{FF2B5EF4-FFF2-40B4-BE49-F238E27FC236}">
                <a16:creationId xmlns:a16="http://schemas.microsoft.com/office/drawing/2014/main" id="{8B11ABF0-4ABA-4E23-B62E-912EBEF345FA}"/>
              </a:ext>
            </a:extLst>
          </p:cNvPr>
          <p:cNvGrpSpPr/>
          <p:nvPr/>
        </p:nvGrpSpPr>
        <p:grpSpPr>
          <a:xfrm>
            <a:off x="4403278" y="1802635"/>
            <a:ext cx="683769" cy="342952"/>
            <a:chOff x="4741204" y="1749676"/>
            <a:chExt cx="683769" cy="342952"/>
          </a:xfrm>
        </p:grpSpPr>
        <p:pic>
          <p:nvPicPr>
            <p:cNvPr id="177" name="図 176">
              <a:extLst>
                <a:ext uri="{FF2B5EF4-FFF2-40B4-BE49-F238E27FC236}">
                  <a16:creationId xmlns:a16="http://schemas.microsoft.com/office/drawing/2014/main" id="{B5DBB4F9-CECF-4EDD-A474-2F8CD3422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204" y="1749676"/>
              <a:ext cx="342952" cy="342952"/>
            </a:xfrm>
            <a:prstGeom prst="rect">
              <a:avLst/>
            </a:prstGeom>
          </p:spPr>
        </p:pic>
        <p:sp>
          <p:nvSpPr>
            <p:cNvPr id="178" name="テキスト ボックス 177">
              <a:extLst>
                <a:ext uri="{FF2B5EF4-FFF2-40B4-BE49-F238E27FC236}">
                  <a16:creationId xmlns:a16="http://schemas.microsoft.com/office/drawing/2014/main" id="{6A0BC57D-FBC9-42E2-82F1-EE7CFE2320D6}"/>
                </a:ext>
              </a:extLst>
            </p:cNvPr>
            <p:cNvSpPr txBox="1"/>
            <p:nvPr/>
          </p:nvSpPr>
          <p:spPr>
            <a:xfrm>
              <a:off x="4978400" y="1805736"/>
              <a:ext cx="446573" cy="230832"/>
            </a:xfrm>
            <a:prstGeom prst="rect">
              <a:avLst/>
            </a:prstGeom>
            <a:noFill/>
          </p:spPr>
          <p:txBody>
            <a:bodyPr wrap="square" rtlCol="0">
              <a:spAutoFit/>
            </a:bodyPr>
            <a:lstStyle/>
            <a:p>
              <a:pPr algn="ctr"/>
              <a:r>
                <a:rPr lang="en-US" altLang="ja-JP" sz="900" dirty="0"/>
                <a:t>B</a:t>
              </a:r>
              <a:r>
                <a:rPr kumimoji="1" lang="ja-JP" altLang="en-US" sz="900" dirty="0"/>
                <a:t>部</a:t>
              </a:r>
            </a:p>
          </p:txBody>
        </p:sp>
      </p:grpSp>
      <p:grpSp>
        <p:nvGrpSpPr>
          <p:cNvPr id="179" name="グループ化 178">
            <a:extLst>
              <a:ext uri="{FF2B5EF4-FFF2-40B4-BE49-F238E27FC236}">
                <a16:creationId xmlns:a16="http://schemas.microsoft.com/office/drawing/2014/main" id="{D37BA432-1984-40D6-A51A-C64E318C1F41}"/>
              </a:ext>
            </a:extLst>
          </p:cNvPr>
          <p:cNvGrpSpPr/>
          <p:nvPr/>
        </p:nvGrpSpPr>
        <p:grpSpPr>
          <a:xfrm>
            <a:off x="4403278" y="2304264"/>
            <a:ext cx="683769" cy="342952"/>
            <a:chOff x="4741204" y="1749676"/>
            <a:chExt cx="683769" cy="342952"/>
          </a:xfrm>
        </p:grpSpPr>
        <p:pic>
          <p:nvPicPr>
            <p:cNvPr id="180" name="図 179">
              <a:extLst>
                <a:ext uri="{FF2B5EF4-FFF2-40B4-BE49-F238E27FC236}">
                  <a16:creationId xmlns:a16="http://schemas.microsoft.com/office/drawing/2014/main" id="{DB88A68D-A97A-4949-8DE4-44B007249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204" y="1749676"/>
              <a:ext cx="342952" cy="342952"/>
            </a:xfrm>
            <a:prstGeom prst="rect">
              <a:avLst/>
            </a:prstGeom>
          </p:spPr>
        </p:pic>
        <p:sp>
          <p:nvSpPr>
            <p:cNvPr id="181" name="テキスト ボックス 180">
              <a:extLst>
                <a:ext uri="{FF2B5EF4-FFF2-40B4-BE49-F238E27FC236}">
                  <a16:creationId xmlns:a16="http://schemas.microsoft.com/office/drawing/2014/main" id="{AC4F4B31-E931-4376-B7A1-FC5B76BD5FF6}"/>
                </a:ext>
              </a:extLst>
            </p:cNvPr>
            <p:cNvSpPr txBox="1"/>
            <p:nvPr/>
          </p:nvSpPr>
          <p:spPr>
            <a:xfrm>
              <a:off x="4978400" y="1805736"/>
              <a:ext cx="446573" cy="230832"/>
            </a:xfrm>
            <a:prstGeom prst="rect">
              <a:avLst/>
            </a:prstGeom>
            <a:noFill/>
          </p:spPr>
          <p:txBody>
            <a:bodyPr wrap="square" rtlCol="0">
              <a:spAutoFit/>
            </a:bodyPr>
            <a:lstStyle/>
            <a:p>
              <a:pPr algn="ctr"/>
              <a:r>
                <a:rPr lang="en-US" altLang="ja-JP" sz="900" dirty="0"/>
                <a:t>C</a:t>
              </a:r>
              <a:r>
                <a:rPr kumimoji="1" lang="ja-JP" altLang="en-US" sz="900" dirty="0"/>
                <a:t>部</a:t>
              </a:r>
            </a:p>
          </p:txBody>
        </p:sp>
      </p:grpSp>
      <p:grpSp>
        <p:nvGrpSpPr>
          <p:cNvPr id="182" name="グループ化 181">
            <a:extLst>
              <a:ext uri="{FF2B5EF4-FFF2-40B4-BE49-F238E27FC236}">
                <a16:creationId xmlns:a16="http://schemas.microsoft.com/office/drawing/2014/main" id="{A099C940-3EE7-49E5-9B73-2DD0EFB1B3D3}"/>
              </a:ext>
            </a:extLst>
          </p:cNvPr>
          <p:cNvGrpSpPr/>
          <p:nvPr/>
        </p:nvGrpSpPr>
        <p:grpSpPr>
          <a:xfrm>
            <a:off x="4422630" y="3596795"/>
            <a:ext cx="683769" cy="342952"/>
            <a:chOff x="4741204" y="1749676"/>
            <a:chExt cx="683769" cy="342952"/>
          </a:xfrm>
        </p:grpSpPr>
        <p:pic>
          <p:nvPicPr>
            <p:cNvPr id="183" name="図 182">
              <a:extLst>
                <a:ext uri="{FF2B5EF4-FFF2-40B4-BE49-F238E27FC236}">
                  <a16:creationId xmlns:a16="http://schemas.microsoft.com/office/drawing/2014/main" id="{76C4B03B-5C27-4285-A423-A8F26C1EE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204" y="1749676"/>
              <a:ext cx="342952" cy="342952"/>
            </a:xfrm>
            <a:prstGeom prst="rect">
              <a:avLst/>
            </a:prstGeom>
          </p:spPr>
        </p:pic>
        <p:sp>
          <p:nvSpPr>
            <p:cNvPr id="184" name="テキスト ボックス 183">
              <a:extLst>
                <a:ext uri="{FF2B5EF4-FFF2-40B4-BE49-F238E27FC236}">
                  <a16:creationId xmlns:a16="http://schemas.microsoft.com/office/drawing/2014/main" id="{6964DF7F-69B4-42AB-9726-83D0926F26F3}"/>
                </a:ext>
              </a:extLst>
            </p:cNvPr>
            <p:cNvSpPr txBox="1"/>
            <p:nvPr/>
          </p:nvSpPr>
          <p:spPr>
            <a:xfrm>
              <a:off x="4978400" y="1805736"/>
              <a:ext cx="446573" cy="230832"/>
            </a:xfrm>
            <a:prstGeom prst="rect">
              <a:avLst/>
            </a:prstGeom>
            <a:noFill/>
          </p:spPr>
          <p:txBody>
            <a:bodyPr wrap="square" rtlCol="0">
              <a:spAutoFit/>
            </a:bodyPr>
            <a:lstStyle/>
            <a:p>
              <a:pPr algn="ctr"/>
              <a:r>
                <a:rPr kumimoji="1" lang="en-US" altLang="ja-JP" sz="900" dirty="0"/>
                <a:t>A</a:t>
              </a:r>
              <a:r>
                <a:rPr kumimoji="1" lang="ja-JP" altLang="en-US" sz="900" dirty="0"/>
                <a:t>部</a:t>
              </a:r>
            </a:p>
          </p:txBody>
        </p:sp>
      </p:grpSp>
      <p:grpSp>
        <p:nvGrpSpPr>
          <p:cNvPr id="185" name="グループ化 184">
            <a:extLst>
              <a:ext uri="{FF2B5EF4-FFF2-40B4-BE49-F238E27FC236}">
                <a16:creationId xmlns:a16="http://schemas.microsoft.com/office/drawing/2014/main" id="{A58DD7D3-BC2A-48FD-83EB-5FEFF2557EF8}"/>
              </a:ext>
            </a:extLst>
          </p:cNvPr>
          <p:cNvGrpSpPr/>
          <p:nvPr/>
        </p:nvGrpSpPr>
        <p:grpSpPr>
          <a:xfrm>
            <a:off x="4422630" y="4090937"/>
            <a:ext cx="683769" cy="342952"/>
            <a:chOff x="4741204" y="1749676"/>
            <a:chExt cx="683769" cy="342952"/>
          </a:xfrm>
        </p:grpSpPr>
        <p:pic>
          <p:nvPicPr>
            <p:cNvPr id="186" name="図 185">
              <a:extLst>
                <a:ext uri="{FF2B5EF4-FFF2-40B4-BE49-F238E27FC236}">
                  <a16:creationId xmlns:a16="http://schemas.microsoft.com/office/drawing/2014/main" id="{6278E910-69E4-4CD3-9C2D-983A6FF5B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204" y="1749676"/>
              <a:ext cx="342952" cy="342952"/>
            </a:xfrm>
            <a:prstGeom prst="rect">
              <a:avLst/>
            </a:prstGeom>
          </p:spPr>
        </p:pic>
        <p:sp>
          <p:nvSpPr>
            <p:cNvPr id="187" name="テキスト ボックス 186">
              <a:extLst>
                <a:ext uri="{FF2B5EF4-FFF2-40B4-BE49-F238E27FC236}">
                  <a16:creationId xmlns:a16="http://schemas.microsoft.com/office/drawing/2014/main" id="{2CFD54B2-29A3-48D7-BCE5-4EBAE2EADC23}"/>
                </a:ext>
              </a:extLst>
            </p:cNvPr>
            <p:cNvSpPr txBox="1"/>
            <p:nvPr/>
          </p:nvSpPr>
          <p:spPr>
            <a:xfrm>
              <a:off x="4978400" y="1805736"/>
              <a:ext cx="446573" cy="230832"/>
            </a:xfrm>
            <a:prstGeom prst="rect">
              <a:avLst/>
            </a:prstGeom>
            <a:noFill/>
          </p:spPr>
          <p:txBody>
            <a:bodyPr wrap="square" rtlCol="0">
              <a:spAutoFit/>
            </a:bodyPr>
            <a:lstStyle/>
            <a:p>
              <a:pPr algn="ctr"/>
              <a:r>
                <a:rPr lang="en-US" altLang="ja-JP" sz="900" dirty="0"/>
                <a:t>B</a:t>
              </a:r>
              <a:r>
                <a:rPr kumimoji="1" lang="ja-JP" altLang="en-US" sz="900" dirty="0"/>
                <a:t>部</a:t>
              </a:r>
            </a:p>
          </p:txBody>
        </p:sp>
      </p:grpSp>
      <p:grpSp>
        <p:nvGrpSpPr>
          <p:cNvPr id="188" name="グループ化 187">
            <a:extLst>
              <a:ext uri="{FF2B5EF4-FFF2-40B4-BE49-F238E27FC236}">
                <a16:creationId xmlns:a16="http://schemas.microsoft.com/office/drawing/2014/main" id="{D983693D-79DF-4141-9C06-900B7532CB08}"/>
              </a:ext>
            </a:extLst>
          </p:cNvPr>
          <p:cNvGrpSpPr/>
          <p:nvPr/>
        </p:nvGrpSpPr>
        <p:grpSpPr>
          <a:xfrm>
            <a:off x="4422630" y="4592566"/>
            <a:ext cx="683769" cy="342952"/>
            <a:chOff x="4741204" y="1749676"/>
            <a:chExt cx="683769" cy="342952"/>
          </a:xfrm>
        </p:grpSpPr>
        <p:pic>
          <p:nvPicPr>
            <p:cNvPr id="189" name="図 188">
              <a:extLst>
                <a:ext uri="{FF2B5EF4-FFF2-40B4-BE49-F238E27FC236}">
                  <a16:creationId xmlns:a16="http://schemas.microsoft.com/office/drawing/2014/main" id="{09FD0099-9DCF-4459-811E-031F4C88E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204" y="1749676"/>
              <a:ext cx="342952" cy="342952"/>
            </a:xfrm>
            <a:prstGeom prst="rect">
              <a:avLst/>
            </a:prstGeom>
          </p:spPr>
        </p:pic>
        <p:sp>
          <p:nvSpPr>
            <p:cNvPr id="190" name="テキスト ボックス 189">
              <a:extLst>
                <a:ext uri="{FF2B5EF4-FFF2-40B4-BE49-F238E27FC236}">
                  <a16:creationId xmlns:a16="http://schemas.microsoft.com/office/drawing/2014/main" id="{AC45AB49-225C-4F53-A48C-8F79334D3CF0}"/>
                </a:ext>
              </a:extLst>
            </p:cNvPr>
            <p:cNvSpPr txBox="1"/>
            <p:nvPr/>
          </p:nvSpPr>
          <p:spPr>
            <a:xfrm>
              <a:off x="4978400" y="1805736"/>
              <a:ext cx="446573" cy="230832"/>
            </a:xfrm>
            <a:prstGeom prst="rect">
              <a:avLst/>
            </a:prstGeom>
            <a:noFill/>
          </p:spPr>
          <p:txBody>
            <a:bodyPr wrap="square" rtlCol="0">
              <a:spAutoFit/>
            </a:bodyPr>
            <a:lstStyle/>
            <a:p>
              <a:pPr algn="ctr"/>
              <a:r>
                <a:rPr lang="en-US" altLang="ja-JP" sz="900" dirty="0"/>
                <a:t>C</a:t>
              </a:r>
              <a:r>
                <a:rPr kumimoji="1" lang="ja-JP" altLang="en-US" sz="900" dirty="0"/>
                <a:t>部</a:t>
              </a:r>
            </a:p>
          </p:txBody>
        </p:sp>
      </p:grpSp>
      <p:pic>
        <p:nvPicPr>
          <p:cNvPr id="194" name="図 193">
            <a:extLst>
              <a:ext uri="{FF2B5EF4-FFF2-40B4-BE49-F238E27FC236}">
                <a16:creationId xmlns:a16="http://schemas.microsoft.com/office/drawing/2014/main" id="{840FC4BC-908B-486E-97A7-F9597776C84E}"/>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8000000">
            <a:off x="6142036" y="5753959"/>
            <a:ext cx="893707" cy="893707"/>
          </a:xfrm>
          <a:prstGeom prst="rect">
            <a:avLst/>
          </a:prstGeom>
          <a:noFill/>
          <a:ln>
            <a:noFill/>
          </a:ln>
        </p:spPr>
      </p:pic>
      <p:sp>
        <p:nvSpPr>
          <p:cNvPr id="195" name="角丸四角形 1">
            <a:extLst>
              <a:ext uri="{FF2B5EF4-FFF2-40B4-BE49-F238E27FC236}">
                <a16:creationId xmlns:a16="http://schemas.microsoft.com/office/drawing/2014/main" id="{073F23B0-F1DB-42CE-A4AC-6E65C3F8421B}"/>
              </a:ext>
            </a:extLst>
          </p:cNvPr>
          <p:cNvSpPr/>
          <p:nvPr/>
        </p:nvSpPr>
        <p:spPr>
          <a:xfrm>
            <a:off x="4291984" y="5734328"/>
            <a:ext cx="1836000" cy="432000"/>
          </a:xfrm>
          <a:prstGeom prst="roundRect">
            <a:avLst>
              <a:gd name="adj" fmla="val 2151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nchorCtr="0"/>
          <a:lstStyle/>
          <a:p>
            <a:r>
              <a:rPr kumimoji="1" lang="ja-JP" altLang="en-US" sz="1200" b="1" dirty="0">
                <a:solidFill>
                  <a:schemeClr val="tx1"/>
                </a:solidFill>
                <a:latin typeface="Meiryo UI" panose="020B0604030504040204" pitchFamily="50" charset="-128"/>
                <a:ea typeface="Meiryo UI" panose="020B0604030504040204" pitchFamily="50" charset="-128"/>
              </a:rPr>
              <a:t>業務の外部化による</a:t>
            </a:r>
            <a:br>
              <a:rPr kumimoji="1" lang="en-US" altLang="ja-JP" sz="1200" b="1" dirty="0">
                <a:solidFill>
                  <a:schemeClr val="tx1"/>
                </a:solidFill>
                <a:latin typeface="Meiryo UI" panose="020B0604030504040204" pitchFamily="50" charset="-128"/>
                <a:ea typeface="Meiryo UI" panose="020B0604030504040204" pitchFamily="50" charset="-128"/>
              </a:rPr>
            </a:br>
            <a:r>
              <a:rPr kumimoji="1" lang="ja-JP" altLang="en-US" sz="1200" b="1" dirty="0">
                <a:solidFill>
                  <a:schemeClr val="tx1"/>
                </a:solidFill>
                <a:latin typeface="Meiryo UI" panose="020B0604030504040204" pitchFamily="50" charset="-128"/>
                <a:ea typeface="Meiryo UI" panose="020B0604030504040204" pitchFamily="50" charset="-128"/>
              </a:rPr>
              <a:t>職員の負担減</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196" name="角丸四角形 1">
            <a:extLst>
              <a:ext uri="{FF2B5EF4-FFF2-40B4-BE49-F238E27FC236}">
                <a16:creationId xmlns:a16="http://schemas.microsoft.com/office/drawing/2014/main" id="{BC44B49C-4905-4799-9977-934E149E3CAD}"/>
              </a:ext>
            </a:extLst>
          </p:cNvPr>
          <p:cNvSpPr/>
          <p:nvPr/>
        </p:nvSpPr>
        <p:spPr>
          <a:xfrm>
            <a:off x="4291984" y="6254303"/>
            <a:ext cx="1836000" cy="432000"/>
          </a:xfrm>
          <a:prstGeom prst="roundRect">
            <a:avLst>
              <a:gd name="adj" fmla="val 2151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nchorCtr="0"/>
          <a:lstStyle/>
          <a:p>
            <a:r>
              <a:rPr lang="ja-JP" altLang="en-US" sz="1200" b="1" dirty="0">
                <a:solidFill>
                  <a:schemeClr val="tx1"/>
                </a:solidFill>
                <a:latin typeface="Meiryo UI" panose="020B0604030504040204" pitchFamily="50" charset="-128"/>
                <a:ea typeface="Meiryo UI" panose="020B0604030504040204" pitchFamily="50" charset="-128"/>
              </a:rPr>
              <a:t>システム最適化による</a:t>
            </a:r>
            <a:br>
              <a:rPr lang="en-US" altLang="ja-JP" sz="1200" b="1" dirty="0">
                <a:solidFill>
                  <a:schemeClr val="tx1"/>
                </a:solidFill>
                <a:latin typeface="Meiryo UI" panose="020B0604030504040204" pitchFamily="50" charset="-128"/>
                <a:ea typeface="Meiryo UI" panose="020B0604030504040204" pitchFamily="50" charset="-128"/>
              </a:rPr>
            </a:br>
            <a:r>
              <a:rPr lang="ja-JP" altLang="en-US" sz="1200" b="1" dirty="0">
                <a:solidFill>
                  <a:schemeClr val="tx1"/>
                </a:solidFill>
                <a:latin typeface="Meiryo UI" panose="020B0604030504040204" pitchFamily="50" charset="-128"/>
                <a:ea typeface="Meiryo UI" panose="020B0604030504040204" pitchFamily="50" charset="-128"/>
              </a:rPr>
              <a:t>費用削減</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197" name="角丸四角形 1">
            <a:extLst>
              <a:ext uri="{FF2B5EF4-FFF2-40B4-BE49-F238E27FC236}">
                <a16:creationId xmlns:a16="http://schemas.microsoft.com/office/drawing/2014/main" id="{7ED55A47-EF04-4CE4-BCC3-F2DD5B187E04}"/>
              </a:ext>
            </a:extLst>
          </p:cNvPr>
          <p:cNvSpPr/>
          <p:nvPr/>
        </p:nvSpPr>
        <p:spPr>
          <a:xfrm>
            <a:off x="7029634" y="5734588"/>
            <a:ext cx="1836000" cy="432000"/>
          </a:xfrm>
          <a:prstGeom prst="roundRect">
            <a:avLst>
              <a:gd name="adj" fmla="val 2151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nchorCtr="0"/>
          <a:lstStyle/>
          <a:p>
            <a:r>
              <a:rPr kumimoji="1" lang="ja-JP" altLang="en-US" sz="1200" b="1" dirty="0">
                <a:solidFill>
                  <a:schemeClr val="tx1"/>
                </a:solidFill>
                <a:latin typeface="Meiryo UI" panose="020B0604030504040204" pitchFamily="50" charset="-128"/>
                <a:ea typeface="Meiryo UI" panose="020B0604030504040204" pitchFamily="50" charset="-128"/>
              </a:rPr>
              <a:t>アナログ業務の見直し</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198" name="角丸四角形 1">
            <a:extLst>
              <a:ext uri="{FF2B5EF4-FFF2-40B4-BE49-F238E27FC236}">
                <a16:creationId xmlns:a16="http://schemas.microsoft.com/office/drawing/2014/main" id="{9D961556-D8D2-4C41-8293-7C03C48A9A8C}"/>
              </a:ext>
            </a:extLst>
          </p:cNvPr>
          <p:cNvSpPr/>
          <p:nvPr/>
        </p:nvSpPr>
        <p:spPr>
          <a:xfrm>
            <a:off x="7029634" y="6254563"/>
            <a:ext cx="1836000" cy="432000"/>
          </a:xfrm>
          <a:prstGeom prst="roundRect">
            <a:avLst>
              <a:gd name="adj" fmla="val 2151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nchorCtr="0"/>
          <a:lstStyle/>
          <a:p>
            <a:r>
              <a:rPr lang="ja-JP" altLang="en-US" sz="1200" b="1" dirty="0">
                <a:solidFill>
                  <a:schemeClr val="tx1"/>
                </a:solidFill>
                <a:latin typeface="Meiryo UI" panose="020B0604030504040204" pitchFamily="50" charset="-128"/>
                <a:ea typeface="Meiryo UI" panose="020B0604030504040204" pitchFamily="50" charset="-128"/>
              </a:rPr>
              <a:t>さらなる</a:t>
            </a:r>
            <a:r>
              <a:rPr lang="en-US" altLang="ja-JP" sz="1200" b="1" dirty="0">
                <a:solidFill>
                  <a:schemeClr val="tx1"/>
                </a:solidFill>
                <a:latin typeface="Meiryo UI" panose="020B0604030504040204" pitchFamily="50" charset="-128"/>
                <a:ea typeface="Meiryo UI" panose="020B0604030504040204" pitchFamily="50" charset="-128"/>
              </a:rPr>
              <a:t>DX</a:t>
            </a:r>
            <a:r>
              <a:rPr lang="ja-JP" altLang="en-US" sz="1200" b="1" dirty="0">
                <a:solidFill>
                  <a:schemeClr val="tx1"/>
                </a:solidFill>
                <a:latin typeface="Meiryo UI" panose="020B0604030504040204" pitchFamily="50" charset="-128"/>
                <a:ea typeface="Meiryo UI" panose="020B0604030504040204" pitchFamily="50" charset="-128"/>
              </a:rPr>
              <a:t>への投資</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62" name="二等辺三角形 61">
            <a:extLst>
              <a:ext uri="{FF2B5EF4-FFF2-40B4-BE49-F238E27FC236}">
                <a16:creationId xmlns:a16="http://schemas.microsoft.com/office/drawing/2014/main" id="{71D5AFAE-13CC-40F9-9D6F-C3858DDFB8E0}"/>
              </a:ext>
            </a:extLst>
          </p:cNvPr>
          <p:cNvSpPr/>
          <p:nvPr/>
        </p:nvSpPr>
        <p:spPr>
          <a:xfrm rot="10800000">
            <a:off x="5833466" y="5156853"/>
            <a:ext cx="1479381" cy="2530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D10022B-AA1D-4F4B-BA82-34B57D3C4EC5}"/>
              </a:ext>
            </a:extLst>
          </p:cNvPr>
          <p:cNvSpPr txBox="1"/>
          <p:nvPr/>
        </p:nvSpPr>
        <p:spPr>
          <a:xfrm>
            <a:off x="8598469" y="3583665"/>
            <a:ext cx="400110" cy="1374465"/>
          </a:xfrm>
          <a:prstGeom prst="rect">
            <a:avLst/>
          </a:prstGeom>
          <a:noFill/>
        </p:spPr>
        <p:txBody>
          <a:bodyPr vert="eaVert" wrap="square" rtlCol="0">
            <a:spAutoFit/>
          </a:bodyPr>
          <a:lstStyle/>
          <a:p>
            <a:r>
              <a:rPr kumimoji="1" lang="ja-JP" altLang="en-US" sz="1400" b="1" dirty="0"/>
              <a:t>一元化で効率化</a:t>
            </a:r>
          </a:p>
        </p:txBody>
      </p:sp>
      <p:sp>
        <p:nvSpPr>
          <p:cNvPr id="63" name="正方形/長方形 62">
            <a:extLst>
              <a:ext uri="{FF2B5EF4-FFF2-40B4-BE49-F238E27FC236}">
                <a16:creationId xmlns:a16="http://schemas.microsoft.com/office/drawing/2014/main" id="{E2A28BA7-6767-44E5-B4EE-EAD1799577B8}"/>
              </a:ext>
            </a:extLst>
          </p:cNvPr>
          <p:cNvSpPr/>
          <p:nvPr/>
        </p:nvSpPr>
        <p:spPr>
          <a:xfrm>
            <a:off x="181797" y="1360934"/>
            <a:ext cx="449541" cy="2531702"/>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400" b="1" dirty="0"/>
              <a:t>システム最適化の課題</a:t>
            </a:r>
            <a:endParaRPr kumimoji="1" lang="en-US" altLang="ja-JP" sz="1400" b="1" dirty="0"/>
          </a:p>
        </p:txBody>
      </p:sp>
      <p:sp>
        <p:nvSpPr>
          <p:cNvPr id="9" name="矢印: 下 8">
            <a:extLst>
              <a:ext uri="{FF2B5EF4-FFF2-40B4-BE49-F238E27FC236}">
                <a16:creationId xmlns:a16="http://schemas.microsoft.com/office/drawing/2014/main" id="{34EA9487-C59F-4CE0-90FD-94746C10CD31}"/>
              </a:ext>
            </a:extLst>
          </p:cNvPr>
          <p:cNvSpPr/>
          <p:nvPr/>
        </p:nvSpPr>
        <p:spPr>
          <a:xfrm>
            <a:off x="4315952" y="2881354"/>
            <a:ext cx="452461" cy="4855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角丸四角形 1">
            <a:extLst>
              <a:ext uri="{FF2B5EF4-FFF2-40B4-BE49-F238E27FC236}">
                <a16:creationId xmlns:a16="http://schemas.microsoft.com/office/drawing/2014/main" id="{BCA014C0-0C0F-48C4-9B8D-4EB1D84EE758}"/>
              </a:ext>
            </a:extLst>
          </p:cNvPr>
          <p:cNvSpPr/>
          <p:nvPr/>
        </p:nvSpPr>
        <p:spPr>
          <a:xfrm>
            <a:off x="5141960" y="3608916"/>
            <a:ext cx="1080000" cy="300600"/>
          </a:xfrm>
          <a:prstGeom prst="roundRect">
            <a:avLst>
              <a:gd name="adj" fmla="val 21513"/>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kumimoji="1" lang="en-US" altLang="ja-JP" sz="1100" dirty="0">
                <a:solidFill>
                  <a:schemeClr val="tx1"/>
                </a:solidFill>
                <a:latin typeface="Meiryo UI" panose="020B0604030504040204" pitchFamily="50" charset="-128"/>
                <a:ea typeface="Meiryo UI" panose="020B0604030504040204" pitchFamily="50" charset="-128"/>
              </a:rPr>
              <a:t>SW</a:t>
            </a:r>
            <a:r>
              <a:rPr kumimoji="1" lang="ja-JP" altLang="en-US" sz="1100" dirty="0">
                <a:solidFill>
                  <a:schemeClr val="tx1"/>
                </a:solidFill>
                <a:latin typeface="Meiryo UI" panose="020B0604030504040204" pitchFamily="50" charset="-128"/>
                <a:ea typeface="Meiryo UI" panose="020B0604030504040204" pitchFamily="50" charset="-128"/>
              </a:rPr>
              <a:t>開発・保守</a:t>
            </a:r>
            <a:endParaRPr kumimoji="1" lang="en-US" altLang="ja-JP" sz="1100" dirty="0">
              <a:solidFill>
                <a:schemeClr val="tx1"/>
              </a:solidFill>
              <a:latin typeface="Meiryo UI" panose="020B0604030504040204" pitchFamily="50" charset="-128"/>
              <a:ea typeface="Meiryo UI" panose="020B0604030504040204" pitchFamily="50" charset="-128"/>
            </a:endParaRPr>
          </a:p>
        </p:txBody>
      </p:sp>
      <p:sp>
        <p:nvSpPr>
          <p:cNvPr id="126" name="角丸四角形 1">
            <a:extLst>
              <a:ext uri="{FF2B5EF4-FFF2-40B4-BE49-F238E27FC236}">
                <a16:creationId xmlns:a16="http://schemas.microsoft.com/office/drawing/2014/main" id="{09C27244-C8A8-4672-8372-50518DF6AC6B}"/>
              </a:ext>
            </a:extLst>
          </p:cNvPr>
          <p:cNvSpPr/>
          <p:nvPr/>
        </p:nvSpPr>
        <p:spPr>
          <a:xfrm>
            <a:off x="5141960" y="4102085"/>
            <a:ext cx="1080000" cy="300600"/>
          </a:xfrm>
          <a:prstGeom prst="roundRect">
            <a:avLst>
              <a:gd name="adj" fmla="val 21513"/>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kumimoji="1" lang="en-US" altLang="ja-JP" sz="1100" dirty="0">
                <a:solidFill>
                  <a:schemeClr val="tx1"/>
                </a:solidFill>
                <a:latin typeface="Meiryo UI" panose="020B0604030504040204" pitchFamily="50" charset="-128"/>
                <a:ea typeface="Meiryo UI" panose="020B0604030504040204" pitchFamily="50" charset="-128"/>
              </a:rPr>
              <a:t>SW</a:t>
            </a:r>
            <a:r>
              <a:rPr kumimoji="1" lang="ja-JP" altLang="en-US" sz="1100" dirty="0">
                <a:solidFill>
                  <a:schemeClr val="tx1"/>
                </a:solidFill>
                <a:latin typeface="Meiryo UI" panose="020B0604030504040204" pitchFamily="50" charset="-128"/>
                <a:ea typeface="Meiryo UI" panose="020B0604030504040204" pitchFamily="50" charset="-128"/>
              </a:rPr>
              <a:t>開発・保守</a:t>
            </a:r>
            <a:endParaRPr kumimoji="1" lang="en-US" altLang="ja-JP" sz="1100" dirty="0">
              <a:solidFill>
                <a:schemeClr val="tx1"/>
              </a:solidFill>
              <a:latin typeface="Meiryo UI" panose="020B0604030504040204" pitchFamily="50" charset="-128"/>
              <a:ea typeface="Meiryo UI" panose="020B0604030504040204" pitchFamily="50" charset="-128"/>
            </a:endParaRPr>
          </a:p>
        </p:txBody>
      </p:sp>
      <p:sp>
        <p:nvSpPr>
          <p:cNvPr id="128" name="角丸四角形 1">
            <a:extLst>
              <a:ext uri="{FF2B5EF4-FFF2-40B4-BE49-F238E27FC236}">
                <a16:creationId xmlns:a16="http://schemas.microsoft.com/office/drawing/2014/main" id="{DA8AEA13-D2EB-4237-9211-8619EBCDCA41}"/>
              </a:ext>
            </a:extLst>
          </p:cNvPr>
          <p:cNvSpPr/>
          <p:nvPr/>
        </p:nvSpPr>
        <p:spPr>
          <a:xfrm>
            <a:off x="5141960" y="4595254"/>
            <a:ext cx="1080000" cy="300600"/>
          </a:xfrm>
          <a:prstGeom prst="roundRect">
            <a:avLst>
              <a:gd name="adj" fmla="val 21513"/>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kumimoji="1" lang="en-US" altLang="ja-JP" sz="1100" dirty="0">
                <a:solidFill>
                  <a:schemeClr val="tx1"/>
                </a:solidFill>
                <a:latin typeface="Meiryo UI" panose="020B0604030504040204" pitchFamily="50" charset="-128"/>
                <a:ea typeface="Meiryo UI" panose="020B0604030504040204" pitchFamily="50" charset="-128"/>
              </a:rPr>
              <a:t>SW</a:t>
            </a:r>
            <a:r>
              <a:rPr kumimoji="1" lang="ja-JP" altLang="en-US" sz="1100" dirty="0">
                <a:solidFill>
                  <a:schemeClr val="tx1"/>
                </a:solidFill>
                <a:latin typeface="Meiryo UI" panose="020B0604030504040204" pitchFamily="50" charset="-128"/>
                <a:ea typeface="Meiryo UI" panose="020B0604030504040204" pitchFamily="50" charset="-128"/>
              </a:rPr>
              <a:t>開発・保守</a:t>
            </a:r>
            <a:endParaRPr kumimoji="1" lang="en-US" altLang="ja-JP" sz="1100" dirty="0">
              <a:solidFill>
                <a:schemeClr val="tx1"/>
              </a:solidFill>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0BFCCE4D-E025-41AD-BD98-C53208A97836}"/>
              </a:ext>
            </a:extLst>
          </p:cNvPr>
          <p:cNvSpPr txBox="1"/>
          <p:nvPr/>
        </p:nvSpPr>
        <p:spPr>
          <a:xfrm>
            <a:off x="8590897" y="1319973"/>
            <a:ext cx="400110" cy="1374465"/>
          </a:xfrm>
          <a:prstGeom prst="rect">
            <a:avLst/>
          </a:prstGeom>
          <a:noFill/>
        </p:spPr>
        <p:txBody>
          <a:bodyPr vert="eaVert" wrap="square" rtlCol="0">
            <a:spAutoFit/>
          </a:bodyPr>
          <a:lstStyle/>
          <a:p>
            <a:r>
              <a:rPr kumimoji="1" lang="ja-JP" altLang="en-US" sz="1400" b="1" dirty="0"/>
              <a:t>各部でバラバラ</a:t>
            </a:r>
          </a:p>
        </p:txBody>
      </p:sp>
      <p:sp>
        <p:nvSpPr>
          <p:cNvPr id="68" name="四角形: 角を丸くする 67">
            <a:extLst>
              <a:ext uri="{FF2B5EF4-FFF2-40B4-BE49-F238E27FC236}">
                <a16:creationId xmlns:a16="http://schemas.microsoft.com/office/drawing/2014/main" id="{BA1EAC04-5C90-46A9-8E3B-1140A6C928A3}"/>
              </a:ext>
            </a:extLst>
          </p:cNvPr>
          <p:cNvSpPr/>
          <p:nvPr/>
        </p:nvSpPr>
        <p:spPr>
          <a:xfrm>
            <a:off x="704413" y="1351937"/>
            <a:ext cx="2976153" cy="2585612"/>
          </a:xfrm>
          <a:prstGeom prst="roundRect">
            <a:avLst>
              <a:gd name="adj" fmla="val 730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15CAB3BF-D23D-4F57-BBBF-F482BAA9B1C4}"/>
              </a:ext>
            </a:extLst>
          </p:cNvPr>
          <p:cNvSpPr txBox="1"/>
          <p:nvPr/>
        </p:nvSpPr>
        <p:spPr>
          <a:xfrm>
            <a:off x="801497" y="1512238"/>
            <a:ext cx="2707016" cy="2369880"/>
          </a:xfrm>
          <a:prstGeom prst="rect">
            <a:avLst/>
          </a:prstGeom>
          <a:noFill/>
        </p:spPr>
        <p:txBody>
          <a:bodyPr wrap="square">
            <a:spAutoFit/>
          </a:bodyPr>
          <a:lstStyle/>
          <a:p>
            <a:pPr marL="216000" indent="-216000">
              <a:buFont typeface="+mj-lt"/>
              <a:buAutoNum type="arabicPeriod"/>
            </a:pPr>
            <a:r>
              <a:rPr lang="ja-JP" altLang="en-US" sz="1400" dirty="0"/>
              <a:t>情報システムの全体最適化が図られず、無駄と重複が生じている可能性</a:t>
            </a:r>
            <a:endParaRPr lang="en-US" altLang="ja-JP" sz="1400" dirty="0"/>
          </a:p>
          <a:p>
            <a:pPr marL="216000" indent="-216000">
              <a:buFont typeface="+mj-lt"/>
              <a:buAutoNum type="arabicPeriod"/>
            </a:pPr>
            <a:endParaRPr lang="ja-JP" altLang="en-US" sz="1100" dirty="0"/>
          </a:p>
          <a:p>
            <a:pPr marL="216000" indent="-216000">
              <a:buFont typeface="+mj-lt"/>
              <a:buAutoNum type="arabicPeriod"/>
            </a:pPr>
            <a:r>
              <a:rPr lang="ja-JP" altLang="en-US" sz="1400" dirty="0"/>
              <a:t>システムのブラックボックス化やベンダーロックインにより運用コストが高止まりの恐れ</a:t>
            </a:r>
          </a:p>
          <a:p>
            <a:pPr marL="216000" indent="-216000">
              <a:buFont typeface="+mj-lt"/>
              <a:buAutoNum type="arabicPeriod"/>
            </a:pPr>
            <a:endParaRPr lang="en-US" altLang="ja-JP" sz="1100" dirty="0"/>
          </a:p>
          <a:p>
            <a:pPr marL="216000" indent="-216000">
              <a:buFont typeface="+mj-lt"/>
              <a:buAutoNum type="arabicPeriod"/>
            </a:pPr>
            <a:r>
              <a:rPr lang="ja-JP" altLang="en-US" sz="1400" dirty="0"/>
              <a:t>個別調達により、システムリソースの非効率や情報セキュリティレベルにばらつきあり</a:t>
            </a:r>
          </a:p>
        </p:txBody>
      </p:sp>
      <p:sp>
        <p:nvSpPr>
          <p:cNvPr id="70" name="正方形/長方形 69">
            <a:extLst>
              <a:ext uri="{FF2B5EF4-FFF2-40B4-BE49-F238E27FC236}">
                <a16:creationId xmlns:a16="http://schemas.microsoft.com/office/drawing/2014/main" id="{2E79B8B5-7C6A-4D89-A7AB-E778C15EBCC2}"/>
              </a:ext>
            </a:extLst>
          </p:cNvPr>
          <p:cNvSpPr/>
          <p:nvPr/>
        </p:nvSpPr>
        <p:spPr>
          <a:xfrm>
            <a:off x="181797" y="4181201"/>
            <a:ext cx="449541" cy="2531702"/>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400" b="1" dirty="0"/>
              <a:t>システム高度化の課題</a:t>
            </a:r>
            <a:endParaRPr kumimoji="1" lang="en-US" altLang="ja-JP" sz="1400" b="1" dirty="0"/>
          </a:p>
        </p:txBody>
      </p:sp>
      <p:sp>
        <p:nvSpPr>
          <p:cNvPr id="71" name="四角形: 角を丸くする 70">
            <a:extLst>
              <a:ext uri="{FF2B5EF4-FFF2-40B4-BE49-F238E27FC236}">
                <a16:creationId xmlns:a16="http://schemas.microsoft.com/office/drawing/2014/main" id="{EBC9FFE6-B1E7-410A-955F-78DD0C834AE4}"/>
              </a:ext>
            </a:extLst>
          </p:cNvPr>
          <p:cNvSpPr/>
          <p:nvPr/>
        </p:nvSpPr>
        <p:spPr>
          <a:xfrm>
            <a:off x="696774" y="4181200"/>
            <a:ext cx="2976153" cy="2557529"/>
          </a:xfrm>
          <a:prstGeom prst="roundRect">
            <a:avLst>
              <a:gd name="adj" fmla="val 730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173E3494-F16B-4819-A5FF-7E2A54A8F1F0}"/>
              </a:ext>
            </a:extLst>
          </p:cNvPr>
          <p:cNvSpPr txBox="1"/>
          <p:nvPr/>
        </p:nvSpPr>
        <p:spPr>
          <a:xfrm>
            <a:off x="775742" y="4338924"/>
            <a:ext cx="2761683" cy="1331134"/>
          </a:xfrm>
          <a:prstGeom prst="rect">
            <a:avLst/>
          </a:prstGeom>
          <a:noFill/>
        </p:spPr>
        <p:txBody>
          <a:bodyPr wrap="square">
            <a:spAutoFit/>
          </a:bodyPr>
          <a:lstStyle/>
          <a:p>
            <a:pPr marL="216000" indent="-216000">
              <a:buFont typeface="+mj-lt"/>
              <a:buAutoNum type="arabicPeriod"/>
            </a:pPr>
            <a:r>
              <a:rPr lang="ja-JP" altLang="en-US" sz="1400" dirty="0"/>
              <a:t>既存の情報システムについて機能が十分でないものがある</a:t>
            </a:r>
            <a:endParaRPr lang="en-US" altLang="ja-JP" sz="1400" dirty="0"/>
          </a:p>
          <a:p>
            <a:pPr marL="216000" indent="-216000">
              <a:buFont typeface="+mj-lt"/>
              <a:buAutoNum type="arabicPeriod"/>
            </a:pPr>
            <a:endParaRPr lang="en-US" altLang="ja-JP" sz="1050" dirty="0"/>
          </a:p>
          <a:p>
            <a:pPr marL="216000" indent="-216000">
              <a:buFont typeface="+mj-lt"/>
              <a:buAutoNum type="arabicPeriod"/>
            </a:pPr>
            <a:r>
              <a:rPr lang="ja-JP" altLang="en-US" sz="1400" dirty="0"/>
              <a:t>システム化されていない業務が多く、各部におけるデジタル化ニーズあり</a:t>
            </a:r>
            <a:endParaRPr lang="en-US" altLang="ja-JP" sz="1400" dirty="0"/>
          </a:p>
        </p:txBody>
      </p:sp>
      <p:sp>
        <p:nvSpPr>
          <p:cNvPr id="73" name="テキスト ボックス 72">
            <a:extLst>
              <a:ext uri="{FF2B5EF4-FFF2-40B4-BE49-F238E27FC236}">
                <a16:creationId xmlns:a16="http://schemas.microsoft.com/office/drawing/2014/main" id="{4D0D6C06-5FDF-49DF-98C1-3D12C7E583A2}"/>
              </a:ext>
            </a:extLst>
          </p:cNvPr>
          <p:cNvSpPr txBox="1"/>
          <p:nvPr/>
        </p:nvSpPr>
        <p:spPr>
          <a:xfrm>
            <a:off x="1238158" y="5789379"/>
            <a:ext cx="2310510" cy="738664"/>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デジタル技術を活用することで、府民の利便性向上や職員の生産性向上に資する余地あり</a:t>
            </a:r>
          </a:p>
        </p:txBody>
      </p:sp>
      <p:sp>
        <p:nvSpPr>
          <p:cNvPr id="74" name="右矢印 80">
            <a:extLst>
              <a:ext uri="{FF2B5EF4-FFF2-40B4-BE49-F238E27FC236}">
                <a16:creationId xmlns:a16="http://schemas.microsoft.com/office/drawing/2014/main" id="{CED88F95-97DC-4506-B9AC-3109BEA2AACC}"/>
              </a:ext>
            </a:extLst>
          </p:cNvPr>
          <p:cNvSpPr/>
          <p:nvPr/>
        </p:nvSpPr>
        <p:spPr>
          <a:xfrm>
            <a:off x="860361" y="5930290"/>
            <a:ext cx="324009" cy="474095"/>
          </a:xfrm>
          <a:prstGeom prst="rightArrow">
            <a:avLst>
              <a:gd name="adj1" fmla="val 50000"/>
              <a:gd name="adj2" fmla="val 607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75" name="スライド番号プレースホルダー 2">
            <a:extLst>
              <a:ext uri="{FF2B5EF4-FFF2-40B4-BE49-F238E27FC236}">
                <a16:creationId xmlns:a16="http://schemas.microsoft.com/office/drawing/2014/main" id="{546ECDEC-F2ED-4B0D-ABA9-FB81E04D0428}"/>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25</a:t>
            </a:fld>
            <a:endParaRPr kumimoji="1" lang="ja-JP" altLang="en-US" dirty="0"/>
          </a:p>
        </p:txBody>
      </p:sp>
      <p:sp>
        <p:nvSpPr>
          <p:cNvPr id="2" name="テキスト ボックス 1">
            <a:extLst>
              <a:ext uri="{FF2B5EF4-FFF2-40B4-BE49-F238E27FC236}">
                <a16:creationId xmlns:a16="http://schemas.microsoft.com/office/drawing/2014/main" id="{142ACBFC-94FA-487A-8F44-1D95C60158A5}"/>
              </a:ext>
            </a:extLst>
          </p:cNvPr>
          <p:cNvSpPr txBox="1"/>
          <p:nvPr/>
        </p:nvSpPr>
        <p:spPr>
          <a:xfrm>
            <a:off x="3833588" y="1581984"/>
            <a:ext cx="461665" cy="878189"/>
          </a:xfrm>
          <a:prstGeom prst="rect">
            <a:avLst/>
          </a:prstGeom>
          <a:noFill/>
        </p:spPr>
        <p:txBody>
          <a:bodyPr vert="vert270" wrap="none" rtlCol="0">
            <a:spAutoFit/>
          </a:bodyPr>
          <a:lstStyle/>
          <a:p>
            <a:r>
              <a:rPr kumimoji="1" lang="en-US" altLang="ja-JP" b="1" dirty="0"/>
              <a:t>before</a:t>
            </a:r>
            <a:endParaRPr kumimoji="1" lang="ja-JP" altLang="en-US" b="1" dirty="0"/>
          </a:p>
        </p:txBody>
      </p:sp>
      <p:sp>
        <p:nvSpPr>
          <p:cNvPr id="76" name="テキスト ボックス 75">
            <a:extLst>
              <a:ext uri="{FF2B5EF4-FFF2-40B4-BE49-F238E27FC236}">
                <a16:creationId xmlns:a16="http://schemas.microsoft.com/office/drawing/2014/main" id="{58F015CC-0C46-44FE-8C31-2FDC5B41EC2C}"/>
              </a:ext>
            </a:extLst>
          </p:cNvPr>
          <p:cNvSpPr txBox="1"/>
          <p:nvPr/>
        </p:nvSpPr>
        <p:spPr>
          <a:xfrm>
            <a:off x="3836455" y="3943788"/>
            <a:ext cx="461665" cy="680956"/>
          </a:xfrm>
          <a:prstGeom prst="rect">
            <a:avLst/>
          </a:prstGeom>
          <a:noFill/>
        </p:spPr>
        <p:txBody>
          <a:bodyPr vert="vert270" wrap="none" rtlCol="0">
            <a:spAutoFit/>
          </a:bodyPr>
          <a:lstStyle/>
          <a:p>
            <a:r>
              <a:rPr kumimoji="1" lang="en-US" altLang="ja-JP" b="1" dirty="0"/>
              <a:t>after</a:t>
            </a:r>
            <a:endParaRPr kumimoji="1" lang="ja-JP" altLang="en-US" b="1" dirty="0"/>
          </a:p>
        </p:txBody>
      </p:sp>
      <p:sp>
        <p:nvSpPr>
          <p:cNvPr id="77" name="四角形: 角を丸くする 76">
            <a:extLst>
              <a:ext uri="{FF2B5EF4-FFF2-40B4-BE49-F238E27FC236}">
                <a16:creationId xmlns:a16="http://schemas.microsoft.com/office/drawing/2014/main" id="{E71BC670-D490-4FC1-9983-C1294A59B8BA}"/>
              </a:ext>
            </a:extLst>
          </p:cNvPr>
          <p:cNvSpPr/>
          <p:nvPr/>
        </p:nvSpPr>
        <p:spPr>
          <a:xfrm>
            <a:off x="8192067" y="109562"/>
            <a:ext cx="849932" cy="41777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今後</a:t>
            </a:r>
            <a:endParaRPr kumimoji="1" lang="ja-JP" altLang="en-US" b="1" dirty="0">
              <a:solidFill>
                <a:schemeClr val="bg1"/>
              </a:solidFill>
            </a:endParaRPr>
          </a:p>
        </p:txBody>
      </p:sp>
      <p:sp>
        <p:nvSpPr>
          <p:cNvPr id="78" name="テキスト プレースホルダー 4">
            <a:extLst>
              <a:ext uri="{FF2B5EF4-FFF2-40B4-BE49-F238E27FC236}">
                <a16:creationId xmlns:a16="http://schemas.microsoft.com/office/drawing/2014/main" id="{6ABDCD15-3F99-4E7E-A843-D05C6763D326}"/>
              </a:ext>
            </a:extLst>
          </p:cNvPr>
          <p:cNvSpPr>
            <a:spLocks noGrp="1"/>
          </p:cNvSpPr>
          <p:nvPr>
            <p:ph type="body" sz="quarter" idx="13"/>
          </p:nvPr>
        </p:nvSpPr>
        <p:spPr>
          <a:xfrm>
            <a:off x="92764" y="14148"/>
            <a:ext cx="7170738" cy="293687"/>
          </a:xfrm>
        </p:spPr>
        <p:txBody>
          <a:bodyPr>
            <a:normAutofit/>
          </a:bodyPr>
          <a:lstStyle/>
          <a:p>
            <a:r>
              <a:rPr lang="ja-JP" altLang="en-US" sz="1200" b="1" dirty="0">
                <a:latin typeface="Meiryo UI" panose="020B0604030504040204" pitchFamily="50" charset="-128"/>
                <a:ea typeface="Meiryo UI" panose="020B0604030504040204" pitchFamily="50" charset="-128"/>
              </a:rPr>
              <a:t>３．府庁におけるサービスのデジタル化</a:t>
            </a:r>
          </a:p>
        </p:txBody>
      </p:sp>
    </p:spTree>
    <p:extLst>
      <p:ext uri="{BB962C8B-B14F-4D97-AF65-F5344CB8AC3E}">
        <p14:creationId xmlns:p14="http://schemas.microsoft.com/office/powerpoint/2010/main" val="625077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EBE4DA6-D026-457C-95B9-206A3ADB9D94}"/>
              </a:ext>
            </a:extLst>
          </p:cNvPr>
          <p:cNvSpPr>
            <a:spLocks noGrp="1"/>
          </p:cNvSpPr>
          <p:nvPr>
            <p:ph type="sldNum" sz="quarter" idx="12"/>
          </p:nvPr>
        </p:nvSpPr>
        <p:spPr>
          <a:xfrm>
            <a:off x="7086600" y="6617581"/>
            <a:ext cx="2057400" cy="240416"/>
          </a:xfrm>
        </p:spPr>
        <p:txBody>
          <a:bodyPr/>
          <a:lstStyle/>
          <a:p>
            <a:fld id="{50F88186-B17D-4CE3-A887-D91699CF601C}" type="slidenum">
              <a:rPr kumimoji="1" lang="ja-JP" altLang="en-US" smtClean="0"/>
              <a:t>26</a:t>
            </a:fld>
            <a:endParaRPr kumimoji="1" lang="ja-JP" altLang="en-US"/>
          </a:p>
        </p:txBody>
      </p:sp>
      <p:sp>
        <p:nvSpPr>
          <p:cNvPr id="9" name="テキスト ボックス 8">
            <a:extLst>
              <a:ext uri="{FF2B5EF4-FFF2-40B4-BE49-F238E27FC236}">
                <a16:creationId xmlns:a16="http://schemas.microsoft.com/office/drawing/2014/main" id="{7F01EC00-6805-48B1-8C77-E07035D45F8B}"/>
              </a:ext>
            </a:extLst>
          </p:cNvPr>
          <p:cNvSpPr txBox="1"/>
          <p:nvPr/>
        </p:nvSpPr>
        <p:spPr>
          <a:xfrm>
            <a:off x="1095868" y="3970980"/>
            <a:ext cx="2628900" cy="261610"/>
          </a:xfrm>
          <a:prstGeom prst="rect">
            <a:avLst/>
          </a:prstGeom>
          <a:noFill/>
        </p:spPr>
        <p:txBody>
          <a:bodyPr wrap="square">
            <a:spAutoFit/>
          </a:bodyPr>
          <a:lstStyle/>
          <a:p>
            <a:pPr marL="0" marR="0" lvl="0" indent="0" defTabSz="685783" rtl="0" eaLnBrk="1" fontAlgn="auto" latinLnBrk="0" hangingPunct="1">
              <a:lnSpc>
                <a:spcPct val="100000"/>
              </a:lnSpc>
              <a:spcBef>
                <a:spcPts val="0"/>
              </a:spcBef>
              <a:spcAft>
                <a:spcPts val="0"/>
              </a:spcAft>
              <a:buClrTx/>
              <a:buSzTx/>
              <a:buFontTx/>
              <a:buNone/>
              <a:tabLst/>
              <a:defRPr/>
            </a:pPr>
            <a:r>
              <a:rPr kumimoji="1" lang="ja-JP" altLang="en-US" sz="1100" b="1" dirty="0">
                <a:latin typeface="Meiryo UI" panose="020B0604030504040204" pitchFamily="50" charset="-128"/>
                <a:ea typeface="Meiryo UI" panose="020B0604030504040204" pitchFamily="50" charset="-128"/>
              </a:rPr>
              <a:t>①上海市　グローバルスマートシティサミット</a:t>
            </a:r>
          </a:p>
        </p:txBody>
      </p:sp>
      <p:pic>
        <p:nvPicPr>
          <p:cNvPr id="10" name="図 9">
            <a:extLst>
              <a:ext uri="{FF2B5EF4-FFF2-40B4-BE49-F238E27FC236}">
                <a16:creationId xmlns:a16="http://schemas.microsoft.com/office/drawing/2014/main" id="{989F2E05-55FF-4E55-B622-1DA01D949F44}"/>
              </a:ext>
            </a:extLst>
          </p:cNvPr>
          <p:cNvPicPr>
            <a:picLocks noChangeAspect="1"/>
          </p:cNvPicPr>
          <p:nvPr/>
        </p:nvPicPr>
        <p:blipFill>
          <a:blip r:embed="rId2"/>
          <a:stretch>
            <a:fillRect/>
          </a:stretch>
        </p:blipFill>
        <p:spPr>
          <a:xfrm>
            <a:off x="1155502" y="4437436"/>
            <a:ext cx="1835101" cy="1224000"/>
          </a:xfrm>
          <a:prstGeom prst="rect">
            <a:avLst/>
          </a:prstGeom>
        </p:spPr>
      </p:pic>
      <p:pic>
        <p:nvPicPr>
          <p:cNvPr id="11" name="図 10">
            <a:extLst>
              <a:ext uri="{FF2B5EF4-FFF2-40B4-BE49-F238E27FC236}">
                <a16:creationId xmlns:a16="http://schemas.microsoft.com/office/drawing/2014/main" id="{8789B467-E4F3-44B0-9171-D00CFEC48AB9}"/>
              </a:ext>
            </a:extLst>
          </p:cNvPr>
          <p:cNvPicPr>
            <a:picLocks noChangeAspect="1"/>
          </p:cNvPicPr>
          <p:nvPr/>
        </p:nvPicPr>
        <p:blipFill>
          <a:blip r:embed="rId3"/>
          <a:stretch>
            <a:fillRect/>
          </a:stretch>
        </p:blipFill>
        <p:spPr>
          <a:xfrm>
            <a:off x="3149834" y="4447376"/>
            <a:ext cx="936000" cy="1248001"/>
          </a:xfrm>
          <a:prstGeom prst="rect">
            <a:avLst/>
          </a:prstGeom>
        </p:spPr>
      </p:pic>
      <p:sp>
        <p:nvSpPr>
          <p:cNvPr id="12" name="テキスト ボックス 11">
            <a:extLst>
              <a:ext uri="{FF2B5EF4-FFF2-40B4-BE49-F238E27FC236}">
                <a16:creationId xmlns:a16="http://schemas.microsoft.com/office/drawing/2014/main" id="{EEDF206C-DC93-4D26-89BB-CBF65EFD7279}"/>
              </a:ext>
            </a:extLst>
          </p:cNvPr>
          <p:cNvSpPr txBox="1"/>
          <p:nvPr/>
        </p:nvSpPr>
        <p:spPr>
          <a:xfrm>
            <a:off x="1176786" y="4165262"/>
            <a:ext cx="3167077" cy="261610"/>
          </a:xfrm>
          <a:prstGeom prst="rect">
            <a:avLst/>
          </a:prstGeom>
          <a:noFill/>
        </p:spPr>
        <p:txBody>
          <a:bodyPr wrap="square">
            <a:spAutoFit/>
          </a:bodyPr>
          <a:lstStyle/>
          <a:p>
            <a:r>
              <a:rPr lang="en-US" altLang="ja-JP" sz="1100" b="1"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デジタル転換戦略部門</a:t>
            </a:r>
            <a:r>
              <a:rPr lang="en-US" altLang="ja-JP" sz="1100" b="1"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の最優秀事例として表彰</a:t>
            </a:r>
          </a:p>
        </p:txBody>
      </p:sp>
      <p:sp>
        <p:nvSpPr>
          <p:cNvPr id="15" name="テキスト ボックス 14">
            <a:extLst>
              <a:ext uri="{FF2B5EF4-FFF2-40B4-BE49-F238E27FC236}">
                <a16:creationId xmlns:a16="http://schemas.microsoft.com/office/drawing/2014/main" id="{58CCFBC0-744A-4838-819D-EA0D2D7D14FE}"/>
              </a:ext>
            </a:extLst>
          </p:cNvPr>
          <p:cNvSpPr txBox="1"/>
          <p:nvPr/>
        </p:nvSpPr>
        <p:spPr>
          <a:xfrm>
            <a:off x="4637982" y="4040553"/>
            <a:ext cx="1590674" cy="261610"/>
          </a:xfrm>
          <a:prstGeom prst="rect">
            <a:avLst/>
          </a:prstGeom>
          <a:noFill/>
        </p:spPr>
        <p:txBody>
          <a:bodyPr wrap="square">
            <a:spAutoFit/>
          </a:bodyPr>
          <a:lstStyle/>
          <a:p>
            <a:pPr marL="0" marR="0" lvl="0" indent="0" defTabSz="685783" rtl="0" eaLnBrk="1" fontAlgn="auto" latinLnBrk="0" hangingPunct="1">
              <a:lnSpc>
                <a:spcPct val="100000"/>
              </a:lnSpc>
              <a:spcBef>
                <a:spcPts val="0"/>
              </a:spcBef>
              <a:spcAft>
                <a:spcPts val="0"/>
              </a:spcAft>
              <a:buClrTx/>
              <a:buSzTx/>
              <a:buFontTx/>
              <a:buNone/>
              <a:tabLst/>
              <a:defRPr/>
            </a:pPr>
            <a:r>
              <a:rPr kumimoji="1" lang="ja-JP" altLang="en-US" sz="1100" b="1" dirty="0">
                <a:latin typeface="Meiryo UI" panose="020B0604030504040204" pitchFamily="50" charset="-128"/>
                <a:ea typeface="Meiryo UI" panose="020B0604030504040204" pitchFamily="50" charset="-128"/>
              </a:rPr>
              <a:t>②スウェーデン・マルメ市</a:t>
            </a:r>
          </a:p>
        </p:txBody>
      </p:sp>
      <p:pic>
        <p:nvPicPr>
          <p:cNvPr id="17" name="図 16">
            <a:extLst>
              <a:ext uri="{FF2B5EF4-FFF2-40B4-BE49-F238E27FC236}">
                <a16:creationId xmlns:a16="http://schemas.microsoft.com/office/drawing/2014/main" id="{CDC655DF-35F9-4D4E-80D6-5BB0AFC80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1619" y="4296029"/>
            <a:ext cx="1728000" cy="1152000"/>
          </a:xfrm>
          <a:prstGeom prst="rect">
            <a:avLst/>
          </a:prstGeom>
        </p:spPr>
      </p:pic>
      <p:graphicFrame>
        <p:nvGraphicFramePr>
          <p:cNvPr id="19" name="表 4">
            <a:extLst>
              <a:ext uri="{FF2B5EF4-FFF2-40B4-BE49-F238E27FC236}">
                <a16:creationId xmlns:a16="http://schemas.microsoft.com/office/drawing/2014/main" id="{8BBCDC12-611D-4741-AEDD-F7F4D03119A2}"/>
              </a:ext>
            </a:extLst>
          </p:cNvPr>
          <p:cNvGraphicFramePr>
            <a:graphicFrameLocks noGrp="1"/>
          </p:cNvGraphicFramePr>
          <p:nvPr>
            <p:extLst>
              <p:ext uri="{D42A27DB-BD31-4B8C-83A1-F6EECF244321}">
                <p14:modId xmlns:p14="http://schemas.microsoft.com/office/powerpoint/2010/main" val="3611579445"/>
              </p:ext>
            </p:extLst>
          </p:nvPr>
        </p:nvGraphicFramePr>
        <p:xfrm>
          <a:off x="1125691" y="692614"/>
          <a:ext cx="7970423" cy="3313440"/>
        </p:xfrm>
        <a:graphic>
          <a:graphicData uri="http://schemas.openxmlformats.org/drawingml/2006/table">
            <a:tbl>
              <a:tblPr firstRow="1" bandRow="1">
                <a:tableStyleId>{5C22544A-7EE6-4342-B048-85BDC9FD1C3A}</a:tableStyleId>
              </a:tblPr>
              <a:tblGrid>
                <a:gridCol w="908109">
                  <a:extLst>
                    <a:ext uri="{9D8B030D-6E8A-4147-A177-3AD203B41FA5}">
                      <a16:colId xmlns:a16="http://schemas.microsoft.com/office/drawing/2014/main" val="4154075217"/>
                    </a:ext>
                  </a:extLst>
                </a:gridCol>
                <a:gridCol w="1123788">
                  <a:extLst>
                    <a:ext uri="{9D8B030D-6E8A-4147-A177-3AD203B41FA5}">
                      <a16:colId xmlns:a16="http://schemas.microsoft.com/office/drawing/2014/main" val="349086015"/>
                    </a:ext>
                  </a:extLst>
                </a:gridCol>
                <a:gridCol w="1603912">
                  <a:extLst>
                    <a:ext uri="{9D8B030D-6E8A-4147-A177-3AD203B41FA5}">
                      <a16:colId xmlns:a16="http://schemas.microsoft.com/office/drawing/2014/main" val="1364121949"/>
                    </a:ext>
                  </a:extLst>
                </a:gridCol>
                <a:gridCol w="4334614">
                  <a:extLst>
                    <a:ext uri="{9D8B030D-6E8A-4147-A177-3AD203B41FA5}">
                      <a16:colId xmlns:a16="http://schemas.microsoft.com/office/drawing/2014/main" val="2960538053"/>
                    </a:ext>
                  </a:extLst>
                </a:gridCol>
              </a:tblGrid>
              <a:tr h="210491">
                <a:tc>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marT="36000" marB="36000" anchor="ctr"/>
                </a:tc>
                <a:tc>
                  <a:txBody>
                    <a:bodyPr/>
                    <a:lstStyle/>
                    <a:p>
                      <a:pPr algn="ctr"/>
                      <a:r>
                        <a:rPr kumimoji="1" lang="ja-JP" altLang="en-US" sz="1200" dirty="0">
                          <a:latin typeface="Meiryo UI" panose="020B0604030504040204" pitchFamily="50" charset="-128"/>
                          <a:ea typeface="Meiryo UI" panose="020B0604030504040204" pitchFamily="50" charset="-128"/>
                        </a:rPr>
                        <a:t>日時</a:t>
                      </a:r>
                    </a:p>
                  </a:txBody>
                  <a:tcPr marT="36000" marB="36000" anchor="ctr"/>
                </a:tc>
                <a:tc>
                  <a:txBody>
                    <a:bodyPr/>
                    <a:lstStyle/>
                    <a:p>
                      <a:pPr algn="ctr"/>
                      <a:r>
                        <a:rPr kumimoji="1" lang="ja-JP" altLang="en-US" sz="1200" dirty="0">
                          <a:latin typeface="Meiryo UI" panose="020B0604030504040204" pitchFamily="50" charset="-128"/>
                          <a:ea typeface="Meiryo UI" panose="020B0604030504040204" pitchFamily="50" charset="-128"/>
                        </a:rPr>
                        <a:t>国</a:t>
                      </a:r>
                    </a:p>
                  </a:txBody>
                  <a:tcPr marT="36000" marB="36000" anchor="ctr"/>
                </a:tc>
                <a:tc>
                  <a:txBody>
                    <a:bodyPr/>
                    <a:lstStyle/>
                    <a:p>
                      <a:pPr algn="ctr"/>
                      <a:r>
                        <a:rPr kumimoji="1" lang="ja-JP" altLang="en-US" sz="1200" dirty="0">
                          <a:latin typeface="Meiryo UI" panose="020B0604030504040204" pitchFamily="50" charset="-128"/>
                          <a:ea typeface="Meiryo UI" panose="020B0604030504040204" pitchFamily="50" charset="-128"/>
                        </a:rPr>
                        <a:t>イベント名等</a:t>
                      </a:r>
                    </a:p>
                  </a:txBody>
                  <a:tcPr marT="36000" marB="36000" anchor="ctr"/>
                </a:tc>
                <a:extLst>
                  <a:ext uri="{0D108BD9-81ED-4DB2-BD59-A6C34878D82A}">
                    <a16:rowId xmlns:a16="http://schemas.microsoft.com/office/drawing/2014/main" val="3701714055"/>
                  </a:ext>
                </a:extLst>
              </a:tr>
              <a:tr h="210491">
                <a:tc rowSpan="6">
                  <a:txBody>
                    <a:bodyPr/>
                    <a:lstStyle/>
                    <a:p>
                      <a:pPr algn="ctr"/>
                      <a:r>
                        <a:rPr kumimoji="1" lang="en-US" altLang="ja-JP" sz="1200" b="1" dirty="0">
                          <a:latin typeface="Meiryo UI" panose="020B0604030504040204" pitchFamily="50" charset="-128"/>
                          <a:ea typeface="Meiryo UI" panose="020B0604030504040204" pitchFamily="50" charset="-128"/>
                        </a:rPr>
                        <a:t>2022</a:t>
                      </a:r>
                      <a:r>
                        <a:rPr kumimoji="1" lang="ja-JP" altLang="en-US" sz="1200" b="1" dirty="0">
                          <a:latin typeface="Meiryo UI" panose="020B0604030504040204" pitchFamily="50" charset="-128"/>
                          <a:ea typeface="Meiryo UI" panose="020B0604030504040204" pitchFamily="50" charset="-128"/>
                        </a:rPr>
                        <a:t>年</a:t>
                      </a:r>
                    </a:p>
                  </a:txBody>
                  <a:tcPr marT="36000" marB="36000"/>
                </a:tc>
                <a:tc>
                  <a:txBody>
                    <a:bodyPr/>
                    <a:lstStyle/>
                    <a:p>
                      <a:pPr algn="ctr"/>
                      <a:r>
                        <a:rPr kumimoji="1" lang="en-US" altLang="ja-JP" sz="1200" dirty="0">
                          <a:latin typeface="Meiryo UI" panose="020B0604030504040204" pitchFamily="50" charset="-128"/>
                          <a:ea typeface="Meiryo UI" panose="020B0604030504040204" pitchFamily="50" charset="-128"/>
                        </a:rPr>
                        <a:t>8</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日</a:t>
                      </a:r>
                    </a:p>
                  </a:txBody>
                  <a:tcPr marT="36000" marB="36000" anchor="ctr"/>
                </a:tc>
                <a:tc>
                  <a:txBody>
                    <a:bodyPr/>
                    <a:lstStyle/>
                    <a:p>
                      <a:pPr algn="ctr"/>
                      <a:r>
                        <a:rPr kumimoji="1" lang="ja-JP" altLang="en-US" sz="1200" dirty="0">
                          <a:latin typeface="Meiryo UI" panose="020B0604030504040204" pitchFamily="50" charset="-128"/>
                          <a:ea typeface="Meiryo UI" panose="020B0604030504040204" pitchFamily="50" charset="-128"/>
                        </a:rPr>
                        <a:t>台湾</a:t>
                      </a:r>
                    </a:p>
                  </a:txBody>
                  <a:tcPr marT="36000" marB="36000" anchor="ctr"/>
                </a:tc>
                <a:tc>
                  <a:txBody>
                    <a:bodyPr/>
                    <a:lstStyle/>
                    <a:p>
                      <a:pPr algn="l"/>
                      <a:r>
                        <a:rPr kumimoji="1" lang="ja-JP" altLang="en-US" sz="1200" dirty="0">
                          <a:latin typeface="Meiryo UI" panose="020B0604030504040204" pitchFamily="50" charset="-128"/>
                          <a:ea typeface="Meiryo UI" panose="020B0604030504040204" pitchFamily="50" charset="-128"/>
                        </a:rPr>
                        <a:t>日台デジタル医療とスマート健康シティの発展シンポジウム</a:t>
                      </a:r>
                    </a:p>
                  </a:txBody>
                  <a:tcPr marT="36000" marB="36000" anchor="ctr"/>
                </a:tc>
                <a:extLst>
                  <a:ext uri="{0D108BD9-81ED-4DB2-BD59-A6C34878D82A}">
                    <a16:rowId xmlns:a16="http://schemas.microsoft.com/office/drawing/2014/main" val="4117309671"/>
                  </a:ext>
                </a:extLst>
              </a:tr>
              <a:tr h="210491">
                <a:tc vMerge="1">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b="1" dirty="0">
                          <a:solidFill>
                            <a:srgbClr val="FF0000"/>
                          </a:solidFill>
                          <a:latin typeface="Meiryo UI" panose="020B0604030504040204" pitchFamily="50" charset="-128"/>
                          <a:ea typeface="Meiryo UI" panose="020B0604030504040204" pitchFamily="50" charset="-128"/>
                        </a:rPr>
                        <a:t>11</a:t>
                      </a:r>
                      <a:r>
                        <a:rPr kumimoji="1" lang="ja-JP" altLang="en-US" sz="1200" b="1" dirty="0">
                          <a:solidFill>
                            <a:srgbClr val="FF0000"/>
                          </a:solidFill>
                          <a:latin typeface="Meiryo UI" panose="020B0604030504040204" pitchFamily="50" charset="-128"/>
                          <a:ea typeface="Meiryo UI" panose="020B0604030504040204" pitchFamily="50" charset="-128"/>
                        </a:rPr>
                        <a:t>月</a:t>
                      </a:r>
                      <a:r>
                        <a:rPr kumimoji="1" lang="en-US" altLang="ja-JP" sz="1200" b="1" dirty="0">
                          <a:solidFill>
                            <a:srgbClr val="FF0000"/>
                          </a:solidFill>
                          <a:latin typeface="Meiryo UI" panose="020B0604030504040204" pitchFamily="50" charset="-128"/>
                          <a:ea typeface="Meiryo UI" panose="020B0604030504040204" pitchFamily="50" charset="-128"/>
                        </a:rPr>
                        <a:t>11</a:t>
                      </a:r>
                      <a:r>
                        <a:rPr kumimoji="1" lang="ja-JP" altLang="en-US" sz="1200" b="1" dirty="0">
                          <a:solidFill>
                            <a:srgbClr val="FF0000"/>
                          </a:solidFill>
                          <a:latin typeface="Meiryo UI" panose="020B0604030504040204" pitchFamily="50" charset="-128"/>
                          <a:ea typeface="Meiryo UI" panose="020B0604030504040204" pitchFamily="50" charset="-128"/>
                        </a:rPr>
                        <a:t>日</a:t>
                      </a:r>
                    </a:p>
                  </a:txBody>
                  <a:tcPr marT="36000" marB="36000"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1200" b="1" dirty="0">
                          <a:solidFill>
                            <a:srgbClr val="FF0000"/>
                          </a:solidFill>
                          <a:latin typeface="Meiryo UI" panose="020B0604030504040204" pitchFamily="50" charset="-128"/>
                          <a:ea typeface="Meiryo UI" panose="020B0604030504040204" pitchFamily="50" charset="-128"/>
                        </a:rPr>
                        <a:t>中国</a:t>
                      </a:r>
                    </a:p>
                  </a:txBody>
                  <a:tcPr marT="36000" marB="36000" anchor="ctr"/>
                </a:tc>
                <a:tc>
                  <a:txBody>
                    <a:bodyPr/>
                    <a:lstStyle/>
                    <a:p>
                      <a:pPr algn="l"/>
                      <a:r>
                        <a:rPr kumimoji="1" lang="ja-JP" altLang="en-US" sz="1200" b="1" dirty="0">
                          <a:solidFill>
                            <a:srgbClr val="FF0000"/>
                          </a:solidFill>
                          <a:latin typeface="Meiryo UI" panose="020B0604030504040204" pitchFamily="50" charset="-128"/>
                          <a:ea typeface="Meiryo UI" panose="020B0604030504040204" pitchFamily="50" charset="-128"/>
                        </a:rPr>
                        <a:t>上海市グローバルスマートシティサミット　①</a:t>
                      </a:r>
                      <a:endParaRPr kumimoji="1" lang="en-US" altLang="ja-JP" sz="1200" b="1" dirty="0">
                        <a:solidFill>
                          <a:srgbClr val="FF0000"/>
                        </a:solidFill>
                        <a:latin typeface="Meiryo UI" panose="020B0604030504040204" pitchFamily="50" charset="-128"/>
                        <a:ea typeface="Meiryo UI" panose="020B0604030504040204" pitchFamily="50" charset="-128"/>
                      </a:endParaRPr>
                    </a:p>
                  </a:txBody>
                  <a:tcPr marT="36000" marB="36000" anchor="ctr"/>
                </a:tc>
                <a:extLst>
                  <a:ext uri="{0D108BD9-81ED-4DB2-BD59-A6C34878D82A}">
                    <a16:rowId xmlns:a16="http://schemas.microsoft.com/office/drawing/2014/main" val="2560286268"/>
                  </a:ext>
                </a:extLst>
              </a:tr>
              <a:tr h="210491">
                <a:tc vMerge="1">
                  <a:txBody>
                    <a:bodyPr/>
                    <a:lstStyle/>
                    <a:p>
                      <a:endParaRPr kumimoji="1" lang="ja-JP" altLang="en-US"/>
                    </a:p>
                  </a:txBody>
                  <a:tcPr/>
                </a:tc>
                <a:tc>
                  <a:txBody>
                    <a:bodyPr/>
                    <a:lstStyle/>
                    <a:p>
                      <a:pPr algn="ctr"/>
                      <a:r>
                        <a:rPr kumimoji="1" lang="en-US" altLang="ja-JP" sz="1200" dirty="0">
                          <a:latin typeface="Meiryo UI" panose="020B0604030504040204" pitchFamily="50" charset="-128"/>
                          <a:ea typeface="Meiryo UI" panose="020B0604030504040204" pitchFamily="50" charset="-128"/>
                        </a:rPr>
                        <a:t>11</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16</a:t>
                      </a:r>
                      <a:r>
                        <a:rPr kumimoji="1" lang="ja-JP" altLang="en-US" sz="1200" dirty="0">
                          <a:latin typeface="Meiryo UI" panose="020B0604030504040204" pitchFamily="50" charset="-128"/>
                          <a:ea typeface="Meiryo UI" panose="020B0604030504040204" pitchFamily="50" charset="-128"/>
                        </a:rPr>
                        <a:t>日</a:t>
                      </a:r>
                    </a:p>
                  </a:txBody>
                  <a:tcPr marT="36000" marB="36000"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韓国</a:t>
                      </a:r>
                    </a:p>
                  </a:txBody>
                  <a:tcPr marT="36000" marB="36000" anchor="ctr"/>
                </a:tc>
                <a:tc>
                  <a:txBody>
                    <a:bodyPr/>
                    <a:lstStyle/>
                    <a:p>
                      <a:pPr algn="l"/>
                      <a:r>
                        <a:rPr kumimoji="1" lang="ja-JP" altLang="en-US" sz="1200" dirty="0">
                          <a:latin typeface="Meiryo UI" panose="020B0604030504040204" pitchFamily="50" charset="-128"/>
                          <a:ea typeface="Meiryo UI" panose="020B0604030504040204" pitchFamily="50" charset="-128"/>
                        </a:rPr>
                        <a:t>嘉泉大学との意見交換</a:t>
                      </a:r>
                      <a:endParaRPr kumimoji="1" lang="en-US" altLang="ja-JP" sz="1200" dirty="0">
                        <a:latin typeface="Meiryo UI" panose="020B0604030504040204" pitchFamily="50" charset="-128"/>
                        <a:ea typeface="Meiryo UI" panose="020B0604030504040204" pitchFamily="50" charset="-128"/>
                      </a:endParaRPr>
                    </a:p>
                  </a:txBody>
                  <a:tcPr marT="36000" marB="36000" anchor="ctr"/>
                </a:tc>
                <a:extLst>
                  <a:ext uri="{0D108BD9-81ED-4DB2-BD59-A6C34878D82A}">
                    <a16:rowId xmlns:a16="http://schemas.microsoft.com/office/drawing/2014/main" val="3154056851"/>
                  </a:ext>
                </a:extLst>
              </a:tr>
              <a:tr h="210491">
                <a:tc v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dirty="0">
                          <a:latin typeface="Meiryo UI" panose="020B0604030504040204" pitchFamily="50" charset="-128"/>
                          <a:ea typeface="Meiryo UI" panose="020B0604030504040204" pitchFamily="50" charset="-128"/>
                        </a:rPr>
                        <a:t>11</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17</a:t>
                      </a:r>
                      <a:r>
                        <a:rPr kumimoji="1" lang="ja-JP" altLang="en-US" sz="1200" dirty="0">
                          <a:latin typeface="Meiryo UI" panose="020B0604030504040204" pitchFamily="50" charset="-128"/>
                          <a:ea typeface="Meiryo UI" panose="020B0604030504040204" pitchFamily="50" charset="-128"/>
                        </a:rPr>
                        <a:t>日</a:t>
                      </a:r>
                    </a:p>
                  </a:txBody>
                  <a:tcPr marT="36000" marB="36000"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カナダ</a:t>
                      </a:r>
                    </a:p>
                  </a:txBody>
                  <a:tcPr marT="36000" marB="36000" anchor="ctr"/>
                </a:tc>
                <a:tc>
                  <a:txBody>
                    <a:bodyPr/>
                    <a:lstStyle/>
                    <a:p>
                      <a:pPr algn="l"/>
                      <a:r>
                        <a:rPr kumimoji="1" lang="ja-JP" altLang="en-US" sz="1200" dirty="0">
                          <a:latin typeface="Meiryo UI" panose="020B0604030504040204" pitchFamily="50" charset="-128"/>
                          <a:ea typeface="Meiryo UI" panose="020B0604030504040204" pitchFamily="50" charset="-128"/>
                        </a:rPr>
                        <a:t>カナダ大使館との意見交換</a:t>
                      </a:r>
                      <a:endParaRPr kumimoji="1" lang="en-US" altLang="ja-JP" sz="1200" dirty="0">
                        <a:latin typeface="Meiryo UI" panose="020B0604030504040204" pitchFamily="50" charset="-128"/>
                        <a:ea typeface="Meiryo UI" panose="020B0604030504040204" pitchFamily="50" charset="-128"/>
                      </a:endParaRPr>
                    </a:p>
                  </a:txBody>
                  <a:tcPr marT="36000" marB="36000" anchor="ctr"/>
                </a:tc>
                <a:extLst>
                  <a:ext uri="{0D108BD9-81ED-4DB2-BD59-A6C34878D82A}">
                    <a16:rowId xmlns:a16="http://schemas.microsoft.com/office/drawing/2014/main" val="3639975347"/>
                  </a:ext>
                </a:extLst>
              </a:tr>
              <a:tr h="210491">
                <a:tc v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dirty="0">
                          <a:latin typeface="Meiryo UI" panose="020B0604030504040204" pitchFamily="50" charset="-128"/>
                          <a:ea typeface="Meiryo UI" panose="020B0604030504040204" pitchFamily="50" charset="-128"/>
                        </a:rPr>
                        <a:t>11</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24</a:t>
                      </a:r>
                      <a:r>
                        <a:rPr kumimoji="1" lang="ja-JP" altLang="en-US" sz="1200" dirty="0">
                          <a:latin typeface="Meiryo UI" panose="020B0604030504040204" pitchFamily="50" charset="-128"/>
                          <a:ea typeface="Meiryo UI" panose="020B0604030504040204" pitchFamily="50" charset="-128"/>
                        </a:rPr>
                        <a:t>日</a:t>
                      </a:r>
                    </a:p>
                  </a:txBody>
                  <a:tcPr marT="36000" marB="36000"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スロヴェニア共和国</a:t>
                      </a:r>
                    </a:p>
                  </a:txBody>
                  <a:tcPr marT="36000" marB="36000" anchor="ctr"/>
                </a:tc>
                <a:tc>
                  <a:txBody>
                    <a:bodyPr/>
                    <a:lstStyle/>
                    <a:p>
                      <a:pPr algn="l"/>
                      <a:r>
                        <a:rPr kumimoji="1" lang="ja-JP" altLang="en-US" sz="1200" dirty="0">
                          <a:latin typeface="Meiryo UI" panose="020B0604030504040204" pitchFamily="50" charset="-128"/>
                          <a:ea typeface="Meiryo UI" panose="020B0604030504040204" pitchFamily="50" charset="-128"/>
                        </a:rPr>
                        <a:t>デジタル変革担当大臣、駐日大使館との意見交換　</a:t>
                      </a:r>
                      <a:endParaRPr kumimoji="1" lang="en-US" altLang="ja-JP" sz="1200" dirty="0">
                        <a:latin typeface="Meiryo UI" panose="020B0604030504040204" pitchFamily="50" charset="-128"/>
                        <a:ea typeface="Meiryo UI" panose="020B0604030504040204" pitchFamily="50" charset="-128"/>
                      </a:endParaRPr>
                    </a:p>
                  </a:txBody>
                  <a:tcPr marT="36000" marB="36000" anchor="ctr"/>
                </a:tc>
                <a:extLst>
                  <a:ext uri="{0D108BD9-81ED-4DB2-BD59-A6C34878D82A}">
                    <a16:rowId xmlns:a16="http://schemas.microsoft.com/office/drawing/2014/main" val="952034740"/>
                  </a:ext>
                </a:extLst>
              </a:tr>
              <a:tr h="210491">
                <a:tc v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b="1" dirty="0">
                          <a:solidFill>
                            <a:srgbClr val="FF0000"/>
                          </a:solidFill>
                          <a:latin typeface="Meiryo UI" panose="020B0604030504040204" pitchFamily="50" charset="-128"/>
                          <a:ea typeface="Meiryo UI" panose="020B0604030504040204" pitchFamily="50" charset="-128"/>
                        </a:rPr>
                        <a:t>11</a:t>
                      </a:r>
                      <a:r>
                        <a:rPr kumimoji="1" lang="ja-JP" altLang="en-US" sz="1200" b="1" dirty="0">
                          <a:solidFill>
                            <a:srgbClr val="FF0000"/>
                          </a:solidFill>
                          <a:latin typeface="Meiryo UI" panose="020B0604030504040204" pitchFamily="50" charset="-128"/>
                          <a:ea typeface="Meiryo UI" panose="020B0604030504040204" pitchFamily="50" charset="-128"/>
                        </a:rPr>
                        <a:t>月</a:t>
                      </a:r>
                      <a:r>
                        <a:rPr kumimoji="1" lang="en-US" altLang="ja-JP" sz="1200" b="1" dirty="0">
                          <a:solidFill>
                            <a:srgbClr val="FF0000"/>
                          </a:solidFill>
                          <a:latin typeface="Meiryo UI" panose="020B0604030504040204" pitchFamily="50" charset="-128"/>
                          <a:ea typeface="Meiryo UI" panose="020B0604030504040204" pitchFamily="50" charset="-128"/>
                        </a:rPr>
                        <a:t>25</a:t>
                      </a:r>
                      <a:r>
                        <a:rPr kumimoji="1" lang="ja-JP" altLang="en-US" sz="1200" b="1" dirty="0">
                          <a:solidFill>
                            <a:srgbClr val="FF0000"/>
                          </a:solidFill>
                          <a:latin typeface="Meiryo UI" panose="020B0604030504040204" pitchFamily="50" charset="-128"/>
                          <a:ea typeface="Meiryo UI" panose="020B0604030504040204" pitchFamily="50" charset="-128"/>
                        </a:rPr>
                        <a:t>日</a:t>
                      </a:r>
                    </a:p>
                  </a:txBody>
                  <a:tcPr marT="36000" marB="36000"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1200" b="1" dirty="0">
                          <a:solidFill>
                            <a:srgbClr val="FF0000"/>
                          </a:solidFill>
                          <a:latin typeface="Meiryo UI" panose="020B0604030504040204" pitchFamily="50" charset="-128"/>
                          <a:ea typeface="Meiryo UI" panose="020B0604030504040204" pitchFamily="50" charset="-128"/>
                        </a:rPr>
                        <a:t>スウェーデン</a:t>
                      </a:r>
                    </a:p>
                  </a:txBody>
                  <a:tcPr marT="36000" marB="36000" anchor="ctr"/>
                </a:tc>
                <a:tc>
                  <a:txBody>
                    <a:bodyPr/>
                    <a:lstStyle/>
                    <a:p>
                      <a:pPr algn="l"/>
                      <a:r>
                        <a:rPr kumimoji="1" lang="ja-JP" altLang="en-US" sz="1200" b="1" dirty="0">
                          <a:solidFill>
                            <a:srgbClr val="FF0000"/>
                          </a:solidFill>
                          <a:latin typeface="Meiryo UI" panose="020B0604030504040204" pitchFamily="50" charset="-128"/>
                          <a:ea typeface="Meiryo UI" panose="020B0604030504040204" pitchFamily="50" charset="-128"/>
                        </a:rPr>
                        <a:t>スウェーデン・マルメ市との意見交換　②</a:t>
                      </a:r>
                      <a:endParaRPr kumimoji="1" lang="en-US" altLang="ja-JP" sz="1200" b="1" dirty="0">
                        <a:solidFill>
                          <a:srgbClr val="FF0000"/>
                        </a:solidFill>
                        <a:latin typeface="Meiryo UI" panose="020B0604030504040204" pitchFamily="50" charset="-128"/>
                        <a:ea typeface="Meiryo UI" panose="020B0604030504040204" pitchFamily="50" charset="-128"/>
                      </a:endParaRPr>
                    </a:p>
                  </a:txBody>
                  <a:tcPr marT="36000" marB="36000" anchor="ctr"/>
                </a:tc>
                <a:extLst>
                  <a:ext uri="{0D108BD9-81ED-4DB2-BD59-A6C34878D82A}">
                    <a16:rowId xmlns:a16="http://schemas.microsoft.com/office/drawing/2014/main" val="2280949330"/>
                  </a:ext>
                </a:extLst>
              </a:tr>
              <a:tr h="210491">
                <a:tc rowSpan="6">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1200" b="1" dirty="0">
                          <a:latin typeface="Meiryo UI" panose="020B0604030504040204" pitchFamily="50" charset="-128"/>
                          <a:ea typeface="Meiryo UI" panose="020B0604030504040204" pitchFamily="50" charset="-128"/>
                        </a:rPr>
                        <a:t>2023</a:t>
                      </a:r>
                      <a:r>
                        <a:rPr kumimoji="1" lang="ja-JP" altLang="en-US" sz="1200" b="1" dirty="0">
                          <a:latin typeface="Meiryo UI" panose="020B0604030504040204" pitchFamily="50" charset="-128"/>
                          <a:ea typeface="Meiryo UI" panose="020B0604030504040204" pitchFamily="50" charset="-128"/>
                        </a:rPr>
                        <a:t>年</a:t>
                      </a:r>
                    </a:p>
                  </a:txBody>
                  <a:tcPr marT="36000" marB="36000"/>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2</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3</a:t>
                      </a:r>
                      <a:r>
                        <a:rPr kumimoji="1" lang="ja-JP" altLang="en-US" sz="1200" dirty="0">
                          <a:latin typeface="Meiryo UI" panose="020B0604030504040204" pitchFamily="50" charset="-128"/>
                          <a:ea typeface="Meiryo UI" panose="020B0604030504040204" pitchFamily="50" charset="-128"/>
                        </a:rPr>
                        <a:t>日</a:t>
                      </a:r>
                    </a:p>
                  </a:txBody>
                  <a:tcPr marT="36000" marB="36000" anchor="ctr"/>
                </a:tc>
                <a:tc>
                  <a:txBody>
                    <a:bodyPr/>
                    <a:lstStyle/>
                    <a:p>
                      <a:pPr algn="ctr"/>
                      <a:r>
                        <a:rPr kumimoji="1" lang="ja-JP" altLang="en-US" sz="1200" dirty="0">
                          <a:latin typeface="Meiryo UI" panose="020B0604030504040204" pitchFamily="50" charset="-128"/>
                          <a:ea typeface="Meiryo UI" panose="020B0604030504040204" pitchFamily="50" charset="-128"/>
                        </a:rPr>
                        <a:t>英国</a:t>
                      </a:r>
                    </a:p>
                  </a:txBody>
                  <a:tcPr marT="36000" marB="36000" anchor="ctr"/>
                </a:tc>
                <a:tc>
                  <a:txBody>
                    <a:bodyPr/>
                    <a:lstStyle/>
                    <a:p>
                      <a:pPr algn="l"/>
                      <a:r>
                        <a:rPr kumimoji="1" lang="ja-JP" altLang="en-US" sz="1200" dirty="0">
                          <a:latin typeface="Meiryo UI" panose="020B0604030504040204" pitchFamily="50" charset="-128"/>
                          <a:ea typeface="Meiryo UI" panose="020B0604030504040204" pitchFamily="50" charset="-128"/>
                        </a:rPr>
                        <a:t>代表団への講演</a:t>
                      </a:r>
                    </a:p>
                  </a:txBody>
                  <a:tcPr marT="36000" marB="36000" anchor="ctr"/>
                </a:tc>
                <a:extLst>
                  <a:ext uri="{0D108BD9-81ED-4DB2-BD59-A6C34878D82A}">
                    <a16:rowId xmlns:a16="http://schemas.microsoft.com/office/drawing/2014/main" val="3462899164"/>
                  </a:ext>
                </a:extLst>
              </a:tr>
              <a:tr h="210491">
                <a:tc vMerge="1">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1200" b="1" dirty="0">
                          <a:solidFill>
                            <a:srgbClr val="FF0000"/>
                          </a:solidFill>
                          <a:latin typeface="Meiryo UI" panose="020B0604030504040204" pitchFamily="50" charset="-128"/>
                          <a:ea typeface="Meiryo UI" panose="020B0604030504040204" pitchFamily="50" charset="-128"/>
                        </a:rPr>
                        <a:t>5</a:t>
                      </a:r>
                      <a:r>
                        <a:rPr kumimoji="1" lang="ja-JP" altLang="en-US" sz="1200" b="1" dirty="0">
                          <a:solidFill>
                            <a:srgbClr val="FF0000"/>
                          </a:solidFill>
                          <a:latin typeface="Meiryo UI" panose="020B0604030504040204" pitchFamily="50" charset="-128"/>
                          <a:ea typeface="Meiryo UI" panose="020B0604030504040204" pitchFamily="50" charset="-128"/>
                        </a:rPr>
                        <a:t>月</a:t>
                      </a:r>
                      <a:r>
                        <a:rPr kumimoji="1" lang="en-US" altLang="ja-JP" sz="1200" b="1" dirty="0">
                          <a:solidFill>
                            <a:srgbClr val="FF0000"/>
                          </a:solidFill>
                          <a:latin typeface="Meiryo UI" panose="020B0604030504040204" pitchFamily="50" charset="-128"/>
                          <a:ea typeface="Meiryo UI" panose="020B0604030504040204" pitchFamily="50" charset="-128"/>
                        </a:rPr>
                        <a:t>18</a:t>
                      </a:r>
                      <a:r>
                        <a:rPr kumimoji="1" lang="ja-JP" altLang="en-US" sz="1200" b="1" dirty="0">
                          <a:solidFill>
                            <a:srgbClr val="FF0000"/>
                          </a:solidFill>
                          <a:latin typeface="Meiryo UI" panose="020B0604030504040204" pitchFamily="50" charset="-128"/>
                          <a:ea typeface="Meiryo UI" panose="020B0604030504040204" pitchFamily="50" charset="-128"/>
                        </a:rPr>
                        <a:t>日</a:t>
                      </a:r>
                    </a:p>
                  </a:txBody>
                  <a:tcPr marT="36000" marB="36000" anchor="ctr"/>
                </a:tc>
                <a:tc>
                  <a:txBody>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韓国</a:t>
                      </a:r>
                    </a:p>
                  </a:txBody>
                  <a:tcPr marT="36000" marB="36000" anchor="ctr"/>
                </a:tc>
                <a:tc>
                  <a:txBody>
                    <a:bodyPr/>
                    <a:lstStyle/>
                    <a:p>
                      <a:pPr algn="l"/>
                      <a:r>
                        <a:rPr kumimoji="1" lang="ja-JP" altLang="ja-JP" sz="1200" b="1" kern="1200" dirty="0">
                          <a:solidFill>
                            <a:srgbClr val="FF0000"/>
                          </a:solidFill>
                          <a:effectLst/>
                          <a:latin typeface="Meiryo UI" panose="020B0604030504040204" pitchFamily="50" charset="-128"/>
                          <a:ea typeface="Meiryo UI" panose="020B0604030504040204" pitchFamily="50" charset="-128"/>
                          <a:cs typeface="+mn-cs"/>
                        </a:rPr>
                        <a:t>地域情報開発院副院長</a:t>
                      </a:r>
                      <a:r>
                        <a:rPr kumimoji="1" lang="ja-JP" altLang="en-US" sz="1200" b="1" kern="1200" dirty="0">
                          <a:solidFill>
                            <a:srgbClr val="FF0000"/>
                          </a:solidFill>
                          <a:effectLst/>
                          <a:latin typeface="Meiryo UI" panose="020B0604030504040204" pitchFamily="50" charset="-128"/>
                          <a:ea typeface="Meiryo UI" panose="020B0604030504040204" pitchFamily="50" charset="-128"/>
                          <a:cs typeface="+mn-cs"/>
                        </a:rPr>
                        <a:t>等との意見交換　③</a:t>
                      </a:r>
                      <a:endParaRPr kumimoji="1" lang="en-US" altLang="ja-JP" sz="1200" b="1" kern="1200" dirty="0">
                        <a:solidFill>
                          <a:srgbClr val="FF0000"/>
                        </a:solidFill>
                        <a:effectLst/>
                        <a:latin typeface="Meiryo UI" panose="020B0604030504040204" pitchFamily="50" charset="-128"/>
                        <a:ea typeface="Meiryo UI" panose="020B0604030504040204" pitchFamily="50" charset="-128"/>
                        <a:cs typeface="+mn-cs"/>
                      </a:endParaRPr>
                    </a:p>
                  </a:txBody>
                  <a:tcPr marT="36000" marB="36000" anchor="ctr"/>
                </a:tc>
                <a:extLst>
                  <a:ext uri="{0D108BD9-81ED-4DB2-BD59-A6C34878D82A}">
                    <a16:rowId xmlns:a16="http://schemas.microsoft.com/office/drawing/2014/main" val="2314020973"/>
                  </a:ext>
                </a:extLst>
              </a:tr>
              <a:tr h="210491">
                <a:tc vMerge="1">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5</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31</a:t>
                      </a:r>
                      <a:r>
                        <a:rPr kumimoji="1" lang="ja-JP" altLang="en-US" sz="1200" dirty="0">
                          <a:latin typeface="Meiryo UI" panose="020B0604030504040204" pitchFamily="50" charset="-128"/>
                          <a:ea typeface="Meiryo UI" panose="020B0604030504040204" pitchFamily="50" charset="-128"/>
                        </a:rPr>
                        <a:t>日</a:t>
                      </a:r>
                    </a:p>
                  </a:txBody>
                  <a:tcPr marT="36000" marB="36000"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タイ</a:t>
                      </a:r>
                    </a:p>
                  </a:txBody>
                  <a:tcPr marT="36000" marB="36000"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バンコク首都圏庁都市計画研修</a:t>
                      </a:r>
                    </a:p>
                  </a:txBody>
                  <a:tcPr marT="36000" marB="36000" anchor="ctr"/>
                </a:tc>
                <a:extLst>
                  <a:ext uri="{0D108BD9-81ED-4DB2-BD59-A6C34878D82A}">
                    <a16:rowId xmlns:a16="http://schemas.microsoft.com/office/drawing/2014/main" val="3163067806"/>
                  </a:ext>
                </a:extLst>
              </a:tr>
              <a:tr h="210491">
                <a:tc vMerge="1">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6</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12</a:t>
                      </a:r>
                      <a:r>
                        <a:rPr kumimoji="1" lang="ja-JP" altLang="en-US" sz="1200" dirty="0">
                          <a:latin typeface="Meiryo UI" panose="020B0604030504040204" pitchFamily="50" charset="-128"/>
                          <a:ea typeface="Meiryo UI" panose="020B0604030504040204" pitchFamily="50" charset="-128"/>
                        </a:rPr>
                        <a:t>日</a:t>
                      </a:r>
                    </a:p>
                  </a:txBody>
                  <a:tcPr marT="36000" marB="36000" anchor="ctr"/>
                </a:tc>
                <a:tc>
                  <a:txBody>
                    <a:bodyPr/>
                    <a:lstStyle/>
                    <a:p>
                      <a:pPr algn="ctr"/>
                      <a:r>
                        <a:rPr kumimoji="1" lang="ja-JP" altLang="en-US" sz="1200" dirty="0">
                          <a:latin typeface="Meiryo UI" panose="020B0604030504040204" pitchFamily="50" charset="-128"/>
                          <a:ea typeface="Meiryo UI" panose="020B0604030504040204" pitchFamily="50" charset="-128"/>
                        </a:rPr>
                        <a:t>ブラジル</a:t>
                      </a:r>
                    </a:p>
                  </a:txBody>
                  <a:tcPr marT="36000" marB="36000" anchor="ctr"/>
                </a:tc>
                <a:tc>
                  <a:txBody>
                    <a:bodyPr/>
                    <a:lstStyle/>
                    <a:p>
                      <a:pPr algn="l"/>
                      <a:r>
                        <a:rPr kumimoji="1" lang="ja-JP" altLang="en-US" sz="1200" dirty="0">
                          <a:latin typeface="Meiryo UI" panose="020B0604030504040204" pitchFamily="50" charset="-128"/>
                          <a:ea typeface="Meiryo UI" panose="020B0604030504040204" pitchFamily="50" charset="-128"/>
                        </a:rPr>
                        <a:t>クリチバ市都市計画研究所（</a:t>
                      </a:r>
                      <a:r>
                        <a:rPr kumimoji="1" lang="en-US" altLang="ja-JP" sz="1200" dirty="0">
                          <a:latin typeface="Meiryo UI" panose="020B0604030504040204" pitchFamily="50" charset="-128"/>
                          <a:ea typeface="Meiryo UI" panose="020B0604030504040204" pitchFamily="50" charset="-128"/>
                        </a:rPr>
                        <a:t>IPPUC</a:t>
                      </a:r>
                      <a:r>
                        <a:rPr kumimoji="1" lang="ja-JP" altLang="en-US" sz="1200" dirty="0">
                          <a:latin typeface="Meiryo UI" panose="020B0604030504040204" pitchFamily="50" charset="-128"/>
                          <a:ea typeface="Meiryo UI" panose="020B0604030504040204" pitchFamily="50" charset="-128"/>
                        </a:rPr>
                        <a:t>）へのご説明</a:t>
                      </a:r>
                    </a:p>
                  </a:txBody>
                  <a:tcPr marT="36000" marB="36000" anchor="ctr"/>
                </a:tc>
                <a:extLst>
                  <a:ext uri="{0D108BD9-81ED-4DB2-BD59-A6C34878D82A}">
                    <a16:rowId xmlns:a16="http://schemas.microsoft.com/office/drawing/2014/main" val="61184834"/>
                  </a:ext>
                </a:extLst>
              </a:tr>
              <a:tr h="210491">
                <a:tc vMerge="1">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12</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日</a:t>
                      </a:r>
                    </a:p>
                  </a:txBody>
                  <a:tcPr marT="36000" marB="36000" anchor="ctr"/>
                </a:tc>
                <a:tc>
                  <a:txBody>
                    <a:bodyPr/>
                    <a:lstStyle/>
                    <a:p>
                      <a:pPr algn="ctr"/>
                      <a:r>
                        <a:rPr kumimoji="1" lang="ja-JP" altLang="en-US" sz="1200" dirty="0">
                          <a:latin typeface="Meiryo UI" panose="020B0604030504040204" pitchFamily="50" charset="-128"/>
                          <a:ea typeface="Meiryo UI" panose="020B0604030504040204" pitchFamily="50" charset="-128"/>
                        </a:rPr>
                        <a:t>アメリカ</a:t>
                      </a:r>
                    </a:p>
                  </a:txBody>
                  <a:tcPr marT="36000" marB="36000" anchor="ctr"/>
                </a:tc>
                <a:tc>
                  <a:txBody>
                    <a:bodyPr/>
                    <a:lstStyle/>
                    <a:p>
                      <a:pPr algn="l"/>
                      <a:r>
                        <a:rPr kumimoji="1" lang="ja-JP" altLang="en-US" sz="1200" dirty="0">
                          <a:latin typeface="Meiryo UI" panose="020B0604030504040204" pitchFamily="50" charset="-128"/>
                          <a:ea typeface="Meiryo UI" panose="020B0604030504040204" pitchFamily="50" charset="-128"/>
                        </a:rPr>
                        <a:t>米国商工会議所イベント講演</a:t>
                      </a:r>
                    </a:p>
                  </a:txBody>
                  <a:tcPr marT="36000" marB="36000" anchor="ctr"/>
                </a:tc>
                <a:extLst>
                  <a:ext uri="{0D108BD9-81ED-4DB2-BD59-A6C34878D82A}">
                    <a16:rowId xmlns:a16="http://schemas.microsoft.com/office/drawing/2014/main" val="3444659606"/>
                  </a:ext>
                </a:extLst>
              </a:tr>
              <a:tr h="210491">
                <a:tc vMerge="1">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12</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5</a:t>
                      </a:r>
                      <a:r>
                        <a:rPr kumimoji="1" lang="ja-JP" altLang="en-US" sz="1200" dirty="0">
                          <a:latin typeface="Meiryo UI" panose="020B0604030504040204" pitchFamily="50" charset="-128"/>
                          <a:ea typeface="Meiryo UI" panose="020B0604030504040204" pitchFamily="50" charset="-128"/>
                        </a:rPr>
                        <a:t>日</a:t>
                      </a:r>
                    </a:p>
                  </a:txBody>
                  <a:tcPr marT="36000" marB="36000" anchor="ctr"/>
                </a:tc>
                <a:tc>
                  <a:txBody>
                    <a:bodyPr/>
                    <a:lstStyle/>
                    <a:p>
                      <a:pPr algn="ctr"/>
                      <a:r>
                        <a:rPr kumimoji="1" lang="ja-JP" altLang="en-US" sz="1200" dirty="0">
                          <a:latin typeface="Meiryo UI" panose="020B0604030504040204" pitchFamily="50" charset="-128"/>
                          <a:ea typeface="Meiryo UI" panose="020B0604030504040204" pitchFamily="50" charset="-128"/>
                        </a:rPr>
                        <a:t>サウジアラビア</a:t>
                      </a:r>
                    </a:p>
                  </a:txBody>
                  <a:tcPr marT="36000" marB="36000" anchor="ctr"/>
                </a:tc>
                <a:tc>
                  <a:txBody>
                    <a:bodyPr/>
                    <a:lstStyle/>
                    <a:p>
                      <a:pPr algn="l"/>
                      <a:r>
                        <a:rPr kumimoji="1" lang="en-US" altLang="ja-JP" sz="1200" dirty="0">
                          <a:latin typeface="Meiryo UI" panose="020B0604030504040204" pitchFamily="50" charset="-128"/>
                          <a:ea typeface="Meiryo UI" panose="020B0604030504040204" pitchFamily="50" charset="-128"/>
                        </a:rPr>
                        <a:t>NEOM</a:t>
                      </a:r>
                      <a:r>
                        <a:rPr kumimoji="1" lang="ja-JP" altLang="en-US" sz="1200" dirty="0">
                          <a:latin typeface="Meiryo UI" panose="020B0604030504040204" pitchFamily="50" charset="-128"/>
                          <a:ea typeface="Meiryo UI" panose="020B0604030504040204" pitchFamily="50" charset="-128"/>
                        </a:rPr>
                        <a:t>連携打合せ</a:t>
                      </a:r>
                    </a:p>
                  </a:txBody>
                  <a:tcPr marT="36000" marB="36000" anchor="ctr"/>
                </a:tc>
                <a:extLst>
                  <a:ext uri="{0D108BD9-81ED-4DB2-BD59-A6C34878D82A}">
                    <a16:rowId xmlns:a16="http://schemas.microsoft.com/office/drawing/2014/main" val="2693810801"/>
                  </a:ext>
                </a:extLst>
              </a:tr>
            </a:tbl>
          </a:graphicData>
        </a:graphic>
      </p:graphicFrame>
      <p:sp>
        <p:nvSpPr>
          <p:cNvPr id="20" name="テキスト ボックス 19">
            <a:extLst>
              <a:ext uri="{FF2B5EF4-FFF2-40B4-BE49-F238E27FC236}">
                <a16:creationId xmlns:a16="http://schemas.microsoft.com/office/drawing/2014/main" id="{8FD6BB57-6F99-4EB5-A491-F28B5886C530}"/>
              </a:ext>
            </a:extLst>
          </p:cNvPr>
          <p:cNvSpPr txBox="1"/>
          <p:nvPr/>
        </p:nvSpPr>
        <p:spPr>
          <a:xfrm>
            <a:off x="7157611" y="4040553"/>
            <a:ext cx="1936511" cy="261610"/>
          </a:xfrm>
          <a:prstGeom prst="rect">
            <a:avLst/>
          </a:prstGeom>
          <a:noFill/>
        </p:spPr>
        <p:txBody>
          <a:bodyPr wrap="square">
            <a:spAutoFit/>
          </a:bodyPr>
          <a:lstStyle/>
          <a:p>
            <a:pPr marL="0" marR="0" lvl="0" indent="0" defTabSz="685783" rtl="0" eaLnBrk="1" fontAlgn="auto" latinLnBrk="0" hangingPunct="1">
              <a:lnSpc>
                <a:spcPct val="100000"/>
              </a:lnSpc>
              <a:spcBef>
                <a:spcPts val="0"/>
              </a:spcBef>
              <a:spcAft>
                <a:spcPts val="0"/>
              </a:spcAft>
              <a:buClrTx/>
              <a:buSzTx/>
              <a:buFontTx/>
              <a:buNone/>
              <a:tabLst/>
              <a:defRPr/>
            </a:pPr>
            <a:r>
              <a:rPr kumimoji="1" lang="ja-JP" altLang="en-US" sz="1100" b="1" dirty="0">
                <a:latin typeface="Meiryo UI" panose="020B0604030504040204" pitchFamily="50" charset="-128"/>
                <a:ea typeface="Meiryo UI" panose="020B0604030504040204" pitchFamily="50" charset="-128"/>
              </a:rPr>
              <a:t>③大韓民国・地域情報開発院</a:t>
            </a:r>
          </a:p>
        </p:txBody>
      </p:sp>
      <p:pic>
        <p:nvPicPr>
          <p:cNvPr id="21" name="図 20">
            <a:extLst>
              <a:ext uri="{FF2B5EF4-FFF2-40B4-BE49-F238E27FC236}">
                <a16:creationId xmlns:a16="http://schemas.microsoft.com/office/drawing/2014/main" id="{69AB9AF2-2764-426A-BD1E-3914C7BFD5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9259" y="4346736"/>
            <a:ext cx="1728000" cy="1296000"/>
          </a:xfrm>
          <a:prstGeom prst="rect">
            <a:avLst/>
          </a:prstGeom>
        </p:spPr>
      </p:pic>
      <p:sp>
        <p:nvSpPr>
          <p:cNvPr id="23" name="テキスト ボックス 22">
            <a:extLst>
              <a:ext uri="{FF2B5EF4-FFF2-40B4-BE49-F238E27FC236}">
                <a16:creationId xmlns:a16="http://schemas.microsoft.com/office/drawing/2014/main" id="{B27A6340-1C45-4664-9A8C-7352CD1BFFE6}"/>
              </a:ext>
            </a:extLst>
          </p:cNvPr>
          <p:cNvSpPr txBox="1"/>
          <p:nvPr/>
        </p:nvSpPr>
        <p:spPr>
          <a:xfrm>
            <a:off x="59633" y="200267"/>
            <a:ext cx="7444409" cy="400110"/>
          </a:xfrm>
          <a:prstGeom prst="rect">
            <a:avLst/>
          </a:prstGeom>
          <a:noFill/>
        </p:spPr>
        <p:txBody>
          <a:bodyPr wrap="square">
            <a:spAutoFit/>
          </a:bodyPr>
          <a:lstStyle/>
          <a:p>
            <a:r>
              <a:rPr lang="ja-JP" altLang="en-US" sz="2000" b="1" dirty="0"/>
              <a:t>　⑤ スマートシティ戦略のグローバル化　</a:t>
            </a:r>
            <a:r>
              <a:rPr lang="en-US" altLang="ja-JP" b="1" dirty="0"/>
              <a:t>【</a:t>
            </a:r>
            <a:r>
              <a:rPr lang="ja-JP" altLang="en-US" b="1" dirty="0"/>
              <a:t>「海外との交流」と「海外視察」</a:t>
            </a:r>
            <a:r>
              <a:rPr lang="en-US" altLang="ja-JP" b="1" dirty="0"/>
              <a:t>】</a:t>
            </a:r>
            <a:endParaRPr lang="ja-JP" altLang="en-US" sz="2000" b="1" dirty="0"/>
          </a:p>
        </p:txBody>
      </p:sp>
      <p:pic>
        <p:nvPicPr>
          <p:cNvPr id="16" name="図 15">
            <a:extLst>
              <a:ext uri="{FF2B5EF4-FFF2-40B4-BE49-F238E27FC236}">
                <a16:creationId xmlns:a16="http://schemas.microsoft.com/office/drawing/2014/main" id="{D5FA8C8F-C346-442A-B3FE-672180AD74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3354" y="4992530"/>
            <a:ext cx="972000" cy="727869"/>
          </a:xfrm>
          <a:prstGeom prst="rect">
            <a:avLst/>
          </a:prstGeom>
        </p:spPr>
      </p:pic>
      <p:sp>
        <p:nvSpPr>
          <p:cNvPr id="24" name="テキスト ボックス 23">
            <a:extLst>
              <a:ext uri="{FF2B5EF4-FFF2-40B4-BE49-F238E27FC236}">
                <a16:creationId xmlns:a16="http://schemas.microsoft.com/office/drawing/2014/main" id="{1C52D9D8-76A0-49AB-9E68-E27018A628EC}"/>
              </a:ext>
            </a:extLst>
          </p:cNvPr>
          <p:cNvSpPr txBox="1"/>
          <p:nvPr/>
        </p:nvSpPr>
        <p:spPr>
          <a:xfrm>
            <a:off x="8130" y="692614"/>
            <a:ext cx="1085526" cy="584775"/>
          </a:xfrm>
          <a:prstGeom prst="rect">
            <a:avLst/>
          </a:prstGeom>
          <a:noFill/>
          <a:ln>
            <a:solidFill>
              <a:schemeClr val="accent1"/>
            </a:solidFill>
          </a:ln>
        </p:spPr>
        <p:txBody>
          <a:bodyPr wrap="square" rtlCol="0">
            <a:spAutoFit/>
          </a:bodyPr>
          <a:lstStyle/>
          <a:p>
            <a:pPr algn="ctr"/>
            <a:r>
              <a:rPr kumimoji="1" lang="ja-JP" altLang="en-US" sz="1600" b="1" dirty="0"/>
              <a:t>海外との交流</a:t>
            </a:r>
          </a:p>
        </p:txBody>
      </p:sp>
      <p:graphicFrame>
        <p:nvGraphicFramePr>
          <p:cNvPr id="25" name="表 4">
            <a:extLst>
              <a:ext uri="{FF2B5EF4-FFF2-40B4-BE49-F238E27FC236}">
                <a16:creationId xmlns:a16="http://schemas.microsoft.com/office/drawing/2014/main" id="{7FD3A877-C178-4893-8D91-24A4A5172DDB}"/>
              </a:ext>
            </a:extLst>
          </p:cNvPr>
          <p:cNvGraphicFramePr>
            <a:graphicFrameLocks noGrp="1"/>
          </p:cNvGraphicFramePr>
          <p:nvPr>
            <p:extLst>
              <p:ext uri="{D42A27DB-BD31-4B8C-83A1-F6EECF244321}">
                <p14:modId xmlns:p14="http://schemas.microsoft.com/office/powerpoint/2010/main" val="1975781938"/>
              </p:ext>
            </p:extLst>
          </p:nvPr>
        </p:nvGraphicFramePr>
        <p:xfrm>
          <a:off x="1084126" y="5852941"/>
          <a:ext cx="7970423" cy="764640"/>
        </p:xfrm>
        <a:graphic>
          <a:graphicData uri="http://schemas.openxmlformats.org/drawingml/2006/table">
            <a:tbl>
              <a:tblPr firstRow="1" bandRow="1">
                <a:tableStyleId>{5C22544A-7EE6-4342-B048-85BDC9FD1C3A}</a:tableStyleId>
              </a:tblPr>
              <a:tblGrid>
                <a:gridCol w="908109">
                  <a:extLst>
                    <a:ext uri="{9D8B030D-6E8A-4147-A177-3AD203B41FA5}">
                      <a16:colId xmlns:a16="http://schemas.microsoft.com/office/drawing/2014/main" val="4154075217"/>
                    </a:ext>
                  </a:extLst>
                </a:gridCol>
                <a:gridCol w="1315508">
                  <a:extLst>
                    <a:ext uri="{9D8B030D-6E8A-4147-A177-3AD203B41FA5}">
                      <a16:colId xmlns:a16="http://schemas.microsoft.com/office/drawing/2014/main" val="349086015"/>
                    </a:ext>
                  </a:extLst>
                </a:gridCol>
                <a:gridCol w="1412192">
                  <a:extLst>
                    <a:ext uri="{9D8B030D-6E8A-4147-A177-3AD203B41FA5}">
                      <a16:colId xmlns:a16="http://schemas.microsoft.com/office/drawing/2014/main" val="1364121949"/>
                    </a:ext>
                  </a:extLst>
                </a:gridCol>
                <a:gridCol w="4334614">
                  <a:extLst>
                    <a:ext uri="{9D8B030D-6E8A-4147-A177-3AD203B41FA5}">
                      <a16:colId xmlns:a16="http://schemas.microsoft.com/office/drawing/2014/main" val="2960538053"/>
                    </a:ext>
                  </a:extLst>
                </a:gridCol>
              </a:tblGrid>
              <a:tr h="210491">
                <a:tc>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marT="36000" marB="36000" anchor="ctr"/>
                </a:tc>
                <a:tc>
                  <a:txBody>
                    <a:bodyPr/>
                    <a:lstStyle/>
                    <a:p>
                      <a:pPr algn="ctr"/>
                      <a:r>
                        <a:rPr kumimoji="1" lang="ja-JP" altLang="en-US" sz="1200" dirty="0">
                          <a:latin typeface="Meiryo UI" panose="020B0604030504040204" pitchFamily="50" charset="-128"/>
                          <a:ea typeface="Meiryo UI" panose="020B0604030504040204" pitchFamily="50" charset="-128"/>
                        </a:rPr>
                        <a:t>日時</a:t>
                      </a:r>
                    </a:p>
                  </a:txBody>
                  <a:tcPr marT="36000" marB="36000" anchor="ctr"/>
                </a:tc>
                <a:tc>
                  <a:txBody>
                    <a:bodyPr/>
                    <a:lstStyle/>
                    <a:p>
                      <a:pPr algn="ctr"/>
                      <a:r>
                        <a:rPr kumimoji="1" lang="ja-JP" altLang="en-US" sz="1200" dirty="0">
                          <a:latin typeface="Meiryo UI" panose="020B0604030504040204" pitchFamily="50" charset="-128"/>
                          <a:ea typeface="Meiryo UI" panose="020B0604030504040204" pitchFamily="50" charset="-128"/>
                        </a:rPr>
                        <a:t>国・都市</a:t>
                      </a:r>
                    </a:p>
                  </a:txBody>
                  <a:tcPr marT="36000" marB="36000" anchor="ctr"/>
                </a:tc>
                <a:tc>
                  <a:txBody>
                    <a:bodyPr/>
                    <a:lstStyle/>
                    <a:p>
                      <a:pPr algn="ctr"/>
                      <a:r>
                        <a:rPr kumimoji="1" lang="ja-JP" altLang="en-US" sz="1200" dirty="0">
                          <a:latin typeface="Meiryo UI" panose="020B0604030504040204" pitchFamily="50" charset="-128"/>
                          <a:ea typeface="Meiryo UI" panose="020B0604030504040204" pitchFamily="50" charset="-128"/>
                        </a:rPr>
                        <a:t>視察内容</a:t>
                      </a:r>
                    </a:p>
                  </a:txBody>
                  <a:tcPr marT="36000" marB="36000" anchor="ctr"/>
                </a:tc>
                <a:extLst>
                  <a:ext uri="{0D108BD9-81ED-4DB2-BD59-A6C34878D82A}">
                    <a16:rowId xmlns:a16="http://schemas.microsoft.com/office/drawing/2014/main" val="3701714055"/>
                  </a:ext>
                </a:extLst>
              </a:tr>
              <a:tr h="210491">
                <a:tc>
                  <a:txBody>
                    <a:bodyPr/>
                    <a:lstStyle/>
                    <a:p>
                      <a:pPr algn="ctr"/>
                      <a:r>
                        <a:rPr kumimoji="1" lang="en-US" altLang="ja-JP" sz="1200" b="1" dirty="0">
                          <a:latin typeface="Meiryo UI" panose="020B0604030504040204" pitchFamily="50" charset="-128"/>
                          <a:ea typeface="Meiryo UI" panose="020B0604030504040204" pitchFamily="50" charset="-128"/>
                        </a:rPr>
                        <a:t>2022</a:t>
                      </a:r>
                      <a:r>
                        <a:rPr kumimoji="1" lang="ja-JP" altLang="en-US" sz="1200" b="1" dirty="0">
                          <a:latin typeface="Meiryo UI" panose="020B0604030504040204" pitchFamily="50" charset="-128"/>
                          <a:ea typeface="Meiryo UI" panose="020B0604030504040204" pitchFamily="50" charset="-128"/>
                        </a:rPr>
                        <a:t>年</a:t>
                      </a:r>
                    </a:p>
                  </a:txBody>
                  <a:tcPr marT="36000" marB="36000"/>
                </a:tc>
                <a:tc>
                  <a:txBody>
                    <a:bodyPr/>
                    <a:lstStyle/>
                    <a:p>
                      <a:pPr algn="ctr"/>
                      <a:r>
                        <a:rPr kumimoji="1" lang="en-US" altLang="ja-JP" sz="1200" dirty="0">
                          <a:latin typeface="Meiryo UI" panose="020B0604030504040204" pitchFamily="50" charset="-128"/>
                          <a:ea typeface="Meiryo UI" panose="020B0604030504040204" pitchFamily="50" charset="-128"/>
                        </a:rPr>
                        <a:t>9</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14</a:t>
                      </a:r>
                      <a:r>
                        <a:rPr kumimoji="1" lang="ja-JP" altLang="en-US" sz="1200" dirty="0">
                          <a:latin typeface="Meiryo UI" panose="020B0604030504040204" pitchFamily="50" charset="-128"/>
                          <a:ea typeface="Meiryo UI" panose="020B0604030504040204" pitchFamily="50" charset="-128"/>
                        </a:rPr>
                        <a:t>日ー</a:t>
                      </a:r>
                      <a:r>
                        <a:rPr kumimoji="1" lang="en-US" altLang="ja-JP" sz="1200" dirty="0">
                          <a:latin typeface="Meiryo UI" panose="020B0604030504040204" pitchFamily="50" charset="-128"/>
                          <a:ea typeface="Meiryo UI" panose="020B0604030504040204" pitchFamily="50" charset="-128"/>
                        </a:rPr>
                        <a:t>15</a:t>
                      </a:r>
                      <a:r>
                        <a:rPr kumimoji="1" lang="ja-JP" altLang="en-US" sz="1200" dirty="0">
                          <a:latin typeface="Meiryo UI" panose="020B0604030504040204" pitchFamily="50" charset="-128"/>
                          <a:ea typeface="Meiryo UI" panose="020B0604030504040204" pitchFamily="50" charset="-128"/>
                        </a:rPr>
                        <a:t>日</a:t>
                      </a:r>
                    </a:p>
                  </a:txBody>
                  <a:tcPr marT="36000" marB="36000" anchor="ctr"/>
                </a:tc>
                <a:tc>
                  <a:txBody>
                    <a:bodyPr/>
                    <a:lstStyle/>
                    <a:p>
                      <a:pPr algn="ctr"/>
                      <a:r>
                        <a:rPr kumimoji="1" lang="ja-JP" altLang="en-US" sz="1200" dirty="0">
                          <a:latin typeface="Meiryo UI" panose="020B0604030504040204" pitchFamily="50" charset="-128"/>
                          <a:ea typeface="Meiryo UI" panose="020B0604030504040204" pitchFamily="50" charset="-128"/>
                        </a:rPr>
                        <a:t>韓国・ソウル</a:t>
                      </a:r>
                    </a:p>
                  </a:txBody>
                  <a:tcPr marT="36000" marB="36000" anchor="ctr"/>
                </a:tc>
                <a:tc>
                  <a:txBody>
                    <a:bodyPr/>
                    <a:lstStyle/>
                    <a:p>
                      <a:pPr algn="l"/>
                      <a:r>
                        <a:rPr kumimoji="1" lang="ja-JP" altLang="en-US" sz="1200" dirty="0">
                          <a:latin typeface="Meiryo UI" panose="020B0604030504040204" pitchFamily="50" charset="-128"/>
                          <a:ea typeface="Meiryo UI" panose="020B0604030504040204" pitchFamily="50" charset="-128"/>
                        </a:rPr>
                        <a:t>韓国における行政</a:t>
                      </a:r>
                      <a:r>
                        <a:rPr kumimoji="1" lang="en-US" altLang="ja-JP" sz="1200" dirty="0">
                          <a:latin typeface="Meiryo UI" panose="020B0604030504040204" pitchFamily="50" charset="-128"/>
                          <a:ea typeface="Meiryo UI" panose="020B0604030504040204" pitchFamily="50" charset="-128"/>
                        </a:rPr>
                        <a:t>DX</a:t>
                      </a:r>
                      <a:r>
                        <a:rPr kumimoji="1" lang="ja-JP" altLang="en-US" sz="1200" dirty="0">
                          <a:latin typeface="Meiryo UI" panose="020B0604030504040204" pitchFamily="50" charset="-128"/>
                          <a:ea typeface="Meiryo UI" panose="020B0604030504040204" pitchFamily="50" charset="-128"/>
                        </a:rPr>
                        <a:t>や、ソウル市におけるシステム最適化の調査等</a:t>
                      </a:r>
                    </a:p>
                  </a:txBody>
                  <a:tcPr marT="36000" marB="36000" anchor="ctr"/>
                </a:tc>
                <a:extLst>
                  <a:ext uri="{0D108BD9-81ED-4DB2-BD59-A6C34878D82A}">
                    <a16:rowId xmlns:a16="http://schemas.microsoft.com/office/drawing/2014/main" val="4117309671"/>
                  </a:ext>
                </a:extLst>
              </a:tr>
              <a:tr h="210491">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1200" b="1" dirty="0">
                          <a:latin typeface="Meiryo UI" panose="020B0604030504040204" pitchFamily="50" charset="-128"/>
                          <a:ea typeface="Meiryo UI" panose="020B0604030504040204" pitchFamily="50" charset="-128"/>
                        </a:rPr>
                        <a:t>2023</a:t>
                      </a:r>
                      <a:r>
                        <a:rPr kumimoji="1" lang="ja-JP" altLang="en-US" sz="1200" b="1" dirty="0">
                          <a:latin typeface="Meiryo UI" panose="020B0604030504040204" pitchFamily="50" charset="-128"/>
                          <a:ea typeface="Meiryo UI" panose="020B0604030504040204" pitchFamily="50" charset="-128"/>
                        </a:rPr>
                        <a:t>年</a:t>
                      </a:r>
                    </a:p>
                  </a:txBody>
                  <a:tcPr marT="36000" marB="36000"/>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11</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7</a:t>
                      </a:r>
                      <a:r>
                        <a:rPr kumimoji="1" lang="ja-JP" altLang="en-US" sz="1200" dirty="0">
                          <a:latin typeface="Meiryo UI" panose="020B0604030504040204" pitchFamily="50" charset="-128"/>
                          <a:ea typeface="Meiryo UI" panose="020B0604030504040204" pitchFamily="50" charset="-128"/>
                        </a:rPr>
                        <a:t>日ー</a:t>
                      </a:r>
                      <a:r>
                        <a:rPr kumimoji="1" lang="en-US" altLang="ja-JP" sz="1200" dirty="0">
                          <a:latin typeface="Meiryo UI" panose="020B0604030504040204" pitchFamily="50" charset="-128"/>
                          <a:ea typeface="Meiryo UI" panose="020B0604030504040204" pitchFamily="50" charset="-128"/>
                        </a:rPr>
                        <a:t>9</a:t>
                      </a:r>
                      <a:r>
                        <a:rPr kumimoji="1" lang="ja-JP" altLang="en-US" sz="1200" dirty="0">
                          <a:latin typeface="Meiryo UI" panose="020B0604030504040204" pitchFamily="50" charset="-128"/>
                          <a:ea typeface="Meiryo UI" panose="020B0604030504040204" pitchFamily="50" charset="-128"/>
                        </a:rPr>
                        <a:t>日</a:t>
                      </a:r>
                    </a:p>
                  </a:txBody>
                  <a:tcPr marT="36000" marB="36000" anchor="ctr"/>
                </a:tc>
                <a:tc>
                  <a:txBody>
                    <a:bodyPr/>
                    <a:lstStyle/>
                    <a:p>
                      <a:pPr algn="ctr"/>
                      <a:r>
                        <a:rPr kumimoji="1" lang="ja-JP" altLang="en-US" sz="1200" dirty="0">
                          <a:latin typeface="Meiryo UI" panose="020B0604030504040204" pitchFamily="50" charset="-128"/>
                          <a:ea typeface="Meiryo UI" panose="020B0604030504040204" pitchFamily="50" charset="-128"/>
                        </a:rPr>
                        <a:t>スペイン・バルセロナ</a:t>
                      </a:r>
                    </a:p>
                  </a:txBody>
                  <a:tcPr marT="36000" marB="36000" anchor="ctr"/>
                </a:tc>
                <a:tc>
                  <a:txBody>
                    <a:bodyPr/>
                    <a:lstStyle/>
                    <a:p>
                      <a:pPr algn="l"/>
                      <a:r>
                        <a:rPr kumimoji="1" lang="ja-JP" altLang="en-US" sz="1200" dirty="0">
                          <a:latin typeface="Meiryo UI" panose="020B0604030504040204" pitchFamily="50" charset="-128"/>
                          <a:ea typeface="Meiryo UI" panose="020B0604030504040204" pitchFamily="50" charset="-128"/>
                        </a:rPr>
                        <a:t>スマートシティエキスポ世界会議参加やバルセロナ市役所視察など</a:t>
                      </a:r>
                    </a:p>
                  </a:txBody>
                  <a:tcPr marT="36000" marB="36000" anchor="ctr"/>
                </a:tc>
                <a:extLst>
                  <a:ext uri="{0D108BD9-81ED-4DB2-BD59-A6C34878D82A}">
                    <a16:rowId xmlns:a16="http://schemas.microsoft.com/office/drawing/2014/main" val="3462899164"/>
                  </a:ext>
                </a:extLst>
              </a:tr>
            </a:tbl>
          </a:graphicData>
        </a:graphic>
      </p:graphicFrame>
      <p:sp>
        <p:nvSpPr>
          <p:cNvPr id="26" name="テキスト ボックス 25">
            <a:extLst>
              <a:ext uri="{FF2B5EF4-FFF2-40B4-BE49-F238E27FC236}">
                <a16:creationId xmlns:a16="http://schemas.microsoft.com/office/drawing/2014/main" id="{F2C2A943-A403-43D2-B3A0-8A9239406B3D}"/>
              </a:ext>
            </a:extLst>
          </p:cNvPr>
          <p:cNvSpPr txBox="1"/>
          <p:nvPr/>
        </p:nvSpPr>
        <p:spPr>
          <a:xfrm>
            <a:off x="40519" y="5852941"/>
            <a:ext cx="954156" cy="584775"/>
          </a:xfrm>
          <a:prstGeom prst="rect">
            <a:avLst/>
          </a:prstGeom>
          <a:noFill/>
          <a:ln>
            <a:solidFill>
              <a:schemeClr val="accent1"/>
            </a:solidFill>
          </a:ln>
        </p:spPr>
        <p:txBody>
          <a:bodyPr wrap="square" rtlCol="0">
            <a:spAutoFit/>
          </a:bodyPr>
          <a:lstStyle/>
          <a:p>
            <a:pPr algn="ctr"/>
            <a:r>
              <a:rPr kumimoji="1" lang="ja-JP" altLang="en-US" sz="1600" b="1" dirty="0"/>
              <a:t>海外</a:t>
            </a:r>
            <a:r>
              <a:rPr lang="ja-JP" altLang="en-US" sz="1600" b="1" dirty="0"/>
              <a:t>への</a:t>
            </a:r>
            <a:r>
              <a:rPr kumimoji="1" lang="ja-JP" altLang="en-US" sz="1600" b="1" dirty="0"/>
              <a:t>視察</a:t>
            </a:r>
          </a:p>
        </p:txBody>
      </p:sp>
      <p:cxnSp>
        <p:nvCxnSpPr>
          <p:cNvPr id="28" name="直線コネクタ 27">
            <a:extLst>
              <a:ext uri="{FF2B5EF4-FFF2-40B4-BE49-F238E27FC236}">
                <a16:creationId xmlns:a16="http://schemas.microsoft.com/office/drawing/2014/main" id="{274F1B1B-9B08-444F-B9F8-6CD3454AC3FF}"/>
              </a:ext>
            </a:extLst>
          </p:cNvPr>
          <p:cNvCxnSpPr/>
          <p:nvPr/>
        </p:nvCxnSpPr>
        <p:spPr>
          <a:xfrm>
            <a:off x="89453" y="5764703"/>
            <a:ext cx="9004852"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四角形: 角を丸くする 21">
            <a:extLst>
              <a:ext uri="{FF2B5EF4-FFF2-40B4-BE49-F238E27FC236}">
                <a16:creationId xmlns:a16="http://schemas.microsoft.com/office/drawing/2014/main" id="{B6DAEE16-7330-4330-9C09-09272FBBEBA3}"/>
              </a:ext>
            </a:extLst>
          </p:cNvPr>
          <p:cNvSpPr/>
          <p:nvPr/>
        </p:nvSpPr>
        <p:spPr>
          <a:xfrm>
            <a:off x="8115300" y="69294"/>
            <a:ext cx="849932" cy="41777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実績</a:t>
            </a:r>
            <a:endParaRPr kumimoji="1" lang="ja-JP" altLang="en-US" b="1" dirty="0">
              <a:solidFill>
                <a:schemeClr val="bg1"/>
              </a:solidFill>
            </a:endParaRPr>
          </a:p>
        </p:txBody>
      </p:sp>
      <p:sp>
        <p:nvSpPr>
          <p:cNvPr id="27" name="テキスト プレースホルダー 4">
            <a:extLst>
              <a:ext uri="{FF2B5EF4-FFF2-40B4-BE49-F238E27FC236}">
                <a16:creationId xmlns:a16="http://schemas.microsoft.com/office/drawing/2014/main" id="{E56BF1CB-6D7C-4621-9745-C698D0AE3310}"/>
              </a:ext>
            </a:extLst>
          </p:cNvPr>
          <p:cNvSpPr>
            <a:spLocks noGrp="1"/>
          </p:cNvSpPr>
          <p:nvPr>
            <p:ph type="body" sz="quarter" idx="13"/>
          </p:nvPr>
        </p:nvSpPr>
        <p:spPr>
          <a:xfrm>
            <a:off x="92764" y="14148"/>
            <a:ext cx="7170738" cy="293687"/>
          </a:xfrm>
        </p:spPr>
        <p:txBody>
          <a:bodyPr>
            <a:normAutofit/>
          </a:bodyPr>
          <a:lstStyle/>
          <a:p>
            <a:r>
              <a:rPr lang="ja-JP" altLang="en-US" sz="1200" b="1" dirty="0">
                <a:latin typeface="Meiryo UI" panose="020B0604030504040204" pitchFamily="50" charset="-128"/>
                <a:ea typeface="Meiryo UI" panose="020B0604030504040204" pitchFamily="50" charset="-128"/>
              </a:rPr>
              <a:t>３．府庁におけるサービスのデジタル化</a:t>
            </a:r>
          </a:p>
        </p:txBody>
      </p:sp>
    </p:spTree>
    <p:extLst>
      <p:ext uri="{BB962C8B-B14F-4D97-AF65-F5344CB8AC3E}">
        <p14:creationId xmlns:p14="http://schemas.microsoft.com/office/powerpoint/2010/main" val="2231244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92C06CE-2F64-416B-A156-FFB7806DA2F3}"/>
              </a:ext>
            </a:extLst>
          </p:cNvPr>
          <p:cNvSpPr txBox="1"/>
          <p:nvPr/>
        </p:nvSpPr>
        <p:spPr>
          <a:xfrm>
            <a:off x="3230218" y="2773017"/>
            <a:ext cx="2901756" cy="830997"/>
          </a:xfrm>
          <a:prstGeom prst="rect">
            <a:avLst/>
          </a:prstGeom>
          <a:noFill/>
        </p:spPr>
        <p:txBody>
          <a:bodyPr wrap="none" rtlCol="0">
            <a:spAutoFit/>
          </a:bodyPr>
          <a:lstStyle/>
          <a:p>
            <a:r>
              <a:rPr kumimoji="1" lang="en-US" altLang="ja-JP" sz="4800" dirty="0"/>
              <a:t>appendix</a:t>
            </a:r>
            <a:endParaRPr kumimoji="1" lang="ja-JP" altLang="en-US" sz="4800" dirty="0"/>
          </a:p>
        </p:txBody>
      </p:sp>
    </p:spTree>
    <p:extLst>
      <p:ext uri="{BB962C8B-B14F-4D97-AF65-F5344CB8AC3E}">
        <p14:creationId xmlns:p14="http://schemas.microsoft.com/office/powerpoint/2010/main" val="2298888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7519D61B-D12D-49BE-A921-FB4617506AC6}"/>
              </a:ext>
            </a:extLst>
          </p:cNvPr>
          <p:cNvSpPr/>
          <p:nvPr/>
        </p:nvSpPr>
        <p:spPr>
          <a:xfrm>
            <a:off x="4881308" y="1709161"/>
            <a:ext cx="4140000" cy="1789796"/>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lIns="36000" tIns="36000" rIns="36000" bIns="36000" rtlCol="0" anchor="ctr"/>
          <a:lstStyle/>
          <a:p>
            <a:pPr marL="82550">
              <a:defRPr/>
            </a:pPr>
            <a:r>
              <a:rPr kumimoji="1" lang="ja-JP" altLang="en-US" sz="1200" b="1" dirty="0">
                <a:solidFill>
                  <a:schemeClr val="tx1"/>
                </a:solidFill>
                <a:latin typeface="Meiryo UI"/>
                <a:ea typeface="Meiryo UI"/>
              </a:rPr>
              <a:t>①情報にたどり着きやすい</a:t>
            </a:r>
            <a:endParaRPr kumimoji="1" lang="en-US" altLang="ja-JP" sz="1200" b="1" dirty="0">
              <a:solidFill>
                <a:schemeClr val="tx1"/>
              </a:solidFill>
              <a:latin typeface="Meiryo UI"/>
              <a:ea typeface="Meiryo UI"/>
            </a:endParaRPr>
          </a:p>
          <a:p>
            <a:pPr marL="179388" indent="-96838">
              <a:buFont typeface="Arial" panose="020B0604020202020204" pitchFamily="34" charset="0"/>
              <a:buChar char="•"/>
              <a:defRPr/>
            </a:pPr>
            <a:r>
              <a:rPr kumimoji="1" lang="ja-JP" altLang="en-US" sz="1100" dirty="0">
                <a:solidFill>
                  <a:schemeClr val="tx1"/>
                </a:solidFill>
                <a:latin typeface="Meiryo UI"/>
                <a:ea typeface="Meiryo UI"/>
              </a:rPr>
              <a:t>サイト構成の見直しや必要なページの整理。</a:t>
            </a:r>
            <a:endParaRPr kumimoji="1" lang="en-US" altLang="ja-JP" sz="1100" dirty="0">
              <a:solidFill>
                <a:schemeClr val="tx1"/>
              </a:solidFill>
              <a:latin typeface="Meiryo UI"/>
              <a:ea typeface="Meiryo UI"/>
            </a:endParaRPr>
          </a:p>
          <a:p>
            <a:pPr marL="179388" indent="-96838">
              <a:buFont typeface="Arial" panose="020B0604020202020204" pitchFamily="34" charset="0"/>
              <a:buChar char="•"/>
              <a:defRPr/>
            </a:pPr>
            <a:r>
              <a:rPr kumimoji="1" lang="ja-JP" altLang="en-US" sz="1100" dirty="0">
                <a:solidFill>
                  <a:schemeClr val="tx1"/>
                </a:solidFill>
                <a:latin typeface="Meiryo UI"/>
                <a:ea typeface="Meiryo UI"/>
              </a:rPr>
              <a:t>高機能ポータル </a:t>
            </a:r>
            <a:r>
              <a:rPr kumimoji="1" lang="en-US" altLang="ja-JP" sz="1100" b="1" dirty="0">
                <a:solidFill>
                  <a:schemeClr val="tx1"/>
                </a:solidFill>
                <a:latin typeface="Meiryo UI"/>
                <a:ea typeface="Meiryo UI"/>
              </a:rPr>
              <a:t>『</a:t>
            </a:r>
            <a:r>
              <a:rPr kumimoji="1" lang="en-US" altLang="ja-JP" sz="1100" b="1" dirty="0" err="1">
                <a:solidFill>
                  <a:schemeClr val="tx1"/>
                </a:solidFill>
                <a:latin typeface="Meiryo UI"/>
                <a:ea typeface="Meiryo UI"/>
              </a:rPr>
              <a:t>mydoor</a:t>
            </a:r>
            <a:r>
              <a:rPr kumimoji="1" lang="en-US" altLang="ja-JP" sz="1100" b="1" dirty="0">
                <a:solidFill>
                  <a:schemeClr val="tx1"/>
                </a:solidFill>
                <a:latin typeface="Meiryo UI"/>
                <a:ea typeface="Meiryo UI"/>
              </a:rPr>
              <a:t> OSAKA』</a:t>
            </a:r>
            <a:r>
              <a:rPr kumimoji="1" lang="en-US" altLang="ja-JP" sz="1100" dirty="0">
                <a:solidFill>
                  <a:schemeClr val="tx1"/>
                </a:solidFill>
                <a:latin typeface="Meiryo UI"/>
                <a:ea typeface="Meiryo UI"/>
              </a:rPr>
              <a:t> </a:t>
            </a:r>
            <a:r>
              <a:rPr kumimoji="1" lang="ja-JP" altLang="en-US" sz="1100" dirty="0">
                <a:solidFill>
                  <a:schemeClr val="tx1"/>
                </a:solidFill>
                <a:latin typeface="Meiryo UI"/>
                <a:ea typeface="Meiryo UI"/>
              </a:rPr>
              <a:t>との連携により、パーソナライズ広報が可能に。</a:t>
            </a:r>
            <a:endParaRPr kumimoji="1" lang="en-US" altLang="ja-JP" sz="1100" dirty="0">
              <a:solidFill>
                <a:schemeClr val="tx1"/>
              </a:solidFill>
              <a:latin typeface="Meiryo UI"/>
              <a:ea typeface="Meiryo UI"/>
            </a:endParaRPr>
          </a:p>
          <a:p>
            <a:pPr marL="179388" indent="-96838">
              <a:buFont typeface="Arial" panose="020B0604020202020204" pitchFamily="34" charset="0"/>
              <a:buChar char="•"/>
              <a:defRPr/>
            </a:pPr>
            <a:endParaRPr kumimoji="1" lang="en-US" altLang="ja-JP" sz="700" dirty="0">
              <a:solidFill>
                <a:schemeClr val="tx1"/>
              </a:solidFill>
              <a:latin typeface="Meiryo UI"/>
              <a:ea typeface="Meiryo UI"/>
            </a:endParaRPr>
          </a:p>
          <a:p>
            <a:pPr marL="82550">
              <a:defRPr/>
            </a:pPr>
            <a:r>
              <a:rPr lang="ja-JP" altLang="en-US" sz="1200" b="1" dirty="0">
                <a:solidFill>
                  <a:schemeClr val="tx1"/>
                </a:solidFill>
                <a:latin typeface="Meiryo UI"/>
                <a:ea typeface="Meiryo UI"/>
              </a:rPr>
              <a:t>②デザインを刷新</a:t>
            </a:r>
            <a:endParaRPr kumimoji="1" lang="en-US" altLang="ja-JP" sz="1200" b="1" dirty="0">
              <a:solidFill>
                <a:schemeClr val="tx1"/>
              </a:solidFill>
              <a:latin typeface="Meiryo UI"/>
              <a:ea typeface="Meiryo UI"/>
            </a:endParaRPr>
          </a:p>
          <a:p>
            <a:pPr marL="179388" indent="-96838">
              <a:buFont typeface="Arial" panose="020B0604020202020204" pitchFamily="34" charset="0"/>
              <a:buChar char="•"/>
              <a:defRPr/>
            </a:pPr>
            <a:r>
              <a:rPr kumimoji="1" lang="ja-JP" altLang="en-US" sz="1100" dirty="0">
                <a:solidFill>
                  <a:schemeClr val="tx1"/>
                </a:solidFill>
                <a:latin typeface="Meiryo UI"/>
                <a:ea typeface="Meiryo UI"/>
              </a:rPr>
              <a:t>デザインの一新により、より多くの方に大阪の魅力を発信可能に。</a:t>
            </a:r>
            <a:endParaRPr kumimoji="1" lang="en-US" altLang="ja-JP" sz="1100" dirty="0">
              <a:solidFill>
                <a:schemeClr val="tx1"/>
              </a:solidFill>
              <a:latin typeface="Meiryo UI"/>
              <a:ea typeface="Meiryo UI"/>
            </a:endParaRPr>
          </a:p>
          <a:p>
            <a:pPr marL="179388" indent="-96838">
              <a:buFont typeface="Arial" panose="020B0604020202020204" pitchFamily="34" charset="0"/>
              <a:buChar char="•"/>
              <a:defRPr/>
            </a:pPr>
            <a:endParaRPr kumimoji="1" lang="en-US" altLang="ja-JP" sz="700" dirty="0">
              <a:solidFill>
                <a:schemeClr val="tx1"/>
              </a:solidFill>
              <a:latin typeface="Meiryo UI"/>
              <a:ea typeface="Meiryo UI"/>
            </a:endParaRPr>
          </a:p>
          <a:p>
            <a:pPr marL="82550">
              <a:defRPr/>
            </a:pPr>
            <a:r>
              <a:rPr lang="ja-JP" altLang="en-US" sz="1200" b="1" dirty="0">
                <a:solidFill>
                  <a:schemeClr val="tx1"/>
                </a:solidFill>
                <a:latin typeface="Meiryo UI"/>
                <a:ea typeface="Meiryo UI"/>
              </a:rPr>
              <a:t>③最新機能の導入</a:t>
            </a:r>
            <a:endParaRPr kumimoji="1" lang="en-US" altLang="ja-JP" sz="1200" b="1" dirty="0">
              <a:solidFill>
                <a:schemeClr val="tx1"/>
              </a:solidFill>
              <a:latin typeface="Meiryo UI"/>
              <a:ea typeface="Meiryo UI"/>
            </a:endParaRPr>
          </a:p>
          <a:p>
            <a:pPr marL="179388" indent="-96838" defTabSz="457200">
              <a:buFont typeface="Arial" panose="020B0604020202020204" pitchFamily="34" charset="0"/>
              <a:buChar char="•"/>
              <a:defRPr/>
            </a:pPr>
            <a:r>
              <a:rPr kumimoji="1" lang="ja-JP" altLang="en-US" sz="1100" i="0" u="none" strike="noStrike" kern="1200" cap="none" spc="0" normalizeH="0" baseline="0" noProof="0" dirty="0">
                <a:ln>
                  <a:noFill/>
                </a:ln>
                <a:solidFill>
                  <a:schemeClr val="tx1"/>
                </a:solidFill>
                <a:effectLst/>
                <a:uLnTx/>
                <a:uFillTx/>
                <a:latin typeface="Meiryo UI"/>
                <a:ea typeface="Meiryo UI"/>
              </a:rPr>
              <a:t>動画埋込みやスマートフォン等での表示に対応した最新の</a:t>
            </a:r>
            <a:endParaRPr kumimoji="1" lang="en-US" altLang="ja-JP" sz="1100" i="0" u="none" strike="noStrike" kern="1200" cap="none" spc="0" normalizeH="0" baseline="0" noProof="0" dirty="0">
              <a:ln>
                <a:noFill/>
              </a:ln>
              <a:solidFill>
                <a:schemeClr val="tx1"/>
              </a:solidFill>
              <a:effectLst/>
              <a:uLnTx/>
              <a:uFillTx/>
              <a:latin typeface="Meiryo UI"/>
              <a:ea typeface="Meiryo UI"/>
            </a:endParaRPr>
          </a:p>
          <a:p>
            <a:pPr marL="82550" defTabSz="457200">
              <a:defRPr/>
            </a:pPr>
            <a:r>
              <a:rPr kumimoji="1" lang="ja-JP" altLang="en-US" sz="1100" i="0" u="none" strike="noStrike" kern="1200" cap="none" spc="0" normalizeH="0" baseline="0" noProof="0" dirty="0">
                <a:ln>
                  <a:noFill/>
                </a:ln>
                <a:solidFill>
                  <a:schemeClr val="tx1"/>
                </a:solidFill>
                <a:effectLst/>
                <a:uLnTx/>
                <a:uFillTx/>
                <a:latin typeface="Meiryo UI"/>
                <a:ea typeface="Meiryo UI"/>
              </a:rPr>
              <a:t>　</a:t>
            </a:r>
            <a:r>
              <a:rPr kumimoji="1" lang="en-US" altLang="ja-JP" sz="1100" i="0" u="none" strike="noStrike" kern="1200" cap="none" spc="0" normalizeH="0" baseline="0" noProof="0" dirty="0">
                <a:ln>
                  <a:noFill/>
                </a:ln>
                <a:solidFill>
                  <a:schemeClr val="tx1"/>
                </a:solidFill>
                <a:effectLst/>
                <a:uLnTx/>
                <a:uFillTx/>
                <a:latin typeface="Meiryo UI"/>
                <a:ea typeface="Meiryo UI"/>
              </a:rPr>
              <a:t>CMS</a:t>
            </a:r>
            <a:r>
              <a:rPr kumimoji="1" lang="ja-JP" altLang="en-US" sz="1100" i="0" u="none" strike="noStrike" kern="1200" cap="none" spc="0" normalizeH="0" baseline="0" noProof="0" dirty="0">
                <a:ln>
                  <a:noFill/>
                </a:ln>
                <a:solidFill>
                  <a:schemeClr val="tx1"/>
                </a:solidFill>
                <a:effectLst/>
                <a:uLnTx/>
                <a:uFillTx/>
                <a:latin typeface="Meiryo UI"/>
                <a:ea typeface="Meiryo UI"/>
              </a:rPr>
              <a:t>を導入</a:t>
            </a:r>
            <a:endParaRPr lang="ja-JP" altLang="en-US" sz="1100" dirty="0">
              <a:solidFill>
                <a:schemeClr val="tx1"/>
              </a:solidFill>
              <a:latin typeface="Meiryo UI"/>
              <a:ea typeface="Meiryo UI"/>
            </a:endParaRPr>
          </a:p>
        </p:txBody>
      </p:sp>
      <p:sp>
        <p:nvSpPr>
          <p:cNvPr id="11" name="正方形/長方形 10">
            <a:extLst>
              <a:ext uri="{FF2B5EF4-FFF2-40B4-BE49-F238E27FC236}">
                <a16:creationId xmlns:a16="http://schemas.microsoft.com/office/drawing/2014/main" id="{274FB290-BAB7-4295-BA0C-B9352C800A0D}"/>
              </a:ext>
            </a:extLst>
          </p:cNvPr>
          <p:cNvSpPr/>
          <p:nvPr/>
        </p:nvSpPr>
        <p:spPr>
          <a:xfrm>
            <a:off x="146527" y="1405775"/>
            <a:ext cx="4140000" cy="252000"/>
          </a:xfrm>
          <a:prstGeom prst="rect">
            <a:avLst/>
          </a:prstGeom>
          <a:ln>
            <a:solidFill>
              <a:schemeClr val="tx2"/>
            </a:solidFill>
          </a:ln>
        </p:spPr>
        <p:style>
          <a:lnRef idx="0">
            <a:schemeClr val="accent3"/>
          </a:lnRef>
          <a:fillRef idx="3">
            <a:schemeClr val="accent3"/>
          </a:fillRef>
          <a:effectRef idx="3">
            <a:schemeClr val="accent3"/>
          </a:effectRef>
          <a:fontRef idx="minor">
            <a:schemeClr val="lt1"/>
          </a:fontRef>
        </p:style>
        <p:txBody>
          <a:bodyPr wrap="square" t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現状の課題</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【before】</a:t>
            </a:r>
          </a:p>
        </p:txBody>
      </p:sp>
      <p:sp>
        <p:nvSpPr>
          <p:cNvPr id="12" name="正方形/長方形 11">
            <a:extLst>
              <a:ext uri="{FF2B5EF4-FFF2-40B4-BE49-F238E27FC236}">
                <a16:creationId xmlns:a16="http://schemas.microsoft.com/office/drawing/2014/main" id="{BD1243EC-F3E8-4CC6-91E4-D80D9BBE1316}"/>
              </a:ext>
            </a:extLst>
          </p:cNvPr>
          <p:cNvSpPr/>
          <p:nvPr/>
        </p:nvSpPr>
        <p:spPr>
          <a:xfrm>
            <a:off x="4878472" y="1365165"/>
            <a:ext cx="4140000" cy="252000"/>
          </a:xfrm>
          <a:prstGeom prst="rect">
            <a:avLst/>
          </a:prstGeom>
          <a:ln>
            <a:solidFill>
              <a:schemeClr val="tx2"/>
            </a:solidFill>
          </a:ln>
        </p:spPr>
        <p:style>
          <a:lnRef idx="0">
            <a:schemeClr val="accent1"/>
          </a:lnRef>
          <a:fillRef idx="3">
            <a:schemeClr val="accent1"/>
          </a:fillRef>
          <a:effectRef idx="3">
            <a:schemeClr val="accent1"/>
          </a:effectRef>
          <a:fontRef idx="minor">
            <a:schemeClr val="lt1"/>
          </a:fontRef>
        </p:style>
        <p:txBody>
          <a:bodyPr wrap="square" t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a:ea typeface="Meiryo UI"/>
                <a:cs typeface="+mn-cs"/>
              </a:rPr>
              <a:t>リニューアルによる改善</a:t>
            </a:r>
            <a:r>
              <a:rPr kumimoji="1" lang="en-US" altLang="ja-JP" sz="1200" b="1" i="0" u="none" strike="noStrike" kern="1200" cap="none" spc="0" normalizeH="0" baseline="0" noProof="0" dirty="0">
                <a:ln>
                  <a:noFill/>
                </a:ln>
                <a:solidFill>
                  <a:schemeClr val="bg1"/>
                </a:solidFill>
                <a:effectLst/>
                <a:uLnTx/>
                <a:uFillTx/>
                <a:latin typeface="Meiryo UI"/>
                <a:ea typeface="Meiryo UI"/>
                <a:cs typeface="+mn-cs"/>
              </a:rPr>
              <a:t>【after】</a:t>
            </a:r>
          </a:p>
        </p:txBody>
      </p:sp>
      <p:sp>
        <p:nvSpPr>
          <p:cNvPr id="14" name="正方形/長方形 13">
            <a:extLst>
              <a:ext uri="{FF2B5EF4-FFF2-40B4-BE49-F238E27FC236}">
                <a16:creationId xmlns:a16="http://schemas.microsoft.com/office/drawing/2014/main" id="{6FD0DB0F-9D42-440F-9869-35C1DA0DAA63}"/>
              </a:ext>
            </a:extLst>
          </p:cNvPr>
          <p:cNvSpPr/>
          <p:nvPr/>
        </p:nvSpPr>
        <p:spPr>
          <a:xfrm>
            <a:off x="156638" y="1709161"/>
            <a:ext cx="4140000" cy="1679895"/>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lIns="36000" tIns="36000" rIns="36000" bIns="36000" rtlCol="0" anchor="ctr"/>
          <a:lstStyle/>
          <a:p>
            <a:pPr marL="82550">
              <a:defRPr/>
            </a:pPr>
            <a:r>
              <a:rPr kumimoji="1" lang="ja-JP" altLang="en-US" sz="1200" b="1" dirty="0">
                <a:solidFill>
                  <a:schemeClr val="tx1"/>
                </a:solidFill>
                <a:latin typeface="Meiryo UI"/>
                <a:ea typeface="Meiryo UI"/>
              </a:rPr>
              <a:t>①情報量が多すぎて探し</a:t>
            </a:r>
            <a:r>
              <a:rPr lang="ja-JP" altLang="en-US" sz="1200" b="1" dirty="0">
                <a:solidFill>
                  <a:schemeClr val="tx1"/>
                </a:solidFill>
                <a:latin typeface="Meiryo UI"/>
                <a:ea typeface="Meiryo UI"/>
              </a:rPr>
              <a:t>づ</a:t>
            </a:r>
            <a:r>
              <a:rPr kumimoji="1" lang="ja-JP" altLang="en-US" sz="1200" b="1" dirty="0">
                <a:solidFill>
                  <a:schemeClr val="tx1"/>
                </a:solidFill>
                <a:latin typeface="Meiryo UI"/>
                <a:ea typeface="Meiryo UI"/>
              </a:rPr>
              <a:t>らい</a:t>
            </a:r>
            <a:endParaRPr kumimoji="1" lang="en-US" altLang="ja-JP" sz="1200" b="1" dirty="0">
              <a:solidFill>
                <a:schemeClr val="tx1"/>
              </a:solidFill>
              <a:latin typeface="Meiryo UI"/>
              <a:ea typeface="Meiryo UI"/>
            </a:endParaRPr>
          </a:p>
          <a:p>
            <a:pPr marL="179388" indent="-96838">
              <a:buFont typeface="Arial" panose="020B0604020202020204" pitchFamily="34" charset="0"/>
              <a:buChar char="•"/>
              <a:defRPr/>
            </a:pPr>
            <a:r>
              <a:rPr kumimoji="1" lang="ja-JP" altLang="en-US" sz="1100" dirty="0">
                <a:solidFill>
                  <a:schemeClr val="tx1"/>
                </a:solidFill>
                <a:latin typeface="Meiryo UI"/>
                <a:ea typeface="Meiryo UI"/>
              </a:rPr>
              <a:t>ページ数やページあたりの情報量が多く、利用者が必要として</a:t>
            </a:r>
            <a:endParaRPr kumimoji="1" lang="en-US" altLang="ja-JP" sz="1100" dirty="0">
              <a:solidFill>
                <a:schemeClr val="tx1"/>
              </a:solidFill>
              <a:latin typeface="Meiryo UI"/>
              <a:ea typeface="Meiryo UI"/>
            </a:endParaRPr>
          </a:p>
          <a:p>
            <a:pPr marL="82550">
              <a:defRPr/>
            </a:pPr>
            <a:r>
              <a:rPr lang="ja-JP" altLang="en-US" sz="1100" dirty="0">
                <a:solidFill>
                  <a:schemeClr val="tx1"/>
                </a:solidFill>
                <a:latin typeface="Meiryo UI"/>
                <a:ea typeface="Meiryo UI"/>
              </a:rPr>
              <a:t>　</a:t>
            </a:r>
            <a:r>
              <a:rPr kumimoji="1" lang="ja-JP" altLang="en-US" sz="1100" dirty="0">
                <a:solidFill>
                  <a:schemeClr val="tx1"/>
                </a:solidFill>
                <a:latin typeface="Meiryo UI"/>
                <a:ea typeface="Meiryo UI"/>
              </a:rPr>
              <a:t>いる情報にたどりつきにくい。</a:t>
            </a:r>
            <a:endParaRPr kumimoji="1" lang="en-US" altLang="ja-JP" sz="1100" dirty="0">
              <a:solidFill>
                <a:schemeClr val="tx1"/>
              </a:solidFill>
              <a:latin typeface="Meiryo UI"/>
              <a:ea typeface="Meiryo UI"/>
            </a:endParaRPr>
          </a:p>
          <a:p>
            <a:pPr marL="179388" indent="-96838">
              <a:buFont typeface="Arial" panose="020B0604020202020204" pitchFamily="34" charset="0"/>
              <a:buChar char="•"/>
              <a:defRPr/>
            </a:pPr>
            <a:endParaRPr kumimoji="1" lang="en-US" altLang="ja-JP" sz="600" dirty="0">
              <a:solidFill>
                <a:schemeClr val="tx1"/>
              </a:solidFill>
              <a:latin typeface="Meiryo UI"/>
              <a:ea typeface="Meiryo UI"/>
            </a:endParaRPr>
          </a:p>
          <a:p>
            <a:pPr marL="82550">
              <a:defRPr/>
            </a:pPr>
            <a:r>
              <a:rPr lang="ja-JP" altLang="en-US" sz="1200" b="1" dirty="0">
                <a:solidFill>
                  <a:schemeClr val="tx1"/>
                </a:solidFill>
                <a:latin typeface="Meiryo UI"/>
                <a:ea typeface="Meiryo UI"/>
              </a:rPr>
              <a:t>②デザインが古い</a:t>
            </a:r>
            <a:endParaRPr kumimoji="1" lang="en-US" altLang="ja-JP" sz="1200" b="1" dirty="0">
              <a:solidFill>
                <a:schemeClr val="tx1"/>
              </a:solidFill>
              <a:latin typeface="Meiryo UI"/>
              <a:ea typeface="Meiryo UI"/>
            </a:endParaRPr>
          </a:p>
          <a:p>
            <a:pPr marL="179388" indent="-96838">
              <a:buFont typeface="Arial" panose="020B0604020202020204" pitchFamily="34" charset="0"/>
              <a:buChar char="•"/>
              <a:defRPr/>
            </a:pPr>
            <a:r>
              <a:rPr kumimoji="1" lang="en-US" altLang="ja-JP" sz="1100" dirty="0">
                <a:solidFill>
                  <a:schemeClr val="tx1"/>
                </a:solidFill>
                <a:latin typeface="Meiryo UI"/>
                <a:ea typeface="Meiryo UI"/>
              </a:rPr>
              <a:t>2025</a:t>
            </a:r>
            <a:r>
              <a:rPr kumimoji="1" lang="ja-JP" altLang="en-US" sz="1100" dirty="0">
                <a:solidFill>
                  <a:schemeClr val="tx1"/>
                </a:solidFill>
                <a:latin typeface="Meiryo UI"/>
                <a:ea typeface="Meiryo UI"/>
              </a:rPr>
              <a:t>年大阪・関西万博を控える中、デザイン面が従来型となっている。</a:t>
            </a:r>
            <a:endParaRPr kumimoji="1" lang="en-US" altLang="ja-JP" sz="1100" dirty="0">
              <a:solidFill>
                <a:schemeClr val="tx1"/>
              </a:solidFill>
              <a:latin typeface="Meiryo UI"/>
              <a:ea typeface="Meiryo UI"/>
            </a:endParaRPr>
          </a:p>
          <a:p>
            <a:pPr marL="179388" indent="-96838">
              <a:buFont typeface="Arial" panose="020B0604020202020204" pitchFamily="34" charset="0"/>
              <a:buChar char="•"/>
              <a:defRPr/>
            </a:pPr>
            <a:endParaRPr kumimoji="1" lang="en-US" altLang="ja-JP" sz="600" dirty="0">
              <a:solidFill>
                <a:schemeClr val="tx1"/>
              </a:solidFill>
              <a:latin typeface="Meiryo UI"/>
              <a:ea typeface="Meiryo UI"/>
            </a:endParaRPr>
          </a:p>
          <a:p>
            <a:pPr marL="82550">
              <a:defRPr/>
            </a:pPr>
            <a:r>
              <a:rPr lang="ja-JP" altLang="en-US" sz="1200" b="1" dirty="0">
                <a:solidFill>
                  <a:schemeClr val="tx1"/>
                </a:solidFill>
                <a:latin typeface="Meiryo UI"/>
                <a:ea typeface="Meiryo UI"/>
              </a:rPr>
              <a:t>③機能不足</a:t>
            </a:r>
            <a:endParaRPr kumimoji="1" lang="en-US" altLang="ja-JP" sz="1200" b="1" dirty="0">
              <a:solidFill>
                <a:schemeClr val="tx1"/>
              </a:solidFill>
              <a:latin typeface="Meiryo UI"/>
              <a:ea typeface="Meiryo UI"/>
            </a:endParaRPr>
          </a:p>
          <a:p>
            <a:pPr marL="179388" marR="0" lvl="0" indent="-96838" algn="l" defTabSz="457200" rtl="0" eaLnBrk="1" fontAlgn="auto" latinLnBrk="0" hangingPunct="1">
              <a:buClrTx/>
              <a:buSzTx/>
              <a:buFont typeface="Arial" panose="020B0604020202020204" pitchFamily="34" charset="0"/>
              <a:buChar char="•"/>
              <a:tabLst/>
              <a:defRPr/>
            </a:pPr>
            <a:r>
              <a:rPr kumimoji="1" lang="ja-JP" altLang="en-US" sz="1100" i="0" u="none" strike="noStrike" kern="1200" cap="none" spc="0" normalizeH="0" baseline="0" noProof="0" dirty="0">
                <a:ln>
                  <a:noFill/>
                </a:ln>
                <a:solidFill>
                  <a:schemeClr val="tx1"/>
                </a:solidFill>
                <a:effectLst/>
                <a:uLnTx/>
                <a:uFillTx/>
                <a:latin typeface="Meiryo UI"/>
                <a:ea typeface="Meiryo UI"/>
              </a:rPr>
              <a:t>動画が添付できないなど、機能面で不足がある。</a:t>
            </a:r>
            <a:endParaRPr kumimoji="1" lang="en-US" altLang="ja-JP" sz="1100" i="0" u="none" strike="noStrike" kern="1200" cap="none" spc="0" normalizeH="0" baseline="0" noProof="0" dirty="0">
              <a:ln>
                <a:noFill/>
              </a:ln>
              <a:solidFill>
                <a:schemeClr val="tx1"/>
              </a:solidFill>
              <a:effectLst/>
              <a:uLnTx/>
              <a:uFillTx/>
              <a:latin typeface="Meiryo UI"/>
              <a:ea typeface="Meiryo UI"/>
            </a:endParaRPr>
          </a:p>
        </p:txBody>
      </p:sp>
      <p:sp>
        <p:nvSpPr>
          <p:cNvPr id="15" name="テキスト ボックス 14">
            <a:extLst>
              <a:ext uri="{FF2B5EF4-FFF2-40B4-BE49-F238E27FC236}">
                <a16:creationId xmlns:a16="http://schemas.microsoft.com/office/drawing/2014/main" id="{B8AF754D-DFE0-45E9-9F66-442FFDEFB21E}"/>
              </a:ext>
            </a:extLst>
          </p:cNvPr>
          <p:cNvSpPr txBox="1"/>
          <p:nvPr/>
        </p:nvSpPr>
        <p:spPr>
          <a:xfrm>
            <a:off x="698826" y="1023497"/>
            <a:ext cx="8357748" cy="324569"/>
          </a:xfrm>
          <a:prstGeom prst="rect">
            <a:avLst/>
          </a:prstGeom>
          <a:solidFill>
            <a:schemeClr val="accent4">
              <a:lumMod val="20000"/>
              <a:lumOff val="80000"/>
            </a:schemeClr>
          </a:solidFill>
          <a:ln>
            <a:noFill/>
          </a:ln>
          <a:effectLst/>
        </p:spPr>
        <p:style>
          <a:lnRef idx="0">
            <a:schemeClr val="accent1"/>
          </a:lnRef>
          <a:fillRef idx="3">
            <a:schemeClr val="accent1"/>
          </a:fillRef>
          <a:effectRef idx="3">
            <a:schemeClr val="accent1"/>
          </a:effectRef>
          <a:fontRef idx="minor">
            <a:schemeClr val="lt1"/>
          </a:fontRef>
        </p:style>
        <p:txBody>
          <a:bodyPr wrap="square" lIns="72000" rIns="36000" rtlCol="0" anchor="t" anchorCtr="0">
            <a:noAutofit/>
          </a:bodyPr>
          <a:lstStyle/>
          <a:p>
            <a:pPr>
              <a:lnSpc>
                <a:spcPts val="1800"/>
              </a:lnSpc>
              <a:tabLst>
                <a:tab pos="3314700" algn="l"/>
              </a:tabLst>
              <a:defRPr/>
            </a:pPr>
            <a:r>
              <a:rPr kumimoji="1" lang="ja-JP" altLang="en-US" sz="1300" b="1" dirty="0">
                <a:solidFill>
                  <a:prstClr val="black"/>
                </a:solidFill>
                <a:latin typeface="Meiryo UI"/>
                <a:ea typeface="Meiryo UI"/>
              </a:rPr>
              <a:t>●</a:t>
            </a:r>
            <a:r>
              <a:rPr kumimoji="1" lang="en-US" altLang="ja-JP" sz="1300" b="1" dirty="0">
                <a:solidFill>
                  <a:prstClr val="black"/>
                </a:solidFill>
                <a:latin typeface="Meiryo UI"/>
                <a:ea typeface="Meiryo UI"/>
              </a:rPr>
              <a:t>UI</a:t>
            </a:r>
            <a:r>
              <a:rPr kumimoji="1" lang="ja-JP" altLang="en-US" sz="1300" b="1" dirty="0">
                <a:solidFill>
                  <a:prstClr val="black"/>
                </a:solidFill>
                <a:latin typeface="Meiryo UI"/>
                <a:ea typeface="Meiryo UI"/>
              </a:rPr>
              <a:t>／</a:t>
            </a:r>
            <a:r>
              <a:rPr kumimoji="1" lang="en-US" altLang="ja-JP" sz="1300" b="1" dirty="0">
                <a:solidFill>
                  <a:prstClr val="black"/>
                </a:solidFill>
                <a:latin typeface="Meiryo UI"/>
                <a:ea typeface="Meiryo UI"/>
              </a:rPr>
              <a:t>UX</a:t>
            </a:r>
            <a:r>
              <a:rPr kumimoji="1" lang="ja-JP" altLang="en-US" sz="1300" b="1" dirty="0">
                <a:solidFill>
                  <a:prstClr val="black"/>
                </a:solidFill>
                <a:latin typeface="Meiryo UI"/>
                <a:ea typeface="Meiryo UI"/>
              </a:rPr>
              <a:t>に優れ利便性の高い府政情報の発信　　　●</a:t>
            </a:r>
            <a:r>
              <a:rPr lang="ja-JP" altLang="en-US" sz="1300" b="1" dirty="0">
                <a:solidFill>
                  <a:prstClr val="black"/>
                </a:solidFill>
                <a:latin typeface="Meiryo UI"/>
                <a:ea typeface="Meiryo UI"/>
              </a:rPr>
              <a:t>高機能ポータル</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との連携により、パーソナライズ広報の実現　</a:t>
            </a:r>
            <a:endParaRPr kumimoji="1" lang="en-US" altLang="ja-JP" sz="1300" b="1"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16" name="正方形/長方形 15">
            <a:extLst>
              <a:ext uri="{FF2B5EF4-FFF2-40B4-BE49-F238E27FC236}">
                <a16:creationId xmlns:a16="http://schemas.microsoft.com/office/drawing/2014/main" id="{475606A9-F205-47CC-9017-C29373E472D2}"/>
              </a:ext>
            </a:extLst>
          </p:cNvPr>
          <p:cNvSpPr/>
          <p:nvPr/>
        </p:nvSpPr>
        <p:spPr>
          <a:xfrm>
            <a:off x="97478" y="1021769"/>
            <a:ext cx="601348" cy="3227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効果</a:t>
            </a:r>
          </a:p>
        </p:txBody>
      </p:sp>
      <p:sp>
        <p:nvSpPr>
          <p:cNvPr id="17" name="右矢印 53">
            <a:extLst>
              <a:ext uri="{FF2B5EF4-FFF2-40B4-BE49-F238E27FC236}">
                <a16:creationId xmlns:a16="http://schemas.microsoft.com/office/drawing/2014/main" id="{A12F6276-FA1D-4C3C-92B8-4E3C7D10BDB9}"/>
              </a:ext>
            </a:extLst>
          </p:cNvPr>
          <p:cNvSpPr/>
          <p:nvPr/>
        </p:nvSpPr>
        <p:spPr>
          <a:xfrm>
            <a:off x="4405261" y="1894610"/>
            <a:ext cx="360000" cy="1391487"/>
          </a:xfrm>
          <a:prstGeom prst="rightArrow">
            <a:avLst>
              <a:gd name="adj1" fmla="val 50000"/>
              <a:gd name="adj2" fmla="val 695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 name="テキスト ボックス 17">
            <a:extLst>
              <a:ext uri="{FF2B5EF4-FFF2-40B4-BE49-F238E27FC236}">
                <a16:creationId xmlns:a16="http://schemas.microsoft.com/office/drawing/2014/main" id="{2E2695FD-0834-433E-8954-BD26D7DC3B5F}"/>
              </a:ext>
            </a:extLst>
          </p:cNvPr>
          <p:cNvSpPr txBox="1"/>
          <p:nvPr/>
        </p:nvSpPr>
        <p:spPr>
          <a:xfrm>
            <a:off x="66495" y="661547"/>
            <a:ext cx="8996568" cy="338554"/>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600" b="1" noProof="0" dirty="0">
                <a:solidFill>
                  <a:schemeClr val="bg1"/>
                </a:solidFill>
                <a:latin typeface="Meiryo UI"/>
                <a:ea typeface="Meiryo UI"/>
              </a:rPr>
              <a:t>デジタルサービス　</a:t>
            </a:r>
            <a:r>
              <a:rPr lang="en-US" altLang="ja-JP" sz="1600" b="1" noProof="0" dirty="0">
                <a:solidFill>
                  <a:schemeClr val="bg1"/>
                </a:solidFill>
                <a:latin typeface="Meiryo UI"/>
                <a:ea typeface="Meiryo UI"/>
              </a:rPr>
              <a:t>(1) </a:t>
            </a:r>
            <a:r>
              <a:rPr kumimoji="0" lang="ja-JP" altLang="en-US" sz="1600" b="1" i="0" u="none" strike="noStrike" kern="1200" cap="none" spc="0" normalizeH="0" baseline="0" noProof="0" dirty="0">
                <a:ln>
                  <a:noFill/>
                </a:ln>
                <a:solidFill>
                  <a:schemeClr val="bg1"/>
                </a:solidFill>
                <a:effectLst/>
                <a:uLnTx/>
                <a:uFillTx/>
                <a:latin typeface="Meiryo UI"/>
                <a:ea typeface="Meiryo UI"/>
              </a:rPr>
              <a:t>府公式ウェブサイトのリニューアル</a:t>
            </a:r>
            <a:endParaRPr kumimoji="0" lang="en-US" altLang="ja-JP" sz="1600" b="1" i="0" u="none" strike="noStrike" kern="1200" cap="none" spc="0" normalizeH="0" baseline="0" noProof="0" dirty="0">
              <a:ln>
                <a:noFill/>
              </a:ln>
              <a:solidFill>
                <a:schemeClr val="bg1"/>
              </a:solidFill>
              <a:effectLst/>
              <a:uLnTx/>
              <a:uFillTx/>
              <a:latin typeface="Meiryo UI"/>
              <a:ea typeface="Meiryo UI"/>
            </a:endParaRPr>
          </a:p>
        </p:txBody>
      </p:sp>
      <p:sp>
        <p:nvSpPr>
          <p:cNvPr id="19" name="テキスト ボックス 18">
            <a:extLst>
              <a:ext uri="{FF2B5EF4-FFF2-40B4-BE49-F238E27FC236}">
                <a16:creationId xmlns:a16="http://schemas.microsoft.com/office/drawing/2014/main" id="{6E12AE78-76C8-48D9-8B66-124192824816}"/>
              </a:ext>
            </a:extLst>
          </p:cNvPr>
          <p:cNvSpPr txBox="1"/>
          <p:nvPr/>
        </p:nvSpPr>
        <p:spPr>
          <a:xfrm>
            <a:off x="688774" y="4193049"/>
            <a:ext cx="8367800" cy="324569"/>
          </a:xfrm>
          <a:prstGeom prst="rect">
            <a:avLst/>
          </a:prstGeom>
          <a:solidFill>
            <a:schemeClr val="accent4">
              <a:lumMod val="20000"/>
              <a:lumOff val="80000"/>
            </a:schemeClr>
          </a:solidFill>
          <a:ln>
            <a:noFill/>
          </a:ln>
          <a:effectLst/>
        </p:spPr>
        <p:style>
          <a:lnRef idx="0">
            <a:schemeClr val="accent1"/>
          </a:lnRef>
          <a:fillRef idx="3">
            <a:schemeClr val="accent1"/>
          </a:fillRef>
          <a:effectRef idx="3">
            <a:schemeClr val="accent1"/>
          </a:effectRef>
          <a:fontRef idx="minor">
            <a:schemeClr val="lt1"/>
          </a:fontRef>
        </p:style>
        <p:txBody>
          <a:bodyPr wrap="square" lIns="72000" rIns="36000" rtlCol="0" anchor="t" anchorCtr="0">
            <a:noAutofit/>
          </a:bodyPr>
          <a:lstStyle/>
          <a:p>
            <a:pPr>
              <a:lnSpc>
                <a:spcPts val="1800"/>
              </a:lnSpc>
              <a:tabLst>
                <a:tab pos="3314700" algn="l"/>
              </a:tabLst>
              <a:defRPr/>
            </a:pPr>
            <a:r>
              <a:rPr kumimoji="1" lang="ja-JP" altLang="en-US" sz="1300" b="1" dirty="0">
                <a:solidFill>
                  <a:prstClr val="black"/>
                </a:solidFill>
                <a:latin typeface="Meiryo UI"/>
                <a:ea typeface="Meiryo UI"/>
              </a:rPr>
              <a:t>●大阪府の取り組みやサービス拠点等をデータで可視化。行政情報をみつけやすく、わかりやすく、使いやすいものに。　　</a:t>
            </a:r>
          </a:p>
        </p:txBody>
      </p:sp>
      <p:sp>
        <p:nvSpPr>
          <p:cNvPr id="20" name="正方形/長方形 19">
            <a:extLst>
              <a:ext uri="{FF2B5EF4-FFF2-40B4-BE49-F238E27FC236}">
                <a16:creationId xmlns:a16="http://schemas.microsoft.com/office/drawing/2014/main" id="{8CC1B98E-8CF6-40E7-A87C-17CEE8DC5E5C}"/>
              </a:ext>
            </a:extLst>
          </p:cNvPr>
          <p:cNvSpPr/>
          <p:nvPr/>
        </p:nvSpPr>
        <p:spPr>
          <a:xfrm>
            <a:off x="87426" y="4191321"/>
            <a:ext cx="601348" cy="3227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効果</a:t>
            </a:r>
          </a:p>
        </p:txBody>
      </p:sp>
      <p:sp>
        <p:nvSpPr>
          <p:cNvPr id="21" name="テキスト ボックス 20">
            <a:extLst>
              <a:ext uri="{FF2B5EF4-FFF2-40B4-BE49-F238E27FC236}">
                <a16:creationId xmlns:a16="http://schemas.microsoft.com/office/drawing/2014/main" id="{AAB2DA5B-10CB-46BC-AA29-4AB13D7C3244}"/>
              </a:ext>
            </a:extLst>
          </p:cNvPr>
          <p:cNvSpPr txBox="1"/>
          <p:nvPr/>
        </p:nvSpPr>
        <p:spPr>
          <a:xfrm>
            <a:off x="66495" y="3814471"/>
            <a:ext cx="8996568" cy="338554"/>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600" b="1" noProof="0" dirty="0">
                <a:solidFill>
                  <a:schemeClr val="bg1"/>
                </a:solidFill>
                <a:latin typeface="Meiryo UI"/>
                <a:ea typeface="Meiryo UI"/>
              </a:rPr>
              <a:t>デジタルサービス  </a:t>
            </a:r>
            <a:r>
              <a:rPr lang="en-US" altLang="ja-JP" sz="1600" b="1" noProof="0" dirty="0">
                <a:solidFill>
                  <a:schemeClr val="bg1"/>
                </a:solidFill>
                <a:latin typeface="Meiryo UI"/>
                <a:ea typeface="Meiryo UI"/>
              </a:rPr>
              <a:t>(2) </a:t>
            </a:r>
            <a:r>
              <a:rPr lang="ja-JP" altLang="en-US" sz="1600" b="1" noProof="0" dirty="0">
                <a:solidFill>
                  <a:schemeClr val="bg1"/>
                </a:solidFill>
                <a:latin typeface="Meiryo UI"/>
                <a:ea typeface="Meiryo UI"/>
              </a:rPr>
              <a:t>デジタルマップ／ダッシュボード</a:t>
            </a:r>
            <a:endParaRPr kumimoji="0" lang="en-US" altLang="ja-JP" sz="1600" b="1" i="0" u="none" strike="noStrike" kern="1200" cap="none" spc="0" normalizeH="0" baseline="0" noProof="0" dirty="0">
              <a:ln>
                <a:noFill/>
              </a:ln>
              <a:solidFill>
                <a:schemeClr val="bg1"/>
              </a:solidFill>
              <a:effectLst/>
              <a:uLnTx/>
              <a:uFillTx/>
              <a:latin typeface="Meiryo UI"/>
              <a:ea typeface="Meiryo UI"/>
            </a:endParaRPr>
          </a:p>
        </p:txBody>
      </p:sp>
      <p:sp>
        <p:nvSpPr>
          <p:cNvPr id="22" name="テキスト ボックス 21">
            <a:extLst>
              <a:ext uri="{FF2B5EF4-FFF2-40B4-BE49-F238E27FC236}">
                <a16:creationId xmlns:a16="http://schemas.microsoft.com/office/drawing/2014/main" id="{3F1296CA-B0E4-4ED6-907E-85B66A584349}"/>
              </a:ext>
            </a:extLst>
          </p:cNvPr>
          <p:cNvSpPr txBox="1"/>
          <p:nvPr/>
        </p:nvSpPr>
        <p:spPr>
          <a:xfrm>
            <a:off x="119098" y="4593517"/>
            <a:ext cx="8748000" cy="1008000"/>
          </a:xfrm>
          <a:prstGeom prst="rect">
            <a:avLst/>
          </a:prstGeom>
          <a:solidFill>
            <a:schemeClr val="accent1">
              <a:lumMod val="20000"/>
              <a:lumOff val="8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94709479-B2E1-4DBD-AFBD-BD83F6038341}"/>
              </a:ext>
            </a:extLst>
          </p:cNvPr>
          <p:cNvSpPr txBox="1"/>
          <p:nvPr/>
        </p:nvSpPr>
        <p:spPr>
          <a:xfrm>
            <a:off x="119098" y="5695132"/>
            <a:ext cx="8748000" cy="1080000"/>
          </a:xfrm>
          <a:prstGeom prst="rect">
            <a:avLst/>
          </a:prstGeom>
          <a:solidFill>
            <a:schemeClr val="accent1">
              <a:lumMod val="20000"/>
              <a:lumOff val="8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テキスト ボックス 25">
            <a:extLst>
              <a:ext uri="{FF2B5EF4-FFF2-40B4-BE49-F238E27FC236}">
                <a16:creationId xmlns:a16="http://schemas.microsoft.com/office/drawing/2014/main" id="{ED19A218-17A6-4C57-97CC-762BF3788128}"/>
              </a:ext>
            </a:extLst>
          </p:cNvPr>
          <p:cNvSpPr txBox="1"/>
          <p:nvPr/>
        </p:nvSpPr>
        <p:spPr>
          <a:xfrm>
            <a:off x="162712" y="6044249"/>
            <a:ext cx="5629293" cy="461665"/>
          </a:xfrm>
          <a:prstGeom prst="rect">
            <a:avLst/>
          </a:prstGeom>
          <a:noFill/>
        </p:spPr>
        <p:txBody>
          <a:bodyPr wrap="square">
            <a:spAutoFit/>
          </a:bodyPr>
          <a:lstStyle/>
          <a:p>
            <a:pPr marL="171450" marR="0" lvl="0" indent="-1714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rPr>
              <a:t>庁内各部局が保有するオープンデータ等を集約し、データの性質に応じて可視化。</a:t>
            </a:r>
          </a:p>
          <a:p>
            <a:pPr marL="171450" marR="0" lvl="0" indent="-1714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rPr>
              <a:t>住民にとってオープンデータ等を「みつけやすく、わかりやすく、使いやすく」公開。</a:t>
            </a:r>
          </a:p>
        </p:txBody>
      </p:sp>
      <p:sp>
        <p:nvSpPr>
          <p:cNvPr id="29" name="正方形/長方形 28">
            <a:extLst>
              <a:ext uri="{FF2B5EF4-FFF2-40B4-BE49-F238E27FC236}">
                <a16:creationId xmlns:a16="http://schemas.microsoft.com/office/drawing/2014/main" id="{11409C3D-61E2-4529-B849-71AB0EECB4EB}"/>
              </a:ext>
            </a:extLst>
          </p:cNvPr>
          <p:cNvSpPr/>
          <p:nvPr/>
        </p:nvSpPr>
        <p:spPr>
          <a:xfrm>
            <a:off x="207124" y="4933046"/>
            <a:ext cx="4777331" cy="461665"/>
          </a:xfrm>
          <a:prstGeom prst="rect">
            <a:avLst/>
          </a:prstGeom>
        </p:spPr>
        <p:txBody>
          <a:bodyPr wrap="square">
            <a:spAutoFit/>
          </a:bodyPr>
          <a:lstStyle/>
          <a:p>
            <a:pPr marL="171450" lvl="0" indent="-171450">
              <a:buFont typeface="Arial" panose="020B0604020202020204" pitchFamily="34" charset="0"/>
              <a:buChar char="•"/>
              <a:defRPr/>
            </a:pPr>
            <a:r>
              <a:rPr kumimoji="1" lang="ja-JP" altLang="en-US" sz="1200" dirty="0">
                <a:solidFill>
                  <a:prstClr val="black"/>
                </a:solidFill>
                <a:latin typeface="Meiryo UI" panose="020B0604030504040204" pitchFamily="50" charset="-128"/>
                <a:ea typeface="Meiryo UI" panose="020B0604030504040204" pitchFamily="50" charset="-128"/>
              </a:rPr>
              <a:t>大阪府及び府内市町村が保有するデータを活用し、デジタルマップとして情報をわかりやすく可視化。</a:t>
            </a:r>
          </a:p>
        </p:txBody>
      </p:sp>
      <p:pic>
        <p:nvPicPr>
          <p:cNvPr id="31" name="図 30">
            <a:extLst>
              <a:ext uri="{FF2B5EF4-FFF2-40B4-BE49-F238E27FC236}">
                <a16:creationId xmlns:a16="http://schemas.microsoft.com/office/drawing/2014/main" id="{60A6B8FD-EE02-4EED-A801-F1C2A0374D06}"/>
              </a:ext>
            </a:extLst>
          </p:cNvPr>
          <p:cNvPicPr>
            <a:picLocks noChangeAspect="1"/>
          </p:cNvPicPr>
          <p:nvPr/>
        </p:nvPicPr>
        <p:blipFill>
          <a:blip r:embed="rId3"/>
          <a:stretch>
            <a:fillRect/>
          </a:stretch>
        </p:blipFill>
        <p:spPr>
          <a:xfrm>
            <a:off x="6001998" y="4723159"/>
            <a:ext cx="936104" cy="839261"/>
          </a:xfrm>
          <a:prstGeom prst="rect">
            <a:avLst/>
          </a:prstGeom>
        </p:spPr>
      </p:pic>
      <p:pic>
        <p:nvPicPr>
          <p:cNvPr id="32" name="図 31">
            <a:extLst>
              <a:ext uri="{FF2B5EF4-FFF2-40B4-BE49-F238E27FC236}">
                <a16:creationId xmlns:a16="http://schemas.microsoft.com/office/drawing/2014/main" id="{EFF5DD60-5A6F-41C6-B52E-D667CAEEB168}"/>
              </a:ext>
            </a:extLst>
          </p:cNvPr>
          <p:cNvPicPr>
            <a:picLocks noChangeAspect="1"/>
          </p:cNvPicPr>
          <p:nvPr/>
        </p:nvPicPr>
        <p:blipFill>
          <a:blip r:embed="rId4"/>
          <a:stretch>
            <a:fillRect/>
          </a:stretch>
        </p:blipFill>
        <p:spPr>
          <a:xfrm>
            <a:off x="7770337" y="4788112"/>
            <a:ext cx="900000" cy="774413"/>
          </a:xfrm>
          <a:prstGeom prst="rect">
            <a:avLst/>
          </a:prstGeom>
        </p:spPr>
      </p:pic>
      <p:pic>
        <p:nvPicPr>
          <p:cNvPr id="33" name="Picture 2" descr="赤ちゃんの駅マップの説明場所へ遷移するアイコンです。">
            <a:extLst>
              <a:ext uri="{FF2B5EF4-FFF2-40B4-BE49-F238E27FC236}">
                <a16:creationId xmlns:a16="http://schemas.microsoft.com/office/drawing/2014/main" id="{7E77785A-29BA-4525-AC94-F98B5509FD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4538" y="4895781"/>
            <a:ext cx="652348" cy="648000"/>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a:extLst>
              <a:ext uri="{FF2B5EF4-FFF2-40B4-BE49-F238E27FC236}">
                <a16:creationId xmlns:a16="http://schemas.microsoft.com/office/drawing/2014/main" id="{2E1464FC-165F-4F39-9549-47E1645049A9}"/>
              </a:ext>
            </a:extLst>
          </p:cNvPr>
          <p:cNvSpPr txBox="1"/>
          <p:nvPr/>
        </p:nvSpPr>
        <p:spPr>
          <a:xfrm>
            <a:off x="5381340" y="4652327"/>
            <a:ext cx="1307350" cy="216000"/>
          </a:xfrm>
          <a:prstGeom prst="rect">
            <a:avLst/>
          </a:prstGeom>
          <a:solidFill>
            <a:schemeClr val="bg1"/>
          </a:solidFill>
          <a:ln>
            <a:noFill/>
          </a:ln>
        </p:spPr>
        <p:txBody>
          <a:bodyPr wrap="none" lIns="36000" tIns="36000" rIns="36000" bIns="36000" rtlCol="0" anchor="ctr" anchorCtr="0">
            <a:noAutofit/>
          </a:bodyPr>
          <a:lstStyle/>
          <a:p>
            <a:r>
              <a:rPr kumimoji="1" lang="ja-JP" altLang="en-US" sz="1000" b="1" dirty="0">
                <a:latin typeface="Meiryo UI" panose="020B0604030504040204" pitchFamily="50" charset="-128"/>
                <a:ea typeface="Meiryo UI" panose="020B0604030504040204" pitchFamily="50" charset="-128"/>
              </a:rPr>
              <a:t>赤ちゃん駅マップ</a:t>
            </a:r>
          </a:p>
        </p:txBody>
      </p:sp>
      <p:sp>
        <p:nvSpPr>
          <p:cNvPr id="35" name="テキスト ボックス 34">
            <a:extLst>
              <a:ext uri="{FF2B5EF4-FFF2-40B4-BE49-F238E27FC236}">
                <a16:creationId xmlns:a16="http://schemas.microsoft.com/office/drawing/2014/main" id="{3029BB1C-7C82-4675-97F3-0AC1A0683F37}"/>
              </a:ext>
            </a:extLst>
          </p:cNvPr>
          <p:cNvSpPr txBox="1"/>
          <p:nvPr/>
        </p:nvSpPr>
        <p:spPr>
          <a:xfrm>
            <a:off x="7200281" y="4658083"/>
            <a:ext cx="1338297" cy="216000"/>
          </a:xfrm>
          <a:prstGeom prst="rect">
            <a:avLst/>
          </a:prstGeom>
          <a:solidFill>
            <a:schemeClr val="bg1"/>
          </a:solidFill>
          <a:ln>
            <a:noFill/>
          </a:ln>
        </p:spPr>
        <p:txBody>
          <a:bodyPr wrap="none" lIns="36000" tIns="36000" rIns="36000" bIns="36000" rtlCol="0" anchor="ctr" anchorCtr="0">
            <a:noAutofit/>
          </a:bodyPr>
          <a:lstStyle/>
          <a:p>
            <a:r>
              <a:rPr kumimoji="1" lang="ja-JP" altLang="en-US" sz="1000" b="1" dirty="0">
                <a:latin typeface="Meiryo UI" panose="020B0604030504040204" pitchFamily="50" charset="-128"/>
                <a:ea typeface="Meiryo UI" panose="020B0604030504040204" pitchFamily="50" charset="-128"/>
              </a:rPr>
              <a:t>保育施設等情報マップ</a:t>
            </a:r>
          </a:p>
        </p:txBody>
      </p:sp>
      <p:pic>
        <p:nvPicPr>
          <p:cNvPr id="36" name="Picture 4" descr="保育施設等情報マップの説明場所へ遷移するアイコンです。">
            <a:extLst>
              <a:ext uri="{FF2B5EF4-FFF2-40B4-BE49-F238E27FC236}">
                <a16:creationId xmlns:a16="http://schemas.microsoft.com/office/drawing/2014/main" id="{26FC9F5A-AB72-48D0-B803-CFE4AEECB7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3366" y="4902151"/>
            <a:ext cx="652348" cy="648000"/>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37">
            <a:extLst>
              <a:ext uri="{FF2B5EF4-FFF2-40B4-BE49-F238E27FC236}">
                <a16:creationId xmlns:a16="http://schemas.microsoft.com/office/drawing/2014/main" id="{EF3362F3-B810-49AF-920A-3BA4A3796BC4}"/>
              </a:ext>
            </a:extLst>
          </p:cNvPr>
          <p:cNvSpPr txBox="1"/>
          <p:nvPr/>
        </p:nvSpPr>
        <p:spPr>
          <a:xfrm>
            <a:off x="2610269" y="3373864"/>
            <a:ext cx="873457" cy="400110"/>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情報にたどりつきにくい</a:t>
            </a:r>
          </a:p>
        </p:txBody>
      </p:sp>
      <p:pic>
        <p:nvPicPr>
          <p:cNvPr id="39" name="図 38">
            <a:extLst>
              <a:ext uri="{FF2B5EF4-FFF2-40B4-BE49-F238E27FC236}">
                <a16:creationId xmlns:a16="http://schemas.microsoft.com/office/drawing/2014/main" id="{8EB2AB87-2D6B-4F7C-9925-5E1DFA966442}"/>
              </a:ext>
            </a:extLst>
          </p:cNvPr>
          <p:cNvPicPr>
            <a:picLocks noChangeAspect="1"/>
          </p:cNvPicPr>
          <p:nvPr/>
        </p:nvPicPr>
        <p:blipFill>
          <a:blip r:embed="rId7"/>
          <a:stretch>
            <a:fillRect/>
          </a:stretch>
        </p:blipFill>
        <p:spPr>
          <a:xfrm>
            <a:off x="8115303" y="3106800"/>
            <a:ext cx="918124" cy="688593"/>
          </a:xfrm>
          <a:prstGeom prst="rect">
            <a:avLst/>
          </a:prstGeom>
        </p:spPr>
      </p:pic>
      <p:pic>
        <p:nvPicPr>
          <p:cNvPr id="40" name="図 39">
            <a:extLst>
              <a:ext uri="{FF2B5EF4-FFF2-40B4-BE49-F238E27FC236}">
                <a16:creationId xmlns:a16="http://schemas.microsoft.com/office/drawing/2014/main" id="{BFD646B6-877F-49FB-A20A-E5E4D2A575D3}"/>
              </a:ext>
            </a:extLst>
          </p:cNvPr>
          <p:cNvPicPr>
            <a:picLocks noChangeAspect="1"/>
          </p:cNvPicPr>
          <p:nvPr/>
        </p:nvPicPr>
        <p:blipFill>
          <a:blip r:embed="rId8"/>
          <a:stretch>
            <a:fillRect/>
          </a:stretch>
        </p:blipFill>
        <p:spPr>
          <a:xfrm>
            <a:off x="3292721" y="3075225"/>
            <a:ext cx="906135" cy="679601"/>
          </a:xfrm>
          <a:prstGeom prst="rect">
            <a:avLst/>
          </a:prstGeom>
        </p:spPr>
      </p:pic>
      <p:sp>
        <p:nvSpPr>
          <p:cNvPr id="41" name="テキスト ボックス 40">
            <a:extLst>
              <a:ext uri="{FF2B5EF4-FFF2-40B4-BE49-F238E27FC236}">
                <a16:creationId xmlns:a16="http://schemas.microsoft.com/office/drawing/2014/main" id="{81B524BD-35C5-49EF-B9A3-C8CE0E43C828}"/>
              </a:ext>
            </a:extLst>
          </p:cNvPr>
          <p:cNvSpPr txBox="1"/>
          <p:nvPr/>
        </p:nvSpPr>
        <p:spPr>
          <a:xfrm>
            <a:off x="7179798" y="3461984"/>
            <a:ext cx="873457" cy="400110"/>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情報を見つけやすい</a:t>
            </a:r>
          </a:p>
        </p:txBody>
      </p:sp>
      <p:pic>
        <p:nvPicPr>
          <p:cNvPr id="2" name="図 1">
            <a:extLst>
              <a:ext uri="{FF2B5EF4-FFF2-40B4-BE49-F238E27FC236}">
                <a16:creationId xmlns:a16="http://schemas.microsoft.com/office/drawing/2014/main" id="{6651CB91-945F-4B68-A856-295C02FC6EF2}"/>
              </a:ext>
            </a:extLst>
          </p:cNvPr>
          <p:cNvPicPr>
            <a:picLocks noChangeAspect="1"/>
          </p:cNvPicPr>
          <p:nvPr/>
        </p:nvPicPr>
        <p:blipFill>
          <a:blip r:embed="rId9"/>
          <a:stretch>
            <a:fillRect/>
          </a:stretch>
        </p:blipFill>
        <p:spPr>
          <a:xfrm>
            <a:off x="3803220" y="1657775"/>
            <a:ext cx="561840" cy="624267"/>
          </a:xfrm>
          <a:prstGeom prst="rect">
            <a:avLst/>
          </a:prstGeom>
        </p:spPr>
      </p:pic>
      <p:sp>
        <p:nvSpPr>
          <p:cNvPr id="3" name="四角形: 角を丸くする 2">
            <a:extLst>
              <a:ext uri="{FF2B5EF4-FFF2-40B4-BE49-F238E27FC236}">
                <a16:creationId xmlns:a16="http://schemas.microsoft.com/office/drawing/2014/main" id="{BAB0607F-B889-45A5-ABCA-6BDAF69A2524}"/>
              </a:ext>
            </a:extLst>
          </p:cNvPr>
          <p:cNvSpPr/>
          <p:nvPr/>
        </p:nvSpPr>
        <p:spPr>
          <a:xfrm>
            <a:off x="178550" y="4652327"/>
            <a:ext cx="1307350" cy="25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b="1" dirty="0">
                <a:latin typeface="Meiryo UI" panose="020B0604030504040204" pitchFamily="50" charset="-128"/>
                <a:ea typeface="Meiryo UI" panose="020B0604030504040204" pitchFamily="50" charset="-128"/>
              </a:rPr>
              <a:t>デジタルマップ</a:t>
            </a:r>
          </a:p>
        </p:txBody>
      </p:sp>
      <p:sp>
        <p:nvSpPr>
          <p:cNvPr id="44" name="四角形: 角を丸くする 43">
            <a:extLst>
              <a:ext uri="{FF2B5EF4-FFF2-40B4-BE49-F238E27FC236}">
                <a16:creationId xmlns:a16="http://schemas.microsoft.com/office/drawing/2014/main" id="{788B8561-3E5C-4F1D-9348-E11025525A89}"/>
              </a:ext>
            </a:extLst>
          </p:cNvPr>
          <p:cNvSpPr/>
          <p:nvPr/>
        </p:nvSpPr>
        <p:spPr>
          <a:xfrm>
            <a:off x="178550" y="5757106"/>
            <a:ext cx="1307350" cy="25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b="1" dirty="0">
                <a:latin typeface="Meiryo UI" panose="020B0604030504040204" pitchFamily="50" charset="-128"/>
                <a:ea typeface="Meiryo UI" panose="020B0604030504040204" pitchFamily="50" charset="-128"/>
              </a:rPr>
              <a:t>ダッシュボード</a:t>
            </a:r>
          </a:p>
        </p:txBody>
      </p:sp>
      <p:sp>
        <p:nvSpPr>
          <p:cNvPr id="42" name="スライド番号プレースホルダー 2">
            <a:extLst>
              <a:ext uri="{FF2B5EF4-FFF2-40B4-BE49-F238E27FC236}">
                <a16:creationId xmlns:a16="http://schemas.microsoft.com/office/drawing/2014/main" id="{3E7F3F5F-B891-4219-AF86-A5AAA13C2EB2}"/>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28</a:t>
            </a:fld>
            <a:endParaRPr kumimoji="1" lang="ja-JP" altLang="en-US"/>
          </a:p>
        </p:txBody>
      </p:sp>
      <p:sp>
        <p:nvSpPr>
          <p:cNvPr id="37" name="テキスト ボックス 36">
            <a:extLst>
              <a:ext uri="{FF2B5EF4-FFF2-40B4-BE49-F238E27FC236}">
                <a16:creationId xmlns:a16="http://schemas.microsoft.com/office/drawing/2014/main" id="{E9B7681D-5EC4-4CFB-9069-69277566863C}"/>
              </a:ext>
            </a:extLst>
          </p:cNvPr>
          <p:cNvSpPr txBox="1"/>
          <p:nvPr/>
        </p:nvSpPr>
        <p:spPr>
          <a:xfrm>
            <a:off x="7962725" y="6350331"/>
            <a:ext cx="834300" cy="400110"/>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ダッシュボードイメージ</a:t>
            </a:r>
            <a:endParaRPr lang="en-US" altLang="ja-JP" sz="1000" dirty="0">
              <a:latin typeface="Meiryo UI" panose="020B0604030504040204" pitchFamily="50" charset="-128"/>
              <a:ea typeface="Meiryo UI" panose="020B0604030504040204" pitchFamily="50" charset="-128"/>
            </a:endParaRPr>
          </a:p>
        </p:txBody>
      </p:sp>
      <p:pic>
        <p:nvPicPr>
          <p:cNvPr id="46" name="図 45">
            <a:extLst>
              <a:ext uri="{FF2B5EF4-FFF2-40B4-BE49-F238E27FC236}">
                <a16:creationId xmlns:a16="http://schemas.microsoft.com/office/drawing/2014/main" id="{F07DF8D8-083E-4A65-8BC3-4D4005A78DD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051012" y="5749470"/>
            <a:ext cx="1841640" cy="991202"/>
          </a:xfrm>
          <a:prstGeom prst="rect">
            <a:avLst/>
          </a:prstGeom>
          <a:ln>
            <a:solidFill>
              <a:schemeClr val="tx1"/>
            </a:solidFill>
          </a:ln>
        </p:spPr>
      </p:pic>
      <p:sp>
        <p:nvSpPr>
          <p:cNvPr id="47" name="タイトル 1">
            <a:extLst>
              <a:ext uri="{FF2B5EF4-FFF2-40B4-BE49-F238E27FC236}">
                <a16:creationId xmlns:a16="http://schemas.microsoft.com/office/drawing/2014/main" id="{4D7929DA-E811-4EA2-8161-09A0022B206F}"/>
              </a:ext>
            </a:extLst>
          </p:cNvPr>
          <p:cNvSpPr>
            <a:spLocks noGrp="1"/>
          </p:cNvSpPr>
          <p:nvPr>
            <p:ph type="title"/>
          </p:nvPr>
        </p:nvSpPr>
        <p:spPr>
          <a:xfrm>
            <a:off x="16225" y="243329"/>
            <a:ext cx="7482805" cy="337708"/>
          </a:xfrm>
        </p:spPr>
        <p:txBody>
          <a:bodyPr/>
          <a:lstStyle/>
          <a:p>
            <a:r>
              <a:rPr kumimoji="1" lang="ja-JP" altLang="en-US" sz="2000" dirty="0">
                <a:latin typeface="Meiryo UI" panose="020B0604030504040204" pitchFamily="50" charset="-128"/>
                <a:ea typeface="Meiryo UI" panose="020B0604030504040204" pitchFamily="50" charset="-128"/>
              </a:rPr>
              <a:t>１　住民サービス向上タスクフォース事業①</a:t>
            </a:r>
            <a:endParaRPr kumimoji="1" lang="ja-JP" altLang="en-US" sz="1800" dirty="0">
              <a:latin typeface="Meiryo UI" panose="020B0604030504040204" pitchFamily="50" charset="-128"/>
              <a:ea typeface="Meiryo UI" panose="020B0604030504040204" pitchFamily="50" charset="-128"/>
            </a:endParaRPr>
          </a:p>
        </p:txBody>
      </p:sp>
      <p:sp>
        <p:nvSpPr>
          <p:cNvPr id="48" name="テキスト プレースホルダー 4">
            <a:extLst>
              <a:ext uri="{FF2B5EF4-FFF2-40B4-BE49-F238E27FC236}">
                <a16:creationId xmlns:a16="http://schemas.microsoft.com/office/drawing/2014/main" id="{99265427-B5F1-4D59-AA00-B7CC69F7FAEF}"/>
              </a:ext>
            </a:extLst>
          </p:cNvPr>
          <p:cNvSpPr>
            <a:spLocks noGrp="1"/>
          </p:cNvSpPr>
          <p:nvPr>
            <p:ph type="body" sz="quarter" idx="13"/>
          </p:nvPr>
        </p:nvSpPr>
        <p:spPr>
          <a:xfrm>
            <a:off x="92764" y="14148"/>
            <a:ext cx="7170738" cy="293687"/>
          </a:xfrm>
        </p:spPr>
        <p:txBody>
          <a:bodyPr/>
          <a:lstStyle/>
          <a:p>
            <a:r>
              <a:rPr lang="en-US" altLang="ja-JP" dirty="0">
                <a:latin typeface="Meiryo UI" panose="020B0604030504040204" pitchFamily="50" charset="-128"/>
                <a:ea typeface="Meiryo UI" panose="020B0604030504040204" pitchFamily="50" charset="-128"/>
              </a:rPr>
              <a:t>appendix</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92381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5E360679-0791-403E-9877-84F91C5C37A3}"/>
              </a:ext>
            </a:extLst>
          </p:cNvPr>
          <p:cNvSpPr/>
          <p:nvPr/>
        </p:nvSpPr>
        <p:spPr>
          <a:xfrm>
            <a:off x="4840463" y="1597228"/>
            <a:ext cx="4140000" cy="459885"/>
          </a:xfrm>
          <a:prstGeom prst="rect">
            <a:avLst/>
          </a:prstGeom>
        </p:spPr>
        <p:style>
          <a:lnRef idx="1">
            <a:schemeClr val="accent1"/>
          </a:lnRef>
          <a:fillRef idx="2">
            <a:schemeClr val="accent1"/>
          </a:fillRef>
          <a:effectRef idx="1">
            <a:schemeClr val="accent1"/>
          </a:effectRef>
          <a:fontRef idx="minor">
            <a:schemeClr val="dk1"/>
          </a:fontRef>
        </p:style>
        <p:txBody>
          <a:bodyPr lIns="36000" tIns="0" rIns="36000" bIns="0" rtlCol="0" anchor="ctr"/>
          <a:lstStyle/>
          <a:p>
            <a:pPr marL="171450" marR="0" lvl="0" indent="-85725" algn="l" defTabSz="4572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1" lang="ja-JP" altLang="en-US" sz="1200" i="0" u="none" strike="noStrike" kern="1200" cap="none" spc="0" normalizeH="0" baseline="0" noProof="0" dirty="0">
                <a:ln>
                  <a:noFill/>
                </a:ln>
                <a:solidFill>
                  <a:prstClr val="black"/>
                </a:solidFill>
                <a:effectLst/>
                <a:uLnTx/>
                <a:uFillTx/>
                <a:latin typeface="Meiryo UI"/>
                <a:ea typeface="Meiryo UI"/>
                <a:cs typeface="+mn-cs"/>
              </a:rPr>
              <a:t>プッシュ通知により防災情報の受信が可能</a:t>
            </a:r>
          </a:p>
          <a:p>
            <a:pPr marL="171450" marR="0" lvl="0" indent="-85725" algn="l" defTabSz="4572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1" lang="ja-JP" altLang="en-US" sz="1200" i="0" u="none" strike="noStrike" kern="1200" cap="none" spc="0" normalizeH="0" baseline="0" noProof="0" dirty="0">
                <a:ln>
                  <a:noFill/>
                </a:ln>
                <a:solidFill>
                  <a:prstClr val="black"/>
                </a:solidFill>
                <a:effectLst/>
                <a:uLnTx/>
                <a:uFillTx/>
                <a:latin typeface="Meiryo UI"/>
                <a:ea typeface="Meiryo UI"/>
                <a:cs typeface="+mn-cs"/>
              </a:rPr>
              <a:t>１タップで避難所検索／災害時等通信圏外でも利用可能</a:t>
            </a:r>
          </a:p>
        </p:txBody>
      </p:sp>
      <p:sp>
        <p:nvSpPr>
          <p:cNvPr id="8" name="正方形/長方形 7">
            <a:extLst>
              <a:ext uri="{FF2B5EF4-FFF2-40B4-BE49-F238E27FC236}">
                <a16:creationId xmlns:a16="http://schemas.microsoft.com/office/drawing/2014/main" id="{2D376D4F-D63D-4751-B219-150C8A15A379}"/>
              </a:ext>
            </a:extLst>
          </p:cNvPr>
          <p:cNvSpPr/>
          <p:nvPr/>
        </p:nvSpPr>
        <p:spPr>
          <a:xfrm>
            <a:off x="348244" y="2129577"/>
            <a:ext cx="1080000" cy="169277"/>
          </a:xfrm>
          <a:prstGeom prst="rect">
            <a:avLst/>
          </a:prstGeom>
          <a:solidFill>
            <a:schemeClr val="bg2">
              <a:lumMod val="25000"/>
            </a:schemeClr>
          </a:solidFill>
          <a:ln>
            <a:solidFill>
              <a:schemeClr val="bg1"/>
            </a:solidFill>
          </a:ln>
        </p:spPr>
        <p:txBody>
          <a:bodyPr wrap="square" t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防災情報取得</a:t>
            </a:r>
            <a:endParaRPr kumimoji="1" lang="en-US" altLang="ja-JP" sz="11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9" name="正方形/長方形 8">
            <a:extLst>
              <a:ext uri="{FF2B5EF4-FFF2-40B4-BE49-F238E27FC236}">
                <a16:creationId xmlns:a16="http://schemas.microsoft.com/office/drawing/2014/main" id="{245AC76E-8010-4B5D-AC1F-76C21F453A79}"/>
              </a:ext>
            </a:extLst>
          </p:cNvPr>
          <p:cNvSpPr/>
          <p:nvPr/>
        </p:nvSpPr>
        <p:spPr>
          <a:xfrm>
            <a:off x="193067" y="1590999"/>
            <a:ext cx="4140000" cy="466114"/>
          </a:xfrm>
          <a:prstGeom prst="rect">
            <a:avLst/>
          </a:prstGeom>
        </p:spPr>
        <p:style>
          <a:lnRef idx="1">
            <a:schemeClr val="accent3"/>
          </a:lnRef>
          <a:fillRef idx="2">
            <a:schemeClr val="accent3"/>
          </a:fillRef>
          <a:effectRef idx="1">
            <a:schemeClr val="accent3"/>
          </a:effectRef>
          <a:fontRef idx="minor">
            <a:schemeClr val="dk1"/>
          </a:fontRef>
        </p:style>
        <p:txBody>
          <a:bodyPr lIns="36000" tIns="0" rIns="36000" bIns="0" rtlCol="0" anchor="ctr"/>
          <a:lstStyle/>
          <a:p>
            <a:pPr marL="84137"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20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i="0" u="none" strike="noStrike" kern="1200" cap="none" spc="0" normalizeH="0" baseline="0" noProof="0" dirty="0">
                <a:ln>
                  <a:noFill/>
                </a:ln>
                <a:solidFill>
                  <a:prstClr val="black"/>
                </a:solidFill>
                <a:effectLst/>
                <a:uLnTx/>
                <a:uFillTx/>
                <a:latin typeface="Meiryo UI"/>
                <a:ea typeface="Meiryo UI"/>
                <a:cs typeface="+mn-cs"/>
              </a:rPr>
              <a:t>防災情報取得</a:t>
            </a:r>
            <a:r>
              <a:rPr kumimoji="1" lang="en-US" altLang="ja-JP" sz="120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i="0" u="none" strike="noStrike" kern="1200" cap="none" spc="0" normalizeH="0" baseline="0" noProof="0" dirty="0">
                <a:ln>
                  <a:noFill/>
                </a:ln>
                <a:solidFill>
                  <a:prstClr val="black"/>
                </a:solidFill>
                <a:effectLst/>
                <a:uLnTx/>
                <a:uFillTx/>
                <a:latin typeface="Meiryo UI"/>
                <a:ea typeface="Meiryo UI"/>
                <a:cs typeface="+mn-cs"/>
              </a:rPr>
              <a:t>自ら</a:t>
            </a:r>
            <a:r>
              <a:rPr kumimoji="1" lang="en-US" altLang="ja-JP" sz="1200" i="0" u="none" strike="noStrike" kern="1200" cap="none" spc="0" normalizeH="0" baseline="0" noProof="0" dirty="0">
                <a:ln>
                  <a:noFill/>
                </a:ln>
                <a:solidFill>
                  <a:prstClr val="black"/>
                </a:solidFill>
                <a:effectLst/>
                <a:uLnTx/>
                <a:uFillTx/>
                <a:latin typeface="Meiryo UI"/>
                <a:ea typeface="Meiryo UI"/>
                <a:cs typeface="+mn-cs"/>
              </a:rPr>
              <a:t>HP</a:t>
            </a:r>
            <a:r>
              <a:rPr kumimoji="1" lang="ja-JP" altLang="en-US" sz="1200" i="0" u="none" strike="noStrike" kern="1200" cap="none" spc="0" normalizeH="0" baseline="0" noProof="0" dirty="0">
                <a:ln>
                  <a:noFill/>
                </a:ln>
                <a:solidFill>
                  <a:prstClr val="black"/>
                </a:solidFill>
                <a:effectLst/>
                <a:uLnTx/>
                <a:uFillTx/>
                <a:latin typeface="Meiryo UI"/>
                <a:ea typeface="Meiryo UI"/>
                <a:cs typeface="+mn-cs"/>
              </a:rPr>
              <a:t>検索等により情報収集が必要</a:t>
            </a:r>
            <a:endParaRPr kumimoji="1" lang="en-US" altLang="ja-JP" sz="1200" i="0" u="none" strike="noStrike" kern="1200" cap="none" spc="0" normalizeH="0" baseline="0" noProof="0" dirty="0">
              <a:ln>
                <a:noFill/>
              </a:ln>
              <a:solidFill>
                <a:prstClr val="black"/>
              </a:solidFill>
              <a:effectLst/>
              <a:uLnTx/>
              <a:uFillTx/>
              <a:latin typeface="Meiryo UI"/>
              <a:ea typeface="Meiryo UI"/>
              <a:cs typeface="+mn-cs"/>
            </a:endParaRPr>
          </a:p>
          <a:p>
            <a:pPr marL="84137"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20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i="0" u="none" strike="noStrike" kern="1200" cap="none" spc="0" normalizeH="0" baseline="0" noProof="0" dirty="0">
                <a:ln>
                  <a:noFill/>
                </a:ln>
                <a:solidFill>
                  <a:prstClr val="black"/>
                </a:solidFill>
                <a:effectLst/>
                <a:uLnTx/>
                <a:uFillTx/>
                <a:latin typeface="Meiryo UI"/>
                <a:ea typeface="Meiryo UI"/>
                <a:cs typeface="+mn-cs"/>
              </a:rPr>
              <a:t>避難所検索</a:t>
            </a:r>
            <a:r>
              <a:rPr kumimoji="1" lang="en-US" altLang="ja-JP" sz="120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i="0" u="none" strike="noStrike" kern="1200" cap="none" spc="0" normalizeH="0" baseline="0" noProof="0" dirty="0">
                <a:ln>
                  <a:noFill/>
                </a:ln>
                <a:solidFill>
                  <a:prstClr val="black"/>
                </a:solidFill>
                <a:effectLst/>
                <a:uLnTx/>
                <a:uFillTx/>
                <a:latin typeface="Meiryo UI"/>
                <a:ea typeface="Meiryo UI"/>
                <a:cs typeface="+mn-cs"/>
              </a:rPr>
              <a:t>迅速な検索に不向き／通信圏外での利用不可</a:t>
            </a:r>
            <a:endParaRPr kumimoji="1" lang="en-US" altLang="ja-JP" sz="120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 name="正方形/長方形 9">
            <a:extLst>
              <a:ext uri="{FF2B5EF4-FFF2-40B4-BE49-F238E27FC236}">
                <a16:creationId xmlns:a16="http://schemas.microsoft.com/office/drawing/2014/main" id="{D99FB4EF-BB04-4CE3-9DC4-273808163061}"/>
              </a:ext>
            </a:extLst>
          </p:cNvPr>
          <p:cNvSpPr/>
          <p:nvPr/>
        </p:nvSpPr>
        <p:spPr>
          <a:xfrm>
            <a:off x="1969316" y="2129577"/>
            <a:ext cx="1080000" cy="169277"/>
          </a:xfrm>
          <a:prstGeom prst="rect">
            <a:avLst/>
          </a:prstGeom>
          <a:solidFill>
            <a:schemeClr val="bg2">
              <a:lumMod val="25000"/>
            </a:schemeClr>
          </a:solidFill>
          <a:ln>
            <a:solidFill>
              <a:schemeClr val="bg1"/>
            </a:solidFill>
          </a:ln>
        </p:spPr>
        <p:txBody>
          <a:bodyPr wrap="square" t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避難所検索</a:t>
            </a:r>
            <a:endParaRPr kumimoji="1" lang="en-US" altLang="ja-JP" sz="11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D83434A4-2347-4F22-9A51-21CAB1DD9625}"/>
              </a:ext>
            </a:extLst>
          </p:cNvPr>
          <p:cNvSpPr txBox="1"/>
          <p:nvPr/>
        </p:nvSpPr>
        <p:spPr>
          <a:xfrm>
            <a:off x="273681" y="3184853"/>
            <a:ext cx="925253"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おおさか防災ネット</a:t>
            </a:r>
          </a:p>
        </p:txBody>
      </p:sp>
      <p:pic>
        <p:nvPicPr>
          <p:cNvPr id="12" name="図 11">
            <a:extLst>
              <a:ext uri="{FF2B5EF4-FFF2-40B4-BE49-F238E27FC236}">
                <a16:creationId xmlns:a16="http://schemas.microsoft.com/office/drawing/2014/main" id="{9C6187F7-F0AB-4DC8-AD63-D5030F476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6643"/>
          <a:stretch/>
        </p:blipFill>
        <p:spPr>
          <a:xfrm>
            <a:off x="5047254" y="2307759"/>
            <a:ext cx="1052454" cy="992117"/>
          </a:xfrm>
          <a:prstGeom prst="rect">
            <a:avLst/>
          </a:prstGeom>
        </p:spPr>
      </p:pic>
      <p:sp>
        <p:nvSpPr>
          <p:cNvPr id="14" name="角丸四角形 19">
            <a:extLst>
              <a:ext uri="{FF2B5EF4-FFF2-40B4-BE49-F238E27FC236}">
                <a16:creationId xmlns:a16="http://schemas.microsoft.com/office/drawing/2014/main" id="{47A5A643-3FEE-44C3-B670-8673693F5C05}"/>
              </a:ext>
            </a:extLst>
          </p:cNvPr>
          <p:cNvSpPr/>
          <p:nvPr/>
        </p:nvSpPr>
        <p:spPr>
          <a:xfrm>
            <a:off x="5120598" y="2757301"/>
            <a:ext cx="902510" cy="470893"/>
          </a:xfrm>
          <a:prstGeom prst="roundRect">
            <a:avLst>
              <a:gd name="adj" fmla="val 911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36977B2D-7D0D-4F25-9391-06DD88C824F5}"/>
              </a:ext>
            </a:extLst>
          </p:cNvPr>
          <p:cNvSpPr txBox="1"/>
          <p:nvPr/>
        </p:nvSpPr>
        <p:spPr>
          <a:xfrm>
            <a:off x="5064720" y="2763496"/>
            <a:ext cx="97940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大阪府防災アプリ</a:t>
            </a:r>
          </a:p>
        </p:txBody>
      </p:sp>
      <p:sp>
        <p:nvSpPr>
          <p:cNvPr id="16" name="テキスト ボックス 15">
            <a:extLst>
              <a:ext uri="{FF2B5EF4-FFF2-40B4-BE49-F238E27FC236}">
                <a16:creationId xmlns:a16="http://schemas.microsoft.com/office/drawing/2014/main" id="{1F8FB474-E889-4389-8E8C-DA522833A5D9}"/>
              </a:ext>
            </a:extLst>
          </p:cNvPr>
          <p:cNvSpPr txBox="1"/>
          <p:nvPr/>
        </p:nvSpPr>
        <p:spPr>
          <a:xfrm>
            <a:off x="5082815" y="2983656"/>
            <a:ext cx="1015870"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 件の通知があります。</a:t>
            </a:r>
          </a:p>
        </p:txBody>
      </p:sp>
      <p:sp>
        <p:nvSpPr>
          <p:cNvPr id="17" name="四角形吹き出し 101">
            <a:extLst>
              <a:ext uri="{FF2B5EF4-FFF2-40B4-BE49-F238E27FC236}">
                <a16:creationId xmlns:a16="http://schemas.microsoft.com/office/drawing/2014/main" id="{6DDA132B-2FB4-4437-927F-21C3B7B6326F}"/>
              </a:ext>
            </a:extLst>
          </p:cNvPr>
          <p:cNvSpPr/>
          <p:nvPr/>
        </p:nvSpPr>
        <p:spPr>
          <a:xfrm>
            <a:off x="5258299" y="3353316"/>
            <a:ext cx="1044000" cy="216000"/>
          </a:xfrm>
          <a:prstGeom prst="wedgeRectCallout">
            <a:avLst>
              <a:gd name="adj1" fmla="val -27105"/>
              <a:gd name="adj2" fmla="val -11146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プッシュ通知</a:t>
            </a:r>
          </a:p>
        </p:txBody>
      </p:sp>
      <p:grpSp>
        <p:nvGrpSpPr>
          <p:cNvPr id="18" name="グループ化 17">
            <a:extLst>
              <a:ext uri="{FF2B5EF4-FFF2-40B4-BE49-F238E27FC236}">
                <a16:creationId xmlns:a16="http://schemas.microsoft.com/office/drawing/2014/main" id="{623EDD97-DCBA-41DB-83ED-8FA812A41792}"/>
              </a:ext>
            </a:extLst>
          </p:cNvPr>
          <p:cNvGrpSpPr/>
          <p:nvPr/>
        </p:nvGrpSpPr>
        <p:grpSpPr>
          <a:xfrm>
            <a:off x="1944996" y="2321477"/>
            <a:ext cx="2253242" cy="1134578"/>
            <a:chOff x="344371" y="4966065"/>
            <a:chExt cx="2947261" cy="1484038"/>
          </a:xfrm>
        </p:grpSpPr>
        <p:pic>
          <p:nvPicPr>
            <p:cNvPr id="19" name="図 18">
              <a:extLst>
                <a:ext uri="{FF2B5EF4-FFF2-40B4-BE49-F238E27FC236}">
                  <a16:creationId xmlns:a16="http://schemas.microsoft.com/office/drawing/2014/main" id="{E67D7C8C-955D-44C1-B518-E5DB7CFDC3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4" b="22746"/>
            <a:stretch/>
          </p:blipFill>
          <p:spPr>
            <a:xfrm>
              <a:off x="2355632" y="4971975"/>
              <a:ext cx="936000" cy="1420978"/>
            </a:xfrm>
            <a:prstGeom prst="rect">
              <a:avLst/>
            </a:prstGeom>
            <a:ln>
              <a:solidFill>
                <a:schemeClr val="accent5">
                  <a:lumMod val="20000"/>
                  <a:lumOff val="80000"/>
                </a:schemeClr>
              </a:solidFill>
            </a:ln>
          </p:spPr>
        </p:pic>
        <p:pic>
          <p:nvPicPr>
            <p:cNvPr id="20" name="図 19">
              <a:extLst>
                <a:ext uri="{FF2B5EF4-FFF2-40B4-BE49-F238E27FC236}">
                  <a16:creationId xmlns:a16="http://schemas.microsoft.com/office/drawing/2014/main" id="{6E0EECD0-7853-46E4-A6A9-C25F4CB496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951" b="19118"/>
            <a:stretch/>
          </p:blipFill>
          <p:spPr>
            <a:xfrm>
              <a:off x="344371" y="4971973"/>
              <a:ext cx="936000" cy="1478130"/>
            </a:xfrm>
            <a:prstGeom prst="rect">
              <a:avLst/>
            </a:prstGeom>
            <a:ln>
              <a:solidFill>
                <a:schemeClr val="accent5">
                  <a:lumMod val="20000"/>
                  <a:lumOff val="80000"/>
                </a:schemeClr>
              </a:solidFill>
            </a:ln>
          </p:spPr>
        </p:pic>
        <p:pic>
          <p:nvPicPr>
            <p:cNvPr id="21" name="図 20">
              <a:extLst>
                <a:ext uri="{FF2B5EF4-FFF2-40B4-BE49-F238E27FC236}">
                  <a16:creationId xmlns:a16="http://schemas.microsoft.com/office/drawing/2014/main" id="{FCAB6BE1-72E4-4250-90DE-63540210A1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926" b="22576"/>
            <a:stretch/>
          </p:blipFill>
          <p:spPr>
            <a:xfrm>
              <a:off x="1350001" y="4966065"/>
              <a:ext cx="936000" cy="1408564"/>
            </a:xfrm>
            <a:prstGeom prst="rect">
              <a:avLst/>
            </a:prstGeom>
            <a:ln>
              <a:solidFill>
                <a:schemeClr val="accent1">
                  <a:lumMod val="20000"/>
                  <a:lumOff val="80000"/>
                </a:schemeClr>
              </a:solidFill>
            </a:ln>
          </p:spPr>
        </p:pic>
      </p:grpSp>
      <p:sp>
        <p:nvSpPr>
          <p:cNvPr id="22" name="四角形吹き出し 88">
            <a:extLst>
              <a:ext uri="{FF2B5EF4-FFF2-40B4-BE49-F238E27FC236}">
                <a16:creationId xmlns:a16="http://schemas.microsoft.com/office/drawing/2014/main" id="{7A65C47D-93A1-41FE-98AA-05AEFCC8EEC5}"/>
              </a:ext>
            </a:extLst>
          </p:cNvPr>
          <p:cNvSpPr/>
          <p:nvPr/>
        </p:nvSpPr>
        <p:spPr>
          <a:xfrm>
            <a:off x="2196086" y="3232754"/>
            <a:ext cx="1286561" cy="396000"/>
          </a:xfrm>
          <a:prstGeom prst="wedgeRectCallout">
            <a:avLst>
              <a:gd name="adj1" fmla="val -10059"/>
              <a:gd name="adj2" fmla="val -9602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ja-JP" altLang="en-US" sz="1200" dirty="0">
                <a:solidFill>
                  <a:schemeClr val="tx1"/>
                </a:solidFill>
                <a:latin typeface="Meiryo UI" panose="020B0604030504040204" pitchFamily="50" charset="-128"/>
                <a:ea typeface="Meiryo UI" panose="020B0604030504040204" pitchFamily="50" charset="-128"/>
              </a:rPr>
              <a:t>スマホでの迅速な</a:t>
            </a:r>
            <a:br>
              <a:rPr kumimoji="1" lang="en-US" altLang="ja-JP" sz="1200" dirty="0">
                <a:solidFill>
                  <a:schemeClr val="tx1"/>
                </a:solidFill>
                <a:latin typeface="Meiryo UI" panose="020B0604030504040204" pitchFamily="50" charset="-128"/>
                <a:ea typeface="Meiryo UI" panose="020B0604030504040204" pitchFamily="50" charset="-128"/>
              </a:rPr>
            </a:br>
            <a:r>
              <a:rPr kumimoji="1" lang="ja-JP" altLang="en-US" sz="1200" dirty="0">
                <a:solidFill>
                  <a:schemeClr val="tx1"/>
                </a:solidFill>
                <a:latin typeface="Meiryo UI" panose="020B0604030504040204" pitchFamily="50" charset="-128"/>
                <a:ea typeface="Meiryo UI" panose="020B0604030504040204" pitchFamily="50" charset="-128"/>
              </a:rPr>
              <a:t>検索は不得意</a:t>
            </a:r>
            <a:endParaRPr kumimoji="1" lang="en-US" altLang="ja-JP" sz="1200" strike="dblStrike" dirty="0">
              <a:solidFill>
                <a:schemeClr val="tx1"/>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C18EA4EC-325A-41C8-A6C0-D6810945BFB4}"/>
              </a:ext>
            </a:extLst>
          </p:cNvPr>
          <p:cNvSpPr txBox="1"/>
          <p:nvPr/>
        </p:nvSpPr>
        <p:spPr>
          <a:xfrm>
            <a:off x="5249176" y="2438309"/>
            <a:ext cx="766711"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2023.1.16</a:t>
            </a:r>
            <a:r>
              <a:rPr kumimoji="1" lang="ja-JP" altLang="en-US" sz="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endParaRPr kumimoji="1" lang="en-US" altLang="ja-JP" sz="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endParaRPr kumimoji="1"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24" name="グループ化 23">
            <a:extLst>
              <a:ext uri="{FF2B5EF4-FFF2-40B4-BE49-F238E27FC236}">
                <a16:creationId xmlns:a16="http://schemas.microsoft.com/office/drawing/2014/main" id="{F09D4D06-3A95-48E2-8327-7188649C2B08}"/>
              </a:ext>
            </a:extLst>
          </p:cNvPr>
          <p:cNvGrpSpPr/>
          <p:nvPr/>
        </p:nvGrpSpPr>
        <p:grpSpPr>
          <a:xfrm>
            <a:off x="6780168" y="2204416"/>
            <a:ext cx="1741376" cy="1124923"/>
            <a:chOff x="4940574" y="4877730"/>
            <a:chExt cx="2407747" cy="1555396"/>
          </a:xfrm>
        </p:grpSpPr>
        <p:pic>
          <p:nvPicPr>
            <p:cNvPr id="25" name="図 24">
              <a:extLst>
                <a:ext uri="{FF2B5EF4-FFF2-40B4-BE49-F238E27FC236}">
                  <a16:creationId xmlns:a16="http://schemas.microsoft.com/office/drawing/2014/main" id="{5CFFB266-3C19-488A-B33E-6D165C6F95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9251" r="41196" b="2047"/>
            <a:stretch/>
          </p:blipFill>
          <p:spPr>
            <a:xfrm>
              <a:off x="4940574" y="4877730"/>
              <a:ext cx="1080000" cy="1539140"/>
            </a:xfrm>
            <a:prstGeom prst="rect">
              <a:avLst/>
            </a:prstGeom>
            <a:ln>
              <a:solidFill>
                <a:schemeClr val="accent1">
                  <a:lumMod val="20000"/>
                  <a:lumOff val="80000"/>
                </a:schemeClr>
              </a:solidFill>
            </a:ln>
          </p:spPr>
        </p:pic>
        <p:pic>
          <p:nvPicPr>
            <p:cNvPr id="26" name="図 25">
              <a:extLst>
                <a:ext uri="{FF2B5EF4-FFF2-40B4-BE49-F238E27FC236}">
                  <a16:creationId xmlns:a16="http://schemas.microsoft.com/office/drawing/2014/main" id="{A7FCEBD0-55E8-4B9A-8B33-B142620B17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298" b="2344"/>
            <a:stretch/>
          </p:blipFill>
          <p:spPr>
            <a:xfrm>
              <a:off x="6138164" y="4877730"/>
              <a:ext cx="1210157" cy="1555396"/>
            </a:xfrm>
            <a:prstGeom prst="rect">
              <a:avLst/>
            </a:prstGeom>
            <a:ln>
              <a:solidFill>
                <a:schemeClr val="accent1">
                  <a:lumMod val="20000"/>
                  <a:lumOff val="80000"/>
                </a:schemeClr>
              </a:solidFill>
            </a:ln>
          </p:spPr>
        </p:pic>
        <p:sp>
          <p:nvSpPr>
            <p:cNvPr id="27" name="正方形/長方形 26">
              <a:extLst>
                <a:ext uri="{FF2B5EF4-FFF2-40B4-BE49-F238E27FC236}">
                  <a16:creationId xmlns:a16="http://schemas.microsoft.com/office/drawing/2014/main" id="{EA0087DF-BA90-489C-B9E0-754372D6259D}"/>
                </a:ext>
              </a:extLst>
            </p:cNvPr>
            <p:cNvSpPr/>
            <p:nvPr/>
          </p:nvSpPr>
          <p:spPr>
            <a:xfrm>
              <a:off x="5464699" y="6074747"/>
              <a:ext cx="326690" cy="2938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pic>
        <p:nvPicPr>
          <p:cNvPr id="28" name="図 27">
            <a:extLst>
              <a:ext uri="{FF2B5EF4-FFF2-40B4-BE49-F238E27FC236}">
                <a16:creationId xmlns:a16="http://schemas.microsoft.com/office/drawing/2014/main" id="{9742F275-BF7B-4EF8-AE74-D8415736F6CC}"/>
              </a:ext>
            </a:extLst>
          </p:cNvPr>
          <p:cNvPicPr>
            <a:picLocks noChangeAspect="1"/>
          </p:cNvPicPr>
          <p:nvPr/>
        </p:nvPicPr>
        <p:blipFill rotWithShape="1">
          <a:blip r:embed="rId8"/>
          <a:srcRect b="25115"/>
          <a:stretch/>
        </p:blipFill>
        <p:spPr>
          <a:xfrm>
            <a:off x="5071570" y="2333710"/>
            <a:ext cx="997200" cy="964557"/>
          </a:xfrm>
          <a:prstGeom prst="rect">
            <a:avLst/>
          </a:prstGeom>
        </p:spPr>
      </p:pic>
      <p:sp>
        <p:nvSpPr>
          <p:cNvPr id="29" name="四角形吹き出し 102">
            <a:extLst>
              <a:ext uri="{FF2B5EF4-FFF2-40B4-BE49-F238E27FC236}">
                <a16:creationId xmlns:a16="http://schemas.microsoft.com/office/drawing/2014/main" id="{34D09F69-13F7-4C67-9379-CDCDB5A2DCC7}"/>
              </a:ext>
            </a:extLst>
          </p:cNvPr>
          <p:cNvSpPr/>
          <p:nvPr/>
        </p:nvSpPr>
        <p:spPr>
          <a:xfrm>
            <a:off x="6720135" y="3312696"/>
            <a:ext cx="2124000" cy="396000"/>
          </a:xfrm>
          <a:prstGeom prst="wedgeRectCallout">
            <a:avLst>
              <a:gd name="adj1" fmla="val -17993"/>
              <a:gd name="adj2" fmla="val -7044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１タップで現在地の情報を検索</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通信圏外でも利用可</a:t>
            </a:r>
          </a:p>
        </p:txBody>
      </p:sp>
      <p:pic>
        <p:nvPicPr>
          <p:cNvPr id="30" name="図 29">
            <a:extLst>
              <a:ext uri="{FF2B5EF4-FFF2-40B4-BE49-F238E27FC236}">
                <a16:creationId xmlns:a16="http://schemas.microsoft.com/office/drawing/2014/main" id="{C2C8AD75-694F-40DC-9C90-A2F668AA29AF}"/>
              </a:ext>
            </a:extLst>
          </p:cNvPr>
          <p:cNvPicPr>
            <a:picLocks noChangeAspect="1"/>
          </p:cNvPicPr>
          <p:nvPr/>
        </p:nvPicPr>
        <p:blipFill>
          <a:blip r:embed="rId9"/>
          <a:stretch>
            <a:fillRect/>
          </a:stretch>
        </p:blipFill>
        <p:spPr>
          <a:xfrm>
            <a:off x="330512" y="2387693"/>
            <a:ext cx="1436878" cy="826278"/>
          </a:xfrm>
          <a:prstGeom prst="rect">
            <a:avLst/>
          </a:prstGeom>
          <a:ln>
            <a:solidFill>
              <a:schemeClr val="accent5">
                <a:lumMod val="20000"/>
                <a:lumOff val="80000"/>
              </a:schemeClr>
            </a:solidFill>
          </a:ln>
        </p:spPr>
      </p:pic>
      <p:sp>
        <p:nvSpPr>
          <p:cNvPr id="31" name="四角形吹き出し 4">
            <a:extLst>
              <a:ext uri="{FF2B5EF4-FFF2-40B4-BE49-F238E27FC236}">
                <a16:creationId xmlns:a16="http://schemas.microsoft.com/office/drawing/2014/main" id="{384A9792-A59C-4C5C-833B-8B4AB4AE83A1}"/>
              </a:ext>
            </a:extLst>
          </p:cNvPr>
          <p:cNvSpPr/>
          <p:nvPr/>
        </p:nvSpPr>
        <p:spPr>
          <a:xfrm>
            <a:off x="974503" y="3232754"/>
            <a:ext cx="984405" cy="396000"/>
          </a:xfrm>
          <a:prstGeom prst="wedgeRectCallout">
            <a:avLst>
              <a:gd name="adj1" fmla="val 132"/>
              <a:gd name="adj2" fmla="val -8992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自ら情報</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収集が必要</a:t>
            </a:r>
          </a:p>
        </p:txBody>
      </p:sp>
      <p:sp>
        <p:nvSpPr>
          <p:cNvPr id="32" name="テキスト ボックス 31">
            <a:extLst>
              <a:ext uri="{FF2B5EF4-FFF2-40B4-BE49-F238E27FC236}">
                <a16:creationId xmlns:a16="http://schemas.microsoft.com/office/drawing/2014/main" id="{0124C6B6-7E87-4BA1-97AF-9682EE2D64D6}"/>
              </a:ext>
            </a:extLst>
          </p:cNvPr>
          <p:cNvSpPr txBox="1"/>
          <p:nvPr/>
        </p:nvSpPr>
        <p:spPr>
          <a:xfrm>
            <a:off x="801930" y="967287"/>
            <a:ext cx="8298536" cy="324569"/>
          </a:xfrm>
          <a:prstGeom prst="rect">
            <a:avLst/>
          </a:prstGeom>
          <a:solidFill>
            <a:schemeClr val="accent4">
              <a:lumMod val="20000"/>
              <a:lumOff val="80000"/>
            </a:schemeClr>
          </a:solidFill>
          <a:ln>
            <a:solidFill>
              <a:schemeClr val="accent4"/>
            </a:solidFill>
          </a:ln>
          <a:effectLst/>
        </p:spPr>
        <p:style>
          <a:lnRef idx="0">
            <a:schemeClr val="accent1"/>
          </a:lnRef>
          <a:fillRef idx="3">
            <a:schemeClr val="accent1"/>
          </a:fillRef>
          <a:effectRef idx="3">
            <a:schemeClr val="accent1"/>
          </a:effectRef>
          <a:fontRef idx="minor">
            <a:schemeClr val="lt1"/>
          </a:fontRef>
        </p:style>
        <p:txBody>
          <a:bodyPr wrap="square" lIns="72000" rIns="36000" rtlCol="0" anchor="t" anchorCtr="0">
            <a:noAutofit/>
          </a:bodyPr>
          <a:lstStyle/>
          <a:p>
            <a:pPr marR="0" lvl="0" algn="l" defTabSz="457200" rtl="0" eaLnBrk="1" fontAlgn="auto" latinLnBrk="0" hangingPunct="1">
              <a:lnSpc>
                <a:spcPts val="1800"/>
              </a:lnSpc>
              <a:spcBef>
                <a:spcPts val="0"/>
              </a:spcBef>
              <a:spcAft>
                <a:spcPts val="0"/>
              </a:spcAft>
              <a:buClrTx/>
              <a:buSzTx/>
              <a:tabLst>
                <a:tab pos="3314700" algn="l"/>
              </a:tabLst>
              <a:defRPr/>
            </a:pPr>
            <a:r>
              <a:rPr kumimoji="1" lang="ja-JP" altLang="en-US" sz="1300" dirty="0">
                <a:solidFill>
                  <a:prstClr val="black"/>
                </a:solidFill>
                <a:latin typeface="Meiryo UI"/>
                <a:ea typeface="Meiryo UI"/>
              </a:rPr>
              <a:t> </a:t>
            </a:r>
            <a:r>
              <a:rPr lang="ja-JP" altLang="en-US" sz="1400" dirty="0">
                <a:solidFill>
                  <a:prstClr val="black"/>
                </a:solidFill>
                <a:latin typeface="Meiryo UI"/>
                <a:ea typeface="Meiryo UI"/>
              </a:rPr>
              <a:t>●</a:t>
            </a:r>
            <a:r>
              <a:rPr kumimoji="1" lang="ja-JP" altLang="en-US" sz="1300" i="0" u="none" strike="noStrike" kern="1200" cap="none" spc="0" normalizeH="0" baseline="0" noProof="0" dirty="0">
                <a:ln>
                  <a:noFill/>
                </a:ln>
                <a:solidFill>
                  <a:prstClr val="black"/>
                </a:solidFill>
                <a:effectLst/>
                <a:uLnTx/>
                <a:uFillTx/>
                <a:latin typeface="Meiryo UI"/>
                <a:ea typeface="Meiryo UI"/>
                <a:cs typeface="+mn-cs"/>
              </a:rPr>
              <a:t>ソフト対策による減災効果の強化</a:t>
            </a:r>
            <a:r>
              <a:rPr kumimoji="1" lang="en-US" altLang="ja-JP" sz="1300" dirty="0">
                <a:solidFill>
                  <a:schemeClr val="tx1"/>
                </a:solidFill>
                <a:latin typeface="Meiryo UI"/>
                <a:ea typeface="Meiryo UI"/>
              </a:rPr>
              <a:t>            </a:t>
            </a:r>
            <a:r>
              <a:rPr kumimoji="1" lang="ja-JP" altLang="en-US" sz="1300" dirty="0">
                <a:solidFill>
                  <a:prstClr val="black"/>
                </a:solidFill>
              </a:rPr>
              <a:t> ●</a:t>
            </a:r>
            <a:r>
              <a:rPr kumimoji="1" lang="ja-JP" altLang="en-US" sz="1300" i="0" u="none" strike="noStrike" kern="1200" cap="none" spc="0" normalizeH="0" baseline="0" noProof="0" dirty="0">
                <a:ln>
                  <a:noFill/>
                </a:ln>
                <a:solidFill>
                  <a:schemeClr val="tx1"/>
                </a:solidFill>
                <a:effectLst/>
                <a:uLnTx/>
                <a:uFillTx/>
                <a:latin typeface="Meiryo UI"/>
                <a:ea typeface="Meiryo UI"/>
                <a:cs typeface="+mn-cs"/>
              </a:rPr>
              <a:t>アプリの強みを活かした災害情報等の即時確認</a:t>
            </a:r>
            <a:endParaRPr kumimoji="1" lang="en-US" altLang="ja-JP" sz="130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33" name="右矢印 53">
            <a:extLst>
              <a:ext uri="{FF2B5EF4-FFF2-40B4-BE49-F238E27FC236}">
                <a16:creationId xmlns:a16="http://schemas.microsoft.com/office/drawing/2014/main" id="{7D5F31E4-7E83-419C-9D2F-FD17EEFA4D09}"/>
              </a:ext>
            </a:extLst>
          </p:cNvPr>
          <p:cNvSpPr/>
          <p:nvPr/>
        </p:nvSpPr>
        <p:spPr>
          <a:xfrm>
            <a:off x="4403053" y="1776447"/>
            <a:ext cx="360000" cy="1391487"/>
          </a:xfrm>
          <a:prstGeom prst="rightArrow">
            <a:avLst>
              <a:gd name="adj1" fmla="val 50000"/>
              <a:gd name="adj2" fmla="val 695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4" name="テキスト ボックス 33">
            <a:extLst>
              <a:ext uri="{FF2B5EF4-FFF2-40B4-BE49-F238E27FC236}">
                <a16:creationId xmlns:a16="http://schemas.microsoft.com/office/drawing/2014/main" id="{944AE1F8-F902-4C11-86EB-33EDB2C63B95}"/>
              </a:ext>
            </a:extLst>
          </p:cNvPr>
          <p:cNvSpPr txBox="1"/>
          <p:nvPr/>
        </p:nvSpPr>
        <p:spPr>
          <a:xfrm>
            <a:off x="788282" y="4078840"/>
            <a:ext cx="8298537" cy="435865"/>
          </a:xfrm>
          <a:prstGeom prst="rect">
            <a:avLst/>
          </a:prstGeom>
          <a:solidFill>
            <a:schemeClr val="accent4">
              <a:lumMod val="20000"/>
              <a:lumOff val="80000"/>
            </a:schemeClr>
          </a:solidFill>
          <a:ln>
            <a:solidFill>
              <a:schemeClr val="accent4"/>
            </a:solidFill>
          </a:ln>
        </p:spPr>
        <p:txBody>
          <a:bodyPr wrap="square" rtlCol="0" anchor="ctr">
            <a:noAutofit/>
          </a:bodyPr>
          <a:lstStyle/>
          <a:p>
            <a:pPr lvl="0">
              <a:lnSpc>
                <a:spcPts val="1700"/>
              </a:lnSpc>
              <a:defRPr/>
            </a:pPr>
            <a:r>
              <a:rPr kumimoji="1" lang="ja-JP" altLang="en-US" sz="1300" dirty="0">
                <a:solidFill>
                  <a:prstClr val="black"/>
                </a:solidFill>
              </a:rPr>
              <a:t> </a:t>
            </a:r>
            <a:r>
              <a:rPr lang="ja-JP" altLang="en-US" sz="1300" dirty="0">
                <a:solidFill>
                  <a:prstClr val="black"/>
                </a:solidFill>
              </a:rPr>
              <a:t>●</a:t>
            </a: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パソコンやスマホで、出願手続きや検定料等の支払いが可能</a:t>
            </a:r>
            <a:r>
              <a:rPr kumimoji="1" lang="en-US" altLang="ja-JP" sz="1300" noProof="0" dirty="0">
                <a:solidFill>
                  <a:prstClr val="black"/>
                </a:solidFill>
                <a:latin typeface="Meiryo UI"/>
                <a:ea typeface="Meiryo UI"/>
              </a:rPr>
              <a:t>        </a:t>
            </a:r>
            <a:r>
              <a:rPr kumimoji="1" lang="ja-JP" altLang="en-US" sz="1300" dirty="0">
                <a:solidFill>
                  <a:prstClr val="black"/>
                </a:solidFill>
              </a:rPr>
              <a:t> ● </a:t>
            </a: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採点業務のデジタル化により、業務が効率化</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lvl="0">
              <a:lnSpc>
                <a:spcPts val="1700"/>
              </a:lnSpc>
              <a:defRPr/>
            </a:pPr>
            <a:r>
              <a:rPr kumimoji="1" lang="ja-JP" altLang="en-US" sz="1300" dirty="0">
                <a:solidFill>
                  <a:prstClr val="black"/>
                </a:solidFill>
              </a:rPr>
              <a:t> ● </a:t>
            </a: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願書受付業務や採点業務の効率化により、教員の負担も軽減</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5" name="図 34">
            <a:extLst>
              <a:ext uri="{FF2B5EF4-FFF2-40B4-BE49-F238E27FC236}">
                <a16:creationId xmlns:a16="http://schemas.microsoft.com/office/drawing/2014/main" id="{9592A764-E5C3-4CF0-BB3F-C419B7498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05376" y="5818911"/>
            <a:ext cx="869021" cy="767211"/>
          </a:xfrm>
          <a:prstGeom prst="rect">
            <a:avLst/>
          </a:prstGeom>
        </p:spPr>
      </p:pic>
      <p:sp>
        <p:nvSpPr>
          <p:cNvPr id="36" name="テキスト ボックス 35">
            <a:extLst>
              <a:ext uri="{FF2B5EF4-FFF2-40B4-BE49-F238E27FC236}">
                <a16:creationId xmlns:a16="http://schemas.microsoft.com/office/drawing/2014/main" id="{329B5AED-7821-41FE-819F-11946A77048E}"/>
              </a:ext>
            </a:extLst>
          </p:cNvPr>
          <p:cNvSpPr txBox="1"/>
          <p:nvPr/>
        </p:nvSpPr>
        <p:spPr>
          <a:xfrm>
            <a:off x="633278" y="5551647"/>
            <a:ext cx="902811" cy="325089"/>
          </a:xfrm>
          <a:prstGeom prst="rect">
            <a:avLst/>
          </a:prstGeom>
          <a:noFill/>
        </p:spPr>
        <p:txBody>
          <a:bodyPr wrap="none" rtlCol="0">
            <a:spAutoFit/>
          </a:bodyPr>
          <a:lstStyle/>
          <a:p>
            <a:pPr marL="0" marR="0" lvl="0" indent="0" algn="l" defTabSz="457200" rtl="0" eaLnBrk="1" fontAlgn="auto" latinLnBrk="0" hangingPunct="1">
              <a:lnSpc>
                <a:spcPts val="85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出願書類の提出</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ts val="85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（学校を訪問）</a:t>
            </a:r>
          </a:p>
        </p:txBody>
      </p:sp>
      <p:sp>
        <p:nvSpPr>
          <p:cNvPr id="37" name="テキスト ボックス 36">
            <a:extLst>
              <a:ext uri="{FF2B5EF4-FFF2-40B4-BE49-F238E27FC236}">
                <a16:creationId xmlns:a16="http://schemas.microsoft.com/office/drawing/2014/main" id="{6DD8EA37-4EF0-407A-BE8D-666EE16038D5}"/>
              </a:ext>
            </a:extLst>
          </p:cNvPr>
          <p:cNvSpPr txBox="1"/>
          <p:nvPr/>
        </p:nvSpPr>
        <p:spPr>
          <a:xfrm>
            <a:off x="561331" y="5807475"/>
            <a:ext cx="251326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・検定料・入学金の銀行窓口での支払いが必要</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lvl="0">
              <a:defRPr/>
            </a:pPr>
            <a:r>
              <a:rPr kumimoji="1" lang="ja-JP" altLang="en-US" sz="800" dirty="0">
                <a:solidFill>
                  <a:prstClr val="black"/>
                </a:solidFill>
                <a:latin typeface="メイリオ" panose="020B0604030504040204" pitchFamily="50" charset="-128"/>
                <a:ea typeface="メイリオ" panose="020B0604030504040204" pitchFamily="50" charset="-128"/>
              </a:rPr>
              <a:t>・合否の確認</a:t>
            </a:r>
            <a:r>
              <a:rPr kumimoji="1" lang="en-US" altLang="ja-JP" sz="800" dirty="0">
                <a:solidFill>
                  <a:prstClr val="black"/>
                </a:solidFill>
                <a:latin typeface="メイリオ" panose="020B0604030504040204" pitchFamily="50" charset="-128"/>
                <a:ea typeface="メイリオ" panose="020B0604030504040204" pitchFamily="50" charset="-128"/>
              </a:rPr>
              <a:t>(</a:t>
            </a:r>
            <a:r>
              <a:rPr kumimoji="1" lang="ja-JP" altLang="en-US" sz="800" dirty="0">
                <a:solidFill>
                  <a:prstClr val="black"/>
                </a:solidFill>
                <a:latin typeface="メイリオ" panose="020B0604030504040204" pitchFamily="50" charset="-128"/>
                <a:ea typeface="メイリオ" panose="020B0604030504040204" pitchFamily="50" charset="-128"/>
              </a:rPr>
              <a:t>多くの生徒が学校を訪問）</a:t>
            </a:r>
            <a:endPar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38" name="図 37">
            <a:extLst>
              <a:ext uri="{FF2B5EF4-FFF2-40B4-BE49-F238E27FC236}">
                <a16:creationId xmlns:a16="http://schemas.microsoft.com/office/drawing/2014/main" id="{1FCE7EA9-D1DB-4ED2-9AFC-19ABA6722D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27222" y="4900302"/>
            <a:ext cx="715001" cy="693551"/>
          </a:xfrm>
          <a:prstGeom prst="rect">
            <a:avLst/>
          </a:prstGeom>
        </p:spPr>
      </p:pic>
      <p:sp>
        <p:nvSpPr>
          <p:cNvPr id="39" name="テキスト ボックス 38">
            <a:extLst>
              <a:ext uri="{FF2B5EF4-FFF2-40B4-BE49-F238E27FC236}">
                <a16:creationId xmlns:a16="http://schemas.microsoft.com/office/drawing/2014/main" id="{0F3934D6-E2AC-4008-9F37-04DC559AA5FE}"/>
              </a:ext>
            </a:extLst>
          </p:cNvPr>
          <p:cNvSpPr txBox="1"/>
          <p:nvPr/>
        </p:nvSpPr>
        <p:spPr>
          <a:xfrm>
            <a:off x="5224020" y="5560304"/>
            <a:ext cx="377539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パソコン・スマホで完結（時間を有効活用）</a:t>
            </a:r>
          </a:p>
        </p:txBody>
      </p:sp>
      <p:sp>
        <p:nvSpPr>
          <p:cNvPr id="40" name="テキスト ボックス 39">
            <a:extLst>
              <a:ext uri="{FF2B5EF4-FFF2-40B4-BE49-F238E27FC236}">
                <a16:creationId xmlns:a16="http://schemas.microsoft.com/office/drawing/2014/main" id="{E6743E4C-FEDD-4AE1-9031-4755FCAC56BF}"/>
              </a:ext>
            </a:extLst>
          </p:cNvPr>
          <p:cNvSpPr txBox="1"/>
          <p:nvPr/>
        </p:nvSpPr>
        <p:spPr>
          <a:xfrm>
            <a:off x="5249176" y="6574298"/>
            <a:ext cx="359585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パソコンによる採点や集計作業で負担軽減</a:t>
            </a:r>
          </a:p>
        </p:txBody>
      </p:sp>
      <p:pic>
        <p:nvPicPr>
          <p:cNvPr id="41" name="図 40">
            <a:extLst>
              <a:ext uri="{FF2B5EF4-FFF2-40B4-BE49-F238E27FC236}">
                <a16:creationId xmlns:a16="http://schemas.microsoft.com/office/drawing/2014/main" id="{582827EF-1BEA-41A6-A6CE-F0AA14DE1548}"/>
              </a:ext>
            </a:extLst>
          </p:cNvPr>
          <p:cNvPicPr>
            <a:picLocks noChangeAspect="1"/>
          </p:cNvPicPr>
          <p:nvPr/>
        </p:nvPicPr>
        <p:blipFill>
          <a:blip r:embed="rId12"/>
          <a:stretch>
            <a:fillRect/>
          </a:stretch>
        </p:blipFill>
        <p:spPr>
          <a:xfrm>
            <a:off x="5462310" y="5936150"/>
            <a:ext cx="822590" cy="435653"/>
          </a:xfrm>
          <a:prstGeom prst="rect">
            <a:avLst/>
          </a:prstGeom>
        </p:spPr>
      </p:pic>
      <p:pic>
        <p:nvPicPr>
          <p:cNvPr id="43" name="図 42">
            <a:extLst>
              <a:ext uri="{FF2B5EF4-FFF2-40B4-BE49-F238E27FC236}">
                <a16:creationId xmlns:a16="http://schemas.microsoft.com/office/drawing/2014/main" id="{550377BF-63B8-4DA8-BA55-E91AEAADA128}"/>
              </a:ext>
            </a:extLst>
          </p:cNvPr>
          <p:cNvPicPr>
            <a:picLocks noChangeAspect="1"/>
          </p:cNvPicPr>
          <p:nvPr/>
        </p:nvPicPr>
        <p:blipFill>
          <a:blip r:embed="rId13"/>
          <a:stretch>
            <a:fillRect/>
          </a:stretch>
        </p:blipFill>
        <p:spPr>
          <a:xfrm>
            <a:off x="6117216" y="6072287"/>
            <a:ext cx="812801" cy="526739"/>
          </a:xfrm>
          <a:prstGeom prst="rect">
            <a:avLst/>
          </a:prstGeom>
        </p:spPr>
      </p:pic>
      <p:sp>
        <p:nvSpPr>
          <p:cNvPr id="44" name="テキスト ボックス 43">
            <a:extLst>
              <a:ext uri="{FF2B5EF4-FFF2-40B4-BE49-F238E27FC236}">
                <a16:creationId xmlns:a16="http://schemas.microsoft.com/office/drawing/2014/main" id="{2490CE29-EB8B-4652-8A58-6D8C980D181D}"/>
              </a:ext>
            </a:extLst>
          </p:cNvPr>
          <p:cNvSpPr txBox="1"/>
          <p:nvPr/>
        </p:nvSpPr>
        <p:spPr>
          <a:xfrm>
            <a:off x="1333899" y="6480697"/>
            <a:ext cx="2349644"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教員はクタクタ･･･</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（過酷な勤務状況）</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6" name="正方形/長方形 45">
            <a:extLst>
              <a:ext uri="{FF2B5EF4-FFF2-40B4-BE49-F238E27FC236}">
                <a16:creationId xmlns:a16="http://schemas.microsoft.com/office/drawing/2014/main" id="{D35C132E-A059-46F3-A530-CC76F7871A9B}"/>
              </a:ext>
            </a:extLst>
          </p:cNvPr>
          <p:cNvSpPr/>
          <p:nvPr/>
        </p:nvSpPr>
        <p:spPr>
          <a:xfrm>
            <a:off x="176859" y="4839382"/>
            <a:ext cx="214587" cy="12116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志願者</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7" name="正方形/長方形 46">
            <a:extLst>
              <a:ext uri="{FF2B5EF4-FFF2-40B4-BE49-F238E27FC236}">
                <a16:creationId xmlns:a16="http://schemas.microsoft.com/office/drawing/2014/main" id="{C469DCB2-B21D-4216-B5E3-4189BE895EAC}"/>
              </a:ext>
            </a:extLst>
          </p:cNvPr>
          <p:cNvSpPr/>
          <p:nvPr/>
        </p:nvSpPr>
        <p:spPr>
          <a:xfrm>
            <a:off x="174811" y="6072287"/>
            <a:ext cx="218682" cy="75302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教員</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8" name="図 47">
            <a:extLst>
              <a:ext uri="{FF2B5EF4-FFF2-40B4-BE49-F238E27FC236}">
                <a16:creationId xmlns:a16="http://schemas.microsoft.com/office/drawing/2014/main" id="{8263CE3A-3D6F-4488-AE85-13F06BBFB7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85460" y="4990326"/>
            <a:ext cx="766136" cy="611951"/>
          </a:xfrm>
          <a:prstGeom prst="rect">
            <a:avLst/>
          </a:prstGeom>
        </p:spPr>
      </p:pic>
      <p:cxnSp>
        <p:nvCxnSpPr>
          <p:cNvPr id="49" name="直線矢印コネクタ 48">
            <a:extLst>
              <a:ext uri="{FF2B5EF4-FFF2-40B4-BE49-F238E27FC236}">
                <a16:creationId xmlns:a16="http://schemas.microsoft.com/office/drawing/2014/main" id="{2BE56F6B-5300-48EC-9DAD-08C4D28695A2}"/>
              </a:ext>
            </a:extLst>
          </p:cNvPr>
          <p:cNvCxnSpPr>
            <a:stCxn id="59" idx="4"/>
          </p:cNvCxnSpPr>
          <p:nvPr/>
        </p:nvCxnSpPr>
        <p:spPr>
          <a:xfrm flipH="1" flipV="1">
            <a:off x="1265493" y="4991041"/>
            <a:ext cx="809476" cy="12275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6BF17A83-801C-45F7-A40C-0C3C938AE943}"/>
              </a:ext>
            </a:extLst>
          </p:cNvPr>
          <p:cNvSpPr txBox="1"/>
          <p:nvPr/>
        </p:nvSpPr>
        <p:spPr>
          <a:xfrm>
            <a:off x="2532300" y="5567032"/>
            <a:ext cx="1597476" cy="325089"/>
          </a:xfrm>
          <a:prstGeom prst="rect">
            <a:avLst/>
          </a:prstGeom>
          <a:noFill/>
        </p:spPr>
        <p:txBody>
          <a:bodyPr wrap="square" rtlCol="0">
            <a:spAutoFit/>
          </a:bodyPr>
          <a:lstStyle/>
          <a:p>
            <a:pPr marL="0" marR="0" lvl="0" indent="0" algn="l" defTabSz="457200" rtl="0" eaLnBrk="1" fontAlgn="auto" latinLnBrk="0" hangingPunct="1">
              <a:lnSpc>
                <a:spcPts val="85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学校では多くの生徒の受付で、</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ts val="85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相当な待ち時間も発生</a:t>
            </a:r>
          </a:p>
        </p:txBody>
      </p:sp>
      <p:grpSp>
        <p:nvGrpSpPr>
          <p:cNvPr id="51" name="グループ化 50">
            <a:extLst>
              <a:ext uri="{FF2B5EF4-FFF2-40B4-BE49-F238E27FC236}">
                <a16:creationId xmlns:a16="http://schemas.microsoft.com/office/drawing/2014/main" id="{DC0EE0FB-2D10-4CC5-AED0-AEC6C792E8D7}"/>
              </a:ext>
            </a:extLst>
          </p:cNvPr>
          <p:cNvGrpSpPr/>
          <p:nvPr/>
        </p:nvGrpSpPr>
        <p:grpSpPr>
          <a:xfrm>
            <a:off x="594714" y="4825830"/>
            <a:ext cx="1118115" cy="869335"/>
            <a:chOff x="558285" y="4801755"/>
            <a:chExt cx="1118115" cy="869335"/>
          </a:xfrm>
        </p:grpSpPr>
        <p:pic>
          <p:nvPicPr>
            <p:cNvPr id="52" name="図 51">
              <a:extLst>
                <a:ext uri="{FF2B5EF4-FFF2-40B4-BE49-F238E27FC236}">
                  <a16:creationId xmlns:a16="http://schemas.microsoft.com/office/drawing/2014/main" id="{0BA2C3C6-BCA9-44E1-AA5A-608DA19B67C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8285" y="4801755"/>
              <a:ext cx="1118115" cy="869335"/>
            </a:xfrm>
            <a:prstGeom prst="rect">
              <a:avLst/>
            </a:prstGeom>
          </p:spPr>
        </p:pic>
        <p:sp>
          <p:nvSpPr>
            <p:cNvPr id="53" name="テキスト ボックス 52">
              <a:extLst>
                <a:ext uri="{FF2B5EF4-FFF2-40B4-BE49-F238E27FC236}">
                  <a16:creationId xmlns:a16="http://schemas.microsoft.com/office/drawing/2014/main" id="{C668D3EF-B5F5-42B6-B0CF-104661813DB0}"/>
                </a:ext>
              </a:extLst>
            </p:cNvPr>
            <p:cNvSpPr txBox="1"/>
            <p:nvPr/>
          </p:nvSpPr>
          <p:spPr>
            <a:xfrm>
              <a:off x="620575" y="4879804"/>
              <a:ext cx="161583" cy="622027"/>
            </a:xfrm>
            <a:prstGeom prst="rect">
              <a:avLst/>
            </a:prstGeom>
            <a:solidFill>
              <a:schemeClr val="bg1"/>
            </a:solidFill>
          </p:spPr>
          <p:txBody>
            <a:bodyPr vert="eaVert" wrap="square" lIns="0" tIns="0" rIns="0" bIns="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出願受付</a:t>
              </a:r>
            </a:p>
          </p:txBody>
        </p:sp>
      </p:grpSp>
      <p:pic>
        <p:nvPicPr>
          <p:cNvPr id="54" name="図 53">
            <a:extLst>
              <a:ext uri="{FF2B5EF4-FFF2-40B4-BE49-F238E27FC236}">
                <a16:creationId xmlns:a16="http://schemas.microsoft.com/office/drawing/2014/main" id="{F0A71494-3975-4457-A776-91551B3BCF3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53590" y="4919715"/>
            <a:ext cx="426608" cy="468800"/>
          </a:xfrm>
          <a:prstGeom prst="rect">
            <a:avLst/>
          </a:prstGeom>
        </p:spPr>
      </p:pic>
      <p:sp>
        <p:nvSpPr>
          <p:cNvPr id="55" name="テキスト ボックス 54">
            <a:extLst>
              <a:ext uri="{FF2B5EF4-FFF2-40B4-BE49-F238E27FC236}">
                <a16:creationId xmlns:a16="http://schemas.microsoft.com/office/drawing/2014/main" id="{DFB75E07-F849-47A3-B51E-0EE425B334B9}"/>
              </a:ext>
            </a:extLst>
          </p:cNvPr>
          <p:cNvSpPr txBox="1"/>
          <p:nvPr/>
        </p:nvSpPr>
        <p:spPr>
          <a:xfrm>
            <a:off x="2402875" y="5378867"/>
            <a:ext cx="569208" cy="1692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願書の受付</a:t>
            </a:r>
            <a:endPar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（書類チェック）</a:t>
            </a:r>
          </a:p>
        </p:txBody>
      </p:sp>
      <p:sp>
        <p:nvSpPr>
          <p:cNvPr id="56" name="テキスト ボックス 55">
            <a:extLst>
              <a:ext uri="{FF2B5EF4-FFF2-40B4-BE49-F238E27FC236}">
                <a16:creationId xmlns:a16="http://schemas.microsoft.com/office/drawing/2014/main" id="{8DFDC1CB-D403-4AD9-B97D-8616495E366B}"/>
              </a:ext>
            </a:extLst>
          </p:cNvPr>
          <p:cNvSpPr txBox="1"/>
          <p:nvPr/>
        </p:nvSpPr>
        <p:spPr>
          <a:xfrm>
            <a:off x="3121403" y="4954605"/>
            <a:ext cx="1016465" cy="9233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確認を待つ志願者たち</a:t>
            </a:r>
            <a:endPar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57" name="図 56">
            <a:extLst>
              <a:ext uri="{FF2B5EF4-FFF2-40B4-BE49-F238E27FC236}">
                <a16:creationId xmlns:a16="http://schemas.microsoft.com/office/drawing/2014/main" id="{912381C4-D25D-4C5B-BC40-513CF3919FE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0009" y="6102547"/>
            <a:ext cx="668383" cy="735497"/>
          </a:xfrm>
          <a:prstGeom prst="rect">
            <a:avLst/>
          </a:prstGeom>
          <a:solidFill>
            <a:schemeClr val="bg1"/>
          </a:solidFill>
        </p:spPr>
      </p:pic>
      <p:sp>
        <p:nvSpPr>
          <p:cNvPr id="58" name="テキスト ボックス 57">
            <a:extLst>
              <a:ext uri="{FF2B5EF4-FFF2-40B4-BE49-F238E27FC236}">
                <a16:creationId xmlns:a16="http://schemas.microsoft.com/office/drawing/2014/main" id="{4BEC45F8-CF52-43D6-B949-9B2620B25199}"/>
              </a:ext>
            </a:extLst>
          </p:cNvPr>
          <p:cNvSpPr txBox="1"/>
          <p:nvPr/>
        </p:nvSpPr>
        <p:spPr>
          <a:xfrm>
            <a:off x="1647518" y="4981818"/>
            <a:ext cx="583762" cy="107722"/>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学校では</a:t>
            </a:r>
            <a:r>
              <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59" name="角丸四角形吹き出し 117">
            <a:extLst>
              <a:ext uri="{FF2B5EF4-FFF2-40B4-BE49-F238E27FC236}">
                <a16:creationId xmlns:a16="http://schemas.microsoft.com/office/drawing/2014/main" id="{BFBB6398-BEAE-47C5-9398-3FAC409FA26B}"/>
              </a:ext>
            </a:extLst>
          </p:cNvPr>
          <p:cNvSpPr/>
          <p:nvPr/>
        </p:nvSpPr>
        <p:spPr>
          <a:xfrm>
            <a:off x="2290304" y="4900302"/>
            <a:ext cx="1944862" cy="660002"/>
          </a:xfrm>
          <a:prstGeom prst="wedgeRoundRectCallout">
            <a:avLst>
              <a:gd name="adj1" fmla="val -61072"/>
              <a:gd name="adj2" fmla="val -17653"/>
              <a:gd name="adj3" fmla="val 16667"/>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60" name="テキスト ボックス 59">
            <a:extLst>
              <a:ext uri="{FF2B5EF4-FFF2-40B4-BE49-F238E27FC236}">
                <a16:creationId xmlns:a16="http://schemas.microsoft.com/office/drawing/2014/main" id="{3831269C-4794-4A23-A6B0-80FE47829E95}"/>
              </a:ext>
            </a:extLst>
          </p:cNvPr>
          <p:cNvSpPr txBox="1"/>
          <p:nvPr/>
        </p:nvSpPr>
        <p:spPr>
          <a:xfrm>
            <a:off x="1328533" y="6283741"/>
            <a:ext cx="32066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通常の教育活動に加えて、入試の受付や採点作業が負担に</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62" name="角丸四角形吹き出し 121">
            <a:extLst>
              <a:ext uri="{FF2B5EF4-FFF2-40B4-BE49-F238E27FC236}">
                <a16:creationId xmlns:a16="http://schemas.microsoft.com/office/drawing/2014/main" id="{5EEDF363-2998-48BB-9832-B71EF3F33679}"/>
              </a:ext>
            </a:extLst>
          </p:cNvPr>
          <p:cNvSpPr/>
          <p:nvPr/>
        </p:nvSpPr>
        <p:spPr>
          <a:xfrm>
            <a:off x="6442489" y="4913965"/>
            <a:ext cx="2217633" cy="601856"/>
          </a:xfrm>
          <a:prstGeom prst="wedgeRoundRectCallout">
            <a:avLst>
              <a:gd name="adj1" fmla="val -66761"/>
              <a:gd name="adj2" fmla="val 3424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・オンラインで出願、合否も確認</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・検定料、入学金もキャッシュ</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prstClr val="black"/>
                </a:solidFill>
                <a:latin typeface="Meiryo UI"/>
                <a:ea typeface="Meiryo UI"/>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レス支払い</a:t>
            </a:r>
          </a:p>
        </p:txBody>
      </p:sp>
      <p:sp>
        <p:nvSpPr>
          <p:cNvPr id="63" name="右矢印 132">
            <a:extLst>
              <a:ext uri="{FF2B5EF4-FFF2-40B4-BE49-F238E27FC236}">
                <a16:creationId xmlns:a16="http://schemas.microsoft.com/office/drawing/2014/main" id="{5A267217-78C9-438F-B4C2-D5BD633504A2}"/>
              </a:ext>
            </a:extLst>
          </p:cNvPr>
          <p:cNvSpPr/>
          <p:nvPr/>
        </p:nvSpPr>
        <p:spPr>
          <a:xfrm>
            <a:off x="4403913" y="5131992"/>
            <a:ext cx="360000" cy="1391487"/>
          </a:xfrm>
          <a:prstGeom prst="rightArrow">
            <a:avLst>
              <a:gd name="adj1" fmla="val 50000"/>
              <a:gd name="adj2" fmla="val 695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4" name="正方形/長方形 63">
            <a:extLst>
              <a:ext uri="{FF2B5EF4-FFF2-40B4-BE49-F238E27FC236}">
                <a16:creationId xmlns:a16="http://schemas.microsoft.com/office/drawing/2014/main" id="{37A1BCDD-9D3C-44CD-A1C9-CA9E5B7AF924}"/>
              </a:ext>
            </a:extLst>
          </p:cNvPr>
          <p:cNvSpPr/>
          <p:nvPr/>
        </p:nvSpPr>
        <p:spPr>
          <a:xfrm>
            <a:off x="203231" y="1342840"/>
            <a:ext cx="4140000" cy="184666"/>
          </a:xfrm>
          <a:prstGeom prst="rect">
            <a:avLst/>
          </a:prstGeom>
          <a:ln>
            <a:solidFill>
              <a:schemeClr val="tx2"/>
            </a:solidFill>
          </a:ln>
        </p:spPr>
        <p:style>
          <a:lnRef idx="0">
            <a:schemeClr val="accent3"/>
          </a:lnRef>
          <a:fillRef idx="3">
            <a:schemeClr val="accent3"/>
          </a:fillRef>
          <a:effectRef idx="3">
            <a:schemeClr val="accent3"/>
          </a:effectRef>
          <a:fontRef idx="minor">
            <a:schemeClr val="lt1"/>
          </a:fontRef>
        </p:style>
        <p:txBody>
          <a:bodyPr wrap="square" t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現状の課題</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【before】</a:t>
            </a:r>
          </a:p>
        </p:txBody>
      </p:sp>
      <p:sp>
        <p:nvSpPr>
          <p:cNvPr id="65" name="正方形/長方形 64">
            <a:extLst>
              <a:ext uri="{FF2B5EF4-FFF2-40B4-BE49-F238E27FC236}">
                <a16:creationId xmlns:a16="http://schemas.microsoft.com/office/drawing/2014/main" id="{7B8BE86C-0EAF-40D5-902A-F1DC25216CF2}"/>
              </a:ext>
            </a:extLst>
          </p:cNvPr>
          <p:cNvSpPr/>
          <p:nvPr/>
        </p:nvSpPr>
        <p:spPr>
          <a:xfrm>
            <a:off x="162008" y="4578173"/>
            <a:ext cx="4140000" cy="184666"/>
          </a:xfrm>
          <a:prstGeom prst="rect">
            <a:avLst/>
          </a:prstGeom>
          <a:ln>
            <a:solidFill>
              <a:schemeClr val="tx2"/>
            </a:solidFill>
          </a:ln>
        </p:spPr>
        <p:style>
          <a:lnRef idx="0">
            <a:schemeClr val="accent3"/>
          </a:lnRef>
          <a:fillRef idx="3">
            <a:schemeClr val="accent3"/>
          </a:fillRef>
          <a:effectRef idx="3">
            <a:schemeClr val="accent3"/>
          </a:effectRef>
          <a:fontRef idx="minor">
            <a:schemeClr val="lt1"/>
          </a:fontRef>
        </p:style>
        <p:txBody>
          <a:bodyPr wrap="square" t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現状の課題</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【before】</a:t>
            </a:r>
          </a:p>
        </p:txBody>
      </p:sp>
      <p:sp>
        <p:nvSpPr>
          <p:cNvPr id="66" name="正方形/長方形 65">
            <a:extLst>
              <a:ext uri="{FF2B5EF4-FFF2-40B4-BE49-F238E27FC236}">
                <a16:creationId xmlns:a16="http://schemas.microsoft.com/office/drawing/2014/main" id="{B0722DC0-DA8E-470C-9E77-5F2716616D47}"/>
              </a:ext>
            </a:extLst>
          </p:cNvPr>
          <p:cNvSpPr/>
          <p:nvPr/>
        </p:nvSpPr>
        <p:spPr>
          <a:xfrm>
            <a:off x="4837627" y="1341450"/>
            <a:ext cx="4140000" cy="184666"/>
          </a:xfrm>
          <a:prstGeom prst="rect">
            <a:avLst/>
          </a:prstGeom>
          <a:ln>
            <a:solidFill>
              <a:schemeClr val="tx2"/>
            </a:solidFill>
          </a:ln>
        </p:spPr>
        <p:style>
          <a:lnRef idx="0">
            <a:schemeClr val="accent1"/>
          </a:lnRef>
          <a:fillRef idx="3">
            <a:schemeClr val="accent1"/>
          </a:fillRef>
          <a:effectRef idx="3">
            <a:schemeClr val="accent1"/>
          </a:effectRef>
          <a:fontRef idx="minor">
            <a:schemeClr val="lt1"/>
          </a:fontRef>
        </p:style>
        <p:txBody>
          <a:bodyPr wrap="square" t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デジタル化による改善</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【after】</a:t>
            </a:r>
          </a:p>
        </p:txBody>
      </p:sp>
      <p:sp>
        <p:nvSpPr>
          <p:cNvPr id="67" name="正方形/長方形 66">
            <a:extLst>
              <a:ext uri="{FF2B5EF4-FFF2-40B4-BE49-F238E27FC236}">
                <a16:creationId xmlns:a16="http://schemas.microsoft.com/office/drawing/2014/main" id="{D4891395-4FE8-48BB-9871-342F4C13E408}"/>
              </a:ext>
            </a:extLst>
          </p:cNvPr>
          <p:cNvSpPr/>
          <p:nvPr/>
        </p:nvSpPr>
        <p:spPr>
          <a:xfrm>
            <a:off x="4796404" y="4576783"/>
            <a:ext cx="4140000" cy="184666"/>
          </a:xfrm>
          <a:prstGeom prst="rect">
            <a:avLst/>
          </a:prstGeom>
          <a:ln>
            <a:solidFill>
              <a:schemeClr val="tx2"/>
            </a:solidFill>
          </a:ln>
        </p:spPr>
        <p:style>
          <a:lnRef idx="0">
            <a:schemeClr val="accent1"/>
          </a:lnRef>
          <a:fillRef idx="3">
            <a:schemeClr val="accent1"/>
          </a:fillRef>
          <a:effectRef idx="3">
            <a:schemeClr val="accent1"/>
          </a:effectRef>
          <a:fontRef idx="minor">
            <a:schemeClr val="lt1"/>
          </a:fontRef>
        </p:style>
        <p:txBody>
          <a:bodyPr wrap="square" t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デジタル化による改善</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【after】</a:t>
            </a:r>
          </a:p>
        </p:txBody>
      </p:sp>
      <p:sp>
        <p:nvSpPr>
          <p:cNvPr id="68" name="テキスト ボックス 67">
            <a:extLst>
              <a:ext uri="{FF2B5EF4-FFF2-40B4-BE49-F238E27FC236}">
                <a16:creationId xmlns:a16="http://schemas.microsoft.com/office/drawing/2014/main" id="{3B0E7149-4116-45E4-B0AF-5D9CB28F5018}"/>
              </a:ext>
            </a:extLst>
          </p:cNvPr>
          <p:cNvSpPr txBox="1"/>
          <p:nvPr/>
        </p:nvSpPr>
        <p:spPr>
          <a:xfrm>
            <a:off x="102924" y="589104"/>
            <a:ext cx="8996568" cy="338554"/>
          </a:xfrm>
          <a:prstGeom prst="rect">
            <a:avLst/>
          </a:prstGeom>
          <a:solidFill>
            <a:schemeClr val="accent1">
              <a:lumMod val="50000"/>
            </a:schemeClr>
          </a:solidFill>
        </p:spPr>
        <p:txBody>
          <a:bodyPr wrap="square">
            <a:spAutoFit/>
          </a:bodyPr>
          <a:lstStyle/>
          <a:p>
            <a:pPr defTabSz="457200">
              <a:defRPr/>
            </a:pPr>
            <a:r>
              <a:rPr kumimoji="0" lang="ja-JP" altLang="en-US" sz="1600" b="1" i="0" u="none" strike="noStrike" kern="1200" cap="none" spc="0" normalizeH="0" baseline="0" noProof="0" dirty="0">
                <a:ln>
                  <a:noFill/>
                </a:ln>
                <a:solidFill>
                  <a:schemeClr val="bg1"/>
                </a:solidFill>
                <a:effectLst/>
                <a:uLnTx/>
                <a:uFillTx/>
                <a:latin typeface="Meiryo UI"/>
                <a:ea typeface="Meiryo UI"/>
              </a:rPr>
              <a:t>デジタルサービス　</a:t>
            </a:r>
            <a:r>
              <a:rPr kumimoji="0" lang="en-US" altLang="ja-JP" sz="1600" b="1" i="0" u="none" strike="noStrike" kern="1200" cap="none" spc="0" normalizeH="0" baseline="0" noProof="0" dirty="0">
                <a:ln>
                  <a:noFill/>
                </a:ln>
                <a:solidFill>
                  <a:schemeClr val="bg1"/>
                </a:solidFill>
                <a:effectLst/>
                <a:uLnTx/>
                <a:uFillTx/>
                <a:latin typeface="Meiryo UI"/>
                <a:ea typeface="Meiryo UI"/>
              </a:rPr>
              <a:t>(3)</a:t>
            </a:r>
            <a:r>
              <a:rPr kumimoji="0" lang="ja-JP" altLang="en-US" sz="1600" b="1" i="0" u="none" strike="noStrike" kern="1200" cap="none" spc="0" normalizeH="0" baseline="0" noProof="0" dirty="0">
                <a:ln>
                  <a:noFill/>
                </a:ln>
                <a:solidFill>
                  <a:schemeClr val="bg1"/>
                </a:solidFill>
                <a:effectLst/>
                <a:uLnTx/>
                <a:uFillTx/>
                <a:latin typeface="Meiryo UI"/>
                <a:ea typeface="Meiryo UI"/>
              </a:rPr>
              <a:t>防災アプリ</a:t>
            </a:r>
            <a:endParaRPr kumimoji="0" lang="en-US" altLang="ja-JP" sz="1600" b="1" i="0" u="none" strike="noStrike" kern="1200" cap="none" spc="0" normalizeH="0" baseline="0" noProof="0" dirty="0">
              <a:ln>
                <a:noFill/>
              </a:ln>
              <a:solidFill>
                <a:schemeClr val="bg1"/>
              </a:solidFill>
              <a:effectLst/>
              <a:uLnTx/>
              <a:uFillTx/>
              <a:latin typeface="Meiryo UI"/>
              <a:ea typeface="Meiryo UI"/>
            </a:endParaRPr>
          </a:p>
        </p:txBody>
      </p:sp>
      <p:sp>
        <p:nvSpPr>
          <p:cNvPr id="69" name="テキスト ボックス 68">
            <a:extLst>
              <a:ext uri="{FF2B5EF4-FFF2-40B4-BE49-F238E27FC236}">
                <a16:creationId xmlns:a16="http://schemas.microsoft.com/office/drawing/2014/main" id="{AE0DEF57-9BE5-468C-BCC3-3FD26E601E03}"/>
              </a:ext>
            </a:extLst>
          </p:cNvPr>
          <p:cNvSpPr txBox="1"/>
          <p:nvPr/>
        </p:nvSpPr>
        <p:spPr>
          <a:xfrm>
            <a:off x="102924" y="3714838"/>
            <a:ext cx="8996568" cy="338554"/>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600" b="1" noProof="0" dirty="0">
                <a:solidFill>
                  <a:schemeClr val="bg1"/>
                </a:solidFill>
                <a:latin typeface="Meiryo UI"/>
                <a:ea typeface="Meiryo UI"/>
              </a:rPr>
              <a:t>デジタルサービス　</a:t>
            </a:r>
            <a:r>
              <a:rPr lang="en-US" altLang="ja-JP" sz="1600" b="1" noProof="0" dirty="0">
                <a:solidFill>
                  <a:schemeClr val="bg1"/>
                </a:solidFill>
                <a:latin typeface="Meiryo UI"/>
                <a:ea typeface="Meiryo UI"/>
              </a:rPr>
              <a:t>(4)</a:t>
            </a:r>
            <a:r>
              <a:rPr lang="ja-JP" altLang="en-US" sz="1600" b="1" noProof="0" dirty="0">
                <a:solidFill>
                  <a:schemeClr val="bg1"/>
                </a:solidFill>
                <a:latin typeface="Meiryo UI"/>
                <a:ea typeface="Meiryo UI"/>
              </a:rPr>
              <a:t>府立学校入学者選抜・採点業務デジタル化</a:t>
            </a:r>
            <a:endParaRPr kumimoji="0" lang="en-US" altLang="ja-JP" sz="1600" b="1" i="0" u="none" strike="noStrike" kern="1200" cap="none" spc="0" normalizeH="0" baseline="0" noProof="0" dirty="0">
              <a:ln>
                <a:noFill/>
              </a:ln>
              <a:solidFill>
                <a:schemeClr val="bg1"/>
              </a:solidFill>
              <a:effectLst/>
              <a:uLnTx/>
              <a:uFillTx/>
              <a:latin typeface="Meiryo UI"/>
              <a:ea typeface="Meiryo UI"/>
            </a:endParaRPr>
          </a:p>
        </p:txBody>
      </p:sp>
      <p:sp>
        <p:nvSpPr>
          <p:cNvPr id="71" name="正方形/長方形 70">
            <a:extLst>
              <a:ext uri="{FF2B5EF4-FFF2-40B4-BE49-F238E27FC236}">
                <a16:creationId xmlns:a16="http://schemas.microsoft.com/office/drawing/2014/main" id="{CD1C5E1A-9CA3-467A-8EC4-623111D792CE}"/>
              </a:ext>
            </a:extLst>
          </p:cNvPr>
          <p:cNvSpPr/>
          <p:nvPr/>
        </p:nvSpPr>
        <p:spPr>
          <a:xfrm>
            <a:off x="200582" y="962546"/>
            <a:ext cx="601348" cy="3227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効果</a:t>
            </a:r>
          </a:p>
        </p:txBody>
      </p:sp>
      <p:sp>
        <p:nvSpPr>
          <p:cNvPr id="72" name="正方形/長方形 71">
            <a:extLst>
              <a:ext uri="{FF2B5EF4-FFF2-40B4-BE49-F238E27FC236}">
                <a16:creationId xmlns:a16="http://schemas.microsoft.com/office/drawing/2014/main" id="{F7CE9207-B105-4E77-83C8-49AD600DE7C2}"/>
              </a:ext>
            </a:extLst>
          </p:cNvPr>
          <p:cNvSpPr/>
          <p:nvPr/>
        </p:nvSpPr>
        <p:spPr>
          <a:xfrm>
            <a:off x="180151" y="4072461"/>
            <a:ext cx="601348" cy="4480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効果</a:t>
            </a:r>
          </a:p>
        </p:txBody>
      </p:sp>
      <p:sp>
        <p:nvSpPr>
          <p:cNvPr id="70" name="スライド番号プレースホルダー 2">
            <a:extLst>
              <a:ext uri="{FF2B5EF4-FFF2-40B4-BE49-F238E27FC236}">
                <a16:creationId xmlns:a16="http://schemas.microsoft.com/office/drawing/2014/main" id="{EE236EBD-A9E4-488A-ABFF-D685BA508296}"/>
              </a:ext>
            </a:extLst>
          </p:cNvPr>
          <p:cNvSpPr>
            <a:spLocks noGrp="1"/>
          </p:cNvSpPr>
          <p:nvPr>
            <p:ph type="sldNum" sz="quarter" idx="12"/>
          </p:nvPr>
        </p:nvSpPr>
        <p:spPr>
          <a:xfrm>
            <a:off x="7047104" y="6448798"/>
            <a:ext cx="2057400" cy="365125"/>
          </a:xfrm>
        </p:spPr>
        <p:txBody>
          <a:bodyPr/>
          <a:lstStyle/>
          <a:p>
            <a:fld id="{50F88186-B17D-4CE3-A887-D91699CF601C}" type="slidenum">
              <a:rPr kumimoji="1" lang="ja-JP" altLang="en-US" smtClean="0"/>
              <a:t>29</a:t>
            </a:fld>
            <a:endParaRPr kumimoji="1" lang="ja-JP" altLang="en-US" dirty="0"/>
          </a:p>
        </p:txBody>
      </p:sp>
      <p:sp>
        <p:nvSpPr>
          <p:cNvPr id="75" name="タイトル 1">
            <a:extLst>
              <a:ext uri="{FF2B5EF4-FFF2-40B4-BE49-F238E27FC236}">
                <a16:creationId xmlns:a16="http://schemas.microsoft.com/office/drawing/2014/main" id="{5239C0FD-9A42-4A6C-A941-0B4062167D80}"/>
              </a:ext>
            </a:extLst>
          </p:cNvPr>
          <p:cNvSpPr>
            <a:spLocks noGrp="1"/>
          </p:cNvSpPr>
          <p:nvPr>
            <p:ph type="title"/>
          </p:nvPr>
        </p:nvSpPr>
        <p:spPr>
          <a:xfrm>
            <a:off x="16225" y="243329"/>
            <a:ext cx="7482805" cy="337708"/>
          </a:xfrm>
        </p:spPr>
        <p:txBody>
          <a:bodyPr/>
          <a:lstStyle/>
          <a:p>
            <a:r>
              <a:rPr kumimoji="1" lang="ja-JP" altLang="en-US" sz="2000" dirty="0">
                <a:latin typeface="Meiryo UI" panose="020B0604030504040204" pitchFamily="50" charset="-128"/>
                <a:ea typeface="Meiryo UI" panose="020B0604030504040204" pitchFamily="50" charset="-128"/>
              </a:rPr>
              <a:t>１　住民サービス向上タスクフォース事業②</a:t>
            </a:r>
            <a:endParaRPr kumimoji="1" lang="ja-JP" altLang="en-US" sz="1800" dirty="0">
              <a:latin typeface="Meiryo UI" panose="020B0604030504040204" pitchFamily="50" charset="-128"/>
              <a:ea typeface="Meiryo UI" panose="020B0604030504040204" pitchFamily="50" charset="-128"/>
            </a:endParaRPr>
          </a:p>
        </p:txBody>
      </p:sp>
      <p:sp>
        <p:nvSpPr>
          <p:cNvPr id="74" name="テキスト プレースホルダー 4">
            <a:extLst>
              <a:ext uri="{FF2B5EF4-FFF2-40B4-BE49-F238E27FC236}">
                <a16:creationId xmlns:a16="http://schemas.microsoft.com/office/drawing/2014/main" id="{77310729-81A0-429F-8707-CADAF0FC6E8A}"/>
              </a:ext>
            </a:extLst>
          </p:cNvPr>
          <p:cNvSpPr txBox="1">
            <a:spLocks/>
          </p:cNvSpPr>
          <p:nvPr/>
        </p:nvSpPr>
        <p:spPr>
          <a:xfrm>
            <a:off x="106635" y="17585"/>
            <a:ext cx="7170738" cy="293687"/>
          </a:xfrm>
          <a:prstGeom prst="rect">
            <a:avLst/>
          </a:prstGeom>
        </p:spPr>
        <p:txBody>
          <a:bodyPr vert="horz" lIns="91440" tIns="45720" rIns="91440" bIns="45720" rtlCol="0">
            <a:normAutofit/>
          </a:bodyPr>
          <a:lstStyle>
            <a:lvl1pPr marL="0" indent="0" algn="l" defTabSz="685783" rtl="0" eaLnBrk="1" latinLnBrk="0" hangingPunct="1">
              <a:lnSpc>
                <a:spcPct val="90000"/>
              </a:lnSpc>
              <a:spcBef>
                <a:spcPts val="750"/>
              </a:spcBef>
              <a:buFont typeface="Arial" panose="020B0604020202020204" pitchFamily="34" charset="0"/>
              <a:buNone/>
              <a:defRPr kumimoji="1" sz="1100" kern="1200">
                <a:solidFill>
                  <a:schemeClr val="tx1"/>
                </a:solidFill>
                <a:latin typeface="メイリオ" panose="020B0604030504040204" pitchFamily="50" charset="-128"/>
                <a:ea typeface="メイリオ" panose="020B0604030504040204" pitchFamily="50" charset="-128"/>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en-US" altLang="ja-JP" dirty="0">
                <a:latin typeface="Meiryo UI" panose="020B0604030504040204" pitchFamily="50" charset="-128"/>
                <a:ea typeface="Meiryo UI" panose="020B0604030504040204" pitchFamily="50" charset="-128"/>
              </a:rPr>
              <a:t>appendix</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33546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円: 塗りつぶしなし 36">
            <a:extLst>
              <a:ext uri="{FF2B5EF4-FFF2-40B4-BE49-F238E27FC236}">
                <a16:creationId xmlns:a16="http://schemas.microsoft.com/office/drawing/2014/main" id="{E6F604B3-6BC2-4979-8D03-FC3CDF0A32BE}"/>
              </a:ext>
            </a:extLst>
          </p:cNvPr>
          <p:cNvSpPr/>
          <p:nvPr/>
        </p:nvSpPr>
        <p:spPr>
          <a:xfrm>
            <a:off x="368831" y="2620542"/>
            <a:ext cx="8619895" cy="1735893"/>
          </a:xfrm>
          <a:prstGeom prst="donut">
            <a:avLst>
              <a:gd name="adj" fmla="val 2946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正方形/長方形 14">
            <a:extLst>
              <a:ext uri="{FF2B5EF4-FFF2-40B4-BE49-F238E27FC236}">
                <a16:creationId xmlns:a16="http://schemas.microsoft.com/office/drawing/2014/main" id="{28A18649-3282-4479-9B0C-204363340F13}"/>
              </a:ext>
            </a:extLst>
          </p:cNvPr>
          <p:cNvSpPr/>
          <p:nvPr/>
        </p:nvSpPr>
        <p:spPr>
          <a:xfrm>
            <a:off x="7461537" y="74874"/>
            <a:ext cx="1351873" cy="1394571"/>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7C0CB183-486E-4390-982D-9872F1D45F04}"/>
              </a:ext>
            </a:extLst>
          </p:cNvPr>
          <p:cNvSpPr>
            <a:spLocks noGrp="1"/>
          </p:cNvSpPr>
          <p:nvPr>
            <p:ph type="title"/>
          </p:nvPr>
        </p:nvSpPr>
        <p:spPr>
          <a:xfrm>
            <a:off x="121066" y="107344"/>
            <a:ext cx="5065357" cy="468000"/>
          </a:xfrm>
        </p:spPr>
        <p:txBody>
          <a:bodyPr/>
          <a:lstStyle/>
          <a:p>
            <a:pPr algn="ctr"/>
            <a:r>
              <a:rPr kumimoji="1" lang="ja-JP" altLang="en-US" dirty="0"/>
              <a:t>１．取組の全体像（分類と進捗）</a:t>
            </a:r>
          </a:p>
        </p:txBody>
      </p:sp>
      <p:sp>
        <p:nvSpPr>
          <p:cNvPr id="32" name="テキスト ボックス 31">
            <a:extLst>
              <a:ext uri="{FF2B5EF4-FFF2-40B4-BE49-F238E27FC236}">
                <a16:creationId xmlns:a16="http://schemas.microsoft.com/office/drawing/2014/main" id="{E34BB8BF-0C85-4427-9EDC-0625ADB04676}"/>
              </a:ext>
            </a:extLst>
          </p:cNvPr>
          <p:cNvSpPr txBox="1"/>
          <p:nvPr/>
        </p:nvSpPr>
        <p:spPr>
          <a:xfrm>
            <a:off x="6967913" y="1693175"/>
            <a:ext cx="1005403" cy="338554"/>
          </a:xfrm>
          <a:prstGeom prst="rect">
            <a:avLst/>
          </a:prstGeom>
          <a:noFill/>
        </p:spPr>
        <p:txBody>
          <a:bodyPr wrap="none" rtlCol="0">
            <a:spAutoFit/>
          </a:bodyPr>
          <a:lstStyle/>
          <a:p>
            <a:r>
              <a:rPr kumimoji="1" lang="ja-JP" altLang="en-US" sz="1600" b="1" dirty="0"/>
              <a:t>民間連携</a:t>
            </a:r>
          </a:p>
        </p:txBody>
      </p:sp>
      <p:sp>
        <p:nvSpPr>
          <p:cNvPr id="9" name="テキスト ボックス 8">
            <a:extLst>
              <a:ext uri="{FF2B5EF4-FFF2-40B4-BE49-F238E27FC236}">
                <a16:creationId xmlns:a16="http://schemas.microsoft.com/office/drawing/2014/main" id="{91A37006-414B-470F-BCC1-A94783E89DA2}"/>
              </a:ext>
            </a:extLst>
          </p:cNvPr>
          <p:cNvSpPr txBox="1"/>
          <p:nvPr/>
        </p:nvSpPr>
        <p:spPr>
          <a:xfrm>
            <a:off x="3973050" y="1693175"/>
            <a:ext cx="1359268" cy="338554"/>
          </a:xfrm>
          <a:prstGeom prst="rect">
            <a:avLst/>
          </a:prstGeom>
          <a:noFill/>
        </p:spPr>
        <p:txBody>
          <a:bodyPr wrap="square" rtlCol="0">
            <a:spAutoFit/>
          </a:bodyPr>
          <a:lstStyle/>
          <a:p>
            <a:pPr algn="ctr"/>
            <a:r>
              <a:rPr kumimoji="1" lang="ja-JP" altLang="en-US" sz="1600" b="1" dirty="0"/>
              <a:t>市町村支援</a:t>
            </a:r>
          </a:p>
        </p:txBody>
      </p:sp>
      <p:sp>
        <p:nvSpPr>
          <p:cNvPr id="10" name="テキスト ボックス 9">
            <a:extLst>
              <a:ext uri="{FF2B5EF4-FFF2-40B4-BE49-F238E27FC236}">
                <a16:creationId xmlns:a16="http://schemas.microsoft.com/office/drawing/2014/main" id="{F83CDE11-B95E-492B-8324-EAE9B69E2CAC}"/>
              </a:ext>
            </a:extLst>
          </p:cNvPr>
          <p:cNvSpPr txBox="1"/>
          <p:nvPr/>
        </p:nvSpPr>
        <p:spPr>
          <a:xfrm>
            <a:off x="1264597" y="1693175"/>
            <a:ext cx="1359267" cy="338554"/>
          </a:xfrm>
          <a:prstGeom prst="rect">
            <a:avLst/>
          </a:prstGeom>
          <a:noFill/>
        </p:spPr>
        <p:txBody>
          <a:bodyPr wrap="square" rtlCol="0">
            <a:spAutoFit/>
          </a:bodyPr>
          <a:lstStyle/>
          <a:p>
            <a:pPr algn="ctr"/>
            <a:r>
              <a:rPr kumimoji="1" lang="ja-JP" altLang="en-US" sz="1600" b="1" dirty="0"/>
              <a:t>大阪府事業</a:t>
            </a:r>
          </a:p>
        </p:txBody>
      </p:sp>
      <p:sp>
        <p:nvSpPr>
          <p:cNvPr id="6" name="正方形/長方形 5">
            <a:extLst>
              <a:ext uri="{FF2B5EF4-FFF2-40B4-BE49-F238E27FC236}">
                <a16:creationId xmlns:a16="http://schemas.microsoft.com/office/drawing/2014/main" id="{7D910B69-D978-421A-BBA1-01E61B885AC5}"/>
              </a:ext>
            </a:extLst>
          </p:cNvPr>
          <p:cNvSpPr/>
          <p:nvPr/>
        </p:nvSpPr>
        <p:spPr>
          <a:xfrm>
            <a:off x="3370928" y="2056953"/>
            <a:ext cx="2556000" cy="3102591"/>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正方形/長方形 11">
            <a:extLst>
              <a:ext uri="{FF2B5EF4-FFF2-40B4-BE49-F238E27FC236}">
                <a16:creationId xmlns:a16="http://schemas.microsoft.com/office/drawing/2014/main" id="{5721B708-FA90-40E1-BC0B-05A0CA44AB12}"/>
              </a:ext>
            </a:extLst>
          </p:cNvPr>
          <p:cNvSpPr/>
          <p:nvPr/>
        </p:nvSpPr>
        <p:spPr>
          <a:xfrm>
            <a:off x="6225896" y="2073322"/>
            <a:ext cx="2484000" cy="310259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19ED41C-1B78-4F80-BAB0-C0F5F165839D}"/>
              </a:ext>
            </a:extLst>
          </p:cNvPr>
          <p:cNvSpPr/>
          <p:nvPr/>
        </p:nvSpPr>
        <p:spPr>
          <a:xfrm>
            <a:off x="451678" y="5534918"/>
            <a:ext cx="8258217" cy="118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198E6868-8FD0-45D1-A664-63C193CDBDE9}"/>
              </a:ext>
            </a:extLst>
          </p:cNvPr>
          <p:cNvSpPr/>
          <p:nvPr/>
        </p:nvSpPr>
        <p:spPr>
          <a:xfrm>
            <a:off x="620963" y="2056953"/>
            <a:ext cx="2484000" cy="310259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四角形: 角を丸くする 6">
            <a:extLst>
              <a:ext uri="{FF2B5EF4-FFF2-40B4-BE49-F238E27FC236}">
                <a16:creationId xmlns:a16="http://schemas.microsoft.com/office/drawing/2014/main" id="{00F81EF4-2A8A-4F3A-BA50-2A8A8A512A7D}"/>
              </a:ext>
            </a:extLst>
          </p:cNvPr>
          <p:cNvSpPr/>
          <p:nvPr/>
        </p:nvSpPr>
        <p:spPr>
          <a:xfrm>
            <a:off x="3436175" y="2177693"/>
            <a:ext cx="2409166" cy="1335683"/>
          </a:xfrm>
          <a:prstGeom prst="roundRect">
            <a:avLst>
              <a:gd name="adj" fmla="val 11314"/>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ja-JP" altLang="en-US" sz="1300" dirty="0">
                <a:solidFill>
                  <a:schemeClr val="tx1"/>
                </a:solidFill>
              </a:rPr>
              <a:t>　　　 ①電子申請システム</a:t>
            </a:r>
            <a:endParaRPr lang="en-US" altLang="ja-JP" sz="1300" dirty="0">
              <a:solidFill>
                <a:schemeClr val="tx1"/>
              </a:solidFill>
            </a:endParaRPr>
          </a:p>
          <a:p>
            <a:r>
              <a:rPr kumimoji="1" lang="ja-JP" altLang="en-US" sz="1300" dirty="0">
                <a:solidFill>
                  <a:schemeClr val="tx1"/>
                </a:solidFill>
              </a:rPr>
              <a:t>　　　 ②自治体専用チャットツール</a:t>
            </a:r>
            <a:endParaRPr kumimoji="1" lang="en-US" altLang="ja-JP" sz="1300" dirty="0">
              <a:solidFill>
                <a:schemeClr val="tx1"/>
              </a:solidFill>
            </a:endParaRPr>
          </a:p>
          <a:p>
            <a:r>
              <a:rPr lang="ja-JP" altLang="en-US" sz="1300" dirty="0">
                <a:solidFill>
                  <a:schemeClr val="tx1"/>
                </a:solidFill>
              </a:rPr>
              <a:t>　　　 ③文書管理システム</a:t>
            </a:r>
            <a:endParaRPr lang="en-US" altLang="ja-JP" sz="1300" dirty="0">
              <a:solidFill>
                <a:schemeClr val="tx1"/>
              </a:solidFill>
            </a:endParaRPr>
          </a:p>
          <a:p>
            <a:r>
              <a:rPr lang="ja-JP" altLang="en-US" sz="1300" dirty="0">
                <a:solidFill>
                  <a:schemeClr val="tx1"/>
                </a:solidFill>
              </a:rPr>
              <a:t>　　　 ④電子契約システム</a:t>
            </a:r>
            <a:endParaRPr lang="en-US" altLang="ja-JP" sz="1300" dirty="0">
              <a:solidFill>
                <a:schemeClr val="tx1"/>
              </a:solidFill>
            </a:endParaRPr>
          </a:p>
          <a:p>
            <a:r>
              <a:rPr kumimoji="1" lang="ja-JP" altLang="en-US" sz="1300" dirty="0">
                <a:solidFill>
                  <a:schemeClr val="tx1"/>
                </a:solidFill>
              </a:rPr>
              <a:t>　　　</a:t>
            </a:r>
            <a:r>
              <a:rPr lang="ja-JP" altLang="en-US" sz="1300" dirty="0">
                <a:solidFill>
                  <a:schemeClr val="tx1"/>
                </a:solidFill>
              </a:rPr>
              <a:t> </a:t>
            </a:r>
            <a:r>
              <a:rPr kumimoji="1" lang="ja-JP" altLang="en-US" sz="1300" dirty="0">
                <a:solidFill>
                  <a:schemeClr val="tx1"/>
                </a:solidFill>
              </a:rPr>
              <a:t>⑤</a:t>
            </a:r>
            <a:r>
              <a:rPr kumimoji="1" lang="en-US" altLang="ja-JP" sz="1300" dirty="0">
                <a:solidFill>
                  <a:schemeClr val="tx1"/>
                </a:solidFill>
              </a:rPr>
              <a:t>LINE</a:t>
            </a:r>
            <a:r>
              <a:rPr kumimoji="1" lang="ja-JP" altLang="en-US" sz="1300" dirty="0">
                <a:solidFill>
                  <a:schemeClr val="tx1"/>
                </a:solidFill>
              </a:rPr>
              <a:t>総合ポータル</a:t>
            </a:r>
            <a:endParaRPr kumimoji="1" lang="en-US" altLang="ja-JP" sz="1300" dirty="0">
              <a:solidFill>
                <a:schemeClr val="tx1"/>
              </a:solidFill>
            </a:endParaRPr>
          </a:p>
        </p:txBody>
      </p:sp>
      <p:sp>
        <p:nvSpPr>
          <p:cNvPr id="18" name="四角形: 角を丸くする 17">
            <a:extLst>
              <a:ext uri="{FF2B5EF4-FFF2-40B4-BE49-F238E27FC236}">
                <a16:creationId xmlns:a16="http://schemas.microsoft.com/office/drawing/2014/main" id="{B0C30940-E39C-4855-9189-AF490E283E13}"/>
              </a:ext>
            </a:extLst>
          </p:cNvPr>
          <p:cNvSpPr/>
          <p:nvPr/>
        </p:nvSpPr>
        <p:spPr>
          <a:xfrm>
            <a:off x="749345" y="5626003"/>
            <a:ext cx="5219778" cy="56567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　大阪</a:t>
            </a:r>
            <a:r>
              <a:rPr kumimoji="1" lang="en-US" altLang="ja-JP" sz="1600" dirty="0">
                <a:solidFill>
                  <a:schemeClr val="tx1"/>
                </a:solidFill>
              </a:rPr>
              <a:t>DX</a:t>
            </a:r>
            <a:r>
              <a:rPr kumimoji="1" lang="ja-JP" altLang="en-US" sz="1600" dirty="0">
                <a:solidFill>
                  <a:schemeClr val="tx1"/>
                </a:solidFill>
              </a:rPr>
              <a:t>イニシアティブ</a:t>
            </a:r>
          </a:p>
        </p:txBody>
      </p:sp>
      <p:sp>
        <p:nvSpPr>
          <p:cNvPr id="19" name="四角形: 角を丸くする 18">
            <a:extLst>
              <a:ext uri="{FF2B5EF4-FFF2-40B4-BE49-F238E27FC236}">
                <a16:creationId xmlns:a16="http://schemas.microsoft.com/office/drawing/2014/main" id="{654BE51D-6862-424E-B764-A7A71FDAA125}"/>
              </a:ext>
            </a:extLst>
          </p:cNvPr>
          <p:cNvSpPr/>
          <p:nvPr/>
        </p:nvSpPr>
        <p:spPr>
          <a:xfrm>
            <a:off x="715700" y="4633627"/>
            <a:ext cx="5129641" cy="4320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err="1">
                <a:solidFill>
                  <a:schemeClr val="tx1"/>
                </a:solidFill>
              </a:rPr>
              <a:t>my</a:t>
            </a:r>
            <a:r>
              <a:rPr kumimoji="1" lang="en-US" altLang="ja-JP" sz="1600" dirty="0" err="1">
                <a:solidFill>
                  <a:schemeClr val="tx1"/>
                </a:solidFill>
              </a:rPr>
              <a:t>door</a:t>
            </a:r>
            <a:r>
              <a:rPr kumimoji="1" lang="en-US" altLang="ja-JP" sz="1600" dirty="0">
                <a:solidFill>
                  <a:schemeClr val="tx1"/>
                </a:solidFill>
              </a:rPr>
              <a:t> </a:t>
            </a:r>
            <a:r>
              <a:rPr lang="en-US" altLang="ja-JP" sz="1600" dirty="0">
                <a:solidFill>
                  <a:schemeClr val="tx1"/>
                </a:solidFill>
              </a:rPr>
              <a:t>OSAKA </a:t>
            </a:r>
            <a:r>
              <a:rPr lang="en-US" altLang="ja-JP" sz="1400" dirty="0">
                <a:solidFill>
                  <a:schemeClr val="tx1"/>
                </a:solidFill>
              </a:rPr>
              <a:t>[</a:t>
            </a:r>
            <a:r>
              <a:rPr lang="ja-JP" altLang="en-US" sz="1400" dirty="0">
                <a:solidFill>
                  <a:schemeClr val="tx1"/>
                </a:solidFill>
              </a:rPr>
              <a:t>マイド・ア・おおさか</a:t>
            </a:r>
            <a:r>
              <a:rPr lang="en-US" altLang="ja-JP" sz="1400" dirty="0">
                <a:solidFill>
                  <a:schemeClr val="tx1"/>
                </a:solidFill>
              </a:rPr>
              <a:t>]</a:t>
            </a:r>
            <a:endParaRPr lang="en-US" altLang="ja-JP" sz="1600" dirty="0">
              <a:solidFill>
                <a:schemeClr val="tx1"/>
              </a:solidFill>
            </a:endParaRPr>
          </a:p>
          <a:p>
            <a:pPr algn="ctr"/>
            <a:r>
              <a:rPr lang="ja-JP" altLang="en-US" sz="1000" dirty="0">
                <a:solidFill>
                  <a:schemeClr val="tx1"/>
                </a:solidFill>
              </a:rPr>
              <a:t>（広域総合ポータル）</a:t>
            </a:r>
            <a:endParaRPr lang="en-US" altLang="ja-JP" sz="1600" dirty="0">
              <a:solidFill>
                <a:schemeClr val="tx1"/>
              </a:solidFill>
            </a:endParaRPr>
          </a:p>
        </p:txBody>
      </p:sp>
      <p:sp>
        <p:nvSpPr>
          <p:cNvPr id="17" name="四角形: 角を丸くする 16">
            <a:extLst>
              <a:ext uri="{FF2B5EF4-FFF2-40B4-BE49-F238E27FC236}">
                <a16:creationId xmlns:a16="http://schemas.microsoft.com/office/drawing/2014/main" id="{01D4B985-2BE5-4674-8A81-95D828DC2B1D}"/>
              </a:ext>
            </a:extLst>
          </p:cNvPr>
          <p:cNvSpPr/>
          <p:nvPr/>
        </p:nvSpPr>
        <p:spPr>
          <a:xfrm>
            <a:off x="6325835" y="5704017"/>
            <a:ext cx="2294060" cy="45597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大阪スマートシティパートナーズフォーラム</a:t>
            </a:r>
            <a:endParaRPr kumimoji="1" lang="en-US" altLang="ja-JP" sz="1200" dirty="0">
              <a:solidFill>
                <a:schemeClr val="tx1"/>
              </a:solidFill>
            </a:endParaRPr>
          </a:p>
          <a:p>
            <a:pPr algn="ctr"/>
            <a:r>
              <a:rPr kumimoji="1" lang="en-US" altLang="ja-JP" sz="1600" dirty="0">
                <a:solidFill>
                  <a:schemeClr val="tx1"/>
                </a:solidFill>
              </a:rPr>
              <a:t>OSPF</a:t>
            </a:r>
            <a:endParaRPr kumimoji="1" lang="ja-JP" altLang="en-US" sz="1600" dirty="0">
              <a:solidFill>
                <a:schemeClr val="tx1"/>
              </a:solidFill>
            </a:endParaRPr>
          </a:p>
        </p:txBody>
      </p:sp>
      <p:sp>
        <p:nvSpPr>
          <p:cNvPr id="8" name="正方形/長方形 7">
            <a:extLst>
              <a:ext uri="{FF2B5EF4-FFF2-40B4-BE49-F238E27FC236}">
                <a16:creationId xmlns:a16="http://schemas.microsoft.com/office/drawing/2014/main" id="{711A859E-5E0B-4D34-959B-342C2EB1FDEA}"/>
              </a:ext>
            </a:extLst>
          </p:cNvPr>
          <p:cNvSpPr/>
          <p:nvPr/>
        </p:nvSpPr>
        <p:spPr>
          <a:xfrm>
            <a:off x="3582971" y="2267125"/>
            <a:ext cx="324000" cy="1156818"/>
          </a:xfrm>
          <a:prstGeom prst="rect">
            <a:avLst/>
          </a:prstGeom>
          <a:solidFill>
            <a:schemeClr val="accent6">
              <a:lumMod val="60000"/>
              <a:lumOff val="4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kumimoji="1" lang="ja-JP" altLang="en-US" sz="1200" b="1" dirty="0">
                <a:solidFill>
                  <a:schemeClr val="tx1"/>
                </a:solidFill>
              </a:rPr>
              <a:t>共同調達</a:t>
            </a:r>
          </a:p>
        </p:txBody>
      </p:sp>
      <p:sp>
        <p:nvSpPr>
          <p:cNvPr id="21" name="四角形: 角を丸くする 20">
            <a:extLst>
              <a:ext uri="{FF2B5EF4-FFF2-40B4-BE49-F238E27FC236}">
                <a16:creationId xmlns:a16="http://schemas.microsoft.com/office/drawing/2014/main" id="{6C684E33-362D-4893-B5F0-279BB1874126}"/>
              </a:ext>
            </a:extLst>
          </p:cNvPr>
          <p:cNvSpPr/>
          <p:nvPr/>
        </p:nvSpPr>
        <p:spPr>
          <a:xfrm>
            <a:off x="3490744" y="3676892"/>
            <a:ext cx="5101527" cy="3600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AI</a:t>
            </a:r>
            <a:r>
              <a:rPr kumimoji="1" lang="ja-JP" altLang="en-US" sz="1600" dirty="0">
                <a:solidFill>
                  <a:schemeClr val="tx1"/>
                </a:solidFill>
              </a:rPr>
              <a:t>オンデマンド交通</a:t>
            </a:r>
          </a:p>
        </p:txBody>
      </p:sp>
      <p:sp>
        <p:nvSpPr>
          <p:cNvPr id="22" name="四角形: 角を丸くする 21">
            <a:extLst>
              <a:ext uri="{FF2B5EF4-FFF2-40B4-BE49-F238E27FC236}">
                <a16:creationId xmlns:a16="http://schemas.microsoft.com/office/drawing/2014/main" id="{B0DBB228-EB19-4A59-A2A1-85CE2CBABA05}"/>
              </a:ext>
            </a:extLst>
          </p:cNvPr>
          <p:cNvSpPr/>
          <p:nvPr/>
        </p:nvSpPr>
        <p:spPr>
          <a:xfrm>
            <a:off x="710963" y="3174184"/>
            <a:ext cx="2304000" cy="1335683"/>
          </a:xfrm>
          <a:prstGeom prst="roundRect">
            <a:avLst>
              <a:gd name="adj" fmla="val 1131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400" dirty="0">
                <a:solidFill>
                  <a:schemeClr val="tx1"/>
                </a:solidFill>
              </a:rPr>
              <a:t>       </a:t>
            </a:r>
            <a:r>
              <a:rPr kumimoji="1" lang="ja-JP" altLang="en-US" sz="1300" dirty="0">
                <a:solidFill>
                  <a:schemeClr val="tx1"/>
                </a:solidFill>
              </a:rPr>
              <a:t>①防災アプリ</a:t>
            </a:r>
            <a:endParaRPr lang="en-US" altLang="ja-JP" sz="1300" dirty="0">
              <a:solidFill>
                <a:schemeClr val="tx1"/>
              </a:solidFill>
            </a:endParaRPr>
          </a:p>
          <a:p>
            <a:r>
              <a:rPr kumimoji="1" lang="ja-JP" altLang="en-US" sz="1300" dirty="0">
                <a:solidFill>
                  <a:schemeClr val="tx1"/>
                </a:solidFill>
              </a:rPr>
              <a:t>　　　　②</a:t>
            </a:r>
            <a:r>
              <a:rPr lang="ja-JP" altLang="en-US" sz="1300" dirty="0">
                <a:solidFill>
                  <a:schemeClr val="tx1"/>
                </a:solidFill>
              </a:rPr>
              <a:t>学校入試オンライン化</a:t>
            </a:r>
            <a:endParaRPr lang="en-US" altLang="ja-JP" sz="1300" dirty="0">
              <a:solidFill>
                <a:schemeClr val="tx1"/>
              </a:solidFill>
            </a:endParaRPr>
          </a:p>
          <a:p>
            <a:r>
              <a:rPr lang="ja-JP" altLang="en-US" sz="1300" dirty="0">
                <a:solidFill>
                  <a:schemeClr val="tx1"/>
                </a:solidFill>
              </a:rPr>
              <a:t>　　　　③療育手帳システム化</a:t>
            </a:r>
            <a:endParaRPr lang="en-US" altLang="ja-JP" sz="1300" dirty="0">
              <a:solidFill>
                <a:schemeClr val="tx1"/>
              </a:solidFill>
            </a:endParaRPr>
          </a:p>
          <a:p>
            <a:r>
              <a:rPr kumimoji="1" lang="ja-JP" altLang="en-US" sz="1300" dirty="0">
                <a:solidFill>
                  <a:schemeClr val="tx1"/>
                </a:solidFill>
              </a:rPr>
              <a:t>　　　　④ダッシュボード</a:t>
            </a:r>
            <a:endParaRPr kumimoji="1" lang="en-US" altLang="ja-JP" sz="1300" dirty="0">
              <a:solidFill>
                <a:schemeClr val="tx1"/>
              </a:solidFill>
            </a:endParaRPr>
          </a:p>
          <a:p>
            <a:r>
              <a:rPr lang="ja-JP" altLang="en-US" sz="1300" dirty="0">
                <a:solidFill>
                  <a:schemeClr val="tx1"/>
                </a:solidFill>
              </a:rPr>
              <a:t>　　　　</a:t>
            </a:r>
            <a:r>
              <a:rPr kumimoji="1" lang="ja-JP" altLang="en-US" sz="1300" dirty="0">
                <a:solidFill>
                  <a:schemeClr val="tx1"/>
                </a:solidFill>
              </a:rPr>
              <a:t>⑤</a:t>
            </a:r>
            <a:r>
              <a:rPr kumimoji="1" lang="en-US" altLang="ja-JP" sz="1300" dirty="0">
                <a:solidFill>
                  <a:schemeClr val="tx1"/>
                </a:solidFill>
              </a:rPr>
              <a:t>Web</a:t>
            </a:r>
            <a:r>
              <a:rPr kumimoji="1" lang="ja-JP" altLang="en-US" sz="1300" dirty="0">
                <a:solidFill>
                  <a:schemeClr val="tx1"/>
                </a:solidFill>
              </a:rPr>
              <a:t>サイトリニューアル</a:t>
            </a:r>
            <a:endParaRPr kumimoji="1" lang="en-US" altLang="ja-JP" sz="1300" dirty="0">
              <a:solidFill>
                <a:schemeClr val="tx1"/>
              </a:solidFill>
            </a:endParaRPr>
          </a:p>
        </p:txBody>
      </p:sp>
      <p:sp>
        <p:nvSpPr>
          <p:cNvPr id="23" name="正方形/長方形 22">
            <a:extLst>
              <a:ext uri="{FF2B5EF4-FFF2-40B4-BE49-F238E27FC236}">
                <a16:creationId xmlns:a16="http://schemas.microsoft.com/office/drawing/2014/main" id="{AC953C96-C211-4AD0-8199-F2C2BBF80DEF}"/>
              </a:ext>
            </a:extLst>
          </p:cNvPr>
          <p:cNvSpPr/>
          <p:nvPr/>
        </p:nvSpPr>
        <p:spPr>
          <a:xfrm>
            <a:off x="792124" y="3272242"/>
            <a:ext cx="396000" cy="1156818"/>
          </a:xfrm>
          <a:prstGeom prst="rect">
            <a:avLst/>
          </a:prstGeom>
          <a:solidFill>
            <a:schemeClr val="accent2">
              <a:lumMod val="60000"/>
              <a:lumOff val="4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tx1"/>
                </a:solidFill>
              </a:rPr>
              <a:t>住民サービス</a:t>
            </a:r>
            <a:endParaRPr kumimoji="1" lang="en-US" altLang="ja-JP" sz="1200" b="1" dirty="0">
              <a:solidFill>
                <a:schemeClr val="tx1"/>
              </a:solidFill>
            </a:endParaRPr>
          </a:p>
          <a:p>
            <a:pPr algn="ctr"/>
            <a:r>
              <a:rPr lang="ja-JP" altLang="en-US" sz="1200" b="1" dirty="0">
                <a:solidFill>
                  <a:schemeClr val="tx1"/>
                </a:solidFill>
              </a:rPr>
              <a:t>向上</a:t>
            </a:r>
            <a:r>
              <a:rPr lang="en-US" altLang="ja-JP" sz="1200" b="1" dirty="0">
                <a:solidFill>
                  <a:schemeClr val="tx1"/>
                </a:solidFill>
              </a:rPr>
              <a:t>TF</a:t>
            </a:r>
            <a:r>
              <a:rPr lang="ja-JP" altLang="en-US" sz="1200" b="1" dirty="0">
                <a:solidFill>
                  <a:schemeClr val="tx1"/>
                </a:solidFill>
              </a:rPr>
              <a:t>事業</a:t>
            </a:r>
            <a:endParaRPr kumimoji="1" lang="ja-JP" altLang="en-US" sz="1200" b="1" dirty="0">
              <a:solidFill>
                <a:schemeClr val="tx1"/>
              </a:solidFill>
            </a:endParaRPr>
          </a:p>
        </p:txBody>
      </p:sp>
      <p:sp>
        <p:nvSpPr>
          <p:cNvPr id="24" name="四角形: 角を丸くする 23">
            <a:extLst>
              <a:ext uri="{FF2B5EF4-FFF2-40B4-BE49-F238E27FC236}">
                <a16:creationId xmlns:a16="http://schemas.microsoft.com/office/drawing/2014/main" id="{83FB0C65-A4B4-43B4-9E0C-AAECF7AFA5B0}"/>
              </a:ext>
            </a:extLst>
          </p:cNvPr>
          <p:cNvSpPr/>
          <p:nvPr/>
        </p:nvSpPr>
        <p:spPr>
          <a:xfrm>
            <a:off x="6309529" y="4119165"/>
            <a:ext cx="2310366" cy="3960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スマートシニアライフ事業</a:t>
            </a:r>
          </a:p>
        </p:txBody>
      </p:sp>
      <p:sp>
        <p:nvSpPr>
          <p:cNvPr id="25" name="四角形: 角を丸くする 24">
            <a:extLst>
              <a:ext uri="{FF2B5EF4-FFF2-40B4-BE49-F238E27FC236}">
                <a16:creationId xmlns:a16="http://schemas.microsoft.com/office/drawing/2014/main" id="{943C4576-2311-4D43-ABA5-8FF5E986C635}"/>
              </a:ext>
            </a:extLst>
          </p:cNvPr>
          <p:cNvSpPr/>
          <p:nvPr/>
        </p:nvSpPr>
        <p:spPr>
          <a:xfrm>
            <a:off x="6297041" y="2096149"/>
            <a:ext cx="2322854" cy="1509733"/>
          </a:xfrm>
          <a:prstGeom prst="roundRect">
            <a:avLst>
              <a:gd name="adj" fmla="val 885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ja-JP" altLang="en-US" sz="1200" dirty="0">
                <a:solidFill>
                  <a:schemeClr val="tx1"/>
                </a:solidFill>
              </a:rPr>
              <a:t> 　　　　</a:t>
            </a:r>
            <a:r>
              <a:rPr lang="ja-JP" altLang="en-US" sz="1200" dirty="0">
                <a:solidFill>
                  <a:schemeClr val="tx1"/>
                </a:solidFill>
              </a:rPr>
              <a:t>①スマートヘルスシティ</a:t>
            </a:r>
            <a:endParaRPr lang="en-US" altLang="ja-JP" sz="1200" dirty="0">
              <a:solidFill>
                <a:schemeClr val="tx1"/>
              </a:solidFill>
            </a:endParaRPr>
          </a:p>
          <a:p>
            <a:r>
              <a:rPr lang="ja-JP" altLang="en-US" sz="1200" dirty="0">
                <a:solidFill>
                  <a:schemeClr val="tx1"/>
                </a:solidFill>
              </a:rPr>
              <a:t>　　　　 ②</a:t>
            </a:r>
            <a:r>
              <a:rPr kumimoji="1" lang="ja-JP" altLang="en-US" sz="1200" dirty="0">
                <a:solidFill>
                  <a:schemeClr val="tx1"/>
                </a:solidFill>
              </a:rPr>
              <a:t>高齢者にやさしいまちづくり</a:t>
            </a:r>
            <a:endParaRPr kumimoji="1" lang="en-US" altLang="ja-JP" sz="1200" dirty="0">
              <a:solidFill>
                <a:schemeClr val="tx1"/>
              </a:solidFill>
            </a:endParaRPr>
          </a:p>
          <a:p>
            <a:r>
              <a:rPr kumimoji="1" lang="ja-JP" altLang="en-US" sz="1200" dirty="0">
                <a:solidFill>
                  <a:schemeClr val="tx1"/>
                </a:solidFill>
              </a:rPr>
              <a:t> 　　　　③子育てしやすいまちづくり</a:t>
            </a:r>
            <a:endParaRPr kumimoji="1" lang="en-US" altLang="ja-JP" sz="1200" dirty="0">
              <a:solidFill>
                <a:schemeClr val="tx1"/>
              </a:solidFill>
            </a:endParaRPr>
          </a:p>
          <a:p>
            <a:r>
              <a:rPr lang="ja-JP" altLang="en-US" sz="1200" dirty="0">
                <a:solidFill>
                  <a:schemeClr val="tx1"/>
                </a:solidFill>
              </a:rPr>
              <a:t> 　　　　④移動がスムーズなまちづくり</a:t>
            </a:r>
            <a:endParaRPr lang="en-US" altLang="ja-JP" sz="1200" dirty="0">
              <a:solidFill>
                <a:schemeClr val="tx1"/>
              </a:solidFill>
            </a:endParaRPr>
          </a:p>
          <a:p>
            <a:r>
              <a:rPr lang="ja-JP" altLang="en-US" sz="1200" dirty="0">
                <a:solidFill>
                  <a:schemeClr val="tx1"/>
                </a:solidFill>
              </a:rPr>
              <a:t> 　　　　⑤インバウンド・観光の再生</a:t>
            </a:r>
          </a:p>
          <a:p>
            <a:r>
              <a:rPr kumimoji="1" lang="ja-JP" altLang="en-US" sz="1200" dirty="0">
                <a:solidFill>
                  <a:schemeClr val="tx1"/>
                </a:solidFill>
              </a:rPr>
              <a:t> 　　　　⑥大阪ものづくり</a:t>
            </a:r>
            <a:r>
              <a:rPr kumimoji="1" lang="en-US" altLang="ja-JP" sz="1200" dirty="0">
                <a:solidFill>
                  <a:schemeClr val="tx1"/>
                </a:solidFill>
              </a:rPr>
              <a:t>2.0</a:t>
            </a:r>
          </a:p>
          <a:p>
            <a:r>
              <a:rPr lang="ja-JP" altLang="en-US" sz="1200" dirty="0">
                <a:solidFill>
                  <a:schemeClr val="tx1"/>
                </a:solidFill>
              </a:rPr>
              <a:t> 　　　　⑦安全・安心なまちづくり</a:t>
            </a:r>
            <a:endParaRPr lang="en-US" altLang="ja-JP" sz="1200" dirty="0">
              <a:solidFill>
                <a:schemeClr val="tx1"/>
              </a:solidFill>
            </a:endParaRPr>
          </a:p>
          <a:p>
            <a:r>
              <a:rPr lang="ja-JP" altLang="en-US" sz="1200" dirty="0">
                <a:solidFill>
                  <a:srgbClr val="FF0000"/>
                </a:solidFill>
              </a:rPr>
              <a:t>　　　</a:t>
            </a:r>
            <a:r>
              <a:rPr lang="ja-JP" altLang="en-US" sz="1200" dirty="0">
                <a:solidFill>
                  <a:schemeClr val="tx1"/>
                </a:solidFill>
              </a:rPr>
              <a:t>　 ⑧データ利活用</a:t>
            </a:r>
          </a:p>
        </p:txBody>
      </p:sp>
      <p:sp>
        <p:nvSpPr>
          <p:cNvPr id="26" name="正方形/長方形 25">
            <a:extLst>
              <a:ext uri="{FF2B5EF4-FFF2-40B4-BE49-F238E27FC236}">
                <a16:creationId xmlns:a16="http://schemas.microsoft.com/office/drawing/2014/main" id="{3D7F250C-8139-4228-B0A6-B4683715BCD0}"/>
              </a:ext>
            </a:extLst>
          </p:cNvPr>
          <p:cNvSpPr/>
          <p:nvPr/>
        </p:nvSpPr>
        <p:spPr>
          <a:xfrm>
            <a:off x="6372284" y="2264867"/>
            <a:ext cx="432000" cy="1173034"/>
          </a:xfrm>
          <a:prstGeom prst="rect">
            <a:avLst/>
          </a:prstGeom>
          <a:solidFill>
            <a:schemeClr val="accent6">
              <a:lumMod val="20000"/>
              <a:lumOff val="8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200" b="1" dirty="0">
                <a:solidFill>
                  <a:schemeClr val="tx1"/>
                </a:solidFill>
              </a:rPr>
              <a:t>OSPF</a:t>
            </a:r>
            <a:endParaRPr lang="en-US" altLang="ja-JP" sz="1200" b="1" dirty="0">
              <a:solidFill>
                <a:schemeClr val="tx1"/>
              </a:solidFill>
            </a:endParaRPr>
          </a:p>
          <a:p>
            <a:pPr algn="ctr"/>
            <a:r>
              <a:rPr kumimoji="1" lang="ja-JP" altLang="en-US" sz="1200" b="1" dirty="0">
                <a:solidFill>
                  <a:schemeClr val="tx1"/>
                </a:solidFill>
              </a:rPr>
              <a:t>プロジェクト</a:t>
            </a:r>
          </a:p>
        </p:txBody>
      </p:sp>
      <p:sp>
        <p:nvSpPr>
          <p:cNvPr id="27" name="四角形: 角を丸くする 26">
            <a:extLst>
              <a:ext uri="{FF2B5EF4-FFF2-40B4-BE49-F238E27FC236}">
                <a16:creationId xmlns:a16="http://schemas.microsoft.com/office/drawing/2014/main" id="{97926C88-68CB-44F1-BF9A-1248E20392E4}"/>
              </a:ext>
            </a:extLst>
          </p:cNvPr>
          <p:cNvSpPr/>
          <p:nvPr/>
        </p:nvSpPr>
        <p:spPr>
          <a:xfrm>
            <a:off x="6315895" y="4628401"/>
            <a:ext cx="2304000" cy="3960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デジタルヘルスファンド</a:t>
            </a:r>
          </a:p>
        </p:txBody>
      </p:sp>
      <p:sp>
        <p:nvSpPr>
          <p:cNvPr id="28" name="四角形: 角を丸くする 27">
            <a:extLst>
              <a:ext uri="{FF2B5EF4-FFF2-40B4-BE49-F238E27FC236}">
                <a16:creationId xmlns:a16="http://schemas.microsoft.com/office/drawing/2014/main" id="{184D9880-4833-4255-80D0-E1D0C956BF30}"/>
              </a:ext>
            </a:extLst>
          </p:cNvPr>
          <p:cNvSpPr/>
          <p:nvPr/>
        </p:nvSpPr>
        <p:spPr>
          <a:xfrm>
            <a:off x="3500684" y="4119165"/>
            <a:ext cx="2304000" cy="396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デジタル</a:t>
            </a:r>
            <a:r>
              <a:rPr kumimoji="1" lang="ja-JP" altLang="en-US" sz="1600" dirty="0">
                <a:solidFill>
                  <a:schemeClr val="tx1"/>
                </a:solidFill>
              </a:rPr>
              <a:t>人材支援</a:t>
            </a:r>
          </a:p>
        </p:txBody>
      </p:sp>
      <p:sp>
        <p:nvSpPr>
          <p:cNvPr id="29" name="四角形: 角を丸くする 28">
            <a:extLst>
              <a:ext uri="{FF2B5EF4-FFF2-40B4-BE49-F238E27FC236}">
                <a16:creationId xmlns:a16="http://schemas.microsoft.com/office/drawing/2014/main" id="{10497C9C-FD2E-42BD-9858-6A3BC332659F}"/>
              </a:ext>
            </a:extLst>
          </p:cNvPr>
          <p:cNvSpPr/>
          <p:nvPr/>
        </p:nvSpPr>
        <p:spPr>
          <a:xfrm>
            <a:off x="707780" y="2703851"/>
            <a:ext cx="2310366" cy="3960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３レス事業</a:t>
            </a:r>
            <a:endParaRPr kumimoji="1" lang="en-US" altLang="ja-JP" sz="1400" dirty="0">
              <a:solidFill>
                <a:schemeClr val="tx1"/>
              </a:solidFill>
            </a:endParaRPr>
          </a:p>
          <a:p>
            <a:pPr algn="ctr"/>
            <a:r>
              <a:rPr kumimoji="1" lang="ja-JP" altLang="en-US" sz="1000" dirty="0">
                <a:solidFill>
                  <a:schemeClr val="tx1"/>
                </a:solidFill>
              </a:rPr>
              <a:t>（はんこレス・ペーパレス・キャッシュレス）</a:t>
            </a:r>
            <a:endParaRPr kumimoji="1" lang="ja-JP" altLang="en-US" sz="1600" dirty="0">
              <a:solidFill>
                <a:schemeClr val="tx1"/>
              </a:solidFill>
            </a:endParaRPr>
          </a:p>
        </p:txBody>
      </p:sp>
      <p:sp>
        <p:nvSpPr>
          <p:cNvPr id="30" name="四角形: 角を丸くする 29">
            <a:extLst>
              <a:ext uri="{FF2B5EF4-FFF2-40B4-BE49-F238E27FC236}">
                <a16:creationId xmlns:a16="http://schemas.microsoft.com/office/drawing/2014/main" id="{F080CE5C-5B1F-4EF6-A5E1-A4F3AD5D4AD9}"/>
              </a:ext>
            </a:extLst>
          </p:cNvPr>
          <p:cNvSpPr/>
          <p:nvPr/>
        </p:nvSpPr>
        <p:spPr>
          <a:xfrm>
            <a:off x="739705" y="6269697"/>
            <a:ext cx="7862506" cy="38291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大阪広域データ連携基盤（</a:t>
            </a:r>
            <a:r>
              <a:rPr kumimoji="1" lang="en-US" altLang="ja-JP" sz="1600" dirty="0">
                <a:solidFill>
                  <a:schemeClr val="tx1"/>
                </a:solidFill>
              </a:rPr>
              <a:t>ORDEN</a:t>
            </a:r>
            <a:r>
              <a:rPr kumimoji="1" lang="ja-JP" altLang="en-US" sz="1600" dirty="0">
                <a:solidFill>
                  <a:schemeClr val="tx1"/>
                </a:solidFill>
              </a:rPr>
              <a:t>）</a:t>
            </a:r>
          </a:p>
        </p:txBody>
      </p:sp>
      <p:sp>
        <p:nvSpPr>
          <p:cNvPr id="11" name="四角形: 角を丸くする 10">
            <a:extLst>
              <a:ext uri="{FF2B5EF4-FFF2-40B4-BE49-F238E27FC236}">
                <a16:creationId xmlns:a16="http://schemas.microsoft.com/office/drawing/2014/main" id="{5A7D4F8F-0F30-4204-B3FC-F0D26E05C9EC}"/>
              </a:ext>
            </a:extLst>
          </p:cNvPr>
          <p:cNvSpPr/>
          <p:nvPr/>
        </p:nvSpPr>
        <p:spPr>
          <a:xfrm>
            <a:off x="8021557" y="476249"/>
            <a:ext cx="674629" cy="243959"/>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2021</a:t>
            </a:r>
            <a:endParaRPr kumimoji="1" lang="ja-JP" altLang="en-US" sz="1400" dirty="0">
              <a:solidFill>
                <a:schemeClr val="tx1"/>
              </a:solidFill>
            </a:endParaRPr>
          </a:p>
        </p:txBody>
      </p:sp>
      <p:sp>
        <p:nvSpPr>
          <p:cNvPr id="34" name="四角形: 角を丸くする 33">
            <a:extLst>
              <a:ext uri="{FF2B5EF4-FFF2-40B4-BE49-F238E27FC236}">
                <a16:creationId xmlns:a16="http://schemas.microsoft.com/office/drawing/2014/main" id="{FE0C4B2E-54A1-4D8D-96F8-55446E9C5164}"/>
              </a:ext>
            </a:extLst>
          </p:cNvPr>
          <p:cNvSpPr/>
          <p:nvPr/>
        </p:nvSpPr>
        <p:spPr>
          <a:xfrm>
            <a:off x="8021557" y="801370"/>
            <a:ext cx="674629" cy="243959"/>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2022</a:t>
            </a:r>
            <a:endParaRPr kumimoji="1" lang="ja-JP" altLang="en-US" sz="1400" dirty="0">
              <a:solidFill>
                <a:schemeClr val="tx1"/>
              </a:solidFill>
            </a:endParaRPr>
          </a:p>
        </p:txBody>
      </p:sp>
      <p:sp>
        <p:nvSpPr>
          <p:cNvPr id="35" name="四角形: 角を丸くする 34">
            <a:extLst>
              <a:ext uri="{FF2B5EF4-FFF2-40B4-BE49-F238E27FC236}">
                <a16:creationId xmlns:a16="http://schemas.microsoft.com/office/drawing/2014/main" id="{D54D1EA8-323B-4848-A340-4018AD654293}"/>
              </a:ext>
            </a:extLst>
          </p:cNvPr>
          <p:cNvSpPr/>
          <p:nvPr/>
        </p:nvSpPr>
        <p:spPr>
          <a:xfrm>
            <a:off x="8021557" y="1117411"/>
            <a:ext cx="674629" cy="243959"/>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2023</a:t>
            </a:r>
            <a:endParaRPr kumimoji="1" lang="ja-JP" altLang="en-US" sz="1400" dirty="0">
              <a:solidFill>
                <a:schemeClr val="tx1"/>
              </a:solidFill>
            </a:endParaRPr>
          </a:p>
        </p:txBody>
      </p:sp>
      <p:sp>
        <p:nvSpPr>
          <p:cNvPr id="39" name="四角形: 角を丸くする 38">
            <a:extLst>
              <a:ext uri="{FF2B5EF4-FFF2-40B4-BE49-F238E27FC236}">
                <a16:creationId xmlns:a16="http://schemas.microsoft.com/office/drawing/2014/main" id="{1B4740E2-13B9-4292-8DBD-D81063CD22CA}"/>
              </a:ext>
            </a:extLst>
          </p:cNvPr>
          <p:cNvSpPr/>
          <p:nvPr/>
        </p:nvSpPr>
        <p:spPr>
          <a:xfrm>
            <a:off x="707780" y="2204059"/>
            <a:ext cx="2310366" cy="3960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府庁</a:t>
            </a:r>
            <a:r>
              <a:rPr kumimoji="1" lang="en-US" altLang="ja-JP" sz="1600" dirty="0">
                <a:solidFill>
                  <a:schemeClr val="tx1"/>
                </a:solidFill>
              </a:rPr>
              <a:t>DX</a:t>
            </a:r>
          </a:p>
          <a:p>
            <a:pPr algn="ctr"/>
            <a:r>
              <a:rPr kumimoji="1" lang="ja-JP" altLang="en-US" sz="1000" dirty="0">
                <a:solidFill>
                  <a:schemeClr val="tx1"/>
                </a:solidFill>
              </a:rPr>
              <a:t>（業務効率化等）</a:t>
            </a:r>
            <a:endParaRPr kumimoji="1" lang="ja-JP" altLang="en-US" sz="1100" dirty="0">
              <a:solidFill>
                <a:schemeClr val="tx1"/>
              </a:solidFill>
            </a:endParaRPr>
          </a:p>
        </p:txBody>
      </p:sp>
      <p:sp>
        <p:nvSpPr>
          <p:cNvPr id="31" name="四角形: 角を丸くする 30">
            <a:extLst>
              <a:ext uri="{FF2B5EF4-FFF2-40B4-BE49-F238E27FC236}">
                <a16:creationId xmlns:a16="http://schemas.microsoft.com/office/drawing/2014/main" id="{B7935802-CDA8-4B5E-B843-EECE6F096684}"/>
              </a:ext>
            </a:extLst>
          </p:cNvPr>
          <p:cNvSpPr/>
          <p:nvPr/>
        </p:nvSpPr>
        <p:spPr>
          <a:xfrm>
            <a:off x="8021557" y="162423"/>
            <a:ext cx="674629" cy="243959"/>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2020</a:t>
            </a:r>
            <a:endParaRPr kumimoji="1" lang="ja-JP" altLang="en-US" sz="1400" dirty="0">
              <a:solidFill>
                <a:schemeClr val="tx1"/>
              </a:solidFill>
            </a:endParaRPr>
          </a:p>
        </p:txBody>
      </p:sp>
      <p:sp>
        <p:nvSpPr>
          <p:cNvPr id="3" name="テキスト ボックス 2">
            <a:extLst>
              <a:ext uri="{FF2B5EF4-FFF2-40B4-BE49-F238E27FC236}">
                <a16:creationId xmlns:a16="http://schemas.microsoft.com/office/drawing/2014/main" id="{01391457-61A9-428F-BF10-13CAE80B8F21}"/>
              </a:ext>
            </a:extLst>
          </p:cNvPr>
          <p:cNvSpPr txBox="1"/>
          <p:nvPr/>
        </p:nvSpPr>
        <p:spPr>
          <a:xfrm>
            <a:off x="451679" y="757021"/>
            <a:ext cx="6925448" cy="830997"/>
          </a:xfrm>
          <a:prstGeom prst="rect">
            <a:avLst/>
          </a:prstGeom>
          <a:noFill/>
        </p:spPr>
        <p:txBody>
          <a:bodyPr wrap="square" rtlCol="0">
            <a:spAutoFit/>
          </a:bodyPr>
          <a:lstStyle/>
          <a:p>
            <a:r>
              <a:rPr kumimoji="1" lang="ja-JP" altLang="en-US" sz="1600" dirty="0"/>
              <a:t>大阪府のスマートシティ化の取組は、市町村</a:t>
            </a:r>
            <a:r>
              <a:rPr lang="ja-JP" altLang="en-US" sz="1600" dirty="0"/>
              <a:t>の</a:t>
            </a:r>
            <a:r>
              <a:rPr lang="en-US" altLang="ja-JP" sz="1600" dirty="0"/>
              <a:t>DX</a:t>
            </a:r>
            <a:r>
              <a:rPr kumimoji="1" lang="ja-JP" altLang="en-US" sz="1600" dirty="0"/>
              <a:t>支援や公民共同エコシステムによるプロジェクトから着手して、早期のスマートシティサービス化を展開しつつ、並行して基盤インフラを構築することで持続可能なスマートシティの実現を図っている。</a:t>
            </a:r>
          </a:p>
        </p:txBody>
      </p:sp>
      <p:sp>
        <p:nvSpPr>
          <p:cNvPr id="5" name="テキスト ボックス 4">
            <a:extLst>
              <a:ext uri="{FF2B5EF4-FFF2-40B4-BE49-F238E27FC236}">
                <a16:creationId xmlns:a16="http://schemas.microsoft.com/office/drawing/2014/main" id="{F289659F-664C-447B-ABB8-0E74CD0F0109}"/>
              </a:ext>
            </a:extLst>
          </p:cNvPr>
          <p:cNvSpPr txBox="1"/>
          <p:nvPr/>
        </p:nvSpPr>
        <p:spPr>
          <a:xfrm>
            <a:off x="141250" y="2189164"/>
            <a:ext cx="400110" cy="2785378"/>
          </a:xfrm>
          <a:prstGeom prst="rect">
            <a:avLst/>
          </a:prstGeom>
          <a:noFill/>
        </p:spPr>
        <p:txBody>
          <a:bodyPr vert="eaVert" wrap="none" rtlCol="0">
            <a:spAutoFit/>
          </a:bodyPr>
          <a:lstStyle/>
          <a:p>
            <a:r>
              <a:rPr kumimoji="1" lang="ja-JP" altLang="en-US" sz="1400" b="1" dirty="0"/>
              <a:t>先導的なスマートシティサービス</a:t>
            </a:r>
          </a:p>
        </p:txBody>
      </p:sp>
      <p:sp>
        <p:nvSpPr>
          <p:cNvPr id="36" name="テキスト ボックス 35">
            <a:extLst>
              <a:ext uri="{FF2B5EF4-FFF2-40B4-BE49-F238E27FC236}">
                <a16:creationId xmlns:a16="http://schemas.microsoft.com/office/drawing/2014/main" id="{9B70CD26-94D1-426E-8D83-10FBE90E5C29}"/>
              </a:ext>
            </a:extLst>
          </p:cNvPr>
          <p:cNvSpPr txBox="1"/>
          <p:nvPr/>
        </p:nvSpPr>
        <p:spPr>
          <a:xfrm>
            <a:off x="37735" y="5519661"/>
            <a:ext cx="400110" cy="1169551"/>
          </a:xfrm>
          <a:prstGeom prst="rect">
            <a:avLst/>
          </a:prstGeom>
          <a:noFill/>
        </p:spPr>
        <p:txBody>
          <a:bodyPr vert="eaVert" wrap="none" rtlCol="0">
            <a:spAutoFit/>
          </a:bodyPr>
          <a:lstStyle/>
          <a:p>
            <a:r>
              <a:rPr kumimoji="1" lang="ja-JP" altLang="en-US" sz="1400" b="1" dirty="0"/>
              <a:t>基盤インフラ</a:t>
            </a:r>
          </a:p>
        </p:txBody>
      </p:sp>
      <p:sp>
        <p:nvSpPr>
          <p:cNvPr id="20" name="テキスト ボックス 19">
            <a:extLst>
              <a:ext uri="{FF2B5EF4-FFF2-40B4-BE49-F238E27FC236}">
                <a16:creationId xmlns:a16="http://schemas.microsoft.com/office/drawing/2014/main" id="{2C5E2D92-AEB8-4CF2-A020-7482A9811999}"/>
              </a:ext>
            </a:extLst>
          </p:cNvPr>
          <p:cNvSpPr txBox="1"/>
          <p:nvPr/>
        </p:nvSpPr>
        <p:spPr>
          <a:xfrm>
            <a:off x="7461538" y="162423"/>
            <a:ext cx="569387" cy="400110"/>
          </a:xfrm>
          <a:prstGeom prst="rect">
            <a:avLst/>
          </a:prstGeom>
          <a:noFill/>
        </p:spPr>
        <p:txBody>
          <a:bodyPr wrap="none" rtlCol="0">
            <a:spAutoFit/>
          </a:bodyPr>
          <a:lstStyle/>
          <a:p>
            <a:r>
              <a:rPr kumimoji="1" lang="en-US" altLang="ja-JP" sz="1000" dirty="0"/>
              <a:t>【</a:t>
            </a:r>
            <a:r>
              <a:rPr kumimoji="1" lang="ja-JP" altLang="en-US" sz="1000" dirty="0"/>
              <a:t>凡例</a:t>
            </a:r>
            <a:r>
              <a:rPr kumimoji="1" lang="en-US" altLang="ja-JP" sz="1000" dirty="0"/>
              <a:t>】</a:t>
            </a:r>
          </a:p>
          <a:p>
            <a:r>
              <a:rPr lang="ja-JP" altLang="en-US" sz="1000" dirty="0"/>
              <a:t>着手年</a:t>
            </a:r>
            <a:endParaRPr kumimoji="1" lang="ja-JP" altLang="en-US" sz="1000" dirty="0"/>
          </a:p>
        </p:txBody>
      </p:sp>
      <p:sp>
        <p:nvSpPr>
          <p:cNvPr id="33" name="矢印: 上 32">
            <a:extLst>
              <a:ext uri="{FF2B5EF4-FFF2-40B4-BE49-F238E27FC236}">
                <a16:creationId xmlns:a16="http://schemas.microsoft.com/office/drawing/2014/main" id="{6E4BC0C4-3AB1-482B-8C4C-02B883CEE848}"/>
              </a:ext>
            </a:extLst>
          </p:cNvPr>
          <p:cNvSpPr/>
          <p:nvPr/>
        </p:nvSpPr>
        <p:spPr>
          <a:xfrm>
            <a:off x="1329225" y="5237306"/>
            <a:ext cx="1067477" cy="216000"/>
          </a:xfrm>
          <a:prstGeom prst="upArrow">
            <a:avLst/>
          </a:prstGeom>
          <a:solidFill>
            <a:srgbClr val="E19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上 37">
            <a:extLst>
              <a:ext uri="{FF2B5EF4-FFF2-40B4-BE49-F238E27FC236}">
                <a16:creationId xmlns:a16="http://schemas.microsoft.com/office/drawing/2014/main" id="{53D8256B-7EBD-478E-B67A-C8F1E723B075}"/>
              </a:ext>
            </a:extLst>
          </p:cNvPr>
          <p:cNvSpPr/>
          <p:nvPr/>
        </p:nvSpPr>
        <p:spPr>
          <a:xfrm>
            <a:off x="4118946" y="5244553"/>
            <a:ext cx="1067477" cy="216000"/>
          </a:xfrm>
          <a:prstGeom prst="upArrow">
            <a:avLst/>
          </a:prstGeom>
          <a:solidFill>
            <a:srgbClr val="E19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矢印: 上 39">
            <a:extLst>
              <a:ext uri="{FF2B5EF4-FFF2-40B4-BE49-F238E27FC236}">
                <a16:creationId xmlns:a16="http://schemas.microsoft.com/office/drawing/2014/main" id="{4BDB12DE-EF44-4EC9-A10A-232723AC6B59}"/>
              </a:ext>
            </a:extLst>
          </p:cNvPr>
          <p:cNvSpPr/>
          <p:nvPr/>
        </p:nvSpPr>
        <p:spPr>
          <a:xfrm>
            <a:off x="6954080" y="5233909"/>
            <a:ext cx="1067477" cy="216000"/>
          </a:xfrm>
          <a:prstGeom prst="upArrow">
            <a:avLst/>
          </a:prstGeom>
          <a:solidFill>
            <a:srgbClr val="E19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39CE30D9-A9B6-4A11-AA99-0B75A7571755}"/>
              </a:ext>
            </a:extLst>
          </p:cNvPr>
          <p:cNvSpPr txBox="1"/>
          <p:nvPr/>
        </p:nvSpPr>
        <p:spPr>
          <a:xfrm>
            <a:off x="434859" y="5632166"/>
            <a:ext cx="353943" cy="515526"/>
          </a:xfrm>
          <a:prstGeom prst="rect">
            <a:avLst/>
          </a:prstGeom>
          <a:noFill/>
        </p:spPr>
        <p:txBody>
          <a:bodyPr vert="eaVert" wrap="none" rtlCol="0">
            <a:spAutoFit/>
          </a:bodyPr>
          <a:lstStyle/>
          <a:p>
            <a:r>
              <a:rPr kumimoji="1" lang="ja-JP" altLang="en-US" sz="1100" dirty="0"/>
              <a:t>体　制</a:t>
            </a:r>
          </a:p>
        </p:txBody>
      </p:sp>
      <p:sp>
        <p:nvSpPr>
          <p:cNvPr id="43" name="テキスト ボックス 42">
            <a:extLst>
              <a:ext uri="{FF2B5EF4-FFF2-40B4-BE49-F238E27FC236}">
                <a16:creationId xmlns:a16="http://schemas.microsoft.com/office/drawing/2014/main" id="{0D779D42-0657-40F3-9B23-B78F630D5F43}"/>
              </a:ext>
            </a:extLst>
          </p:cNvPr>
          <p:cNvSpPr txBox="1"/>
          <p:nvPr/>
        </p:nvSpPr>
        <p:spPr>
          <a:xfrm>
            <a:off x="440614" y="6231632"/>
            <a:ext cx="353943" cy="515526"/>
          </a:xfrm>
          <a:prstGeom prst="rect">
            <a:avLst/>
          </a:prstGeom>
          <a:noFill/>
        </p:spPr>
        <p:txBody>
          <a:bodyPr vert="eaVert" wrap="none" rtlCol="0">
            <a:spAutoFit/>
          </a:bodyPr>
          <a:lstStyle/>
          <a:p>
            <a:r>
              <a:rPr kumimoji="1" lang="ja-JP" altLang="en-US" sz="1100" dirty="0"/>
              <a:t>データ</a:t>
            </a:r>
          </a:p>
        </p:txBody>
      </p:sp>
      <p:sp>
        <p:nvSpPr>
          <p:cNvPr id="44" name="スライド番号プレースホルダー 2">
            <a:extLst>
              <a:ext uri="{FF2B5EF4-FFF2-40B4-BE49-F238E27FC236}">
                <a16:creationId xmlns:a16="http://schemas.microsoft.com/office/drawing/2014/main" id="{B6FEA40F-12BD-4370-8809-322A93090A77}"/>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3</a:t>
            </a:fld>
            <a:endParaRPr kumimoji="1" lang="ja-JP" altLang="en-US"/>
          </a:p>
        </p:txBody>
      </p:sp>
      <p:sp>
        <p:nvSpPr>
          <p:cNvPr id="16" name="四角形: 角を丸くする 15">
            <a:extLst>
              <a:ext uri="{FF2B5EF4-FFF2-40B4-BE49-F238E27FC236}">
                <a16:creationId xmlns:a16="http://schemas.microsoft.com/office/drawing/2014/main" id="{18B644A5-9DAB-46B2-8FD3-6C9EDE395397}"/>
              </a:ext>
            </a:extLst>
          </p:cNvPr>
          <p:cNvSpPr/>
          <p:nvPr/>
        </p:nvSpPr>
        <p:spPr>
          <a:xfrm>
            <a:off x="3522291" y="5704021"/>
            <a:ext cx="2294060" cy="432000"/>
          </a:xfrm>
          <a:prstGeom prst="roundRect">
            <a:avLst>
              <a:gd name="adj" fmla="val 2587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00" dirty="0">
                <a:solidFill>
                  <a:schemeClr val="tx1"/>
                </a:solidFill>
              </a:rPr>
              <a:t>大阪市町村スマートシティ推進連絡会議</a:t>
            </a:r>
            <a:endParaRPr kumimoji="1" lang="en-US" altLang="ja-JP" sz="1000" dirty="0">
              <a:solidFill>
                <a:schemeClr val="tx1"/>
              </a:solidFill>
            </a:endParaRPr>
          </a:p>
          <a:p>
            <a:pPr algn="ctr"/>
            <a:r>
              <a:rPr kumimoji="1" lang="en-US" altLang="ja-JP" sz="1600" dirty="0" err="1">
                <a:solidFill>
                  <a:schemeClr val="tx1"/>
                </a:solidFill>
              </a:rPr>
              <a:t>GovTech</a:t>
            </a:r>
            <a:r>
              <a:rPr kumimoji="1" lang="ja-JP" altLang="en-US" sz="1600" dirty="0">
                <a:solidFill>
                  <a:schemeClr val="tx1"/>
                </a:solidFill>
              </a:rPr>
              <a:t>大阪</a:t>
            </a:r>
          </a:p>
        </p:txBody>
      </p:sp>
      <p:sp>
        <p:nvSpPr>
          <p:cNvPr id="45" name="矢印: 左右 44">
            <a:extLst>
              <a:ext uri="{FF2B5EF4-FFF2-40B4-BE49-F238E27FC236}">
                <a16:creationId xmlns:a16="http://schemas.microsoft.com/office/drawing/2014/main" id="{5CE3B8A4-B082-4718-B007-E2F2827E86C8}"/>
              </a:ext>
            </a:extLst>
          </p:cNvPr>
          <p:cNvSpPr/>
          <p:nvPr/>
        </p:nvSpPr>
        <p:spPr>
          <a:xfrm>
            <a:off x="5889575" y="2632929"/>
            <a:ext cx="504000" cy="338554"/>
          </a:xfrm>
          <a:prstGeom prst="leftRightArrow">
            <a:avLst/>
          </a:prstGeom>
          <a:solidFill>
            <a:srgbClr val="E19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B523E78-A87D-4009-9B04-EC9DA584232F}"/>
              </a:ext>
            </a:extLst>
          </p:cNvPr>
          <p:cNvSpPr txBox="1"/>
          <p:nvPr/>
        </p:nvSpPr>
        <p:spPr>
          <a:xfrm>
            <a:off x="5950756" y="2680087"/>
            <a:ext cx="415498" cy="230832"/>
          </a:xfrm>
          <a:prstGeom prst="rect">
            <a:avLst/>
          </a:prstGeom>
          <a:noFill/>
        </p:spPr>
        <p:txBody>
          <a:bodyPr wrap="none" rtlCol="0">
            <a:spAutoFit/>
          </a:bodyPr>
          <a:lstStyle/>
          <a:p>
            <a:r>
              <a:rPr kumimoji="1" lang="ja-JP" altLang="en-US" sz="900" dirty="0"/>
              <a:t>連携</a:t>
            </a:r>
          </a:p>
        </p:txBody>
      </p:sp>
    </p:spTree>
    <p:extLst>
      <p:ext uri="{BB962C8B-B14F-4D97-AF65-F5344CB8AC3E}">
        <p14:creationId xmlns:p14="http://schemas.microsoft.com/office/powerpoint/2010/main" val="3036455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表 42">
            <a:extLst>
              <a:ext uri="{FF2B5EF4-FFF2-40B4-BE49-F238E27FC236}">
                <a16:creationId xmlns:a16="http://schemas.microsoft.com/office/drawing/2014/main" id="{D582CC02-F5EA-403D-987D-F15BE511D469}"/>
              </a:ext>
            </a:extLst>
          </p:cNvPr>
          <p:cNvGraphicFramePr>
            <a:graphicFrameLocks noGrp="1"/>
          </p:cNvGraphicFramePr>
          <p:nvPr/>
        </p:nvGraphicFramePr>
        <p:xfrm>
          <a:off x="1451264" y="5444870"/>
          <a:ext cx="7692735" cy="1346391"/>
        </p:xfrm>
        <a:graphic>
          <a:graphicData uri="http://schemas.openxmlformats.org/drawingml/2006/table">
            <a:tbl>
              <a:tblPr firstRow="1" bandRow="1">
                <a:tableStyleId>{5940675A-B579-460E-94D1-54222C63F5DA}</a:tableStyleId>
              </a:tblPr>
              <a:tblGrid>
                <a:gridCol w="7692735">
                  <a:extLst>
                    <a:ext uri="{9D8B030D-6E8A-4147-A177-3AD203B41FA5}">
                      <a16:colId xmlns:a16="http://schemas.microsoft.com/office/drawing/2014/main" val="2536940631"/>
                    </a:ext>
                  </a:extLst>
                </a:gridCol>
              </a:tblGrid>
              <a:tr h="261621">
                <a:tc>
                  <a:txBody>
                    <a:bodyPr/>
                    <a:lstStyle/>
                    <a:p>
                      <a:pPr algn="ctr"/>
                      <a:r>
                        <a:rPr kumimoji="1" lang="ja-JP" altLang="en-US" sz="1200" b="1" dirty="0">
                          <a:latin typeface="Meiryo UI" panose="020B0604030504040204" pitchFamily="50" charset="-128"/>
                          <a:ea typeface="Meiryo UI" panose="020B0604030504040204" pitchFamily="50" charset="-128"/>
                        </a:rPr>
                        <a:t>デジタルサービス導入促進事業費補助金</a:t>
                      </a:r>
                    </a:p>
                  </a:txBody>
                  <a:tcPr>
                    <a:solidFill>
                      <a:schemeClr val="accent1">
                        <a:lumMod val="60000"/>
                        <a:lumOff val="40000"/>
                      </a:schemeClr>
                    </a:solidFill>
                  </a:tcPr>
                </a:tc>
                <a:extLst>
                  <a:ext uri="{0D108BD9-81ED-4DB2-BD59-A6C34878D82A}">
                    <a16:rowId xmlns:a16="http://schemas.microsoft.com/office/drawing/2014/main" val="3448226595"/>
                  </a:ext>
                </a:extLst>
              </a:tr>
              <a:tr h="1072071">
                <a:tc>
                  <a:txBody>
                    <a:bodyPr/>
                    <a:lstStyle/>
                    <a:p>
                      <a:pPr marL="0" indent="0">
                        <a:buFont typeface="+mj-ea"/>
                        <a:buNone/>
                      </a:pPr>
                      <a:r>
                        <a:rPr lang="ja-JP" altLang="en-US" sz="1200" b="1" dirty="0">
                          <a:latin typeface="Meiryo UI" panose="020B0604030504040204" pitchFamily="50" charset="-128"/>
                          <a:ea typeface="Meiryo UI" panose="020B0604030504040204" pitchFamily="50" charset="-128"/>
                        </a:rPr>
                        <a:t>■概要　　　</a:t>
                      </a: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marL="0" indent="0">
                        <a:buFont typeface="+mj-ea"/>
                        <a:buNone/>
                        <a:tabLst>
                          <a:tab pos="5740400" algn="l"/>
                        </a:tabLst>
                      </a:pPr>
                      <a:r>
                        <a:rPr lang="ja-JP" altLang="en-US" sz="1200" dirty="0">
                          <a:latin typeface="Meiryo UI" panose="020B0604030504040204" pitchFamily="50" charset="-128"/>
                          <a:ea typeface="Meiryo UI" panose="020B0604030504040204" pitchFamily="50" charset="-128"/>
                        </a:rPr>
                        <a:t>市町村間で差がある</a:t>
                      </a:r>
                      <a:r>
                        <a:rPr lang="ja-JP" altLang="en-US" sz="1200" u="sng" dirty="0">
                          <a:latin typeface="Meiryo UI" panose="020B0604030504040204" pitchFamily="50" charset="-128"/>
                          <a:ea typeface="Meiryo UI" panose="020B0604030504040204" pitchFamily="50" charset="-128"/>
                        </a:rPr>
                        <a:t>標準的な住民向けデジタルサービス</a:t>
                      </a:r>
                      <a:r>
                        <a:rPr lang="ja-JP" altLang="en-US" sz="1200" dirty="0">
                          <a:latin typeface="Meiryo UI" panose="020B0604030504040204" pitchFamily="50" charset="-128"/>
                          <a:ea typeface="Meiryo UI" panose="020B0604030504040204" pitchFamily="50" charset="-128"/>
                        </a:rPr>
                        <a:t>の導入を支援</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①機能拡張版（有料サービス）の共同調達を実施</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→府がプロポーザルを実施、契約は各市町村</a:t>
                      </a:r>
                    </a:p>
                    <a:p>
                      <a:r>
                        <a:rPr kumimoji="1" lang="ja-JP" altLang="en-US" sz="1200" dirty="0">
                          <a:latin typeface="Meiryo UI" panose="020B0604030504040204" pitchFamily="50" charset="-128"/>
                          <a:ea typeface="Meiryo UI" panose="020B0604030504040204" pitchFamily="50" charset="-128"/>
                        </a:rPr>
                        <a:t> ②共同調達への参加団体に対し、導入に係る経費の一部を補助</a:t>
                      </a:r>
                      <a:endParaRPr kumimoji="1" lang="en-US" altLang="ja-JP"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48523630"/>
                  </a:ext>
                </a:extLst>
              </a:tr>
            </a:tbl>
          </a:graphicData>
        </a:graphic>
      </p:graphicFrame>
      <p:pic>
        <p:nvPicPr>
          <p:cNvPr id="44" name="Picture 2" descr="https://1.bp.blogspot.com/-_XAuVsHpe9A/XqfJRPhN_qI/AAAAAAABYlU/lpPSRizX7Hw65ZWj9yDsYSPq04FLS8zQgCNcBGAsYHQ/s1600/document_shinseisyo.png">
            <a:extLst>
              <a:ext uri="{FF2B5EF4-FFF2-40B4-BE49-F238E27FC236}">
                <a16:creationId xmlns:a16="http://schemas.microsoft.com/office/drawing/2014/main" id="{9C4410FC-8065-4EFB-A1D5-30CC0ADF25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668" y="3413492"/>
            <a:ext cx="361131" cy="396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s://1.bp.blogspot.com/-_XAuVsHpe9A/XqfJRPhN_qI/AAAAAAABYlU/lpPSRizX7Hw65ZWj9yDsYSPq04FLS8zQgCNcBGAsYHQ/s1600/document_shinseisyo.png">
            <a:extLst>
              <a:ext uri="{FF2B5EF4-FFF2-40B4-BE49-F238E27FC236}">
                <a16:creationId xmlns:a16="http://schemas.microsoft.com/office/drawing/2014/main" id="{DF1AFFCE-D388-4F56-A09D-C510553ED9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1447" y="3421978"/>
            <a:ext cx="361131" cy="396000"/>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ボックス 46">
            <a:extLst>
              <a:ext uri="{FF2B5EF4-FFF2-40B4-BE49-F238E27FC236}">
                <a16:creationId xmlns:a16="http://schemas.microsoft.com/office/drawing/2014/main" id="{F5AEF341-8A79-4089-8E7C-735A3306E1EE}"/>
              </a:ext>
            </a:extLst>
          </p:cNvPr>
          <p:cNvSpPr txBox="1"/>
          <p:nvPr/>
        </p:nvSpPr>
        <p:spPr>
          <a:xfrm>
            <a:off x="744680" y="971624"/>
            <a:ext cx="8257500" cy="435503"/>
          </a:xfrm>
          <a:prstGeom prst="rect">
            <a:avLst/>
          </a:prstGeom>
          <a:solidFill>
            <a:schemeClr val="accent4">
              <a:lumMod val="20000"/>
              <a:lumOff val="80000"/>
            </a:schemeClr>
          </a:solidFill>
          <a:ln>
            <a:solidFill>
              <a:schemeClr val="accent4"/>
            </a:solidFill>
          </a:ln>
        </p:spPr>
        <p:txBody>
          <a:bodyPr wrap="square" rtlCol="0" anchor="ctr">
            <a:noAutofit/>
          </a:bodyPr>
          <a:lstStyle/>
          <a:p>
            <a:pPr marL="0" marR="0" lvl="0" indent="0" algn="l" defTabSz="457200" rtl="0" eaLnBrk="1" fontAlgn="auto" latinLnBrk="0" hangingPunct="1">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　オンライン申請で、市町村窓口へ行く手間を軽減　　　　　○　療育手帳発行までの事務処理期間を短縮</a:t>
            </a:r>
          </a:p>
          <a:p>
            <a:pPr marL="0" marR="0" lvl="0" indent="0" algn="l" defTabSz="457200" rtl="0" eaLnBrk="1" fontAlgn="auto" latinLnBrk="0" hangingPunct="1">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　ポータルサイト上で、審査状況や面談日程等の確認、</a:t>
            </a:r>
            <a:r>
              <a:rPr kumimoji="1" lang="ja-JP" altLang="en-US" sz="1300" dirty="0">
                <a:solidFill>
                  <a:prstClr val="black"/>
                </a:solidFill>
                <a:latin typeface="Meiryo UI" panose="020B0604030504040204" pitchFamily="50" charset="-128"/>
                <a:ea typeface="Meiryo UI" panose="020B0604030504040204" pitchFamily="50" charset="-128"/>
              </a:rPr>
              <a:t>他の</a:t>
            </a:r>
            <a:r>
              <a:rPr kumimoji="1" lang="ja-JP" altLang="en-US" sz="1300" dirty="0" err="1">
                <a:solidFill>
                  <a:prstClr val="black"/>
                </a:solidFill>
                <a:latin typeface="Meiryo UI" panose="020B0604030504040204" pitchFamily="50" charset="-128"/>
                <a:ea typeface="Meiryo UI" panose="020B0604030504040204" pitchFamily="50" charset="-128"/>
              </a:rPr>
              <a:t>障がい</a:t>
            </a:r>
            <a:r>
              <a:rPr kumimoji="1" lang="ja-JP" altLang="en-US" sz="1300" dirty="0">
                <a:solidFill>
                  <a:prstClr val="black"/>
                </a:solidFill>
                <a:latin typeface="Meiryo UI" panose="020B0604030504040204" pitchFamily="50" charset="-128"/>
                <a:ea typeface="Meiryo UI" panose="020B0604030504040204" pitchFamily="50" charset="-128"/>
              </a:rPr>
              <a:t>サービスへのつなぎ等が可能</a:t>
            </a:r>
          </a:p>
        </p:txBody>
      </p:sp>
      <p:pic>
        <p:nvPicPr>
          <p:cNvPr id="48" name="図 47">
            <a:extLst>
              <a:ext uri="{FF2B5EF4-FFF2-40B4-BE49-F238E27FC236}">
                <a16:creationId xmlns:a16="http://schemas.microsoft.com/office/drawing/2014/main" id="{ECBB8DF3-0706-444D-BC70-0B3DB4385E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847" y="1737409"/>
            <a:ext cx="882791" cy="882791"/>
          </a:xfrm>
          <a:prstGeom prst="rect">
            <a:avLst/>
          </a:prstGeom>
          <a:solidFill>
            <a:schemeClr val="bg1"/>
          </a:solidFill>
        </p:spPr>
      </p:pic>
      <p:sp>
        <p:nvSpPr>
          <p:cNvPr id="49" name="角丸四角形 169">
            <a:extLst>
              <a:ext uri="{FF2B5EF4-FFF2-40B4-BE49-F238E27FC236}">
                <a16:creationId xmlns:a16="http://schemas.microsoft.com/office/drawing/2014/main" id="{C92768F6-2985-413B-B121-861E21F89497}"/>
              </a:ext>
            </a:extLst>
          </p:cNvPr>
          <p:cNvSpPr/>
          <p:nvPr/>
        </p:nvSpPr>
        <p:spPr>
          <a:xfrm>
            <a:off x="5031127" y="2809202"/>
            <a:ext cx="1291337" cy="1046552"/>
          </a:xfrm>
          <a:prstGeom prst="roundRect">
            <a:avLst>
              <a:gd name="adj" fmla="val 7202"/>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申請管理システム</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0" name="右矢印 34">
            <a:extLst>
              <a:ext uri="{FF2B5EF4-FFF2-40B4-BE49-F238E27FC236}">
                <a16:creationId xmlns:a16="http://schemas.microsoft.com/office/drawing/2014/main" id="{F3C60003-7CB2-492D-9B7F-58EF08A7D4B0}"/>
              </a:ext>
            </a:extLst>
          </p:cNvPr>
          <p:cNvSpPr/>
          <p:nvPr/>
        </p:nvSpPr>
        <p:spPr>
          <a:xfrm>
            <a:off x="908811" y="3125967"/>
            <a:ext cx="216000" cy="209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1" name="テキスト ボックス 50">
            <a:extLst>
              <a:ext uri="{FF2B5EF4-FFF2-40B4-BE49-F238E27FC236}">
                <a16:creationId xmlns:a16="http://schemas.microsoft.com/office/drawing/2014/main" id="{A2961A92-058F-4BF8-8218-430406BD4D12}"/>
              </a:ext>
            </a:extLst>
          </p:cNvPr>
          <p:cNvSpPr txBox="1"/>
          <p:nvPr/>
        </p:nvSpPr>
        <p:spPr>
          <a:xfrm>
            <a:off x="1688923" y="2557798"/>
            <a:ext cx="1283936" cy="233397"/>
          </a:xfrm>
          <a:prstGeom prst="rect">
            <a:avLst/>
          </a:prstGeom>
          <a:noFill/>
        </p:spPr>
        <p:txBody>
          <a:bodyPr wrap="square" rtlCol="0">
            <a:spAutoFit/>
          </a:bodyPr>
          <a:lstStyle/>
          <a:p>
            <a:pPr marL="0" marR="0" lvl="0" indent="0" algn="l" defTabSz="457200" rtl="0" eaLnBrk="1" fontAlgn="auto" latinLnBrk="0" hangingPunct="1">
              <a:lnSpc>
                <a:spcPts val="108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審査状況が</a:t>
            </a:r>
            <a:r>
              <a:rPr kumimoji="1" lang="ja-JP" altLang="en-US" sz="800" b="1"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わからない</a:t>
            </a:r>
            <a:endParaRPr kumimoji="1" lang="en-US" altLang="ja-JP" sz="900" b="1"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endParaRPr>
          </a:p>
        </p:txBody>
      </p:sp>
      <p:pic>
        <p:nvPicPr>
          <p:cNvPr id="52" name="Picture 4" descr="https://2.bp.blogspot.com/-qVPhG8r5ZLE/Wj4ITY2l5iI/AAAAAAABJJk/lrKnXx6EHQIyHlU3qtSnkpomqDCvvBytQCLcBGAs/s800/calender_shock_man.png">
            <a:extLst>
              <a:ext uri="{FF2B5EF4-FFF2-40B4-BE49-F238E27FC236}">
                <a16:creationId xmlns:a16="http://schemas.microsoft.com/office/drawing/2014/main" id="{B2819567-E0A4-49D0-AD11-7DE110314A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4514" y="1774549"/>
            <a:ext cx="758628" cy="758628"/>
          </a:xfrm>
          <a:prstGeom prst="rect">
            <a:avLst/>
          </a:prstGeom>
          <a:noFill/>
          <a:extLst>
            <a:ext uri="{909E8E84-426E-40DD-AFC4-6F175D3DCCD1}">
              <a14:hiddenFill xmlns:a14="http://schemas.microsoft.com/office/drawing/2010/main">
                <a:solidFill>
                  <a:srgbClr val="FFFFFF"/>
                </a:solidFill>
              </a14:hiddenFill>
            </a:ext>
          </a:extLst>
        </p:spPr>
      </p:pic>
      <p:sp>
        <p:nvSpPr>
          <p:cNvPr id="53" name="テキスト ボックス 52">
            <a:extLst>
              <a:ext uri="{FF2B5EF4-FFF2-40B4-BE49-F238E27FC236}">
                <a16:creationId xmlns:a16="http://schemas.microsoft.com/office/drawing/2014/main" id="{9CF193BD-D440-4080-A013-46D6764FCA7C}"/>
              </a:ext>
            </a:extLst>
          </p:cNvPr>
          <p:cNvSpPr txBox="1"/>
          <p:nvPr/>
        </p:nvSpPr>
        <p:spPr>
          <a:xfrm>
            <a:off x="6384025" y="2102136"/>
            <a:ext cx="248506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・処理状況や面談日等の確認が可能！</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700" b="1" i="0" u="none" strike="noStrike" kern="1200" cap="none" spc="0" normalizeH="0" baseline="0" noProof="0" dirty="0">
                <a:ln>
                  <a:noFill/>
                </a:ln>
                <a:solidFill>
                  <a:prstClr val="black"/>
                </a:solidFill>
                <a:effectLst/>
                <a:uLnTx/>
                <a:uFillTx/>
                <a:latin typeface="Meiryo UI"/>
                <a:ea typeface="Meiryo UI"/>
                <a:cs typeface="+mn-cs"/>
              </a:rPr>
              <a:t>　（例）</a:t>
            </a:r>
            <a:r>
              <a:rPr kumimoji="1" lang="en-US" altLang="ja-JP" sz="7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700" b="1" i="0" u="none" strike="noStrike" kern="1200" cap="none" spc="0" normalizeH="0" baseline="0" noProof="0" dirty="0">
                <a:ln>
                  <a:noFill/>
                </a:ln>
                <a:solidFill>
                  <a:prstClr val="black"/>
                </a:solidFill>
                <a:effectLst/>
                <a:uLnTx/>
                <a:uFillTx/>
                <a:latin typeface="Meiryo UI"/>
                <a:ea typeface="Meiryo UI"/>
                <a:cs typeface="+mn-cs"/>
              </a:rPr>
              <a:t>申請内容確認中</a:t>
            </a:r>
            <a:r>
              <a:rPr kumimoji="1" lang="en-US" altLang="ja-JP" sz="700" b="1" i="0" u="none" strike="noStrike" kern="1200" cap="none" spc="0" normalizeH="0" baseline="0" noProof="0" dirty="0">
                <a:ln>
                  <a:noFill/>
                </a:ln>
                <a:solidFill>
                  <a:prstClr val="black"/>
                </a:solidFill>
                <a:effectLst/>
                <a:uLnTx/>
                <a:uFillTx/>
                <a:latin typeface="Meiryo UI"/>
                <a:ea typeface="Meiryo UI"/>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7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7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700" b="1" i="0" u="none" strike="noStrike" kern="1200" cap="none" spc="0" normalizeH="0" baseline="0" noProof="0" dirty="0">
                <a:ln>
                  <a:noFill/>
                </a:ln>
                <a:solidFill>
                  <a:prstClr val="black"/>
                </a:solidFill>
                <a:effectLst/>
                <a:uLnTx/>
                <a:uFillTx/>
                <a:latin typeface="Meiryo UI"/>
                <a:ea typeface="Meiryo UI"/>
                <a:cs typeface="+mn-cs"/>
              </a:rPr>
              <a:t>判定中</a:t>
            </a:r>
            <a:r>
              <a:rPr kumimoji="1" lang="en-US" altLang="ja-JP" sz="700" b="1" i="0" u="none" strike="noStrike" kern="1200" cap="none" spc="0" normalizeH="0" baseline="0" noProof="0" dirty="0">
                <a:ln>
                  <a:noFill/>
                </a:ln>
                <a:solidFill>
                  <a:prstClr val="black"/>
                </a:solidFill>
                <a:effectLst/>
                <a:uLnTx/>
                <a:uFillTx/>
                <a:latin typeface="Meiryo UI"/>
                <a:ea typeface="Meiryo UI"/>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7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700" b="1" i="0" u="none" strike="noStrike" kern="1200" cap="none" spc="0" normalizeH="0" baseline="0" noProof="0" dirty="0">
                <a:ln>
                  <a:noFill/>
                </a:ln>
                <a:solidFill>
                  <a:prstClr val="black"/>
                </a:solidFill>
                <a:effectLst/>
                <a:uLnTx/>
                <a:uFillTx/>
                <a:latin typeface="Meiryo UI"/>
                <a:ea typeface="Meiryo UI"/>
                <a:cs typeface="+mn-cs"/>
              </a:rPr>
              <a:t>手帳交付準備中</a:t>
            </a:r>
            <a:r>
              <a:rPr kumimoji="1" lang="en-US" altLang="ja-JP" sz="7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700" b="1" i="0" u="none" strike="noStrike" kern="1200" cap="none" spc="0" normalizeH="0" baseline="0" noProof="0" dirty="0">
                <a:ln>
                  <a:noFill/>
                </a:ln>
                <a:solidFill>
                  <a:prstClr val="black"/>
                </a:solidFill>
                <a:effectLst/>
                <a:uLnTx/>
                <a:uFillTx/>
                <a:latin typeface="Meiryo UI"/>
                <a:ea typeface="Meiryo UI"/>
                <a:cs typeface="+mn-cs"/>
              </a:rPr>
              <a:t>など</a:t>
            </a:r>
            <a:endParaRPr kumimoji="1" lang="en-US" altLang="ja-JP" sz="7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4" name="正方形/長方形 53">
            <a:extLst>
              <a:ext uri="{FF2B5EF4-FFF2-40B4-BE49-F238E27FC236}">
                <a16:creationId xmlns:a16="http://schemas.microsoft.com/office/drawing/2014/main" id="{3258C820-9133-4025-A58A-CB4B2058EB80}"/>
              </a:ext>
            </a:extLst>
          </p:cNvPr>
          <p:cNvSpPr/>
          <p:nvPr/>
        </p:nvSpPr>
        <p:spPr>
          <a:xfrm>
            <a:off x="107745" y="2806467"/>
            <a:ext cx="233315" cy="100736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職員</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5" name="正方形/長方形 54">
            <a:extLst>
              <a:ext uri="{FF2B5EF4-FFF2-40B4-BE49-F238E27FC236}">
                <a16:creationId xmlns:a16="http://schemas.microsoft.com/office/drawing/2014/main" id="{55335CD9-929B-4F8A-B978-75EE04A33037}"/>
              </a:ext>
            </a:extLst>
          </p:cNvPr>
          <p:cNvSpPr/>
          <p:nvPr/>
        </p:nvSpPr>
        <p:spPr>
          <a:xfrm>
            <a:off x="583532" y="3121785"/>
            <a:ext cx="276807" cy="66204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市町村</a:t>
            </a:r>
          </a:p>
        </p:txBody>
      </p:sp>
      <p:sp>
        <p:nvSpPr>
          <p:cNvPr id="56" name="正方形/長方形 55">
            <a:extLst>
              <a:ext uri="{FF2B5EF4-FFF2-40B4-BE49-F238E27FC236}">
                <a16:creationId xmlns:a16="http://schemas.microsoft.com/office/drawing/2014/main" id="{8056D3C3-D944-4481-9DEC-6AA9F00A168A}"/>
              </a:ext>
            </a:extLst>
          </p:cNvPr>
          <p:cNvSpPr/>
          <p:nvPr/>
        </p:nvSpPr>
        <p:spPr>
          <a:xfrm>
            <a:off x="1156396" y="3121785"/>
            <a:ext cx="351150" cy="64865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判定機関（府）</a:t>
            </a:r>
          </a:p>
        </p:txBody>
      </p:sp>
      <p:sp>
        <p:nvSpPr>
          <p:cNvPr id="57" name="正方形/長方形 56">
            <a:extLst>
              <a:ext uri="{FF2B5EF4-FFF2-40B4-BE49-F238E27FC236}">
                <a16:creationId xmlns:a16="http://schemas.microsoft.com/office/drawing/2014/main" id="{B32FA68E-8880-49A7-BFE3-D1A00661D5E8}"/>
              </a:ext>
            </a:extLst>
          </p:cNvPr>
          <p:cNvSpPr/>
          <p:nvPr/>
        </p:nvSpPr>
        <p:spPr>
          <a:xfrm>
            <a:off x="1729259" y="3121785"/>
            <a:ext cx="352630" cy="64865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交付機関（府）</a:t>
            </a:r>
          </a:p>
        </p:txBody>
      </p:sp>
      <p:pic>
        <p:nvPicPr>
          <p:cNvPr id="58" name="Picture 6" descr="https://free-icons.net/wp-content/uploads/2020/12/symbol039.png">
            <a:extLst>
              <a:ext uri="{FF2B5EF4-FFF2-40B4-BE49-F238E27FC236}">
                <a16:creationId xmlns:a16="http://schemas.microsoft.com/office/drawing/2014/main" id="{46C635B0-C008-4E99-AD1C-D8D85568AF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0943" y="2728604"/>
            <a:ext cx="368681" cy="312791"/>
          </a:xfrm>
          <a:prstGeom prst="rect">
            <a:avLst/>
          </a:prstGeom>
          <a:noFill/>
          <a:extLst>
            <a:ext uri="{909E8E84-426E-40DD-AFC4-6F175D3DCCD1}">
              <a14:hiddenFill xmlns:a14="http://schemas.microsoft.com/office/drawing/2010/main">
                <a:solidFill>
                  <a:srgbClr val="FFFFFF"/>
                </a:solidFill>
              </a14:hiddenFill>
            </a:ext>
          </a:extLst>
        </p:spPr>
      </p:pic>
      <p:sp>
        <p:nvSpPr>
          <p:cNvPr id="59" name="右矢印 170">
            <a:extLst>
              <a:ext uri="{FF2B5EF4-FFF2-40B4-BE49-F238E27FC236}">
                <a16:creationId xmlns:a16="http://schemas.microsoft.com/office/drawing/2014/main" id="{71C2D4F3-2153-45D4-81DE-59652E683E76}"/>
              </a:ext>
            </a:extLst>
          </p:cNvPr>
          <p:cNvSpPr/>
          <p:nvPr/>
        </p:nvSpPr>
        <p:spPr>
          <a:xfrm>
            <a:off x="5243493" y="3032696"/>
            <a:ext cx="864000" cy="209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0" name="テキスト ボックス 59">
            <a:extLst>
              <a:ext uri="{FF2B5EF4-FFF2-40B4-BE49-F238E27FC236}">
                <a16:creationId xmlns:a16="http://schemas.microsoft.com/office/drawing/2014/main" id="{0CDF4702-B74D-4703-B7F5-239B52806242}"/>
              </a:ext>
            </a:extLst>
          </p:cNvPr>
          <p:cNvSpPr txBox="1"/>
          <p:nvPr/>
        </p:nvSpPr>
        <p:spPr>
          <a:xfrm>
            <a:off x="6410035" y="1720730"/>
            <a:ext cx="2592145" cy="364202"/>
          </a:xfrm>
          <a:prstGeom prst="rect">
            <a:avLst/>
          </a:prstGeom>
          <a:noFill/>
        </p:spPr>
        <p:txBody>
          <a:bodyPr wrap="square" rtlCol="0">
            <a:spAutoFit/>
          </a:bodyPr>
          <a:lstStyle/>
          <a:p>
            <a:pPr lvl="0">
              <a:defRPr/>
            </a:pPr>
            <a:r>
              <a:rPr kumimoji="1" lang="ja-JP" altLang="en-US" sz="1100" b="1" dirty="0">
                <a:solidFill>
                  <a:prstClr val="black"/>
                </a:solidFill>
              </a:rPr>
              <a:t>・</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いつでもどこでもスマホで申請可能！</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引き続き判定等に係る面談は必要</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62" name="図 61">
            <a:extLst>
              <a:ext uri="{FF2B5EF4-FFF2-40B4-BE49-F238E27FC236}">
                <a16:creationId xmlns:a16="http://schemas.microsoft.com/office/drawing/2014/main" id="{188C15DD-EAE9-4E76-A739-9CE26C538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2676" y="1778611"/>
            <a:ext cx="667039" cy="718211"/>
          </a:xfrm>
          <a:prstGeom prst="rect">
            <a:avLst/>
          </a:prstGeom>
        </p:spPr>
      </p:pic>
      <p:pic>
        <p:nvPicPr>
          <p:cNvPr id="63" name="Picture 12" descr="https://4.bp.blogspot.com/-5KpmnKqTlkY/WerKgxcAz1I/AAAAAAABHos/FyK6r-y_W8gA8gKsS3KOXeYLQNNKqpOwACLcBGAs/s800/businessman_workaholic_woman.png">
            <a:extLst>
              <a:ext uri="{FF2B5EF4-FFF2-40B4-BE49-F238E27FC236}">
                <a16:creationId xmlns:a16="http://schemas.microsoft.com/office/drawing/2014/main" id="{67AADA04-F349-487E-91DC-F2D3232E59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61327" y="2775107"/>
            <a:ext cx="871113" cy="835179"/>
          </a:xfrm>
          <a:prstGeom prst="rect">
            <a:avLst/>
          </a:prstGeom>
          <a:noFill/>
          <a:extLst>
            <a:ext uri="{909E8E84-426E-40DD-AFC4-6F175D3DCCD1}">
              <a14:hiddenFill xmlns:a14="http://schemas.microsoft.com/office/drawing/2010/main">
                <a:solidFill>
                  <a:srgbClr val="FFFFFF"/>
                </a:solidFill>
              </a14:hiddenFill>
            </a:ext>
          </a:extLst>
        </p:spPr>
      </p:pic>
      <p:sp>
        <p:nvSpPr>
          <p:cNvPr id="64" name="正方形/長方形 63">
            <a:extLst>
              <a:ext uri="{FF2B5EF4-FFF2-40B4-BE49-F238E27FC236}">
                <a16:creationId xmlns:a16="http://schemas.microsoft.com/office/drawing/2014/main" id="{ED6E4498-9A3D-4B2A-8BA8-E7B8691CAF52}"/>
              </a:ext>
            </a:extLst>
          </p:cNvPr>
          <p:cNvSpPr/>
          <p:nvPr/>
        </p:nvSpPr>
        <p:spPr>
          <a:xfrm>
            <a:off x="98674" y="1735202"/>
            <a:ext cx="242387" cy="102991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府民</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5" name="テキスト ボックス 64">
            <a:extLst>
              <a:ext uri="{FF2B5EF4-FFF2-40B4-BE49-F238E27FC236}">
                <a16:creationId xmlns:a16="http://schemas.microsoft.com/office/drawing/2014/main" id="{137E6263-074D-4223-85C0-DFE7470806C9}"/>
              </a:ext>
            </a:extLst>
          </p:cNvPr>
          <p:cNvSpPr txBox="1"/>
          <p:nvPr/>
        </p:nvSpPr>
        <p:spPr>
          <a:xfrm>
            <a:off x="622614" y="2567132"/>
            <a:ext cx="92073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窓口での申請</a:t>
            </a:r>
            <a:endParaRPr kumimoji="1" lang="en-US" altLang="ja-JP" sz="900" b="1"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endParaRPr>
          </a:p>
        </p:txBody>
      </p:sp>
      <p:sp>
        <p:nvSpPr>
          <p:cNvPr id="66" name="テキスト ボックス 65">
            <a:extLst>
              <a:ext uri="{FF2B5EF4-FFF2-40B4-BE49-F238E27FC236}">
                <a16:creationId xmlns:a16="http://schemas.microsoft.com/office/drawing/2014/main" id="{FCF03756-0C90-46C8-9023-69E580068EBA}"/>
              </a:ext>
            </a:extLst>
          </p:cNvPr>
          <p:cNvSpPr txBox="1"/>
          <p:nvPr/>
        </p:nvSpPr>
        <p:spPr>
          <a:xfrm>
            <a:off x="2986172" y="2538737"/>
            <a:ext cx="136975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電話での面談日の調整</a:t>
            </a:r>
            <a:endParaRPr kumimoji="1" lang="en-US" altLang="ja-JP" sz="900" b="1"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endParaRPr>
          </a:p>
        </p:txBody>
      </p:sp>
      <p:sp>
        <p:nvSpPr>
          <p:cNvPr id="67" name="右矢印 73">
            <a:extLst>
              <a:ext uri="{FF2B5EF4-FFF2-40B4-BE49-F238E27FC236}">
                <a16:creationId xmlns:a16="http://schemas.microsoft.com/office/drawing/2014/main" id="{3B1ED4DF-C59A-43C8-96C6-AB9F29E0D842}"/>
              </a:ext>
            </a:extLst>
          </p:cNvPr>
          <p:cNvSpPr/>
          <p:nvPr/>
        </p:nvSpPr>
        <p:spPr>
          <a:xfrm>
            <a:off x="1480998" y="3121785"/>
            <a:ext cx="216000" cy="209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8" name="テキスト ボックス 67">
            <a:extLst>
              <a:ext uri="{FF2B5EF4-FFF2-40B4-BE49-F238E27FC236}">
                <a16:creationId xmlns:a16="http://schemas.microsoft.com/office/drawing/2014/main" id="{F28D42D6-9AA4-48E0-92E1-450FD1168C76}"/>
              </a:ext>
            </a:extLst>
          </p:cNvPr>
          <p:cNvSpPr txBox="1"/>
          <p:nvPr/>
        </p:nvSpPr>
        <p:spPr>
          <a:xfrm>
            <a:off x="6690070" y="2899711"/>
            <a:ext cx="2179017" cy="759182"/>
          </a:xfrm>
          <a:prstGeom prst="rect">
            <a:avLst/>
          </a:prstGeom>
          <a:noFill/>
        </p:spPr>
        <p:txBody>
          <a:bodyPr wrap="square" rtlCol="0">
            <a:spAutoFit/>
          </a:bodyPr>
          <a:lstStyle/>
          <a:p>
            <a:pPr marL="180975" marR="0" lvl="0" indent="-180975" algn="l" defTabSz="457200" rtl="0" eaLnBrk="1" fontAlgn="auto" latinLnBrk="0" hangingPunct="1">
              <a:lnSpc>
                <a:spcPts val="132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事務効率化で処理期間短縮</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2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申請情報を一元管理</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0" indent="-88900" algn="l" defTabSz="457200" rtl="0" eaLnBrk="1" fontAlgn="auto" latinLnBrk="0" hangingPunct="1">
              <a:lnSpc>
                <a:spcPts val="132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・情報</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1" lang="ja-JP" altLang="en-US" sz="10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障がい</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者</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0" indent="-88900" algn="l" defTabSz="457200" rtl="0" eaLnBrk="1" fontAlgn="auto" latinLnBrk="0" hangingPunct="1">
              <a:lnSpc>
                <a:spcPts val="132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サービスにも活用</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69" name="Picture 4" descr="https://3.bp.blogspot.com/-djWujhuJ520/Uj_2yzITH2I/AAAAAAAAYBk/Z6plbFkGudg/s800/computer_suit_woman.png">
            <a:extLst>
              <a:ext uri="{FF2B5EF4-FFF2-40B4-BE49-F238E27FC236}">
                <a16:creationId xmlns:a16="http://schemas.microsoft.com/office/drawing/2014/main" id="{C0AA5B77-41C1-4245-A27A-EC1CDE86935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85631" y="2730314"/>
            <a:ext cx="575505" cy="537039"/>
          </a:xfrm>
          <a:prstGeom prst="rect">
            <a:avLst/>
          </a:prstGeom>
          <a:noFill/>
          <a:extLst>
            <a:ext uri="{909E8E84-426E-40DD-AFC4-6F175D3DCCD1}">
              <a14:hiddenFill xmlns:a14="http://schemas.microsoft.com/office/drawing/2010/main">
                <a:solidFill>
                  <a:srgbClr val="FFFFFF"/>
                </a:solidFill>
              </a14:hiddenFill>
            </a:ext>
          </a:extLst>
        </p:spPr>
      </p:pic>
      <p:sp>
        <p:nvSpPr>
          <p:cNvPr id="70" name="右矢印 79">
            <a:extLst>
              <a:ext uri="{FF2B5EF4-FFF2-40B4-BE49-F238E27FC236}">
                <a16:creationId xmlns:a16="http://schemas.microsoft.com/office/drawing/2014/main" id="{EFAE501A-E526-4A2E-8DED-C91D5392D693}"/>
              </a:ext>
            </a:extLst>
          </p:cNvPr>
          <p:cNvSpPr/>
          <p:nvPr/>
        </p:nvSpPr>
        <p:spPr>
          <a:xfrm>
            <a:off x="4483475" y="2339865"/>
            <a:ext cx="288000" cy="1145887"/>
          </a:xfrm>
          <a:prstGeom prst="rightArrow">
            <a:avLst>
              <a:gd name="adj1" fmla="val 50000"/>
              <a:gd name="adj2" fmla="val 695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1" name="角丸四角形吹き出し 80">
            <a:extLst>
              <a:ext uri="{FF2B5EF4-FFF2-40B4-BE49-F238E27FC236}">
                <a16:creationId xmlns:a16="http://schemas.microsoft.com/office/drawing/2014/main" id="{2C6182C8-C729-4002-ACAF-F5C65EB68B03}"/>
              </a:ext>
            </a:extLst>
          </p:cNvPr>
          <p:cNvSpPr/>
          <p:nvPr/>
        </p:nvSpPr>
        <p:spPr>
          <a:xfrm>
            <a:off x="6386113" y="1740114"/>
            <a:ext cx="2433589" cy="320670"/>
          </a:xfrm>
          <a:prstGeom prst="wedgeRoundRectCallout">
            <a:avLst>
              <a:gd name="adj1" fmla="val -56900"/>
              <a:gd name="adj2" fmla="val 4004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2" name="角丸四角形吹き出し 81">
            <a:extLst>
              <a:ext uri="{FF2B5EF4-FFF2-40B4-BE49-F238E27FC236}">
                <a16:creationId xmlns:a16="http://schemas.microsoft.com/office/drawing/2014/main" id="{8C8E930F-A05A-43FE-AFD9-A2EBAC0AC826}"/>
              </a:ext>
            </a:extLst>
          </p:cNvPr>
          <p:cNvSpPr/>
          <p:nvPr/>
        </p:nvSpPr>
        <p:spPr>
          <a:xfrm>
            <a:off x="6370244" y="2108863"/>
            <a:ext cx="2449458" cy="573407"/>
          </a:xfrm>
          <a:prstGeom prst="wedgeRoundRectCallout">
            <a:avLst>
              <a:gd name="adj1" fmla="val -56900"/>
              <a:gd name="adj2" fmla="val -1733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3" name="テキスト ボックス 72">
            <a:extLst>
              <a:ext uri="{FF2B5EF4-FFF2-40B4-BE49-F238E27FC236}">
                <a16:creationId xmlns:a16="http://schemas.microsoft.com/office/drawing/2014/main" id="{6FAB7391-EC53-423B-9873-185B9766CDA5}"/>
              </a:ext>
            </a:extLst>
          </p:cNvPr>
          <p:cNvSpPr txBox="1"/>
          <p:nvPr/>
        </p:nvSpPr>
        <p:spPr>
          <a:xfrm>
            <a:off x="741537" y="4300012"/>
            <a:ext cx="8225019" cy="279323"/>
          </a:xfrm>
          <a:prstGeom prst="rect">
            <a:avLst/>
          </a:prstGeom>
          <a:solidFill>
            <a:schemeClr val="accent4">
              <a:lumMod val="20000"/>
              <a:lumOff val="80000"/>
            </a:schemeClr>
          </a:solidFill>
          <a:ln>
            <a:solidFill>
              <a:schemeClr val="accent4"/>
            </a:solidFill>
          </a:ln>
          <a:effectLst/>
        </p:spPr>
        <p:style>
          <a:lnRef idx="0">
            <a:schemeClr val="accent1"/>
          </a:lnRef>
          <a:fillRef idx="3">
            <a:schemeClr val="accent1"/>
          </a:fillRef>
          <a:effectRef idx="3">
            <a:schemeClr val="accent1"/>
          </a:effectRef>
          <a:fontRef idx="minor">
            <a:schemeClr val="lt1"/>
          </a:fontRef>
        </p:style>
        <p:txBody>
          <a:bodyPr wrap="square" lIns="72000" rIns="36000" rtlCol="0" anchor="ctr" anchorCtr="0">
            <a:noAutofit/>
          </a:bodyPr>
          <a:lstStyle/>
          <a:p>
            <a:pPr lvl="0">
              <a:lnSpc>
                <a:spcPts val="1800"/>
              </a:lnSpc>
              <a:spcBef>
                <a:spcPts val="1200"/>
              </a:spcBef>
              <a:tabLst>
                <a:tab pos="3314700" algn="l"/>
              </a:tabLst>
              <a:defRPr/>
            </a:pPr>
            <a:r>
              <a:rPr kumimoji="1" lang="ja-JP" altLang="en-US" sz="1300" dirty="0">
                <a:solidFill>
                  <a:prstClr val="black"/>
                </a:solidFill>
                <a:latin typeface="Meiryo UI" panose="020B0604030504040204" pitchFamily="50" charset="-128"/>
                <a:ea typeface="Meiryo UI" panose="020B0604030504040204" pitchFamily="50" charset="-128"/>
              </a:rPr>
              <a:t>　　○　市町村間の差を踏まえ、スマートフォンを活用した標準的なデジタルサービスの導入を支援</a:t>
            </a:r>
          </a:p>
        </p:txBody>
      </p:sp>
      <p:sp>
        <p:nvSpPr>
          <p:cNvPr id="74" name="テキスト ボックス 73">
            <a:extLst>
              <a:ext uri="{FF2B5EF4-FFF2-40B4-BE49-F238E27FC236}">
                <a16:creationId xmlns:a16="http://schemas.microsoft.com/office/drawing/2014/main" id="{4D1C3850-CF49-4CD1-96B6-D9F75A3AD794}"/>
              </a:ext>
            </a:extLst>
          </p:cNvPr>
          <p:cNvSpPr txBox="1"/>
          <p:nvPr/>
        </p:nvSpPr>
        <p:spPr>
          <a:xfrm>
            <a:off x="6016001" y="5762898"/>
            <a:ext cx="2853085"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■対象市町村  </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団体</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・政令市、中核市を除く府内市町村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・対象サービスを未導入の団体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■対象経費・補助率</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年度に必要な経費の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を補助</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5" name="正方形/長方形 74">
            <a:extLst>
              <a:ext uri="{FF2B5EF4-FFF2-40B4-BE49-F238E27FC236}">
                <a16:creationId xmlns:a16="http://schemas.microsoft.com/office/drawing/2014/main" id="{C5E86DFF-12B6-463F-A6D9-8375B21EFF1D}"/>
              </a:ext>
            </a:extLst>
          </p:cNvPr>
          <p:cNvSpPr/>
          <p:nvPr/>
        </p:nvSpPr>
        <p:spPr>
          <a:xfrm>
            <a:off x="166802" y="1477140"/>
            <a:ext cx="4140000" cy="184666"/>
          </a:xfrm>
          <a:prstGeom prst="rect">
            <a:avLst/>
          </a:prstGeom>
          <a:ln>
            <a:solidFill>
              <a:schemeClr val="tx2"/>
            </a:solidFill>
          </a:ln>
        </p:spPr>
        <p:style>
          <a:lnRef idx="0">
            <a:schemeClr val="accent3"/>
          </a:lnRef>
          <a:fillRef idx="3">
            <a:schemeClr val="accent3"/>
          </a:fillRef>
          <a:effectRef idx="3">
            <a:schemeClr val="accent3"/>
          </a:effectRef>
          <a:fontRef idx="minor">
            <a:schemeClr val="lt1"/>
          </a:fontRef>
        </p:style>
        <p:txBody>
          <a:bodyPr wrap="square" t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現状の課題</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【before】</a:t>
            </a:r>
          </a:p>
        </p:txBody>
      </p:sp>
      <p:sp>
        <p:nvSpPr>
          <p:cNvPr id="76" name="正方形/長方形 75">
            <a:extLst>
              <a:ext uri="{FF2B5EF4-FFF2-40B4-BE49-F238E27FC236}">
                <a16:creationId xmlns:a16="http://schemas.microsoft.com/office/drawing/2014/main" id="{6DDCA898-5931-425D-800E-4B1E035F498A}"/>
              </a:ext>
            </a:extLst>
          </p:cNvPr>
          <p:cNvSpPr/>
          <p:nvPr/>
        </p:nvSpPr>
        <p:spPr>
          <a:xfrm>
            <a:off x="4801198" y="1475750"/>
            <a:ext cx="4140000" cy="184666"/>
          </a:xfrm>
          <a:prstGeom prst="rect">
            <a:avLst/>
          </a:prstGeom>
          <a:ln>
            <a:solidFill>
              <a:schemeClr val="tx2"/>
            </a:solidFill>
          </a:ln>
        </p:spPr>
        <p:style>
          <a:lnRef idx="0">
            <a:schemeClr val="accent1"/>
          </a:lnRef>
          <a:fillRef idx="3">
            <a:schemeClr val="accent1"/>
          </a:fillRef>
          <a:effectRef idx="3">
            <a:schemeClr val="accent1"/>
          </a:effectRef>
          <a:fontRef idx="minor">
            <a:schemeClr val="lt1"/>
          </a:fontRef>
        </p:style>
        <p:txBody>
          <a:bodyPr wrap="square" t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デジタル化による改善</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【after】</a:t>
            </a:r>
          </a:p>
        </p:txBody>
      </p:sp>
      <p:sp>
        <p:nvSpPr>
          <p:cNvPr id="77" name="爆発 1 3">
            <a:extLst>
              <a:ext uri="{FF2B5EF4-FFF2-40B4-BE49-F238E27FC236}">
                <a16:creationId xmlns:a16="http://schemas.microsoft.com/office/drawing/2014/main" id="{CBF5582A-38F3-44A5-BD0B-CB7B0ED9B24B}"/>
              </a:ext>
            </a:extLst>
          </p:cNvPr>
          <p:cNvSpPr/>
          <p:nvPr/>
        </p:nvSpPr>
        <p:spPr>
          <a:xfrm>
            <a:off x="582726" y="2778862"/>
            <a:ext cx="1737079" cy="39045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8" name="テキスト ボックス 77">
            <a:extLst>
              <a:ext uri="{FF2B5EF4-FFF2-40B4-BE49-F238E27FC236}">
                <a16:creationId xmlns:a16="http://schemas.microsoft.com/office/drawing/2014/main" id="{B268CDF3-2071-474B-9C05-A2B7A5EB754C}"/>
              </a:ext>
            </a:extLst>
          </p:cNvPr>
          <p:cNvSpPr txBox="1"/>
          <p:nvPr/>
        </p:nvSpPr>
        <p:spPr>
          <a:xfrm>
            <a:off x="899679" y="2872663"/>
            <a:ext cx="1242863" cy="215444"/>
          </a:xfrm>
          <a:prstGeom prst="rect">
            <a:avLst/>
          </a:prstGeom>
          <a:noFill/>
        </p:spPr>
        <p:txBody>
          <a:bodyPr wrap="square" rtlCol="0">
            <a:spAutoFit/>
          </a:bodyPr>
          <a:lstStyle/>
          <a:p>
            <a:pPr marL="889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FF00"/>
                </a:solidFill>
                <a:effectLst/>
                <a:uLnTx/>
                <a:uFillTx/>
                <a:latin typeface="Meiryo UI" panose="020B0604030504040204" pitchFamily="50" charset="-128"/>
                <a:ea typeface="Meiryo UI" panose="020B0604030504040204" pitchFamily="50" charset="-128"/>
                <a:cs typeface="+mn-cs"/>
              </a:rPr>
              <a:t>管理システムがバラバラ</a:t>
            </a:r>
            <a:endParaRPr kumimoji="1" lang="en-US" altLang="ja-JP" sz="600" b="1" i="0" u="none" strike="noStrike" kern="1200" cap="none" spc="0" normalizeH="0" baseline="0" noProof="0" dirty="0">
              <a:ln>
                <a:noFill/>
              </a:ln>
              <a:solidFill>
                <a:srgbClr val="FFFF00"/>
              </a:solidFill>
              <a:effectLst/>
              <a:uLnTx/>
              <a:uFillTx/>
              <a:latin typeface="Meiryo UI"/>
              <a:ea typeface="メイリオ" panose="020B0604030504040204" pitchFamily="50" charset="-128"/>
              <a:cs typeface="+mn-cs"/>
            </a:endParaRPr>
          </a:p>
        </p:txBody>
      </p:sp>
      <p:sp>
        <p:nvSpPr>
          <p:cNvPr id="79" name="正方形/長方形 78">
            <a:extLst>
              <a:ext uri="{FF2B5EF4-FFF2-40B4-BE49-F238E27FC236}">
                <a16:creationId xmlns:a16="http://schemas.microsoft.com/office/drawing/2014/main" id="{EE20F5EA-4D2C-4B66-8593-31B0034A098A}"/>
              </a:ext>
            </a:extLst>
          </p:cNvPr>
          <p:cNvSpPr/>
          <p:nvPr/>
        </p:nvSpPr>
        <p:spPr>
          <a:xfrm>
            <a:off x="4918664" y="3175281"/>
            <a:ext cx="276807" cy="66204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市町村</a:t>
            </a:r>
          </a:p>
        </p:txBody>
      </p:sp>
      <p:sp>
        <p:nvSpPr>
          <p:cNvPr id="80" name="正方形/長方形 79">
            <a:extLst>
              <a:ext uri="{FF2B5EF4-FFF2-40B4-BE49-F238E27FC236}">
                <a16:creationId xmlns:a16="http://schemas.microsoft.com/office/drawing/2014/main" id="{3CE22E91-2C8B-4BAF-A709-647E28B4ABEC}"/>
              </a:ext>
            </a:extLst>
          </p:cNvPr>
          <p:cNvSpPr/>
          <p:nvPr/>
        </p:nvSpPr>
        <p:spPr>
          <a:xfrm>
            <a:off x="5491528" y="3175281"/>
            <a:ext cx="351150" cy="64865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判定機関（府）</a:t>
            </a:r>
          </a:p>
        </p:txBody>
      </p:sp>
      <p:sp>
        <p:nvSpPr>
          <p:cNvPr id="81" name="正方形/長方形 80">
            <a:extLst>
              <a:ext uri="{FF2B5EF4-FFF2-40B4-BE49-F238E27FC236}">
                <a16:creationId xmlns:a16="http://schemas.microsoft.com/office/drawing/2014/main" id="{504993B3-3ABB-4D7B-A236-5E70E755B73C}"/>
              </a:ext>
            </a:extLst>
          </p:cNvPr>
          <p:cNvSpPr/>
          <p:nvPr/>
        </p:nvSpPr>
        <p:spPr>
          <a:xfrm>
            <a:off x="6064391" y="3175281"/>
            <a:ext cx="352630" cy="64865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交付機関（府）</a:t>
            </a:r>
          </a:p>
        </p:txBody>
      </p:sp>
      <p:pic>
        <p:nvPicPr>
          <p:cNvPr id="82" name="図 81">
            <a:extLst>
              <a:ext uri="{FF2B5EF4-FFF2-40B4-BE49-F238E27FC236}">
                <a16:creationId xmlns:a16="http://schemas.microsoft.com/office/drawing/2014/main" id="{F8239D87-AFE4-49C2-ADB3-DBCB9C9F509E}"/>
              </a:ext>
            </a:extLst>
          </p:cNvPr>
          <p:cNvPicPr>
            <a:picLocks noChangeAspect="1"/>
          </p:cNvPicPr>
          <p:nvPr/>
        </p:nvPicPr>
        <p:blipFill>
          <a:blip r:embed="rId9"/>
          <a:stretch>
            <a:fillRect/>
          </a:stretch>
        </p:blipFill>
        <p:spPr>
          <a:xfrm>
            <a:off x="5027115" y="1760302"/>
            <a:ext cx="1164805" cy="937139"/>
          </a:xfrm>
          <a:prstGeom prst="rect">
            <a:avLst/>
          </a:prstGeom>
        </p:spPr>
      </p:pic>
      <p:sp>
        <p:nvSpPr>
          <p:cNvPr id="83" name="テキスト ボックス 82">
            <a:extLst>
              <a:ext uri="{FF2B5EF4-FFF2-40B4-BE49-F238E27FC236}">
                <a16:creationId xmlns:a16="http://schemas.microsoft.com/office/drawing/2014/main" id="{B8335FA3-FECD-44C3-9EE5-DEE48BFA3BBE}"/>
              </a:ext>
            </a:extLst>
          </p:cNvPr>
          <p:cNvSpPr txBox="1"/>
          <p:nvPr/>
        </p:nvSpPr>
        <p:spPr>
          <a:xfrm>
            <a:off x="2333704" y="3430860"/>
            <a:ext cx="2098073" cy="389850"/>
          </a:xfrm>
          <a:prstGeom prst="rect">
            <a:avLst/>
          </a:prstGeom>
          <a:noFill/>
        </p:spPr>
        <p:txBody>
          <a:bodyPr wrap="square" lIns="0" tIns="0" rIns="0" bIns="0" rtlCol="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・交付まで多くの期間を要する</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（各機関を経由、紙での内容確認）</a:t>
            </a:r>
            <a:endParaRPr kumimoji="1" lang="en-US" altLang="ja-JP"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1" lang="en-US" altLang="ja-JP" sz="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事務処理期間２か月＋　面談に要する期間２～４か月</a:t>
            </a:r>
            <a:endParaRPr kumimoji="1" lang="en-US" altLang="ja-JP" sz="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96" name="四角形吹き出し 11">
            <a:extLst>
              <a:ext uri="{FF2B5EF4-FFF2-40B4-BE49-F238E27FC236}">
                <a16:creationId xmlns:a16="http://schemas.microsoft.com/office/drawing/2014/main" id="{52FD8A4D-61C9-4D4E-B58D-C8ADE6C64989}"/>
              </a:ext>
            </a:extLst>
          </p:cNvPr>
          <p:cNvSpPr/>
          <p:nvPr/>
        </p:nvSpPr>
        <p:spPr>
          <a:xfrm>
            <a:off x="1321679" y="4660405"/>
            <a:ext cx="7690995" cy="704031"/>
          </a:xfrm>
          <a:custGeom>
            <a:avLst/>
            <a:gdLst>
              <a:gd name="connsiteX0" fmla="*/ 0 w 7038975"/>
              <a:gd name="connsiteY0" fmla="*/ 0 h 3221937"/>
              <a:gd name="connsiteX1" fmla="*/ 1173163 w 7038975"/>
              <a:gd name="connsiteY1" fmla="*/ 0 h 3221937"/>
              <a:gd name="connsiteX2" fmla="*/ 1173163 w 7038975"/>
              <a:gd name="connsiteY2" fmla="*/ 0 h 3221937"/>
              <a:gd name="connsiteX3" fmla="*/ 2932906 w 7038975"/>
              <a:gd name="connsiteY3" fmla="*/ 0 h 3221937"/>
              <a:gd name="connsiteX4" fmla="*/ 7038975 w 7038975"/>
              <a:gd name="connsiteY4" fmla="*/ 0 h 3221937"/>
              <a:gd name="connsiteX5" fmla="*/ 7038975 w 7038975"/>
              <a:gd name="connsiteY5" fmla="*/ 1879463 h 3221937"/>
              <a:gd name="connsiteX6" fmla="*/ 7038975 w 7038975"/>
              <a:gd name="connsiteY6" fmla="*/ 1879463 h 3221937"/>
              <a:gd name="connsiteX7" fmla="*/ 7038975 w 7038975"/>
              <a:gd name="connsiteY7" fmla="*/ 2684948 h 3221937"/>
              <a:gd name="connsiteX8" fmla="*/ 7038975 w 7038975"/>
              <a:gd name="connsiteY8" fmla="*/ 3221937 h 3221937"/>
              <a:gd name="connsiteX9" fmla="*/ 2932906 w 7038975"/>
              <a:gd name="connsiteY9" fmla="*/ 3221937 h 3221937"/>
              <a:gd name="connsiteX10" fmla="*/ 1173163 w 7038975"/>
              <a:gd name="connsiteY10" fmla="*/ 3221937 h 3221937"/>
              <a:gd name="connsiteX11" fmla="*/ 1173163 w 7038975"/>
              <a:gd name="connsiteY11" fmla="*/ 3221937 h 3221937"/>
              <a:gd name="connsiteX12" fmla="*/ 0 w 7038975"/>
              <a:gd name="connsiteY12" fmla="*/ 3221937 h 3221937"/>
              <a:gd name="connsiteX13" fmla="*/ 0 w 7038975"/>
              <a:gd name="connsiteY13" fmla="*/ 2684948 h 3221937"/>
              <a:gd name="connsiteX14" fmla="*/ -652020 w 7038975"/>
              <a:gd name="connsiteY14" fmla="*/ 1824454 h 3221937"/>
              <a:gd name="connsiteX15" fmla="*/ 0 w 7038975"/>
              <a:gd name="connsiteY15" fmla="*/ 1879463 h 3221937"/>
              <a:gd name="connsiteX16" fmla="*/ 0 w 7038975"/>
              <a:gd name="connsiteY16" fmla="*/ 0 h 3221937"/>
              <a:gd name="connsiteX0" fmla="*/ 652020 w 7690995"/>
              <a:gd name="connsiteY0" fmla="*/ 0 h 3221937"/>
              <a:gd name="connsiteX1" fmla="*/ 1825183 w 7690995"/>
              <a:gd name="connsiteY1" fmla="*/ 0 h 3221937"/>
              <a:gd name="connsiteX2" fmla="*/ 1825183 w 7690995"/>
              <a:gd name="connsiteY2" fmla="*/ 0 h 3221937"/>
              <a:gd name="connsiteX3" fmla="*/ 3584926 w 7690995"/>
              <a:gd name="connsiteY3" fmla="*/ 0 h 3221937"/>
              <a:gd name="connsiteX4" fmla="*/ 7690995 w 7690995"/>
              <a:gd name="connsiteY4" fmla="*/ 0 h 3221937"/>
              <a:gd name="connsiteX5" fmla="*/ 7690995 w 7690995"/>
              <a:gd name="connsiteY5" fmla="*/ 1879463 h 3221937"/>
              <a:gd name="connsiteX6" fmla="*/ 7690995 w 7690995"/>
              <a:gd name="connsiteY6" fmla="*/ 1879463 h 3221937"/>
              <a:gd name="connsiteX7" fmla="*/ 7690995 w 7690995"/>
              <a:gd name="connsiteY7" fmla="*/ 2684948 h 3221937"/>
              <a:gd name="connsiteX8" fmla="*/ 7690995 w 7690995"/>
              <a:gd name="connsiteY8" fmla="*/ 3221937 h 3221937"/>
              <a:gd name="connsiteX9" fmla="*/ 3584926 w 7690995"/>
              <a:gd name="connsiteY9" fmla="*/ 3221937 h 3221937"/>
              <a:gd name="connsiteX10" fmla="*/ 1825183 w 7690995"/>
              <a:gd name="connsiteY10" fmla="*/ 3221937 h 3221937"/>
              <a:gd name="connsiteX11" fmla="*/ 1825183 w 7690995"/>
              <a:gd name="connsiteY11" fmla="*/ 3221937 h 3221937"/>
              <a:gd name="connsiteX12" fmla="*/ 652020 w 7690995"/>
              <a:gd name="connsiteY12" fmla="*/ 3221937 h 3221937"/>
              <a:gd name="connsiteX13" fmla="*/ 652020 w 7690995"/>
              <a:gd name="connsiteY13" fmla="*/ 2170598 h 3221937"/>
              <a:gd name="connsiteX14" fmla="*/ 0 w 7690995"/>
              <a:gd name="connsiteY14" fmla="*/ 1824454 h 3221937"/>
              <a:gd name="connsiteX15" fmla="*/ 652020 w 7690995"/>
              <a:gd name="connsiteY15" fmla="*/ 1879463 h 3221937"/>
              <a:gd name="connsiteX16" fmla="*/ 652020 w 7690995"/>
              <a:gd name="connsiteY16" fmla="*/ 0 h 322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90995" h="3221937">
                <a:moveTo>
                  <a:pt x="652020" y="0"/>
                </a:moveTo>
                <a:lnTo>
                  <a:pt x="1825183" y="0"/>
                </a:lnTo>
                <a:lnTo>
                  <a:pt x="1825183" y="0"/>
                </a:lnTo>
                <a:lnTo>
                  <a:pt x="3584926" y="0"/>
                </a:lnTo>
                <a:lnTo>
                  <a:pt x="7690995" y="0"/>
                </a:lnTo>
                <a:lnTo>
                  <a:pt x="7690995" y="1879463"/>
                </a:lnTo>
                <a:lnTo>
                  <a:pt x="7690995" y="1879463"/>
                </a:lnTo>
                <a:lnTo>
                  <a:pt x="7690995" y="2684948"/>
                </a:lnTo>
                <a:lnTo>
                  <a:pt x="7690995" y="3221937"/>
                </a:lnTo>
                <a:lnTo>
                  <a:pt x="3584926" y="3221937"/>
                </a:lnTo>
                <a:lnTo>
                  <a:pt x="1825183" y="3221937"/>
                </a:lnTo>
                <a:lnTo>
                  <a:pt x="1825183" y="3221937"/>
                </a:lnTo>
                <a:lnTo>
                  <a:pt x="652020" y="3221937"/>
                </a:lnTo>
                <a:lnTo>
                  <a:pt x="652020" y="2170598"/>
                </a:lnTo>
                <a:lnTo>
                  <a:pt x="0" y="1824454"/>
                </a:lnTo>
                <a:lnTo>
                  <a:pt x="652020" y="1879463"/>
                </a:lnTo>
                <a:lnTo>
                  <a:pt x="652020" y="0"/>
                </a:ln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7" name="テキスト ボックス 96">
            <a:extLst>
              <a:ext uri="{FF2B5EF4-FFF2-40B4-BE49-F238E27FC236}">
                <a16:creationId xmlns:a16="http://schemas.microsoft.com/office/drawing/2014/main" id="{A0906BA5-6B30-4FEC-A674-BC7E76932198}"/>
              </a:ext>
            </a:extLst>
          </p:cNvPr>
          <p:cNvSpPr txBox="1"/>
          <p:nvPr/>
        </p:nvSpPr>
        <p:spPr>
          <a:xfrm>
            <a:off x="2005144" y="4646019"/>
            <a:ext cx="611065"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標準的</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例</a:t>
            </a:r>
          </a:p>
        </p:txBody>
      </p:sp>
      <p:sp>
        <p:nvSpPr>
          <p:cNvPr id="98" name="テキスト ボックス 97">
            <a:extLst>
              <a:ext uri="{FF2B5EF4-FFF2-40B4-BE49-F238E27FC236}">
                <a16:creationId xmlns:a16="http://schemas.microsoft.com/office/drawing/2014/main" id="{5FBEDB1F-9C0B-4FB8-B990-CCB796C39C57}"/>
              </a:ext>
            </a:extLst>
          </p:cNvPr>
          <p:cNvSpPr txBox="1"/>
          <p:nvPr/>
        </p:nvSpPr>
        <p:spPr>
          <a:xfrm>
            <a:off x="7334260" y="3958661"/>
            <a:ext cx="7906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ジャンル別リッチ</a:t>
            </a:r>
            <a:endPar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メニューの作成</a:t>
            </a:r>
          </a:p>
        </p:txBody>
      </p:sp>
      <p:sp>
        <p:nvSpPr>
          <p:cNvPr id="99" name="テキスト ボックス 98">
            <a:extLst>
              <a:ext uri="{FF2B5EF4-FFF2-40B4-BE49-F238E27FC236}">
                <a16:creationId xmlns:a16="http://schemas.microsoft.com/office/drawing/2014/main" id="{40B8706D-2193-4200-A31F-86DB92F35D2F}"/>
              </a:ext>
            </a:extLst>
          </p:cNvPr>
          <p:cNvSpPr txBox="1"/>
          <p:nvPr/>
        </p:nvSpPr>
        <p:spPr>
          <a:xfrm>
            <a:off x="2700078" y="4669167"/>
            <a:ext cx="9042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子育て：</a:t>
            </a:r>
          </a:p>
        </p:txBody>
      </p:sp>
      <p:sp>
        <p:nvSpPr>
          <p:cNvPr id="100" name="テキスト ボックス 99">
            <a:extLst>
              <a:ext uri="{FF2B5EF4-FFF2-40B4-BE49-F238E27FC236}">
                <a16:creationId xmlns:a16="http://schemas.microsoft.com/office/drawing/2014/main" id="{7B96A0D4-599B-4938-934A-AA5B57CB3851}"/>
              </a:ext>
            </a:extLst>
          </p:cNvPr>
          <p:cNvSpPr txBox="1"/>
          <p:nvPr/>
        </p:nvSpPr>
        <p:spPr>
          <a:xfrm>
            <a:off x="3467801" y="4706741"/>
            <a:ext cx="244802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トーク機能を使って情報の絞り込み。</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1" name="テキスト ボックス 100">
            <a:extLst>
              <a:ext uri="{FF2B5EF4-FFF2-40B4-BE49-F238E27FC236}">
                <a16:creationId xmlns:a16="http://schemas.microsoft.com/office/drawing/2014/main" id="{CD78F97B-BF4F-4F42-9934-99BA5EF95397}"/>
              </a:ext>
            </a:extLst>
          </p:cNvPr>
          <p:cNvSpPr txBox="1"/>
          <p:nvPr/>
        </p:nvSpPr>
        <p:spPr>
          <a:xfrm>
            <a:off x="2722425" y="5015351"/>
            <a:ext cx="12378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ゴミ収集：</a:t>
            </a:r>
          </a:p>
        </p:txBody>
      </p:sp>
      <p:sp>
        <p:nvSpPr>
          <p:cNvPr id="102" name="テキスト ボックス 101">
            <a:extLst>
              <a:ext uri="{FF2B5EF4-FFF2-40B4-BE49-F238E27FC236}">
                <a16:creationId xmlns:a16="http://schemas.microsoft.com/office/drawing/2014/main" id="{7D3930EF-9075-4D87-8424-3363A4CB3113}"/>
              </a:ext>
            </a:extLst>
          </p:cNvPr>
          <p:cNvSpPr txBox="1"/>
          <p:nvPr/>
        </p:nvSpPr>
        <p:spPr>
          <a:xfrm>
            <a:off x="3555310" y="4981925"/>
            <a:ext cx="26723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トーク機能を使ってごみの分別検索や、</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ごみ収集日の通知設定が可能に。</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3" name="テキスト ボックス 102">
            <a:extLst>
              <a:ext uri="{FF2B5EF4-FFF2-40B4-BE49-F238E27FC236}">
                <a16:creationId xmlns:a16="http://schemas.microsoft.com/office/drawing/2014/main" id="{09CAEE84-3CFD-4013-8FD0-3B9C3AA87949}"/>
              </a:ext>
            </a:extLst>
          </p:cNvPr>
          <p:cNvSpPr txBox="1"/>
          <p:nvPr/>
        </p:nvSpPr>
        <p:spPr>
          <a:xfrm>
            <a:off x="5813503" y="4685230"/>
            <a:ext cx="12696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コロナ関連：</a:t>
            </a:r>
          </a:p>
        </p:txBody>
      </p:sp>
      <p:sp>
        <p:nvSpPr>
          <p:cNvPr id="104" name="テキスト ボックス 103">
            <a:extLst>
              <a:ext uri="{FF2B5EF4-FFF2-40B4-BE49-F238E27FC236}">
                <a16:creationId xmlns:a16="http://schemas.microsoft.com/office/drawing/2014/main" id="{BA18AC25-4476-4333-A544-D6620043D1B2}"/>
              </a:ext>
            </a:extLst>
          </p:cNvPr>
          <p:cNvSpPr txBox="1"/>
          <p:nvPr/>
        </p:nvSpPr>
        <p:spPr>
          <a:xfrm>
            <a:off x="6820571" y="4697127"/>
            <a:ext cx="22438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・新型コロナ関連情報。</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・ワクチン接種予約システムと連携し、</a:t>
            </a:r>
            <a:b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予約の前日等にトーク機能で通知</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5" name="テキスト ボックス 104">
            <a:extLst>
              <a:ext uri="{FF2B5EF4-FFF2-40B4-BE49-F238E27FC236}">
                <a16:creationId xmlns:a16="http://schemas.microsoft.com/office/drawing/2014/main" id="{0E1F9DDA-4345-4895-A671-2FD840B37ACE}"/>
              </a:ext>
            </a:extLst>
          </p:cNvPr>
          <p:cNvSpPr txBox="1"/>
          <p:nvPr/>
        </p:nvSpPr>
        <p:spPr>
          <a:xfrm>
            <a:off x="66495" y="609104"/>
            <a:ext cx="8996568" cy="338554"/>
          </a:xfrm>
          <a:prstGeom prst="rect">
            <a:avLst/>
          </a:prstGeom>
          <a:solidFill>
            <a:schemeClr val="accent1">
              <a:lumMod val="50000"/>
            </a:schemeClr>
          </a:solidFill>
        </p:spPr>
        <p:txBody>
          <a:bodyPr wrap="square">
            <a:spAutoFit/>
          </a:bodyPr>
          <a:lstStyle/>
          <a:p>
            <a:pPr lvl="0">
              <a:defRPr/>
            </a:pPr>
            <a:r>
              <a:rPr lang="ja-JP" altLang="en-US" sz="1600" b="1" dirty="0">
                <a:solidFill>
                  <a:schemeClr val="bg1"/>
                </a:solidFill>
                <a:latin typeface="Meiryo UI"/>
                <a:ea typeface="Meiryo UI"/>
              </a:rPr>
              <a:t>デジタルサービス　</a:t>
            </a:r>
            <a:r>
              <a:rPr lang="en-US" altLang="ja-JP" sz="1600" b="1" dirty="0">
                <a:solidFill>
                  <a:schemeClr val="bg1"/>
                </a:solidFill>
                <a:latin typeface="Meiryo UI"/>
                <a:ea typeface="Meiryo UI"/>
              </a:rPr>
              <a:t>(5)</a:t>
            </a:r>
            <a:r>
              <a:rPr lang="ja-JP" altLang="en-US" sz="1600" b="1" dirty="0">
                <a:solidFill>
                  <a:schemeClr val="bg1"/>
                </a:solidFill>
                <a:latin typeface="Meiryo UI"/>
                <a:ea typeface="Meiryo UI"/>
              </a:rPr>
              <a:t>療育手帳申請デジタル化</a:t>
            </a:r>
          </a:p>
        </p:txBody>
      </p:sp>
      <p:sp>
        <p:nvSpPr>
          <p:cNvPr id="106" name="テキスト ボックス 105">
            <a:extLst>
              <a:ext uri="{FF2B5EF4-FFF2-40B4-BE49-F238E27FC236}">
                <a16:creationId xmlns:a16="http://schemas.microsoft.com/office/drawing/2014/main" id="{467C150F-1920-4F35-9E0E-13D741A7098C}"/>
              </a:ext>
            </a:extLst>
          </p:cNvPr>
          <p:cNvSpPr txBox="1"/>
          <p:nvPr/>
        </p:nvSpPr>
        <p:spPr>
          <a:xfrm>
            <a:off x="66495" y="3922585"/>
            <a:ext cx="8996568" cy="338554"/>
          </a:xfrm>
          <a:prstGeom prst="rect">
            <a:avLst/>
          </a:prstGeom>
          <a:solidFill>
            <a:schemeClr val="accent1">
              <a:lumMod val="50000"/>
            </a:schemeClr>
          </a:solidFill>
        </p:spPr>
        <p:txBody>
          <a:bodyPr wrap="square">
            <a:spAutoFit/>
          </a:bodyPr>
          <a:lstStyle/>
          <a:p>
            <a:pPr lvl="0">
              <a:defRPr/>
            </a:pPr>
            <a:r>
              <a:rPr lang="ja-JP" altLang="en-US" sz="1600" b="1" dirty="0">
                <a:solidFill>
                  <a:schemeClr val="bg1"/>
                </a:solidFill>
                <a:latin typeface="Meiryo UI"/>
                <a:ea typeface="Meiryo UI"/>
              </a:rPr>
              <a:t>デジタルサービス　</a:t>
            </a:r>
            <a:r>
              <a:rPr lang="en-US" altLang="ja-JP" sz="1600" b="1" dirty="0">
                <a:solidFill>
                  <a:schemeClr val="bg1"/>
                </a:solidFill>
                <a:latin typeface="Meiryo UI"/>
                <a:ea typeface="Meiryo UI"/>
              </a:rPr>
              <a:t>(6)</a:t>
            </a:r>
            <a:r>
              <a:rPr lang="ja-JP" altLang="en-US" sz="1600" b="1" dirty="0">
                <a:solidFill>
                  <a:schemeClr val="bg1"/>
                </a:solidFill>
                <a:latin typeface="Meiryo UI"/>
                <a:ea typeface="Meiryo UI"/>
              </a:rPr>
              <a:t>市町村デジタルサービス</a:t>
            </a:r>
            <a:r>
              <a:rPr lang="zh-TW" altLang="en-US" sz="1600" b="1" dirty="0">
                <a:solidFill>
                  <a:schemeClr val="bg1"/>
                </a:solidFill>
                <a:latin typeface="Meiryo UI"/>
                <a:ea typeface="Meiryo UI"/>
              </a:rPr>
              <a:t>（</a:t>
            </a:r>
            <a:r>
              <a:rPr lang="en-US" altLang="zh-TW" sz="1600" b="1" dirty="0">
                <a:solidFill>
                  <a:schemeClr val="bg1"/>
                </a:solidFill>
                <a:latin typeface="Meiryo UI"/>
                <a:ea typeface="Meiryo UI"/>
              </a:rPr>
              <a:t>LINE</a:t>
            </a:r>
            <a:r>
              <a:rPr lang="zh-TW" altLang="en-US" sz="1600" b="1" dirty="0">
                <a:solidFill>
                  <a:schemeClr val="bg1"/>
                </a:solidFill>
                <a:latin typeface="Meiryo UI"/>
                <a:ea typeface="Meiryo UI"/>
              </a:rPr>
              <a:t>拡張機能）</a:t>
            </a:r>
            <a:r>
              <a:rPr lang="ja-JP" altLang="en-US" sz="1600" b="1" dirty="0">
                <a:solidFill>
                  <a:schemeClr val="bg1"/>
                </a:solidFill>
                <a:latin typeface="Meiryo UI"/>
                <a:ea typeface="Meiryo UI"/>
              </a:rPr>
              <a:t>導入支援</a:t>
            </a:r>
          </a:p>
        </p:txBody>
      </p:sp>
      <p:sp>
        <p:nvSpPr>
          <p:cNvPr id="108" name="正方形/長方形 107">
            <a:extLst>
              <a:ext uri="{FF2B5EF4-FFF2-40B4-BE49-F238E27FC236}">
                <a16:creationId xmlns:a16="http://schemas.microsoft.com/office/drawing/2014/main" id="{2353EBD7-92A7-4773-B2D7-91B5A5A3026E}"/>
              </a:ext>
            </a:extLst>
          </p:cNvPr>
          <p:cNvSpPr/>
          <p:nvPr/>
        </p:nvSpPr>
        <p:spPr>
          <a:xfrm>
            <a:off x="141408" y="968190"/>
            <a:ext cx="601348" cy="43425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効果</a:t>
            </a:r>
          </a:p>
        </p:txBody>
      </p:sp>
      <p:sp>
        <p:nvSpPr>
          <p:cNvPr id="109" name="正方形/長方形 108">
            <a:extLst>
              <a:ext uri="{FF2B5EF4-FFF2-40B4-BE49-F238E27FC236}">
                <a16:creationId xmlns:a16="http://schemas.microsoft.com/office/drawing/2014/main" id="{4AF70651-DD8C-446F-8B27-41808A8A0C15}"/>
              </a:ext>
            </a:extLst>
          </p:cNvPr>
          <p:cNvSpPr/>
          <p:nvPr/>
        </p:nvSpPr>
        <p:spPr>
          <a:xfrm>
            <a:off x="125526" y="4287385"/>
            <a:ext cx="601348" cy="28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効果</a:t>
            </a:r>
          </a:p>
        </p:txBody>
      </p:sp>
      <p:sp>
        <p:nvSpPr>
          <p:cNvPr id="110" name="スライド番号プレースホルダー 2">
            <a:extLst>
              <a:ext uri="{FF2B5EF4-FFF2-40B4-BE49-F238E27FC236}">
                <a16:creationId xmlns:a16="http://schemas.microsoft.com/office/drawing/2014/main" id="{4DB8E613-9947-4705-9DDC-7F854E11E1F5}"/>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30</a:t>
            </a:fld>
            <a:endParaRPr kumimoji="1" lang="ja-JP" altLang="en-US"/>
          </a:p>
        </p:txBody>
      </p:sp>
      <p:grpSp>
        <p:nvGrpSpPr>
          <p:cNvPr id="107" name="グループ化 106">
            <a:extLst>
              <a:ext uri="{FF2B5EF4-FFF2-40B4-BE49-F238E27FC236}">
                <a16:creationId xmlns:a16="http://schemas.microsoft.com/office/drawing/2014/main" id="{A9F1A0C3-3028-4157-901D-617284AF1A81}"/>
              </a:ext>
            </a:extLst>
          </p:cNvPr>
          <p:cNvGrpSpPr/>
          <p:nvPr/>
        </p:nvGrpSpPr>
        <p:grpSpPr>
          <a:xfrm>
            <a:off x="25859" y="4599645"/>
            <a:ext cx="1420057" cy="2263618"/>
            <a:chOff x="-34897" y="4425509"/>
            <a:chExt cx="1416344" cy="2411648"/>
          </a:xfrm>
        </p:grpSpPr>
        <p:grpSp>
          <p:nvGrpSpPr>
            <p:cNvPr id="112" name="グループ化 111">
              <a:extLst>
                <a:ext uri="{FF2B5EF4-FFF2-40B4-BE49-F238E27FC236}">
                  <a16:creationId xmlns:a16="http://schemas.microsoft.com/office/drawing/2014/main" id="{2F0B320B-1198-43D1-8949-2DF929363C09}"/>
                </a:ext>
              </a:extLst>
            </p:cNvPr>
            <p:cNvGrpSpPr/>
            <p:nvPr/>
          </p:nvGrpSpPr>
          <p:grpSpPr>
            <a:xfrm>
              <a:off x="-34897" y="4425509"/>
              <a:ext cx="1416344" cy="2411648"/>
              <a:chOff x="2240515" y="890740"/>
              <a:chExt cx="1589944" cy="2815311"/>
            </a:xfrm>
          </p:grpSpPr>
          <p:pic>
            <p:nvPicPr>
              <p:cNvPr id="132" name="図 131">
                <a:extLst>
                  <a:ext uri="{FF2B5EF4-FFF2-40B4-BE49-F238E27FC236}">
                    <a16:creationId xmlns:a16="http://schemas.microsoft.com/office/drawing/2014/main" id="{C80CD19E-73B2-4520-85A7-7BBAB5E6E2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0515" y="890740"/>
                <a:ext cx="1589944" cy="2815311"/>
              </a:xfrm>
              <a:prstGeom prst="rect">
                <a:avLst/>
              </a:prstGeom>
            </p:spPr>
          </p:pic>
          <p:grpSp>
            <p:nvGrpSpPr>
              <p:cNvPr id="133" name="グループ化 132">
                <a:extLst>
                  <a:ext uri="{FF2B5EF4-FFF2-40B4-BE49-F238E27FC236}">
                    <a16:creationId xmlns:a16="http://schemas.microsoft.com/office/drawing/2014/main" id="{80E68620-279A-4CCD-8BA4-8F780D1005DE}"/>
                  </a:ext>
                </a:extLst>
              </p:cNvPr>
              <p:cNvGrpSpPr/>
              <p:nvPr/>
            </p:nvGrpSpPr>
            <p:grpSpPr>
              <a:xfrm>
                <a:off x="2433855" y="1211042"/>
                <a:ext cx="1274181" cy="2140131"/>
                <a:chOff x="2006252" y="793750"/>
                <a:chExt cx="2780276" cy="4902200"/>
              </a:xfrm>
            </p:grpSpPr>
            <p:grpSp>
              <p:nvGrpSpPr>
                <p:cNvPr id="137" name="グループ化 136">
                  <a:extLst>
                    <a:ext uri="{FF2B5EF4-FFF2-40B4-BE49-F238E27FC236}">
                      <a16:creationId xmlns:a16="http://schemas.microsoft.com/office/drawing/2014/main" id="{A0FB7C48-95B6-45CA-9832-F3C67F0BE8F9}"/>
                    </a:ext>
                  </a:extLst>
                </p:cNvPr>
                <p:cNvGrpSpPr/>
                <p:nvPr/>
              </p:nvGrpSpPr>
              <p:grpSpPr>
                <a:xfrm>
                  <a:off x="2006252" y="793750"/>
                  <a:ext cx="2780276" cy="4902200"/>
                  <a:chOff x="2006252" y="793750"/>
                  <a:chExt cx="2780276" cy="4902200"/>
                </a:xfrm>
              </p:grpSpPr>
              <p:pic>
                <p:nvPicPr>
                  <p:cNvPr id="139" name="図 138">
                    <a:extLst>
                      <a:ext uri="{FF2B5EF4-FFF2-40B4-BE49-F238E27FC236}">
                        <a16:creationId xmlns:a16="http://schemas.microsoft.com/office/drawing/2014/main" id="{04236CDA-76D5-4A6F-9170-7434A94BA85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357" b="90455"/>
                  <a:stretch/>
                </p:blipFill>
                <p:spPr>
                  <a:xfrm>
                    <a:off x="2006252" y="793750"/>
                    <a:ext cx="2780276" cy="381873"/>
                  </a:xfrm>
                  <a:prstGeom prst="rect">
                    <a:avLst/>
                  </a:prstGeom>
                </p:spPr>
              </p:pic>
              <p:pic>
                <p:nvPicPr>
                  <p:cNvPr id="140" name="図 139">
                    <a:extLst>
                      <a:ext uri="{FF2B5EF4-FFF2-40B4-BE49-F238E27FC236}">
                        <a16:creationId xmlns:a16="http://schemas.microsoft.com/office/drawing/2014/main" id="{3A30A110-A72B-4E53-9CFF-FFD34294725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1241" b="5577"/>
                  <a:stretch/>
                </p:blipFill>
                <p:spPr>
                  <a:xfrm>
                    <a:off x="2006370" y="1174750"/>
                    <a:ext cx="2780158" cy="4521200"/>
                  </a:xfrm>
                  <a:prstGeom prst="rect">
                    <a:avLst/>
                  </a:prstGeom>
                </p:spPr>
              </p:pic>
            </p:grpSp>
            <p:sp>
              <p:nvSpPr>
                <p:cNvPr id="138" name="正方形/長方形 137">
                  <a:extLst>
                    <a:ext uri="{FF2B5EF4-FFF2-40B4-BE49-F238E27FC236}">
                      <a16:creationId xmlns:a16="http://schemas.microsoft.com/office/drawing/2014/main" id="{4F601BD2-AA12-4AD0-BB03-E208914774F9}"/>
                    </a:ext>
                  </a:extLst>
                </p:cNvPr>
                <p:cNvSpPr/>
                <p:nvPr/>
              </p:nvSpPr>
              <p:spPr>
                <a:xfrm>
                  <a:off x="2362200" y="3500438"/>
                  <a:ext cx="2026444" cy="119061"/>
                </a:xfrm>
                <a:prstGeom prst="rect">
                  <a:avLst/>
                </a:prstGeom>
                <a:solidFill>
                  <a:srgbClr val="FFFFFF"/>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grpSp>
          <p:sp>
            <p:nvSpPr>
              <p:cNvPr id="134" name="正方形/長方形 133">
                <a:extLst>
                  <a:ext uri="{FF2B5EF4-FFF2-40B4-BE49-F238E27FC236}">
                    <a16:creationId xmlns:a16="http://schemas.microsoft.com/office/drawing/2014/main" id="{7399888B-D0BE-433D-9DB6-7995512FA170}"/>
                  </a:ext>
                </a:extLst>
              </p:cNvPr>
              <p:cNvSpPr/>
              <p:nvPr/>
            </p:nvSpPr>
            <p:spPr>
              <a:xfrm>
                <a:off x="2929946" y="2725253"/>
                <a:ext cx="268464" cy="142189"/>
              </a:xfrm>
              <a:prstGeom prst="rect">
                <a:avLst/>
              </a:prstGeom>
              <a:solidFill>
                <a:srgbClr val="FFFFFF"/>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sp>
            <p:nvSpPr>
              <p:cNvPr id="135" name="正方形/長方形 134">
                <a:extLst>
                  <a:ext uri="{FF2B5EF4-FFF2-40B4-BE49-F238E27FC236}">
                    <a16:creationId xmlns:a16="http://schemas.microsoft.com/office/drawing/2014/main" id="{D73EE2B0-8B4D-49C8-8290-28D41F153096}"/>
                  </a:ext>
                </a:extLst>
              </p:cNvPr>
              <p:cNvSpPr/>
              <p:nvPr/>
            </p:nvSpPr>
            <p:spPr>
              <a:xfrm>
                <a:off x="2642381" y="1253732"/>
                <a:ext cx="317789" cy="76512"/>
              </a:xfrm>
              <a:prstGeom prst="rect">
                <a:avLst/>
              </a:prstGeom>
              <a:solidFill>
                <a:srgbClr val="8CABD9"/>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pic>
            <p:nvPicPr>
              <p:cNvPr id="136" name="図 135" descr="テキスト&#10;&#10;自動的に生成された説明">
                <a:extLst>
                  <a:ext uri="{FF2B5EF4-FFF2-40B4-BE49-F238E27FC236}">
                    <a16:creationId xmlns:a16="http://schemas.microsoft.com/office/drawing/2014/main" id="{27F6CD4B-9347-4A75-B110-88F88E6F1757}"/>
                  </a:ext>
                </a:extLst>
              </p:cNvPr>
              <p:cNvPicPr>
                <a:picLocks noChangeAspect="1"/>
              </p:cNvPicPr>
              <p:nvPr/>
            </p:nvPicPr>
            <p:blipFill rotWithShape="1">
              <a:blip r:embed="rId13"/>
              <a:srcRect t="9787" r="17169" b="62622"/>
              <a:stretch/>
            </p:blipFill>
            <p:spPr>
              <a:xfrm>
                <a:off x="2456601" y="1424883"/>
                <a:ext cx="1191877" cy="840447"/>
              </a:xfrm>
              <a:prstGeom prst="rect">
                <a:avLst/>
              </a:prstGeom>
            </p:spPr>
          </p:pic>
        </p:grpSp>
        <p:sp>
          <p:nvSpPr>
            <p:cNvPr id="113" name="正方形/長方形 112">
              <a:extLst>
                <a:ext uri="{FF2B5EF4-FFF2-40B4-BE49-F238E27FC236}">
                  <a16:creationId xmlns:a16="http://schemas.microsoft.com/office/drawing/2014/main" id="{9FB95024-0508-4667-96D5-4201487DB97D}"/>
                </a:ext>
              </a:extLst>
            </p:cNvPr>
            <p:cNvSpPr/>
            <p:nvPr/>
          </p:nvSpPr>
          <p:spPr>
            <a:xfrm>
              <a:off x="215997" y="5780153"/>
              <a:ext cx="276128" cy="14122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pic>
          <p:nvPicPr>
            <p:cNvPr id="114" name="図 113">
              <a:extLst>
                <a:ext uri="{FF2B5EF4-FFF2-40B4-BE49-F238E27FC236}">
                  <a16:creationId xmlns:a16="http://schemas.microsoft.com/office/drawing/2014/main" id="{62C9C263-25DC-4C5C-BD76-CB54B065D82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36803" y="5838824"/>
              <a:ext cx="69803" cy="69803"/>
            </a:xfrm>
            <a:prstGeom prst="rect">
              <a:avLst/>
            </a:prstGeom>
          </p:spPr>
        </p:pic>
        <p:pic>
          <p:nvPicPr>
            <p:cNvPr id="115" name="図 114">
              <a:extLst>
                <a:ext uri="{FF2B5EF4-FFF2-40B4-BE49-F238E27FC236}">
                  <a16:creationId xmlns:a16="http://schemas.microsoft.com/office/drawing/2014/main" id="{44161103-8137-4190-8B9C-04BC8E42EC3C}"/>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323152" y="5785732"/>
              <a:ext cx="122895" cy="122895"/>
            </a:xfrm>
            <a:prstGeom prst="rect">
              <a:avLst/>
            </a:prstGeom>
          </p:spPr>
        </p:pic>
        <p:sp>
          <p:nvSpPr>
            <p:cNvPr id="116" name="正方形/長方形 115">
              <a:extLst>
                <a:ext uri="{FF2B5EF4-FFF2-40B4-BE49-F238E27FC236}">
                  <a16:creationId xmlns:a16="http://schemas.microsoft.com/office/drawing/2014/main" id="{192D036A-A449-4323-BFB9-468E7763699D}"/>
                </a:ext>
              </a:extLst>
            </p:cNvPr>
            <p:cNvSpPr/>
            <p:nvPr/>
          </p:nvSpPr>
          <p:spPr>
            <a:xfrm>
              <a:off x="566854" y="5780154"/>
              <a:ext cx="276128" cy="12847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sp>
          <p:nvSpPr>
            <p:cNvPr id="117" name="正方形/長方形 116">
              <a:extLst>
                <a:ext uri="{FF2B5EF4-FFF2-40B4-BE49-F238E27FC236}">
                  <a16:creationId xmlns:a16="http://schemas.microsoft.com/office/drawing/2014/main" id="{DE99F60A-9923-45EE-8EE4-03285417D4C9}"/>
                </a:ext>
              </a:extLst>
            </p:cNvPr>
            <p:cNvSpPr/>
            <p:nvPr/>
          </p:nvSpPr>
          <p:spPr>
            <a:xfrm>
              <a:off x="201273" y="5990315"/>
              <a:ext cx="276128" cy="12847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pic>
          <p:nvPicPr>
            <p:cNvPr id="118" name="図 117">
              <a:extLst>
                <a:ext uri="{FF2B5EF4-FFF2-40B4-BE49-F238E27FC236}">
                  <a16:creationId xmlns:a16="http://schemas.microsoft.com/office/drawing/2014/main" id="{0A43EC76-9FB9-4491-9F43-9A7EF1F87E58}"/>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258963" y="5998679"/>
              <a:ext cx="178887" cy="122491"/>
            </a:xfrm>
            <a:prstGeom prst="rect">
              <a:avLst/>
            </a:prstGeom>
          </p:spPr>
        </p:pic>
        <p:pic>
          <p:nvPicPr>
            <p:cNvPr id="119" name="図 118">
              <a:extLst>
                <a:ext uri="{FF2B5EF4-FFF2-40B4-BE49-F238E27FC236}">
                  <a16:creationId xmlns:a16="http://schemas.microsoft.com/office/drawing/2014/main" id="{FF5E6BFC-3EDA-4D1E-9A9F-301B1CC534FB}"/>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flipH="1">
              <a:off x="611412" y="5780970"/>
              <a:ext cx="186281" cy="142954"/>
            </a:xfrm>
            <a:prstGeom prst="rect">
              <a:avLst/>
            </a:prstGeom>
          </p:spPr>
        </p:pic>
        <p:sp>
          <p:nvSpPr>
            <p:cNvPr id="120" name="正方形/長方形 119">
              <a:extLst>
                <a:ext uri="{FF2B5EF4-FFF2-40B4-BE49-F238E27FC236}">
                  <a16:creationId xmlns:a16="http://schemas.microsoft.com/office/drawing/2014/main" id="{A58F3B71-500E-4933-B242-867B11760AA9}"/>
                </a:ext>
              </a:extLst>
            </p:cNvPr>
            <p:cNvSpPr/>
            <p:nvPr/>
          </p:nvSpPr>
          <p:spPr>
            <a:xfrm>
              <a:off x="929499" y="6206398"/>
              <a:ext cx="276128" cy="12847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pic>
          <p:nvPicPr>
            <p:cNvPr id="121" name="図 120">
              <a:extLst>
                <a:ext uri="{FF2B5EF4-FFF2-40B4-BE49-F238E27FC236}">
                  <a16:creationId xmlns:a16="http://schemas.microsoft.com/office/drawing/2014/main" id="{1642B6F9-47F6-4B2F-A0DA-2FFC97C49B81}"/>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984301" y="6206398"/>
              <a:ext cx="137196" cy="136662"/>
            </a:xfrm>
            <a:prstGeom prst="rect">
              <a:avLst/>
            </a:prstGeom>
          </p:spPr>
        </p:pic>
        <p:sp>
          <p:nvSpPr>
            <p:cNvPr id="122" name="正方形/長方形 121">
              <a:extLst>
                <a:ext uri="{FF2B5EF4-FFF2-40B4-BE49-F238E27FC236}">
                  <a16:creationId xmlns:a16="http://schemas.microsoft.com/office/drawing/2014/main" id="{822C8691-120C-4F54-B55F-5098416DA82A}"/>
                </a:ext>
              </a:extLst>
            </p:cNvPr>
            <p:cNvSpPr/>
            <p:nvPr/>
          </p:nvSpPr>
          <p:spPr>
            <a:xfrm>
              <a:off x="582135" y="6206398"/>
              <a:ext cx="276128" cy="12847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sp>
          <p:nvSpPr>
            <p:cNvPr id="123" name="正方形/長方形 122">
              <a:extLst>
                <a:ext uri="{FF2B5EF4-FFF2-40B4-BE49-F238E27FC236}">
                  <a16:creationId xmlns:a16="http://schemas.microsoft.com/office/drawing/2014/main" id="{9F10B054-50DB-40F4-A41C-D491255E9201}"/>
                </a:ext>
              </a:extLst>
            </p:cNvPr>
            <p:cNvSpPr/>
            <p:nvPr/>
          </p:nvSpPr>
          <p:spPr>
            <a:xfrm>
              <a:off x="922375" y="5779708"/>
              <a:ext cx="276128" cy="12847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pic>
          <p:nvPicPr>
            <p:cNvPr id="124" name="図 123">
              <a:extLst>
                <a:ext uri="{FF2B5EF4-FFF2-40B4-BE49-F238E27FC236}">
                  <a16:creationId xmlns:a16="http://schemas.microsoft.com/office/drawing/2014/main" id="{455E96E2-2782-4171-8FD2-BC107C6C34C6}"/>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973035" y="5777327"/>
              <a:ext cx="168846" cy="138708"/>
            </a:xfrm>
            <a:prstGeom prst="rect">
              <a:avLst/>
            </a:prstGeom>
          </p:spPr>
        </p:pic>
        <p:sp>
          <p:nvSpPr>
            <p:cNvPr id="125" name="正方形/長方形 124">
              <a:extLst>
                <a:ext uri="{FF2B5EF4-FFF2-40B4-BE49-F238E27FC236}">
                  <a16:creationId xmlns:a16="http://schemas.microsoft.com/office/drawing/2014/main" id="{BAAFAD87-D688-44C0-8CE8-D866B3C11142}"/>
                </a:ext>
              </a:extLst>
            </p:cNvPr>
            <p:cNvSpPr/>
            <p:nvPr/>
          </p:nvSpPr>
          <p:spPr>
            <a:xfrm>
              <a:off x="924665" y="5990315"/>
              <a:ext cx="276128" cy="12847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pic>
          <p:nvPicPr>
            <p:cNvPr id="126" name="図 125">
              <a:extLst>
                <a:ext uri="{FF2B5EF4-FFF2-40B4-BE49-F238E27FC236}">
                  <a16:creationId xmlns:a16="http://schemas.microsoft.com/office/drawing/2014/main" id="{B961031A-6651-4398-8159-A8F45CC5AD92}"/>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969254" y="5971495"/>
              <a:ext cx="183292" cy="182579"/>
            </a:xfrm>
            <a:prstGeom prst="rect">
              <a:avLst/>
            </a:prstGeom>
          </p:spPr>
        </p:pic>
        <p:pic>
          <p:nvPicPr>
            <p:cNvPr id="127" name="図 126">
              <a:extLst>
                <a:ext uri="{FF2B5EF4-FFF2-40B4-BE49-F238E27FC236}">
                  <a16:creationId xmlns:a16="http://schemas.microsoft.com/office/drawing/2014/main" id="{F71AD46A-7604-4C3C-AAAA-2B36E7FF91B7}"/>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621190" y="5981279"/>
              <a:ext cx="159686" cy="159065"/>
            </a:xfrm>
            <a:prstGeom prst="rect">
              <a:avLst/>
            </a:prstGeom>
          </p:spPr>
        </p:pic>
        <p:sp>
          <p:nvSpPr>
            <p:cNvPr id="128" name="正方形/長方形 127">
              <a:extLst>
                <a:ext uri="{FF2B5EF4-FFF2-40B4-BE49-F238E27FC236}">
                  <a16:creationId xmlns:a16="http://schemas.microsoft.com/office/drawing/2014/main" id="{CF938199-019D-4C89-B455-83A36E2DC926}"/>
                </a:ext>
              </a:extLst>
            </p:cNvPr>
            <p:cNvSpPr/>
            <p:nvPr/>
          </p:nvSpPr>
          <p:spPr>
            <a:xfrm>
              <a:off x="227487" y="6208756"/>
              <a:ext cx="276128" cy="12847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pic>
          <p:nvPicPr>
            <p:cNvPr id="129" name="図 128">
              <a:extLst>
                <a:ext uri="{FF2B5EF4-FFF2-40B4-BE49-F238E27FC236}">
                  <a16:creationId xmlns:a16="http://schemas.microsoft.com/office/drawing/2014/main" id="{DA0BBC96-1823-4E0A-9843-F200FBB32C6D}"/>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282035" y="6187731"/>
              <a:ext cx="169505" cy="168620"/>
            </a:xfrm>
            <a:prstGeom prst="rect">
              <a:avLst/>
            </a:prstGeom>
          </p:spPr>
        </p:pic>
        <p:pic>
          <p:nvPicPr>
            <p:cNvPr id="130" name="図 129">
              <a:extLst>
                <a:ext uri="{FF2B5EF4-FFF2-40B4-BE49-F238E27FC236}">
                  <a16:creationId xmlns:a16="http://schemas.microsoft.com/office/drawing/2014/main" id="{F270C2C2-D2F6-44D2-BA1F-493756EF7B31}"/>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581330" y="6251479"/>
              <a:ext cx="88310" cy="87967"/>
            </a:xfrm>
            <a:prstGeom prst="rect">
              <a:avLst/>
            </a:prstGeom>
          </p:spPr>
        </p:pic>
        <p:pic>
          <p:nvPicPr>
            <p:cNvPr id="131" name="図 130">
              <a:extLst>
                <a:ext uri="{FF2B5EF4-FFF2-40B4-BE49-F238E27FC236}">
                  <a16:creationId xmlns:a16="http://schemas.microsoft.com/office/drawing/2014/main" id="{8BFA6524-519F-4BC8-BE67-D1CD5DD12F4A}"/>
                </a:ext>
              </a:extLst>
            </p:cNvPr>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681620" y="6203140"/>
              <a:ext cx="136656" cy="136124"/>
            </a:xfrm>
            <a:prstGeom prst="rect">
              <a:avLst/>
            </a:prstGeom>
          </p:spPr>
        </p:pic>
      </p:grpSp>
      <p:sp>
        <p:nvSpPr>
          <p:cNvPr id="87" name="タイトル 1">
            <a:extLst>
              <a:ext uri="{FF2B5EF4-FFF2-40B4-BE49-F238E27FC236}">
                <a16:creationId xmlns:a16="http://schemas.microsoft.com/office/drawing/2014/main" id="{1FF8CBAC-92D9-48E3-8E55-27AF21636874}"/>
              </a:ext>
            </a:extLst>
          </p:cNvPr>
          <p:cNvSpPr>
            <a:spLocks noGrp="1"/>
          </p:cNvSpPr>
          <p:nvPr>
            <p:ph type="title"/>
          </p:nvPr>
        </p:nvSpPr>
        <p:spPr>
          <a:xfrm>
            <a:off x="16225" y="243329"/>
            <a:ext cx="7482805" cy="337708"/>
          </a:xfrm>
        </p:spPr>
        <p:txBody>
          <a:bodyPr/>
          <a:lstStyle/>
          <a:p>
            <a:r>
              <a:rPr kumimoji="1" lang="ja-JP" altLang="en-US" sz="2000" dirty="0">
                <a:latin typeface="Meiryo UI" panose="020B0604030504040204" pitchFamily="50" charset="-128"/>
                <a:ea typeface="Meiryo UI" panose="020B0604030504040204" pitchFamily="50" charset="-128"/>
              </a:rPr>
              <a:t>１　住民サービス向上タスクフォース事業③</a:t>
            </a:r>
            <a:endParaRPr kumimoji="1" lang="ja-JP" altLang="en-US" sz="1800" dirty="0">
              <a:latin typeface="Meiryo UI" panose="020B0604030504040204" pitchFamily="50" charset="-128"/>
              <a:ea typeface="Meiryo UI" panose="020B0604030504040204" pitchFamily="50" charset="-128"/>
            </a:endParaRPr>
          </a:p>
        </p:txBody>
      </p:sp>
      <p:sp>
        <p:nvSpPr>
          <p:cNvPr id="88" name="テキスト プレースホルダー 4">
            <a:extLst>
              <a:ext uri="{FF2B5EF4-FFF2-40B4-BE49-F238E27FC236}">
                <a16:creationId xmlns:a16="http://schemas.microsoft.com/office/drawing/2014/main" id="{CE25714D-092E-4F66-B212-839C28A3CC42}"/>
              </a:ext>
            </a:extLst>
          </p:cNvPr>
          <p:cNvSpPr>
            <a:spLocks noGrp="1"/>
          </p:cNvSpPr>
          <p:nvPr>
            <p:ph type="body" sz="quarter" idx="13"/>
          </p:nvPr>
        </p:nvSpPr>
        <p:spPr>
          <a:xfrm>
            <a:off x="92764" y="14148"/>
            <a:ext cx="7170738" cy="293687"/>
          </a:xfrm>
        </p:spPr>
        <p:txBody>
          <a:bodyPr/>
          <a:lstStyle/>
          <a:p>
            <a:r>
              <a:rPr lang="en-US" altLang="ja-JP" dirty="0">
                <a:latin typeface="Meiryo UI" panose="020B0604030504040204" pitchFamily="50" charset="-128"/>
                <a:ea typeface="Meiryo UI" panose="020B0604030504040204" pitchFamily="50" charset="-128"/>
              </a:rPr>
              <a:t>appendix</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34343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7D52EDD0-051B-4D88-BC01-8EDD22813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40" r="2293"/>
          <a:stretch/>
        </p:blipFill>
        <p:spPr>
          <a:xfrm>
            <a:off x="3874992" y="2640121"/>
            <a:ext cx="5084411" cy="2918235"/>
          </a:xfrm>
          <a:prstGeom prst="rect">
            <a:avLst/>
          </a:prstGeom>
        </p:spPr>
      </p:pic>
      <p:sp>
        <p:nvSpPr>
          <p:cNvPr id="14" name="正方形/長方形 13">
            <a:extLst>
              <a:ext uri="{FF2B5EF4-FFF2-40B4-BE49-F238E27FC236}">
                <a16:creationId xmlns:a16="http://schemas.microsoft.com/office/drawing/2014/main" id="{4583808B-8502-4877-9F80-CABD1C0E39F0}"/>
              </a:ext>
            </a:extLst>
          </p:cNvPr>
          <p:cNvSpPr/>
          <p:nvPr/>
        </p:nvSpPr>
        <p:spPr>
          <a:xfrm>
            <a:off x="92763" y="1667960"/>
            <a:ext cx="8867267" cy="608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00" dirty="0">
                <a:solidFill>
                  <a:srgbClr val="13223D"/>
                </a:solidFill>
                <a:latin typeface="Meiryo UI" panose="020B0604030504040204" pitchFamily="50" charset="-128"/>
                <a:ea typeface="Meiryo UI" panose="020B0604030504040204" pitchFamily="50" charset="-128"/>
              </a:rPr>
              <a:t>▶府民の</a:t>
            </a:r>
            <a:r>
              <a:rPr lang="ja-JP" altLang="en-US" sz="1300" dirty="0">
                <a:solidFill>
                  <a:schemeClr val="tx1"/>
                </a:solidFill>
                <a:latin typeface="Meiryo UI" panose="020B0604030504040204" pitchFamily="50" charset="-128"/>
                <a:ea typeface="Meiryo UI" panose="020B0604030504040204" pitchFamily="50" charset="-128"/>
              </a:rPr>
              <a:t>健康づくりに寄与する</a:t>
            </a:r>
            <a:r>
              <a:rPr lang="en-US" altLang="ja-JP" sz="1300" dirty="0" err="1">
                <a:solidFill>
                  <a:schemeClr val="tx1"/>
                </a:solidFill>
                <a:latin typeface="Meiryo UI" panose="020B0604030504040204" pitchFamily="50" charset="-128"/>
                <a:ea typeface="Meiryo UI" panose="020B0604030504040204" pitchFamily="50" charset="-128"/>
              </a:rPr>
              <a:t>SaMD</a:t>
            </a:r>
            <a:r>
              <a:rPr lang="ja-JP" altLang="en-US" sz="1300" dirty="0">
                <a:solidFill>
                  <a:schemeClr val="tx1"/>
                </a:solidFill>
                <a:latin typeface="Meiryo UI" panose="020B0604030504040204" pitchFamily="50" charset="-128"/>
                <a:ea typeface="Meiryo UI" panose="020B0604030504040204" pitchFamily="50" charset="-128"/>
              </a:rPr>
              <a:t>など次世代スマートヘルス分野のスタートアップの資金的支援を行う</a:t>
            </a:r>
            <a:r>
              <a:rPr lang="en-US" altLang="ja-JP" sz="1300" dirty="0">
                <a:solidFill>
                  <a:schemeClr val="tx1"/>
                </a:solidFill>
                <a:latin typeface="Meiryo UI" panose="020B0604030504040204" pitchFamily="50" charset="-128"/>
                <a:ea typeface="Meiryo UI" panose="020B0604030504040204" pitchFamily="50" charset="-128"/>
              </a:rPr>
              <a:t>22.5</a:t>
            </a:r>
            <a:r>
              <a:rPr lang="ja-JP" altLang="en-US" sz="1300" dirty="0">
                <a:solidFill>
                  <a:schemeClr val="tx1"/>
                </a:solidFill>
                <a:latin typeface="Meiryo UI" panose="020B0604030504040204" pitchFamily="50" charset="-128"/>
                <a:ea typeface="Meiryo UI" panose="020B0604030504040204" pitchFamily="50" charset="-128"/>
              </a:rPr>
              <a:t>億円規模の</a:t>
            </a:r>
            <a:br>
              <a:rPr lang="en-US" altLang="ja-JP" sz="1300" dirty="0">
                <a:solidFill>
                  <a:schemeClr val="tx1"/>
                </a:solidFill>
                <a:latin typeface="Meiryo UI" panose="020B0604030504040204" pitchFamily="50" charset="-128"/>
                <a:ea typeface="Meiryo UI" panose="020B0604030504040204" pitchFamily="50" charset="-128"/>
              </a:rPr>
            </a:br>
            <a:r>
              <a:rPr lang="ja-JP" altLang="en-US" sz="1300" dirty="0">
                <a:solidFill>
                  <a:schemeClr val="tx1"/>
                </a:solidFill>
                <a:latin typeface="Meiryo UI" panose="020B0604030504040204" pitchFamily="50" charset="-128"/>
                <a:ea typeface="Meiryo UI" panose="020B0604030504040204" pitchFamily="50" charset="-128"/>
              </a:rPr>
              <a:t>　「デジタルヘルスファンド大阪」と、このファンドを核とした支援環境としての「ラウンドテーブル」の取組みをキックオフ</a:t>
            </a:r>
            <a:endParaRPr lang="en-US" altLang="ja-JP" sz="1300" dirty="0">
              <a:solidFill>
                <a:schemeClr val="tx1"/>
              </a:solidFill>
              <a:latin typeface="Meiryo UI" panose="020B0604030504040204" pitchFamily="50" charset="-128"/>
              <a:ea typeface="Meiryo UI" panose="020B0604030504040204" pitchFamily="50" charset="-128"/>
            </a:endParaRPr>
          </a:p>
          <a:p>
            <a:r>
              <a:rPr lang="ja-JP" altLang="en-US" sz="1300" dirty="0">
                <a:solidFill>
                  <a:schemeClr val="tx1"/>
                </a:solidFill>
                <a:latin typeface="Meiryo UI" panose="020B0604030504040204" pitchFamily="50" charset="-128"/>
                <a:ea typeface="Meiryo UI" panose="020B0604030504040204" pitchFamily="50" charset="-128"/>
              </a:rPr>
              <a:t>▶</a:t>
            </a:r>
            <a:r>
              <a:rPr lang="en-US" altLang="ja-JP" sz="1300" dirty="0">
                <a:solidFill>
                  <a:schemeClr val="tx1"/>
                </a:solidFill>
                <a:latin typeface="Meiryo UI" panose="020B0604030504040204" pitchFamily="50" charset="-128"/>
                <a:ea typeface="Meiryo UI" panose="020B0604030504040204" pitchFamily="50" charset="-128"/>
              </a:rPr>
              <a:t>2025</a:t>
            </a:r>
            <a:r>
              <a:rPr lang="ja-JP" altLang="en-US" sz="1300" dirty="0">
                <a:solidFill>
                  <a:schemeClr val="tx1"/>
                </a:solidFill>
                <a:latin typeface="Meiryo UI" panose="020B0604030504040204" pitchFamily="50" charset="-128"/>
                <a:ea typeface="Meiryo UI" panose="020B0604030504040204" pitchFamily="50" charset="-128"/>
              </a:rPr>
              <a:t>年大阪・関西万博に向けて、当該</a:t>
            </a:r>
            <a:r>
              <a:rPr lang="ja-JP" altLang="en-US" sz="1300" dirty="0">
                <a:solidFill>
                  <a:srgbClr val="13223D"/>
                </a:solidFill>
                <a:latin typeface="Meiryo UI" panose="020B0604030504040204" pitchFamily="50" charset="-128"/>
                <a:ea typeface="Meiryo UI" panose="020B0604030504040204" pitchFamily="50" charset="-128"/>
              </a:rPr>
              <a:t>分野のスタートアップ支援を加速させ、住民</a:t>
            </a:r>
            <a:r>
              <a:rPr lang="en-US" altLang="ja-JP" sz="1300" dirty="0">
                <a:solidFill>
                  <a:srgbClr val="13223D"/>
                </a:solidFill>
                <a:latin typeface="Meiryo UI" panose="020B0604030504040204" pitchFamily="50" charset="-128"/>
                <a:ea typeface="Meiryo UI" panose="020B0604030504040204" pitchFamily="50" charset="-128"/>
              </a:rPr>
              <a:t>QOL</a:t>
            </a:r>
            <a:r>
              <a:rPr lang="ja-JP" altLang="en-US" sz="1300" dirty="0">
                <a:solidFill>
                  <a:srgbClr val="13223D"/>
                </a:solidFill>
                <a:latin typeface="Meiryo UI" panose="020B0604030504040204" pitchFamily="50" charset="-128"/>
                <a:ea typeface="Meiryo UI" panose="020B0604030504040204" pitchFamily="50" charset="-128"/>
              </a:rPr>
              <a:t>の向上とそのレガシー化を図る</a:t>
            </a:r>
            <a:endParaRPr lang="en-US" altLang="ja-JP" sz="1300" dirty="0">
              <a:solidFill>
                <a:srgbClr val="13223D"/>
              </a:solidFill>
              <a:latin typeface="Meiryo UI" panose="020B0604030504040204" pitchFamily="50" charset="-128"/>
              <a:ea typeface="Meiryo UI" panose="020B0604030504040204" pitchFamily="50" charset="-128"/>
            </a:endParaRPr>
          </a:p>
        </p:txBody>
      </p:sp>
      <p:graphicFrame>
        <p:nvGraphicFramePr>
          <p:cNvPr id="15" name="表 3">
            <a:extLst>
              <a:ext uri="{FF2B5EF4-FFF2-40B4-BE49-F238E27FC236}">
                <a16:creationId xmlns:a16="http://schemas.microsoft.com/office/drawing/2014/main" id="{DA8CFBCC-697B-4F86-85DB-A07EA035E207}"/>
              </a:ext>
            </a:extLst>
          </p:cNvPr>
          <p:cNvGraphicFramePr>
            <a:graphicFrameLocks noGrp="1"/>
          </p:cNvGraphicFramePr>
          <p:nvPr/>
        </p:nvGraphicFramePr>
        <p:xfrm>
          <a:off x="193221" y="2581685"/>
          <a:ext cx="3494808" cy="1517554"/>
        </p:xfrm>
        <a:graphic>
          <a:graphicData uri="http://schemas.openxmlformats.org/drawingml/2006/table">
            <a:tbl>
              <a:tblPr firstRow="1" bandRow="1">
                <a:tableStyleId>{5C22544A-7EE6-4342-B048-85BDC9FD1C3A}</a:tableStyleId>
              </a:tblPr>
              <a:tblGrid>
                <a:gridCol w="760730">
                  <a:extLst>
                    <a:ext uri="{9D8B030D-6E8A-4147-A177-3AD203B41FA5}">
                      <a16:colId xmlns:a16="http://schemas.microsoft.com/office/drawing/2014/main" val="3565825350"/>
                    </a:ext>
                  </a:extLst>
                </a:gridCol>
                <a:gridCol w="2734078">
                  <a:extLst>
                    <a:ext uri="{9D8B030D-6E8A-4147-A177-3AD203B41FA5}">
                      <a16:colId xmlns:a16="http://schemas.microsoft.com/office/drawing/2014/main" val="104581851"/>
                    </a:ext>
                  </a:extLst>
                </a:gridCol>
              </a:tblGrid>
              <a:tr h="260955">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ja-JP" altLang="en-US" sz="1200" b="1" dirty="0">
                          <a:latin typeface="Meiryo UI" panose="020B0604030504040204" pitchFamily="50" charset="-128"/>
                          <a:ea typeface="Meiryo UI" panose="020B0604030504040204" pitchFamily="50" charset="-128"/>
                        </a:rPr>
                        <a:t>デジタルヘルスファンド大阪</a:t>
                      </a:r>
                      <a:endParaRPr lang="en-US" altLang="ja-JP" sz="1200" b="1" dirty="0">
                        <a:latin typeface="Meiryo UI" panose="020B0604030504040204" pitchFamily="50" charset="-128"/>
                        <a:ea typeface="Meiryo UI" panose="020B0604030504040204" pitchFamily="50" charset="-128"/>
                      </a:endParaRPr>
                    </a:p>
                  </a:txBody>
                  <a:tcPr/>
                </a:tc>
                <a:tc hMerge="1">
                  <a:txBody>
                    <a:bodyPr/>
                    <a:lstStyle/>
                    <a:p>
                      <a:endParaRPr kumimoji="1" lang="ja-JP" altLang="en-US" dirty="0"/>
                    </a:p>
                  </a:txBody>
                  <a:tcPr/>
                </a:tc>
                <a:extLst>
                  <a:ext uri="{0D108BD9-81ED-4DB2-BD59-A6C34878D82A}">
                    <a16:rowId xmlns:a16="http://schemas.microsoft.com/office/drawing/2014/main" val="3041963076"/>
                  </a:ext>
                </a:extLst>
              </a:tr>
              <a:tr h="462674">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1" dirty="0">
                          <a:solidFill>
                            <a:srgbClr val="000E26"/>
                          </a:solidFill>
                          <a:latin typeface="Meiryo UI" panose="020B0604030504040204" pitchFamily="50" charset="-128"/>
                          <a:ea typeface="Meiryo UI" panose="020B0604030504040204" pitchFamily="50" charset="-128"/>
                        </a:rPr>
                        <a:t>投資対象</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spc="-113" dirty="0">
                          <a:solidFill>
                            <a:srgbClr val="000E26"/>
                          </a:solidFill>
                          <a:latin typeface="Meiryo UI" panose="020B0604030504040204" pitchFamily="50" charset="-128"/>
                          <a:ea typeface="Meiryo UI" panose="020B0604030504040204" pitchFamily="50" charset="-128"/>
                        </a:rPr>
                        <a:t>大阪で事業展開予定のある、 </a:t>
                      </a:r>
                      <a:r>
                        <a:rPr kumimoji="1" lang="en-US" altLang="ja-JP" sz="1050" b="0" spc="-113" dirty="0" err="1">
                          <a:solidFill>
                            <a:srgbClr val="000E26"/>
                          </a:solidFill>
                          <a:latin typeface="Meiryo UI" panose="020B0604030504040204" pitchFamily="50" charset="-128"/>
                          <a:ea typeface="Meiryo UI" panose="020B0604030504040204" pitchFamily="50" charset="-128"/>
                        </a:rPr>
                        <a:t>SaMD</a:t>
                      </a:r>
                      <a:r>
                        <a:rPr kumimoji="1" lang="ja-JP" altLang="en-US" sz="1050" b="0" spc="-113" dirty="0">
                          <a:solidFill>
                            <a:srgbClr val="000E26"/>
                          </a:solidFill>
                          <a:latin typeface="Meiryo UI" panose="020B0604030504040204" pitchFamily="50" charset="-128"/>
                          <a:ea typeface="Meiryo UI" panose="020B0604030504040204" pitchFamily="50" charset="-128"/>
                        </a:rPr>
                        <a:t>等の次世代スマートヘルス分野に取り組む、アーリー期のスタートアップ</a:t>
                      </a:r>
                      <a:endParaRPr lang="ja-JP" altLang="en-US" sz="1050" b="0" spc="-113" dirty="0">
                        <a:solidFill>
                          <a:srgbClr val="000E26"/>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395894765"/>
                  </a:ext>
                </a:extLst>
              </a:tr>
              <a:tr h="277640">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1" dirty="0">
                          <a:solidFill>
                            <a:srgbClr val="000E26"/>
                          </a:solidFill>
                          <a:latin typeface="Meiryo UI" panose="020B0604030504040204" pitchFamily="50" charset="-128"/>
                          <a:ea typeface="Meiryo UI" panose="020B0604030504040204" pitchFamily="50" charset="-128"/>
                        </a:rPr>
                        <a:t>設置期間</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1050" b="0" dirty="0">
                          <a:solidFill>
                            <a:srgbClr val="000E26"/>
                          </a:solidFill>
                          <a:latin typeface="Meiryo UI" panose="020B0604030504040204" pitchFamily="50" charset="-128"/>
                          <a:ea typeface="Meiryo UI" panose="020B0604030504040204" pitchFamily="50" charset="-128"/>
                        </a:rPr>
                        <a:t>12</a:t>
                      </a:r>
                      <a:r>
                        <a:rPr kumimoji="1" lang="ja-JP" altLang="en-US" sz="1050" b="0" dirty="0">
                          <a:solidFill>
                            <a:srgbClr val="000E26"/>
                          </a:solidFill>
                          <a:latin typeface="Meiryo UI" panose="020B0604030504040204" pitchFamily="50" charset="-128"/>
                          <a:ea typeface="Meiryo UI" panose="020B0604030504040204" pitchFamily="50" charset="-128"/>
                        </a:rPr>
                        <a:t>年（ファンド登記：</a:t>
                      </a:r>
                      <a:r>
                        <a:rPr kumimoji="1" lang="en-US" altLang="ja-JP" sz="1050" b="0" dirty="0">
                          <a:solidFill>
                            <a:srgbClr val="000E26"/>
                          </a:solidFill>
                          <a:latin typeface="Meiryo UI" panose="020B0604030504040204" pitchFamily="50" charset="-128"/>
                          <a:ea typeface="Meiryo UI" panose="020B0604030504040204" pitchFamily="50" charset="-128"/>
                        </a:rPr>
                        <a:t>2023</a:t>
                      </a:r>
                      <a:r>
                        <a:rPr kumimoji="1" lang="ja-JP" altLang="en-US" sz="1050" b="0" dirty="0">
                          <a:solidFill>
                            <a:srgbClr val="000E26"/>
                          </a:solidFill>
                          <a:latin typeface="Meiryo UI" panose="020B0604030504040204" pitchFamily="50" charset="-128"/>
                          <a:ea typeface="Meiryo UI" panose="020B0604030504040204" pitchFamily="50" charset="-128"/>
                        </a:rPr>
                        <a:t>年</a:t>
                      </a:r>
                      <a:r>
                        <a:rPr kumimoji="1" lang="en-US" altLang="ja-JP" sz="1050" b="0" dirty="0">
                          <a:solidFill>
                            <a:srgbClr val="000E26"/>
                          </a:solidFill>
                          <a:latin typeface="Meiryo UI" panose="020B0604030504040204" pitchFamily="50" charset="-128"/>
                          <a:ea typeface="Meiryo UI" panose="020B0604030504040204" pitchFamily="50" charset="-128"/>
                        </a:rPr>
                        <a:t>4</a:t>
                      </a:r>
                      <a:r>
                        <a:rPr kumimoji="1" lang="ja-JP" altLang="en-US" sz="1050" b="0" dirty="0">
                          <a:solidFill>
                            <a:srgbClr val="000E26"/>
                          </a:solidFill>
                          <a:latin typeface="Meiryo UI" panose="020B0604030504040204" pitchFamily="50" charset="-128"/>
                          <a:ea typeface="Meiryo UI" panose="020B0604030504040204" pitchFamily="50" charset="-128"/>
                        </a:rPr>
                        <a:t>月</a:t>
                      </a:r>
                      <a:r>
                        <a:rPr kumimoji="1" lang="en-US" altLang="ja-JP" sz="1050" b="0" dirty="0">
                          <a:solidFill>
                            <a:srgbClr val="000E26"/>
                          </a:solidFill>
                          <a:latin typeface="Meiryo UI" panose="020B0604030504040204" pitchFamily="50" charset="-128"/>
                          <a:ea typeface="Meiryo UI" panose="020B0604030504040204" pitchFamily="50" charset="-128"/>
                        </a:rPr>
                        <a:t>20</a:t>
                      </a:r>
                      <a:r>
                        <a:rPr kumimoji="1" lang="ja-JP" altLang="en-US" sz="1050" b="0" dirty="0">
                          <a:solidFill>
                            <a:srgbClr val="000E26"/>
                          </a:solidFill>
                          <a:latin typeface="Meiryo UI" panose="020B0604030504040204" pitchFamily="50" charset="-128"/>
                          <a:ea typeface="Meiryo UI" panose="020B0604030504040204" pitchFamily="50" charset="-128"/>
                        </a:rPr>
                        <a:t>日）</a:t>
                      </a:r>
                      <a:endParaRPr lang="ja-JP" altLang="en-US" sz="1050" b="0" dirty="0">
                        <a:solidFill>
                          <a:srgbClr val="000E26"/>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261465436"/>
                  </a:ext>
                </a:extLst>
              </a:tr>
              <a:tr h="2392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1" dirty="0">
                          <a:solidFill>
                            <a:srgbClr val="000E26"/>
                          </a:solidFill>
                          <a:latin typeface="Meiryo UI" panose="020B0604030504040204" pitchFamily="50" charset="-128"/>
                          <a:ea typeface="Meiryo UI" panose="020B0604030504040204" pitchFamily="50" charset="-128"/>
                        </a:rPr>
                        <a:t>規模</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1050" b="0" dirty="0">
                          <a:solidFill>
                            <a:srgbClr val="000E26"/>
                          </a:solidFill>
                          <a:latin typeface="Meiryo UI" panose="020B0604030504040204" pitchFamily="50" charset="-128"/>
                          <a:ea typeface="Meiryo UI" panose="020B0604030504040204" pitchFamily="50" charset="-128"/>
                        </a:rPr>
                        <a:t>22.5</a:t>
                      </a:r>
                      <a:r>
                        <a:rPr kumimoji="1" lang="ja-JP" altLang="en-US" sz="1050" b="0" dirty="0">
                          <a:solidFill>
                            <a:srgbClr val="000E26"/>
                          </a:solidFill>
                          <a:latin typeface="Meiryo UI" panose="020B0604030504040204" pitchFamily="50" charset="-128"/>
                          <a:ea typeface="Meiryo UI" panose="020B0604030504040204" pitchFamily="50" charset="-128"/>
                        </a:rPr>
                        <a:t>億円</a:t>
                      </a:r>
                      <a:endParaRPr lang="ja-JP" altLang="en-US" sz="1050" b="0" dirty="0">
                        <a:solidFill>
                          <a:srgbClr val="000E26"/>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552288564"/>
                  </a:ext>
                </a:extLst>
              </a:tr>
              <a:tr h="23920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ja-JP" altLang="en-US" sz="1050" b="1" dirty="0">
                          <a:solidFill>
                            <a:srgbClr val="000E26"/>
                          </a:solidFill>
                          <a:latin typeface="Meiryo UI" panose="020B0604030504040204" pitchFamily="50" charset="-128"/>
                          <a:ea typeface="Meiryo UI" panose="020B0604030504040204" pitchFamily="50" charset="-128"/>
                        </a:rPr>
                        <a:t>出資者</a:t>
                      </a:r>
                      <a:endParaRPr kumimoji="1" lang="ja-JP" altLang="en-US" sz="1050" b="1" dirty="0">
                        <a:solidFill>
                          <a:srgbClr val="000E26"/>
                        </a:solidFill>
                        <a:latin typeface="Meiryo UI" panose="020B0604030504040204" pitchFamily="50" charset="-128"/>
                        <a:ea typeface="Meiryo UI" panose="020B0604030504040204" pitchFamily="50" charset="-128"/>
                      </a:endParaRP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dirty="0">
                          <a:solidFill>
                            <a:srgbClr val="000E26"/>
                          </a:solidFill>
                          <a:latin typeface="Meiryo UI" panose="020B0604030504040204" pitchFamily="50" charset="-128"/>
                          <a:ea typeface="Meiryo UI" panose="020B0604030504040204" pitchFamily="50" charset="-128"/>
                        </a:rPr>
                        <a:t>民間企業等</a:t>
                      </a:r>
                      <a:r>
                        <a:rPr lang="ja-JP" altLang="en-US" sz="1050" b="0" dirty="0">
                          <a:solidFill>
                            <a:srgbClr val="000E26"/>
                          </a:solidFill>
                          <a:latin typeface="Meiryo UI" panose="020B0604030504040204" pitchFamily="50" charset="-128"/>
                          <a:ea typeface="Meiryo UI" panose="020B0604030504040204" pitchFamily="50" charset="-128"/>
                        </a:rPr>
                        <a:t>９者</a:t>
                      </a:r>
                    </a:p>
                  </a:txBody>
                  <a:tcPr/>
                </a:tc>
                <a:extLst>
                  <a:ext uri="{0D108BD9-81ED-4DB2-BD59-A6C34878D82A}">
                    <a16:rowId xmlns:a16="http://schemas.microsoft.com/office/drawing/2014/main" val="1715882133"/>
                  </a:ext>
                </a:extLst>
              </a:tr>
            </a:tbl>
          </a:graphicData>
        </a:graphic>
      </p:graphicFrame>
      <p:graphicFrame>
        <p:nvGraphicFramePr>
          <p:cNvPr id="16" name="表 15">
            <a:extLst>
              <a:ext uri="{FF2B5EF4-FFF2-40B4-BE49-F238E27FC236}">
                <a16:creationId xmlns:a16="http://schemas.microsoft.com/office/drawing/2014/main" id="{234B6307-85E7-4DD1-827F-8C0ACA8C884C}"/>
              </a:ext>
            </a:extLst>
          </p:cNvPr>
          <p:cNvGraphicFramePr>
            <a:graphicFrameLocks noGrp="1"/>
          </p:cNvGraphicFramePr>
          <p:nvPr/>
        </p:nvGraphicFramePr>
        <p:xfrm>
          <a:off x="184597" y="4136259"/>
          <a:ext cx="3494806" cy="1430678"/>
        </p:xfrm>
        <a:graphic>
          <a:graphicData uri="http://schemas.openxmlformats.org/drawingml/2006/table">
            <a:tbl>
              <a:tblPr firstRow="1" bandRow="1">
                <a:tableStyleId>{5C22544A-7EE6-4342-B048-85BDC9FD1C3A}</a:tableStyleId>
              </a:tblPr>
              <a:tblGrid>
                <a:gridCol w="743815">
                  <a:extLst>
                    <a:ext uri="{9D8B030D-6E8A-4147-A177-3AD203B41FA5}">
                      <a16:colId xmlns:a16="http://schemas.microsoft.com/office/drawing/2014/main" val="4257301093"/>
                    </a:ext>
                  </a:extLst>
                </a:gridCol>
                <a:gridCol w="2750991">
                  <a:extLst>
                    <a:ext uri="{9D8B030D-6E8A-4147-A177-3AD203B41FA5}">
                      <a16:colId xmlns:a16="http://schemas.microsoft.com/office/drawing/2014/main" val="858107052"/>
                    </a:ext>
                  </a:extLst>
                </a:gridCol>
              </a:tblGrid>
              <a:tr h="226087">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ja-JP" altLang="en-US" sz="1050" b="1" dirty="0">
                          <a:latin typeface="Meiryo UI" panose="020B0604030504040204" pitchFamily="50" charset="-128"/>
                          <a:ea typeface="Meiryo UI" panose="020B0604030504040204" pitchFamily="50" charset="-128"/>
                        </a:rPr>
                        <a:t>ラウンドテーブル</a:t>
                      </a:r>
                      <a:endParaRPr lang="en-US" altLang="ja-JP" sz="1050" b="1" dirty="0">
                        <a:latin typeface="Meiryo UI" panose="020B0604030504040204" pitchFamily="50" charset="-128"/>
                        <a:ea typeface="Meiryo UI" panose="020B0604030504040204" pitchFamily="50" charset="-128"/>
                      </a:endParaRPr>
                    </a:p>
                  </a:txBody>
                  <a:tcPr/>
                </a:tc>
                <a:tc hMerge="1">
                  <a:txBody>
                    <a:bodyPr/>
                    <a:lstStyle/>
                    <a:p>
                      <a:endParaRPr kumimoji="1" lang="ja-JP" altLang="en-US" dirty="0"/>
                    </a:p>
                  </a:txBody>
                  <a:tcPr/>
                </a:tc>
                <a:extLst>
                  <a:ext uri="{0D108BD9-81ED-4DB2-BD59-A6C34878D82A}">
                    <a16:rowId xmlns:a16="http://schemas.microsoft.com/office/drawing/2014/main" val="1545498394"/>
                  </a:ext>
                </a:extLst>
              </a:tr>
              <a:tr h="369960">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00" b="1" dirty="0">
                          <a:solidFill>
                            <a:srgbClr val="000E26"/>
                          </a:solidFill>
                          <a:latin typeface="Meiryo UI" panose="020B0604030504040204" pitchFamily="50" charset="-128"/>
                          <a:ea typeface="Meiryo UI" panose="020B0604030504040204" pitchFamily="50" charset="-128"/>
                        </a:rPr>
                        <a:t>設置目的</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ja-JP" altLang="en-US" sz="1050" b="0" spc="-113" dirty="0">
                          <a:solidFill>
                            <a:srgbClr val="000E26"/>
                          </a:solidFill>
                          <a:latin typeface="Meiryo UI" panose="020B0604030504040204" pitchFamily="50" charset="-128"/>
                          <a:ea typeface="Meiryo UI" panose="020B0604030504040204" pitchFamily="50" charset="-128"/>
                        </a:rPr>
                        <a:t>ファンドを核とした次世代スマートヘルス分野のスタートアップの支援</a:t>
                      </a:r>
                    </a:p>
                  </a:txBody>
                  <a:tcPr/>
                </a:tc>
                <a:extLst>
                  <a:ext uri="{0D108BD9-81ED-4DB2-BD59-A6C34878D82A}">
                    <a16:rowId xmlns:a16="http://schemas.microsoft.com/office/drawing/2014/main" val="4269701937"/>
                  </a:ext>
                </a:extLst>
              </a:tr>
              <a:tr h="356258">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00" b="1" dirty="0">
                          <a:solidFill>
                            <a:srgbClr val="000E26"/>
                          </a:solidFill>
                          <a:latin typeface="Meiryo UI" panose="020B0604030504040204" pitchFamily="50" charset="-128"/>
                          <a:ea typeface="Meiryo UI" panose="020B0604030504040204" pitchFamily="50" charset="-128"/>
                        </a:rPr>
                        <a:t>参画機関</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ja-JP" altLang="en-US" sz="1050" b="0" dirty="0">
                          <a:solidFill>
                            <a:srgbClr val="000E26"/>
                          </a:solidFill>
                          <a:latin typeface="Meiryo UI" panose="020B0604030504040204" pitchFamily="50" charset="-128"/>
                          <a:ea typeface="Meiryo UI" panose="020B0604030504040204" pitchFamily="50" charset="-128"/>
                        </a:rPr>
                        <a:t>国、経済団体、大学、公的機関など</a:t>
                      </a:r>
                    </a:p>
                  </a:txBody>
                  <a:tcPr/>
                </a:tc>
                <a:extLst>
                  <a:ext uri="{0D108BD9-81ED-4DB2-BD59-A6C34878D82A}">
                    <a16:rowId xmlns:a16="http://schemas.microsoft.com/office/drawing/2014/main" val="2578870254"/>
                  </a:ext>
                </a:extLst>
              </a:tr>
              <a:tr h="369960">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00" b="1" dirty="0">
                          <a:solidFill>
                            <a:srgbClr val="000E26"/>
                          </a:solidFill>
                          <a:latin typeface="Meiryo UI" panose="020B0604030504040204" pitchFamily="50" charset="-128"/>
                          <a:ea typeface="Meiryo UI" panose="020B0604030504040204" pitchFamily="50" charset="-128"/>
                        </a:rPr>
                        <a:t>取組</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ja-JP" altLang="en-US" sz="1050" b="0" dirty="0">
                          <a:solidFill>
                            <a:srgbClr val="000E26"/>
                          </a:solidFill>
                          <a:latin typeface="Meiryo UI" panose="020B0604030504040204" pitchFamily="50" charset="-128"/>
                          <a:ea typeface="Meiryo UI" panose="020B0604030504040204" pitchFamily="50" charset="-128"/>
                        </a:rPr>
                        <a:t>公的機関や大学、民間団体の連絡調整・連携の場（資金面以外での支援）</a:t>
                      </a:r>
                    </a:p>
                  </a:txBody>
                  <a:tcPr/>
                </a:tc>
                <a:extLst>
                  <a:ext uri="{0D108BD9-81ED-4DB2-BD59-A6C34878D82A}">
                    <a16:rowId xmlns:a16="http://schemas.microsoft.com/office/drawing/2014/main" val="2282741278"/>
                  </a:ext>
                </a:extLst>
              </a:tr>
            </a:tbl>
          </a:graphicData>
        </a:graphic>
      </p:graphicFrame>
      <p:sp>
        <p:nvSpPr>
          <p:cNvPr id="11" name="スライド番号プレースホルダー 2">
            <a:extLst>
              <a:ext uri="{FF2B5EF4-FFF2-40B4-BE49-F238E27FC236}">
                <a16:creationId xmlns:a16="http://schemas.microsoft.com/office/drawing/2014/main" id="{FEF462F3-825F-44F0-B625-5BBC43A19940}"/>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31</a:t>
            </a:fld>
            <a:endParaRPr kumimoji="1" lang="ja-JP" altLang="en-US"/>
          </a:p>
        </p:txBody>
      </p:sp>
      <p:sp>
        <p:nvSpPr>
          <p:cNvPr id="17" name="タイトル 1">
            <a:extLst>
              <a:ext uri="{FF2B5EF4-FFF2-40B4-BE49-F238E27FC236}">
                <a16:creationId xmlns:a16="http://schemas.microsoft.com/office/drawing/2014/main" id="{EFF3906D-B50A-4EF6-B982-816B6E54395F}"/>
              </a:ext>
            </a:extLst>
          </p:cNvPr>
          <p:cNvSpPr txBox="1">
            <a:spLocks/>
          </p:cNvSpPr>
          <p:nvPr/>
        </p:nvSpPr>
        <p:spPr>
          <a:xfrm>
            <a:off x="16225" y="243329"/>
            <a:ext cx="7482805" cy="337708"/>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kumimoji="1" sz="2400" b="1" kern="1200">
                <a:solidFill>
                  <a:schemeClr val="tx1"/>
                </a:solidFill>
                <a:latin typeface="+mj-lt"/>
                <a:ea typeface="+mj-ea"/>
                <a:cs typeface="+mj-cs"/>
              </a:defRPr>
            </a:lvl1pPr>
          </a:lstStyle>
          <a:p>
            <a:r>
              <a:rPr lang="ja-JP" altLang="en-US" sz="2000" dirty="0">
                <a:latin typeface="Meiryo UI" panose="020B0604030504040204" pitchFamily="50" charset="-128"/>
                <a:ea typeface="Meiryo UI" panose="020B0604030504040204" pitchFamily="50" charset="-128"/>
              </a:rPr>
              <a:t>２　</a:t>
            </a:r>
            <a:r>
              <a:rPr kumimoji="1" lang="ja-JP" altLang="en-US" sz="2000" dirty="0">
                <a:latin typeface="Meiryo UI" panose="020B0604030504040204" pitchFamily="50" charset="-128"/>
                <a:ea typeface="Meiryo UI" panose="020B0604030504040204" pitchFamily="50" charset="-128"/>
              </a:rPr>
              <a:t>次世代スマートヘルス（デジタルヘルスファンド大阪）</a:t>
            </a:r>
            <a:endParaRPr lang="ja-JP" altLang="en-US" sz="1800"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CE6CC5AF-537A-4ED9-B4AD-8AA8507C9EC1}"/>
              </a:ext>
            </a:extLst>
          </p:cNvPr>
          <p:cNvSpPr txBox="1"/>
          <p:nvPr/>
        </p:nvSpPr>
        <p:spPr>
          <a:xfrm>
            <a:off x="92763" y="1111812"/>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次世代スマートヘルス　スタートアップ創出プロジェクト</a:t>
            </a:r>
          </a:p>
        </p:txBody>
      </p:sp>
      <p:sp>
        <p:nvSpPr>
          <p:cNvPr id="10" name="テキスト プレースホルダー 4">
            <a:extLst>
              <a:ext uri="{FF2B5EF4-FFF2-40B4-BE49-F238E27FC236}">
                <a16:creationId xmlns:a16="http://schemas.microsoft.com/office/drawing/2014/main" id="{D287538D-61C4-4FF6-BF3A-D06FD7D84759}"/>
              </a:ext>
            </a:extLst>
          </p:cNvPr>
          <p:cNvSpPr>
            <a:spLocks noGrp="1"/>
          </p:cNvSpPr>
          <p:nvPr>
            <p:ph type="body" sz="quarter" idx="13"/>
          </p:nvPr>
        </p:nvSpPr>
        <p:spPr>
          <a:xfrm>
            <a:off x="92764" y="14148"/>
            <a:ext cx="7170738" cy="293687"/>
          </a:xfrm>
        </p:spPr>
        <p:txBody>
          <a:bodyPr/>
          <a:lstStyle/>
          <a:p>
            <a:r>
              <a:rPr lang="en-US" altLang="ja-JP" dirty="0">
                <a:latin typeface="Meiryo UI" panose="020B0604030504040204" pitchFamily="50" charset="-128"/>
                <a:ea typeface="Meiryo UI" panose="020B0604030504040204" pitchFamily="50" charset="-128"/>
              </a:rPr>
              <a:t>appendix</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29022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a:extLst>
              <a:ext uri="{FF2B5EF4-FFF2-40B4-BE49-F238E27FC236}">
                <a16:creationId xmlns:a16="http://schemas.microsoft.com/office/drawing/2014/main" id="{AD2E11D7-3A94-480F-8125-186B8D8E60A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の概要</a:t>
            </a:r>
          </a:p>
        </p:txBody>
      </p:sp>
      <p:pic>
        <p:nvPicPr>
          <p:cNvPr id="163" name="図 162">
            <a:extLst>
              <a:ext uri="{FF2B5EF4-FFF2-40B4-BE49-F238E27FC236}">
                <a16:creationId xmlns:a16="http://schemas.microsoft.com/office/drawing/2014/main" id="{80924E6E-BFDD-46BC-BFBA-876B4B9004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36224"/>
            <a:ext cx="4148249" cy="2648757"/>
          </a:xfrm>
          <a:prstGeom prst="rect">
            <a:avLst/>
          </a:prstGeom>
        </p:spPr>
      </p:pic>
      <p:sp>
        <p:nvSpPr>
          <p:cNvPr id="165" name="テキスト ボックス 164">
            <a:extLst>
              <a:ext uri="{FF2B5EF4-FFF2-40B4-BE49-F238E27FC236}">
                <a16:creationId xmlns:a16="http://schemas.microsoft.com/office/drawing/2014/main" id="{A4970CEF-D228-4760-ACAF-2CFC1BD1BFF2}"/>
              </a:ext>
            </a:extLst>
          </p:cNvPr>
          <p:cNvSpPr txBox="1"/>
          <p:nvPr/>
        </p:nvSpPr>
        <p:spPr>
          <a:xfrm>
            <a:off x="189100" y="1554335"/>
            <a:ext cx="3745226" cy="1061829"/>
          </a:xfrm>
          <a:prstGeom prst="rect">
            <a:avLst/>
          </a:prstGeom>
          <a:noFill/>
        </p:spPr>
        <p:txBody>
          <a:bodyPr wrap="square">
            <a:spAutoFit/>
          </a:bodyPr>
          <a:lstStyle/>
          <a:p>
            <a:pPr defTabSz="208955">
              <a:defRPr/>
            </a:pPr>
            <a:r>
              <a:rPr lang="ja-JP" altLang="en-US" sz="1050" dirty="0">
                <a:solidFill>
                  <a:prstClr val="black"/>
                </a:solidFill>
                <a:latin typeface="メイリオ" panose="020B0604030504040204" pitchFamily="50" charset="-128"/>
                <a:ea typeface="メイリオ" panose="020B0604030504040204" pitchFamily="50" charset="-128"/>
              </a:rPr>
              <a:t>“大阪モデル”のスマートシティの実現に向けた推進体制として、大阪府、府内</a:t>
            </a:r>
            <a:r>
              <a:rPr lang="en-US" altLang="ja-JP" sz="1050" dirty="0">
                <a:solidFill>
                  <a:prstClr val="black"/>
                </a:solidFill>
                <a:latin typeface="メイリオ" panose="020B0604030504040204" pitchFamily="50" charset="-128"/>
                <a:ea typeface="メイリオ" panose="020B0604030504040204" pitchFamily="50" charset="-128"/>
              </a:rPr>
              <a:t>43</a:t>
            </a:r>
            <a:r>
              <a:rPr lang="ja-JP" altLang="en-US" sz="1050" dirty="0">
                <a:solidFill>
                  <a:prstClr val="black"/>
                </a:solidFill>
                <a:latin typeface="メイリオ" panose="020B0604030504040204" pitchFamily="50" charset="-128"/>
                <a:ea typeface="メイリオ" panose="020B0604030504040204" pitchFamily="50" charset="-128"/>
              </a:rPr>
              <a:t>市町村、企業、大学、シビックテック等と連携して</a:t>
            </a:r>
            <a:r>
              <a:rPr lang="en-US" altLang="ja-JP" sz="1050" dirty="0">
                <a:solidFill>
                  <a:prstClr val="black"/>
                </a:solidFill>
                <a:latin typeface="メイリオ" panose="020B0604030504040204" pitchFamily="50" charset="-128"/>
                <a:ea typeface="メイリオ" panose="020B0604030504040204" pitchFamily="50" charset="-128"/>
              </a:rPr>
              <a:t>2020</a:t>
            </a:r>
            <a:r>
              <a:rPr lang="ja-JP" altLang="en-US" sz="1050" dirty="0">
                <a:solidFill>
                  <a:prstClr val="black"/>
                </a:solidFill>
                <a:latin typeface="メイリオ" panose="020B0604030504040204" pitchFamily="50" charset="-128"/>
                <a:ea typeface="メイリオ" panose="020B0604030504040204" pitchFamily="50" charset="-128"/>
              </a:rPr>
              <a:t>年８月に設立した公民連携プラットフォーム。</a:t>
            </a:r>
          </a:p>
          <a:p>
            <a:pPr defTabSz="208955">
              <a:defRPr/>
            </a:pPr>
            <a:r>
              <a:rPr lang="ja-JP" altLang="en-US" sz="1050" dirty="0">
                <a:solidFill>
                  <a:prstClr val="black"/>
                </a:solidFill>
                <a:latin typeface="メイリオ" panose="020B0604030504040204" pitchFamily="50" charset="-128"/>
                <a:ea typeface="メイリオ" panose="020B0604030504040204" pitchFamily="50" charset="-128"/>
              </a:rPr>
              <a:t>市町村が抱える地域・社会課題解決に向け、</a:t>
            </a:r>
            <a:r>
              <a:rPr lang="en-US" altLang="ja-JP" sz="1050" dirty="0">
                <a:solidFill>
                  <a:prstClr val="black"/>
                </a:solidFill>
                <a:latin typeface="メイリオ" panose="020B0604030504040204" pitchFamily="50" charset="-128"/>
                <a:ea typeface="メイリオ" panose="020B0604030504040204" pitchFamily="50" charset="-128"/>
              </a:rPr>
              <a:t>ICT</a:t>
            </a:r>
            <a:r>
              <a:rPr lang="ja-JP" altLang="en-US" sz="1050" dirty="0">
                <a:solidFill>
                  <a:prstClr val="black"/>
                </a:solidFill>
                <a:latin typeface="メイリオ" panose="020B0604030504040204" pitchFamily="50" charset="-128"/>
                <a:ea typeface="メイリオ" panose="020B0604030504040204" pitchFamily="50" charset="-128"/>
              </a:rPr>
              <a:t>を活用したサービスの実証・実装に取り組んでいる。</a:t>
            </a:r>
          </a:p>
        </p:txBody>
      </p:sp>
      <p:sp>
        <p:nvSpPr>
          <p:cNvPr id="166" name="テキスト ボックス 165">
            <a:extLst>
              <a:ext uri="{FF2B5EF4-FFF2-40B4-BE49-F238E27FC236}">
                <a16:creationId xmlns:a16="http://schemas.microsoft.com/office/drawing/2014/main" id="{21B36F57-3A71-45EA-9A77-34DFB44B9A9C}"/>
              </a:ext>
            </a:extLst>
          </p:cNvPr>
          <p:cNvSpPr txBox="1"/>
          <p:nvPr/>
        </p:nvSpPr>
        <p:spPr>
          <a:xfrm>
            <a:off x="164083" y="1284743"/>
            <a:ext cx="3424335" cy="289441"/>
          </a:xfrm>
          <a:prstGeom prst="roundRect">
            <a:avLst/>
          </a:prstGeom>
          <a:noFill/>
        </p:spPr>
        <p:txBody>
          <a:bodyPr wrap="none" rtlCol="0">
            <a:spAutoFit/>
          </a:bodyPr>
          <a:lstStyle/>
          <a:p>
            <a:pPr defTabSz="685800">
              <a:defRPr/>
            </a:pPr>
            <a:r>
              <a:rPr lang="ja-JP" altLang="en-US" sz="1100" b="1" dirty="0">
                <a:solidFill>
                  <a:prstClr val="black"/>
                </a:solidFill>
                <a:latin typeface="Meiryo UI"/>
                <a:ea typeface="Meiryo UI"/>
              </a:rPr>
              <a:t>大阪スマートシティパートナーズフォーラム（</a:t>
            </a:r>
            <a:r>
              <a:rPr lang="en-US" altLang="ja-JP" sz="1100" b="1" dirty="0">
                <a:solidFill>
                  <a:prstClr val="black"/>
                </a:solidFill>
                <a:latin typeface="Meiryo UI"/>
                <a:ea typeface="Meiryo UI"/>
              </a:rPr>
              <a:t>OSPF</a:t>
            </a:r>
            <a:r>
              <a:rPr lang="ja-JP" altLang="en-US" sz="1100" b="1" dirty="0">
                <a:solidFill>
                  <a:prstClr val="black"/>
                </a:solidFill>
                <a:latin typeface="Meiryo UI"/>
                <a:ea typeface="Meiryo UI"/>
              </a:rPr>
              <a:t>）とは</a:t>
            </a:r>
          </a:p>
        </p:txBody>
      </p:sp>
      <p:grpSp>
        <p:nvGrpSpPr>
          <p:cNvPr id="168" name="グループ化 167">
            <a:extLst>
              <a:ext uri="{FF2B5EF4-FFF2-40B4-BE49-F238E27FC236}">
                <a16:creationId xmlns:a16="http://schemas.microsoft.com/office/drawing/2014/main" id="{647F6C2E-741C-4FBE-9645-8A8C1E96FC9B}"/>
              </a:ext>
            </a:extLst>
          </p:cNvPr>
          <p:cNvGrpSpPr/>
          <p:nvPr/>
        </p:nvGrpSpPr>
        <p:grpSpPr>
          <a:xfrm>
            <a:off x="325284" y="2629513"/>
            <a:ext cx="630260" cy="345439"/>
            <a:chOff x="385538" y="1845015"/>
            <a:chExt cx="816109" cy="477960"/>
          </a:xfrm>
        </p:grpSpPr>
        <p:sp>
          <p:nvSpPr>
            <p:cNvPr id="169" name="正方形/長方形 168">
              <a:extLst>
                <a:ext uri="{FF2B5EF4-FFF2-40B4-BE49-F238E27FC236}">
                  <a16:creationId xmlns:a16="http://schemas.microsoft.com/office/drawing/2014/main" id="{2433C86F-8720-40CF-9060-C86E747F266C}"/>
                </a:ext>
              </a:extLst>
            </p:cNvPr>
            <p:cNvSpPr/>
            <p:nvPr/>
          </p:nvSpPr>
          <p:spPr>
            <a:xfrm>
              <a:off x="385538" y="1845015"/>
              <a:ext cx="808428" cy="319386"/>
            </a:xfrm>
            <a:prstGeom prst="rect">
              <a:avLst/>
            </a:prstGeom>
          </p:spPr>
          <p:txBody>
            <a:bodyPr wrap="square">
              <a:spAutoFit/>
            </a:bodyPr>
            <a:lstStyle/>
            <a:p>
              <a:pPr defTabSz="685800">
                <a:defRPr/>
              </a:pPr>
              <a:r>
                <a:rPr lang="ja-JP" altLang="en-US" sz="900" dirty="0">
                  <a:solidFill>
                    <a:prstClr val="black"/>
                  </a:solidFill>
                  <a:latin typeface="HGP創英角ｺﾞｼｯｸUB" panose="020B0900000000000000" pitchFamily="50" charset="-128"/>
                  <a:ea typeface="HGP創英角ｺﾞｼｯｸUB" panose="020B0900000000000000" pitchFamily="50" charset="-128"/>
                </a:rPr>
                <a:t>目　的</a:t>
              </a:r>
              <a:endParaRPr lang="ja-JP" altLang="en-US" sz="1125"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70" name="正方形/長方形 169">
              <a:extLst>
                <a:ext uri="{FF2B5EF4-FFF2-40B4-BE49-F238E27FC236}">
                  <a16:creationId xmlns:a16="http://schemas.microsoft.com/office/drawing/2014/main" id="{DE96FD6B-FAF0-4D1E-ACC4-ED6C81FD1804}"/>
                </a:ext>
              </a:extLst>
            </p:cNvPr>
            <p:cNvSpPr/>
            <p:nvPr/>
          </p:nvSpPr>
          <p:spPr>
            <a:xfrm>
              <a:off x="393219" y="2051496"/>
              <a:ext cx="808428" cy="271479"/>
            </a:xfrm>
            <a:prstGeom prst="rect">
              <a:avLst/>
            </a:prstGeom>
          </p:spPr>
          <p:txBody>
            <a:bodyPr wrap="square">
              <a:spAutoFit/>
            </a:bodyPr>
            <a:lstStyle/>
            <a:p>
              <a:pPr defTabSz="685800">
                <a:defRPr/>
              </a:pPr>
              <a:r>
                <a:rPr lang="en-US" altLang="ja-JP" sz="675" dirty="0">
                  <a:solidFill>
                    <a:prstClr val="black"/>
                  </a:solidFill>
                  <a:latin typeface="HGP創英角ｺﾞｼｯｸUB" panose="020B0900000000000000" pitchFamily="50" charset="-128"/>
                  <a:ea typeface="HGP創英角ｺﾞｼｯｸUB" panose="020B0900000000000000" pitchFamily="50" charset="-128"/>
                </a:rPr>
                <a:t>Purpose</a:t>
              </a:r>
              <a:endParaRPr lang="ja-JP" altLang="en-US" sz="900" dirty="0">
                <a:solidFill>
                  <a:prstClr val="black"/>
                </a:solidFill>
                <a:latin typeface="HGP創英角ｺﾞｼｯｸUB" panose="020B0900000000000000" pitchFamily="50" charset="-128"/>
                <a:ea typeface="HGP創英角ｺﾞｼｯｸUB" panose="020B0900000000000000" pitchFamily="50" charset="-128"/>
              </a:endParaRPr>
            </a:p>
          </p:txBody>
        </p:sp>
      </p:grpSp>
      <p:sp>
        <p:nvSpPr>
          <p:cNvPr id="171" name="正方形/長方形 170">
            <a:extLst>
              <a:ext uri="{FF2B5EF4-FFF2-40B4-BE49-F238E27FC236}">
                <a16:creationId xmlns:a16="http://schemas.microsoft.com/office/drawing/2014/main" id="{55C0D615-0580-45CD-8994-2726EAD0E602}"/>
              </a:ext>
            </a:extLst>
          </p:cNvPr>
          <p:cNvSpPr/>
          <p:nvPr/>
        </p:nvSpPr>
        <p:spPr>
          <a:xfrm>
            <a:off x="851345" y="2643052"/>
            <a:ext cx="3082981" cy="348813"/>
          </a:xfrm>
          <a:prstGeom prst="rect">
            <a:avLst/>
          </a:prstGeom>
        </p:spPr>
        <p:txBody>
          <a:bodyPr wrap="square">
            <a:spAutoFit/>
          </a:bodyPr>
          <a:lstStyle/>
          <a:p>
            <a:pPr defTabSz="685800">
              <a:lnSpc>
                <a:spcPts val="1013"/>
              </a:lnSpc>
              <a:defRPr/>
            </a:pPr>
            <a:r>
              <a:rPr lang="ja-JP" altLang="en-US" sz="825" dirty="0">
                <a:solidFill>
                  <a:prstClr val="black"/>
                </a:solidFill>
                <a:latin typeface="メイリオ" panose="020B0604030504040204" pitchFamily="50" charset="-128"/>
                <a:ea typeface="メイリオ" panose="020B0604030504040204" pitchFamily="50" charset="-128"/>
              </a:rPr>
              <a:t>企業やシビックテック、府内市町村、大学等と連携した</a:t>
            </a:r>
            <a:endParaRPr lang="en-US" altLang="ja-JP" sz="825" dirty="0">
              <a:solidFill>
                <a:prstClr val="black"/>
              </a:solidFill>
              <a:latin typeface="メイリオ" panose="020B0604030504040204" pitchFamily="50" charset="-128"/>
              <a:ea typeface="メイリオ" panose="020B0604030504040204" pitchFamily="50" charset="-128"/>
            </a:endParaRPr>
          </a:p>
          <a:p>
            <a:pPr defTabSz="685800">
              <a:lnSpc>
                <a:spcPts val="1013"/>
              </a:lnSpc>
              <a:defRPr/>
            </a:pPr>
            <a:r>
              <a:rPr lang="ja-JP" altLang="en-US" sz="825" dirty="0">
                <a:solidFill>
                  <a:prstClr val="black"/>
                </a:solidFill>
                <a:latin typeface="メイリオ" panose="020B0604030504040204" pitchFamily="50" charset="-128"/>
                <a:ea typeface="メイリオ" panose="020B0604030504040204" pitchFamily="50" charset="-128"/>
              </a:rPr>
              <a:t>“大阪モデル”のスマートシティの実現に向けた</a:t>
            </a:r>
            <a:r>
              <a:rPr lang="ja-JP" altLang="en-US" sz="825" dirty="0">
                <a:latin typeface="メイリオ" panose="020B0604030504040204" pitchFamily="50" charset="-128"/>
                <a:ea typeface="メイリオ" panose="020B0604030504040204" pitchFamily="50" charset="-128"/>
              </a:rPr>
              <a:t>取組み</a:t>
            </a:r>
            <a:r>
              <a:rPr lang="ja-JP" altLang="en-US" sz="825" dirty="0">
                <a:solidFill>
                  <a:prstClr val="black"/>
                </a:solidFill>
                <a:latin typeface="メイリオ" panose="020B0604030504040204" pitchFamily="50" charset="-128"/>
                <a:ea typeface="メイリオ" panose="020B0604030504040204" pitchFamily="50" charset="-128"/>
              </a:rPr>
              <a:t>の推進</a:t>
            </a:r>
            <a:endParaRPr lang="en-US" altLang="ja-JP" sz="825" dirty="0">
              <a:solidFill>
                <a:prstClr val="black"/>
              </a:solidFill>
              <a:latin typeface="メイリオ" panose="020B0604030504040204" pitchFamily="50" charset="-128"/>
              <a:ea typeface="メイリオ" panose="020B0604030504040204" pitchFamily="50" charset="-128"/>
            </a:endParaRPr>
          </a:p>
        </p:txBody>
      </p:sp>
      <p:grpSp>
        <p:nvGrpSpPr>
          <p:cNvPr id="172" name="グループ化 171">
            <a:extLst>
              <a:ext uri="{FF2B5EF4-FFF2-40B4-BE49-F238E27FC236}">
                <a16:creationId xmlns:a16="http://schemas.microsoft.com/office/drawing/2014/main" id="{1FAED08B-4B53-4600-8EFD-25F923788DDA}"/>
              </a:ext>
            </a:extLst>
          </p:cNvPr>
          <p:cNvGrpSpPr/>
          <p:nvPr/>
        </p:nvGrpSpPr>
        <p:grpSpPr>
          <a:xfrm>
            <a:off x="303642" y="3070355"/>
            <a:ext cx="787944" cy="343681"/>
            <a:chOff x="288942" y="2331560"/>
            <a:chExt cx="1020288" cy="475527"/>
          </a:xfrm>
        </p:grpSpPr>
        <p:sp>
          <p:nvSpPr>
            <p:cNvPr id="173" name="正方形/長方形 172">
              <a:extLst>
                <a:ext uri="{FF2B5EF4-FFF2-40B4-BE49-F238E27FC236}">
                  <a16:creationId xmlns:a16="http://schemas.microsoft.com/office/drawing/2014/main" id="{FDE0CD3F-9253-428A-A692-0F9D3846C47D}"/>
                </a:ext>
              </a:extLst>
            </p:cNvPr>
            <p:cNvSpPr/>
            <p:nvPr/>
          </p:nvSpPr>
          <p:spPr>
            <a:xfrm>
              <a:off x="288942" y="2331560"/>
              <a:ext cx="1020288" cy="319386"/>
            </a:xfrm>
            <a:prstGeom prst="rect">
              <a:avLst/>
            </a:prstGeom>
          </p:spPr>
          <p:txBody>
            <a:bodyPr wrap="square">
              <a:spAutoFit/>
            </a:bodyPr>
            <a:lstStyle/>
            <a:p>
              <a:pPr defTabSz="685800">
                <a:defRPr/>
              </a:pPr>
              <a:r>
                <a:rPr lang="ja-JP" altLang="en-US" sz="900" dirty="0">
                  <a:solidFill>
                    <a:prstClr val="black"/>
                  </a:solidFill>
                  <a:latin typeface="HGP創英角ｺﾞｼｯｸUB" panose="020B0900000000000000" pitchFamily="50" charset="-128"/>
                  <a:ea typeface="HGP創英角ｺﾞｼｯｸUB" panose="020B0900000000000000" pitchFamily="50" charset="-128"/>
                </a:rPr>
                <a:t>事業内容</a:t>
              </a:r>
              <a:endParaRPr lang="ja-JP" altLang="en-US" sz="1125"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74" name="正方形/長方形 173">
              <a:extLst>
                <a:ext uri="{FF2B5EF4-FFF2-40B4-BE49-F238E27FC236}">
                  <a16:creationId xmlns:a16="http://schemas.microsoft.com/office/drawing/2014/main" id="{283D0ACB-7367-442B-AA11-914D2F998208}"/>
                </a:ext>
              </a:extLst>
            </p:cNvPr>
            <p:cNvSpPr/>
            <p:nvPr/>
          </p:nvSpPr>
          <p:spPr>
            <a:xfrm>
              <a:off x="390266" y="2535608"/>
              <a:ext cx="808429" cy="271479"/>
            </a:xfrm>
            <a:prstGeom prst="rect">
              <a:avLst/>
            </a:prstGeom>
          </p:spPr>
          <p:txBody>
            <a:bodyPr wrap="square">
              <a:spAutoFit/>
            </a:bodyPr>
            <a:lstStyle/>
            <a:p>
              <a:pPr defTabSz="685800">
                <a:defRPr/>
              </a:pPr>
              <a:r>
                <a:rPr lang="en-US" altLang="ja-JP" sz="675" dirty="0" err="1">
                  <a:solidFill>
                    <a:prstClr val="black"/>
                  </a:solidFill>
                  <a:latin typeface="HGP創英角ｺﾞｼｯｸUB" panose="020B0900000000000000" pitchFamily="50" charset="-128"/>
                  <a:ea typeface="HGP創英角ｺﾞｼｯｸUB" panose="020B0900000000000000" pitchFamily="50" charset="-128"/>
                </a:rPr>
                <a:t>Contens</a:t>
              </a:r>
              <a:endParaRPr lang="ja-JP" altLang="en-US" sz="900" dirty="0">
                <a:solidFill>
                  <a:prstClr val="black"/>
                </a:solidFill>
                <a:latin typeface="HGP創英角ｺﾞｼｯｸUB" panose="020B0900000000000000" pitchFamily="50" charset="-128"/>
                <a:ea typeface="HGP創英角ｺﾞｼｯｸUB" panose="020B0900000000000000" pitchFamily="50" charset="-128"/>
              </a:endParaRPr>
            </a:p>
          </p:txBody>
        </p:sp>
      </p:grpSp>
      <p:sp>
        <p:nvSpPr>
          <p:cNvPr id="175" name="正方形/長方形 174">
            <a:extLst>
              <a:ext uri="{FF2B5EF4-FFF2-40B4-BE49-F238E27FC236}">
                <a16:creationId xmlns:a16="http://schemas.microsoft.com/office/drawing/2014/main" id="{58EC0519-2475-4A3D-95F2-B67898D55894}"/>
              </a:ext>
            </a:extLst>
          </p:cNvPr>
          <p:cNvSpPr/>
          <p:nvPr/>
        </p:nvSpPr>
        <p:spPr>
          <a:xfrm>
            <a:off x="860113" y="3049636"/>
            <a:ext cx="2850340" cy="348813"/>
          </a:xfrm>
          <a:prstGeom prst="rect">
            <a:avLst/>
          </a:prstGeom>
        </p:spPr>
        <p:txBody>
          <a:bodyPr wrap="square">
            <a:spAutoFit/>
          </a:bodyPr>
          <a:lstStyle/>
          <a:p>
            <a:pPr defTabSz="685800">
              <a:lnSpc>
                <a:spcPts val="1013"/>
              </a:lnSpc>
              <a:defRPr/>
            </a:pPr>
            <a:r>
              <a:rPr lang="ja-JP" altLang="en-US" sz="825" dirty="0">
                <a:solidFill>
                  <a:prstClr val="black"/>
                </a:solidFill>
                <a:latin typeface="メイリオ" panose="020B0604030504040204" pitchFamily="50" charset="-128"/>
                <a:ea typeface="メイリオ" panose="020B0604030504040204" pitchFamily="50" charset="-128"/>
              </a:rPr>
              <a:t>市町村課題の見える化、コーディネート、プロジェクトの推進、ワークショップ･セミナー開催／情報発信 ほか</a:t>
            </a:r>
          </a:p>
        </p:txBody>
      </p:sp>
      <p:pic>
        <p:nvPicPr>
          <p:cNvPr id="187" name="図 186">
            <a:extLst>
              <a:ext uri="{FF2B5EF4-FFF2-40B4-BE49-F238E27FC236}">
                <a16:creationId xmlns:a16="http://schemas.microsoft.com/office/drawing/2014/main" id="{F685CBE2-20F6-4017-90E6-979BC367893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51739" y="1170972"/>
            <a:ext cx="953224" cy="278993"/>
          </a:xfrm>
          <a:prstGeom prst="rect">
            <a:avLst/>
          </a:prstGeom>
        </p:spPr>
      </p:pic>
      <p:cxnSp>
        <p:nvCxnSpPr>
          <p:cNvPr id="212" name="直線コネクタ 211">
            <a:extLst>
              <a:ext uri="{FF2B5EF4-FFF2-40B4-BE49-F238E27FC236}">
                <a16:creationId xmlns:a16="http://schemas.microsoft.com/office/drawing/2014/main" id="{5D87E886-DED2-45C2-9F86-C72EF0B75D4D}"/>
              </a:ext>
            </a:extLst>
          </p:cNvPr>
          <p:cNvCxnSpPr>
            <a:cxnSpLocks/>
          </p:cNvCxnSpPr>
          <p:nvPr/>
        </p:nvCxnSpPr>
        <p:spPr>
          <a:xfrm flipV="1">
            <a:off x="331660" y="2689496"/>
            <a:ext cx="1802" cy="187499"/>
          </a:xfrm>
          <a:prstGeom prst="line">
            <a:avLst/>
          </a:prstGeom>
          <a:ln w="28575" cap="rnd">
            <a:solidFill>
              <a:srgbClr val="0070C0"/>
            </a:solidFill>
            <a:round/>
          </a:ln>
        </p:spPr>
        <p:style>
          <a:lnRef idx="1">
            <a:schemeClr val="accent1"/>
          </a:lnRef>
          <a:fillRef idx="0">
            <a:schemeClr val="accent1"/>
          </a:fillRef>
          <a:effectRef idx="0">
            <a:schemeClr val="accent1"/>
          </a:effectRef>
          <a:fontRef idx="minor">
            <a:schemeClr val="tx1"/>
          </a:fontRef>
        </p:style>
      </p:cxnSp>
      <p:cxnSp>
        <p:nvCxnSpPr>
          <p:cNvPr id="213" name="直線コネクタ 212">
            <a:extLst>
              <a:ext uri="{FF2B5EF4-FFF2-40B4-BE49-F238E27FC236}">
                <a16:creationId xmlns:a16="http://schemas.microsoft.com/office/drawing/2014/main" id="{1E1D78A4-F25E-40CC-9D14-5368E4D8F15A}"/>
              </a:ext>
            </a:extLst>
          </p:cNvPr>
          <p:cNvCxnSpPr>
            <a:cxnSpLocks/>
          </p:cNvCxnSpPr>
          <p:nvPr/>
        </p:nvCxnSpPr>
        <p:spPr>
          <a:xfrm flipV="1">
            <a:off x="331660" y="3134455"/>
            <a:ext cx="1802" cy="187499"/>
          </a:xfrm>
          <a:prstGeom prst="line">
            <a:avLst/>
          </a:prstGeom>
          <a:ln w="28575" cap="rnd">
            <a:solidFill>
              <a:srgbClr val="0070C0"/>
            </a:solidFill>
            <a:round/>
          </a:ln>
        </p:spPr>
        <p:style>
          <a:lnRef idx="1">
            <a:schemeClr val="accent1"/>
          </a:lnRef>
          <a:fillRef idx="0">
            <a:schemeClr val="accent1"/>
          </a:fillRef>
          <a:effectRef idx="0">
            <a:schemeClr val="accent1"/>
          </a:effectRef>
          <a:fontRef idx="minor">
            <a:schemeClr val="tx1"/>
          </a:fontRef>
        </p:style>
      </p:cxnSp>
      <p:sp>
        <p:nvSpPr>
          <p:cNvPr id="214" name="正方形/長方形 213">
            <a:extLst>
              <a:ext uri="{FF2B5EF4-FFF2-40B4-BE49-F238E27FC236}">
                <a16:creationId xmlns:a16="http://schemas.microsoft.com/office/drawing/2014/main" id="{F9A16CE3-872C-4C4F-9F28-0F5591631478}"/>
              </a:ext>
            </a:extLst>
          </p:cNvPr>
          <p:cNvSpPr/>
          <p:nvPr/>
        </p:nvSpPr>
        <p:spPr>
          <a:xfrm>
            <a:off x="221742" y="2599910"/>
            <a:ext cx="3617040" cy="3805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5" name="正方形/長方形 214">
            <a:extLst>
              <a:ext uri="{FF2B5EF4-FFF2-40B4-BE49-F238E27FC236}">
                <a16:creationId xmlns:a16="http://schemas.microsoft.com/office/drawing/2014/main" id="{D82EDB15-399A-4AEB-A57F-EB8611822BBD}"/>
              </a:ext>
            </a:extLst>
          </p:cNvPr>
          <p:cNvSpPr/>
          <p:nvPr/>
        </p:nvSpPr>
        <p:spPr>
          <a:xfrm>
            <a:off x="221742" y="3023138"/>
            <a:ext cx="3630684" cy="3805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cxnSp>
        <p:nvCxnSpPr>
          <p:cNvPr id="216" name="直線コネクタ 215">
            <a:extLst>
              <a:ext uri="{FF2B5EF4-FFF2-40B4-BE49-F238E27FC236}">
                <a16:creationId xmlns:a16="http://schemas.microsoft.com/office/drawing/2014/main" id="{0F098C35-2ECE-4A46-B81E-F9569080C5E7}"/>
              </a:ext>
            </a:extLst>
          </p:cNvPr>
          <p:cNvCxnSpPr/>
          <p:nvPr/>
        </p:nvCxnSpPr>
        <p:spPr>
          <a:xfrm>
            <a:off x="230718" y="1535352"/>
            <a:ext cx="3463760" cy="0"/>
          </a:xfrm>
          <a:prstGeom prst="line">
            <a:avLst/>
          </a:prstGeom>
        </p:spPr>
        <p:style>
          <a:lnRef idx="1">
            <a:schemeClr val="dk1"/>
          </a:lnRef>
          <a:fillRef idx="0">
            <a:schemeClr val="dk1"/>
          </a:fillRef>
          <a:effectRef idx="0">
            <a:schemeClr val="dk1"/>
          </a:effectRef>
          <a:fontRef idx="minor">
            <a:schemeClr val="tx1"/>
          </a:fontRef>
        </p:style>
      </p:cxnSp>
      <p:sp>
        <p:nvSpPr>
          <p:cNvPr id="238" name="角丸四角形 6">
            <a:extLst>
              <a:ext uri="{FF2B5EF4-FFF2-40B4-BE49-F238E27FC236}">
                <a16:creationId xmlns:a16="http://schemas.microsoft.com/office/drawing/2014/main" id="{DEB656B9-B8AB-46F3-A162-356844E1BA6A}"/>
              </a:ext>
            </a:extLst>
          </p:cNvPr>
          <p:cNvSpPr/>
          <p:nvPr/>
        </p:nvSpPr>
        <p:spPr>
          <a:xfrm>
            <a:off x="164083" y="3679249"/>
            <a:ext cx="3853572" cy="5581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t"/>
          <a:lstStyle/>
          <a:p>
            <a:pPr marL="0" marR="0" lvl="0" indent="0" algn="dist" defTabSz="685783" rtl="0" eaLnBrk="1" fontAlgn="auto" latinLnBrk="0" hangingPunct="1">
              <a:lnSpc>
                <a:spcPct val="100000"/>
              </a:lnSpc>
              <a:spcBef>
                <a:spcPts val="0"/>
              </a:spcBef>
              <a:spcAft>
                <a:spcPts val="0"/>
              </a:spcAft>
              <a:buClrTx/>
              <a:buSzTx/>
              <a:buFontTx/>
              <a:buNone/>
              <a:tabLst/>
              <a:defRPr/>
            </a:pPr>
            <a:r>
              <a:rPr lang="ja-JP" altLang="en-US" sz="1400" b="1" dirty="0">
                <a:gradFill>
                  <a:gsLst>
                    <a:gs pos="98000">
                      <a:srgbClr val="24589B"/>
                    </a:gs>
                    <a:gs pos="59000">
                      <a:srgbClr val="16B2F2"/>
                    </a:gs>
                    <a:gs pos="83000">
                      <a:srgbClr val="00ADEC"/>
                    </a:gs>
                    <a:gs pos="0">
                      <a:srgbClr val="5B9BD5">
                        <a:lumMod val="30000"/>
                        <a:lumOff val="70000"/>
                      </a:srgbClr>
                    </a:gs>
                  </a:gsLst>
                  <a:lin ang="13800000" scaled="0"/>
                </a:gradFill>
                <a:latin typeface="Meiryo UI"/>
                <a:ea typeface="Meiryo UI"/>
              </a:rPr>
              <a:t>全国</a:t>
            </a:r>
            <a:r>
              <a:rPr kumimoji="1" lang="ja-JP" altLang="en-US" sz="1400" b="1" i="0" u="none" strike="noStrike" kern="1200" cap="none" spc="0" normalizeH="0" baseline="0" noProof="0" dirty="0">
                <a:ln>
                  <a:noFill/>
                </a:ln>
                <a:gradFill>
                  <a:gsLst>
                    <a:gs pos="98000">
                      <a:srgbClr val="24589B"/>
                    </a:gs>
                    <a:gs pos="59000">
                      <a:srgbClr val="16B2F2"/>
                    </a:gs>
                    <a:gs pos="83000">
                      <a:srgbClr val="00ADEC"/>
                    </a:gs>
                    <a:gs pos="0">
                      <a:srgbClr val="5B9BD5">
                        <a:lumMod val="30000"/>
                        <a:lumOff val="70000"/>
                      </a:srgbClr>
                    </a:gs>
                  </a:gsLst>
                  <a:lin ang="13800000" scaled="0"/>
                </a:gradFill>
                <a:effectLst/>
                <a:uLnTx/>
                <a:uFillTx/>
                <a:latin typeface="Meiryo UI"/>
                <a:ea typeface="Meiryo UI"/>
                <a:cs typeface="+mn-cs"/>
              </a:rPr>
              <a:t>最大級の官民連携</a:t>
            </a:r>
            <a:r>
              <a:rPr kumimoji="1" lang="ja-JP" altLang="en-US" sz="1400" b="1" i="0" u="none" strike="noStrike" kern="1200" cap="none" spc="0" normalizeH="0" baseline="0" noProof="0" dirty="0">
                <a:ln>
                  <a:noFill/>
                </a:ln>
                <a:gradFill>
                  <a:gsLst>
                    <a:gs pos="71000">
                      <a:srgbClr val="1283C4"/>
                    </a:gs>
                    <a:gs pos="100000">
                      <a:srgbClr val="002E68"/>
                    </a:gs>
                    <a:gs pos="2000">
                      <a:srgbClr val="16B2F2"/>
                    </a:gs>
                    <a:gs pos="38000">
                      <a:srgbClr val="00ADEC"/>
                    </a:gs>
                  </a:gsLst>
                  <a:lin ang="13800000" scaled="0"/>
                </a:gradFill>
                <a:effectLst/>
                <a:uLnTx/>
                <a:uFillTx/>
                <a:latin typeface="Meiryo UI"/>
                <a:ea typeface="Meiryo UI"/>
                <a:cs typeface="+mn-cs"/>
              </a:rPr>
              <a:t>イニシアティブ</a:t>
            </a:r>
            <a:r>
              <a:rPr kumimoji="1" lang="ja-JP" altLang="en-US" sz="1400" b="1" i="0" u="none" strike="noStrike" kern="1200" cap="none" spc="0" normalizeH="0" baseline="0" noProof="0" dirty="0">
                <a:ln>
                  <a:noFill/>
                </a:ln>
                <a:gradFill>
                  <a:gsLst>
                    <a:gs pos="98000">
                      <a:srgbClr val="24589B"/>
                    </a:gs>
                    <a:gs pos="59000">
                      <a:srgbClr val="16B2F2"/>
                    </a:gs>
                    <a:gs pos="83000">
                      <a:srgbClr val="00ADEC"/>
                    </a:gs>
                    <a:gs pos="0">
                      <a:srgbClr val="5B9BD5">
                        <a:lumMod val="30000"/>
                        <a:lumOff val="70000"/>
                      </a:srgbClr>
                    </a:gs>
                  </a:gsLst>
                  <a:lin ang="13800000" scaled="0"/>
                </a:gradFill>
                <a:effectLst/>
                <a:uLnTx/>
                <a:uFillTx/>
                <a:latin typeface="Meiryo UI"/>
                <a:ea typeface="Meiryo UI"/>
                <a:cs typeface="+mn-cs"/>
              </a:rPr>
              <a:t>へ</a:t>
            </a:r>
          </a:p>
        </p:txBody>
      </p:sp>
      <p:grpSp>
        <p:nvGrpSpPr>
          <p:cNvPr id="10" name="グループ化 9">
            <a:extLst>
              <a:ext uri="{FF2B5EF4-FFF2-40B4-BE49-F238E27FC236}">
                <a16:creationId xmlns:a16="http://schemas.microsoft.com/office/drawing/2014/main" id="{2E1C357C-3F2C-4366-9E1D-820541C39485}"/>
              </a:ext>
            </a:extLst>
          </p:cNvPr>
          <p:cNvGrpSpPr/>
          <p:nvPr/>
        </p:nvGrpSpPr>
        <p:grpSpPr>
          <a:xfrm>
            <a:off x="3996953" y="4677973"/>
            <a:ext cx="5068425" cy="1197038"/>
            <a:chOff x="4031546" y="3485138"/>
            <a:chExt cx="5068425" cy="1339553"/>
          </a:xfrm>
        </p:grpSpPr>
        <p:sp>
          <p:nvSpPr>
            <p:cNvPr id="219" name="テキスト ボックス 218">
              <a:extLst>
                <a:ext uri="{FF2B5EF4-FFF2-40B4-BE49-F238E27FC236}">
                  <a16:creationId xmlns:a16="http://schemas.microsoft.com/office/drawing/2014/main" id="{5A86C239-93FD-4BE6-9119-32F9FCC5D992}"/>
                </a:ext>
              </a:extLst>
            </p:cNvPr>
            <p:cNvSpPr txBox="1"/>
            <p:nvPr/>
          </p:nvSpPr>
          <p:spPr>
            <a:xfrm>
              <a:off x="4031546" y="3485138"/>
              <a:ext cx="2862791" cy="271869"/>
            </a:xfrm>
            <a:prstGeom prst="rect">
              <a:avLst/>
            </a:prstGeom>
            <a:noFill/>
          </p:spPr>
          <p:txBody>
            <a:bodyPr wrap="square">
              <a:spAutoFit/>
            </a:bodyPr>
            <a:lstStyle/>
            <a:p>
              <a:pPr defTabSz="685800">
                <a:lnSpc>
                  <a:spcPts val="1350"/>
                </a:lnSpc>
                <a:defRPr/>
              </a:pPr>
              <a:r>
                <a:rPr lang="ja-JP" altLang="en-US" sz="1200" dirty="0">
                  <a:gradFill flip="none" rotWithShape="1">
                    <a:gsLst>
                      <a:gs pos="0">
                        <a:srgbClr val="4472C4">
                          <a:lumMod val="75000"/>
                        </a:srgbClr>
                      </a:gs>
                      <a:gs pos="100000">
                        <a:srgbClr val="0070C0"/>
                      </a:gs>
                    </a:gsLst>
                    <a:lin ang="0" scaled="1"/>
                    <a:tileRect/>
                  </a:gradFill>
                  <a:latin typeface="HGP創英角ｺﾞｼｯｸUB" panose="020B0900000000000000" pitchFamily="50" charset="-128"/>
                  <a:ea typeface="HGP創英角ｺﾞｼｯｸUB" panose="020B0900000000000000" pitchFamily="50" charset="-128"/>
                </a:rPr>
                <a:t>◆ スタートアップ・ベンチャー支援事業 </a:t>
              </a:r>
              <a:endParaRPr lang="en-US" altLang="ja-JP" sz="1200" dirty="0">
                <a:gradFill flip="none" rotWithShape="1">
                  <a:gsLst>
                    <a:gs pos="0">
                      <a:srgbClr val="4472C4">
                        <a:lumMod val="75000"/>
                      </a:srgbClr>
                    </a:gs>
                    <a:gs pos="100000">
                      <a:srgbClr val="0070C0"/>
                    </a:gs>
                  </a:gsLst>
                  <a:lin ang="0" scaled="1"/>
                  <a:tileRect/>
                </a:gradFill>
                <a:latin typeface="HGP創英角ｺﾞｼｯｸUB" panose="020B0900000000000000" pitchFamily="50" charset="-128"/>
                <a:ea typeface="HGP創英角ｺﾞｼｯｸUB" panose="020B0900000000000000" pitchFamily="50" charset="-128"/>
              </a:endParaRPr>
            </a:p>
          </p:txBody>
        </p:sp>
        <p:sp>
          <p:nvSpPr>
            <p:cNvPr id="220" name="テキスト ボックス 219">
              <a:extLst>
                <a:ext uri="{FF2B5EF4-FFF2-40B4-BE49-F238E27FC236}">
                  <a16:creationId xmlns:a16="http://schemas.microsoft.com/office/drawing/2014/main" id="{7BEC5392-BB5C-4858-8A2D-E7D8FCD6F8B5}"/>
                </a:ext>
              </a:extLst>
            </p:cNvPr>
            <p:cNvSpPr txBox="1"/>
            <p:nvPr/>
          </p:nvSpPr>
          <p:spPr>
            <a:xfrm>
              <a:off x="4221661" y="3720371"/>
              <a:ext cx="3279234" cy="415498"/>
            </a:xfrm>
            <a:prstGeom prst="rect">
              <a:avLst/>
            </a:prstGeom>
            <a:noFill/>
          </p:spPr>
          <p:txBody>
            <a:bodyPr wrap="square">
              <a:spAutoFit/>
            </a:bodyPr>
            <a:lstStyle/>
            <a:p>
              <a:pPr defTabSz="685800">
                <a:defRPr/>
              </a:pPr>
              <a:r>
                <a:rPr lang="ja-JP" altLang="en-US" sz="1050" dirty="0">
                  <a:solidFill>
                    <a:prstClr val="black"/>
                  </a:solidFill>
                  <a:latin typeface="メイリオ" panose="020B0604030504040204" pitchFamily="50" charset="-128"/>
                  <a:ea typeface="メイリオ" panose="020B0604030504040204" pitchFamily="50" charset="-128"/>
                </a:rPr>
                <a:t>ベンチャーキャピタル等と連携し、ピッチイベントの開催や市町村での実証を支援。</a:t>
              </a:r>
              <a:endParaRPr lang="en-US" altLang="ja-JP" sz="1050" dirty="0">
                <a:solidFill>
                  <a:prstClr val="black"/>
                </a:solidFill>
                <a:latin typeface="メイリオ" panose="020B0604030504040204" pitchFamily="50" charset="-128"/>
                <a:ea typeface="メイリオ" panose="020B0604030504040204" pitchFamily="50" charset="-128"/>
              </a:endParaRPr>
            </a:p>
          </p:txBody>
        </p:sp>
        <p:pic>
          <p:nvPicPr>
            <p:cNvPr id="221" name="図 220">
              <a:extLst>
                <a:ext uri="{FF2B5EF4-FFF2-40B4-BE49-F238E27FC236}">
                  <a16:creationId xmlns:a16="http://schemas.microsoft.com/office/drawing/2014/main" id="{FCDDE27A-1D6B-4B64-A3FC-6EAAF1F7B5E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09715" y="4175571"/>
              <a:ext cx="992593" cy="550753"/>
            </a:xfrm>
            <a:prstGeom prst="rect">
              <a:avLst/>
            </a:prstGeom>
          </p:spPr>
        </p:pic>
        <p:sp>
          <p:nvSpPr>
            <p:cNvPr id="222" name="正方形/長方形 221">
              <a:extLst>
                <a:ext uri="{FF2B5EF4-FFF2-40B4-BE49-F238E27FC236}">
                  <a16:creationId xmlns:a16="http://schemas.microsoft.com/office/drawing/2014/main" id="{420548F9-4BD5-44FD-8FB2-BBB84E6F69CE}"/>
                </a:ext>
              </a:extLst>
            </p:cNvPr>
            <p:cNvSpPr/>
            <p:nvPr/>
          </p:nvSpPr>
          <p:spPr>
            <a:xfrm>
              <a:off x="6641890" y="4234282"/>
              <a:ext cx="1331357" cy="490798"/>
            </a:xfrm>
            <a:prstGeom prst="rect">
              <a:avLst/>
            </a:prstGeom>
          </p:spPr>
          <p:txBody>
            <a:bodyPr wrap="square">
              <a:spAutoFit/>
            </a:bodyPr>
            <a:lstStyle/>
            <a:p>
              <a:pPr defTabSz="685800"/>
              <a:r>
                <a:rPr lang="en-US" altLang="ja-JP" sz="750" dirty="0">
                  <a:solidFill>
                    <a:srgbClr val="0F98A3"/>
                  </a:solidFill>
                  <a:latin typeface="HGPｺﾞｼｯｸE" panose="020B0900000000000000" pitchFamily="50" charset="-128"/>
                  <a:ea typeface="HGPｺﾞｼｯｸE" panose="020B0900000000000000" pitchFamily="50" charset="-128"/>
                </a:rPr>
                <a:t>2021</a:t>
              </a:r>
              <a:r>
                <a:rPr lang="ja-JP" altLang="en-US" sz="750" dirty="0">
                  <a:solidFill>
                    <a:srgbClr val="0F98A3"/>
                  </a:solidFill>
                  <a:latin typeface="HGPｺﾞｼｯｸE" panose="020B0900000000000000" pitchFamily="50" charset="-128"/>
                  <a:ea typeface="HGPｺﾞｼｯｸE" panose="020B0900000000000000" pitchFamily="50" charset="-128"/>
                </a:rPr>
                <a:t>年</a:t>
              </a:r>
              <a:r>
                <a:rPr lang="en-US" altLang="ja-JP" sz="750" dirty="0">
                  <a:solidFill>
                    <a:srgbClr val="0F98A3"/>
                  </a:solidFill>
                  <a:latin typeface="HGPｺﾞｼｯｸE" panose="020B0900000000000000" pitchFamily="50" charset="-128"/>
                  <a:ea typeface="HGPｺﾞｼｯｸE" panose="020B0900000000000000" pitchFamily="50" charset="-128"/>
                </a:rPr>
                <a:t>7</a:t>
              </a:r>
              <a:r>
                <a:rPr lang="ja-JP" altLang="en-US" sz="750" dirty="0">
                  <a:solidFill>
                    <a:srgbClr val="0F98A3"/>
                  </a:solidFill>
                  <a:latin typeface="HGPｺﾞｼｯｸE" panose="020B0900000000000000" pitchFamily="50" charset="-128"/>
                  <a:ea typeface="HGPｺﾞｼｯｸE" panose="020B0900000000000000" pitchFamily="50" charset="-128"/>
                </a:rPr>
                <a:t>月</a:t>
              </a:r>
              <a:r>
                <a:rPr lang="en-US" altLang="ja-JP" sz="750" dirty="0">
                  <a:solidFill>
                    <a:srgbClr val="0F98A3"/>
                  </a:solidFill>
                  <a:latin typeface="HGPｺﾞｼｯｸE" panose="020B0900000000000000" pitchFamily="50" charset="-128"/>
                  <a:ea typeface="HGPｺﾞｼｯｸE" panose="020B0900000000000000" pitchFamily="50" charset="-128"/>
                </a:rPr>
                <a:t>19</a:t>
              </a:r>
              <a:r>
                <a:rPr lang="ja-JP" altLang="en-US" sz="750" dirty="0">
                  <a:solidFill>
                    <a:srgbClr val="0F98A3"/>
                  </a:solidFill>
                  <a:latin typeface="HGPｺﾞｼｯｸE" panose="020B0900000000000000" pitchFamily="50" charset="-128"/>
                  <a:ea typeface="HGPｺﾞｼｯｸE" panose="020B0900000000000000" pitchFamily="50" charset="-128"/>
                </a:rPr>
                <a:t>日開催</a:t>
              </a:r>
              <a:endParaRPr lang="en-US" altLang="ja-JP" sz="750" dirty="0">
                <a:solidFill>
                  <a:srgbClr val="0F98A3"/>
                </a:solidFill>
                <a:latin typeface="HGPｺﾞｼｯｸE" panose="020B0900000000000000" pitchFamily="50" charset="-128"/>
                <a:ea typeface="HGPｺﾞｼｯｸE" panose="020B0900000000000000" pitchFamily="50" charset="-128"/>
              </a:endParaRPr>
            </a:p>
            <a:p>
              <a:pPr defTabSz="685800"/>
              <a:r>
                <a:rPr lang="en-US" altLang="ja-JP" sz="750" dirty="0">
                  <a:solidFill>
                    <a:srgbClr val="0F98A3"/>
                  </a:solidFill>
                  <a:latin typeface="HGPｺﾞｼｯｸE" panose="020B0900000000000000" pitchFamily="50" charset="-128"/>
                  <a:ea typeface="HGPｺﾞｼｯｸE" panose="020B0900000000000000" pitchFamily="50" charset="-128"/>
                </a:rPr>
                <a:t>2022</a:t>
              </a:r>
              <a:r>
                <a:rPr lang="ja-JP" altLang="en-US" sz="750" dirty="0">
                  <a:solidFill>
                    <a:srgbClr val="0F98A3"/>
                  </a:solidFill>
                  <a:latin typeface="HGPｺﾞｼｯｸE" panose="020B0900000000000000" pitchFamily="50" charset="-128"/>
                  <a:ea typeface="HGPｺﾞｼｯｸE" panose="020B0900000000000000" pitchFamily="50" charset="-128"/>
                </a:rPr>
                <a:t>年</a:t>
              </a:r>
              <a:r>
                <a:rPr lang="en-US" altLang="ja-JP" sz="750" dirty="0">
                  <a:solidFill>
                    <a:srgbClr val="0F98A3"/>
                  </a:solidFill>
                  <a:latin typeface="HGPｺﾞｼｯｸE" panose="020B0900000000000000" pitchFamily="50" charset="-128"/>
                  <a:ea typeface="HGPｺﾞｼｯｸE" panose="020B0900000000000000" pitchFamily="50" charset="-128"/>
                </a:rPr>
                <a:t>6</a:t>
              </a:r>
              <a:r>
                <a:rPr lang="ja-JP" altLang="en-US" sz="750" dirty="0">
                  <a:solidFill>
                    <a:srgbClr val="0F98A3"/>
                  </a:solidFill>
                  <a:latin typeface="HGPｺﾞｼｯｸE" panose="020B0900000000000000" pitchFamily="50" charset="-128"/>
                  <a:ea typeface="HGPｺﾞｼｯｸE" panose="020B0900000000000000" pitchFamily="50" charset="-128"/>
                </a:rPr>
                <a:t>月</a:t>
              </a:r>
              <a:r>
                <a:rPr lang="en-US" altLang="ja-JP" sz="750" dirty="0">
                  <a:solidFill>
                    <a:srgbClr val="0F98A3"/>
                  </a:solidFill>
                  <a:latin typeface="HGPｺﾞｼｯｸE" panose="020B0900000000000000" pitchFamily="50" charset="-128"/>
                  <a:ea typeface="HGPｺﾞｼｯｸE" panose="020B0900000000000000" pitchFamily="50" charset="-128"/>
                </a:rPr>
                <a:t>28</a:t>
              </a:r>
              <a:r>
                <a:rPr lang="ja-JP" altLang="en-US" sz="750" dirty="0">
                  <a:solidFill>
                    <a:srgbClr val="0F98A3"/>
                  </a:solidFill>
                  <a:latin typeface="HGPｺﾞｼｯｸE" panose="020B0900000000000000" pitchFamily="50" charset="-128"/>
                  <a:ea typeface="HGPｺﾞｼｯｸE" panose="020B0900000000000000" pitchFamily="50" charset="-128"/>
                </a:rPr>
                <a:t>日開催</a:t>
              </a:r>
              <a:endParaRPr lang="en-US" altLang="ja-JP" sz="750" dirty="0">
                <a:solidFill>
                  <a:srgbClr val="0F98A3"/>
                </a:solidFill>
                <a:latin typeface="HGPｺﾞｼｯｸE" panose="020B0900000000000000" pitchFamily="50" charset="-128"/>
                <a:ea typeface="HGPｺﾞｼｯｸE" panose="020B0900000000000000" pitchFamily="50" charset="-128"/>
              </a:endParaRPr>
            </a:p>
            <a:p>
              <a:pPr defTabSz="685800"/>
              <a:r>
                <a:rPr lang="en-US" altLang="ja-JP" sz="750" dirty="0">
                  <a:solidFill>
                    <a:srgbClr val="0F98A3"/>
                  </a:solidFill>
                  <a:latin typeface="HGPｺﾞｼｯｸE" panose="020B0900000000000000" pitchFamily="50" charset="-128"/>
                  <a:ea typeface="HGPｺﾞｼｯｸE" panose="020B0900000000000000" pitchFamily="50" charset="-128"/>
                </a:rPr>
                <a:t>2023</a:t>
              </a:r>
              <a:r>
                <a:rPr lang="ja-JP" altLang="en-US" sz="750" dirty="0">
                  <a:solidFill>
                    <a:srgbClr val="0F98A3"/>
                  </a:solidFill>
                  <a:latin typeface="HGPｺﾞｼｯｸE" panose="020B0900000000000000" pitchFamily="50" charset="-128"/>
                  <a:ea typeface="HGPｺﾞｼｯｸE" panose="020B0900000000000000" pitchFamily="50" charset="-128"/>
                </a:rPr>
                <a:t>年</a:t>
              </a:r>
              <a:r>
                <a:rPr lang="en-US" altLang="ja-JP" sz="750" dirty="0">
                  <a:solidFill>
                    <a:srgbClr val="0F98A3"/>
                  </a:solidFill>
                  <a:latin typeface="HGPｺﾞｼｯｸE" panose="020B0900000000000000" pitchFamily="50" charset="-128"/>
                  <a:ea typeface="HGPｺﾞｼｯｸE" panose="020B0900000000000000" pitchFamily="50" charset="-128"/>
                </a:rPr>
                <a:t>6</a:t>
              </a:r>
              <a:r>
                <a:rPr lang="ja-JP" altLang="en-US" sz="750" dirty="0">
                  <a:solidFill>
                    <a:srgbClr val="0F98A3"/>
                  </a:solidFill>
                  <a:latin typeface="HGPｺﾞｼｯｸE" panose="020B0900000000000000" pitchFamily="50" charset="-128"/>
                  <a:ea typeface="HGPｺﾞｼｯｸE" panose="020B0900000000000000" pitchFamily="50" charset="-128"/>
                </a:rPr>
                <a:t>月</a:t>
              </a:r>
              <a:r>
                <a:rPr lang="en-US" altLang="ja-JP" sz="750" dirty="0">
                  <a:solidFill>
                    <a:srgbClr val="0F98A3"/>
                  </a:solidFill>
                  <a:latin typeface="HGPｺﾞｼｯｸE" panose="020B0900000000000000" pitchFamily="50" charset="-128"/>
                  <a:ea typeface="HGPｺﾞｼｯｸE" panose="020B0900000000000000" pitchFamily="50" charset="-128"/>
                </a:rPr>
                <a:t>22</a:t>
              </a:r>
              <a:r>
                <a:rPr lang="ja-JP" altLang="en-US" sz="750" dirty="0">
                  <a:solidFill>
                    <a:srgbClr val="0F98A3"/>
                  </a:solidFill>
                  <a:latin typeface="HGPｺﾞｼｯｸE" panose="020B0900000000000000" pitchFamily="50" charset="-128"/>
                  <a:ea typeface="HGPｺﾞｼｯｸE" panose="020B0900000000000000" pitchFamily="50" charset="-128"/>
                </a:rPr>
                <a:t>日開催 </a:t>
              </a:r>
            </a:p>
          </p:txBody>
        </p:sp>
        <p:pic>
          <p:nvPicPr>
            <p:cNvPr id="223" name="図 222">
              <a:extLst>
                <a:ext uri="{FF2B5EF4-FFF2-40B4-BE49-F238E27FC236}">
                  <a16:creationId xmlns:a16="http://schemas.microsoft.com/office/drawing/2014/main" id="{D60B8765-6630-4058-8B42-7EE745E5EAE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97400" y="3642771"/>
              <a:ext cx="1402571" cy="1051927"/>
            </a:xfrm>
            <a:prstGeom prst="rect">
              <a:avLst/>
            </a:prstGeom>
          </p:spPr>
        </p:pic>
        <p:sp>
          <p:nvSpPr>
            <p:cNvPr id="5" name="テキスト ボックス 4">
              <a:extLst>
                <a:ext uri="{FF2B5EF4-FFF2-40B4-BE49-F238E27FC236}">
                  <a16:creationId xmlns:a16="http://schemas.microsoft.com/office/drawing/2014/main" id="{10DD9D67-8E4C-4151-ACF3-8ACB119BB8DA}"/>
                </a:ext>
              </a:extLst>
            </p:cNvPr>
            <p:cNvSpPr txBox="1"/>
            <p:nvPr/>
          </p:nvSpPr>
          <p:spPr>
            <a:xfrm>
              <a:off x="5276115" y="4162971"/>
              <a:ext cx="1475796" cy="661720"/>
            </a:xfrm>
            <a:prstGeom prst="rect">
              <a:avLst/>
            </a:prstGeom>
            <a:noFill/>
          </p:spPr>
          <p:txBody>
            <a:bodyPr wrap="square" rtlCol="0">
              <a:spAutoFit/>
            </a:bodyPr>
            <a:lstStyle/>
            <a:p>
              <a:pPr>
                <a:defRPr/>
              </a:pPr>
              <a:r>
                <a:rPr lang="en-US" altLang="ja-JP" sz="900" dirty="0">
                  <a:ln w="0"/>
                  <a:solidFill>
                    <a:schemeClr val="accent5">
                      <a:lumMod val="50000"/>
                    </a:schemeClr>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rPr>
                <a:t>2023</a:t>
              </a:r>
              <a:r>
                <a:rPr lang="ja-JP" altLang="en-US" sz="900" dirty="0">
                  <a:ln w="0"/>
                  <a:solidFill>
                    <a:schemeClr val="accent5">
                      <a:lumMod val="50000"/>
                    </a:schemeClr>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rPr>
                <a:t>年度実績</a:t>
              </a:r>
              <a:endParaRPr lang="en-US" altLang="ja-JP" sz="900" dirty="0">
                <a:ln w="0"/>
                <a:solidFill>
                  <a:schemeClr val="accent5">
                    <a:lumMod val="50000"/>
                  </a:schemeClr>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endParaRPr>
            </a:p>
            <a:p>
              <a:pPr algn="ctr">
                <a:defRPr/>
              </a:pPr>
              <a:r>
                <a:rPr lang="ja-JP" altLang="en-US" sz="1050" dirty="0">
                  <a:ln w="0"/>
                  <a:solidFill>
                    <a:schemeClr val="accent5">
                      <a:lumMod val="50000"/>
                    </a:schemeClr>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rPr>
                <a:t>登壇企業 </a:t>
              </a:r>
              <a:r>
                <a:rPr lang="en-US" altLang="ja-JP" sz="1600" dirty="0">
                  <a:ln w="0"/>
                  <a:solidFill>
                    <a:schemeClr val="accent5">
                      <a:lumMod val="50000"/>
                    </a:schemeClr>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rPr>
                <a:t>14</a:t>
              </a:r>
              <a:r>
                <a:rPr lang="ja-JP" altLang="en-US" sz="1400" dirty="0">
                  <a:ln w="0"/>
                  <a:solidFill>
                    <a:schemeClr val="accent5">
                      <a:lumMod val="50000"/>
                    </a:schemeClr>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rPr>
                <a:t>社 </a:t>
              </a:r>
              <a:endParaRPr lang="en-US" altLang="ja-JP" sz="1400" dirty="0">
                <a:ln w="0"/>
                <a:solidFill>
                  <a:schemeClr val="accent5">
                    <a:lumMod val="50000"/>
                  </a:schemeClr>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endParaRPr>
            </a:p>
            <a:p>
              <a:pPr algn="ctr">
                <a:defRPr/>
              </a:pPr>
              <a:r>
                <a:rPr lang="ja-JP" altLang="en-US" sz="1200" dirty="0">
                  <a:ln w="0"/>
                  <a:solidFill>
                    <a:schemeClr val="accent5">
                      <a:lumMod val="50000"/>
                    </a:schemeClr>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rPr>
                <a:t>／</a:t>
              </a:r>
              <a:r>
                <a:rPr lang="ja-JP" altLang="en-US" sz="800" dirty="0">
                  <a:ln w="0"/>
                  <a:solidFill>
                    <a:schemeClr val="accent5">
                      <a:lumMod val="50000"/>
                    </a:schemeClr>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rPr>
                <a:t>応募企業 </a:t>
              </a:r>
              <a:r>
                <a:rPr lang="en-US" altLang="ja-JP" sz="1200" dirty="0">
                  <a:ln w="0"/>
                  <a:solidFill>
                    <a:schemeClr val="accent5">
                      <a:lumMod val="50000"/>
                    </a:schemeClr>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rPr>
                <a:t>56</a:t>
              </a:r>
              <a:r>
                <a:rPr lang="ja-JP" altLang="en-US" sz="1200" dirty="0">
                  <a:ln w="0"/>
                  <a:solidFill>
                    <a:schemeClr val="accent5">
                      <a:lumMod val="50000"/>
                    </a:schemeClr>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rPr>
                <a:t>社</a:t>
              </a:r>
            </a:p>
          </p:txBody>
        </p:sp>
      </p:grpSp>
      <p:grpSp>
        <p:nvGrpSpPr>
          <p:cNvPr id="9" name="グループ化 8">
            <a:extLst>
              <a:ext uri="{FF2B5EF4-FFF2-40B4-BE49-F238E27FC236}">
                <a16:creationId xmlns:a16="http://schemas.microsoft.com/office/drawing/2014/main" id="{A53917E6-D06A-46E9-B481-87C1F8ED4D8A}"/>
              </a:ext>
            </a:extLst>
          </p:cNvPr>
          <p:cNvGrpSpPr/>
          <p:nvPr/>
        </p:nvGrpSpPr>
        <p:grpSpPr>
          <a:xfrm>
            <a:off x="3996953" y="1199105"/>
            <a:ext cx="5083270" cy="1289967"/>
            <a:chOff x="4041229" y="4885171"/>
            <a:chExt cx="5083270" cy="1289967"/>
          </a:xfrm>
        </p:grpSpPr>
        <p:sp>
          <p:nvSpPr>
            <p:cNvPr id="224" name="テキスト ボックス 223">
              <a:extLst>
                <a:ext uri="{FF2B5EF4-FFF2-40B4-BE49-F238E27FC236}">
                  <a16:creationId xmlns:a16="http://schemas.microsoft.com/office/drawing/2014/main" id="{2895E01E-7DC4-4536-AA29-E43F42ED46A5}"/>
                </a:ext>
              </a:extLst>
            </p:cNvPr>
            <p:cNvSpPr txBox="1"/>
            <p:nvPr/>
          </p:nvSpPr>
          <p:spPr>
            <a:xfrm>
              <a:off x="4041229" y="4885171"/>
              <a:ext cx="2535452" cy="271869"/>
            </a:xfrm>
            <a:prstGeom prst="rect">
              <a:avLst/>
            </a:prstGeom>
            <a:noFill/>
          </p:spPr>
          <p:txBody>
            <a:bodyPr wrap="square">
              <a:spAutoFit/>
            </a:bodyPr>
            <a:lstStyle/>
            <a:p>
              <a:pPr defTabSz="685800">
                <a:lnSpc>
                  <a:spcPts val="1350"/>
                </a:lnSpc>
                <a:defRPr/>
              </a:pPr>
              <a:r>
                <a:rPr lang="ja-JP" altLang="en-US" sz="1200" dirty="0">
                  <a:gradFill flip="none" rotWithShape="1">
                    <a:gsLst>
                      <a:gs pos="0">
                        <a:srgbClr val="4472C4">
                          <a:lumMod val="75000"/>
                        </a:srgbClr>
                      </a:gs>
                      <a:gs pos="100000">
                        <a:srgbClr val="0070C0"/>
                      </a:gs>
                    </a:gsLst>
                    <a:lin ang="0" scaled="1"/>
                    <a:tileRect/>
                  </a:gradFill>
                  <a:latin typeface="HGP創英角ｺﾞｼｯｸUB" panose="020B0900000000000000" pitchFamily="50" charset="-128"/>
                  <a:ea typeface="HGP創英角ｺﾞｼｯｸUB" panose="020B0900000000000000" pitchFamily="50" charset="-128"/>
                </a:rPr>
                <a:t>◆ 市町村課題の見える化推進</a:t>
              </a:r>
              <a:endParaRPr lang="en-US" altLang="ja-JP" sz="1200" dirty="0">
                <a:gradFill flip="none" rotWithShape="1">
                  <a:gsLst>
                    <a:gs pos="0">
                      <a:srgbClr val="4472C4">
                        <a:lumMod val="75000"/>
                      </a:srgbClr>
                    </a:gs>
                    <a:gs pos="100000">
                      <a:srgbClr val="0070C0"/>
                    </a:gs>
                  </a:gsLst>
                  <a:lin ang="0" scaled="1"/>
                  <a:tileRect/>
                </a:gradFill>
                <a:latin typeface="HGP創英角ｺﾞｼｯｸUB" panose="020B0900000000000000" pitchFamily="50" charset="-128"/>
                <a:ea typeface="HGP創英角ｺﾞｼｯｸUB" panose="020B0900000000000000" pitchFamily="50" charset="-128"/>
              </a:endParaRPr>
            </a:p>
          </p:txBody>
        </p:sp>
        <p:sp>
          <p:nvSpPr>
            <p:cNvPr id="225" name="テキスト ボックス 224">
              <a:extLst>
                <a:ext uri="{FF2B5EF4-FFF2-40B4-BE49-F238E27FC236}">
                  <a16:creationId xmlns:a16="http://schemas.microsoft.com/office/drawing/2014/main" id="{650CDAA4-996D-43F0-8AB0-264E7CD284D8}"/>
                </a:ext>
              </a:extLst>
            </p:cNvPr>
            <p:cNvSpPr txBox="1"/>
            <p:nvPr/>
          </p:nvSpPr>
          <p:spPr>
            <a:xfrm>
              <a:off x="4244308" y="5088593"/>
              <a:ext cx="3386362" cy="577081"/>
            </a:xfrm>
            <a:prstGeom prst="rect">
              <a:avLst/>
            </a:prstGeom>
            <a:noFill/>
          </p:spPr>
          <p:txBody>
            <a:bodyPr wrap="square">
              <a:spAutoFit/>
            </a:bodyPr>
            <a:lstStyle/>
            <a:p>
              <a:pPr defTabSz="685800">
                <a:defRPr/>
              </a:pPr>
              <a:r>
                <a:rPr lang="ja-JP" altLang="en-US" sz="1050" dirty="0">
                  <a:solidFill>
                    <a:prstClr val="black"/>
                  </a:solidFill>
                  <a:latin typeface="メイリオ" panose="020B0604030504040204" pitchFamily="50" charset="-128"/>
                  <a:ea typeface="メイリオ" panose="020B0604030504040204" pitchFamily="50" charset="-128"/>
                </a:rPr>
                <a:t>会員限定</a:t>
              </a:r>
              <a:r>
                <a:rPr lang="en-US" altLang="ja-JP" sz="1050" dirty="0">
                  <a:solidFill>
                    <a:prstClr val="black"/>
                  </a:solidFill>
                  <a:latin typeface="メイリオ" panose="020B0604030504040204" pitchFamily="50" charset="-128"/>
                  <a:ea typeface="メイリオ" panose="020B0604030504040204" pitchFamily="50" charset="-128"/>
                </a:rPr>
                <a:t>Web</a:t>
              </a:r>
              <a:r>
                <a:rPr lang="ja-JP" altLang="en-US" sz="1050" dirty="0">
                  <a:solidFill>
                    <a:prstClr val="black"/>
                  </a:solidFill>
                  <a:latin typeface="メイリオ" panose="020B0604030504040204" pitchFamily="50" charset="-128"/>
                  <a:ea typeface="メイリオ" panose="020B0604030504040204" pitchFamily="50" charset="-128"/>
                </a:rPr>
                <a:t>サイト上で課題見える化シートを公開。市町村課題の発表の場として「</a:t>
              </a:r>
              <a:r>
                <a:rPr lang="en-US" altLang="ja-JP" sz="1050" dirty="0">
                  <a:solidFill>
                    <a:prstClr val="black"/>
                  </a:solidFill>
                  <a:latin typeface="メイリオ" panose="020B0604030504040204" pitchFamily="50" charset="-128"/>
                  <a:ea typeface="メイリオ" panose="020B0604030504040204" pitchFamily="50" charset="-128"/>
                </a:rPr>
                <a:t>OSAKA Smart City Meet-up</a:t>
              </a:r>
              <a:r>
                <a:rPr lang="ja-JP" altLang="en-US" sz="1050" dirty="0">
                  <a:solidFill>
                    <a:prstClr val="black"/>
                  </a:solidFill>
                  <a:latin typeface="メイリオ" panose="020B0604030504040204" pitchFamily="50" charset="-128"/>
                  <a:ea typeface="メイリオ" panose="020B0604030504040204" pitchFamily="50" charset="-128"/>
                </a:rPr>
                <a:t>」を開催。</a:t>
              </a:r>
              <a:endParaRPr lang="en-US" altLang="ja-JP" sz="1050" dirty="0">
                <a:solidFill>
                  <a:prstClr val="black"/>
                </a:solidFill>
                <a:latin typeface="メイリオ" panose="020B0604030504040204" pitchFamily="50" charset="-128"/>
                <a:ea typeface="メイリオ" panose="020B0604030504040204" pitchFamily="50" charset="-128"/>
              </a:endParaRPr>
            </a:p>
          </p:txBody>
        </p:sp>
        <p:grpSp>
          <p:nvGrpSpPr>
            <p:cNvPr id="226" name="グループ化 225">
              <a:extLst>
                <a:ext uri="{FF2B5EF4-FFF2-40B4-BE49-F238E27FC236}">
                  <a16:creationId xmlns:a16="http://schemas.microsoft.com/office/drawing/2014/main" id="{A42586B8-D572-404E-A95E-96BEC3AEA92D}"/>
                </a:ext>
              </a:extLst>
            </p:cNvPr>
            <p:cNvGrpSpPr/>
            <p:nvPr/>
          </p:nvGrpSpPr>
          <p:grpSpPr>
            <a:xfrm>
              <a:off x="4325193" y="5705247"/>
              <a:ext cx="1470371" cy="382593"/>
              <a:chOff x="1320179" y="3954976"/>
              <a:chExt cx="7057703" cy="1902492"/>
            </a:xfrm>
          </p:grpSpPr>
          <p:pic>
            <p:nvPicPr>
              <p:cNvPr id="227" name="図 226">
                <a:extLst>
                  <a:ext uri="{FF2B5EF4-FFF2-40B4-BE49-F238E27FC236}">
                    <a16:creationId xmlns:a16="http://schemas.microsoft.com/office/drawing/2014/main" id="{C1C9CE56-E050-4FE4-898A-87C4415421C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07262" y="3955443"/>
                <a:ext cx="3370620" cy="1902025"/>
              </a:xfrm>
              <a:prstGeom prst="rect">
                <a:avLst/>
              </a:prstGeom>
              <a:effectLst>
                <a:outerShdw blurRad="50800" dist="38100" dir="2700000" algn="tl" rotWithShape="0">
                  <a:prstClr val="black">
                    <a:alpha val="40000"/>
                  </a:prstClr>
                </a:outerShdw>
              </a:effectLst>
            </p:spPr>
          </p:pic>
          <p:pic>
            <p:nvPicPr>
              <p:cNvPr id="228" name="図 227">
                <a:extLst>
                  <a:ext uri="{FF2B5EF4-FFF2-40B4-BE49-F238E27FC236}">
                    <a16:creationId xmlns:a16="http://schemas.microsoft.com/office/drawing/2014/main" id="{DDF9EC1A-7109-439F-A562-902DDB73715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320179" y="3954976"/>
                <a:ext cx="3370620" cy="1902492"/>
              </a:xfrm>
              <a:prstGeom prst="rect">
                <a:avLst/>
              </a:prstGeom>
              <a:effectLst>
                <a:outerShdw blurRad="50800" dist="38100" dir="2700000" algn="tl" rotWithShape="0">
                  <a:prstClr val="black">
                    <a:alpha val="40000"/>
                  </a:prstClr>
                </a:outerShdw>
              </a:effectLst>
            </p:spPr>
          </p:pic>
        </p:grpSp>
        <p:pic>
          <p:nvPicPr>
            <p:cNvPr id="229" name="図 228">
              <a:extLst>
                <a:ext uri="{FF2B5EF4-FFF2-40B4-BE49-F238E27FC236}">
                  <a16:creationId xmlns:a16="http://schemas.microsoft.com/office/drawing/2014/main" id="{858ECE9F-181F-43DA-93B8-D0661625708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3071" r="-583"/>
            <a:stretch/>
          </p:blipFill>
          <p:spPr>
            <a:xfrm>
              <a:off x="7672871" y="5270870"/>
              <a:ext cx="1451628" cy="896956"/>
            </a:xfrm>
            <a:prstGeom prst="rect">
              <a:avLst/>
            </a:prstGeom>
          </p:spPr>
        </p:pic>
        <p:sp>
          <p:nvSpPr>
            <p:cNvPr id="250" name="正方形/長方形 249">
              <a:extLst>
                <a:ext uri="{FF2B5EF4-FFF2-40B4-BE49-F238E27FC236}">
                  <a16:creationId xmlns:a16="http://schemas.microsoft.com/office/drawing/2014/main" id="{5D62ECD0-75C1-4E90-ADB1-1FD1CEDF6C04}"/>
                </a:ext>
              </a:extLst>
            </p:cNvPr>
            <p:cNvSpPr/>
            <p:nvPr/>
          </p:nvSpPr>
          <p:spPr>
            <a:xfrm>
              <a:off x="6805136" y="5505724"/>
              <a:ext cx="1146444" cy="669414"/>
            </a:xfrm>
            <a:prstGeom prst="rect">
              <a:avLst/>
            </a:prstGeom>
          </p:spPr>
          <p:txBody>
            <a:bodyPr wrap="square">
              <a:spAutoFit/>
            </a:bodyPr>
            <a:lstStyle/>
            <a:p>
              <a:pPr defTabSz="685800"/>
              <a:r>
                <a:rPr lang="en-US" altLang="ja-JP" sz="750" dirty="0">
                  <a:solidFill>
                    <a:srgbClr val="0F98A3"/>
                  </a:solidFill>
                  <a:latin typeface="HGPｺﾞｼｯｸE" panose="020B0900000000000000" pitchFamily="50" charset="-128"/>
                  <a:ea typeface="HGPｺﾞｼｯｸE" panose="020B0900000000000000" pitchFamily="50" charset="-128"/>
                </a:rPr>
                <a:t>2020</a:t>
              </a:r>
              <a:r>
                <a:rPr lang="ja-JP" altLang="en-US" sz="750" dirty="0">
                  <a:solidFill>
                    <a:srgbClr val="0F98A3"/>
                  </a:solidFill>
                  <a:latin typeface="HGPｺﾞｼｯｸE" panose="020B0900000000000000" pitchFamily="50" charset="-128"/>
                  <a:ea typeface="HGPｺﾞｼｯｸE" panose="020B0900000000000000" pitchFamily="50" charset="-128"/>
                </a:rPr>
                <a:t>年</a:t>
              </a:r>
              <a:r>
                <a:rPr lang="en-US" altLang="ja-JP" sz="750" dirty="0">
                  <a:solidFill>
                    <a:srgbClr val="0F98A3"/>
                  </a:solidFill>
                  <a:latin typeface="HGPｺﾞｼｯｸE" panose="020B0900000000000000" pitchFamily="50" charset="-128"/>
                  <a:ea typeface="HGPｺﾞｼｯｸE" panose="020B0900000000000000" pitchFamily="50" charset="-128"/>
                </a:rPr>
                <a:t>10</a:t>
              </a:r>
              <a:r>
                <a:rPr lang="ja-JP" altLang="en-US" sz="750" dirty="0">
                  <a:solidFill>
                    <a:srgbClr val="0F98A3"/>
                  </a:solidFill>
                  <a:latin typeface="HGPｺﾞｼｯｸE" panose="020B0900000000000000" pitchFamily="50" charset="-128"/>
                  <a:ea typeface="HGPｺﾞｼｯｸE" panose="020B0900000000000000" pitchFamily="50" charset="-128"/>
                </a:rPr>
                <a:t>月</a:t>
              </a:r>
              <a:r>
                <a:rPr lang="en-US" altLang="ja-JP" sz="750" dirty="0">
                  <a:solidFill>
                    <a:srgbClr val="0F98A3"/>
                  </a:solidFill>
                  <a:latin typeface="HGPｺﾞｼｯｸE" panose="020B0900000000000000" pitchFamily="50" charset="-128"/>
                  <a:ea typeface="HGPｺﾞｼｯｸE" panose="020B0900000000000000" pitchFamily="50" charset="-128"/>
                </a:rPr>
                <a:t>28</a:t>
              </a:r>
              <a:r>
                <a:rPr lang="ja-JP" altLang="en-US" sz="750" dirty="0">
                  <a:solidFill>
                    <a:srgbClr val="0F98A3"/>
                  </a:solidFill>
                  <a:latin typeface="HGPｺﾞｼｯｸE" panose="020B0900000000000000" pitchFamily="50" charset="-128"/>
                  <a:ea typeface="HGPｺﾞｼｯｸE" panose="020B0900000000000000" pitchFamily="50" charset="-128"/>
                </a:rPr>
                <a:t>日</a:t>
              </a:r>
              <a:br>
                <a:rPr lang="en-US" altLang="ja-JP" sz="750" dirty="0">
                  <a:solidFill>
                    <a:srgbClr val="0F98A3"/>
                  </a:solidFill>
                  <a:latin typeface="HGPｺﾞｼｯｸE" panose="020B0900000000000000" pitchFamily="50" charset="-128"/>
                  <a:ea typeface="HGPｺﾞｼｯｸE" panose="020B0900000000000000" pitchFamily="50" charset="-128"/>
                </a:rPr>
              </a:br>
              <a:r>
                <a:rPr lang="en-US" altLang="ja-JP" sz="750" dirty="0">
                  <a:solidFill>
                    <a:srgbClr val="0F98A3"/>
                  </a:solidFill>
                  <a:latin typeface="HGPｺﾞｼｯｸE" panose="020B0900000000000000" pitchFamily="50" charset="-128"/>
                  <a:ea typeface="HGPｺﾞｼｯｸE" panose="020B0900000000000000" pitchFamily="50" charset="-128"/>
                </a:rPr>
                <a:t>2021</a:t>
              </a:r>
              <a:r>
                <a:rPr lang="ja-JP" altLang="en-US" sz="750" dirty="0">
                  <a:solidFill>
                    <a:srgbClr val="0F98A3"/>
                  </a:solidFill>
                  <a:latin typeface="HGPｺﾞｼｯｸE" panose="020B0900000000000000" pitchFamily="50" charset="-128"/>
                  <a:ea typeface="HGPｺﾞｼｯｸE" panose="020B0900000000000000" pitchFamily="50" charset="-128"/>
                </a:rPr>
                <a:t>年</a:t>
              </a:r>
              <a:r>
                <a:rPr lang="en-US" altLang="ja-JP" sz="750" dirty="0">
                  <a:solidFill>
                    <a:srgbClr val="0F98A3"/>
                  </a:solidFill>
                  <a:latin typeface="HGPｺﾞｼｯｸE" panose="020B0900000000000000" pitchFamily="50" charset="-128"/>
                  <a:ea typeface="HGPｺﾞｼｯｸE" panose="020B0900000000000000" pitchFamily="50" charset="-128"/>
                </a:rPr>
                <a:t>10</a:t>
              </a:r>
              <a:r>
                <a:rPr lang="ja-JP" altLang="en-US" sz="750" dirty="0">
                  <a:solidFill>
                    <a:srgbClr val="0F98A3"/>
                  </a:solidFill>
                  <a:latin typeface="HGPｺﾞｼｯｸE" panose="020B0900000000000000" pitchFamily="50" charset="-128"/>
                  <a:ea typeface="HGPｺﾞｼｯｸE" panose="020B0900000000000000" pitchFamily="50" charset="-128"/>
                </a:rPr>
                <a:t>月</a:t>
              </a:r>
              <a:r>
                <a:rPr lang="en-US" altLang="ja-JP" sz="750" dirty="0">
                  <a:solidFill>
                    <a:srgbClr val="0F98A3"/>
                  </a:solidFill>
                  <a:latin typeface="HGPｺﾞｼｯｸE" panose="020B0900000000000000" pitchFamily="50" charset="-128"/>
                  <a:ea typeface="HGPｺﾞｼｯｸE" panose="020B0900000000000000" pitchFamily="50" charset="-128"/>
                </a:rPr>
                <a:t>15</a:t>
              </a:r>
              <a:r>
                <a:rPr lang="ja-JP" altLang="en-US" sz="750" dirty="0">
                  <a:solidFill>
                    <a:srgbClr val="0F98A3"/>
                  </a:solidFill>
                  <a:latin typeface="HGPｺﾞｼｯｸE" panose="020B0900000000000000" pitchFamily="50" charset="-128"/>
                  <a:ea typeface="HGPｺﾞｼｯｸE" panose="020B0900000000000000" pitchFamily="50" charset="-128"/>
                </a:rPr>
                <a:t>日</a:t>
              </a:r>
              <a:endParaRPr lang="en-US" altLang="ja-JP" sz="750" dirty="0">
                <a:solidFill>
                  <a:srgbClr val="0F98A3"/>
                </a:solidFill>
                <a:latin typeface="HGPｺﾞｼｯｸE" panose="020B0900000000000000" pitchFamily="50" charset="-128"/>
                <a:ea typeface="HGPｺﾞｼｯｸE" panose="020B0900000000000000" pitchFamily="50" charset="-128"/>
              </a:endParaRPr>
            </a:p>
            <a:p>
              <a:pPr defTabSz="685800"/>
              <a:r>
                <a:rPr lang="en-US" altLang="ja-JP" sz="750" dirty="0">
                  <a:solidFill>
                    <a:srgbClr val="0F98A3"/>
                  </a:solidFill>
                  <a:latin typeface="HGPｺﾞｼｯｸE" panose="020B0900000000000000" pitchFamily="50" charset="-128"/>
                  <a:ea typeface="HGPｺﾞｼｯｸE" panose="020B0900000000000000" pitchFamily="50" charset="-128"/>
                </a:rPr>
                <a:t>2022</a:t>
              </a:r>
              <a:r>
                <a:rPr lang="ja-JP" altLang="en-US" sz="750" dirty="0">
                  <a:solidFill>
                    <a:srgbClr val="0F98A3"/>
                  </a:solidFill>
                  <a:latin typeface="HGPｺﾞｼｯｸE" panose="020B0900000000000000" pitchFamily="50" charset="-128"/>
                  <a:ea typeface="HGPｺﾞｼｯｸE" panose="020B0900000000000000" pitchFamily="50" charset="-128"/>
                </a:rPr>
                <a:t>年</a:t>
              </a:r>
              <a:r>
                <a:rPr lang="en-US" altLang="ja-JP" sz="750" dirty="0">
                  <a:solidFill>
                    <a:srgbClr val="0F98A3"/>
                  </a:solidFill>
                  <a:latin typeface="HGPｺﾞｼｯｸE" panose="020B0900000000000000" pitchFamily="50" charset="-128"/>
                  <a:ea typeface="HGPｺﾞｼｯｸE" panose="020B0900000000000000" pitchFamily="50" charset="-128"/>
                </a:rPr>
                <a:t>10</a:t>
              </a:r>
              <a:r>
                <a:rPr lang="ja-JP" altLang="en-US" sz="750" dirty="0">
                  <a:solidFill>
                    <a:srgbClr val="0F98A3"/>
                  </a:solidFill>
                  <a:latin typeface="HGPｺﾞｼｯｸE" panose="020B0900000000000000" pitchFamily="50" charset="-128"/>
                  <a:ea typeface="HGPｺﾞｼｯｸE" panose="020B0900000000000000" pitchFamily="50" charset="-128"/>
                </a:rPr>
                <a:t>月</a:t>
              </a:r>
              <a:r>
                <a:rPr lang="en-US" altLang="ja-JP" sz="750" dirty="0">
                  <a:solidFill>
                    <a:srgbClr val="0F98A3"/>
                  </a:solidFill>
                  <a:latin typeface="HGPｺﾞｼｯｸE" panose="020B0900000000000000" pitchFamily="50" charset="-128"/>
                  <a:ea typeface="HGPｺﾞｼｯｸE" panose="020B0900000000000000" pitchFamily="50" charset="-128"/>
                </a:rPr>
                <a:t>26</a:t>
              </a:r>
              <a:r>
                <a:rPr lang="ja-JP" altLang="en-US" sz="750" dirty="0">
                  <a:solidFill>
                    <a:srgbClr val="0F98A3"/>
                  </a:solidFill>
                  <a:latin typeface="HGPｺﾞｼｯｸE" panose="020B0900000000000000" pitchFamily="50" charset="-128"/>
                  <a:ea typeface="HGPｺﾞｼｯｸE" panose="020B0900000000000000" pitchFamily="50" charset="-128"/>
                </a:rPr>
                <a:t>日</a:t>
              </a:r>
              <a:endParaRPr lang="en-US" altLang="ja-JP" sz="750" dirty="0">
                <a:solidFill>
                  <a:srgbClr val="0F98A3"/>
                </a:solidFill>
                <a:latin typeface="HGPｺﾞｼｯｸE" panose="020B0900000000000000" pitchFamily="50" charset="-128"/>
                <a:ea typeface="HGPｺﾞｼｯｸE" panose="020B0900000000000000" pitchFamily="50" charset="-128"/>
              </a:endParaRPr>
            </a:p>
            <a:p>
              <a:pPr defTabSz="685800"/>
              <a:r>
                <a:rPr lang="en-US" altLang="ja-JP" sz="750" dirty="0">
                  <a:solidFill>
                    <a:srgbClr val="0F98A3"/>
                  </a:solidFill>
                  <a:latin typeface="HGPｺﾞｼｯｸE" panose="020B0900000000000000" pitchFamily="50" charset="-128"/>
                  <a:ea typeface="HGPｺﾞｼｯｸE" panose="020B0900000000000000" pitchFamily="50" charset="-128"/>
                </a:rPr>
                <a:t>2023</a:t>
              </a:r>
              <a:r>
                <a:rPr lang="ja-JP" altLang="en-US" sz="750" dirty="0">
                  <a:solidFill>
                    <a:srgbClr val="0F98A3"/>
                  </a:solidFill>
                  <a:latin typeface="HGPｺﾞｼｯｸE" panose="020B0900000000000000" pitchFamily="50" charset="-128"/>
                  <a:ea typeface="HGPｺﾞｼｯｸE" panose="020B0900000000000000" pitchFamily="50" charset="-128"/>
                </a:rPr>
                <a:t>年</a:t>
              </a:r>
              <a:r>
                <a:rPr lang="en-US" altLang="ja-JP" sz="750" dirty="0">
                  <a:solidFill>
                    <a:srgbClr val="0F98A3"/>
                  </a:solidFill>
                  <a:latin typeface="HGPｺﾞｼｯｸE" panose="020B0900000000000000" pitchFamily="50" charset="-128"/>
                  <a:ea typeface="HGPｺﾞｼｯｸE" panose="020B0900000000000000" pitchFamily="50" charset="-128"/>
                </a:rPr>
                <a:t>10</a:t>
              </a:r>
              <a:r>
                <a:rPr lang="ja-JP" altLang="en-US" sz="750" dirty="0">
                  <a:solidFill>
                    <a:srgbClr val="0F98A3"/>
                  </a:solidFill>
                  <a:latin typeface="HGPｺﾞｼｯｸE" panose="020B0900000000000000" pitchFamily="50" charset="-128"/>
                  <a:ea typeface="HGPｺﾞｼｯｸE" panose="020B0900000000000000" pitchFamily="50" charset="-128"/>
                </a:rPr>
                <a:t>月</a:t>
              </a:r>
              <a:r>
                <a:rPr lang="en-US" altLang="ja-JP" sz="750" dirty="0">
                  <a:solidFill>
                    <a:srgbClr val="0F98A3"/>
                  </a:solidFill>
                  <a:latin typeface="HGPｺﾞｼｯｸE" panose="020B0900000000000000" pitchFamily="50" charset="-128"/>
                  <a:ea typeface="HGPｺﾞｼｯｸE" panose="020B0900000000000000" pitchFamily="50" charset="-128"/>
                </a:rPr>
                <a:t>27</a:t>
              </a:r>
              <a:r>
                <a:rPr lang="ja-JP" altLang="en-US" sz="750" dirty="0">
                  <a:solidFill>
                    <a:srgbClr val="0F98A3"/>
                  </a:solidFill>
                  <a:latin typeface="HGPｺﾞｼｯｸE" panose="020B0900000000000000" pitchFamily="50" charset="-128"/>
                  <a:ea typeface="HGPｺﾞｼｯｸE" panose="020B0900000000000000" pitchFamily="50" charset="-128"/>
                </a:rPr>
                <a:t>日</a:t>
              </a:r>
              <a:endParaRPr lang="en-US" altLang="ja-JP" sz="750" dirty="0">
                <a:solidFill>
                  <a:srgbClr val="0F98A3"/>
                </a:solidFill>
                <a:latin typeface="HGPｺﾞｼｯｸE" panose="020B0900000000000000" pitchFamily="50" charset="-128"/>
                <a:ea typeface="HGPｺﾞｼｯｸE" panose="020B0900000000000000" pitchFamily="50" charset="-128"/>
              </a:endParaRPr>
            </a:p>
            <a:p>
              <a:pPr defTabSz="685800"/>
              <a:r>
                <a:rPr lang="en-US" altLang="ja-JP" sz="750" dirty="0">
                  <a:solidFill>
                    <a:srgbClr val="0F98A3"/>
                  </a:solidFill>
                  <a:latin typeface="HGPｺﾞｼｯｸE" panose="020B0900000000000000" pitchFamily="50" charset="-128"/>
                  <a:ea typeface="HGPｺﾞｼｯｸE" panose="020B0900000000000000" pitchFamily="50" charset="-128"/>
                </a:rPr>
                <a:t>2023</a:t>
              </a:r>
              <a:r>
                <a:rPr lang="ja-JP" altLang="en-US" sz="750" dirty="0">
                  <a:solidFill>
                    <a:srgbClr val="0F98A3"/>
                  </a:solidFill>
                  <a:latin typeface="HGPｺﾞｼｯｸE" panose="020B0900000000000000" pitchFamily="50" charset="-128"/>
                  <a:ea typeface="HGPｺﾞｼｯｸE" panose="020B0900000000000000" pitchFamily="50" charset="-128"/>
                </a:rPr>
                <a:t>年</a:t>
              </a:r>
              <a:r>
                <a:rPr lang="en-US" altLang="ja-JP" sz="750" dirty="0">
                  <a:solidFill>
                    <a:srgbClr val="0F98A3"/>
                  </a:solidFill>
                  <a:latin typeface="HGPｺﾞｼｯｸE" panose="020B0900000000000000" pitchFamily="50" charset="-128"/>
                  <a:ea typeface="HGPｺﾞｼｯｸE" panose="020B0900000000000000" pitchFamily="50" charset="-128"/>
                </a:rPr>
                <a:t>11</a:t>
              </a:r>
              <a:r>
                <a:rPr lang="ja-JP" altLang="en-US" sz="750" dirty="0">
                  <a:solidFill>
                    <a:srgbClr val="0F98A3"/>
                  </a:solidFill>
                  <a:latin typeface="HGPｺﾞｼｯｸE" panose="020B0900000000000000" pitchFamily="50" charset="-128"/>
                  <a:ea typeface="HGPｺﾞｼｯｸE" panose="020B0900000000000000" pitchFamily="50" charset="-128"/>
                </a:rPr>
                <a:t>月</a:t>
              </a:r>
              <a:r>
                <a:rPr lang="en-US" altLang="ja-JP" sz="750" dirty="0">
                  <a:solidFill>
                    <a:srgbClr val="0F98A3"/>
                  </a:solidFill>
                  <a:latin typeface="HGPｺﾞｼｯｸE" panose="020B0900000000000000" pitchFamily="50" charset="-128"/>
                  <a:ea typeface="HGPｺﾞｼｯｸE" panose="020B0900000000000000" pitchFamily="50" charset="-128"/>
                </a:rPr>
                <a:t>10</a:t>
              </a:r>
              <a:r>
                <a:rPr lang="ja-JP" altLang="en-US" sz="750" dirty="0">
                  <a:solidFill>
                    <a:srgbClr val="0F98A3"/>
                  </a:solidFill>
                  <a:latin typeface="HGPｺﾞｼｯｸE" panose="020B0900000000000000" pitchFamily="50" charset="-128"/>
                  <a:ea typeface="HGPｺﾞｼｯｸE" panose="020B0900000000000000" pitchFamily="50" charset="-128"/>
                </a:rPr>
                <a:t>日 </a:t>
              </a:r>
            </a:p>
          </p:txBody>
        </p:sp>
      </p:grpSp>
      <p:grpSp>
        <p:nvGrpSpPr>
          <p:cNvPr id="8" name="グループ化 7">
            <a:extLst>
              <a:ext uri="{FF2B5EF4-FFF2-40B4-BE49-F238E27FC236}">
                <a16:creationId xmlns:a16="http://schemas.microsoft.com/office/drawing/2014/main" id="{46360CF7-0397-4568-BA63-F8E4EE667381}"/>
              </a:ext>
            </a:extLst>
          </p:cNvPr>
          <p:cNvGrpSpPr/>
          <p:nvPr/>
        </p:nvGrpSpPr>
        <p:grpSpPr>
          <a:xfrm>
            <a:off x="3996953" y="2648780"/>
            <a:ext cx="5302284" cy="1983038"/>
            <a:chOff x="4042514" y="1337665"/>
            <a:chExt cx="5302284" cy="2047529"/>
          </a:xfrm>
        </p:grpSpPr>
        <p:grpSp>
          <p:nvGrpSpPr>
            <p:cNvPr id="7" name="グループ化 6">
              <a:extLst>
                <a:ext uri="{FF2B5EF4-FFF2-40B4-BE49-F238E27FC236}">
                  <a16:creationId xmlns:a16="http://schemas.microsoft.com/office/drawing/2014/main" id="{E3EC8D09-4696-4CB6-BE52-0769923122BE}"/>
                </a:ext>
              </a:extLst>
            </p:cNvPr>
            <p:cNvGrpSpPr/>
            <p:nvPr/>
          </p:nvGrpSpPr>
          <p:grpSpPr>
            <a:xfrm>
              <a:off x="4042514" y="1337665"/>
              <a:ext cx="5302284" cy="2047529"/>
              <a:chOff x="4042514" y="1337665"/>
              <a:chExt cx="5302284" cy="2047529"/>
            </a:xfrm>
          </p:grpSpPr>
          <p:sp>
            <p:nvSpPr>
              <p:cNvPr id="176" name="テキスト ボックス 175">
                <a:extLst>
                  <a:ext uri="{FF2B5EF4-FFF2-40B4-BE49-F238E27FC236}">
                    <a16:creationId xmlns:a16="http://schemas.microsoft.com/office/drawing/2014/main" id="{E084BF43-D588-4155-B578-E692C0F83534}"/>
                  </a:ext>
                </a:extLst>
              </p:cNvPr>
              <p:cNvSpPr txBox="1"/>
              <p:nvPr/>
            </p:nvSpPr>
            <p:spPr>
              <a:xfrm>
                <a:off x="4042514" y="1337665"/>
                <a:ext cx="4055478" cy="271869"/>
              </a:xfrm>
              <a:prstGeom prst="rect">
                <a:avLst/>
              </a:prstGeom>
              <a:noFill/>
            </p:spPr>
            <p:txBody>
              <a:bodyPr wrap="square">
                <a:spAutoFit/>
              </a:bodyPr>
              <a:lstStyle/>
              <a:p>
                <a:pPr defTabSz="685800">
                  <a:lnSpc>
                    <a:spcPts val="1350"/>
                  </a:lnSpc>
                  <a:defRPr/>
                </a:pPr>
                <a:r>
                  <a:rPr lang="ja-JP" altLang="en-US" sz="1200" dirty="0">
                    <a:gradFill flip="none" rotWithShape="1">
                      <a:gsLst>
                        <a:gs pos="0">
                          <a:srgbClr val="4472C4">
                            <a:lumMod val="75000"/>
                          </a:srgbClr>
                        </a:gs>
                        <a:gs pos="100000">
                          <a:srgbClr val="0070C0"/>
                        </a:gs>
                      </a:gsLst>
                      <a:lin ang="0" scaled="1"/>
                      <a:tileRect/>
                    </a:gradFill>
                    <a:latin typeface="HGP創英角ｺﾞｼｯｸUB" panose="020B0900000000000000" pitchFamily="50" charset="-128"/>
                    <a:ea typeface="HGP創英角ｺﾞｼｯｸUB" panose="020B0900000000000000" pitchFamily="50" charset="-128"/>
                  </a:rPr>
                  <a:t>◆ 大阪スマートシティパートナーズフォーラム・プロジェクト事業</a:t>
                </a:r>
                <a:endParaRPr lang="en-US" altLang="ja-JP" sz="1200" dirty="0">
                  <a:gradFill flip="none" rotWithShape="1">
                    <a:gsLst>
                      <a:gs pos="0">
                        <a:srgbClr val="4472C4">
                          <a:lumMod val="75000"/>
                        </a:srgbClr>
                      </a:gs>
                      <a:gs pos="100000">
                        <a:srgbClr val="0070C0"/>
                      </a:gs>
                    </a:gsLst>
                    <a:lin ang="0" scaled="1"/>
                    <a:tileRect/>
                  </a:gradFill>
                  <a:latin typeface="HGP創英角ｺﾞｼｯｸUB" panose="020B0900000000000000" pitchFamily="50" charset="-128"/>
                  <a:ea typeface="HGP創英角ｺﾞｼｯｸUB" panose="020B0900000000000000" pitchFamily="50" charset="-128"/>
                </a:endParaRPr>
              </a:p>
            </p:txBody>
          </p:sp>
          <p:sp>
            <p:nvSpPr>
              <p:cNvPr id="177" name="テキスト ボックス 176">
                <a:extLst>
                  <a:ext uri="{FF2B5EF4-FFF2-40B4-BE49-F238E27FC236}">
                    <a16:creationId xmlns:a16="http://schemas.microsoft.com/office/drawing/2014/main" id="{B40BBC72-D415-4496-B0FB-256487A09B48}"/>
                  </a:ext>
                </a:extLst>
              </p:cNvPr>
              <p:cNvSpPr txBox="1"/>
              <p:nvPr/>
            </p:nvSpPr>
            <p:spPr>
              <a:xfrm>
                <a:off x="4119844" y="1625152"/>
                <a:ext cx="4936619" cy="595848"/>
              </a:xfrm>
              <a:prstGeom prst="rect">
                <a:avLst/>
              </a:prstGeom>
              <a:noFill/>
            </p:spPr>
            <p:txBody>
              <a:bodyPr wrap="square">
                <a:spAutoFit/>
              </a:bodyPr>
              <a:lstStyle/>
              <a:p>
                <a:pPr defTabSz="278606">
                  <a:defRPr/>
                </a:pPr>
                <a:r>
                  <a:rPr lang="ja-JP" altLang="en-US" sz="1050" dirty="0">
                    <a:solidFill>
                      <a:prstClr val="black"/>
                    </a:solidFill>
                    <a:latin typeface="メイリオ" panose="020B0604030504040204" pitchFamily="50" charset="-128"/>
                    <a:ea typeface="メイリオ" panose="020B0604030504040204" pitchFamily="50" charset="-128"/>
                  </a:rPr>
                  <a:t>コーディネーター企業を中心に各分野の課題解決に向けた</a:t>
                </a:r>
                <a:r>
                  <a:rPr lang="en-US" altLang="ja-JP" sz="1050" dirty="0">
                    <a:solidFill>
                      <a:prstClr val="black"/>
                    </a:solidFill>
                    <a:latin typeface="メイリオ" panose="020B0604030504040204" pitchFamily="50" charset="-128"/>
                    <a:ea typeface="メイリオ" panose="020B0604030504040204" pitchFamily="50" charset="-128"/>
                  </a:rPr>
                  <a:t>n</a:t>
                </a:r>
                <a:r>
                  <a:rPr lang="ja-JP" altLang="en-US" sz="1050" dirty="0">
                    <a:solidFill>
                      <a:prstClr val="black"/>
                    </a:solidFill>
                    <a:latin typeface="メイリオ" panose="020B0604030504040204" pitchFamily="50" charset="-128"/>
                    <a:ea typeface="メイリオ" panose="020B0604030504040204" pitchFamily="50" charset="-128"/>
                  </a:rPr>
                  <a:t>対</a:t>
                </a:r>
                <a:r>
                  <a:rPr lang="en-US" altLang="ja-JP" sz="1050" dirty="0">
                    <a:solidFill>
                      <a:prstClr val="black"/>
                    </a:solidFill>
                    <a:latin typeface="メイリオ" panose="020B0604030504040204" pitchFamily="50" charset="-128"/>
                    <a:ea typeface="メイリオ" panose="020B0604030504040204" pitchFamily="50" charset="-128"/>
                  </a:rPr>
                  <a:t>n</a:t>
                </a:r>
                <a:r>
                  <a:rPr lang="ja-JP" altLang="en-US" sz="1050" dirty="0">
                    <a:solidFill>
                      <a:prstClr val="black"/>
                    </a:solidFill>
                    <a:latin typeface="メイリオ" panose="020B0604030504040204" pitchFamily="50" charset="-128"/>
                    <a:ea typeface="メイリオ" panose="020B0604030504040204" pitchFamily="50" charset="-128"/>
                  </a:rPr>
                  <a:t>（複数企業対複数市町村）のサービス・ビジネスモデルを実証・実装する。横断的なテーマについては相互に連携。（府内市町村等で延べ</a:t>
                </a:r>
                <a:r>
                  <a:rPr lang="en-US" altLang="ja-JP" sz="1050" dirty="0">
                    <a:solidFill>
                      <a:prstClr val="black"/>
                    </a:solidFill>
                    <a:latin typeface="メイリオ" panose="020B0604030504040204" pitchFamily="50" charset="-128"/>
                    <a:ea typeface="メイリオ" panose="020B0604030504040204" pitchFamily="50" charset="-128"/>
                  </a:rPr>
                  <a:t>24</a:t>
                </a:r>
                <a:r>
                  <a:rPr lang="ja-JP" altLang="en-US" sz="1050" dirty="0">
                    <a:solidFill>
                      <a:prstClr val="black"/>
                    </a:solidFill>
                    <a:latin typeface="メイリオ" panose="020B0604030504040204" pitchFamily="50" charset="-128"/>
                    <a:ea typeface="メイリオ" panose="020B0604030504040204" pitchFamily="50" charset="-128"/>
                  </a:rPr>
                  <a:t>プロジェクトを実証実施）</a:t>
                </a:r>
                <a:endParaRPr lang="en-US" altLang="ja-JP" sz="788" dirty="0">
                  <a:solidFill>
                    <a:prstClr val="black"/>
                  </a:solidFill>
                  <a:latin typeface="メイリオ" panose="020B0604030504040204" pitchFamily="50" charset="-128"/>
                  <a:ea typeface="メイリオ" panose="020B0604030504040204" pitchFamily="50" charset="-128"/>
                </a:endParaRPr>
              </a:p>
            </p:txBody>
          </p:sp>
          <p:sp>
            <p:nvSpPr>
              <p:cNvPr id="178" name="正方形/長方形 177">
                <a:extLst>
                  <a:ext uri="{FF2B5EF4-FFF2-40B4-BE49-F238E27FC236}">
                    <a16:creationId xmlns:a16="http://schemas.microsoft.com/office/drawing/2014/main" id="{0D8BD6AA-3242-4DA8-ADF9-59777B78E18E}"/>
                  </a:ext>
                </a:extLst>
              </p:cNvPr>
              <p:cNvSpPr/>
              <p:nvPr/>
            </p:nvSpPr>
            <p:spPr>
              <a:xfrm>
                <a:off x="4168018" y="2197310"/>
                <a:ext cx="902866" cy="835422"/>
              </a:xfrm>
              <a:prstGeom prst="rect">
                <a:avLst/>
              </a:prstGeom>
              <a:gradFill>
                <a:gsLst>
                  <a:gs pos="0">
                    <a:schemeClr val="accent5">
                      <a:lumMod val="75000"/>
                    </a:scheme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algn="ctr" defTabSz="685800">
                  <a:defRPr/>
                </a:pPr>
                <a:r>
                  <a:rPr lang="ja-JP" altLang="en-US" sz="900" b="1" dirty="0">
                    <a:solidFill>
                      <a:prstClr val="white"/>
                    </a:solidFill>
                    <a:latin typeface="メイリオ" panose="020B0604030504040204" pitchFamily="50" charset="-128"/>
                    <a:ea typeface="メイリオ" panose="020B0604030504040204" pitchFamily="50" charset="-128"/>
                  </a:rPr>
                  <a:t>プロジェクト</a:t>
                </a:r>
                <a:endParaRPr lang="en-US" altLang="ja-JP" sz="900" b="1" dirty="0">
                  <a:solidFill>
                    <a:prstClr val="white"/>
                  </a:solidFill>
                  <a:latin typeface="メイリオ" panose="020B0604030504040204" pitchFamily="50" charset="-128"/>
                  <a:ea typeface="メイリオ" panose="020B0604030504040204" pitchFamily="50" charset="-128"/>
                </a:endParaRPr>
              </a:p>
              <a:p>
                <a:pPr algn="ctr" defTabSz="685800">
                  <a:defRPr/>
                </a:pPr>
                <a:r>
                  <a:rPr lang="ja-JP" altLang="en-US" sz="900" b="1" dirty="0">
                    <a:solidFill>
                      <a:prstClr val="white"/>
                    </a:solidFill>
                    <a:latin typeface="メイリオ" panose="020B0604030504040204" pitchFamily="50" charset="-128"/>
                    <a:ea typeface="メイリオ" panose="020B0604030504040204" pitchFamily="50" charset="-128"/>
                  </a:rPr>
                  <a:t>分野</a:t>
                </a:r>
              </a:p>
            </p:txBody>
          </p:sp>
          <p:sp>
            <p:nvSpPr>
              <p:cNvPr id="179" name="角丸四角形 21">
                <a:extLst>
                  <a:ext uri="{FF2B5EF4-FFF2-40B4-BE49-F238E27FC236}">
                    <a16:creationId xmlns:a16="http://schemas.microsoft.com/office/drawing/2014/main" id="{AD68E168-7C6A-4244-919D-F7A2C08291D7}"/>
                  </a:ext>
                </a:extLst>
              </p:cNvPr>
              <p:cNvSpPr/>
              <p:nvPr/>
            </p:nvSpPr>
            <p:spPr>
              <a:xfrm>
                <a:off x="5121366" y="2213918"/>
                <a:ext cx="875509"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t"/>
              <a:lstStyle/>
              <a:p>
                <a:pPr algn="ctr" defTabSz="685800">
                  <a:defRPr/>
                </a:pPr>
                <a:r>
                  <a:rPr lang="ja-JP" altLang="en-US" sz="900" b="1" dirty="0">
                    <a:solidFill>
                      <a:prstClr val="black"/>
                    </a:solidFill>
                    <a:latin typeface="メイリオ" panose="020B0604030504040204" pitchFamily="50" charset="-128"/>
                    <a:ea typeface="メイリオ" panose="020B0604030504040204" pitchFamily="50" charset="-128"/>
                  </a:rPr>
                  <a:t>スマート</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800">
                  <a:defRPr/>
                </a:pPr>
                <a:r>
                  <a:rPr lang="ja-JP" altLang="en-US" sz="900" b="1" dirty="0">
                    <a:solidFill>
                      <a:prstClr val="black"/>
                    </a:solidFill>
                    <a:latin typeface="メイリオ" panose="020B0604030504040204" pitchFamily="50" charset="-128"/>
                    <a:ea typeface="メイリオ" panose="020B0604030504040204" pitchFamily="50" charset="-128"/>
                  </a:rPr>
                  <a:t>ヘルスシティ</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180" name="角丸四角形 14">
                <a:extLst>
                  <a:ext uri="{FF2B5EF4-FFF2-40B4-BE49-F238E27FC236}">
                    <a16:creationId xmlns:a16="http://schemas.microsoft.com/office/drawing/2014/main" id="{3D3C5382-82EF-4A31-BEC3-2F14BAC4B6BF}"/>
                  </a:ext>
                </a:extLst>
              </p:cNvPr>
              <p:cNvSpPr/>
              <p:nvPr/>
            </p:nvSpPr>
            <p:spPr>
              <a:xfrm>
                <a:off x="6059299" y="2214026"/>
                <a:ext cx="974396"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0"/>
              <a:lstStyle/>
              <a:p>
                <a:pPr algn="r" defTabSz="685800">
                  <a:defRPr/>
                </a:pPr>
                <a:r>
                  <a:rPr lang="ja-JP" altLang="en-US" sz="825" b="1" dirty="0">
                    <a:solidFill>
                      <a:prstClr val="black"/>
                    </a:solidFill>
                    <a:latin typeface="メイリオ" panose="020B0604030504040204" pitchFamily="50" charset="-128"/>
                    <a:ea typeface="メイリオ" panose="020B0604030504040204" pitchFamily="50" charset="-128"/>
                  </a:rPr>
                  <a:t>高齢者にやさしい</a:t>
                </a:r>
                <a:endParaRPr lang="en-US" altLang="ja-JP" sz="825" b="1" dirty="0">
                  <a:solidFill>
                    <a:prstClr val="black"/>
                  </a:solidFill>
                  <a:latin typeface="メイリオ" panose="020B0604030504040204" pitchFamily="50" charset="-128"/>
                  <a:ea typeface="メイリオ" panose="020B0604030504040204" pitchFamily="50" charset="-128"/>
                </a:endParaRPr>
              </a:p>
              <a:p>
                <a:pPr algn="ctr" defTabSz="685800">
                  <a:defRPr/>
                </a:pPr>
                <a:r>
                  <a:rPr lang="ja-JP" altLang="en-US" sz="825" b="1" dirty="0">
                    <a:solidFill>
                      <a:prstClr val="black"/>
                    </a:solidFill>
                    <a:latin typeface="メイリオ" panose="020B0604030504040204" pitchFamily="50" charset="-128"/>
                    <a:ea typeface="メイリオ" panose="020B0604030504040204" pitchFamily="50" charset="-128"/>
                  </a:rPr>
                  <a:t>まちづくり</a:t>
                </a:r>
                <a:endParaRPr lang="en-US" altLang="ja-JP" sz="825" b="1" dirty="0">
                  <a:solidFill>
                    <a:prstClr val="black"/>
                  </a:solidFill>
                  <a:latin typeface="メイリオ" panose="020B0604030504040204" pitchFamily="50" charset="-128"/>
                  <a:ea typeface="メイリオ" panose="020B0604030504040204" pitchFamily="50" charset="-128"/>
                </a:endParaRPr>
              </a:p>
            </p:txBody>
          </p:sp>
          <p:sp>
            <p:nvSpPr>
              <p:cNvPr id="181" name="角丸四角形 18">
                <a:extLst>
                  <a:ext uri="{FF2B5EF4-FFF2-40B4-BE49-F238E27FC236}">
                    <a16:creationId xmlns:a16="http://schemas.microsoft.com/office/drawing/2014/main" id="{AEFC9B67-7399-4CCD-BA89-C805FA652258}"/>
                  </a:ext>
                </a:extLst>
              </p:cNvPr>
              <p:cNvSpPr/>
              <p:nvPr/>
            </p:nvSpPr>
            <p:spPr>
              <a:xfrm>
                <a:off x="7092860" y="2211537"/>
                <a:ext cx="945273"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0"/>
              <a:lstStyle/>
              <a:p>
                <a:pPr algn="r" defTabSz="685800">
                  <a:defRPr/>
                </a:pPr>
                <a:r>
                  <a:rPr lang="ja-JP" altLang="en-US" sz="900" b="1" dirty="0">
                    <a:solidFill>
                      <a:prstClr val="black"/>
                    </a:solidFill>
                    <a:latin typeface="メイリオ" panose="020B0604030504040204" pitchFamily="50" charset="-128"/>
                    <a:ea typeface="メイリオ" panose="020B0604030504040204" pitchFamily="50" charset="-128"/>
                  </a:rPr>
                  <a:t>子育てしやすい</a:t>
                </a:r>
                <a:endParaRPr lang="en-US" altLang="ja-JP" sz="900" b="1" dirty="0">
                  <a:solidFill>
                    <a:prstClr val="black"/>
                  </a:solidFill>
                  <a:latin typeface="メイリオ" panose="020B0604030504040204" pitchFamily="50" charset="-128"/>
                  <a:ea typeface="メイリオ" panose="020B0604030504040204" pitchFamily="50" charset="-128"/>
                </a:endParaRPr>
              </a:p>
              <a:p>
                <a:pPr algn="r" defTabSz="685800">
                  <a:defRPr/>
                </a:pPr>
                <a:r>
                  <a:rPr lang="ja-JP" altLang="en-US" sz="900" b="1" dirty="0">
                    <a:solidFill>
                      <a:prstClr val="black"/>
                    </a:solidFill>
                    <a:latin typeface="メイリオ" panose="020B0604030504040204" pitchFamily="50" charset="-128"/>
                    <a:ea typeface="メイリオ" panose="020B0604030504040204" pitchFamily="50" charset="-128"/>
                  </a:rPr>
                  <a:t>まちづくり</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182" name="角丸四角形 24">
                <a:extLst>
                  <a:ext uri="{FF2B5EF4-FFF2-40B4-BE49-F238E27FC236}">
                    <a16:creationId xmlns:a16="http://schemas.microsoft.com/office/drawing/2014/main" id="{675721D9-C038-40A3-A018-B8F462E628B4}"/>
                  </a:ext>
                </a:extLst>
              </p:cNvPr>
              <p:cNvSpPr/>
              <p:nvPr/>
            </p:nvSpPr>
            <p:spPr>
              <a:xfrm>
                <a:off x="8103220" y="2212910"/>
                <a:ext cx="969488"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algn="r" defTabSz="685800">
                  <a:defRPr/>
                </a:pPr>
                <a:r>
                  <a:rPr lang="ja-JP" altLang="en-US" sz="900" b="1" dirty="0">
                    <a:solidFill>
                      <a:prstClr val="black"/>
                    </a:solidFill>
                    <a:latin typeface="メイリオ" panose="020B0604030504040204" pitchFamily="50" charset="-128"/>
                    <a:ea typeface="メイリオ" panose="020B0604030504040204" pitchFamily="50" charset="-128"/>
                  </a:rPr>
                  <a:t>移動がスムーズ</a:t>
                </a:r>
                <a:endParaRPr lang="en-US" altLang="ja-JP" sz="900" b="1" dirty="0">
                  <a:solidFill>
                    <a:prstClr val="black"/>
                  </a:solidFill>
                  <a:latin typeface="メイリオ" panose="020B0604030504040204" pitchFamily="50" charset="-128"/>
                  <a:ea typeface="メイリオ" panose="020B0604030504040204" pitchFamily="50" charset="-128"/>
                </a:endParaRPr>
              </a:p>
              <a:p>
                <a:pPr algn="r" defTabSz="685800">
                  <a:defRPr/>
                </a:pPr>
                <a:r>
                  <a:rPr lang="ja-JP" altLang="en-US" sz="900" b="1" dirty="0">
                    <a:solidFill>
                      <a:prstClr val="black"/>
                    </a:solidFill>
                    <a:latin typeface="メイリオ" panose="020B0604030504040204" pitchFamily="50" charset="-128"/>
                    <a:ea typeface="メイリオ" panose="020B0604030504040204" pitchFamily="50" charset="-128"/>
                  </a:rPr>
                  <a:t>な まちづくり</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183" name="角丸四角形 20">
                <a:extLst>
                  <a:ext uri="{FF2B5EF4-FFF2-40B4-BE49-F238E27FC236}">
                    <a16:creationId xmlns:a16="http://schemas.microsoft.com/office/drawing/2014/main" id="{FF2ECDAD-1D52-463A-8E38-FA34DC3A35F1}"/>
                  </a:ext>
                </a:extLst>
              </p:cNvPr>
              <p:cNvSpPr/>
              <p:nvPr/>
            </p:nvSpPr>
            <p:spPr>
              <a:xfrm>
                <a:off x="5114245" y="2661409"/>
                <a:ext cx="875509"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t"/>
              <a:lstStyle/>
              <a:p>
                <a:pPr algn="ctr" defTabSz="685800">
                  <a:defRPr/>
                </a:pPr>
                <a:r>
                  <a:rPr lang="ja-JP" altLang="en-US" sz="900" b="1" dirty="0">
                    <a:solidFill>
                      <a:prstClr val="black"/>
                    </a:solidFill>
                    <a:latin typeface="メイリオ" panose="020B0604030504040204" pitchFamily="50" charset="-128"/>
                    <a:ea typeface="メイリオ" panose="020B0604030504040204" pitchFamily="50" charset="-128"/>
                  </a:rPr>
                  <a:t>　インバウンド</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800">
                  <a:defRPr/>
                </a:pPr>
                <a:r>
                  <a:rPr lang="ja-JP" altLang="en-US" sz="900" b="1" dirty="0">
                    <a:solidFill>
                      <a:prstClr val="black"/>
                    </a:solidFill>
                    <a:latin typeface="メイリオ" panose="020B0604030504040204" pitchFamily="50" charset="-128"/>
                    <a:ea typeface="メイリオ" panose="020B0604030504040204" pitchFamily="50" charset="-128"/>
                  </a:rPr>
                  <a:t>・観光の再生</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184" name="角丸四角形 32">
                <a:extLst>
                  <a:ext uri="{FF2B5EF4-FFF2-40B4-BE49-F238E27FC236}">
                    <a16:creationId xmlns:a16="http://schemas.microsoft.com/office/drawing/2014/main" id="{1FC50FD7-FB53-48D1-87B5-F78CCC4F2C00}"/>
                  </a:ext>
                </a:extLst>
              </p:cNvPr>
              <p:cNvSpPr/>
              <p:nvPr/>
            </p:nvSpPr>
            <p:spPr>
              <a:xfrm>
                <a:off x="6059299" y="2657002"/>
                <a:ext cx="974396"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algn="ctr" defTabSz="685800">
                  <a:defRPr/>
                </a:pPr>
                <a:r>
                  <a:rPr lang="ja-JP" altLang="en-US" sz="900" b="1" dirty="0">
                    <a:solidFill>
                      <a:prstClr val="black"/>
                    </a:solidFill>
                    <a:latin typeface="メイリオ" panose="020B0604030504040204" pitchFamily="50" charset="-128"/>
                    <a:ea typeface="メイリオ" panose="020B0604030504040204" pitchFamily="50" charset="-128"/>
                  </a:rPr>
                  <a:t>　大阪ものづくり</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800">
                  <a:defRPr/>
                </a:pPr>
                <a:r>
                  <a:rPr lang="en-US" altLang="ja-JP" sz="900" b="1" dirty="0">
                    <a:solidFill>
                      <a:prstClr val="black"/>
                    </a:solidFill>
                    <a:latin typeface="メイリオ" panose="020B0604030504040204" pitchFamily="50" charset="-128"/>
                    <a:ea typeface="メイリオ" panose="020B0604030504040204" pitchFamily="50" charset="-128"/>
                  </a:rPr>
                  <a:t>2.0</a:t>
                </a:r>
              </a:p>
            </p:txBody>
          </p:sp>
          <p:sp>
            <p:nvSpPr>
              <p:cNvPr id="185" name="角丸四角形 30">
                <a:extLst>
                  <a:ext uri="{FF2B5EF4-FFF2-40B4-BE49-F238E27FC236}">
                    <a16:creationId xmlns:a16="http://schemas.microsoft.com/office/drawing/2014/main" id="{6BE37CB6-EB25-49B8-A929-19339AF2A0C0}"/>
                  </a:ext>
                </a:extLst>
              </p:cNvPr>
              <p:cNvSpPr/>
              <p:nvPr/>
            </p:nvSpPr>
            <p:spPr>
              <a:xfrm>
                <a:off x="8098311" y="2653286"/>
                <a:ext cx="974396" cy="393284"/>
              </a:xfrm>
              <a:prstGeom prst="roundRect">
                <a:avLst>
                  <a:gd name="adj" fmla="val 0"/>
                </a:avLst>
              </a:prstGeom>
              <a:no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algn="ctr" defTabSz="685800">
                  <a:defRPr/>
                </a:pPr>
                <a:r>
                  <a:rPr lang="ja-JP" altLang="en-US" sz="900" b="1">
                    <a:solidFill>
                      <a:prstClr val="black"/>
                    </a:solidFill>
                    <a:latin typeface="メイリオ" panose="020B0604030504040204" pitchFamily="50" charset="-128"/>
                    <a:ea typeface="メイリオ" panose="020B0604030504040204" pitchFamily="50" charset="-128"/>
                  </a:rPr>
                  <a:t>データ</a:t>
                </a:r>
                <a:r>
                  <a:rPr lang="ja-JP" altLang="en-US" sz="900" b="1" dirty="0">
                    <a:solidFill>
                      <a:prstClr val="black"/>
                    </a:solidFill>
                    <a:latin typeface="メイリオ" panose="020B0604030504040204" pitchFamily="50" charset="-128"/>
                    <a:ea typeface="メイリオ" panose="020B0604030504040204" pitchFamily="50" charset="-128"/>
                  </a:rPr>
                  <a:t>利活用</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186" name="角丸四角形 30">
                <a:extLst>
                  <a:ext uri="{FF2B5EF4-FFF2-40B4-BE49-F238E27FC236}">
                    <a16:creationId xmlns:a16="http://schemas.microsoft.com/office/drawing/2014/main" id="{EBBFC21F-B46C-4A07-AAB5-F6B68B53DDA8}"/>
                  </a:ext>
                </a:extLst>
              </p:cNvPr>
              <p:cNvSpPr/>
              <p:nvPr/>
            </p:nvSpPr>
            <p:spPr>
              <a:xfrm>
                <a:off x="7085718" y="2655059"/>
                <a:ext cx="945272"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algn="ctr" defTabSz="685800">
                  <a:defRPr/>
                </a:pPr>
                <a:r>
                  <a:rPr lang="ja-JP" altLang="en-US" sz="900" b="1">
                    <a:solidFill>
                      <a:prstClr val="black"/>
                    </a:solidFill>
                    <a:latin typeface="メイリオ" panose="020B0604030504040204" pitchFamily="50" charset="-128"/>
                    <a:ea typeface="メイリオ" panose="020B0604030504040204" pitchFamily="50" charset="-128"/>
                  </a:rPr>
                  <a:t>　安全･安心な</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800">
                  <a:defRPr/>
                </a:pPr>
                <a:r>
                  <a:rPr lang="ja-JP" altLang="en-US" sz="900" b="1" dirty="0">
                    <a:solidFill>
                      <a:prstClr val="black"/>
                    </a:solidFill>
                    <a:latin typeface="メイリオ" panose="020B0604030504040204" pitchFamily="50" charset="-128"/>
                    <a:ea typeface="メイリオ" panose="020B0604030504040204" pitchFamily="50" charset="-128"/>
                  </a:rPr>
                  <a:t>まちづくり</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217" name="テキスト ボックス 216">
                <a:extLst>
                  <a:ext uri="{FF2B5EF4-FFF2-40B4-BE49-F238E27FC236}">
                    <a16:creationId xmlns:a16="http://schemas.microsoft.com/office/drawing/2014/main" id="{23891ECD-533B-4279-9539-E55A1769F202}"/>
                  </a:ext>
                </a:extLst>
              </p:cNvPr>
              <p:cNvSpPr txBox="1"/>
              <p:nvPr/>
            </p:nvSpPr>
            <p:spPr>
              <a:xfrm>
                <a:off x="4168017" y="3062349"/>
                <a:ext cx="5176781" cy="322845"/>
              </a:xfrm>
              <a:prstGeom prst="rect">
                <a:avLst/>
              </a:prstGeom>
              <a:noFill/>
            </p:spPr>
            <p:txBody>
              <a:bodyPr wrap="square">
                <a:spAutoFit/>
              </a:bodyPr>
              <a:lstStyle/>
              <a:p>
                <a:pPr marL="128588" indent="-128588" defTabSz="278606">
                  <a:lnSpc>
                    <a:spcPts val="600"/>
                  </a:lnSpc>
                  <a:buFont typeface="Wingdings" panose="05000000000000000000" pitchFamily="2" charset="2"/>
                  <a:buChar char="Ø"/>
                  <a:defRPr/>
                </a:pPr>
                <a:r>
                  <a:rPr lang="ja-JP" altLang="en-US" sz="825" dirty="0">
                    <a:solidFill>
                      <a:prstClr val="black"/>
                    </a:solidFill>
                    <a:latin typeface="メイリオ" panose="020B0604030504040204" pitchFamily="50" charset="-128"/>
                    <a:ea typeface="メイリオ" panose="020B0604030504040204" pitchFamily="50" charset="-128"/>
                  </a:rPr>
                  <a:t>「スマートヘルスシティ」「高齢者にやさしいまちづくり」など８分野でプロジェクトを推進中</a:t>
                </a:r>
                <a:endParaRPr lang="en-US" altLang="ja-JP" sz="600" dirty="0">
                  <a:solidFill>
                    <a:prstClr val="black"/>
                  </a:solidFill>
                  <a:latin typeface="メイリオ" panose="020B0604030504040204" pitchFamily="50" charset="-128"/>
                  <a:ea typeface="メイリオ" panose="020B0604030504040204" pitchFamily="50" charset="-128"/>
                </a:endParaRPr>
              </a:p>
              <a:p>
                <a:pPr marL="128588" indent="-128588" defTabSz="278606">
                  <a:lnSpc>
                    <a:spcPts val="600"/>
                  </a:lnSpc>
                  <a:spcBef>
                    <a:spcPts val="450"/>
                  </a:spcBef>
                  <a:buFont typeface="Wingdings" panose="05000000000000000000" pitchFamily="2" charset="2"/>
                  <a:buChar char="Ø"/>
                  <a:defRPr/>
                </a:pPr>
                <a:r>
                  <a:rPr lang="ja-JP" altLang="en-US" sz="825" dirty="0">
                    <a:solidFill>
                      <a:prstClr val="black"/>
                    </a:solidFill>
                    <a:latin typeface="メイリオ" panose="020B0604030504040204" pitchFamily="50" charset="-128"/>
                    <a:ea typeface="メイリオ" panose="020B0604030504040204" pitchFamily="50" charset="-128"/>
                  </a:rPr>
                  <a:t>大企業とスタートアップ・ベンチャー企業等の連携によるプロジェクトを展開</a:t>
                </a:r>
                <a:endParaRPr lang="en-US" altLang="ja-JP" sz="825" dirty="0">
                  <a:solidFill>
                    <a:prstClr val="black"/>
                  </a:solidFill>
                  <a:latin typeface="メイリオ" panose="020B0604030504040204" pitchFamily="50" charset="-128"/>
                  <a:ea typeface="メイリオ" panose="020B0604030504040204" pitchFamily="50" charset="-128"/>
                </a:endParaRPr>
              </a:p>
            </p:txBody>
          </p:sp>
        </p:grpSp>
        <p:grpSp>
          <p:nvGrpSpPr>
            <p:cNvPr id="6" name="グループ化 5">
              <a:extLst>
                <a:ext uri="{FF2B5EF4-FFF2-40B4-BE49-F238E27FC236}">
                  <a16:creationId xmlns:a16="http://schemas.microsoft.com/office/drawing/2014/main" id="{CCD39FB6-0903-452C-AAEE-C124DE86B4FA}"/>
                </a:ext>
              </a:extLst>
            </p:cNvPr>
            <p:cNvGrpSpPr/>
            <p:nvPr/>
          </p:nvGrpSpPr>
          <p:grpSpPr>
            <a:xfrm>
              <a:off x="5079582" y="2154677"/>
              <a:ext cx="3160302" cy="658394"/>
              <a:chOff x="5057130" y="2136246"/>
              <a:chExt cx="3160302" cy="658394"/>
            </a:xfrm>
          </p:grpSpPr>
          <p:grpSp>
            <p:nvGrpSpPr>
              <p:cNvPr id="188" name="グループ化 187">
                <a:extLst>
                  <a:ext uri="{FF2B5EF4-FFF2-40B4-BE49-F238E27FC236}">
                    <a16:creationId xmlns:a16="http://schemas.microsoft.com/office/drawing/2014/main" id="{7EB4854B-98D0-4677-AB16-FB501A301670}"/>
                  </a:ext>
                </a:extLst>
              </p:cNvPr>
              <p:cNvGrpSpPr/>
              <p:nvPr/>
            </p:nvGrpSpPr>
            <p:grpSpPr>
              <a:xfrm>
                <a:off x="5060818" y="2152200"/>
                <a:ext cx="190102" cy="190102"/>
                <a:chOff x="595518" y="5104904"/>
                <a:chExt cx="253469" cy="253469"/>
              </a:xfrm>
            </p:grpSpPr>
            <p:sp>
              <p:nvSpPr>
                <p:cNvPr id="189" name="角丸四角形 26">
                  <a:extLst>
                    <a:ext uri="{FF2B5EF4-FFF2-40B4-BE49-F238E27FC236}">
                      <a16:creationId xmlns:a16="http://schemas.microsoft.com/office/drawing/2014/main" id="{BDB6E72B-7758-4B01-8D66-F37CBD10484F}"/>
                    </a:ext>
                  </a:extLst>
                </p:cNvPr>
                <p:cNvSpPr/>
                <p:nvPr/>
              </p:nvSpPr>
              <p:spPr>
                <a:xfrm>
                  <a:off x="595518" y="5104904"/>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190" name="図 189">
                  <a:extLst>
                    <a:ext uri="{FF2B5EF4-FFF2-40B4-BE49-F238E27FC236}">
                      <a16:creationId xmlns:a16="http://schemas.microsoft.com/office/drawing/2014/main" id="{E068AF43-F1FC-4061-9528-0F6143586826}"/>
                    </a:ext>
                  </a:extLst>
                </p:cNvPr>
                <p:cNvPicPr>
                  <a:picLocks noChangeAspect="1"/>
                </p:cNvPicPr>
                <p:nvPr/>
              </p:nvPicPr>
              <p:blipFill>
                <a:blip r:embed="rId10" cstate="print">
                  <a:biLevel thresh="25000"/>
                  <a:extLst>
                    <a:ext uri="{28A0092B-C50C-407E-A947-70E740481C1C}">
                      <a14:useLocalDpi xmlns:a14="http://schemas.microsoft.com/office/drawing/2010/main"/>
                    </a:ext>
                  </a:extLst>
                </a:blip>
                <a:stretch>
                  <a:fillRect/>
                </a:stretch>
              </p:blipFill>
              <p:spPr>
                <a:xfrm>
                  <a:off x="640182" y="5155591"/>
                  <a:ext cx="163028" cy="163028"/>
                </a:xfrm>
                <a:prstGeom prst="rect">
                  <a:avLst/>
                </a:prstGeom>
              </p:spPr>
            </p:pic>
          </p:grpSp>
          <p:grpSp>
            <p:nvGrpSpPr>
              <p:cNvPr id="194" name="グループ化 193">
                <a:extLst>
                  <a:ext uri="{FF2B5EF4-FFF2-40B4-BE49-F238E27FC236}">
                    <a16:creationId xmlns:a16="http://schemas.microsoft.com/office/drawing/2014/main" id="{87F318D7-3733-4AA8-A2AB-676B60DD2575}"/>
                  </a:ext>
                </a:extLst>
              </p:cNvPr>
              <p:cNvGrpSpPr/>
              <p:nvPr/>
            </p:nvGrpSpPr>
            <p:grpSpPr>
              <a:xfrm>
                <a:off x="7031743" y="2136246"/>
                <a:ext cx="190102" cy="190102"/>
                <a:chOff x="5450857" y="4350709"/>
                <a:chExt cx="253469" cy="253469"/>
              </a:xfrm>
            </p:grpSpPr>
            <p:sp>
              <p:nvSpPr>
                <p:cNvPr id="195" name="角丸四角形 43">
                  <a:extLst>
                    <a:ext uri="{FF2B5EF4-FFF2-40B4-BE49-F238E27FC236}">
                      <a16:creationId xmlns:a16="http://schemas.microsoft.com/office/drawing/2014/main" id="{E924E8B7-0E50-4C98-8E89-E591D58A737F}"/>
                    </a:ext>
                  </a:extLst>
                </p:cNvPr>
                <p:cNvSpPr/>
                <p:nvPr/>
              </p:nvSpPr>
              <p:spPr>
                <a:xfrm>
                  <a:off x="5450857" y="4350709"/>
                  <a:ext cx="253469" cy="253469"/>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196" name="図 195">
                  <a:extLst>
                    <a:ext uri="{FF2B5EF4-FFF2-40B4-BE49-F238E27FC236}">
                      <a16:creationId xmlns:a16="http://schemas.microsoft.com/office/drawing/2014/main" id="{B91EAEF1-300B-4216-97D9-CC55DCEE94D7}"/>
                    </a:ext>
                  </a:extLst>
                </p:cNvPr>
                <p:cNvPicPr>
                  <a:picLocks noChangeAspect="1"/>
                </p:cNvPicPr>
                <p:nvPr/>
              </p:nvPicPr>
              <p:blipFill>
                <a:blip r:embed="rId11" cstate="print">
                  <a:biLevel thresh="25000"/>
                  <a:extLst>
                    <a:ext uri="{28A0092B-C50C-407E-A947-70E740481C1C}">
                      <a14:useLocalDpi xmlns:a14="http://schemas.microsoft.com/office/drawing/2010/main"/>
                    </a:ext>
                  </a:extLst>
                </a:blip>
                <a:stretch>
                  <a:fillRect/>
                </a:stretch>
              </p:blipFill>
              <p:spPr>
                <a:xfrm>
                  <a:off x="5472497" y="4378849"/>
                  <a:ext cx="199205" cy="199205"/>
                </a:xfrm>
                <a:prstGeom prst="rect">
                  <a:avLst/>
                </a:prstGeom>
              </p:spPr>
            </p:pic>
          </p:grpSp>
          <p:grpSp>
            <p:nvGrpSpPr>
              <p:cNvPr id="197" name="グループ化 196">
                <a:extLst>
                  <a:ext uri="{FF2B5EF4-FFF2-40B4-BE49-F238E27FC236}">
                    <a16:creationId xmlns:a16="http://schemas.microsoft.com/office/drawing/2014/main" id="{DF24E994-F800-4538-BD77-E7F20DB4F21E}"/>
                  </a:ext>
                </a:extLst>
              </p:cNvPr>
              <p:cNvGrpSpPr/>
              <p:nvPr/>
            </p:nvGrpSpPr>
            <p:grpSpPr>
              <a:xfrm>
                <a:off x="8027330" y="2137489"/>
                <a:ext cx="190102" cy="190102"/>
                <a:chOff x="7586527" y="5006145"/>
                <a:chExt cx="253469" cy="253469"/>
              </a:xfrm>
            </p:grpSpPr>
            <p:sp>
              <p:nvSpPr>
                <p:cNvPr id="198" name="角丸四角形 58">
                  <a:extLst>
                    <a:ext uri="{FF2B5EF4-FFF2-40B4-BE49-F238E27FC236}">
                      <a16:creationId xmlns:a16="http://schemas.microsoft.com/office/drawing/2014/main" id="{6D4E51A2-C07A-4983-8DE8-B0F7275F0F76}"/>
                    </a:ext>
                  </a:extLst>
                </p:cNvPr>
                <p:cNvSpPr/>
                <p:nvPr/>
              </p:nvSpPr>
              <p:spPr>
                <a:xfrm>
                  <a:off x="7586527" y="5006145"/>
                  <a:ext cx="253469" cy="253469"/>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dirty="0">
                    <a:solidFill>
                      <a:prstClr val="white"/>
                    </a:solidFill>
                    <a:latin typeface="游ゴシック" panose="020F0502020204030204"/>
                    <a:ea typeface="游ゴシック" panose="020B0400000000000000" pitchFamily="50" charset="-128"/>
                  </a:endParaRPr>
                </a:p>
              </p:txBody>
            </p:sp>
            <p:pic>
              <p:nvPicPr>
                <p:cNvPr id="199" name="図 198">
                  <a:extLst>
                    <a:ext uri="{FF2B5EF4-FFF2-40B4-BE49-F238E27FC236}">
                      <a16:creationId xmlns:a16="http://schemas.microsoft.com/office/drawing/2014/main" id="{61F5A75D-B95E-40A1-A299-88E9A163E5E2}"/>
                    </a:ext>
                  </a:extLst>
                </p:cNvPr>
                <p:cNvPicPr>
                  <a:picLocks noChangeAspect="1"/>
                </p:cNvPicPr>
                <p:nvPr/>
              </p:nvPicPr>
              <p:blipFill>
                <a:blip r:embed="rId12" cstate="print">
                  <a:biLevel thresh="25000"/>
                  <a:extLst>
                    <a:ext uri="{28A0092B-C50C-407E-A947-70E740481C1C}">
                      <a14:useLocalDpi xmlns:a14="http://schemas.microsoft.com/office/drawing/2010/main"/>
                    </a:ext>
                  </a:extLst>
                </a:blip>
                <a:stretch>
                  <a:fillRect/>
                </a:stretch>
              </p:blipFill>
              <p:spPr>
                <a:xfrm>
                  <a:off x="7617243" y="5045813"/>
                  <a:ext cx="181416" cy="181416"/>
                </a:xfrm>
                <a:prstGeom prst="rect">
                  <a:avLst/>
                </a:prstGeom>
              </p:spPr>
            </p:pic>
          </p:grpSp>
          <p:grpSp>
            <p:nvGrpSpPr>
              <p:cNvPr id="203" name="グループ化 202">
                <a:extLst>
                  <a:ext uri="{FF2B5EF4-FFF2-40B4-BE49-F238E27FC236}">
                    <a16:creationId xmlns:a16="http://schemas.microsoft.com/office/drawing/2014/main" id="{33242181-75CD-4541-985A-3CC7CFF3CEDD}"/>
                  </a:ext>
                </a:extLst>
              </p:cNvPr>
              <p:cNvGrpSpPr/>
              <p:nvPr/>
            </p:nvGrpSpPr>
            <p:grpSpPr>
              <a:xfrm>
                <a:off x="7027338" y="2604538"/>
                <a:ext cx="190102" cy="190102"/>
                <a:chOff x="5306832" y="6298073"/>
                <a:chExt cx="253469" cy="253469"/>
              </a:xfrm>
            </p:grpSpPr>
            <p:sp>
              <p:nvSpPr>
                <p:cNvPr id="204" name="角丸四角形 91">
                  <a:extLst>
                    <a:ext uri="{FF2B5EF4-FFF2-40B4-BE49-F238E27FC236}">
                      <a16:creationId xmlns:a16="http://schemas.microsoft.com/office/drawing/2014/main" id="{96461856-B054-4879-9509-CFD5B6747723}"/>
                    </a:ext>
                  </a:extLst>
                </p:cNvPr>
                <p:cNvSpPr/>
                <p:nvPr/>
              </p:nvSpPr>
              <p:spPr>
                <a:xfrm>
                  <a:off x="5306832" y="6298073"/>
                  <a:ext cx="253469" cy="253469"/>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205" name="図 204">
                  <a:extLst>
                    <a:ext uri="{FF2B5EF4-FFF2-40B4-BE49-F238E27FC236}">
                      <a16:creationId xmlns:a16="http://schemas.microsoft.com/office/drawing/2014/main" id="{1E1CA89D-907D-47E9-81C6-5AF6FC85B711}"/>
                    </a:ext>
                  </a:extLst>
                </p:cNvPr>
                <p:cNvPicPr>
                  <a:picLocks noChangeAspect="1"/>
                </p:cNvPicPr>
                <p:nvPr/>
              </p:nvPicPr>
              <p:blipFill>
                <a:blip r:embed="rId13" cstate="print">
                  <a:biLevel thresh="25000"/>
                  <a:extLst>
                    <a:ext uri="{28A0092B-C50C-407E-A947-70E740481C1C}">
                      <a14:useLocalDpi xmlns:a14="http://schemas.microsoft.com/office/drawing/2010/main"/>
                    </a:ext>
                  </a:extLst>
                </a:blip>
                <a:stretch>
                  <a:fillRect/>
                </a:stretch>
              </p:blipFill>
              <p:spPr>
                <a:xfrm>
                  <a:off x="5344559" y="6340165"/>
                  <a:ext cx="182474" cy="182474"/>
                </a:xfrm>
                <a:prstGeom prst="rect">
                  <a:avLst/>
                </a:prstGeom>
              </p:spPr>
            </p:pic>
          </p:grpSp>
          <p:grpSp>
            <p:nvGrpSpPr>
              <p:cNvPr id="206" name="グループ化 205">
                <a:extLst>
                  <a:ext uri="{FF2B5EF4-FFF2-40B4-BE49-F238E27FC236}">
                    <a16:creationId xmlns:a16="http://schemas.microsoft.com/office/drawing/2014/main" id="{E683795C-C725-401E-B956-453B549A2C71}"/>
                  </a:ext>
                </a:extLst>
              </p:cNvPr>
              <p:cNvGrpSpPr/>
              <p:nvPr/>
            </p:nvGrpSpPr>
            <p:grpSpPr>
              <a:xfrm>
                <a:off x="8024743" y="2598251"/>
                <a:ext cx="190102" cy="190102"/>
                <a:chOff x="7628191" y="6321729"/>
                <a:chExt cx="253469" cy="253469"/>
              </a:xfrm>
            </p:grpSpPr>
            <p:sp>
              <p:nvSpPr>
                <p:cNvPr id="207" name="角丸四角形 98">
                  <a:extLst>
                    <a:ext uri="{FF2B5EF4-FFF2-40B4-BE49-F238E27FC236}">
                      <a16:creationId xmlns:a16="http://schemas.microsoft.com/office/drawing/2014/main" id="{0DFE6374-F8B4-4A32-BDD7-04A9EC88B68E}"/>
                    </a:ext>
                  </a:extLst>
                </p:cNvPr>
                <p:cNvSpPr/>
                <p:nvPr/>
              </p:nvSpPr>
              <p:spPr>
                <a:xfrm>
                  <a:off x="7628191" y="6321729"/>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dirty="0">
                    <a:solidFill>
                      <a:prstClr val="white"/>
                    </a:solidFill>
                    <a:latin typeface="游ゴシック" panose="020F0502020204030204"/>
                    <a:ea typeface="游ゴシック" panose="020B0400000000000000" pitchFamily="50" charset="-128"/>
                  </a:endParaRPr>
                </a:p>
              </p:txBody>
            </p:sp>
            <p:pic>
              <p:nvPicPr>
                <p:cNvPr id="208" name="図 207">
                  <a:extLst>
                    <a:ext uri="{FF2B5EF4-FFF2-40B4-BE49-F238E27FC236}">
                      <a16:creationId xmlns:a16="http://schemas.microsoft.com/office/drawing/2014/main" id="{7A100270-2803-4B3D-A4A5-746F3543A304}"/>
                    </a:ext>
                  </a:extLst>
                </p:cNvPr>
                <p:cNvPicPr>
                  <a:picLocks noChangeAspect="1"/>
                </p:cNvPicPr>
                <p:nvPr/>
              </p:nvPicPr>
              <p:blipFill>
                <a:blip r:embed="rId14" cstate="print">
                  <a:biLevel thresh="25000"/>
                  <a:extLst>
                    <a:ext uri="{28A0092B-C50C-407E-A947-70E740481C1C}">
                      <a14:useLocalDpi xmlns:a14="http://schemas.microsoft.com/office/drawing/2010/main"/>
                    </a:ext>
                  </a:extLst>
                </a:blip>
                <a:stretch>
                  <a:fillRect/>
                </a:stretch>
              </p:blipFill>
              <p:spPr>
                <a:xfrm>
                  <a:off x="7662444" y="6337572"/>
                  <a:ext cx="190821" cy="190821"/>
                </a:xfrm>
                <a:prstGeom prst="rect">
                  <a:avLst/>
                </a:prstGeom>
              </p:spPr>
            </p:pic>
          </p:grpSp>
          <p:grpSp>
            <p:nvGrpSpPr>
              <p:cNvPr id="89" name="グループ化 88">
                <a:extLst>
                  <a:ext uri="{FF2B5EF4-FFF2-40B4-BE49-F238E27FC236}">
                    <a16:creationId xmlns:a16="http://schemas.microsoft.com/office/drawing/2014/main" id="{E01D7ED8-8A75-4D5E-A60D-BC07E4814A97}"/>
                  </a:ext>
                </a:extLst>
              </p:cNvPr>
              <p:cNvGrpSpPr/>
              <p:nvPr/>
            </p:nvGrpSpPr>
            <p:grpSpPr>
              <a:xfrm>
                <a:off x="5990303" y="2146079"/>
                <a:ext cx="190102" cy="190102"/>
                <a:chOff x="3183408" y="4332207"/>
                <a:chExt cx="253469" cy="253469"/>
              </a:xfrm>
            </p:grpSpPr>
            <p:sp>
              <p:nvSpPr>
                <p:cNvPr id="90" name="角丸四角形 33">
                  <a:extLst>
                    <a:ext uri="{FF2B5EF4-FFF2-40B4-BE49-F238E27FC236}">
                      <a16:creationId xmlns:a16="http://schemas.microsoft.com/office/drawing/2014/main" id="{3A3B1A01-B8D5-4ED6-830F-8F1ACA10BDC3}"/>
                    </a:ext>
                  </a:extLst>
                </p:cNvPr>
                <p:cNvSpPr/>
                <p:nvPr/>
              </p:nvSpPr>
              <p:spPr>
                <a:xfrm>
                  <a:off x="3183408" y="4332207"/>
                  <a:ext cx="253469" cy="253469"/>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91" name="図 90">
                  <a:extLst>
                    <a:ext uri="{FF2B5EF4-FFF2-40B4-BE49-F238E27FC236}">
                      <a16:creationId xmlns:a16="http://schemas.microsoft.com/office/drawing/2014/main" id="{0A6BFA48-1144-4A95-AF9E-7178DDF38D60}"/>
                    </a:ext>
                  </a:extLst>
                </p:cNvPr>
                <p:cNvPicPr>
                  <a:picLocks noChangeAspect="1"/>
                </p:cNvPicPr>
                <p:nvPr/>
              </p:nvPicPr>
              <p:blipFill>
                <a:blip r:embed="rId15" cstate="print">
                  <a:biLevel thresh="25000"/>
                  <a:extLst>
                    <a:ext uri="{28A0092B-C50C-407E-A947-70E740481C1C}">
                      <a14:useLocalDpi xmlns:a14="http://schemas.microsoft.com/office/drawing/2010/main"/>
                    </a:ext>
                  </a:extLst>
                </a:blip>
                <a:stretch>
                  <a:fillRect/>
                </a:stretch>
              </p:blipFill>
              <p:spPr>
                <a:xfrm>
                  <a:off x="3210865" y="4353368"/>
                  <a:ext cx="208648" cy="208648"/>
                </a:xfrm>
                <a:prstGeom prst="rect">
                  <a:avLst/>
                </a:prstGeom>
              </p:spPr>
            </p:pic>
          </p:grpSp>
          <p:grpSp>
            <p:nvGrpSpPr>
              <p:cNvPr id="4" name="グループ化 3">
                <a:extLst>
                  <a:ext uri="{FF2B5EF4-FFF2-40B4-BE49-F238E27FC236}">
                    <a16:creationId xmlns:a16="http://schemas.microsoft.com/office/drawing/2014/main" id="{1F04FA46-71D3-40D5-826C-609CDF2DAAFB}"/>
                  </a:ext>
                </a:extLst>
              </p:cNvPr>
              <p:cNvGrpSpPr/>
              <p:nvPr/>
            </p:nvGrpSpPr>
            <p:grpSpPr>
              <a:xfrm>
                <a:off x="5057130" y="2599539"/>
                <a:ext cx="1110752" cy="194014"/>
                <a:chOff x="5038690" y="2584148"/>
                <a:chExt cx="1110752" cy="194014"/>
              </a:xfrm>
            </p:grpSpPr>
            <p:grpSp>
              <p:nvGrpSpPr>
                <p:cNvPr id="200" name="グループ化 199">
                  <a:extLst>
                    <a:ext uri="{FF2B5EF4-FFF2-40B4-BE49-F238E27FC236}">
                      <a16:creationId xmlns:a16="http://schemas.microsoft.com/office/drawing/2014/main" id="{68E2FF22-F1F0-4DD1-8980-171F66D2C496}"/>
                    </a:ext>
                  </a:extLst>
                </p:cNvPr>
                <p:cNvGrpSpPr/>
                <p:nvPr/>
              </p:nvGrpSpPr>
              <p:grpSpPr>
                <a:xfrm>
                  <a:off x="5038690" y="2584148"/>
                  <a:ext cx="190102" cy="190102"/>
                  <a:chOff x="901222" y="6274771"/>
                  <a:chExt cx="253469" cy="253469"/>
                </a:xfrm>
              </p:grpSpPr>
              <p:sp>
                <p:nvSpPr>
                  <p:cNvPr id="201" name="角丸四角形 67">
                    <a:extLst>
                      <a:ext uri="{FF2B5EF4-FFF2-40B4-BE49-F238E27FC236}">
                        <a16:creationId xmlns:a16="http://schemas.microsoft.com/office/drawing/2014/main" id="{AA18496D-1F71-4393-90FE-683A8E3353DF}"/>
                      </a:ext>
                    </a:extLst>
                  </p:cNvPr>
                  <p:cNvSpPr/>
                  <p:nvPr/>
                </p:nvSpPr>
                <p:spPr>
                  <a:xfrm>
                    <a:off x="901222" y="6274771"/>
                    <a:ext cx="253469" cy="253469"/>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202" name="図 201">
                    <a:extLst>
                      <a:ext uri="{FF2B5EF4-FFF2-40B4-BE49-F238E27FC236}">
                        <a16:creationId xmlns:a16="http://schemas.microsoft.com/office/drawing/2014/main" id="{7C64919E-B876-4D44-88B3-C7E49EE93F7A}"/>
                      </a:ext>
                    </a:extLst>
                  </p:cNvPr>
                  <p:cNvPicPr>
                    <a:picLocks noChangeAspect="1"/>
                  </p:cNvPicPr>
                  <p:nvPr/>
                </p:nvPicPr>
                <p:blipFill>
                  <a:blip r:embed="rId16" cstate="print">
                    <a:biLevel thresh="25000"/>
                    <a:extLst>
                      <a:ext uri="{28A0092B-C50C-407E-A947-70E740481C1C}">
                        <a14:useLocalDpi xmlns:a14="http://schemas.microsoft.com/office/drawing/2010/main"/>
                      </a:ext>
                    </a:extLst>
                  </a:blip>
                  <a:stretch>
                    <a:fillRect/>
                  </a:stretch>
                </p:blipFill>
                <p:spPr>
                  <a:xfrm>
                    <a:off x="934840" y="6301050"/>
                    <a:ext cx="188185" cy="188185"/>
                  </a:xfrm>
                  <a:prstGeom prst="rect">
                    <a:avLst/>
                  </a:prstGeom>
                </p:spPr>
              </p:pic>
            </p:grpSp>
            <p:grpSp>
              <p:nvGrpSpPr>
                <p:cNvPr id="209" name="グループ化 208">
                  <a:extLst>
                    <a:ext uri="{FF2B5EF4-FFF2-40B4-BE49-F238E27FC236}">
                      <a16:creationId xmlns:a16="http://schemas.microsoft.com/office/drawing/2014/main" id="{7D7D06D0-D2FF-4F01-96DD-0621BE91C7D9}"/>
                    </a:ext>
                  </a:extLst>
                </p:cNvPr>
                <p:cNvGrpSpPr/>
                <p:nvPr/>
              </p:nvGrpSpPr>
              <p:grpSpPr>
                <a:xfrm>
                  <a:off x="5959340" y="2588060"/>
                  <a:ext cx="190102" cy="190102"/>
                  <a:chOff x="3124846" y="6487213"/>
                  <a:chExt cx="253468" cy="253469"/>
                </a:xfrm>
              </p:grpSpPr>
              <p:sp>
                <p:nvSpPr>
                  <p:cNvPr id="210" name="角丸四角形 107">
                    <a:extLst>
                      <a:ext uri="{FF2B5EF4-FFF2-40B4-BE49-F238E27FC236}">
                        <a16:creationId xmlns:a16="http://schemas.microsoft.com/office/drawing/2014/main" id="{00647193-ADFD-4CB2-B9C3-C2D3C551E33A}"/>
                      </a:ext>
                    </a:extLst>
                  </p:cNvPr>
                  <p:cNvSpPr/>
                  <p:nvPr/>
                </p:nvSpPr>
                <p:spPr>
                  <a:xfrm>
                    <a:off x="3124846" y="6487213"/>
                    <a:ext cx="253468" cy="253469"/>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211" name="図 210">
                    <a:extLst>
                      <a:ext uri="{FF2B5EF4-FFF2-40B4-BE49-F238E27FC236}">
                        <a16:creationId xmlns:a16="http://schemas.microsoft.com/office/drawing/2014/main" id="{110D9768-E46A-4552-B139-3BBFB9F761F6}"/>
                      </a:ext>
                    </a:extLst>
                  </p:cNvPr>
                  <p:cNvPicPr>
                    <a:picLocks noChangeAspect="1"/>
                  </p:cNvPicPr>
                  <p:nvPr/>
                </p:nvPicPr>
                <p:blipFill>
                  <a:blip r:embed="rId17" cstate="print">
                    <a:biLevel thresh="25000"/>
                    <a:extLst>
                      <a:ext uri="{28A0092B-C50C-407E-A947-70E740481C1C}">
                        <a14:useLocalDpi xmlns:a14="http://schemas.microsoft.com/office/drawing/2010/main"/>
                      </a:ext>
                    </a:extLst>
                  </a:blip>
                  <a:stretch>
                    <a:fillRect/>
                  </a:stretch>
                </p:blipFill>
                <p:spPr>
                  <a:xfrm>
                    <a:off x="3178203" y="6538176"/>
                    <a:ext cx="152807" cy="152806"/>
                  </a:xfrm>
                  <a:prstGeom prst="rect">
                    <a:avLst/>
                  </a:prstGeom>
                </p:spPr>
              </p:pic>
            </p:grpSp>
          </p:grpSp>
        </p:grpSp>
      </p:grpSp>
      <p:sp>
        <p:nvSpPr>
          <p:cNvPr id="87" name="テキスト ボックス 86">
            <a:extLst>
              <a:ext uri="{FF2B5EF4-FFF2-40B4-BE49-F238E27FC236}">
                <a16:creationId xmlns:a16="http://schemas.microsoft.com/office/drawing/2014/main" id="{3BF7FBA6-9EAD-4726-A54B-3B4D698A394F}"/>
              </a:ext>
            </a:extLst>
          </p:cNvPr>
          <p:cNvSpPr txBox="1"/>
          <p:nvPr/>
        </p:nvSpPr>
        <p:spPr>
          <a:xfrm>
            <a:off x="4017293" y="5856157"/>
            <a:ext cx="2970841" cy="271869"/>
          </a:xfrm>
          <a:prstGeom prst="rect">
            <a:avLst/>
          </a:prstGeom>
          <a:noFill/>
        </p:spPr>
        <p:txBody>
          <a:bodyPr wrap="square">
            <a:spAutoFit/>
          </a:bodyPr>
          <a:lstStyle/>
          <a:p>
            <a:pPr defTabSz="685800">
              <a:lnSpc>
                <a:spcPts val="1350"/>
              </a:lnSpc>
              <a:defRPr/>
            </a:pPr>
            <a:r>
              <a:rPr lang="ja-JP" altLang="en-US" sz="1200" dirty="0">
                <a:gradFill flip="none" rotWithShape="1">
                  <a:gsLst>
                    <a:gs pos="0">
                      <a:srgbClr val="4472C4">
                        <a:lumMod val="75000"/>
                      </a:srgbClr>
                    </a:gs>
                    <a:gs pos="100000">
                      <a:srgbClr val="0070C0"/>
                    </a:gs>
                  </a:gsLst>
                  <a:lin ang="0" scaled="1"/>
                  <a:tileRect/>
                </a:gradFill>
                <a:latin typeface="HGP創英角ｺﾞｼｯｸUB" panose="020B0900000000000000" pitchFamily="50" charset="-128"/>
                <a:ea typeface="HGP創英角ｺﾞｼｯｸUB" panose="020B0900000000000000" pitchFamily="50" charset="-128"/>
              </a:rPr>
              <a:t>◆プロジェクト</a:t>
            </a:r>
            <a:r>
              <a:rPr lang="ja-JP" altLang="en-US" sz="1200">
                <a:gradFill flip="none" rotWithShape="1">
                  <a:gsLst>
                    <a:gs pos="0">
                      <a:srgbClr val="4472C4">
                        <a:lumMod val="75000"/>
                      </a:srgbClr>
                    </a:gs>
                    <a:gs pos="100000">
                      <a:srgbClr val="0070C0"/>
                    </a:gs>
                  </a:gsLst>
                  <a:lin ang="0" scaled="1"/>
                  <a:tileRect/>
                </a:gradFill>
                <a:latin typeface="HGP創英角ｺﾞｼｯｸUB" panose="020B0900000000000000" pitchFamily="50" charset="-128"/>
                <a:ea typeface="HGP創英角ｺﾞｼｯｸUB" panose="020B0900000000000000" pitchFamily="50" charset="-128"/>
              </a:rPr>
              <a:t>推進補助金制度</a:t>
            </a:r>
            <a:endParaRPr lang="en-US" altLang="ja-JP" sz="1200" dirty="0">
              <a:gradFill flip="none" rotWithShape="1">
                <a:gsLst>
                  <a:gs pos="0">
                    <a:srgbClr val="4472C4">
                      <a:lumMod val="75000"/>
                    </a:srgbClr>
                  </a:gs>
                  <a:gs pos="100000">
                    <a:srgbClr val="0070C0"/>
                  </a:gs>
                </a:gsLst>
                <a:lin ang="0" scaled="1"/>
                <a:tileRect/>
              </a:gradFill>
              <a:latin typeface="HGP創英角ｺﾞｼｯｸUB" panose="020B0900000000000000" pitchFamily="50" charset="-128"/>
              <a:ea typeface="HGP創英角ｺﾞｼｯｸUB" panose="020B0900000000000000" pitchFamily="50" charset="-128"/>
            </a:endParaRPr>
          </a:p>
        </p:txBody>
      </p:sp>
      <p:sp>
        <p:nvSpPr>
          <p:cNvPr id="88" name="テキスト ボックス 87">
            <a:extLst>
              <a:ext uri="{FF2B5EF4-FFF2-40B4-BE49-F238E27FC236}">
                <a16:creationId xmlns:a16="http://schemas.microsoft.com/office/drawing/2014/main" id="{F374AFDE-9808-405C-A659-B2B872ED1FB9}"/>
              </a:ext>
            </a:extLst>
          </p:cNvPr>
          <p:cNvSpPr txBox="1"/>
          <p:nvPr/>
        </p:nvSpPr>
        <p:spPr>
          <a:xfrm>
            <a:off x="4162548" y="6063918"/>
            <a:ext cx="4766773" cy="415498"/>
          </a:xfrm>
          <a:prstGeom prst="rect">
            <a:avLst/>
          </a:prstGeom>
          <a:noFill/>
        </p:spPr>
        <p:txBody>
          <a:bodyPr wrap="square">
            <a:spAutoFit/>
          </a:bodyPr>
          <a:lstStyle/>
          <a:p>
            <a:pPr defTabSz="685800">
              <a:defRPr/>
            </a:pPr>
            <a:r>
              <a:rPr lang="ja-JP" altLang="en-US" sz="1050" dirty="0">
                <a:solidFill>
                  <a:prstClr val="black"/>
                </a:solidFill>
                <a:latin typeface="メイリオ" panose="020B0604030504040204" pitchFamily="50" charset="-128"/>
                <a:ea typeface="メイリオ" panose="020B0604030504040204" pitchFamily="50" charset="-128"/>
              </a:rPr>
              <a:t>大阪府及び市町村の地域・社会課題を解決する事業実施に要する経費の一部補助を実施。（延べ</a:t>
            </a:r>
            <a:r>
              <a:rPr lang="en-US" altLang="ja-JP" sz="1050" dirty="0">
                <a:solidFill>
                  <a:prstClr val="black"/>
                </a:solidFill>
                <a:latin typeface="メイリオ" panose="020B0604030504040204" pitchFamily="50" charset="-128"/>
                <a:ea typeface="メイリオ" panose="020B0604030504040204" pitchFamily="50" charset="-128"/>
              </a:rPr>
              <a:t>14</a:t>
            </a:r>
            <a:r>
              <a:rPr lang="ja-JP" altLang="en-US" sz="1050" dirty="0">
                <a:solidFill>
                  <a:prstClr val="black"/>
                </a:solidFill>
                <a:latin typeface="メイリオ" panose="020B0604030504040204" pitchFamily="50" charset="-128"/>
                <a:ea typeface="メイリオ" panose="020B0604030504040204" pitchFamily="50" charset="-128"/>
              </a:rPr>
              <a:t>事業</a:t>
            </a:r>
            <a:r>
              <a:rPr lang="en-US" altLang="ja-JP" sz="800" dirty="0">
                <a:latin typeface="メイリオ" panose="020B0604030504040204" pitchFamily="50" charset="-128"/>
                <a:ea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rPr>
              <a:t>見込</a:t>
            </a:r>
            <a:r>
              <a:rPr lang="en-US" altLang="ja-JP" sz="80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a:t>
            </a:r>
            <a:endParaRPr lang="en-US" altLang="ja-JP" sz="1050" dirty="0">
              <a:latin typeface="メイリオ" panose="020B0604030504040204" pitchFamily="50" charset="-128"/>
              <a:ea typeface="メイリオ" panose="020B0604030504040204" pitchFamily="50" charset="-128"/>
            </a:endParaRPr>
          </a:p>
        </p:txBody>
      </p:sp>
      <p:sp>
        <p:nvSpPr>
          <p:cNvPr id="92" name="スライド番号プレースホルダー 2">
            <a:extLst>
              <a:ext uri="{FF2B5EF4-FFF2-40B4-BE49-F238E27FC236}">
                <a16:creationId xmlns:a16="http://schemas.microsoft.com/office/drawing/2014/main" id="{EEFDE960-C436-47E4-A3A4-4C11DBD529E2}"/>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32</a:t>
            </a:fld>
            <a:endParaRPr kumimoji="1" lang="ja-JP" altLang="en-US" dirty="0"/>
          </a:p>
        </p:txBody>
      </p:sp>
      <p:sp>
        <p:nvSpPr>
          <p:cNvPr id="94" name="タイトル 1">
            <a:extLst>
              <a:ext uri="{FF2B5EF4-FFF2-40B4-BE49-F238E27FC236}">
                <a16:creationId xmlns:a16="http://schemas.microsoft.com/office/drawing/2014/main" id="{D5E3C031-D7CE-46E2-AAE2-0D1C76B49CA3}"/>
              </a:ext>
            </a:extLst>
          </p:cNvPr>
          <p:cNvSpPr txBox="1">
            <a:spLocks/>
          </p:cNvSpPr>
          <p:nvPr/>
        </p:nvSpPr>
        <p:spPr>
          <a:xfrm>
            <a:off x="16225" y="243329"/>
            <a:ext cx="7482805" cy="337708"/>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kumimoji="1" sz="2400" b="1" kern="1200">
                <a:solidFill>
                  <a:schemeClr val="tx1"/>
                </a:solidFill>
                <a:latin typeface="+mj-lt"/>
                <a:ea typeface="+mj-ea"/>
                <a:cs typeface="+mj-cs"/>
              </a:defRPr>
            </a:lvl1pPr>
          </a:lstStyle>
          <a:p>
            <a:r>
              <a:rPr lang="ja-JP" altLang="en-US" sz="2000" dirty="0">
                <a:latin typeface="Meiryo UI" panose="020B0604030504040204" pitchFamily="50" charset="-128"/>
                <a:ea typeface="Meiryo UI" panose="020B0604030504040204" pitchFamily="50" charset="-128"/>
              </a:rPr>
              <a:t>３　</a:t>
            </a:r>
            <a:r>
              <a:rPr kumimoji="1" lang="ja-JP" altLang="en-US" sz="2000" dirty="0">
                <a:latin typeface="Meiryo UI" panose="020B0604030504040204" pitchFamily="50" charset="-128"/>
                <a:ea typeface="Meiryo UI" panose="020B0604030504040204" pitchFamily="50" charset="-128"/>
              </a:rPr>
              <a:t>大阪スマートシティパートナーズフォーラム（</a:t>
            </a:r>
            <a:r>
              <a:rPr kumimoji="1" lang="en-US" altLang="ja-JP" sz="2000" dirty="0">
                <a:latin typeface="Meiryo UI" panose="020B0604030504040204" pitchFamily="50" charset="-128"/>
                <a:ea typeface="Meiryo UI" panose="020B0604030504040204" pitchFamily="50" charset="-128"/>
              </a:rPr>
              <a:t>OSPF</a:t>
            </a:r>
            <a:r>
              <a:rPr kumimoji="1" lang="ja-JP" altLang="en-US" sz="2000" dirty="0">
                <a:latin typeface="Meiryo UI" panose="020B0604030504040204" pitchFamily="50" charset="-128"/>
                <a:ea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endParaRPr>
          </a:p>
        </p:txBody>
      </p:sp>
      <p:sp>
        <p:nvSpPr>
          <p:cNvPr id="95" name="テキスト プレースホルダー 4">
            <a:extLst>
              <a:ext uri="{FF2B5EF4-FFF2-40B4-BE49-F238E27FC236}">
                <a16:creationId xmlns:a16="http://schemas.microsoft.com/office/drawing/2014/main" id="{E0195101-B42D-425C-921E-6380EC1C7F17}"/>
              </a:ext>
            </a:extLst>
          </p:cNvPr>
          <p:cNvSpPr>
            <a:spLocks noGrp="1"/>
          </p:cNvSpPr>
          <p:nvPr>
            <p:ph type="body" sz="quarter" idx="13"/>
          </p:nvPr>
        </p:nvSpPr>
        <p:spPr>
          <a:xfrm>
            <a:off x="92764" y="14148"/>
            <a:ext cx="7170738" cy="293687"/>
          </a:xfrm>
        </p:spPr>
        <p:txBody>
          <a:bodyPr/>
          <a:lstStyle/>
          <a:p>
            <a:r>
              <a:rPr lang="en-US" altLang="ja-JP" dirty="0">
                <a:latin typeface="Meiryo UI" panose="020B0604030504040204" pitchFamily="50" charset="-128"/>
                <a:ea typeface="Meiryo UI" panose="020B0604030504040204" pitchFamily="50" charset="-128"/>
              </a:rPr>
              <a:t>appendix</a:t>
            </a:r>
            <a:endParaRPr lang="ja-JP" altLang="en-US" dirty="0">
              <a:latin typeface="Meiryo UI" panose="020B0604030504040204" pitchFamily="50" charset="-128"/>
              <a:ea typeface="Meiryo UI" panose="020B0604030504040204" pitchFamily="50" charset="-128"/>
            </a:endParaRPr>
          </a:p>
        </p:txBody>
      </p:sp>
      <p:graphicFrame>
        <p:nvGraphicFramePr>
          <p:cNvPr id="85" name="グラフ 84">
            <a:extLst>
              <a:ext uri="{FF2B5EF4-FFF2-40B4-BE49-F238E27FC236}">
                <a16:creationId xmlns:a16="http://schemas.microsoft.com/office/drawing/2014/main" id="{256657A1-96BD-4938-9AAE-C054BBF3500C}"/>
              </a:ext>
            </a:extLst>
          </p:cNvPr>
          <p:cNvGraphicFramePr>
            <a:graphicFrameLocks/>
          </p:cNvGraphicFramePr>
          <p:nvPr/>
        </p:nvGraphicFramePr>
        <p:xfrm>
          <a:off x="88717" y="3990484"/>
          <a:ext cx="3962401" cy="2946401"/>
        </p:xfrm>
        <a:graphic>
          <a:graphicData uri="http://schemas.openxmlformats.org/drawingml/2006/chart">
            <c:chart xmlns:c="http://schemas.openxmlformats.org/drawingml/2006/chart" xmlns:r="http://schemas.openxmlformats.org/officeDocument/2006/relationships" r:id="rId18"/>
          </a:graphicData>
        </a:graphic>
      </p:graphicFrame>
      <p:sp>
        <p:nvSpPr>
          <p:cNvPr id="93" name="角丸四角形 75">
            <a:extLst>
              <a:ext uri="{FF2B5EF4-FFF2-40B4-BE49-F238E27FC236}">
                <a16:creationId xmlns:a16="http://schemas.microsoft.com/office/drawing/2014/main" id="{23C8E119-CFC2-4FDB-9456-19A7D51876FA}"/>
              </a:ext>
            </a:extLst>
          </p:cNvPr>
          <p:cNvSpPr/>
          <p:nvPr/>
        </p:nvSpPr>
        <p:spPr>
          <a:xfrm>
            <a:off x="2359830" y="4063635"/>
            <a:ext cx="1699274" cy="504633"/>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prstClr val="white"/>
              </a:solidFill>
              <a:effectLst/>
              <a:uLnTx/>
              <a:uFillTx/>
              <a:latin typeface="Meiryo UI"/>
              <a:ea typeface="Meiryo UI"/>
              <a:cs typeface="+mn-cs"/>
            </a:endParaRPr>
          </a:p>
        </p:txBody>
      </p:sp>
      <p:sp>
        <p:nvSpPr>
          <p:cNvPr id="96" name="テキスト ボックス 95">
            <a:extLst>
              <a:ext uri="{FF2B5EF4-FFF2-40B4-BE49-F238E27FC236}">
                <a16:creationId xmlns:a16="http://schemas.microsoft.com/office/drawing/2014/main" id="{42C49F74-E35B-4732-AC93-2FD1427C8174}"/>
              </a:ext>
            </a:extLst>
          </p:cNvPr>
          <p:cNvSpPr txBox="1"/>
          <p:nvPr/>
        </p:nvSpPr>
        <p:spPr>
          <a:xfrm>
            <a:off x="2378250" y="4063635"/>
            <a:ext cx="1654032" cy="473206"/>
          </a:xfrm>
          <a:prstGeom prst="rect">
            <a:avLst/>
          </a:prstGeom>
          <a:noFill/>
        </p:spPr>
        <p:txBody>
          <a:bodyPr wrap="square" rtlCol="0">
            <a:spAutoFit/>
          </a:bodyPr>
          <a:lstStyle/>
          <a:p>
            <a:pPr marL="0" marR="0" lvl="0" indent="0" algn="dist" defTabSz="685783" rtl="0" eaLnBrk="1" fontAlgn="auto" latinLnBrk="0" hangingPunct="1">
              <a:lnSpc>
                <a:spcPct val="100000"/>
              </a:lnSpc>
              <a:spcBef>
                <a:spcPts val="0"/>
              </a:spcBef>
              <a:spcAft>
                <a:spcPts val="0"/>
              </a:spcAft>
              <a:buClrTx/>
              <a:buSzTx/>
              <a:buFontTx/>
              <a:buNone/>
              <a:tabLst/>
              <a:defRPr/>
            </a:pPr>
            <a:r>
              <a:rPr lang="en-US" altLang="ja-JP" b="1" dirty="0">
                <a:solidFill>
                  <a:schemeClr val="bg1"/>
                </a:solidFill>
                <a:effectLst>
                  <a:outerShdw blurRad="38100" dist="38100" dir="2700000" algn="tl">
                    <a:srgbClr val="000000">
                      <a:alpha val="43137"/>
                    </a:srgbClr>
                  </a:outerShdw>
                </a:effectLst>
                <a:latin typeface="Meiryo UI"/>
                <a:ea typeface="Meiryo UI"/>
              </a:rPr>
              <a:t>457</a:t>
            </a:r>
            <a:r>
              <a:rPr kumimoji="1" lang="ja-JP" altLang="en-US" sz="900" b="1" i="0" u="none" strike="noStrike" kern="1200" cap="none" spc="0" normalizeH="0" baseline="0" noProof="0" dirty="0">
                <a:ln>
                  <a:noFill/>
                </a:ln>
                <a:solidFill>
                  <a:schemeClr val="bg1"/>
                </a:solidFill>
                <a:effectLst/>
                <a:uLnTx/>
                <a:uFillTx/>
                <a:latin typeface="Meiryo UI"/>
                <a:ea typeface="Meiryo UI"/>
                <a:cs typeface="+mn-cs"/>
              </a:rPr>
              <a:t>の企業・団体が参画　</a:t>
            </a:r>
            <a:r>
              <a:rPr kumimoji="1" lang="en-US" altLang="ja-JP" sz="675" b="1" i="0" u="none" strike="noStrike" kern="1200" cap="none" spc="0" normalizeH="0" baseline="0" noProof="0" dirty="0">
                <a:ln>
                  <a:noFill/>
                </a:ln>
                <a:solidFill>
                  <a:schemeClr val="bg1"/>
                </a:solidFill>
                <a:effectLst/>
                <a:uLnTx/>
                <a:uFillTx/>
                <a:latin typeface="Meiryo UI"/>
                <a:ea typeface="Meiryo UI"/>
                <a:cs typeface="+mn-cs"/>
              </a:rPr>
              <a:t>※</a:t>
            </a:r>
            <a:r>
              <a:rPr lang="en-US" altLang="ja-JP" sz="675" b="1" dirty="0">
                <a:solidFill>
                  <a:schemeClr val="bg1"/>
                </a:solidFill>
                <a:latin typeface="Meiryo UI"/>
                <a:ea typeface="Meiryo UI"/>
              </a:rPr>
              <a:t>2023</a:t>
            </a:r>
            <a:r>
              <a:rPr kumimoji="1" lang="ja-JP" altLang="en-US" sz="675" b="1" i="0" u="none" strike="noStrike" kern="1200" cap="none" spc="0" normalizeH="0" baseline="0" noProof="0" dirty="0">
                <a:ln>
                  <a:noFill/>
                </a:ln>
                <a:solidFill>
                  <a:schemeClr val="bg1"/>
                </a:solidFill>
                <a:effectLst/>
                <a:uLnTx/>
                <a:uFillTx/>
                <a:latin typeface="Meiryo UI"/>
                <a:ea typeface="Meiryo UI"/>
                <a:cs typeface="+mn-cs"/>
              </a:rPr>
              <a:t>年</a:t>
            </a:r>
            <a:r>
              <a:rPr kumimoji="1" lang="en-US" altLang="ja-JP" sz="675" b="1" i="0" u="none" strike="noStrike" kern="1200" cap="none" spc="0" normalizeH="0" baseline="0" noProof="0" dirty="0">
                <a:ln>
                  <a:noFill/>
                </a:ln>
                <a:solidFill>
                  <a:schemeClr val="bg1"/>
                </a:solidFill>
                <a:effectLst/>
                <a:uLnTx/>
                <a:uFillTx/>
                <a:latin typeface="Meiryo UI"/>
                <a:ea typeface="Meiryo UI"/>
                <a:cs typeface="+mn-cs"/>
              </a:rPr>
              <a:t>1</a:t>
            </a:r>
            <a:r>
              <a:rPr kumimoji="1" lang="ja-JP" altLang="en-US" sz="675" b="1" i="0" u="none" strike="noStrike" kern="1200" cap="none" spc="0" normalizeH="0" baseline="0" noProof="0" dirty="0">
                <a:ln>
                  <a:noFill/>
                </a:ln>
                <a:solidFill>
                  <a:schemeClr val="bg1"/>
                </a:solidFill>
                <a:effectLst/>
                <a:uLnTx/>
                <a:uFillTx/>
                <a:latin typeface="Meiryo UI"/>
                <a:ea typeface="Meiryo UI"/>
                <a:cs typeface="+mn-cs"/>
              </a:rPr>
              <a:t>２月末時点</a:t>
            </a:r>
            <a:r>
              <a:rPr kumimoji="1" lang="en-US" altLang="ja-JP" sz="675" b="1" i="0" u="none" strike="noStrike" kern="1200" cap="none" spc="0" normalizeH="0" baseline="0" noProof="0" dirty="0">
                <a:ln>
                  <a:noFill/>
                </a:ln>
                <a:solidFill>
                  <a:schemeClr val="bg1"/>
                </a:solidFill>
                <a:effectLst/>
                <a:uLnTx/>
                <a:uFillTx/>
                <a:latin typeface="Meiryo UI"/>
                <a:ea typeface="Meiryo UI"/>
                <a:cs typeface="+mn-cs"/>
              </a:rPr>
              <a:t> </a:t>
            </a:r>
          </a:p>
        </p:txBody>
      </p:sp>
      <p:sp>
        <p:nvSpPr>
          <p:cNvPr id="97" name="矢印: 右 96">
            <a:extLst>
              <a:ext uri="{FF2B5EF4-FFF2-40B4-BE49-F238E27FC236}">
                <a16:creationId xmlns:a16="http://schemas.microsoft.com/office/drawing/2014/main" id="{CE95AF6C-5C6B-430E-9E60-17361D57372F}"/>
              </a:ext>
            </a:extLst>
          </p:cNvPr>
          <p:cNvSpPr/>
          <p:nvPr/>
        </p:nvSpPr>
        <p:spPr>
          <a:xfrm rot="19733160">
            <a:off x="285385" y="5423490"/>
            <a:ext cx="3557784" cy="231945"/>
          </a:xfrm>
          <a:prstGeom prst="rightArrow">
            <a:avLst>
              <a:gd name="adj1" fmla="val 25626"/>
              <a:gd name="adj2" fmla="val 591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0272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a:extLst>
              <a:ext uri="{FF2B5EF4-FFF2-40B4-BE49-F238E27FC236}">
                <a16:creationId xmlns:a16="http://schemas.microsoft.com/office/drawing/2014/main" id="{AD2E11D7-3A94-480F-8125-186B8D8E60A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主な事業（イベント・セミナー等）</a:t>
            </a:r>
          </a:p>
        </p:txBody>
      </p:sp>
      <p:sp>
        <p:nvSpPr>
          <p:cNvPr id="10" name="正方形/長方形 9">
            <a:extLst>
              <a:ext uri="{FF2B5EF4-FFF2-40B4-BE49-F238E27FC236}">
                <a16:creationId xmlns:a16="http://schemas.microsoft.com/office/drawing/2014/main" id="{11F829A5-C242-43B8-969E-1CD03BFE0792}"/>
              </a:ext>
            </a:extLst>
          </p:cNvPr>
          <p:cNvSpPr/>
          <p:nvPr/>
        </p:nvSpPr>
        <p:spPr>
          <a:xfrm>
            <a:off x="3507561" y="1331514"/>
            <a:ext cx="1915639" cy="400110"/>
          </a:xfrm>
          <a:prstGeom prst="rect">
            <a:avLst/>
          </a:prstGeom>
        </p:spPr>
        <p:txBody>
          <a:bodyPr wrap="square">
            <a:spAutoFit/>
          </a:bodyPr>
          <a:lstStyle/>
          <a:p>
            <a:pPr algn="ctr">
              <a:defRPr/>
            </a:pPr>
            <a:r>
              <a:rPr lang="ja-JP" altLang="en-US" sz="2000" dirty="0">
                <a:solidFill>
                  <a:prstClr val="black"/>
                </a:solidFill>
                <a:latin typeface="HGP創英角ｺﾞｼｯｸUB" panose="020B0900000000000000" pitchFamily="50" charset="-128"/>
                <a:ea typeface="HGP創英角ｺﾞｼｯｸUB" panose="020B0900000000000000" pitchFamily="50" charset="-128"/>
                <a:cs typeface="Courier New" panose="02070309020205020404" pitchFamily="49" charset="0"/>
              </a:rPr>
              <a:t>主な取組内容</a:t>
            </a:r>
          </a:p>
        </p:txBody>
      </p:sp>
      <p:grpSp>
        <p:nvGrpSpPr>
          <p:cNvPr id="8" name="グループ化 7">
            <a:extLst>
              <a:ext uri="{FF2B5EF4-FFF2-40B4-BE49-F238E27FC236}">
                <a16:creationId xmlns:a16="http://schemas.microsoft.com/office/drawing/2014/main" id="{EC36D967-59FE-4BE9-97BC-9F223824D929}"/>
              </a:ext>
            </a:extLst>
          </p:cNvPr>
          <p:cNvGrpSpPr/>
          <p:nvPr/>
        </p:nvGrpSpPr>
        <p:grpSpPr>
          <a:xfrm>
            <a:off x="6788053" y="4970900"/>
            <a:ext cx="2373363" cy="1823624"/>
            <a:chOff x="6788053" y="5028956"/>
            <a:chExt cx="2373363" cy="1823624"/>
          </a:xfrm>
        </p:grpSpPr>
        <p:sp>
          <p:nvSpPr>
            <p:cNvPr id="11" name="テキスト ボックス 10">
              <a:extLst>
                <a:ext uri="{FF2B5EF4-FFF2-40B4-BE49-F238E27FC236}">
                  <a16:creationId xmlns:a16="http://schemas.microsoft.com/office/drawing/2014/main" id="{8A9E32DD-9054-41C3-9783-4A5633FB39FE}"/>
                </a:ext>
              </a:extLst>
            </p:cNvPr>
            <p:cNvSpPr txBox="1"/>
            <p:nvPr/>
          </p:nvSpPr>
          <p:spPr>
            <a:xfrm>
              <a:off x="7354833" y="6575581"/>
              <a:ext cx="1506107" cy="276999"/>
            </a:xfrm>
            <a:prstGeom prst="rect">
              <a:avLst/>
            </a:prstGeom>
            <a:noFill/>
          </p:spPr>
          <p:txBody>
            <a:bodyPr wrap="square" rtlCol="0">
              <a:spAutoFit/>
            </a:bodyPr>
            <a:lstStyle/>
            <a:p>
              <a:pPr defTabSz="457200">
                <a:defRPr/>
              </a:pPr>
              <a:r>
                <a:rPr lang="ja-JP" altLang="en-US" sz="1200" dirty="0">
                  <a:solidFill>
                    <a:prstClr val="black"/>
                  </a:solidFill>
                  <a:latin typeface="メイリオ" panose="020B0604030504040204" pitchFamily="50" charset="-128"/>
                  <a:ea typeface="メイリオ" panose="020B0604030504040204" pitchFamily="50" charset="-128"/>
                </a:rPr>
                <a:t>⑭アイデアソン</a:t>
              </a:r>
            </a:p>
          </p:txBody>
        </p:sp>
        <p:pic>
          <p:nvPicPr>
            <p:cNvPr id="15" name="図 14" descr="テキスト&#10;&#10;自動的に生成された説明">
              <a:extLst>
                <a:ext uri="{FF2B5EF4-FFF2-40B4-BE49-F238E27FC236}">
                  <a16:creationId xmlns:a16="http://schemas.microsoft.com/office/drawing/2014/main" id="{7D607BBD-4D31-4321-B63E-7D80D332D6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8053" y="5028956"/>
              <a:ext cx="2373363" cy="1496433"/>
            </a:xfrm>
            <a:prstGeom prst="rect">
              <a:avLst/>
            </a:prstGeom>
          </p:spPr>
        </p:pic>
      </p:grpSp>
      <p:grpSp>
        <p:nvGrpSpPr>
          <p:cNvPr id="3" name="グループ化 2">
            <a:extLst>
              <a:ext uri="{FF2B5EF4-FFF2-40B4-BE49-F238E27FC236}">
                <a16:creationId xmlns:a16="http://schemas.microsoft.com/office/drawing/2014/main" id="{672C0DC9-9DA2-4060-B650-761717B8F6FC}"/>
              </a:ext>
            </a:extLst>
          </p:cNvPr>
          <p:cNvGrpSpPr/>
          <p:nvPr/>
        </p:nvGrpSpPr>
        <p:grpSpPr>
          <a:xfrm>
            <a:off x="6788053" y="3080811"/>
            <a:ext cx="2935967" cy="1701397"/>
            <a:chOff x="6797978" y="1255132"/>
            <a:chExt cx="2935967" cy="1701397"/>
          </a:xfrm>
        </p:grpSpPr>
        <p:sp>
          <p:nvSpPr>
            <p:cNvPr id="14" name="テキスト ボックス 13">
              <a:extLst>
                <a:ext uri="{FF2B5EF4-FFF2-40B4-BE49-F238E27FC236}">
                  <a16:creationId xmlns:a16="http://schemas.microsoft.com/office/drawing/2014/main" id="{1C81F82F-9830-4DFF-8E41-0BFEFDD3C8CD}"/>
                </a:ext>
              </a:extLst>
            </p:cNvPr>
            <p:cNvSpPr txBox="1"/>
            <p:nvPr/>
          </p:nvSpPr>
          <p:spPr>
            <a:xfrm>
              <a:off x="7001242" y="2679530"/>
              <a:ext cx="2732703" cy="276999"/>
            </a:xfrm>
            <a:prstGeom prst="rect">
              <a:avLst/>
            </a:prstGeom>
            <a:noFill/>
          </p:spPr>
          <p:txBody>
            <a:bodyPr wrap="square" rtlCol="0">
              <a:spAutoFit/>
            </a:bodyPr>
            <a:lstStyle/>
            <a:p>
              <a:pPr defTabSz="457200">
                <a:defRPr/>
              </a:pPr>
              <a:r>
                <a:rPr lang="ja-JP" altLang="en-US" sz="1200" dirty="0">
                  <a:solidFill>
                    <a:prstClr val="black"/>
                  </a:solidFill>
                  <a:latin typeface="メイリオ" panose="020B0604030504040204" pitchFamily="50" charset="-128"/>
                  <a:ea typeface="メイリオ" panose="020B0604030504040204" pitchFamily="50" charset="-128"/>
                </a:rPr>
                <a:t>⑨各種ワーキンググループ</a:t>
              </a:r>
              <a:endParaRPr lang="en-US" altLang="ja-JP" sz="1200" dirty="0">
                <a:solidFill>
                  <a:prstClr val="black"/>
                </a:solidFill>
                <a:latin typeface="メイリオ" panose="020B0604030504040204" pitchFamily="50" charset="-128"/>
                <a:ea typeface="メイリオ" panose="020B0604030504040204" pitchFamily="50" charset="-128"/>
              </a:endParaRPr>
            </a:p>
          </p:txBody>
        </p:sp>
        <p:pic>
          <p:nvPicPr>
            <p:cNvPr id="16" name="図 15" descr="テキスト が含まれている画像&#10;&#10;自動的に生成された説明">
              <a:extLst>
                <a:ext uri="{FF2B5EF4-FFF2-40B4-BE49-F238E27FC236}">
                  <a16:creationId xmlns:a16="http://schemas.microsoft.com/office/drawing/2014/main" id="{EF00CAF9-A9FA-48F8-B522-2396807346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97978" y="1255132"/>
              <a:ext cx="2368259" cy="1383702"/>
            </a:xfrm>
            <a:prstGeom prst="rect">
              <a:avLst/>
            </a:prstGeom>
          </p:spPr>
        </p:pic>
      </p:grpSp>
      <p:sp>
        <p:nvSpPr>
          <p:cNvPr id="13" name="テキスト ボックス 12">
            <a:extLst>
              <a:ext uri="{FF2B5EF4-FFF2-40B4-BE49-F238E27FC236}">
                <a16:creationId xmlns:a16="http://schemas.microsoft.com/office/drawing/2014/main" id="{79EC6CA8-ADFE-412E-8F76-2B511EC31E85}"/>
              </a:ext>
            </a:extLst>
          </p:cNvPr>
          <p:cNvSpPr txBox="1"/>
          <p:nvPr/>
        </p:nvSpPr>
        <p:spPr>
          <a:xfrm>
            <a:off x="-66349" y="2623334"/>
            <a:ext cx="2477152" cy="430887"/>
          </a:xfrm>
          <a:prstGeom prst="rect">
            <a:avLst/>
          </a:prstGeom>
          <a:noFill/>
        </p:spPr>
        <p:txBody>
          <a:bodyPr wrap="square" rtlCol="0">
            <a:spAutoFit/>
          </a:bodyPr>
          <a:lstStyle/>
          <a:p>
            <a:pPr algn="ctr" defTabSz="457200">
              <a:defRPr/>
            </a:pPr>
            <a:r>
              <a:rPr lang="ja-JP" altLang="en-US" sz="1100" dirty="0">
                <a:solidFill>
                  <a:prstClr val="black"/>
                </a:solidFill>
                <a:latin typeface="メイリオ" panose="020B0604030504040204" pitchFamily="50" charset="-128"/>
                <a:ea typeface="メイリオ" panose="020B0604030504040204" pitchFamily="50" charset="-128"/>
              </a:rPr>
              <a:t>⑬大阪スマートシティパートナーズ</a:t>
            </a:r>
            <a:endParaRPr lang="en-US" altLang="ja-JP" sz="1100" dirty="0">
              <a:solidFill>
                <a:prstClr val="black"/>
              </a:solidFill>
              <a:latin typeface="メイリオ" panose="020B0604030504040204" pitchFamily="50" charset="-128"/>
              <a:ea typeface="メイリオ" panose="020B0604030504040204" pitchFamily="50" charset="-128"/>
            </a:endParaRPr>
          </a:p>
          <a:p>
            <a:pPr algn="ctr" defTabSz="457200">
              <a:defRPr/>
            </a:pPr>
            <a:r>
              <a:rPr lang="ja-JP" altLang="en-US" sz="1100" dirty="0">
                <a:solidFill>
                  <a:prstClr val="black"/>
                </a:solidFill>
                <a:latin typeface="メイリオ" panose="020B0604030504040204" pitchFamily="50" charset="-128"/>
                <a:ea typeface="メイリオ" panose="020B0604030504040204" pitchFamily="50" charset="-128"/>
              </a:rPr>
              <a:t>フォーラムプロジェクト発表会</a:t>
            </a:r>
            <a:endParaRPr lang="en-US" altLang="ja-JP" sz="1100" dirty="0">
              <a:solidFill>
                <a:prstClr val="black"/>
              </a:solidFill>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FFA276A0-4629-4DAD-A652-11FCE45249CA}"/>
              </a:ext>
            </a:extLst>
          </p:cNvPr>
          <p:cNvGrpSpPr/>
          <p:nvPr/>
        </p:nvGrpSpPr>
        <p:grpSpPr>
          <a:xfrm>
            <a:off x="6752996" y="1249195"/>
            <a:ext cx="2500650" cy="1721170"/>
            <a:chOff x="-35057" y="3329078"/>
            <a:chExt cx="2500650" cy="1721170"/>
          </a:xfrm>
        </p:grpSpPr>
        <p:sp>
          <p:nvSpPr>
            <p:cNvPr id="9" name="テキスト ボックス 8">
              <a:extLst>
                <a:ext uri="{FF2B5EF4-FFF2-40B4-BE49-F238E27FC236}">
                  <a16:creationId xmlns:a16="http://schemas.microsoft.com/office/drawing/2014/main" id="{D6D3B23B-A809-4720-B02F-58CDE8FEAA7C}"/>
                </a:ext>
              </a:extLst>
            </p:cNvPr>
            <p:cNvSpPr txBox="1"/>
            <p:nvPr/>
          </p:nvSpPr>
          <p:spPr>
            <a:xfrm>
              <a:off x="-35057" y="4773249"/>
              <a:ext cx="2500650" cy="276999"/>
            </a:xfrm>
            <a:prstGeom prst="rect">
              <a:avLst/>
            </a:prstGeom>
            <a:noFill/>
          </p:spPr>
          <p:txBody>
            <a:bodyPr wrap="square" rtlCol="0">
              <a:spAutoFit/>
            </a:bodyPr>
            <a:lstStyle/>
            <a:p>
              <a:pPr defTabSz="457200">
                <a:defRPr/>
              </a:pPr>
              <a:r>
                <a:rPr lang="ja-JP" altLang="en-US" sz="1200" dirty="0">
                  <a:solidFill>
                    <a:prstClr val="black"/>
                  </a:solidFill>
                  <a:latin typeface="メイリオ" panose="020B0604030504040204" pitchFamily="50" charset="-128"/>
                  <a:ea typeface="メイリオ" panose="020B0604030504040204" pitchFamily="50" charset="-128"/>
                </a:rPr>
                <a:t>②</a:t>
              </a:r>
              <a:r>
                <a:rPr lang="en-US" altLang="ja-JP" sz="1200" dirty="0">
                  <a:solidFill>
                    <a:prstClr val="black"/>
                  </a:solidFill>
                  <a:latin typeface="メイリオ" panose="020B0604030504040204" pitchFamily="50" charset="-128"/>
                  <a:ea typeface="メイリオ" panose="020B0604030504040204" pitchFamily="50" charset="-128"/>
                </a:rPr>
                <a:t>OSAKA Smart City Meet-up</a:t>
              </a:r>
              <a:endParaRPr lang="ja-JP" altLang="en-US" sz="1200" dirty="0">
                <a:solidFill>
                  <a:prstClr val="black"/>
                </a:solidFill>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2A74611A-BE51-4829-990B-D78C2F407D0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3329078"/>
              <a:ext cx="2282185" cy="1414119"/>
            </a:xfrm>
            <a:prstGeom prst="rect">
              <a:avLst/>
            </a:prstGeom>
          </p:spPr>
        </p:pic>
      </p:grpSp>
      <p:pic>
        <p:nvPicPr>
          <p:cNvPr id="32" name="図 31">
            <a:extLst>
              <a:ext uri="{FF2B5EF4-FFF2-40B4-BE49-F238E27FC236}">
                <a16:creationId xmlns:a16="http://schemas.microsoft.com/office/drawing/2014/main" id="{7C17CE8C-91F1-478E-BF8D-9A714EBAF4D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248" y="1246010"/>
            <a:ext cx="2253688" cy="1371253"/>
          </a:xfrm>
          <a:prstGeom prst="rect">
            <a:avLst/>
          </a:prstGeom>
        </p:spPr>
      </p:pic>
      <p:grpSp>
        <p:nvGrpSpPr>
          <p:cNvPr id="7" name="グループ化 6">
            <a:extLst>
              <a:ext uri="{FF2B5EF4-FFF2-40B4-BE49-F238E27FC236}">
                <a16:creationId xmlns:a16="http://schemas.microsoft.com/office/drawing/2014/main" id="{6D18AF54-2061-4CD7-8634-B6C6097214C7}"/>
              </a:ext>
            </a:extLst>
          </p:cNvPr>
          <p:cNvGrpSpPr/>
          <p:nvPr/>
        </p:nvGrpSpPr>
        <p:grpSpPr>
          <a:xfrm>
            <a:off x="6351" y="3100497"/>
            <a:ext cx="2310891" cy="1836177"/>
            <a:chOff x="6828762" y="3084800"/>
            <a:chExt cx="2310891" cy="1836177"/>
          </a:xfrm>
        </p:grpSpPr>
        <p:sp>
          <p:nvSpPr>
            <p:cNvPr id="17" name="テキスト ボックス 16">
              <a:extLst>
                <a:ext uri="{FF2B5EF4-FFF2-40B4-BE49-F238E27FC236}">
                  <a16:creationId xmlns:a16="http://schemas.microsoft.com/office/drawing/2014/main" id="{C2F5F469-B565-4415-8E4D-4DBDB1CFBA13}"/>
                </a:ext>
              </a:extLst>
            </p:cNvPr>
            <p:cNvSpPr txBox="1"/>
            <p:nvPr/>
          </p:nvSpPr>
          <p:spPr>
            <a:xfrm>
              <a:off x="6880244" y="4643978"/>
              <a:ext cx="2224352" cy="276999"/>
            </a:xfrm>
            <a:prstGeom prst="rect">
              <a:avLst/>
            </a:prstGeom>
            <a:noFill/>
          </p:spPr>
          <p:txBody>
            <a:bodyPr wrap="square" rtlCol="0">
              <a:spAutoFit/>
            </a:bodyPr>
            <a:lstStyle/>
            <a:p>
              <a:pPr defTabSz="457200">
                <a:defRPr/>
              </a:pPr>
              <a:r>
                <a:rPr lang="ja-JP" altLang="en-US" sz="1200" dirty="0">
                  <a:solidFill>
                    <a:prstClr val="black"/>
                  </a:solidFill>
                  <a:latin typeface="メイリオ" panose="020B0604030504040204" pitchFamily="50" charset="-128"/>
                  <a:ea typeface="メイリオ" panose="020B0604030504040204" pitchFamily="50" charset="-128"/>
                </a:rPr>
                <a:t>⑮</a:t>
              </a:r>
              <a:r>
                <a:rPr lang="en-US" altLang="ja-JP" sz="1200" dirty="0">
                  <a:solidFill>
                    <a:prstClr val="black"/>
                  </a:solidFill>
                  <a:latin typeface="メイリオ" panose="020B0604030504040204" pitchFamily="50" charset="-128"/>
                  <a:ea typeface="メイリオ" panose="020B0604030504040204" pitchFamily="50" charset="-128"/>
                </a:rPr>
                <a:t>Smart City Osaka Pitch </a:t>
              </a:r>
            </a:p>
          </p:txBody>
        </p:sp>
        <p:pic>
          <p:nvPicPr>
            <p:cNvPr id="34" name="図 33">
              <a:extLst>
                <a:ext uri="{FF2B5EF4-FFF2-40B4-BE49-F238E27FC236}">
                  <a16:creationId xmlns:a16="http://schemas.microsoft.com/office/drawing/2014/main" id="{0B8097A9-ED26-4CE6-AEE0-70888727976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28762" y="3084800"/>
              <a:ext cx="2310891" cy="1559178"/>
            </a:xfrm>
            <a:prstGeom prst="rect">
              <a:avLst/>
            </a:prstGeom>
          </p:spPr>
        </p:pic>
      </p:grpSp>
      <p:sp>
        <p:nvSpPr>
          <p:cNvPr id="27" name="スライド番号プレースホルダー 2">
            <a:extLst>
              <a:ext uri="{FF2B5EF4-FFF2-40B4-BE49-F238E27FC236}">
                <a16:creationId xmlns:a16="http://schemas.microsoft.com/office/drawing/2014/main" id="{7F5D2B8D-CA83-4172-BCEF-6EBDEA56CA9B}"/>
              </a:ext>
            </a:extLst>
          </p:cNvPr>
          <p:cNvSpPr>
            <a:spLocks noGrp="1"/>
          </p:cNvSpPr>
          <p:nvPr>
            <p:ph type="sldNum" sz="quarter" idx="12"/>
          </p:nvPr>
        </p:nvSpPr>
        <p:spPr>
          <a:xfrm>
            <a:off x="7079187" y="6486841"/>
            <a:ext cx="2057400" cy="365125"/>
          </a:xfrm>
        </p:spPr>
        <p:txBody>
          <a:bodyPr/>
          <a:lstStyle/>
          <a:p>
            <a:fld id="{50F88186-B17D-4CE3-A887-D91699CF601C}" type="slidenum">
              <a:rPr kumimoji="1" lang="ja-JP" altLang="en-US" smtClean="0"/>
              <a:t>33</a:t>
            </a:fld>
            <a:endParaRPr kumimoji="1" lang="ja-JP" altLang="en-US" dirty="0"/>
          </a:p>
        </p:txBody>
      </p:sp>
      <p:pic>
        <p:nvPicPr>
          <p:cNvPr id="28" name="図 27">
            <a:extLst>
              <a:ext uri="{FF2B5EF4-FFF2-40B4-BE49-F238E27FC236}">
                <a16:creationId xmlns:a16="http://schemas.microsoft.com/office/drawing/2014/main" id="{E32441E6-A904-4526-89CA-0159F614FF5F}"/>
              </a:ext>
            </a:extLst>
          </p:cNvPr>
          <p:cNvPicPr>
            <a:picLocks noChangeAspect="1"/>
          </p:cNvPicPr>
          <p:nvPr/>
        </p:nvPicPr>
        <p:blipFill rotWithShape="1">
          <a:blip r:embed="rId8">
            <a:extLst>
              <a:ext uri="{28A0092B-C50C-407E-A947-70E740481C1C}">
                <a14:useLocalDpi xmlns:a14="http://schemas.microsoft.com/office/drawing/2010/main" val="0"/>
              </a:ext>
            </a:extLst>
          </a:blip>
          <a:srcRect t="2716" b="8416"/>
          <a:stretch/>
        </p:blipFill>
        <p:spPr>
          <a:xfrm>
            <a:off x="40935" y="4970900"/>
            <a:ext cx="2305088" cy="1533981"/>
          </a:xfrm>
          <a:prstGeom prst="rect">
            <a:avLst/>
          </a:prstGeom>
        </p:spPr>
      </p:pic>
      <p:sp>
        <p:nvSpPr>
          <p:cNvPr id="30" name="テキスト ボックス 29">
            <a:extLst>
              <a:ext uri="{FF2B5EF4-FFF2-40B4-BE49-F238E27FC236}">
                <a16:creationId xmlns:a16="http://schemas.microsoft.com/office/drawing/2014/main" id="{C240F391-4B2B-4522-9984-B08ECBA0FC8B}"/>
              </a:ext>
            </a:extLst>
          </p:cNvPr>
          <p:cNvSpPr txBox="1"/>
          <p:nvPr/>
        </p:nvSpPr>
        <p:spPr>
          <a:xfrm>
            <a:off x="-120639" y="6534023"/>
            <a:ext cx="2500548" cy="461665"/>
          </a:xfrm>
          <a:prstGeom prst="rect">
            <a:avLst/>
          </a:prstGeom>
          <a:noFill/>
        </p:spPr>
        <p:txBody>
          <a:bodyPr wrap="square" rtlCol="0">
            <a:spAutoFit/>
          </a:bodyPr>
          <a:lstStyle/>
          <a:p>
            <a:pPr algn="ctr" defTabSz="457200">
              <a:defRPr/>
            </a:pPr>
            <a:r>
              <a:rPr kumimoji="0" lang="ja-JP" altLang="en-US" sz="1200" dirty="0">
                <a:latin typeface="メイリオ" panose="020B0604030504040204" pitchFamily="50" charset="-128"/>
                <a:ea typeface="メイリオ" panose="020B0604030504040204" pitchFamily="50" charset="-128"/>
              </a:rPr>
              <a:t>⑪データ利活用ワークショップ</a:t>
            </a:r>
          </a:p>
          <a:p>
            <a:pPr algn="ctr" defTabSz="457200">
              <a:defRPr/>
            </a:pPr>
            <a:endParaRPr kumimoji="0" lang="ja-JP" altLang="en-US" sz="1200" dirty="0">
              <a:solidFill>
                <a:prstClr val="black"/>
              </a:solidFill>
              <a:latin typeface="メイリオ" panose="020B0604030504040204" pitchFamily="50" charset="-128"/>
              <a:ea typeface="メイリオ" panose="020B0604030504040204" pitchFamily="50" charset="-128"/>
            </a:endParaRPr>
          </a:p>
        </p:txBody>
      </p:sp>
      <p:sp>
        <p:nvSpPr>
          <p:cNvPr id="26" name="タイトル 1">
            <a:extLst>
              <a:ext uri="{FF2B5EF4-FFF2-40B4-BE49-F238E27FC236}">
                <a16:creationId xmlns:a16="http://schemas.microsoft.com/office/drawing/2014/main" id="{D6D814EF-30FD-4C63-816D-017CCB7B457C}"/>
              </a:ext>
            </a:extLst>
          </p:cNvPr>
          <p:cNvSpPr txBox="1">
            <a:spLocks/>
          </p:cNvSpPr>
          <p:nvPr/>
        </p:nvSpPr>
        <p:spPr>
          <a:xfrm>
            <a:off x="16225" y="243329"/>
            <a:ext cx="7482805" cy="337708"/>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kumimoji="1" sz="2400" b="1" kern="1200">
                <a:solidFill>
                  <a:schemeClr val="tx1"/>
                </a:solidFill>
                <a:latin typeface="+mj-lt"/>
                <a:ea typeface="+mj-ea"/>
                <a:cs typeface="+mj-cs"/>
              </a:defRPr>
            </a:lvl1pPr>
          </a:lstStyle>
          <a:p>
            <a:r>
              <a:rPr lang="ja-JP" altLang="en-US" sz="2000" dirty="0">
                <a:latin typeface="Meiryo UI" panose="020B0604030504040204" pitchFamily="50" charset="-128"/>
                <a:ea typeface="Meiryo UI" panose="020B0604030504040204" pitchFamily="50" charset="-128"/>
              </a:rPr>
              <a:t>３　</a:t>
            </a:r>
            <a:r>
              <a:rPr kumimoji="1" lang="ja-JP" altLang="en-US" sz="2000" dirty="0">
                <a:latin typeface="Meiryo UI" panose="020B0604030504040204" pitchFamily="50" charset="-128"/>
                <a:ea typeface="Meiryo UI" panose="020B0604030504040204" pitchFamily="50" charset="-128"/>
              </a:rPr>
              <a:t>大阪スマートシティパートナーズフォーラム（</a:t>
            </a:r>
            <a:r>
              <a:rPr kumimoji="1" lang="en-US" altLang="ja-JP" sz="2000" dirty="0">
                <a:latin typeface="Meiryo UI" panose="020B0604030504040204" pitchFamily="50" charset="-128"/>
                <a:ea typeface="Meiryo UI" panose="020B0604030504040204" pitchFamily="50" charset="-128"/>
              </a:rPr>
              <a:t>OSPF</a:t>
            </a:r>
            <a:r>
              <a:rPr kumimoji="1" lang="ja-JP" altLang="en-US" sz="2000" dirty="0">
                <a:latin typeface="Meiryo UI" panose="020B0604030504040204" pitchFamily="50" charset="-128"/>
                <a:ea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endParaRPr>
          </a:p>
        </p:txBody>
      </p:sp>
      <p:sp>
        <p:nvSpPr>
          <p:cNvPr id="31" name="テキスト プレースホルダー 4">
            <a:extLst>
              <a:ext uri="{FF2B5EF4-FFF2-40B4-BE49-F238E27FC236}">
                <a16:creationId xmlns:a16="http://schemas.microsoft.com/office/drawing/2014/main" id="{156716DF-0F78-458E-AA91-25A2A943F0E2}"/>
              </a:ext>
            </a:extLst>
          </p:cNvPr>
          <p:cNvSpPr>
            <a:spLocks noGrp="1"/>
          </p:cNvSpPr>
          <p:nvPr>
            <p:ph type="body" sz="quarter" idx="13"/>
          </p:nvPr>
        </p:nvSpPr>
        <p:spPr>
          <a:xfrm>
            <a:off x="92764" y="14148"/>
            <a:ext cx="7170738" cy="293687"/>
          </a:xfrm>
        </p:spPr>
        <p:txBody>
          <a:bodyPr/>
          <a:lstStyle/>
          <a:p>
            <a:r>
              <a:rPr lang="en-US" altLang="ja-JP" dirty="0">
                <a:latin typeface="Meiryo UI" panose="020B0604030504040204" pitchFamily="50" charset="-128"/>
                <a:ea typeface="Meiryo UI" panose="020B0604030504040204" pitchFamily="50" charset="-128"/>
              </a:rPr>
              <a:t>appendix</a:t>
            </a:r>
            <a:endParaRPr lang="ja-JP" altLang="en-US" dirty="0">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EE18AE89-62E2-4189-A903-4ED8938E7294}"/>
              </a:ext>
            </a:extLst>
          </p:cNvPr>
          <p:cNvSpPr/>
          <p:nvPr/>
        </p:nvSpPr>
        <p:spPr>
          <a:xfrm>
            <a:off x="5185036" y="1508616"/>
            <a:ext cx="1268296" cy="200055"/>
          </a:xfrm>
          <a:prstGeom prst="rect">
            <a:avLst/>
          </a:prstGeom>
        </p:spPr>
        <p:txBody>
          <a:bodyPr wrap="none">
            <a:spAutoFit/>
          </a:bodyPr>
          <a:lstStyle/>
          <a:p>
            <a:pPr>
              <a:defRPr/>
            </a:pPr>
            <a:r>
              <a:rPr lang="en-US" altLang="ja-JP" sz="700" b="1" dirty="0">
                <a:solidFill>
                  <a:prstClr val="black"/>
                </a:solidFill>
                <a:latin typeface="Meiryo UI" panose="020B0604030504040204" pitchFamily="50" charset="-128"/>
                <a:ea typeface="Meiryo UI" panose="020B0604030504040204" pitchFamily="50" charset="-128"/>
              </a:rPr>
              <a:t>※</a:t>
            </a:r>
            <a:r>
              <a:rPr lang="ja-JP" altLang="en-US" sz="700" b="1" dirty="0">
                <a:solidFill>
                  <a:prstClr val="black"/>
                </a:solidFill>
                <a:latin typeface="Meiryo UI" panose="020B0604030504040204" pitchFamily="50" charset="-128"/>
                <a:ea typeface="Meiryo UI" panose="020B0604030504040204" pitchFamily="50" charset="-128"/>
              </a:rPr>
              <a:t>（</a:t>
            </a:r>
            <a:r>
              <a:rPr lang="en-US" altLang="ja-JP" sz="700" b="1" dirty="0">
                <a:solidFill>
                  <a:prstClr val="black"/>
                </a:solidFill>
                <a:latin typeface="Meiryo UI" panose="020B0604030504040204" pitchFamily="50" charset="-128"/>
                <a:ea typeface="Meiryo UI" panose="020B0604030504040204" pitchFamily="50" charset="-128"/>
              </a:rPr>
              <a:t>2023</a:t>
            </a:r>
            <a:r>
              <a:rPr lang="ja-JP" altLang="en-US" sz="700" b="1" dirty="0">
                <a:solidFill>
                  <a:prstClr val="black"/>
                </a:solidFill>
                <a:latin typeface="Meiryo UI" panose="020B0604030504040204" pitchFamily="50" charset="-128"/>
                <a:ea typeface="Meiryo UI" panose="020B0604030504040204" pitchFamily="50" charset="-128"/>
              </a:rPr>
              <a:t>年</a:t>
            </a:r>
            <a:r>
              <a:rPr lang="en-US" altLang="ja-JP" sz="700" b="1" dirty="0">
                <a:solidFill>
                  <a:prstClr val="black"/>
                </a:solidFill>
                <a:latin typeface="Meiryo UI" panose="020B0604030504040204" pitchFamily="50" charset="-128"/>
                <a:ea typeface="Meiryo UI" panose="020B0604030504040204" pitchFamily="50" charset="-128"/>
              </a:rPr>
              <a:t>12</a:t>
            </a:r>
            <a:r>
              <a:rPr lang="ja-JP" altLang="en-US" sz="700" b="1" dirty="0">
                <a:solidFill>
                  <a:prstClr val="black"/>
                </a:solidFill>
                <a:latin typeface="Meiryo UI" panose="020B0604030504040204" pitchFamily="50" charset="-128"/>
                <a:ea typeface="Meiryo UI" panose="020B0604030504040204" pitchFamily="50" charset="-128"/>
              </a:rPr>
              <a:t>月末時点）</a:t>
            </a:r>
            <a:endParaRPr lang="en-US" altLang="ja-JP" sz="1050" b="1" dirty="0">
              <a:solidFill>
                <a:prstClr val="black"/>
              </a:solidFill>
              <a:latin typeface="Meiryo UI" panose="020B0604030504040204" pitchFamily="50" charset="-128"/>
              <a:ea typeface="Meiryo UI" panose="020B0604030504040204" pitchFamily="50" charset="-128"/>
            </a:endParaRPr>
          </a:p>
        </p:txBody>
      </p:sp>
      <p:graphicFrame>
        <p:nvGraphicFramePr>
          <p:cNvPr id="29" name="表 28">
            <a:extLst>
              <a:ext uri="{FF2B5EF4-FFF2-40B4-BE49-F238E27FC236}">
                <a16:creationId xmlns:a16="http://schemas.microsoft.com/office/drawing/2014/main" id="{44D268E1-1ED3-4F9F-AD58-D0D6075A8E9F}"/>
              </a:ext>
            </a:extLst>
          </p:cNvPr>
          <p:cNvGraphicFramePr>
            <a:graphicFrameLocks noGrp="1"/>
          </p:cNvGraphicFramePr>
          <p:nvPr/>
        </p:nvGraphicFramePr>
        <p:xfrm>
          <a:off x="2346023" y="1751154"/>
          <a:ext cx="4378192" cy="475090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690301">
                  <a:extLst>
                    <a:ext uri="{9D8B030D-6E8A-4147-A177-3AD203B41FA5}">
                      <a16:colId xmlns:a16="http://schemas.microsoft.com/office/drawing/2014/main" val="722071098"/>
                    </a:ext>
                  </a:extLst>
                </a:gridCol>
                <a:gridCol w="593043">
                  <a:extLst>
                    <a:ext uri="{9D8B030D-6E8A-4147-A177-3AD203B41FA5}">
                      <a16:colId xmlns:a16="http://schemas.microsoft.com/office/drawing/2014/main" val="3741688798"/>
                    </a:ext>
                  </a:extLst>
                </a:gridCol>
                <a:gridCol w="1094848">
                  <a:extLst>
                    <a:ext uri="{9D8B030D-6E8A-4147-A177-3AD203B41FA5}">
                      <a16:colId xmlns:a16="http://schemas.microsoft.com/office/drawing/2014/main" val="872045361"/>
                    </a:ext>
                  </a:extLst>
                </a:gridCol>
              </a:tblGrid>
              <a:tr h="319297">
                <a:tc>
                  <a:txBody>
                    <a:bodyPr/>
                    <a:lstStyle/>
                    <a:p>
                      <a:pPr algn="ctr">
                        <a:lnSpc>
                          <a:spcPct val="150000"/>
                        </a:lnSpc>
                      </a:pPr>
                      <a:r>
                        <a:rPr kumimoji="1" lang="ja-JP" altLang="en-US" sz="1000" b="1" dirty="0">
                          <a:solidFill>
                            <a:schemeClr val="tx1">
                              <a:lumMod val="75000"/>
                              <a:lumOff val="25000"/>
                            </a:schemeClr>
                          </a:solidFill>
                        </a:rPr>
                        <a:t>イベント名</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50000"/>
                        </a:lnSpc>
                      </a:pPr>
                      <a:r>
                        <a:rPr kumimoji="1" lang="ja-JP" altLang="en-US" sz="1000" b="1" dirty="0">
                          <a:solidFill>
                            <a:schemeClr val="tx1">
                              <a:lumMod val="75000"/>
                              <a:lumOff val="25000"/>
                            </a:schemeClr>
                          </a:solidFill>
                        </a:rPr>
                        <a:t>開催数</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50000"/>
                        </a:lnSpc>
                      </a:pPr>
                      <a:r>
                        <a:rPr kumimoji="1" lang="ja-JP" altLang="en-US" sz="1000" b="1" dirty="0">
                          <a:solidFill>
                            <a:schemeClr val="tx1">
                              <a:lumMod val="75000"/>
                              <a:lumOff val="25000"/>
                            </a:schemeClr>
                          </a:solidFill>
                        </a:rPr>
                        <a:t>参加者数</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281689096"/>
                  </a:ext>
                </a:extLst>
              </a:tr>
              <a:tr h="4431607">
                <a:tc>
                  <a:txBody>
                    <a:bodyPr/>
                    <a:lstStyle/>
                    <a:p>
                      <a:pPr algn="l">
                        <a:lnSpc>
                          <a:spcPct val="150000"/>
                        </a:lnSpc>
                      </a:pPr>
                      <a:r>
                        <a:rPr kumimoji="1" lang="ja-JP" altLang="en-US" sz="1100" dirty="0">
                          <a:solidFill>
                            <a:schemeClr val="tx1">
                              <a:lumMod val="75000"/>
                              <a:lumOff val="25000"/>
                            </a:schemeClr>
                          </a:solidFill>
                        </a:rPr>
                        <a:t>①設立式典・総会</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②</a:t>
                      </a:r>
                      <a:r>
                        <a:rPr kumimoji="1" lang="en-US" altLang="ja-JP" sz="1100" dirty="0">
                          <a:solidFill>
                            <a:schemeClr val="tx1">
                              <a:lumMod val="75000"/>
                              <a:lumOff val="25000"/>
                            </a:schemeClr>
                          </a:solidFill>
                        </a:rPr>
                        <a:t>OSAKA Smart City Meet-up</a:t>
                      </a:r>
                    </a:p>
                    <a:p>
                      <a:pPr marL="0" marR="0" lvl="0" indent="0" algn="l" defTabSz="742950" rtl="0" eaLnBrk="1" fontAlgn="auto" latinLnBrk="0" hangingPunct="1">
                        <a:lnSpc>
                          <a:spcPct val="150000"/>
                        </a:lnSpc>
                        <a:spcBef>
                          <a:spcPts val="0"/>
                        </a:spcBef>
                        <a:spcAft>
                          <a:spcPts val="0"/>
                        </a:spcAft>
                        <a:buClrTx/>
                        <a:buSzTx/>
                        <a:buFontTx/>
                        <a:buNone/>
                        <a:tabLst/>
                        <a:defRPr/>
                      </a:pPr>
                      <a:r>
                        <a:rPr kumimoji="1" lang="ja-JP" altLang="en-US" sz="1100" dirty="0">
                          <a:solidFill>
                            <a:schemeClr val="tx1">
                              <a:lumMod val="75000"/>
                              <a:lumOff val="25000"/>
                            </a:schemeClr>
                          </a:solidFill>
                        </a:rPr>
                        <a:t>③</a:t>
                      </a:r>
                      <a:r>
                        <a:rPr kumimoji="1" lang="en-US" altLang="ja-JP" sz="1100" dirty="0">
                          <a:solidFill>
                            <a:schemeClr val="tx1">
                              <a:lumMod val="75000"/>
                              <a:lumOff val="25000"/>
                            </a:schemeClr>
                          </a:solidFill>
                        </a:rPr>
                        <a:t>OSAKA Smart City MINI-Meet-up</a:t>
                      </a:r>
                    </a:p>
                    <a:p>
                      <a:pPr algn="l">
                        <a:lnSpc>
                          <a:spcPct val="150000"/>
                        </a:lnSpc>
                      </a:pPr>
                      <a:r>
                        <a:rPr kumimoji="1" lang="ja-JP" altLang="en-US" sz="1100" dirty="0">
                          <a:solidFill>
                            <a:schemeClr val="tx1">
                              <a:lumMod val="75000"/>
                              <a:lumOff val="25000"/>
                            </a:schemeClr>
                          </a:solidFill>
                        </a:rPr>
                        <a:t>④市町村課題見える化ワークショップ</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⑤自治体</a:t>
                      </a:r>
                      <a:r>
                        <a:rPr kumimoji="1" lang="en-US" altLang="ja-JP" sz="1100" dirty="0">
                          <a:solidFill>
                            <a:schemeClr val="tx1">
                              <a:lumMod val="75000"/>
                              <a:lumOff val="25000"/>
                            </a:schemeClr>
                          </a:solidFill>
                        </a:rPr>
                        <a:t>×</a:t>
                      </a:r>
                      <a:r>
                        <a:rPr kumimoji="1" lang="ja-JP" altLang="en-US" sz="1100" dirty="0">
                          <a:solidFill>
                            <a:schemeClr val="tx1">
                              <a:lumMod val="75000"/>
                              <a:lumOff val="25000"/>
                            </a:schemeClr>
                          </a:solidFill>
                        </a:rPr>
                        <a:t>企業で取り組む地域課題解</a:t>
                      </a:r>
                      <a:endParaRPr kumimoji="1" lang="en-US" altLang="ja-JP" sz="1100" dirty="0">
                        <a:solidFill>
                          <a:schemeClr val="tx1">
                            <a:lumMod val="75000"/>
                            <a:lumOff val="25000"/>
                          </a:schemeClr>
                        </a:solidFill>
                      </a:endParaRPr>
                    </a:p>
                    <a:p>
                      <a:pPr algn="l">
                        <a:lnSpc>
                          <a:spcPct val="150000"/>
                        </a:lnSpc>
                      </a:pPr>
                      <a:r>
                        <a:rPr kumimoji="1" lang="en-US" altLang="ja-JP" sz="1100" dirty="0">
                          <a:solidFill>
                            <a:schemeClr val="tx1">
                              <a:lumMod val="75000"/>
                              <a:lumOff val="25000"/>
                            </a:schemeClr>
                          </a:solidFill>
                        </a:rPr>
                        <a:t> </a:t>
                      </a:r>
                      <a:r>
                        <a:rPr kumimoji="1" lang="ja-JP" altLang="en-US" sz="1100" dirty="0">
                          <a:solidFill>
                            <a:schemeClr val="tx1">
                              <a:lumMod val="75000"/>
                              <a:lumOff val="25000"/>
                            </a:schemeClr>
                          </a:solidFill>
                        </a:rPr>
                        <a:t>　決 </a:t>
                      </a:r>
                      <a:r>
                        <a:rPr kumimoji="1" lang="en-US" altLang="ja-JP" sz="1100" dirty="0">
                          <a:solidFill>
                            <a:schemeClr val="tx1">
                              <a:lumMod val="75000"/>
                              <a:lumOff val="25000"/>
                            </a:schemeClr>
                          </a:solidFill>
                        </a:rPr>
                        <a:t>-</a:t>
                      </a:r>
                      <a:r>
                        <a:rPr kumimoji="1" lang="ja-JP" altLang="en-US" sz="1100" dirty="0">
                          <a:solidFill>
                            <a:schemeClr val="tx1">
                              <a:lumMod val="75000"/>
                              <a:lumOff val="25000"/>
                            </a:schemeClr>
                          </a:solidFill>
                        </a:rPr>
                        <a:t>まちづくりのコンセプトを考える</a:t>
                      </a:r>
                    </a:p>
                    <a:p>
                      <a:pPr algn="l">
                        <a:lnSpc>
                          <a:spcPct val="150000"/>
                        </a:lnSpc>
                      </a:pPr>
                      <a:r>
                        <a:rPr kumimoji="1" lang="ja-JP" altLang="en-US" sz="1100" dirty="0">
                          <a:solidFill>
                            <a:schemeClr val="tx1">
                              <a:lumMod val="75000"/>
                              <a:lumOff val="25000"/>
                            </a:schemeClr>
                          </a:solidFill>
                        </a:rPr>
                        <a:t>⑥ノーコードアプリセミナー</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⑦安全・安心なまちづくり</a:t>
                      </a:r>
                      <a:r>
                        <a:rPr kumimoji="1" lang="en-US" altLang="ja-JP" sz="1100" dirty="0">
                          <a:solidFill>
                            <a:schemeClr val="tx1">
                              <a:lumMod val="75000"/>
                              <a:lumOff val="25000"/>
                            </a:schemeClr>
                          </a:solidFill>
                        </a:rPr>
                        <a:t>WG</a:t>
                      </a:r>
                    </a:p>
                    <a:p>
                      <a:pPr algn="l">
                        <a:lnSpc>
                          <a:spcPct val="150000"/>
                        </a:lnSpc>
                      </a:pPr>
                      <a:r>
                        <a:rPr kumimoji="1" lang="ja-JP" altLang="en-US" sz="1100" dirty="0">
                          <a:solidFill>
                            <a:schemeClr val="tx1">
                              <a:lumMod val="75000"/>
                              <a:lumOff val="25000"/>
                            </a:schemeClr>
                          </a:solidFill>
                        </a:rPr>
                        <a:t>⑧地域通貨に関する</a:t>
                      </a:r>
                      <a:r>
                        <a:rPr kumimoji="1" lang="en-US" altLang="ja-JP" sz="1100" dirty="0">
                          <a:solidFill>
                            <a:schemeClr val="tx1">
                              <a:lumMod val="75000"/>
                              <a:lumOff val="25000"/>
                            </a:schemeClr>
                          </a:solidFill>
                        </a:rPr>
                        <a:t>WG</a:t>
                      </a:r>
                    </a:p>
                    <a:p>
                      <a:pPr algn="l">
                        <a:lnSpc>
                          <a:spcPct val="150000"/>
                        </a:lnSpc>
                      </a:pPr>
                      <a:r>
                        <a:rPr kumimoji="1" lang="ja-JP" altLang="en-US" sz="1100" dirty="0">
                          <a:solidFill>
                            <a:schemeClr val="tx1">
                              <a:lumMod val="75000"/>
                              <a:lumOff val="25000"/>
                            </a:schemeClr>
                          </a:solidFill>
                        </a:rPr>
                        <a:t>⑨</a:t>
                      </a:r>
                      <a:r>
                        <a:rPr kumimoji="1" lang="en-US" altLang="ja-JP" sz="1100" dirty="0">
                          <a:solidFill>
                            <a:schemeClr val="tx1">
                              <a:lumMod val="75000"/>
                              <a:lumOff val="25000"/>
                            </a:schemeClr>
                          </a:solidFill>
                        </a:rPr>
                        <a:t>AI</a:t>
                      </a:r>
                      <a:r>
                        <a:rPr kumimoji="1" lang="ja-JP" altLang="en-US" sz="1100" dirty="0">
                          <a:solidFill>
                            <a:schemeClr val="tx1">
                              <a:lumMod val="75000"/>
                              <a:lumOff val="25000"/>
                            </a:schemeClr>
                          </a:solidFill>
                        </a:rPr>
                        <a:t>ｵﾝﾃﾞﾏﾝﾄﾞ交通導入に関する</a:t>
                      </a:r>
                      <a:r>
                        <a:rPr kumimoji="1" lang="en-US" altLang="ja-JP" sz="1100" dirty="0">
                          <a:solidFill>
                            <a:schemeClr val="tx1">
                              <a:lumMod val="75000"/>
                              <a:lumOff val="25000"/>
                            </a:schemeClr>
                          </a:solidFill>
                        </a:rPr>
                        <a:t>WG</a:t>
                      </a:r>
                    </a:p>
                    <a:p>
                      <a:pPr algn="l">
                        <a:lnSpc>
                          <a:spcPct val="150000"/>
                        </a:lnSpc>
                      </a:pPr>
                      <a:r>
                        <a:rPr kumimoji="1" lang="ja-JP" altLang="en-US" sz="1100" dirty="0">
                          <a:solidFill>
                            <a:schemeClr val="tx1">
                              <a:lumMod val="75000"/>
                              <a:lumOff val="25000"/>
                            </a:schemeClr>
                          </a:solidFill>
                        </a:rPr>
                        <a:t>⑩子育てしやすいまちづくり</a:t>
                      </a:r>
                      <a:r>
                        <a:rPr kumimoji="1" lang="en-US" altLang="ja-JP" sz="1100" dirty="0">
                          <a:solidFill>
                            <a:schemeClr val="tx1">
                              <a:lumMod val="75000"/>
                              <a:lumOff val="25000"/>
                            </a:schemeClr>
                          </a:solidFill>
                        </a:rPr>
                        <a:t>WG</a:t>
                      </a:r>
                    </a:p>
                    <a:p>
                      <a:pPr marL="0" marR="0" lvl="0" indent="0" algn="l" defTabSz="742950" rtl="0" eaLnBrk="1" fontAlgn="auto" latinLnBrk="0" hangingPunct="1">
                        <a:lnSpc>
                          <a:spcPct val="150000"/>
                        </a:lnSpc>
                        <a:spcBef>
                          <a:spcPts val="0"/>
                        </a:spcBef>
                        <a:spcAft>
                          <a:spcPts val="0"/>
                        </a:spcAft>
                        <a:buClrTx/>
                        <a:buSzTx/>
                        <a:buFontTx/>
                        <a:buNone/>
                        <a:tabLst/>
                        <a:defRPr/>
                      </a:pPr>
                      <a:r>
                        <a:rPr kumimoji="1" lang="ja-JP" altLang="en-US" sz="1100" dirty="0">
                          <a:solidFill>
                            <a:schemeClr val="tx1">
                              <a:lumMod val="75000"/>
                              <a:lumOff val="25000"/>
                            </a:schemeClr>
                          </a:solidFill>
                        </a:rPr>
                        <a:t>⑪データ利活用ワークショップ</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⑫オンライン意見交換会</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⑬</a:t>
                      </a:r>
                      <a:r>
                        <a:rPr kumimoji="1" lang="en-US" altLang="ja-JP" sz="1100" dirty="0">
                          <a:solidFill>
                            <a:schemeClr val="tx1">
                              <a:lumMod val="75000"/>
                              <a:lumOff val="25000"/>
                            </a:schemeClr>
                          </a:solidFill>
                        </a:rPr>
                        <a:t>OSPF</a:t>
                      </a:r>
                      <a:r>
                        <a:rPr kumimoji="1" lang="ja-JP" altLang="en-US" sz="1100" dirty="0">
                          <a:solidFill>
                            <a:schemeClr val="tx1">
                              <a:lumMod val="75000"/>
                              <a:lumOff val="25000"/>
                            </a:schemeClr>
                          </a:solidFill>
                        </a:rPr>
                        <a:t>プロジェクト発表会</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⑭アイデアソン</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⑮</a:t>
                      </a:r>
                      <a:r>
                        <a:rPr kumimoji="1" lang="en" altLang="ja-JP" sz="1100" dirty="0">
                          <a:solidFill>
                            <a:schemeClr val="tx1">
                              <a:lumMod val="75000"/>
                              <a:lumOff val="25000"/>
                            </a:schemeClr>
                          </a:solidFill>
                        </a:rPr>
                        <a:t>Smart City Osaka Pitch</a:t>
                      </a:r>
                      <a:endParaRPr kumimoji="1" lang="en-US" altLang="ja-JP" sz="1100" dirty="0">
                        <a:solidFill>
                          <a:schemeClr val="tx1">
                            <a:lumMod val="75000"/>
                            <a:lumOff val="25000"/>
                          </a:schemeClr>
                        </a:solidFill>
                      </a:endParaRPr>
                    </a:p>
                    <a:p>
                      <a:pPr marL="0" marR="0" lvl="0" indent="0" algn="l" defTabSz="742950" rtl="0" eaLnBrk="1" fontAlgn="auto" latinLnBrk="0" hangingPunct="1">
                        <a:lnSpc>
                          <a:spcPct val="150000"/>
                        </a:lnSpc>
                        <a:spcBef>
                          <a:spcPts val="0"/>
                        </a:spcBef>
                        <a:spcAft>
                          <a:spcPts val="0"/>
                        </a:spcAft>
                        <a:buClrTx/>
                        <a:buSzTx/>
                        <a:buFontTx/>
                        <a:buNone/>
                        <a:tabLst/>
                        <a:defRPr/>
                      </a:pPr>
                      <a:r>
                        <a:rPr kumimoji="1" lang="ja-JP" altLang="en-US" sz="1100" dirty="0">
                          <a:solidFill>
                            <a:schemeClr val="tx1">
                              <a:lumMod val="75000"/>
                              <a:lumOff val="25000"/>
                            </a:schemeClr>
                          </a:solidFill>
                        </a:rPr>
                        <a:t>⑯インバウンド集客セミナー</a:t>
                      </a:r>
                      <a:endParaRPr kumimoji="1" lang="en-US" altLang="ja-JP" sz="1100"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kumimoji="1" lang="en-US" altLang="ja-JP" sz="1100" dirty="0">
                          <a:solidFill>
                            <a:schemeClr val="tx1">
                              <a:lumMod val="75000"/>
                              <a:lumOff val="25000"/>
                            </a:schemeClr>
                          </a:solidFill>
                        </a:rPr>
                        <a:t>4</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5</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marL="0" marR="0" lvl="0" indent="0" algn="ctr" defTabSz="742950" rtl="0" eaLnBrk="1" fontAlgn="auto" latinLnBrk="0" hangingPunct="1">
                        <a:lnSpc>
                          <a:spcPct val="150000"/>
                        </a:lnSpc>
                        <a:spcBef>
                          <a:spcPts val="0"/>
                        </a:spcBef>
                        <a:spcAft>
                          <a:spcPts val="0"/>
                        </a:spcAft>
                        <a:buClrTx/>
                        <a:buSzTx/>
                        <a:buFontTx/>
                        <a:buNone/>
                        <a:tabLst/>
                        <a:defRPr/>
                      </a:pPr>
                      <a:r>
                        <a:rPr kumimoji="1" lang="en-US" altLang="ja-JP" sz="1100" dirty="0">
                          <a:solidFill>
                            <a:schemeClr val="tx1">
                              <a:lumMod val="75000"/>
                              <a:lumOff val="25000"/>
                            </a:schemeClr>
                          </a:solidFill>
                        </a:rPr>
                        <a:t>2</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4</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100" dirty="0">
                          <a:solidFill>
                            <a:schemeClr val="tx1">
                              <a:lumMod val="75000"/>
                              <a:lumOff val="25000"/>
                            </a:schemeClr>
                          </a:solidFill>
                        </a:rPr>
                        <a:t>1</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endParaRPr kumimoji="1" lang="en-US" altLang="ja-JP" sz="11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100" dirty="0">
                          <a:solidFill>
                            <a:schemeClr val="tx1">
                              <a:lumMod val="75000"/>
                              <a:lumOff val="25000"/>
                            </a:schemeClr>
                          </a:solidFill>
                        </a:rPr>
                        <a:t>2</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3</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ja-JP" altLang="en-US" sz="1100" dirty="0">
                          <a:solidFill>
                            <a:schemeClr val="tx1">
                              <a:lumMod val="75000"/>
                              <a:lumOff val="25000"/>
                            </a:schemeClr>
                          </a:solidFill>
                        </a:rPr>
                        <a:t>６回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5</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100" dirty="0">
                          <a:solidFill>
                            <a:schemeClr val="tx1">
                              <a:lumMod val="75000"/>
                              <a:lumOff val="25000"/>
                            </a:schemeClr>
                          </a:solidFill>
                        </a:rPr>
                        <a:t>3</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100" dirty="0">
                          <a:solidFill>
                            <a:schemeClr val="tx1">
                              <a:lumMod val="75000"/>
                              <a:lumOff val="25000"/>
                            </a:schemeClr>
                          </a:solidFill>
                        </a:rPr>
                        <a:t>1</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17</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8</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3</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3</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marL="0" marR="0" lvl="0" indent="0" algn="ctr" defTabSz="742950" rtl="0" eaLnBrk="1" fontAlgn="auto" latinLnBrk="0" hangingPunct="1">
                        <a:lnSpc>
                          <a:spcPct val="150000"/>
                        </a:lnSpc>
                        <a:spcBef>
                          <a:spcPts val="0"/>
                        </a:spcBef>
                        <a:spcAft>
                          <a:spcPts val="0"/>
                        </a:spcAft>
                        <a:buClrTx/>
                        <a:buSzTx/>
                        <a:buFontTx/>
                        <a:buNone/>
                        <a:tabLst/>
                        <a:defRPr/>
                      </a:pPr>
                      <a:r>
                        <a:rPr kumimoji="1" lang="en-US" altLang="ja-JP" sz="1100" dirty="0">
                          <a:solidFill>
                            <a:schemeClr val="tx1">
                              <a:lumMod val="75000"/>
                              <a:lumOff val="25000"/>
                            </a:schemeClr>
                          </a:solidFill>
                        </a:rPr>
                        <a:t>1</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853</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a:t>
                      </a:r>
                      <a:r>
                        <a:rPr kumimoji="1" lang="ja-JP" altLang="en-US" sz="1100" baseline="0" dirty="0">
                          <a:solidFill>
                            <a:schemeClr val="tx1">
                              <a:lumMod val="75000"/>
                              <a:lumOff val="25000"/>
                            </a:schemeClr>
                          </a:solidFill>
                        </a:rPr>
                        <a:t> </a:t>
                      </a:r>
                      <a:r>
                        <a:rPr kumimoji="1" lang="en-US" altLang="ja-JP" sz="1100" baseline="0" dirty="0">
                          <a:solidFill>
                            <a:schemeClr val="tx1">
                              <a:lumMod val="75000"/>
                              <a:lumOff val="25000"/>
                            </a:schemeClr>
                          </a:solidFill>
                        </a:rPr>
                        <a:t>1,505</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marL="0" marR="0" lvl="0" indent="0" algn="l" defTabSz="742950" rtl="0" eaLnBrk="1" fontAlgn="auto" latinLnBrk="0" hangingPunct="1">
                        <a:lnSpc>
                          <a:spcPct val="150000"/>
                        </a:lnSpc>
                        <a:spcBef>
                          <a:spcPts val="0"/>
                        </a:spcBef>
                        <a:spcAft>
                          <a:spcPts val="0"/>
                        </a:spcAft>
                        <a:buClrTx/>
                        <a:buSzTx/>
                        <a:buFontTx/>
                        <a:buNone/>
                        <a:tabLst/>
                        <a:defRPr/>
                      </a:pPr>
                      <a:r>
                        <a:rPr kumimoji="1" lang="ja-JP" altLang="en-US" sz="1100" dirty="0">
                          <a:solidFill>
                            <a:schemeClr val="tx1">
                              <a:lumMod val="75000"/>
                              <a:lumOff val="25000"/>
                            </a:schemeClr>
                          </a:solidFill>
                        </a:rPr>
                        <a:t>延べ</a:t>
                      </a:r>
                      <a:r>
                        <a:rPr kumimoji="1" lang="ja-JP" altLang="en-US" sz="1100" baseline="0" dirty="0">
                          <a:solidFill>
                            <a:schemeClr val="tx1">
                              <a:lumMod val="75000"/>
                              <a:lumOff val="25000"/>
                            </a:schemeClr>
                          </a:solidFill>
                        </a:rPr>
                        <a:t> </a:t>
                      </a:r>
                      <a:r>
                        <a:rPr kumimoji="1" lang="en-US" altLang="ja-JP" sz="1100" dirty="0">
                          <a:solidFill>
                            <a:schemeClr val="tx1">
                              <a:lumMod val="75000"/>
                              <a:lumOff val="25000"/>
                            </a:schemeClr>
                          </a:solidFill>
                        </a:rPr>
                        <a:t>94</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147</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en-US" altLang="ja-JP" sz="1100" dirty="0">
                          <a:solidFill>
                            <a:schemeClr val="tx1">
                              <a:lumMod val="75000"/>
                              <a:lumOff val="25000"/>
                            </a:schemeClr>
                          </a:solidFill>
                        </a:rPr>
                        <a:t>116</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79</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126</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103</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269</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73</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en-US" altLang="ja-JP" sz="1100" dirty="0">
                          <a:solidFill>
                            <a:schemeClr val="tx1">
                              <a:lumMod val="75000"/>
                              <a:lumOff val="25000"/>
                            </a:schemeClr>
                          </a:solidFill>
                        </a:rPr>
                        <a:t>66</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約</a:t>
                      </a:r>
                      <a:r>
                        <a:rPr kumimoji="1" lang="en-US" altLang="ja-JP" sz="1100" dirty="0">
                          <a:solidFill>
                            <a:schemeClr val="tx1">
                              <a:lumMod val="75000"/>
                              <a:lumOff val="25000"/>
                            </a:schemeClr>
                          </a:solidFill>
                        </a:rPr>
                        <a:t>100</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3,699</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a:t>
                      </a:r>
                      <a:r>
                        <a:rPr kumimoji="1" lang="en-US" altLang="ja-JP" sz="1100" dirty="0">
                          <a:solidFill>
                            <a:schemeClr val="tx1">
                              <a:lumMod val="75000"/>
                              <a:lumOff val="25000"/>
                            </a:schemeClr>
                          </a:solidFill>
                        </a:rPr>
                        <a:t>120</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a:t>
                      </a:r>
                      <a:r>
                        <a:rPr kumimoji="1" lang="en-US" altLang="ja-JP" sz="1100" dirty="0">
                          <a:solidFill>
                            <a:schemeClr val="tx1">
                              <a:lumMod val="75000"/>
                              <a:lumOff val="25000"/>
                            </a:schemeClr>
                          </a:solidFill>
                        </a:rPr>
                        <a:t>174</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marL="0" marR="0" lvl="0" indent="0" algn="l" defTabSz="742950" rtl="0" eaLnBrk="1" fontAlgn="auto" latinLnBrk="0" hangingPunct="1">
                        <a:lnSpc>
                          <a:spcPct val="150000"/>
                        </a:lnSpc>
                        <a:spcBef>
                          <a:spcPts val="0"/>
                        </a:spcBef>
                        <a:spcAft>
                          <a:spcPts val="0"/>
                        </a:spcAft>
                        <a:buClrTx/>
                        <a:buSzTx/>
                        <a:buFontTx/>
                        <a:buNone/>
                        <a:tabLst/>
                        <a:defRPr/>
                      </a:pPr>
                      <a:r>
                        <a:rPr kumimoji="1" lang="en-US" altLang="ja-JP" sz="1100" dirty="0">
                          <a:solidFill>
                            <a:schemeClr val="tx1">
                              <a:lumMod val="75000"/>
                              <a:lumOff val="25000"/>
                            </a:schemeClr>
                          </a:solidFill>
                        </a:rPr>
                        <a:t>23</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7567073"/>
                  </a:ext>
                </a:extLst>
              </a:tr>
            </a:tbl>
          </a:graphicData>
        </a:graphic>
      </p:graphicFrame>
    </p:spTree>
    <p:extLst>
      <p:ext uri="{BB962C8B-B14F-4D97-AF65-F5344CB8AC3E}">
        <p14:creationId xmlns:p14="http://schemas.microsoft.com/office/powerpoint/2010/main" val="835812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テキスト ボックス 37">
            <a:extLst>
              <a:ext uri="{FF2B5EF4-FFF2-40B4-BE49-F238E27FC236}">
                <a16:creationId xmlns:a16="http://schemas.microsoft.com/office/drawing/2014/main" id="{B3BF1302-8B95-4C74-B0BD-F1CAB520709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スマートシニアライフ事業</a:t>
            </a:r>
          </a:p>
        </p:txBody>
      </p:sp>
      <p:sp>
        <p:nvSpPr>
          <p:cNvPr id="2" name="正方形/長方形 1">
            <a:extLst>
              <a:ext uri="{FF2B5EF4-FFF2-40B4-BE49-F238E27FC236}">
                <a16:creationId xmlns:a16="http://schemas.microsoft.com/office/drawing/2014/main" id="{EE9BBD83-D92D-4288-8C49-04B748875BBA}"/>
              </a:ext>
            </a:extLst>
          </p:cNvPr>
          <p:cNvSpPr/>
          <p:nvPr/>
        </p:nvSpPr>
        <p:spPr>
          <a:xfrm>
            <a:off x="92762" y="1088504"/>
            <a:ext cx="8899989" cy="602346"/>
          </a:xfrm>
          <a:prstGeom prst="rect">
            <a:avLst/>
          </a:prstGeom>
          <a:solidFill>
            <a:schemeClr val="bg1"/>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高齢者が健康で便利に生活できるように、高齢者の生活支援をするサービスプラットフォームを公民連携で</a:t>
            </a:r>
            <a:b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構築し、デジタル端末を活用することにより、行政と民間の様々なサービスをワンストップで提供。</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61" name="グループ化 60">
            <a:extLst>
              <a:ext uri="{FF2B5EF4-FFF2-40B4-BE49-F238E27FC236}">
                <a16:creationId xmlns:a16="http://schemas.microsoft.com/office/drawing/2014/main" id="{CFC3E7EE-75D5-4B2D-8B3B-47D90045C88E}"/>
              </a:ext>
            </a:extLst>
          </p:cNvPr>
          <p:cNvGrpSpPr>
            <a:grpSpLocks noChangeAspect="1"/>
          </p:cNvGrpSpPr>
          <p:nvPr/>
        </p:nvGrpSpPr>
        <p:grpSpPr>
          <a:xfrm>
            <a:off x="7544496" y="4700747"/>
            <a:ext cx="1419670" cy="1960560"/>
            <a:chOff x="9066395" y="2569606"/>
            <a:chExt cx="1196512" cy="1970188"/>
          </a:xfrm>
        </p:grpSpPr>
        <p:grpSp>
          <p:nvGrpSpPr>
            <p:cNvPr id="62" name="グループ化 61">
              <a:extLst>
                <a:ext uri="{FF2B5EF4-FFF2-40B4-BE49-F238E27FC236}">
                  <a16:creationId xmlns:a16="http://schemas.microsoft.com/office/drawing/2014/main" id="{6AA4E440-3ED6-4E95-A8A7-FEAEC943EC03}"/>
                </a:ext>
              </a:extLst>
            </p:cNvPr>
            <p:cNvGrpSpPr/>
            <p:nvPr/>
          </p:nvGrpSpPr>
          <p:grpSpPr>
            <a:xfrm>
              <a:off x="9066395" y="2569606"/>
              <a:ext cx="1196512" cy="1970188"/>
              <a:chOff x="12290533" y="3599459"/>
              <a:chExt cx="1752242" cy="2493761"/>
            </a:xfrm>
          </p:grpSpPr>
          <p:grpSp>
            <p:nvGrpSpPr>
              <p:cNvPr id="65" name="グループ化 64">
                <a:extLst>
                  <a:ext uri="{FF2B5EF4-FFF2-40B4-BE49-F238E27FC236}">
                    <a16:creationId xmlns:a16="http://schemas.microsoft.com/office/drawing/2014/main" id="{721F52FA-4BFC-41BC-9408-75366569EF70}"/>
                  </a:ext>
                </a:extLst>
              </p:cNvPr>
              <p:cNvGrpSpPr/>
              <p:nvPr/>
            </p:nvGrpSpPr>
            <p:grpSpPr>
              <a:xfrm>
                <a:off x="12314067" y="3599459"/>
                <a:ext cx="1707754" cy="2493761"/>
                <a:chOff x="12394895" y="2890446"/>
                <a:chExt cx="1707754" cy="2493761"/>
              </a:xfrm>
            </p:grpSpPr>
            <p:pic>
              <p:nvPicPr>
                <p:cNvPr id="67" name="図 66">
                  <a:extLst>
                    <a:ext uri="{FF2B5EF4-FFF2-40B4-BE49-F238E27FC236}">
                      <a16:creationId xmlns:a16="http://schemas.microsoft.com/office/drawing/2014/main" id="{6241FA7B-E74B-4BD8-91BB-110BE62BE51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394895" y="2890446"/>
                  <a:ext cx="1707754" cy="2493761"/>
                </a:xfrm>
                <a:prstGeom prst="rect">
                  <a:avLst/>
                </a:prstGeom>
              </p:spPr>
            </p:pic>
            <p:pic>
              <p:nvPicPr>
                <p:cNvPr id="68" name="図 67">
                  <a:extLst>
                    <a:ext uri="{FF2B5EF4-FFF2-40B4-BE49-F238E27FC236}">
                      <a16:creationId xmlns:a16="http://schemas.microsoft.com/office/drawing/2014/main" id="{57A1015B-6BC7-47E8-833B-9487F839F5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69748" y="4233228"/>
                  <a:ext cx="1358542" cy="840584"/>
                </a:xfrm>
                <a:prstGeom prst="rect">
                  <a:avLst/>
                </a:prstGeom>
              </p:spPr>
            </p:pic>
          </p:grpSp>
          <p:sp>
            <p:nvSpPr>
              <p:cNvPr id="66" name="Rectangle 51">
                <a:extLst>
                  <a:ext uri="{FF2B5EF4-FFF2-40B4-BE49-F238E27FC236}">
                    <a16:creationId xmlns:a16="http://schemas.microsoft.com/office/drawing/2014/main" id="{D284720A-402F-4C8A-B525-0166F75E2CF3}"/>
                  </a:ext>
                </a:extLst>
              </p:cNvPr>
              <p:cNvSpPr>
                <a:spLocks noChangeArrowheads="1"/>
              </p:cNvSpPr>
              <p:nvPr/>
            </p:nvSpPr>
            <p:spPr bwMode="auto">
              <a:xfrm>
                <a:off x="12290533" y="4042521"/>
                <a:ext cx="1752242" cy="40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8400" tIns="35100" rIns="67500" bIns="35100" anchor="ctr">
                <a:spAutoFit/>
              </a:bodyPr>
              <a:lstStyle>
                <a:lvl1pPr>
                  <a:spcBef>
                    <a:spcPct val="20000"/>
                  </a:spcBef>
                  <a:buChar char="•"/>
                  <a:tabLst>
                    <a:tab pos="749300" algn="l"/>
                  </a:tabLst>
                  <a:defRPr kumimoji="1">
                    <a:solidFill>
                      <a:srgbClr val="000000"/>
                    </a:solidFill>
                    <a:latin typeface="Arial" charset="0"/>
                    <a:ea typeface="ＭＳ Ｐゴシック" charset="-128"/>
                  </a:defRPr>
                </a:lvl1pPr>
                <a:lvl2pPr marL="742950" indent="-285750">
                  <a:spcBef>
                    <a:spcPct val="20000"/>
                  </a:spcBef>
                  <a:buChar char="–"/>
                  <a:tabLst>
                    <a:tab pos="749300" algn="l"/>
                  </a:tabLst>
                  <a:defRPr kumimoji="1" sz="1600">
                    <a:solidFill>
                      <a:srgbClr val="000000"/>
                    </a:solidFill>
                    <a:latin typeface="Arial" charset="0"/>
                    <a:ea typeface="ＭＳ Ｐゴシック" charset="-128"/>
                  </a:defRPr>
                </a:lvl2pPr>
                <a:lvl3pPr marL="1143000" indent="-228600">
                  <a:spcBef>
                    <a:spcPct val="20000"/>
                  </a:spcBef>
                  <a:buChar char="•"/>
                  <a:tabLst>
                    <a:tab pos="749300" algn="l"/>
                  </a:tabLst>
                  <a:defRPr kumimoji="1" sz="1400">
                    <a:solidFill>
                      <a:srgbClr val="000000"/>
                    </a:solidFill>
                    <a:latin typeface="Arial" charset="0"/>
                    <a:ea typeface="ＭＳ Ｐゴシック" charset="-128"/>
                  </a:defRPr>
                </a:lvl3pPr>
                <a:lvl4pPr marL="1600200" indent="-228600">
                  <a:spcBef>
                    <a:spcPct val="20000"/>
                  </a:spcBef>
                  <a:buChar char="–"/>
                  <a:tabLst>
                    <a:tab pos="749300" algn="l"/>
                  </a:tabLst>
                  <a:defRPr kumimoji="1" sz="2000">
                    <a:solidFill>
                      <a:schemeClr val="tx1"/>
                    </a:solidFill>
                    <a:latin typeface="Arial" charset="0"/>
                    <a:ea typeface="ＭＳ Ｐゴシック" charset="-128"/>
                  </a:defRPr>
                </a:lvl4pPr>
                <a:lvl5pPr marL="2057400" indent="-228600">
                  <a:spcBef>
                    <a:spcPct val="20000"/>
                  </a:spcBef>
                  <a:buChar char="»"/>
                  <a:tabLst>
                    <a:tab pos="749300" algn="l"/>
                  </a:tabLst>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749300" algn="l"/>
                  </a:tabLst>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749300" algn="l"/>
                  </a:tabLst>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749300" algn="l"/>
                  </a:tabLst>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749300" algn="l"/>
                  </a:tabLst>
                  <a:defRPr kumimoji="1" sz="2000">
                    <a:solidFill>
                      <a:schemeClr val="tx1"/>
                    </a:solidFill>
                    <a:latin typeface="Arial" charset="0"/>
                    <a:ea typeface="ＭＳ Ｐゴシック" charset="-128"/>
                  </a:defRPr>
                </a:lvl9pPr>
              </a:lstStyle>
              <a:p>
                <a:pPr marL="0" marR="0" lvl="0" indent="0" algn="ctr" defTabSz="685800" eaLnBrk="1" fontAlgn="auto" latinLnBrk="0" hangingPunct="1">
                  <a:lnSpc>
                    <a:spcPct val="100000"/>
                  </a:lnSpc>
                  <a:spcBef>
                    <a:spcPct val="0"/>
                  </a:spcBef>
                  <a:spcAft>
                    <a:spcPts val="0"/>
                  </a:spcAft>
                  <a:buClrTx/>
                  <a:buSzTx/>
                  <a:buFontTx/>
                  <a:buNone/>
                  <a:tabLst>
                    <a:tab pos="561975" algn="l"/>
                  </a:tabLst>
                  <a:defRPr/>
                </a:pPr>
                <a:endParaRPr kumimoji="0" lang="en-US" altLang="ja-JP" sz="12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grpSp>
        <p:sp>
          <p:nvSpPr>
            <p:cNvPr id="63" name="四角形: 角を丸くする 125">
              <a:extLst>
                <a:ext uri="{FF2B5EF4-FFF2-40B4-BE49-F238E27FC236}">
                  <a16:creationId xmlns:a16="http://schemas.microsoft.com/office/drawing/2014/main" id="{8F7E2F8B-5304-4C65-9954-E678B900D58E}"/>
                </a:ext>
              </a:extLst>
            </p:cNvPr>
            <p:cNvSpPr/>
            <p:nvPr/>
          </p:nvSpPr>
          <p:spPr>
            <a:xfrm>
              <a:off x="9290977" y="2886630"/>
              <a:ext cx="747347" cy="688550"/>
            </a:xfrm>
            <a:prstGeom prst="roundRect">
              <a:avLst/>
            </a:prstGeom>
            <a:solidFill>
              <a:srgbClr val="00B050"/>
            </a:solidFill>
            <a:ln w="38100" cap="flat" cmpd="sng" algn="ctr">
              <a:solidFill>
                <a:srgbClr val="FF0000"/>
              </a:solidFill>
              <a:prstDash val="solid"/>
              <a:miter lim="800000"/>
            </a:ln>
            <a:effectLst>
              <a:glow rad="635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生活支援</a:t>
              </a:r>
              <a:endParaRPr kumimoji="0" lang="en-US" altLang="ja-JP" sz="9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サービス</a:t>
              </a:r>
              <a:endParaRPr kumimoji="0" lang="en-US" altLang="ja-JP" sz="9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を一元化</a:t>
              </a:r>
              <a:endPar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4" name="四角形: 角を丸くする 127">
              <a:extLst>
                <a:ext uri="{FF2B5EF4-FFF2-40B4-BE49-F238E27FC236}">
                  <a16:creationId xmlns:a16="http://schemas.microsoft.com/office/drawing/2014/main" id="{FBE93DBB-33C4-420F-92D5-CD81388F1368}"/>
                </a:ext>
              </a:extLst>
            </p:cNvPr>
            <p:cNvSpPr/>
            <p:nvPr/>
          </p:nvSpPr>
          <p:spPr>
            <a:xfrm>
              <a:off x="9831329" y="4024990"/>
              <a:ext cx="284437" cy="254084"/>
            </a:xfrm>
            <a:prstGeom prst="roundRect">
              <a:avLst/>
            </a:pr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grpSp>
        <p:nvGrpSpPr>
          <p:cNvPr id="69" name="グループ化 68">
            <a:extLst>
              <a:ext uri="{FF2B5EF4-FFF2-40B4-BE49-F238E27FC236}">
                <a16:creationId xmlns:a16="http://schemas.microsoft.com/office/drawing/2014/main" id="{EFB3463E-0D83-45D2-B3FF-5BCEAD69D335}"/>
              </a:ext>
            </a:extLst>
          </p:cNvPr>
          <p:cNvGrpSpPr>
            <a:grpSpLocks noChangeAspect="1"/>
          </p:cNvGrpSpPr>
          <p:nvPr/>
        </p:nvGrpSpPr>
        <p:grpSpPr>
          <a:xfrm>
            <a:off x="6098530" y="5016222"/>
            <a:ext cx="1005412" cy="1544520"/>
            <a:chOff x="0" y="0"/>
            <a:chExt cx="1705516" cy="2416162"/>
          </a:xfrm>
        </p:grpSpPr>
        <p:pic>
          <p:nvPicPr>
            <p:cNvPr id="70" name="図 69">
              <a:extLst>
                <a:ext uri="{FF2B5EF4-FFF2-40B4-BE49-F238E27FC236}">
                  <a16:creationId xmlns:a16="http://schemas.microsoft.com/office/drawing/2014/main" id="{ACD6F51B-A255-480A-9E1C-655F49DE959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0"/>
              <a:ext cx="1705516" cy="2416162"/>
            </a:xfrm>
            <a:prstGeom prst="rect">
              <a:avLst/>
            </a:prstGeom>
            <a:ln w="28575">
              <a:solidFill>
                <a:srgbClr val="FF0000"/>
              </a:solidFill>
            </a:ln>
          </p:spPr>
        </p:pic>
        <p:pic>
          <p:nvPicPr>
            <p:cNvPr id="71" name="Picture 3" descr="63b336d1-23bc-4d05-8055-e17140c5a665@JPNP286">
              <a:extLst>
                <a:ext uri="{FF2B5EF4-FFF2-40B4-BE49-F238E27FC236}">
                  <a16:creationId xmlns:a16="http://schemas.microsoft.com/office/drawing/2014/main" id="{6BF2DE47-8A9E-4B6D-91FB-F4D583DA790B}"/>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80144" y="182279"/>
              <a:ext cx="1336918" cy="199234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6" name="図 5">
            <a:extLst>
              <a:ext uri="{FF2B5EF4-FFF2-40B4-BE49-F238E27FC236}">
                <a16:creationId xmlns:a16="http://schemas.microsoft.com/office/drawing/2014/main" id="{548D76A6-7284-4A6C-A5B6-61FB0E20C6B4}"/>
              </a:ext>
            </a:extLst>
          </p:cNvPr>
          <p:cNvPicPr>
            <a:picLocks noChangeAspect="1"/>
          </p:cNvPicPr>
          <p:nvPr/>
        </p:nvPicPr>
        <p:blipFill>
          <a:blip r:embed="rId7"/>
          <a:stretch>
            <a:fillRect/>
          </a:stretch>
        </p:blipFill>
        <p:spPr>
          <a:xfrm>
            <a:off x="6071754" y="3311040"/>
            <a:ext cx="2730386" cy="1310962"/>
          </a:xfrm>
          <a:prstGeom prst="rect">
            <a:avLst/>
          </a:prstGeom>
          <a:ln w="28575">
            <a:solidFill>
              <a:srgbClr val="FF0000"/>
            </a:solidFill>
          </a:ln>
        </p:spPr>
      </p:pic>
      <p:pic>
        <p:nvPicPr>
          <p:cNvPr id="3" name="図 2">
            <a:extLst>
              <a:ext uri="{FF2B5EF4-FFF2-40B4-BE49-F238E27FC236}">
                <a16:creationId xmlns:a16="http://schemas.microsoft.com/office/drawing/2014/main" id="{827EDF35-C053-431D-809E-71CCC56780D3}"/>
              </a:ext>
            </a:extLst>
          </p:cNvPr>
          <p:cNvPicPr>
            <a:picLocks noChangeAspect="1"/>
          </p:cNvPicPr>
          <p:nvPr/>
        </p:nvPicPr>
        <p:blipFill>
          <a:blip r:embed="rId8">
            <a:clrChange>
              <a:clrFrom>
                <a:srgbClr val="000000">
                  <a:alpha val="0"/>
                </a:srgbClr>
              </a:clrFrom>
              <a:clrTo>
                <a:srgbClr val="000000">
                  <a:alpha val="0"/>
                </a:srgbClr>
              </a:clrTo>
            </a:clrChange>
          </a:blip>
          <a:stretch>
            <a:fillRect/>
          </a:stretch>
        </p:blipFill>
        <p:spPr>
          <a:xfrm>
            <a:off x="6071754" y="1648957"/>
            <a:ext cx="2775772" cy="1595734"/>
          </a:xfrm>
          <a:prstGeom prst="rect">
            <a:avLst/>
          </a:prstGeom>
        </p:spPr>
      </p:pic>
      <p:sp>
        <p:nvSpPr>
          <p:cNvPr id="8" name="正方形/長方形 7">
            <a:extLst>
              <a:ext uri="{FF2B5EF4-FFF2-40B4-BE49-F238E27FC236}">
                <a16:creationId xmlns:a16="http://schemas.microsoft.com/office/drawing/2014/main" id="{7B74EA70-3D3B-495F-A185-0EA06E604A72}"/>
              </a:ext>
            </a:extLst>
          </p:cNvPr>
          <p:cNvSpPr/>
          <p:nvPr/>
        </p:nvSpPr>
        <p:spPr>
          <a:xfrm>
            <a:off x="77097" y="4029636"/>
            <a:ext cx="5899042" cy="2627855"/>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dirty="0">
                <a:solidFill>
                  <a:schemeClr val="tx1"/>
                </a:solidFill>
                <a:latin typeface="Meiryo UI" panose="020B0604030504040204" pitchFamily="50" charset="-128"/>
                <a:ea typeface="Meiryo UI" panose="020B0604030504040204" pitchFamily="50" charset="-128"/>
              </a:rPr>
              <a:t>2022</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12</a:t>
            </a:r>
            <a:r>
              <a:rPr kumimoji="1" lang="ja-JP" altLang="en-US" sz="1400" dirty="0">
                <a:solidFill>
                  <a:schemeClr val="tx1"/>
                </a:solidFill>
                <a:latin typeface="Meiryo UI" panose="020B0604030504040204" pitchFamily="50" charset="-128"/>
                <a:ea typeface="Meiryo UI" panose="020B0604030504040204" pitchFamily="50" charset="-128"/>
              </a:rPr>
              <a:t>月に、高齢者が手持ちのスマートフォンを活用して、より身近にデジタルの便利さを感じていただけるよう、スマートシニアライフ事業の</a:t>
            </a:r>
            <a:r>
              <a:rPr kumimoji="1" lang="en-US" altLang="ja-JP" sz="1400" dirty="0">
                <a:solidFill>
                  <a:schemeClr val="tx1"/>
                </a:solidFill>
                <a:latin typeface="Meiryo UI" panose="020B0604030504040204" pitchFamily="50" charset="-128"/>
                <a:ea typeface="Meiryo UI" panose="020B0604030504040204" pitchFamily="50" charset="-128"/>
              </a:rPr>
              <a:t>LINE</a:t>
            </a:r>
            <a:r>
              <a:rPr kumimoji="1" lang="ja-JP" altLang="en-US" sz="1400" dirty="0">
                <a:solidFill>
                  <a:schemeClr val="tx1"/>
                </a:solidFill>
                <a:latin typeface="Meiryo UI" panose="020B0604030504040204" pitchFamily="50" charset="-128"/>
                <a:ea typeface="Meiryo UI" panose="020B0604030504040204" pitchFamily="50" charset="-128"/>
              </a:rPr>
              <a:t>公式アカウント「おおさか楽なび」を開設。</a:t>
            </a:r>
            <a:endParaRPr lang="en-US" altLang="ja-JP" sz="1600" dirty="0">
              <a:solidFill>
                <a:schemeClr val="tx1"/>
              </a:solidFill>
            </a:endParaRPr>
          </a:p>
          <a:p>
            <a:r>
              <a:rPr kumimoji="1" lang="ja-JP" altLang="en-US" sz="1600" b="1" dirty="0">
                <a:solidFill>
                  <a:schemeClr val="tx1"/>
                </a:solidFill>
                <a:latin typeface="Meiryo UI" panose="020B0604030504040204" pitchFamily="50" charset="-128"/>
                <a:ea typeface="Meiryo UI" panose="020B0604030504040204" pitchFamily="50" charset="-128"/>
              </a:rPr>
              <a:t>　　</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9" name="四角形: 角を丸くする 8">
            <a:extLst>
              <a:ext uri="{FF2B5EF4-FFF2-40B4-BE49-F238E27FC236}">
                <a16:creationId xmlns:a16="http://schemas.microsoft.com/office/drawing/2014/main" id="{C6B4C27E-6098-4F9C-A603-C570A44C6095}"/>
              </a:ext>
            </a:extLst>
          </p:cNvPr>
          <p:cNvSpPr/>
          <p:nvPr/>
        </p:nvSpPr>
        <p:spPr>
          <a:xfrm>
            <a:off x="58894" y="4770169"/>
            <a:ext cx="5917245" cy="1807329"/>
          </a:xfrm>
          <a:prstGeom prst="roundRect">
            <a:avLst/>
          </a:prstGeom>
          <a:solidFill>
            <a:schemeClr val="accent4">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r>
              <a:rPr kumimoji="1" lang="ja-JP" altLang="en-US" sz="1400" b="1" dirty="0">
                <a:solidFill>
                  <a:schemeClr val="tx1"/>
                </a:solidFill>
                <a:latin typeface="Meiryo UI" panose="020B0604030504040204" pitchFamily="50" charset="-128"/>
                <a:ea typeface="Meiryo UI" panose="020B0604030504040204" pitchFamily="50" charset="-128"/>
              </a:rPr>
              <a:t>生成</a:t>
            </a:r>
            <a:r>
              <a:rPr kumimoji="1" lang="en-US" altLang="ja-JP" sz="1400" b="1" dirty="0">
                <a:solidFill>
                  <a:schemeClr val="tx1"/>
                </a:solidFill>
                <a:latin typeface="Meiryo UI" panose="020B0604030504040204" pitchFamily="50" charset="-128"/>
                <a:ea typeface="Meiryo UI" panose="020B0604030504040204" pitchFamily="50" charset="-128"/>
              </a:rPr>
              <a:t>AI</a:t>
            </a:r>
            <a:r>
              <a:rPr kumimoji="1" lang="ja-JP" altLang="en-US" sz="1400" b="1" dirty="0">
                <a:solidFill>
                  <a:schemeClr val="tx1"/>
                </a:solidFill>
                <a:latin typeface="Meiryo UI" panose="020B0604030504040204" pitchFamily="50" charset="-128"/>
                <a:ea typeface="Meiryo UI" panose="020B0604030504040204" pitchFamily="50" charset="-128"/>
              </a:rPr>
              <a:t>を活用したコミュニケーション支援サービス 「大ちゃんと話す」の提供</a:t>
            </a:r>
          </a:p>
          <a:p>
            <a:pPr>
              <a:lnSpc>
                <a:spcPct val="120000"/>
              </a:lnSpc>
            </a:pPr>
            <a:r>
              <a:rPr kumimoji="1" lang="en-US" altLang="ja-JP" sz="1400" dirty="0">
                <a:solidFill>
                  <a:schemeClr val="tx1"/>
                </a:solidFill>
                <a:latin typeface="Meiryo UI" panose="020B0604030504040204" pitchFamily="50" charset="-128"/>
                <a:ea typeface="Meiryo UI" panose="020B0604030504040204" pitchFamily="50" charset="-128"/>
              </a:rPr>
              <a:t>2023</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9</a:t>
            </a:r>
            <a:r>
              <a:rPr kumimoji="1" lang="ja-JP" altLang="en-US" sz="1400" dirty="0">
                <a:solidFill>
                  <a:schemeClr val="tx1"/>
                </a:solidFill>
                <a:latin typeface="Meiryo UI" panose="020B0604030504040204" pitchFamily="50" charset="-128"/>
                <a:ea typeface="Meiryo UI" panose="020B0604030504040204" pitchFamily="50" charset="-128"/>
              </a:rPr>
              <a:t>月に、コミュニケーション支援サービスに生成</a:t>
            </a:r>
            <a:r>
              <a:rPr kumimoji="1" lang="en-US" altLang="ja-JP" sz="1400" dirty="0">
                <a:solidFill>
                  <a:schemeClr val="tx1"/>
                </a:solidFill>
                <a:latin typeface="Meiryo UI" panose="020B0604030504040204" pitchFamily="50" charset="-128"/>
                <a:ea typeface="Meiryo UI" panose="020B0604030504040204" pitchFamily="50" charset="-128"/>
              </a:rPr>
              <a:t>AI</a:t>
            </a:r>
            <a:r>
              <a:rPr kumimoji="1" lang="ja-JP" altLang="en-US" sz="1400" dirty="0">
                <a:solidFill>
                  <a:schemeClr val="tx1"/>
                </a:solidFill>
                <a:latin typeface="Meiryo UI" panose="020B0604030504040204" pitchFamily="50" charset="-128"/>
                <a:ea typeface="Meiryo UI" panose="020B0604030504040204" pitchFamily="50" charset="-128"/>
              </a:rPr>
              <a:t>の機能追加</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大阪弁</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a:t>
            </a:r>
          </a:p>
          <a:p>
            <a:pPr>
              <a:lnSpc>
                <a:spcPct val="120000"/>
              </a:lnSpc>
            </a:pPr>
            <a:r>
              <a:rPr kumimoji="1" lang="ja-JP" altLang="en-US" sz="1400" dirty="0">
                <a:solidFill>
                  <a:schemeClr val="tx1"/>
                </a:solidFill>
                <a:latin typeface="Meiryo UI" panose="020B0604030504040204" pitchFamily="50" charset="-128"/>
                <a:ea typeface="Meiryo UI" panose="020B0604030504040204" pitchFamily="50" charset="-128"/>
              </a:rPr>
              <a:t>　　・会話機会の創出による孤独・孤立緩和</a:t>
            </a:r>
          </a:p>
          <a:p>
            <a:pPr>
              <a:lnSpc>
                <a:spcPct val="120000"/>
              </a:lnSpc>
            </a:pPr>
            <a:r>
              <a:rPr kumimoji="1" lang="ja-JP" altLang="en-US" sz="1400" dirty="0">
                <a:solidFill>
                  <a:schemeClr val="tx1"/>
                </a:solidFill>
                <a:latin typeface="Meiryo UI" panose="020B0604030504040204" pitchFamily="50" charset="-128"/>
                <a:ea typeface="Meiryo UI" panose="020B0604030504040204" pitchFamily="50" charset="-128"/>
              </a:rPr>
              <a:t>　　・外出機会の創出等による健康増進</a:t>
            </a:r>
          </a:p>
          <a:p>
            <a:pPr>
              <a:lnSpc>
                <a:spcPct val="120000"/>
              </a:lnSpc>
            </a:pPr>
            <a:r>
              <a:rPr kumimoji="1" lang="ja-JP" altLang="en-US" sz="1400" dirty="0">
                <a:solidFill>
                  <a:schemeClr val="tx1"/>
                </a:solidFill>
                <a:latin typeface="Meiryo UI" panose="020B0604030504040204" pitchFamily="50" charset="-128"/>
                <a:ea typeface="Meiryo UI" panose="020B0604030504040204" pitchFamily="50" charset="-128"/>
              </a:rPr>
              <a:t>　　・パーソナライズしたサービス・情報提供</a:t>
            </a:r>
          </a:p>
        </p:txBody>
      </p:sp>
      <p:pic>
        <p:nvPicPr>
          <p:cNvPr id="35" name="図 34">
            <a:extLst>
              <a:ext uri="{FF2B5EF4-FFF2-40B4-BE49-F238E27FC236}">
                <a16:creationId xmlns:a16="http://schemas.microsoft.com/office/drawing/2014/main" id="{3B9830F1-7E25-418F-AD81-F04C69FAAB3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69224" y="5602848"/>
            <a:ext cx="871692" cy="871692"/>
          </a:xfrm>
          <a:prstGeom prst="rect">
            <a:avLst/>
          </a:prstGeom>
        </p:spPr>
      </p:pic>
      <p:sp>
        <p:nvSpPr>
          <p:cNvPr id="36" name="テキスト ボックス 361">
            <a:extLst>
              <a:ext uri="{FF2B5EF4-FFF2-40B4-BE49-F238E27FC236}">
                <a16:creationId xmlns:a16="http://schemas.microsoft.com/office/drawing/2014/main" id="{7083784E-2AC1-48E4-B70A-AE3E6A2B27D9}"/>
              </a:ext>
            </a:extLst>
          </p:cNvPr>
          <p:cNvSpPr txBox="1"/>
          <p:nvPr/>
        </p:nvSpPr>
        <p:spPr>
          <a:xfrm>
            <a:off x="3200318" y="6062478"/>
            <a:ext cx="1824770"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ja-JP" altLang="en-US" sz="1050" dirty="0">
                <a:latin typeface="Meiryo UI" panose="020B0604030504040204" pitchFamily="50" charset="-128"/>
                <a:ea typeface="Meiryo UI" panose="020B0604030504040204" pitchFamily="50" charset="-128"/>
              </a:rPr>
              <a:t>大ちゃん</a:t>
            </a:r>
            <a:endParaRPr lang="en-US" altLang="ja-JP" sz="1050" dirty="0">
              <a:latin typeface="Meiryo UI" panose="020B0604030504040204" pitchFamily="50" charset="-128"/>
              <a:ea typeface="Meiryo UI" panose="020B0604030504040204" pitchFamily="50" charset="-128"/>
            </a:endParaRPr>
          </a:p>
          <a:p>
            <a:pPr algn="ctr">
              <a:defRPr/>
            </a:pP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雑談＋コンシェルジュ</a:t>
            </a:r>
            <a:r>
              <a:rPr lang="en-US" altLang="ja-JP" sz="1050" dirty="0">
                <a:latin typeface="Meiryo UI" panose="020B0604030504040204" pitchFamily="50" charset="-128"/>
                <a:ea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33834A87-D376-4E94-9DF4-6C857D022EB6}"/>
              </a:ext>
            </a:extLst>
          </p:cNvPr>
          <p:cNvSpPr/>
          <p:nvPr/>
        </p:nvSpPr>
        <p:spPr>
          <a:xfrm>
            <a:off x="58579" y="2069999"/>
            <a:ext cx="5917560" cy="158704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Meiryo UI" panose="020B0604030504040204" pitchFamily="50" charset="-128"/>
                <a:ea typeface="Meiryo UI" panose="020B0604030504040204" pitchFamily="50" charset="-128"/>
              </a:rPr>
              <a:t>対象エリアの</a:t>
            </a:r>
            <a:r>
              <a:rPr kumimoji="1" lang="en-US" altLang="ja-JP" sz="1400" dirty="0">
                <a:solidFill>
                  <a:schemeClr val="tx1"/>
                </a:solidFill>
                <a:latin typeface="Meiryo UI" panose="020B0604030504040204" pitchFamily="50" charset="-128"/>
                <a:ea typeface="Meiryo UI" panose="020B0604030504040204" pitchFamily="50" charset="-128"/>
              </a:rPr>
              <a:t>50</a:t>
            </a:r>
            <a:r>
              <a:rPr kumimoji="1" lang="ja-JP" altLang="en-US" sz="1400" dirty="0">
                <a:solidFill>
                  <a:schemeClr val="tx1"/>
                </a:solidFill>
                <a:latin typeface="Meiryo UI" panose="020B0604030504040204" pitchFamily="50" charset="-128"/>
                <a:ea typeface="Meiryo UI" panose="020B0604030504040204" pitchFamily="50" charset="-128"/>
              </a:rPr>
              <a:t>歳以上の住民にタブレットを無償で貸出し。</a:t>
            </a:r>
            <a:br>
              <a:rPr kumimoji="1" lang="ja-JP" altLang="en-US" sz="1400" dirty="0">
                <a:solidFill>
                  <a:schemeClr val="tx1"/>
                </a:solidFill>
                <a:latin typeface="Meiryo UI" panose="020B0604030504040204" pitchFamily="50" charset="-128"/>
                <a:ea typeface="Meiryo UI" panose="020B0604030504040204" pitchFamily="50" charset="-128"/>
              </a:rPr>
            </a:br>
            <a:r>
              <a:rPr kumimoji="1" lang="ja-JP" altLang="en-US" sz="1400" dirty="0">
                <a:solidFill>
                  <a:schemeClr val="tx1"/>
                </a:solidFill>
                <a:latin typeface="Meiryo UI" panose="020B0604030504040204" pitchFamily="50" charset="-128"/>
                <a:ea typeface="Meiryo UI" panose="020B0604030504040204" pitchFamily="50" charset="-128"/>
              </a:rPr>
              <a:t>第</a:t>
            </a:r>
            <a:r>
              <a:rPr kumimoji="1" lang="en-US" altLang="ja-JP" sz="1400" dirty="0">
                <a:solidFill>
                  <a:schemeClr val="tx1"/>
                </a:solidFill>
                <a:latin typeface="Meiryo UI" panose="020B0604030504040204" pitchFamily="50" charset="-128"/>
                <a:ea typeface="Meiryo UI" panose="020B0604030504040204" pitchFamily="50" charset="-128"/>
              </a:rPr>
              <a:t>1</a:t>
            </a:r>
            <a:r>
              <a:rPr kumimoji="1" lang="ja-JP" altLang="en-US" sz="1400" dirty="0">
                <a:solidFill>
                  <a:schemeClr val="tx1"/>
                </a:solidFill>
                <a:latin typeface="Meiryo UI" panose="020B0604030504040204" pitchFamily="50" charset="-128"/>
                <a:ea typeface="Meiryo UI" panose="020B0604030504040204" pitchFamily="50" charset="-128"/>
              </a:rPr>
              <a:t>期：</a:t>
            </a:r>
            <a:r>
              <a:rPr kumimoji="1" lang="en-US" altLang="ja-JP" sz="1400" dirty="0">
                <a:solidFill>
                  <a:schemeClr val="tx1"/>
                </a:solidFill>
                <a:latin typeface="Meiryo UI" panose="020B0604030504040204" pitchFamily="50" charset="-128"/>
                <a:ea typeface="Meiryo UI" panose="020B0604030504040204" pitchFamily="50" charset="-128"/>
              </a:rPr>
              <a:t>2022</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2</a:t>
            </a:r>
            <a:r>
              <a:rPr kumimoji="1" lang="ja-JP" altLang="en-US" sz="1400" dirty="0">
                <a:solidFill>
                  <a:schemeClr val="tx1"/>
                </a:solidFill>
                <a:latin typeface="Meiryo UI" panose="020B0604030504040204" pitchFamily="50" charset="-128"/>
                <a:ea typeface="Meiryo UI" panose="020B0604030504040204" pitchFamily="50" charset="-128"/>
              </a:rPr>
              <a:t>月～</a:t>
            </a:r>
            <a:r>
              <a:rPr kumimoji="1" lang="en-US" altLang="ja-JP" sz="1400" dirty="0">
                <a:solidFill>
                  <a:schemeClr val="tx1"/>
                </a:solidFill>
                <a:latin typeface="Meiryo UI" panose="020B0604030504040204" pitchFamily="50" charset="-128"/>
                <a:ea typeface="Meiryo UI" panose="020B0604030504040204" pitchFamily="50" charset="-128"/>
              </a:rPr>
              <a:t>9</a:t>
            </a:r>
            <a:r>
              <a:rPr kumimoji="1" lang="ja-JP" altLang="en-US" sz="1400" dirty="0">
                <a:solidFill>
                  <a:schemeClr val="tx1"/>
                </a:solidFill>
                <a:latin typeface="Meiryo UI" panose="020B0604030504040204" pitchFamily="50" charset="-128"/>
                <a:ea typeface="Meiryo UI" panose="020B0604030504040204" pitchFamily="50" charset="-128"/>
              </a:rPr>
              <a:t>月</a:t>
            </a: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貸出総数：</a:t>
            </a:r>
            <a:r>
              <a:rPr kumimoji="1" lang="en-US" altLang="ja-JP" sz="1100" dirty="0">
                <a:solidFill>
                  <a:schemeClr val="tx1"/>
                </a:solidFill>
                <a:latin typeface="Meiryo UI" panose="020B0604030504040204" pitchFamily="50" charset="-128"/>
                <a:ea typeface="Meiryo UI" panose="020B0604030504040204" pitchFamily="50" charset="-128"/>
              </a:rPr>
              <a:t>858</a:t>
            </a:r>
            <a:r>
              <a:rPr kumimoji="1" lang="ja-JP" altLang="en-US" sz="1100" dirty="0">
                <a:solidFill>
                  <a:schemeClr val="tx1"/>
                </a:solidFill>
                <a:latin typeface="Meiryo UI" panose="020B0604030504040204" pitchFamily="50" charset="-128"/>
                <a:ea typeface="Meiryo UI" panose="020B0604030504040204" pitchFamily="50" charset="-128"/>
              </a:rPr>
              <a:t>台</a:t>
            </a:r>
            <a:r>
              <a:rPr kumimoji="1" lang="en-US" altLang="ja-JP" sz="1100" dirty="0">
                <a:solidFill>
                  <a:schemeClr val="tx1"/>
                </a:solidFill>
                <a:latin typeface="Meiryo UI" panose="020B0604030504040204" pitchFamily="50" charset="-128"/>
                <a:ea typeface="Meiryo UI" panose="020B0604030504040204" pitchFamily="50" charset="-128"/>
              </a:rPr>
              <a:t>)</a:t>
            </a:r>
          </a:p>
          <a:p>
            <a:r>
              <a:rPr lang="ja-JP" altLang="en-US" sz="1400" dirty="0">
                <a:solidFill>
                  <a:schemeClr val="tx1"/>
                </a:solidFill>
                <a:latin typeface="Meiryo UI" panose="020B0604030504040204" pitchFamily="50" charset="-128"/>
                <a:ea typeface="Meiryo UI" panose="020B0604030504040204" pitchFamily="50" charset="-128"/>
              </a:rPr>
              <a:t>　　　　　 堺市南区、大阪狭山市・狭山ニュータウン、河内長野市・南花台</a:t>
            </a:r>
            <a:br>
              <a:rPr kumimoji="1" lang="en-US" altLang="ja-JP" sz="1400" dirty="0">
                <a:solidFill>
                  <a:schemeClr val="tx1"/>
                </a:solidFill>
                <a:latin typeface="Meiryo UI" panose="020B0604030504040204" pitchFamily="50" charset="-128"/>
                <a:ea typeface="Meiryo UI" panose="020B0604030504040204" pitchFamily="50" charset="-128"/>
              </a:rPr>
            </a:br>
            <a:r>
              <a:rPr kumimoji="1" lang="ja-JP" altLang="en-US" sz="1400" dirty="0">
                <a:solidFill>
                  <a:schemeClr val="tx1"/>
                </a:solidFill>
                <a:latin typeface="Meiryo UI" panose="020B0604030504040204" pitchFamily="50" charset="-128"/>
                <a:ea typeface="Meiryo UI" panose="020B0604030504040204" pitchFamily="50" charset="-128"/>
              </a:rPr>
              <a:t>第</a:t>
            </a:r>
            <a:r>
              <a:rPr kumimoji="1" lang="en-US" altLang="ja-JP" sz="1400" dirty="0">
                <a:solidFill>
                  <a:schemeClr val="tx1"/>
                </a:solidFill>
                <a:latin typeface="Meiryo UI" panose="020B0604030504040204" pitchFamily="50" charset="-128"/>
                <a:ea typeface="Meiryo UI" panose="020B0604030504040204" pitchFamily="50" charset="-128"/>
              </a:rPr>
              <a:t>2</a:t>
            </a:r>
            <a:r>
              <a:rPr kumimoji="1" lang="ja-JP" altLang="en-US" sz="1400" dirty="0">
                <a:solidFill>
                  <a:schemeClr val="tx1"/>
                </a:solidFill>
                <a:latin typeface="Meiryo UI" panose="020B0604030504040204" pitchFamily="50" charset="-128"/>
                <a:ea typeface="Meiryo UI" panose="020B0604030504040204" pitchFamily="50" charset="-128"/>
              </a:rPr>
              <a:t>期：</a:t>
            </a:r>
            <a:r>
              <a:rPr kumimoji="1" lang="en-US" altLang="ja-JP" sz="1400" dirty="0">
                <a:solidFill>
                  <a:schemeClr val="tx1"/>
                </a:solidFill>
                <a:latin typeface="Meiryo UI" panose="020B0604030504040204" pitchFamily="50" charset="-128"/>
                <a:ea typeface="Meiryo UI" panose="020B0604030504040204" pitchFamily="50" charset="-128"/>
              </a:rPr>
              <a:t>2022</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12</a:t>
            </a:r>
            <a:r>
              <a:rPr kumimoji="1" lang="ja-JP" altLang="en-US" sz="1400" dirty="0">
                <a:solidFill>
                  <a:schemeClr val="tx1"/>
                </a:solidFill>
                <a:latin typeface="Meiryo UI" panose="020B0604030504040204" pitchFamily="50" charset="-128"/>
                <a:ea typeface="Meiryo UI" panose="020B0604030504040204" pitchFamily="50" charset="-128"/>
              </a:rPr>
              <a:t>月～</a:t>
            </a:r>
            <a:r>
              <a:rPr kumimoji="1" lang="en-US" altLang="ja-JP" sz="1400" dirty="0">
                <a:solidFill>
                  <a:schemeClr val="tx1"/>
                </a:solidFill>
                <a:latin typeface="Meiryo UI" panose="020B0604030504040204" pitchFamily="50" charset="-128"/>
                <a:ea typeface="Meiryo UI" panose="020B0604030504040204" pitchFamily="50" charset="-128"/>
              </a:rPr>
              <a:t>2023</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5</a:t>
            </a:r>
            <a:r>
              <a:rPr kumimoji="1" lang="ja-JP" altLang="en-US" sz="1400" dirty="0">
                <a:solidFill>
                  <a:schemeClr val="tx1"/>
                </a:solidFill>
                <a:latin typeface="Meiryo UI" panose="020B0604030504040204" pitchFamily="50" charset="-128"/>
                <a:ea typeface="Meiryo UI" panose="020B0604030504040204" pitchFamily="50" charset="-128"/>
              </a:rPr>
              <a:t>月</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貸出総数：</a:t>
            </a:r>
            <a:r>
              <a:rPr kumimoji="1" lang="en-US" altLang="ja-JP" sz="1100" dirty="0">
                <a:solidFill>
                  <a:schemeClr val="tx1"/>
                </a:solidFill>
                <a:latin typeface="Meiryo UI" panose="020B0604030504040204" pitchFamily="50" charset="-128"/>
                <a:ea typeface="Meiryo UI" panose="020B0604030504040204" pitchFamily="50" charset="-128"/>
              </a:rPr>
              <a:t>852</a:t>
            </a:r>
            <a:r>
              <a:rPr kumimoji="1" lang="ja-JP" altLang="en-US" sz="1100" dirty="0">
                <a:solidFill>
                  <a:schemeClr val="tx1"/>
                </a:solidFill>
                <a:latin typeface="Meiryo UI" panose="020B0604030504040204" pitchFamily="50" charset="-128"/>
                <a:ea typeface="Meiryo UI" panose="020B0604030504040204" pitchFamily="50" charset="-128"/>
              </a:rPr>
              <a:t>台</a:t>
            </a:r>
            <a:r>
              <a:rPr kumimoji="1" lang="en-US" altLang="ja-JP" sz="1100" dirty="0">
                <a:solidFill>
                  <a:schemeClr val="tx1"/>
                </a:solidFill>
                <a:latin typeface="Meiryo UI" panose="020B0604030504040204" pitchFamily="50" charset="-128"/>
                <a:ea typeface="Meiryo UI" panose="020B0604030504040204" pitchFamily="50" charset="-128"/>
              </a:rPr>
              <a:t>)</a:t>
            </a:r>
          </a:p>
          <a:p>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大阪市住吉区、東住吉区、生野区</a:t>
            </a:r>
            <a:br>
              <a:rPr kumimoji="1" lang="en-US" altLang="ja-JP" sz="1400" dirty="0">
                <a:solidFill>
                  <a:schemeClr val="tx1"/>
                </a:solidFill>
                <a:latin typeface="Meiryo UI" panose="020B0604030504040204" pitchFamily="50" charset="-128"/>
                <a:ea typeface="Meiryo UI" panose="020B0604030504040204" pitchFamily="50" charset="-128"/>
              </a:rPr>
            </a:br>
            <a:r>
              <a:rPr kumimoji="1" lang="ja-JP" altLang="en-US" sz="1400" dirty="0">
                <a:solidFill>
                  <a:schemeClr val="tx1"/>
                </a:solidFill>
                <a:latin typeface="Meiryo UI" panose="020B0604030504040204" pitchFamily="50" charset="-128"/>
                <a:ea typeface="Meiryo UI" panose="020B0604030504040204" pitchFamily="50" charset="-128"/>
              </a:rPr>
              <a:t>第</a:t>
            </a:r>
            <a:r>
              <a:rPr kumimoji="1" lang="en-US" altLang="ja-JP" sz="1400" dirty="0">
                <a:solidFill>
                  <a:schemeClr val="tx1"/>
                </a:solidFill>
                <a:latin typeface="Meiryo UI" panose="020B0604030504040204" pitchFamily="50" charset="-128"/>
                <a:ea typeface="Meiryo UI" panose="020B0604030504040204" pitchFamily="50" charset="-128"/>
              </a:rPr>
              <a:t>3</a:t>
            </a:r>
            <a:r>
              <a:rPr kumimoji="1" lang="ja-JP" altLang="en-US" sz="1400" dirty="0">
                <a:solidFill>
                  <a:schemeClr val="tx1"/>
                </a:solidFill>
                <a:latin typeface="Meiryo UI" panose="020B0604030504040204" pitchFamily="50" charset="-128"/>
                <a:ea typeface="Meiryo UI" panose="020B0604030504040204" pitchFamily="50" charset="-128"/>
              </a:rPr>
              <a:t>期：</a:t>
            </a:r>
            <a:r>
              <a:rPr kumimoji="1" lang="en-US" altLang="ja-JP" sz="1400" dirty="0">
                <a:solidFill>
                  <a:schemeClr val="tx1"/>
                </a:solidFill>
                <a:latin typeface="Meiryo UI" panose="020B0604030504040204" pitchFamily="50" charset="-128"/>
                <a:ea typeface="Meiryo UI" panose="020B0604030504040204" pitchFamily="50" charset="-128"/>
              </a:rPr>
              <a:t>2023</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9</a:t>
            </a:r>
            <a:r>
              <a:rPr kumimoji="1" lang="ja-JP" altLang="en-US" sz="1400" dirty="0">
                <a:solidFill>
                  <a:schemeClr val="tx1"/>
                </a:solidFill>
                <a:latin typeface="Meiryo UI" panose="020B0604030504040204" pitchFamily="50" charset="-128"/>
                <a:ea typeface="Meiryo UI" panose="020B0604030504040204" pitchFamily="50" charset="-128"/>
              </a:rPr>
              <a:t>月～</a:t>
            </a:r>
            <a:r>
              <a:rPr kumimoji="1" lang="en-US" altLang="ja-JP" sz="1400" dirty="0">
                <a:solidFill>
                  <a:schemeClr val="tx1"/>
                </a:solidFill>
                <a:latin typeface="Meiryo UI" panose="020B0604030504040204" pitchFamily="50" charset="-128"/>
                <a:ea typeface="Meiryo UI" panose="020B0604030504040204" pitchFamily="50" charset="-128"/>
              </a:rPr>
              <a:t>2024</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2</a:t>
            </a:r>
            <a:r>
              <a:rPr kumimoji="1" lang="ja-JP" altLang="en-US" sz="1400" dirty="0">
                <a:solidFill>
                  <a:schemeClr val="tx1"/>
                </a:solidFill>
                <a:latin typeface="Meiryo UI" panose="020B0604030504040204" pitchFamily="50" charset="-128"/>
                <a:ea typeface="Meiryo UI" panose="020B0604030504040204" pitchFamily="50" charset="-128"/>
              </a:rPr>
              <a:t>月</a:t>
            </a: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貸出総数：</a:t>
            </a:r>
            <a:r>
              <a:rPr kumimoji="1" lang="en-US" altLang="ja-JP" sz="1100" dirty="0">
                <a:solidFill>
                  <a:schemeClr val="tx1"/>
                </a:solidFill>
                <a:latin typeface="Meiryo UI" panose="020B0604030504040204" pitchFamily="50" charset="-128"/>
                <a:ea typeface="Meiryo UI" panose="020B0604030504040204" pitchFamily="50" charset="-128"/>
              </a:rPr>
              <a:t>814</a:t>
            </a:r>
            <a:r>
              <a:rPr kumimoji="1" lang="ja-JP" altLang="en-US" sz="1100" dirty="0">
                <a:solidFill>
                  <a:schemeClr val="tx1"/>
                </a:solidFill>
                <a:latin typeface="Meiryo UI" panose="020B0604030504040204" pitchFamily="50" charset="-128"/>
                <a:ea typeface="Meiryo UI" panose="020B0604030504040204" pitchFamily="50" charset="-128"/>
              </a:rPr>
              <a:t>台</a:t>
            </a:r>
            <a:r>
              <a:rPr kumimoji="1" lang="en-US" altLang="ja-JP" sz="1100" dirty="0">
                <a:solidFill>
                  <a:schemeClr val="tx1"/>
                </a:solidFill>
                <a:latin typeface="Meiryo UI" panose="020B0604030504040204" pitchFamily="50" charset="-128"/>
                <a:ea typeface="Meiryo UI" panose="020B0604030504040204" pitchFamily="50" charset="-128"/>
              </a:rPr>
              <a:t>)</a:t>
            </a:r>
          </a:p>
          <a:p>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大阪市阿倍野区、泉大津市</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41" name="四角形: 角を丸くする 40">
            <a:extLst>
              <a:ext uri="{FF2B5EF4-FFF2-40B4-BE49-F238E27FC236}">
                <a16:creationId xmlns:a16="http://schemas.microsoft.com/office/drawing/2014/main" id="{1BC25853-9CD5-4662-9E2C-CED2227567CD}"/>
              </a:ext>
            </a:extLst>
          </p:cNvPr>
          <p:cNvSpPr/>
          <p:nvPr/>
        </p:nvSpPr>
        <p:spPr>
          <a:xfrm>
            <a:off x="58579" y="1675383"/>
            <a:ext cx="5917560" cy="40011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Meiryo UI" panose="020B0604030504040204" pitchFamily="50" charset="-128"/>
                <a:ea typeface="Meiryo UI" panose="020B0604030504040204" pitchFamily="50" charset="-128"/>
              </a:rPr>
              <a:t>タブレット実証事業</a:t>
            </a:r>
            <a:endParaRPr kumimoji="1" lang="ja-JP" altLang="en-US" b="1" dirty="0">
              <a:latin typeface="Meiryo UI" panose="020B0604030504040204" pitchFamily="50" charset="-128"/>
              <a:ea typeface="Meiryo UI" panose="020B0604030504040204" pitchFamily="50" charset="-128"/>
            </a:endParaRPr>
          </a:p>
        </p:txBody>
      </p:sp>
      <p:sp>
        <p:nvSpPr>
          <p:cNvPr id="23" name="四角形: 角を丸くする 22">
            <a:extLst>
              <a:ext uri="{FF2B5EF4-FFF2-40B4-BE49-F238E27FC236}">
                <a16:creationId xmlns:a16="http://schemas.microsoft.com/office/drawing/2014/main" id="{0BB83F61-88B5-4C3B-8B38-23D22382B2B9}"/>
              </a:ext>
            </a:extLst>
          </p:cNvPr>
          <p:cNvSpPr/>
          <p:nvPr/>
        </p:nvSpPr>
        <p:spPr>
          <a:xfrm>
            <a:off x="58580" y="3647515"/>
            <a:ext cx="5917559" cy="40011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「おおさか楽なび」の開設</a:t>
            </a:r>
          </a:p>
        </p:txBody>
      </p:sp>
      <p:sp>
        <p:nvSpPr>
          <p:cNvPr id="11" name="矢印: 右 10">
            <a:extLst>
              <a:ext uri="{FF2B5EF4-FFF2-40B4-BE49-F238E27FC236}">
                <a16:creationId xmlns:a16="http://schemas.microsoft.com/office/drawing/2014/main" id="{A5379447-69D7-41DB-8352-95C189E47241}"/>
              </a:ext>
            </a:extLst>
          </p:cNvPr>
          <p:cNvSpPr/>
          <p:nvPr/>
        </p:nvSpPr>
        <p:spPr>
          <a:xfrm>
            <a:off x="7099043" y="6123176"/>
            <a:ext cx="1353053" cy="294102"/>
          </a:xfrm>
          <a:prstGeom prst="rightArrow">
            <a:avLst>
              <a:gd name="adj1" fmla="val 50000"/>
              <a:gd name="adj2" fmla="val 917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上向き折線 11">
            <a:extLst>
              <a:ext uri="{FF2B5EF4-FFF2-40B4-BE49-F238E27FC236}">
                <a16:creationId xmlns:a16="http://schemas.microsoft.com/office/drawing/2014/main" id="{8EA6AEC8-2FD1-455D-B013-8C2CA4D540EE}"/>
              </a:ext>
            </a:extLst>
          </p:cNvPr>
          <p:cNvSpPr/>
          <p:nvPr/>
        </p:nvSpPr>
        <p:spPr>
          <a:xfrm rot="5400000">
            <a:off x="7103516" y="4781987"/>
            <a:ext cx="867433" cy="547462"/>
          </a:xfrm>
          <a:prstGeom prst="bentUpArrow">
            <a:avLst>
              <a:gd name="adj1" fmla="val 25000"/>
              <a:gd name="adj2" fmla="val 25000"/>
              <a:gd name="adj3" fmla="val 4755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スライド番号プレースホルダー 2">
            <a:extLst>
              <a:ext uri="{FF2B5EF4-FFF2-40B4-BE49-F238E27FC236}">
                <a16:creationId xmlns:a16="http://schemas.microsoft.com/office/drawing/2014/main" id="{34EFAC85-A792-43AB-8385-59410BEA138F}"/>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34</a:t>
            </a:fld>
            <a:endParaRPr kumimoji="1" lang="ja-JP" altLang="en-US"/>
          </a:p>
        </p:txBody>
      </p:sp>
      <p:sp>
        <p:nvSpPr>
          <p:cNvPr id="31" name="タイトル 1">
            <a:extLst>
              <a:ext uri="{FF2B5EF4-FFF2-40B4-BE49-F238E27FC236}">
                <a16:creationId xmlns:a16="http://schemas.microsoft.com/office/drawing/2014/main" id="{BDF2334A-4B72-4B05-BB36-D6FC96024E50}"/>
              </a:ext>
            </a:extLst>
          </p:cNvPr>
          <p:cNvSpPr txBox="1">
            <a:spLocks/>
          </p:cNvSpPr>
          <p:nvPr/>
        </p:nvSpPr>
        <p:spPr>
          <a:xfrm>
            <a:off x="16225" y="243329"/>
            <a:ext cx="7482805" cy="337708"/>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kumimoji="1" sz="2400" b="1" kern="1200">
                <a:solidFill>
                  <a:schemeClr val="tx1"/>
                </a:solidFill>
                <a:latin typeface="+mj-lt"/>
                <a:ea typeface="+mj-ea"/>
                <a:cs typeface="+mj-cs"/>
              </a:defRPr>
            </a:lvl1pPr>
          </a:lstStyle>
          <a:p>
            <a:r>
              <a:rPr lang="ja-JP" altLang="en-US" sz="2000" dirty="0">
                <a:latin typeface="Meiryo UI" panose="020B0604030504040204" pitchFamily="50" charset="-128"/>
                <a:ea typeface="Meiryo UI" panose="020B0604030504040204" pitchFamily="50" charset="-128"/>
              </a:rPr>
              <a:t>４　</a:t>
            </a:r>
            <a:r>
              <a:rPr kumimoji="1" lang="ja-JP" altLang="en-US" sz="2000" dirty="0">
                <a:latin typeface="Meiryo UI" panose="020B0604030504040204" pitchFamily="50" charset="-128"/>
                <a:ea typeface="Meiryo UI" panose="020B0604030504040204" pitchFamily="50" charset="-128"/>
              </a:rPr>
              <a:t>スマートヘルスシティ</a:t>
            </a:r>
            <a:endParaRPr lang="ja-JP" altLang="en-US" sz="1800" dirty="0">
              <a:latin typeface="Meiryo UI" panose="020B0604030504040204" pitchFamily="50" charset="-128"/>
              <a:ea typeface="Meiryo UI" panose="020B0604030504040204" pitchFamily="50" charset="-128"/>
            </a:endParaRPr>
          </a:p>
        </p:txBody>
      </p:sp>
      <p:sp>
        <p:nvSpPr>
          <p:cNvPr id="32" name="テキスト プレースホルダー 4">
            <a:extLst>
              <a:ext uri="{FF2B5EF4-FFF2-40B4-BE49-F238E27FC236}">
                <a16:creationId xmlns:a16="http://schemas.microsoft.com/office/drawing/2014/main" id="{74919FDA-9C20-40DC-97E2-369A7FB67CD6}"/>
              </a:ext>
            </a:extLst>
          </p:cNvPr>
          <p:cNvSpPr>
            <a:spLocks noGrp="1"/>
          </p:cNvSpPr>
          <p:nvPr>
            <p:ph type="body" sz="quarter" idx="13"/>
          </p:nvPr>
        </p:nvSpPr>
        <p:spPr>
          <a:xfrm>
            <a:off x="92764" y="14148"/>
            <a:ext cx="7170738" cy="293687"/>
          </a:xfrm>
        </p:spPr>
        <p:txBody>
          <a:bodyPr/>
          <a:lstStyle/>
          <a:p>
            <a:r>
              <a:rPr lang="en-US" altLang="ja-JP" dirty="0">
                <a:latin typeface="Meiryo UI" panose="020B0604030504040204" pitchFamily="50" charset="-128"/>
                <a:ea typeface="Meiryo UI" panose="020B0604030504040204" pitchFamily="50" charset="-128"/>
              </a:rPr>
              <a:t>appendix</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34068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D36D909F-B586-4895-BF8A-E6567CB79246}"/>
              </a:ext>
            </a:extLst>
          </p:cNvPr>
          <p:cNvSpPr txBox="1"/>
          <p:nvPr/>
        </p:nvSpPr>
        <p:spPr>
          <a:xfrm>
            <a:off x="35359" y="3957321"/>
            <a:ext cx="1003979" cy="2592000"/>
          </a:xfrm>
          <a:prstGeom prst="rect">
            <a:avLst/>
          </a:prstGeom>
          <a:solidFill>
            <a:schemeClr val="accent6">
              <a:lumMod val="40000"/>
              <a:lumOff val="60000"/>
            </a:schemeClr>
          </a:solidFill>
          <a:ln>
            <a:solidFill>
              <a:schemeClr val="tx1"/>
            </a:solidFill>
          </a:ln>
        </p:spPr>
        <p:txBody>
          <a:bodyPr wrap="none" lIns="36000" rIns="36000" rtlCol="0">
            <a:noAutofit/>
          </a:bodyPr>
          <a:lstStyle/>
          <a:p>
            <a:pPr algn="ctr"/>
            <a:r>
              <a:rPr lang="en-US" altLang="ja-JP" sz="1200" b="1" dirty="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2023</a:t>
            </a:r>
            <a:r>
              <a:rPr kumimoji="1" lang="ja-JP" altLang="en-US" sz="1200" b="1" dirty="0">
                <a:latin typeface="Meiryo UI" panose="020B0604030504040204" pitchFamily="50" charset="-128"/>
                <a:ea typeface="Meiryo UI" panose="020B0604030504040204" pitchFamily="50" charset="-128"/>
              </a:rPr>
              <a:t>年度</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B3BF1302-8B95-4C74-B0BD-F1CAB520709E}"/>
              </a:ext>
            </a:extLst>
          </p:cNvPr>
          <p:cNvSpPr txBox="1"/>
          <p:nvPr/>
        </p:nvSpPr>
        <p:spPr>
          <a:xfrm>
            <a:off x="92763" y="646294"/>
            <a:ext cx="9003108"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国内イベントでの講演等</a:t>
            </a:r>
          </a:p>
        </p:txBody>
      </p:sp>
      <p:graphicFrame>
        <p:nvGraphicFramePr>
          <p:cNvPr id="4" name="表 4">
            <a:extLst>
              <a:ext uri="{FF2B5EF4-FFF2-40B4-BE49-F238E27FC236}">
                <a16:creationId xmlns:a16="http://schemas.microsoft.com/office/drawing/2014/main" id="{13CA0033-64D2-48D1-A560-44C63AADAA84}"/>
              </a:ext>
            </a:extLst>
          </p:cNvPr>
          <p:cNvGraphicFramePr>
            <a:graphicFrameLocks noGrp="1"/>
          </p:cNvGraphicFramePr>
          <p:nvPr>
            <p:extLst>
              <p:ext uri="{D42A27DB-BD31-4B8C-83A1-F6EECF244321}">
                <p14:modId xmlns:p14="http://schemas.microsoft.com/office/powerpoint/2010/main" val="2248612804"/>
              </p:ext>
            </p:extLst>
          </p:nvPr>
        </p:nvGraphicFramePr>
        <p:xfrm>
          <a:off x="1048963" y="1087950"/>
          <a:ext cx="8050053" cy="2634789"/>
        </p:xfrm>
        <a:graphic>
          <a:graphicData uri="http://schemas.openxmlformats.org/drawingml/2006/table">
            <a:tbl>
              <a:tblPr firstRow="1" bandRow="1">
                <a:tableStyleId>{5940675A-B579-460E-94D1-54222C63F5DA}</a:tableStyleId>
              </a:tblPr>
              <a:tblGrid>
                <a:gridCol w="797243">
                  <a:extLst>
                    <a:ext uri="{9D8B030D-6E8A-4147-A177-3AD203B41FA5}">
                      <a16:colId xmlns:a16="http://schemas.microsoft.com/office/drawing/2014/main" val="349086015"/>
                    </a:ext>
                  </a:extLst>
                </a:gridCol>
                <a:gridCol w="2666159">
                  <a:extLst>
                    <a:ext uri="{9D8B030D-6E8A-4147-A177-3AD203B41FA5}">
                      <a16:colId xmlns:a16="http://schemas.microsoft.com/office/drawing/2014/main" val="2960538053"/>
                    </a:ext>
                  </a:extLst>
                </a:gridCol>
                <a:gridCol w="2077278">
                  <a:extLst>
                    <a:ext uri="{9D8B030D-6E8A-4147-A177-3AD203B41FA5}">
                      <a16:colId xmlns:a16="http://schemas.microsoft.com/office/drawing/2014/main" val="173502045"/>
                    </a:ext>
                  </a:extLst>
                </a:gridCol>
                <a:gridCol w="2509373">
                  <a:extLst>
                    <a:ext uri="{9D8B030D-6E8A-4147-A177-3AD203B41FA5}">
                      <a16:colId xmlns:a16="http://schemas.microsoft.com/office/drawing/2014/main" val="1120202982"/>
                    </a:ext>
                  </a:extLst>
                </a:gridCol>
              </a:tblGrid>
              <a:tr h="136961">
                <a:tc>
                  <a:txBody>
                    <a:bodyPr/>
                    <a:lstStyle/>
                    <a:p>
                      <a:pPr algn="ctr"/>
                      <a:r>
                        <a:rPr kumimoji="1" lang="ja-JP" altLang="en-US" sz="1050" b="1" dirty="0">
                          <a:latin typeface="Meiryo UI" panose="020B0604030504040204" pitchFamily="50" charset="-128"/>
                          <a:ea typeface="Meiryo UI" panose="020B0604030504040204" pitchFamily="50" charset="-128"/>
                        </a:rPr>
                        <a:t>日時</a:t>
                      </a:r>
                    </a:p>
                  </a:txBody>
                  <a:tcPr marT="36000" marB="36000" anchor="ctr">
                    <a:solidFill>
                      <a:schemeClr val="accent1">
                        <a:lumMod val="60000"/>
                        <a:lumOff val="40000"/>
                      </a:schemeClr>
                    </a:solidFill>
                  </a:tcPr>
                </a:tc>
                <a:tc>
                  <a:txBody>
                    <a:bodyPr/>
                    <a:lstStyle/>
                    <a:p>
                      <a:pPr algn="ctr"/>
                      <a:r>
                        <a:rPr kumimoji="1" lang="ja-JP" altLang="en-US" sz="1050" b="1" dirty="0">
                          <a:latin typeface="Meiryo UI" panose="020B0604030504040204" pitchFamily="50" charset="-128"/>
                          <a:ea typeface="Meiryo UI" panose="020B0604030504040204" pitchFamily="50" charset="-128"/>
                        </a:rPr>
                        <a:t>イベント名</a:t>
                      </a:r>
                    </a:p>
                  </a:txBody>
                  <a:tcPr marT="36000" marB="36000" anchor="ctr">
                    <a:solidFill>
                      <a:schemeClr val="accent1">
                        <a:lumMod val="60000"/>
                        <a:lumOff val="40000"/>
                      </a:schemeClr>
                    </a:solidFill>
                  </a:tcPr>
                </a:tc>
                <a:tc>
                  <a:txBody>
                    <a:bodyPr/>
                    <a:lstStyle/>
                    <a:p>
                      <a:pPr algn="ctr"/>
                      <a:r>
                        <a:rPr kumimoji="1" lang="ja-JP" altLang="en-US" sz="1050" b="1" dirty="0">
                          <a:latin typeface="Meiryo UI" panose="020B0604030504040204" pitchFamily="50" charset="-128"/>
                          <a:ea typeface="Meiryo UI" panose="020B0604030504040204" pitchFamily="50" charset="-128"/>
                        </a:rPr>
                        <a:t>主催者</a:t>
                      </a:r>
                    </a:p>
                  </a:txBody>
                  <a:tcPr marT="36000" marB="36000" anchor="ctr">
                    <a:solidFill>
                      <a:schemeClr val="accent1">
                        <a:lumMod val="60000"/>
                        <a:lumOff val="40000"/>
                      </a:schemeClr>
                    </a:solidFill>
                  </a:tcPr>
                </a:tc>
                <a:tc>
                  <a:txBody>
                    <a:bodyPr/>
                    <a:lstStyle/>
                    <a:p>
                      <a:pPr algn="ctr"/>
                      <a:r>
                        <a:rPr kumimoji="1" lang="ja-JP" altLang="en-US" sz="1050" b="1" dirty="0">
                          <a:latin typeface="Meiryo UI" panose="020B0604030504040204" pitchFamily="50" charset="-128"/>
                          <a:ea typeface="Meiryo UI" panose="020B0604030504040204" pitchFamily="50" charset="-128"/>
                        </a:rPr>
                        <a:t>講演内容</a:t>
                      </a:r>
                    </a:p>
                  </a:txBody>
                  <a:tcPr marT="36000" marB="36000" anchor="ctr">
                    <a:solidFill>
                      <a:schemeClr val="accent1">
                        <a:lumMod val="60000"/>
                        <a:lumOff val="40000"/>
                      </a:schemeClr>
                    </a:solidFill>
                  </a:tcPr>
                </a:tc>
                <a:extLst>
                  <a:ext uri="{0D108BD9-81ED-4DB2-BD59-A6C34878D82A}">
                    <a16:rowId xmlns:a16="http://schemas.microsoft.com/office/drawing/2014/main" val="3701714055"/>
                  </a:ext>
                </a:extLst>
              </a:tr>
              <a:tr h="132605">
                <a:tc>
                  <a:txBody>
                    <a:bodyPr/>
                    <a:lstStyle/>
                    <a:p>
                      <a:pPr algn="l"/>
                      <a:r>
                        <a:rPr kumimoji="1" lang="en-US" altLang="ja-JP" sz="1000" dirty="0">
                          <a:latin typeface="Meiryo UI" panose="020B0604030504040204" pitchFamily="50" charset="-128"/>
                          <a:ea typeface="Meiryo UI" panose="020B0604030504040204" pitchFamily="50" charset="-128"/>
                        </a:rPr>
                        <a:t>6</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10</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4">
                        <a:lumMod val="20000"/>
                        <a:lumOff val="80000"/>
                      </a:schemeClr>
                    </a:solidFill>
                  </a:tcPr>
                </a:tc>
                <a:tc>
                  <a:txBody>
                    <a:bodyPr/>
                    <a:lstStyle/>
                    <a:p>
                      <a:pPr algn="l"/>
                      <a:r>
                        <a:rPr kumimoji="1" lang="ja-JP" altLang="en-US" sz="1000" dirty="0">
                          <a:solidFill>
                            <a:schemeClr val="tx1"/>
                          </a:solidFill>
                          <a:latin typeface="Meiryo UI" panose="020B0604030504040204" pitchFamily="50" charset="-128"/>
                          <a:ea typeface="Meiryo UI" panose="020B0604030504040204" pitchFamily="50" charset="-128"/>
                        </a:rPr>
                        <a:t>公益財団法人原総合知的通信システム基金主催特別セミナー</a:t>
                      </a:r>
                    </a:p>
                  </a:txBody>
                  <a:tcPr marT="36000" marB="36000" anchor="ctr">
                    <a:solidFill>
                      <a:schemeClr val="accent4">
                        <a:lumMod val="20000"/>
                        <a:lumOff val="80000"/>
                      </a:schemeClr>
                    </a:solidFill>
                  </a:tcPr>
                </a:tc>
                <a:tc>
                  <a:txBody>
                    <a:bodyPr/>
                    <a:lstStyle/>
                    <a:p>
                      <a:pPr algn="l"/>
                      <a:r>
                        <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rPr>
                        <a:t>公益財団法人 原総合知的通信システム基金</a:t>
                      </a:r>
                    </a:p>
                  </a:txBody>
                  <a:tcPr marT="36000" marB="36000">
                    <a:solidFill>
                      <a:schemeClr val="accent4">
                        <a:lumMod val="20000"/>
                        <a:lumOff val="80000"/>
                      </a:schemeClr>
                    </a:solidFill>
                  </a:tcPr>
                </a:tc>
                <a:tc>
                  <a:txBody>
                    <a:bodyPr/>
                    <a:lstStyle/>
                    <a:p>
                      <a:pPr algn="l"/>
                      <a:r>
                        <a:rPr kumimoji="1" lang="ja-JP" altLang="en-US" sz="800" b="0" u="none" strike="noStrike" kern="1200" baseline="0" dirty="0">
                          <a:solidFill>
                            <a:schemeClr val="tx1"/>
                          </a:solidFill>
                          <a:latin typeface="Meiryo UI" panose="020B0604030504040204" pitchFamily="50" charset="-128"/>
                          <a:ea typeface="Meiryo UI" panose="020B0604030504040204" pitchFamily="50" charset="-128"/>
                        </a:rPr>
                        <a:t>大阪のスマートシティ計画</a:t>
                      </a:r>
                      <a:endPar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endParaRPr>
                    </a:p>
                  </a:txBody>
                  <a:tcPr marT="36000" marB="36000">
                    <a:solidFill>
                      <a:schemeClr val="accent4">
                        <a:lumMod val="20000"/>
                        <a:lumOff val="80000"/>
                      </a:schemeClr>
                    </a:solidFill>
                  </a:tcPr>
                </a:tc>
                <a:extLst>
                  <a:ext uri="{0D108BD9-81ED-4DB2-BD59-A6C34878D82A}">
                    <a16:rowId xmlns:a16="http://schemas.microsoft.com/office/drawing/2014/main" val="952034740"/>
                  </a:ext>
                </a:extLst>
              </a:tr>
              <a:tr h="109146">
                <a:tc>
                  <a:txBody>
                    <a:bodyPr/>
                    <a:lstStyle/>
                    <a:p>
                      <a:pPr algn="l"/>
                      <a:r>
                        <a:rPr kumimoji="1" lang="en-US" altLang="ja-JP" sz="1000" dirty="0">
                          <a:latin typeface="Meiryo UI" panose="020B0604030504040204" pitchFamily="50" charset="-128"/>
                          <a:ea typeface="Meiryo UI" panose="020B0604030504040204" pitchFamily="50" charset="-128"/>
                        </a:rPr>
                        <a:t>6</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27</a:t>
                      </a:r>
                      <a:r>
                        <a:rPr kumimoji="1" lang="ja-JP" altLang="en-US" sz="1000" dirty="0">
                          <a:latin typeface="Meiryo UI" panose="020B0604030504040204" pitchFamily="50" charset="-128"/>
                          <a:ea typeface="Meiryo UI" panose="020B0604030504040204" pitchFamily="50" charset="-128"/>
                        </a:rPr>
                        <a:t>日</a:t>
                      </a:r>
                      <a:endParaRPr kumimoji="1" lang="en-US" altLang="ja-JP" sz="1000" dirty="0">
                        <a:latin typeface="Meiryo UI" panose="020B0604030504040204" pitchFamily="50" charset="-128"/>
                        <a:ea typeface="Meiryo UI" panose="020B0604030504040204" pitchFamily="50" charset="-128"/>
                      </a:endParaRPr>
                    </a:p>
                  </a:txBody>
                  <a:tcPr marT="36000" marB="36000" anchor="ctr">
                    <a:solidFill>
                      <a:schemeClr val="accent4">
                        <a:lumMod val="20000"/>
                        <a:lumOff val="80000"/>
                      </a:schemeClr>
                    </a:solidFill>
                  </a:tcPr>
                </a:tc>
                <a:tc>
                  <a:txBody>
                    <a:bodyPr/>
                    <a:lstStyle/>
                    <a:p>
                      <a:pPr algn="l"/>
                      <a:r>
                        <a:rPr kumimoji="1" lang="ja-JP" altLang="en-US" sz="1000" dirty="0">
                          <a:solidFill>
                            <a:schemeClr val="tx1"/>
                          </a:solidFill>
                          <a:latin typeface="Meiryo UI" panose="020B0604030504040204" pitchFamily="50" charset="-128"/>
                          <a:ea typeface="Meiryo UI" panose="020B0604030504040204" pitchFamily="50" charset="-128"/>
                        </a:rPr>
                        <a:t>建築技術講習会</a:t>
                      </a:r>
                    </a:p>
                  </a:txBody>
                  <a:tcPr marT="36000" marB="36000" anchor="ctr">
                    <a:solidFill>
                      <a:schemeClr val="accent4">
                        <a:lumMod val="20000"/>
                        <a:lumOff val="80000"/>
                      </a:schemeClr>
                    </a:solidFill>
                  </a:tcPr>
                </a:tc>
                <a:tc>
                  <a:txBody>
                    <a:bodyPr/>
                    <a:lstStyle/>
                    <a:p>
                      <a:pPr algn="l"/>
                      <a:r>
                        <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rPr>
                        <a:t>公益社団法人 大阪府建築士会</a:t>
                      </a:r>
                    </a:p>
                  </a:txBody>
                  <a:tcPr marT="36000" marB="36000">
                    <a:solidFill>
                      <a:schemeClr val="accent4">
                        <a:lumMod val="20000"/>
                        <a:lumOff val="80000"/>
                      </a:schemeClr>
                    </a:solidFill>
                  </a:tcPr>
                </a:tc>
                <a:tc>
                  <a:txBody>
                    <a:bodyPr/>
                    <a:lstStyle/>
                    <a:p>
                      <a:pPr algn="l"/>
                      <a:r>
                        <a:rPr kumimoji="1" lang="ja-JP" altLang="en-US" sz="800" b="0" u="none" strike="noStrike" kern="1200" baseline="0" dirty="0">
                          <a:solidFill>
                            <a:schemeClr val="tx1"/>
                          </a:solidFill>
                          <a:latin typeface="Meiryo UI" panose="020B0604030504040204" pitchFamily="50" charset="-128"/>
                          <a:ea typeface="Meiryo UI" panose="020B0604030504040204" pitchFamily="50" charset="-128"/>
                        </a:rPr>
                        <a:t>大阪のスマートシティ計画</a:t>
                      </a:r>
                      <a:endPar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endParaRPr>
                    </a:p>
                  </a:txBody>
                  <a:tcPr marT="36000" marB="36000">
                    <a:solidFill>
                      <a:schemeClr val="accent4">
                        <a:lumMod val="20000"/>
                        <a:lumOff val="80000"/>
                      </a:schemeClr>
                    </a:solidFill>
                  </a:tcPr>
                </a:tc>
                <a:extLst>
                  <a:ext uri="{0D108BD9-81ED-4DB2-BD59-A6C34878D82A}">
                    <a16:rowId xmlns:a16="http://schemas.microsoft.com/office/drawing/2014/main" val="3151047008"/>
                  </a:ext>
                </a:extLst>
              </a:tr>
              <a:tr h="132605">
                <a:tc>
                  <a:txBody>
                    <a:bodyPr/>
                    <a:lstStyle/>
                    <a:p>
                      <a:pPr algn="l"/>
                      <a:r>
                        <a:rPr kumimoji="1" lang="en-US" altLang="ja-JP" sz="1000">
                          <a:latin typeface="Meiryo UI" panose="020B0604030504040204" pitchFamily="50" charset="-128"/>
                          <a:ea typeface="Meiryo UI" panose="020B0604030504040204" pitchFamily="50" charset="-128"/>
                        </a:rPr>
                        <a:t>6</a:t>
                      </a:r>
                      <a:r>
                        <a:rPr kumimoji="1" lang="ja-JP" altLang="en-US" sz="1000">
                          <a:latin typeface="Meiryo UI" panose="020B0604030504040204" pitchFamily="50" charset="-128"/>
                          <a:ea typeface="Meiryo UI" panose="020B0604030504040204" pitchFamily="50" charset="-128"/>
                        </a:rPr>
                        <a:t>月</a:t>
                      </a:r>
                      <a:r>
                        <a:rPr kumimoji="1" lang="en-US" altLang="ja-JP" sz="1000">
                          <a:latin typeface="Meiryo UI" panose="020B0604030504040204" pitchFamily="50" charset="-128"/>
                          <a:ea typeface="Meiryo UI" panose="020B0604030504040204" pitchFamily="50" charset="-128"/>
                        </a:rPr>
                        <a:t>30</a:t>
                      </a:r>
                      <a:r>
                        <a:rPr kumimoji="1" lang="ja-JP" altLang="en-US" sz="1000">
                          <a:latin typeface="Meiryo UI" panose="020B0604030504040204" pitchFamily="50" charset="-128"/>
                          <a:ea typeface="Meiryo UI" panose="020B0604030504040204" pitchFamily="50" charset="-128"/>
                        </a:rPr>
                        <a:t>日</a:t>
                      </a:r>
                      <a:endParaRPr kumimoji="1" lang="ja-JP" altLang="en-US" sz="1000" dirty="0">
                        <a:latin typeface="Meiryo UI" panose="020B0604030504040204" pitchFamily="50" charset="-128"/>
                        <a:ea typeface="Meiryo UI" panose="020B0604030504040204" pitchFamily="50" charset="-128"/>
                      </a:endParaRPr>
                    </a:p>
                  </a:txBody>
                  <a:tcPr marT="36000" marB="36000" anchor="ctr">
                    <a:solidFill>
                      <a:schemeClr val="accent4">
                        <a:lumMod val="20000"/>
                        <a:lumOff val="8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1000" kern="1200" dirty="0">
                          <a:solidFill>
                            <a:schemeClr val="tx1"/>
                          </a:solidFill>
                          <a:effectLst/>
                          <a:latin typeface="Meiryo UI" panose="020B0604030504040204" pitchFamily="50" charset="-128"/>
                          <a:ea typeface="Meiryo UI" panose="020B0604030504040204" pitchFamily="50" charset="-128"/>
                        </a:rPr>
                        <a:t>SCI</a:t>
                      </a:r>
                      <a:r>
                        <a:rPr kumimoji="1" lang="ja-JP" altLang="en-US" sz="1000" kern="1200" dirty="0">
                          <a:solidFill>
                            <a:schemeClr val="tx1"/>
                          </a:solidFill>
                          <a:effectLst/>
                          <a:latin typeface="Meiryo UI" panose="020B0604030504040204" pitchFamily="50" charset="-128"/>
                          <a:ea typeface="Meiryo UI" panose="020B0604030504040204" pitchFamily="50" charset="-128"/>
                        </a:rPr>
                        <a:t>フォーラム</a:t>
                      </a:r>
                      <a:endParaRPr kumimoji="1" lang="ja-JP" altLang="ja-JP" sz="1000" kern="1200" dirty="0">
                        <a:solidFill>
                          <a:schemeClr val="tx1"/>
                        </a:solidFill>
                        <a:effectLst/>
                        <a:latin typeface="Meiryo UI" panose="020B0604030504040204" pitchFamily="50" charset="-128"/>
                        <a:ea typeface="Meiryo UI" panose="020B0604030504040204" pitchFamily="50" charset="-128"/>
                        <a:cs typeface="+mn-cs"/>
                      </a:endParaRPr>
                    </a:p>
                  </a:txBody>
                  <a:tcPr marT="36000" marB="36000" anchor="ctr">
                    <a:solidFill>
                      <a:schemeClr val="accent4">
                        <a:lumMod val="20000"/>
                        <a:lumOff val="80000"/>
                      </a:schemeClr>
                    </a:solidFill>
                  </a:tcPr>
                </a:tc>
                <a:tc>
                  <a:txBody>
                    <a:bodyPr/>
                    <a:lstStyle/>
                    <a:p>
                      <a:pPr algn="l"/>
                      <a:r>
                        <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rPr>
                        <a:t>一般社団法人 スマートシティ・インスティテュート</a:t>
                      </a:r>
                    </a:p>
                  </a:txBody>
                  <a:tcPr marT="36000" marB="36000">
                    <a:solidFill>
                      <a:schemeClr val="accent4">
                        <a:lumMod val="20000"/>
                        <a:lumOff val="80000"/>
                      </a:schemeClr>
                    </a:solidFill>
                  </a:tcPr>
                </a:tc>
                <a:tc>
                  <a:txBody>
                    <a:bodyPr/>
                    <a:lstStyle/>
                    <a:p>
                      <a:pPr algn="l"/>
                      <a:r>
                        <a:rPr kumimoji="1" lang="ja-JP" altLang="en-US" sz="800" b="0" u="none" strike="noStrike" kern="1200" baseline="0" dirty="0">
                          <a:solidFill>
                            <a:schemeClr val="tx1"/>
                          </a:solidFill>
                          <a:latin typeface="Meiryo UI" panose="020B0604030504040204" pitchFamily="50" charset="-128"/>
                          <a:ea typeface="Meiryo UI" panose="020B0604030504040204" pitchFamily="50" charset="-128"/>
                        </a:rPr>
                        <a:t>大阪のスマートシティ計画</a:t>
                      </a:r>
                      <a:endPar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endParaRPr>
                    </a:p>
                  </a:txBody>
                  <a:tcPr marT="36000" marB="36000">
                    <a:solidFill>
                      <a:schemeClr val="accent4">
                        <a:lumMod val="20000"/>
                        <a:lumOff val="80000"/>
                      </a:schemeClr>
                    </a:solidFill>
                  </a:tcPr>
                </a:tc>
                <a:extLst>
                  <a:ext uri="{0D108BD9-81ED-4DB2-BD59-A6C34878D82A}">
                    <a16:rowId xmlns:a16="http://schemas.microsoft.com/office/drawing/2014/main" val="291100468"/>
                  </a:ext>
                </a:extLst>
              </a:tr>
              <a:tr h="132605">
                <a:tc>
                  <a:txBody>
                    <a:bodyPr/>
                    <a:lstStyle/>
                    <a:p>
                      <a:pPr algn="l"/>
                      <a:r>
                        <a:rPr kumimoji="1" lang="en-US" altLang="ja-JP" sz="1000" dirty="0">
                          <a:latin typeface="Meiryo UI" panose="020B0604030504040204" pitchFamily="50" charset="-128"/>
                          <a:ea typeface="Meiryo UI" panose="020B0604030504040204" pitchFamily="50" charset="-128"/>
                        </a:rPr>
                        <a:t>7</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7</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4">
                        <a:lumMod val="20000"/>
                        <a:lumOff val="80000"/>
                      </a:schemeClr>
                    </a:solidFill>
                  </a:tcPr>
                </a:tc>
                <a:tc>
                  <a:txBody>
                    <a:bodyPr/>
                    <a:lstStyle/>
                    <a:p>
                      <a:pPr algn="l"/>
                      <a:r>
                        <a:rPr kumimoji="1" lang="en-US" altLang="ja-JP" sz="1000" dirty="0">
                          <a:solidFill>
                            <a:schemeClr val="tx1"/>
                          </a:solidFill>
                          <a:latin typeface="Meiryo UI" panose="020B0604030504040204" pitchFamily="50" charset="-128"/>
                          <a:ea typeface="Meiryo UI" panose="020B0604030504040204" pitchFamily="50" charset="-128"/>
                        </a:rPr>
                        <a:t>Super City / Smart City KANSAI 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T="36000" marB="36000" anchor="ctr">
                    <a:solidFill>
                      <a:schemeClr val="accent4">
                        <a:lumMod val="20000"/>
                        <a:lumOff val="80000"/>
                      </a:schemeClr>
                    </a:solidFill>
                  </a:tcPr>
                </a:tc>
                <a:tc>
                  <a:txBody>
                    <a:bodyPr/>
                    <a:lstStyle/>
                    <a:p>
                      <a:pPr algn="l"/>
                      <a:r>
                        <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rPr>
                        <a:t>株式会社 </a:t>
                      </a:r>
                      <a:r>
                        <a:rPr kumimoji="1" lang="en-US" altLang="ja-JP" sz="800" b="0" i="0" u="none" strike="noStrike" kern="1200" baseline="0" dirty="0">
                          <a:solidFill>
                            <a:schemeClr val="tx1"/>
                          </a:solidFill>
                          <a:latin typeface="Meiryo UI" panose="020B0604030504040204" pitchFamily="50" charset="-128"/>
                          <a:ea typeface="Meiryo UI" panose="020B0604030504040204" pitchFamily="50" charset="-128"/>
                          <a:cs typeface="+mn-cs"/>
                        </a:rPr>
                        <a:t>JTB</a:t>
                      </a:r>
                      <a:r>
                        <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rPr>
                        <a:t>コミュニケーションデザイン</a:t>
                      </a:r>
                    </a:p>
                  </a:txBody>
                  <a:tcPr marT="36000" marB="36000">
                    <a:solidFill>
                      <a:schemeClr val="accent4">
                        <a:lumMod val="20000"/>
                        <a:lumOff val="80000"/>
                      </a:schemeClr>
                    </a:solidFill>
                  </a:tcPr>
                </a:tc>
                <a:tc>
                  <a:txBody>
                    <a:bodyPr/>
                    <a:lstStyle/>
                    <a:p>
                      <a:pPr algn="l"/>
                      <a:r>
                        <a:rPr kumimoji="1" lang="ja-JP" altLang="en-US" sz="800" b="0" u="none" strike="noStrike" kern="1200" baseline="0" dirty="0">
                          <a:solidFill>
                            <a:schemeClr val="tx1"/>
                          </a:solidFill>
                          <a:latin typeface="Meiryo UI" panose="020B0604030504040204" pitchFamily="50" charset="-128"/>
                          <a:ea typeface="Meiryo UI" panose="020B0604030504040204" pitchFamily="50" charset="-128"/>
                        </a:rPr>
                        <a:t>大阪のスマートシティ計画</a:t>
                      </a:r>
                      <a:endPar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endParaRPr>
                    </a:p>
                  </a:txBody>
                  <a:tcPr marT="36000" marB="36000">
                    <a:solidFill>
                      <a:schemeClr val="accent4">
                        <a:lumMod val="20000"/>
                        <a:lumOff val="80000"/>
                      </a:schemeClr>
                    </a:solidFill>
                  </a:tcPr>
                </a:tc>
                <a:extLst>
                  <a:ext uri="{0D108BD9-81ED-4DB2-BD59-A6C34878D82A}">
                    <a16:rowId xmlns:a16="http://schemas.microsoft.com/office/drawing/2014/main" val="2832943746"/>
                  </a:ext>
                </a:extLst>
              </a:tr>
              <a:tr h="230769">
                <a:tc>
                  <a:txBody>
                    <a:bodyPr/>
                    <a:lstStyle/>
                    <a:p>
                      <a:pPr algn="l"/>
                      <a:r>
                        <a:rPr kumimoji="1" lang="en-US" altLang="ja-JP" sz="1000" dirty="0">
                          <a:latin typeface="Meiryo UI" panose="020B0604030504040204" pitchFamily="50" charset="-128"/>
                          <a:ea typeface="Meiryo UI" panose="020B0604030504040204" pitchFamily="50" charset="-128"/>
                        </a:rPr>
                        <a:t>7</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25</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4">
                        <a:lumMod val="20000"/>
                        <a:lumOff val="80000"/>
                      </a:schemeClr>
                    </a:solidFill>
                  </a:tcPr>
                </a:tc>
                <a:tc>
                  <a:txBody>
                    <a:bodyPr/>
                    <a:lstStyle/>
                    <a:p>
                      <a:pPr algn="l"/>
                      <a:r>
                        <a:rPr kumimoji="1" lang="ja-JP" altLang="en-US" sz="1000" dirty="0">
                          <a:solidFill>
                            <a:schemeClr val="tx1"/>
                          </a:solidFill>
                          <a:latin typeface="Meiryo UI" panose="020B0604030504040204" pitchFamily="50" charset="-128"/>
                          <a:ea typeface="Meiryo UI" panose="020B0604030504040204" pitchFamily="50" charset="-128"/>
                        </a:rPr>
                        <a:t>建築エネルギー懇話会</a:t>
                      </a:r>
                    </a:p>
                  </a:txBody>
                  <a:tcPr marT="36000" marB="36000" anchor="ctr">
                    <a:solidFill>
                      <a:schemeClr val="accent4">
                        <a:lumMod val="20000"/>
                        <a:lumOff val="80000"/>
                      </a:schemeClr>
                    </a:solidFill>
                  </a:tcPr>
                </a:tc>
                <a:tc>
                  <a:txBody>
                    <a:bodyPr/>
                    <a:lstStyle/>
                    <a:p>
                      <a:pPr algn="l"/>
                      <a:r>
                        <a:rPr kumimoji="1" lang="ja-JP" altLang="en-US" sz="800" dirty="0">
                          <a:solidFill>
                            <a:schemeClr val="tx1"/>
                          </a:solidFill>
                          <a:latin typeface="Meiryo UI" panose="020B0604030504040204" pitchFamily="50" charset="-128"/>
                          <a:ea typeface="Meiryo UI" panose="020B0604030504040204" pitchFamily="50" charset="-128"/>
                        </a:rPr>
                        <a:t>関西電力　株式会社</a:t>
                      </a:r>
                    </a:p>
                  </a:txBody>
                  <a:tcPr marT="36000" marB="36000">
                    <a:solidFill>
                      <a:schemeClr val="accent4">
                        <a:lumMod val="20000"/>
                        <a:lumOff val="80000"/>
                      </a:schemeClr>
                    </a:solidFill>
                  </a:tcPr>
                </a:tc>
                <a:tc>
                  <a:txBody>
                    <a:bodyPr/>
                    <a:lstStyle/>
                    <a:p>
                      <a:pPr algn="l"/>
                      <a:r>
                        <a:rPr kumimoji="1" lang="ja-JP" altLang="en-US" sz="800" b="0" u="none" strike="noStrike" kern="1200" baseline="0" dirty="0">
                          <a:solidFill>
                            <a:schemeClr val="tx1"/>
                          </a:solidFill>
                          <a:latin typeface="Meiryo UI" panose="020B0604030504040204" pitchFamily="50" charset="-128"/>
                          <a:ea typeface="Meiryo UI" panose="020B0604030504040204" pitchFamily="50" charset="-128"/>
                        </a:rPr>
                        <a:t>大阪におけるスマートシティの取り組みについて</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36000" marB="36000">
                    <a:solidFill>
                      <a:schemeClr val="accent4">
                        <a:lumMod val="20000"/>
                        <a:lumOff val="80000"/>
                      </a:schemeClr>
                    </a:solidFill>
                  </a:tcPr>
                </a:tc>
                <a:extLst>
                  <a:ext uri="{0D108BD9-81ED-4DB2-BD59-A6C34878D82A}">
                    <a16:rowId xmlns:a16="http://schemas.microsoft.com/office/drawing/2014/main" val="3082867763"/>
                  </a:ext>
                </a:extLst>
              </a:tr>
              <a:tr h="132605">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10</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5</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4">
                        <a:lumMod val="20000"/>
                        <a:lumOff val="80000"/>
                      </a:schemeClr>
                    </a:solidFill>
                  </a:tcPr>
                </a:tc>
                <a:tc>
                  <a:txBody>
                    <a:bodyPr/>
                    <a:lstStyle/>
                    <a:p>
                      <a:pPr algn="l"/>
                      <a:r>
                        <a:rPr kumimoji="1" lang="ja-JP" altLang="en-US" sz="1000" dirty="0">
                          <a:solidFill>
                            <a:schemeClr val="tx1"/>
                          </a:solidFill>
                          <a:latin typeface="Meiryo UI" panose="020B0604030504040204" pitchFamily="50" charset="-128"/>
                          <a:ea typeface="Meiryo UI" panose="020B0604030504040204" pitchFamily="50" charset="-128"/>
                        </a:rPr>
                        <a:t>第４回ＤＳＡオープンフォーラム</a:t>
                      </a:r>
                    </a:p>
                  </a:txBody>
                  <a:tcPr marT="36000" marB="36000" anchor="ctr">
                    <a:solidFill>
                      <a:schemeClr val="accent4">
                        <a:lumMod val="20000"/>
                        <a:lumOff val="80000"/>
                      </a:schemeClr>
                    </a:solidFill>
                  </a:tcPr>
                </a:tc>
                <a:tc>
                  <a:txBody>
                    <a:bodyPr/>
                    <a:lstStyle/>
                    <a:p>
                      <a:pPr algn="l"/>
                      <a:r>
                        <a:rPr kumimoji="1" lang="ja-JP" altLang="en-US" sz="800" dirty="0">
                          <a:solidFill>
                            <a:schemeClr val="tx1"/>
                          </a:solidFill>
                          <a:latin typeface="Meiryo UI" panose="020B0604030504040204" pitchFamily="50" charset="-128"/>
                          <a:ea typeface="Meiryo UI" panose="020B0604030504040204" pitchFamily="50" charset="-128"/>
                        </a:rPr>
                        <a:t>⼀般社団法⼈ データ社会推進協議会</a:t>
                      </a:r>
                    </a:p>
                  </a:txBody>
                  <a:tcPr marT="36000" marB="36000">
                    <a:solidFill>
                      <a:schemeClr val="accent4">
                        <a:lumMod val="20000"/>
                        <a:lumOff val="80000"/>
                      </a:schemeClr>
                    </a:solidFill>
                  </a:tcPr>
                </a:tc>
                <a:tc>
                  <a:txBody>
                    <a:bodyPr/>
                    <a:lstStyle/>
                    <a:p>
                      <a:pPr algn="l"/>
                      <a:r>
                        <a:rPr kumimoji="1" lang="ja-JP" altLang="en-US" sz="800" dirty="0">
                          <a:solidFill>
                            <a:schemeClr val="tx1"/>
                          </a:solidFill>
                          <a:latin typeface="Meiryo UI" panose="020B0604030504040204" pitchFamily="50" charset="-128"/>
                          <a:ea typeface="Meiryo UI" panose="020B0604030504040204" pitchFamily="50" charset="-128"/>
                        </a:rPr>
                        <a:t>大阪広域連携基盤（</a:t>
                      </a:r>
                      <a:r>
                        <a:rPr kumimoji="1" lang="en-US" altLang="ja-JP" sz="800" dirty="0">
                          <a:solidFill>
                            <a:schemeClr val="tx1"/>
                          </a:solidFill>
                          <a:latin typeface="Meiryo UI" panose="020B0604030504040204" pitchFamily="50" charset="-128"/>
                          <a:ea typeface="Meiryo UI" panose="020B0604030504040204" pitchFamily="50" charset="-128"/>
                        </a:rPr>
                        <a:t>ORDEN</a:t>
                      </a:r>
                      <a:r>
                        <a:rPr kumimoji="1" lang="ja-JP" altLang="en-US" sz="800" dirty="0">
                          <a:solidFill>
                            <a:schemeClr val="tx1"/>
                          </a:solidFill>
                          <a:latin typeface="Meiryo UI" panose="020B0604030504040204" pitchFamily="50" charset="-128"/>
                          <a:ea typeface="Meiryo UI" panose="020B0604030504040204" pitchFamily="50" charset="-128"/>
                        </a:rPr>
                        <a:t>）について</a:t>
                      </a:r>
                    </a:p>
                  </a:txBody>
                  <a:tcPr marT="36000" marB="36000">
                    <a:solidFill>
                      <a:schemeClr val="accent4">
                        <a:lumMod val="20000"/>
                        <a:lumOff val="80000"/>
                      </a:schemeClr>
                    </a:solidFill>
                  </a:tcPr>
                </a:tc>
                <a:extLst>
                  <a:ext uri="{0D108BD9-81ED-4DB2-BD59-A6C34878D82A}">
                    <a16:rowId xmlns:a16="http://schemas.microsoft.com/office/drawing/2014/main" val="3093880308"/>
                  </a:ext>
                </a:extLst>
              </a:tr>
              <a:tr h="132605">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10</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6</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4">
                        <a:lumMod val="20000"/>
                        <a:lumOff val="80000"/>
                      </a:schemeClr>
                    </a:solidFill>
                  </a:tcPr>
                </a:tc>
                <a:tc>
                  <a:txBody>
                    <a:bodyPr/>
                    <a:lstStyle/>
                    <a:p>
                      <a:pPr algn="l"/>
                      <a:r>
                        <a:rPr kumimoji="1" lang="ja-JP" altLang="en-US" sz="1000" dirty="0">
                          <a:solidFill>
                            <a:schemeClr val="tx1"/>
                          </a:solidFill>
                          <a:latin typeface="Meiryo UI" panose="020B0604030504040204" pitchFamily="50" charset="-128"/>
                          <a:ea typeface="Meiryo UI" panose="020B0604030504040204" pitchFamily="50" charset="-128"/>
                        </a:rPr>
                        <a:t>京都スマートシティエキスポ</a:t>
                      </a:r>
                    </a:p>
                  </a:txBody>
                  <a:tcPr marT="36000" marB="36000" anchor="ctr">
                    <a:solidFill>
                      <a:schemeClr val="accent4">
                        <a:lumMod val="20000"/>
                        <a:lumOff val="80000"/>
                      </a:schemeClr>
                    </a:solidFill>
                  </a:tcPr>
                </a:tc>
                <a:tc>
                  <a:txBody>
                    <a:bodyPr/>
                    <a:lstStyle/>
                    <a:p>
                      <a:pPr algn="l"/>
                      <a:r>
                        <a:rPr kumimoji="1" lang="ja-JP" altLang="en-US" sz="800" dirty="0">
                          <a:solidFill>
                            <a:schemeClr val="tx1"/>
                          </a:solidFill>
                          <a:latin typeface="Meiryo UI" panose="020B0604030504040204" pitchFamily="50" charset="-128"/>
                          <a:ea typeface="Meiryo UI" panose="020B0604030504040204" pitchFamily="50" charset="-128"/>
                        </a:rPr>
                        <a:t>京都スマートシティエキスポ運営協議会</a:t>
                      </a:r>
                    </a:p>
                  </a:txBody>
                  <a:tcPr marT="36000" marB="36000">
                    <a:solidFill>
                      <a:schemeClr val="accent4">
                        <a:lumMod val="20000"/>
                        <a:lumOff val="80000"/>
                      </a:schemeClr>
                    </a:solidFill>
                  </a:tcPr>
                </a:tc>
                <a:tc>
                  <a:txBody>
                    <a:bodyPr/>
                    <a:lstStyle/>
                    <a:p>
                      <a:pPr algn="l"/>
                      <a:r>
                        <a:rPr kumimoji="1" lang="ja-JP" altLang="en-US" sz="800" dirty="0">
                          <a:solidFill>
                            <a:schemeClr val="tx1"/>
                          </a:solidFill>
                          <a:latin typeface="Meiryo UI" panose="020B0604030504040204" pitchFamily="50" charset="-128"/>
                          <a:ea typeface="Meiryo UI" panose="020B0604030504040204" pitchFamily="50" charset="-128"/>
                        </a:rPr>
                        <a:t>大阪スーパーシティ構想</a:t>
                      </a:r>
                    </a:p>
                  </a:txBody>
                  <a:tcPr marT="36000" marB="36000">
                    <a:solidFill>
                      <a:schemeClr val="accent4">
                        <a:lumMod val="20000"/>
                        <a:lumOff val="80000"/>
                      </a:schemeClr>
                    </a:solidFill>
                  </a:tcPr>
                </a:tc>
                <a:extLst>
                  <a:ext uri="{0D108BD9-81ED-4DB2-BD59-A6C34878D82A}">
                    <a16:rowId xmlns:a16="http://schemas.microsoft.com/office/drawing/2014/main" val="174322357"/>
                  </a:ext>
                </a:extLst>
              </a:tr>
              <a:tr h="132605">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11</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4</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4">
                        <a:lumMod val="20000"/>
                        <a:lumOff val="80000"/>
                      </a:schemeClr>
                    </a:solidFill>
                  </a:tcPr>
                </a:tc>
                <a:tc>
                  <a:txBody>
                    <a:bodyPr/>
                    <a:lstStyle/>
                    <a:p>
                      <a:pPr algn="l"/>
                      <a:r>
                        <a:rPr kumimoji="1" lang="ja-JP" altLang="en-US" sz="1000" dirty="0">
                          <a:solidFill>
                            <a:schemeClr val="tx1"/>
                          </a:solidFill>
                          <a:latin typeface="Meiryo UI" panose="020B0604030504040204" pitchFamily="50" charset="-128"/>
                          <a:ea typeface="Meiryo UI" panose="020B0604030504040204" pitchFamily="50" charset="-128"/>
                        </a:rPr>
                        <a:t>日経デジタルフォーラム</a:t>
                      </a:r>
                    </a:p>
                  </a:txBody>
                  <a:tcPr marT="36000" marB="36000" anchor="ctr">
                    <a:solidFill>
                      <a:schemeClr val="accent4">
                        <a:lumMod val="20000"/>
                        <a:lumOff val="8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rPr>
                        <a:t>日本経済新聞社　大阪本社</a:t>
                      </a:r>
                    </a:p>
                  </a:txBody>
                  <a:tcPr marT="36000" marB="36000">
                    <a:solidFill>
                      <a:schemeClr val="accent4">
                        <a:lumMod val="20000"/>
                        <a:lumOff val="8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800" b="0" u="none" strike="noStrike" kern="1200" baseline="0" dirty="0">
                          <a:solidFill>
                            <a:schemeClr val="tx1"/>
                          </a:solidFill>
                          <a:latin typeface="Meiryo UI" panose="020B0604030504040204" pitchFamily="50" charset="-128"/>
                          <a:ea typeface="Meiryo UI" panose="020B0604030504040204" pitchFamily="50" charset="-128"/>
                        </a:rPr>
                        <a:t>大阪のスマートシティ計画</a:t>
                      </a:r>
                      <a:endPar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endParaRPr>
                    </a:p>
                  </a:txBody>
                  <a:tcPr marT="36000" marB="36000">
                    <a:solidFill>
                      <a:schemeClr val="accent4">
                        <a:lumMod val="20000"/>
                        <a:lumOff val="80000"/>
                      </a:schemeClr>
                    </a:solidFill>
                  </a:tcPr>
                </a:tc>
                <a:extLst>
                  <a:ext uri="{0D108BD9-81ED-4DB2-BD59-A6C34878D82A}">
                    <a16:rowId xmlns:a16="http://schemas.microsoft.com/office/drawing/2014/main" val="3875420432"/>
                  </a:ext>
                </a:extLst>
              </a:tr>
              <a:tr h="132605">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11</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25</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4">
                        <a:lumMod val="20000"/>
                        <a:lumOff val="80000"/>
                      </a:schemeClr>
                    </a:solidFill>
                  </a:tcPr>
                </a:tc>
                <a:tc>
                  <a:txBody>
                    <a:bodyPr/>
                    <a:lstStyle/>
                    <a:p>
                      <a:pPr algn="l"/>
                      <a:r>
                        <a:rPr kumimoji="1" lang="en-US" altLang="ja-JP" sz="1000" dirty="0" err="1">
                          <a:solidFill>
                            <a:schemeClr val="tx1"/>
                          </a:solidFill>
                          <a:latin typeface="Meiryo UI" panose="020B0604030504040204" pitchFamily="50" charset="-128"/>
                          <a:ea typeface="Meiryo UI" panose="020B0604030504040204" pitchFamily="50" charset="-128"/>
                        </a:rPr>
                        <a:t>Kyndryl</a:t>
                      </a:r>
                      <a:r>
                        <a:rPr kumimoji="1" lang="en-US" altLang="ja-JP" sz="1000" dirty="0">
                          <a:solidFill>
                            <a:schemeClr val="tx1"/>
                          </a:solidFill>
                          <a:latin typeface="Meiryo UI" panose="020B0604030504040204" pitchFamily="50" charset="-128"/>
                          <a:ea typeface="Meiryo UI" panose="020B0604030504040204" pitchFamily="50" charset="-128"/>
                        </a:rPr>
                        <a:t> Executive Exchange 2022</a:t>
                      </a:r>
                    </a:p>
                  </a:txBody>
                  <a:tcPr marT="36000" marB="36000" anchor="ctr">
                    <a:solidFill>
                      <a:schemeClr val="accent4">
                        <a:lumMod val="20000"/>
                        <a:lumOff val="80000"/>
                      </a:schemeClr>
                    </a:solidFill>
                  </a:tcPr>
                </a:tc>
                <a:tc>
                  <a:txBody>
                    <a:bodyPr/>
                    <a:lstStyle/>
                    <a:p>
                      <a:pPr algn="l"/>
                      <a:r>
                        <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rPr>
                        <a:t>キンドリルジャパン株式会社</a:t>
                      </a:r>
                    </a:p>
                  </a:txBody>
                  <a:tcPr marT="36000" marB="36000">
                    <a:solidFill>
                      <a:schemeClr val="accent4">
                        <a:lumMod val="20000"/>
                        <a:lumOff val="80000"/>
                      </a:schemeClr>
                    </a:solidFill>
                  </a:tcPr>
                </a:tc>
                <a:tc>
                  <a:txBody>
                    <a:bodyPr/>
                    <a:lstStyle/>
                    <a:p>
                      <a:pPr algn="l"/>
                      <a:r>
                        <a:rPr kumimoji="1" lang="ja-JP" altLang="en-US" sz="800" b="0" u="none" strike="noStrike" kern="1200" baseline="0" dirty="0">
                          <a:solidFill>
                            <a:schemeClr val="tx1"/>
                          </a:solidFill>
                          <a:latin typeface="Meiryo UI" panose="020B0604030504040204" pitchFamily="50" charset="-128"/>
                          <a:ea typeface="Meiryo UI" panose="020B0604030504040204" pitchFamily="50" charset="-128"/>
                        </a:rPr>
                        <a:t>行政デジタル改革と大阪スマートシティ戦略</a:t>
                      </a:r>
                      <a:endPar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endParaRPr>
                    </a:p>
                  </a:txBody>
                  <a:tcPr marT="36000" marB="36000">
                    <a:solidFill>
                      <a:schemeClr val="accent4">
                        <a:lumMod val="20000"/>
                        <a:lumOff val="80000"/>
                      </a:schemeClr>
                    </a:solidFill>
                  </a:tcPr>
                </a:tc>
                <a:extLst>
                  <a:ext uri="{0D108BD9-81ED-4DB2-BD59-A6C34878D82A}">
                    <a16:rowId xmlns:a16="http://schemas.microsoft.com/office/drawing/2014/main" val="1926542875"/>
                  </a:ext>
                </a:extLst>
              </a:tr>
              <a:tr h="0">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2</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3</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4">
                        <a:lumMod val="20000"/>
                        <a:lumOff val="80000"/>
                      </a:schemeClr>
                    </a:solidFill>
                  </a:tcPr>
                </a:tc>
                <a:tc>
                  <a:txBody>
                    <a:bodyPr/>
                    <a:lstStyle/>
                    <a:p>
                      <a:pPr algn="l"/>
                      <a:r>
                        <a:rPr kumimoji="1" lang="ja-JP" altLang="en-US" sz="1000" dirty="0">
                          <a:solidFill>
                            <a:schemeClr val="tx1"/>
                          </a:solidFill>
                          <a:latin typeface="Meiryo UI" panose="020B0604030504040204" pitchFamily="50" charset="-128"/>
                          <a:ea typeface="Meiryo UI" panose="020B0604030504040204" pitchFamily="50" charset="-128"/>
                        </a:rPr>
                        <a:t>第</a:t>
                      </a:r>
                      <a:r>
                        <a:rPr kumimoji="1" lang="en-US" altLang="ja-JP" sz="1000" dirty="0">
                          <a:solidFill>
                            <a:schemeClr val="tx1"/>
                          </a:solidFill>
                          <a:latin typeface="Meiryo UI" panose="020B0604030504040204" pitchFamily="50" charset="-128"/>
                          <a:ea typeface="Meiryo UI" panose="020B0604030504040204" pitchFamily="50" charset="-128"/>
                        </a:rPr>
                        <a:t>441</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CBI</a:t>
                      </a:r>
                      <a:r>
                        <a:rPr kumimoji="1" lang="ja-JP" altLang="en-US" sz="1000" dirty="0">
                          <a:solidFill>
                            <a:schemeClr val="tx1"/>
                          </a:solidFill>
                          <a:latin typeface="Meiryo UI" panose="020B0604030504040204" pitchFamily="50" charset="-128"/>
                          <a:ea typeface="Meiryo UI" panose="020B0604030504040204" pitchFamily="50" charset="-128"/>
                        </a:rPr>
                        <a:t>学会研究講演会</a:t>
                      </a:r>
                    </a:p>
                  </a:txBody>
                  <a:tcPr marT="36000" marB="36000" anchor="ctr">
                    <a:solidFill>
                      <a:schemeClr val="accent4">
                        <a:lumMod val="20000"/>
                        <a:lumOff val="80000"/>
                      </a:schemeClr>
                    </a:solidFill>
                  </a:tcPr>
                </a:tc>
                <a:tc>
                  <a:txBody>
                    <a:bodyPr/>
                    <a:lstStyle/>
                    <a:p>
                      <a:pPr algn="l"/>
                      <a:r>
                        <a:rPr kumimoji="1" lang="en-US" altLang="ja-JP" sz="800" b="0" i="0" u="none" strike="noStrike" kern="1200" baseline="0" dirty="0">
                          <a:solidFill>
                            <a:schemeClr val="tx1"/>
                          </a:solidFill>
                          <a:latin typeface="Meiryo UI" panose="020B0604030504040204" pitchFamily="50" charset="-128"/>
                          <a:ea typeface="Meiryo UI" panose="020B0604030504040204" pitchFamily="50" charset="-128"/>
                          <a:cs typeface="+mn-cs"/>
                        </a:rPr>
                        <a:t>CBI</a:t>
                      </a:r>
                      <a:r>
                        <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rPr>
                        <a:t>学会</a:t>
                      </a:r>
                    </a:p>
                  </a:txBody>
                  <a:tcPr marT="36000" marB="36000">
                    <a:solidFill>
                      <a:schemeClr val="accent4">
                        <a:lumMod val="20000"/>
                        <a:lumOff val="80000"/>
                      </a:schemeClr>
                    </a:solidFill>
                  </a:tcPr>
                </a:tc>
                <a:tc>
                  <a:txBody>
                    <a:bodyPr/>
                    <a:lstStyle/>
                    <a:p>
                      <a:pPr algn="l"/>
                      <a:r>
                        <a:rPr kumimoji="1" lang="ja-JP" altLang="en-US" sz="800" b="0" u="none" strike="noStrike" kern="1200" baseline="0" dirty="0">
                          <a:solidFill>
                            <a:schemeClr val="tx1"/>
                          </a:solidFill>
                          <a:latin typeface="Meiryo UI" panose="020B0604030504040204" pitchFamily="50" charset="-128"/>
                          <a:ea typeface="Meiryo UI" panose="020B0604030504040204" pitchFamily="50" charset="-128"/>
                        </a:rPr>
                        <a:t>大阪のスマートヘルスシティ計画</a:t>
                      </a:r>
                      <a:endPar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endParaRPr>
                    </a:p>
                  </a:txBody>
                  <a:tcPr marT="36000" marB="36000">
                    <a:solidFill>
                      <a:schemeClr val="accent4">
                        <a:lumMod val="20000"/>
                        <a:lumOff val="80000"/>
                      </a:schemeClr>
                    </a:solidFill>
                  </a:tcPr>
                </a:tc>
                <a:extLst>
                  <a:ext uri="{0D108BD9-81ED-4DB2-BD59-A6C34878D82A}">
                    <a16:rowId xmlns:a16="http://schemas.microsoft.com/office/drawing/2014/main" val="2010481042"/>
                  </a:ext>
                </a:extLst>
              </a:tr>
            </a:tbl>
          </a:graphicData>
        </a:graphic>
      </p:graphicFrame>
      <p:sp>
        <p:nvSpPr>
          <p:cNvPr id="2" name="テキスト ボックス 1">
            <a:extLst>
              <a:ext uri="{FF2B5EF4-FFF2-40B4-BE49-F238E27FC236}">
                <a16:creationId xmlns:a16="http://schemas.microsoft.com/office/drawing/2014/main" id="{A7E791B9-770D-406B-AAE3-A28F938BCF8A}"/>
              </a:ext>
            </a:extLst>
          </p:cNvPr>
          <p:cNvSpPr txBox="1"/>
          <p:nvPr/>
        </p:nvSpPr>
        <p:spPr>
          <a:xfrm>
            <a:off x="35359" y="1319147"/>
            <a:ext cx="1003979" cy="2403592"/>
          </a:xfrm>
          <a:prstGeom prst="rect">
            <a:avLst/>
          </a:prstGeom>
          <a:solidFill>
            <a:schemeClr val="accent4">
              <a:lumMod val="20000"/>
              <a:lumOff val="80000"/>
            </a:schemeClr>
          </a:solidFill>
          <a:ln>
            <a:solidFill>
              <a:schemeClr val="tx1"/>
            </a:solidFill>
          </a:ln>
        </p:spPr>
        <p:txBody>
          <a:bodyPr wrap="none" lIns="36000" rIns="36000" rtlCol="0">
            <a:noAutofit/>
          </a:bodyPr>
          <a:lstStyle/>
          <a:p>
            <a:pPr algn="ctr"/>
            <a:r>
              <a:rPr lang="en-US" altLang="ja-JP" sz="1200" b="1" dirty="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2022</a:t>
            </a:r>
            <a:r>
              <a:rPr kumimoji="1" lang="ja-JP" altLang="en-US" sz="1200" b="1" dirty="0">
                <a:latin typeface="Meiryo UI" panose="020B0604030504040204" pitchFamily="50" charset="-128"/>
                <a:ea typeface="Meiryo UI" panose="020B0604030504040204" pitchFamily="50" charset="-128"/>
              </a:rPr>
              <a:t>年度</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graphicFrame>
        <p:nvGraphicFramePr>
          <p:cNvPr id="14" name="表 4">
            <a:extLst>
              <a:ext uri="{FF2B5EF4-FFF2-40B4-BE49-F238E27FC236}">
                <a16:creationId xmlns:a16="http://schemas.microsoft.com/office/drawing/2014/main" id="{B3517D06-18EF-4C58-B309-FA06C3D1DC9C}"/>
              </a:ext>
            </a:extLst>
          </p:cNvPr>
          <p:cNvGraphicFramePr>
            <a:graphicFrameLocks noGrp="1"/>
          </p:cNvGraphicFramePr>
          <p:nvPr>
            <p:extLst>
              <p:ext uri="{D42A27DB-BD31-4B8C-83A1-F6EECF244321}">
                <p14:modId xmlns:p14="http://schemas.microsoft.com/office/powerpoint/2010/main" val="1169758119"/>
              </p:ext>
            </p:extLst>
          </p:nvPr>
        </p:nvGraphicFramePr>
        <p:xfrm>
          <a:off x="1037810" y="3960328"/>
          <a:ext cx="8058061" cy="2605560"/>
        </p:xfrm>
        <a:graphic>
          <a:graphicData uri="http://schemas.openxmlformats.org/drawingml/2006/table">
            <a:tbl>
              <a:tblPr firstRow="1" bandRow="1">
                <a:tableStyleId>{5940675A-B579-460E-94D1-54222C63F5DA}</a:tableStyleId>
              </a:tblPr>
              <a:tblGrid>
                <a:gridCol w="797243">
                  <a:extLst>
                    <a:ext uri="{9D8B030D-6E8A-4147-A177-3AD203B41FA5}">
                      <a16:colId xmlns:a16="http://schemas.microsoft.com/office/drawing/2014/main" val="349086015"/>
                    </a:ext>
                  </a:extLst>
                </a:gridCol>
                <a:gridCol w="2677312">
                  <a:extLst>
                    <a:ext uri="{9D8B030D-6E8A-4147-A177-3AD203B41FA5}">
                      <a16:colId xmlns:a16="http://schemas.microsoft.com/office/drawing/2014/main" val="2960538053"/>
                    </a:ext>
                  </a:extLst>
                </a:gridCol>
                <a:gridCol w="2057400">
                  <a:extLst>
                    <a:ext uri="{9D8B030D-6E8A-4147-A177-3AD203B41FA5}">
                      <a16:colId xmlns:a16="http://schemas.microsoft.com/office/drawing/2014/main" val="2457393563"/>
                    </a:ext>
                  </a:extLst>
                </a:gridCol>
                <a:gridCol w="2526106">
                  <a:extLst>
                    <a:ext uri="{9D8B030D-6E8A-4147-A177-3AD203B41FA5}">
                      <a16:colId xmlns:a16="http://schemas.microsoft.com/office/drawing/2014/main" val="1120202982"/>
                    </a:ext>
                  </a:extLst>
                </a:gridCol>
              </a:tblGrid>
              <a:tr h="205574">
                <a:tc>
                  <a:txBody>
                    <a:bodyPr/>
                    <a:lstStyle/>
                    <a:p>
                      <a:pPr algn="l"/>
                      <a:r>
                        <a:rPr kumimoji="1" lang="en-US" altLang="ja-JP" sz="1000" dirty="0">
                          <a:latin typeface="Meiryo UI" panose="020B0604030504040204" pitchFamily="50" charset="-128"/>
                          <a:ea typeface="Meiryo UI" panose="020B0604030504040204" pitchFamily="50" charset="-128"/>
                        </a:rPr>
                        <a:t>4</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13</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6">
                        <a:lumMod val="40000"/>
                        <a:lumOff val="60000"/>
                      </a:schemeClr>
                    </a:solidFill>
                  </a:tcPr>
                </a:tc>
                <a:tc>
                  <a:txBody>
                    <a:bodyPr/>
                    <a:lstStyle/>
                    <a:p>
                      <a:pPr algn="l"/>
                      <a:r>
                        <a:rPr kumimoji="1" lang="ja-JP" altLang="en-US" sz="1000" dirty="0">
                          <a:latin typeface="Meiryo UI" panose="020B0604030504040204" pitchFamily="50" charset="-128"/>
                          <a:ea typeface="Meiryo UI" panose="020B0604030504040204" pitchFamily="50" charset="-128"/>
                        </a:rPr>
                        <a:t>大阪スマートシティパートナーズフォーラム総会</a:t>
                      </a:r>
                    </a:p>
                  </a:txBody>
                  <a:tcPr marT="36000" marB="36000" anchor="ctr">
                    <a:solidFill>
                      <a:schemeClr val="accent6">
                        <a:lumMod val="40000"/>
                        <a:lumOff val="60000"/>
                      </a:schemeClr>
                    </a:solidFill>
                  </a:tcPr>
                </a:tc>
                <a:tc>
                  <a:txBody>
                    <a:bodyPr/>
                    <a:lstStyle/>
                    <a:p>
                      <a:r>
                        <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rPr>
                        <a:t>大阪スマートシティパートナーズフォーラム</a:t>
                      </a:r>
                    </a:p>
                  </a:txBody>
                  <a:tcPr marT="36000" marB="36000">
                    <a:solidFill>
                      <a:schemeClr val="accent6">
                        <a:lumMod val="40000"/>
                        <a:lumOff val="60000"/>
                      </a:schemeClr>
                    </a:solidFill>
                  </a:tcPr>
                </a:tc>
                <a:tc>
                  <a:txBody>
                    <a:bodyPr/>
                    <a:lstStyle/>
                    <a:p>
                      <a:r>
                        <a:rPr kumimoji="1" lang="ja-JP" altLang="en-US" sz="800" b="0" u="none" strike="noStrike" kern="1200" baseline="0" dirty="0">
                          <a:solidFill>
                            <a:schemeClr val="dk1"/>
                          </a:solidFill>
                          <a:latin typeface="Meiryo UI" panose="020B0604030504040204" pitchFamily="50" charset="-128"/>
                          <a:ea typeface="Meiryo UI" panose="020B0604030504040204" pitchFamily="50" charset="-128"/>
                        </a:rPr>
                        <a:t>大阪広域データ連携基盤の整備と今後の事業</a:t>
                      </a:r>
                      <a:endParaRPr kumimoji="1" lang="ja-JP" altLang="en-US" sz="800" b="0" i="0" u="none" strike="noStrike" kern="1200" baseline="0" dirty="0">
                        <a:solidFill>
                          <a:schemeClr val="dk1"/>
                        </a:solidFill>
                        <a:latin typeface="Meiryo UI" panose="020B0604030504040204" pitchFamily="50" charset="-128"/>
                        <a:ea typeface="Meiryo UI" panose="020B0604030504040204" pitchFamily="50" charset="-128"/>
                        <a:cs typeface="+mn-cs"/>
                      </a:endParaRPr>
                    </a:p>
                  </a:txBody>
                  <a:tcPr marT="36000" marB="36000">
                    <a:solidFill>
                      <a:schemeClr val="accent6">
                        <a:lumMod val="40000"/>
                        <a:lumOff val="60000"/>
                      </a:schemeClr>
                    </a:solidFill>
                  </a:tcPr>
                </a:tc>
                <a:extLst>
                  <a:ext uri="{0D108BD9-81ED-4DB2-BD59-A6C34878D82A}">
                    <a16:rowId xmlns:a16="http://schemas.microsoft.com/office/drawing/2014/main" val="2683743001"/>
                  </a:ext>
                </a:extLst>
              </a:tr>
              <a:tr h="205574">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5</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27</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6">
                        <a:lumMod val="40000"/>
                        <a:lumOff val="6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dk1"/>
                          </a:solidFill>
                          <a:effectLst/>
                          <a:latin typeface="Meiryo UI" panose="020B0604030504040204" pitchFamily="50" charset="-128"/>
                          <a:ea typeface="Meiryo UI" panose="020B0604030504040204" pitchFamily="50" charset="-128"/>
                        </a:rPr>
                        <a:t>バイオグリッド研究会</a:t>
                      </a:r>
                      <a:endParaRPr kumimoji="1" lang="ja-JP" altLang="en-US" sz="1000" dirty="0">
                        <a:latin typeface="Meiryo UI" panose="020B0604030504040204" pitchFamily="50" charset="-128"/>
                        <a:ea typeface="Meiryo UI" panose="020B0604030504040204" pitchFamily="50" charset="-128"/>
                      </a:endParaRPr>
                    </a:p>
                  </a:txBody>
                  <a:tcPr marT="36000" marB="36000" anchor="ctr">
                    <a:solidFill>
                      <a:schemeClr val="accent6">
                        <a:lumMod val="40000"/>
                        <a:lumOff val="6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rPr>
                        <a:t>特定非営利活動法 バイオグリッドセンター関西</a:t>
                      </a:r>
                    </a:p>
                  </a:txBody>
                  <a:tcPr marT="36000" marB="36000">
                    <a:solidFill>
                      <a:schemeClr val="accent6">
                        <a:lumMod val="40000"/>
                        <a:lumOff val="6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ja-JP" sz="800" kern="1200" dirty="0">
                          <a:solidFill>
                            <a:schemeClr val="dk1"/>
                          </a:solidFill>
                          <a:effectLst/>
                          <a:latin typeface="Meiryo UI" panose="020B0604030504040204" pitchFamily="50" charset="-128"/>
                          <a:ea typeface="Meiryo UI" panose="020B0604030504040204" pitchFamily="50" charset="-128"/>
                        </a:rPr>
                        <a:t>大阪デジタルヘルスファンドの概要と狙い</a:t>
                      </a:r>
                      <a:endParaRPr kumimoji="1" lang="ja-JP" altLang="en-US" sz="800" b="0" i="0" u="none" strike="noStrike" kern="1200" baseline="0" dirty="0">
                        <a:solidFill>
                          <a:schemeClr val="dk1"/>
                        </a:solidFill>
                        <a:latin typeface="Meiryo UI" panose="020B0604030504040204" pitchFamily="50" charset="-128"/>
                        <a:ea typeface="Meiryo UI" panose="020B0604030504040204" pitchFamily="50" charset="-128"/>
                        <a:cs typeface="+mn-cs"/>
                      </a:endParaRPr>
                    </a:p>
                  </a:txBody>
                  <a:tcPr marT="36000" marB="36000">
                    <a:solidFill>
                      <a:schemeClr val="accent6">
                        <a:lumMod val="40000"/>
                        <a:lumOff val="60000"/>
                      </a:schemeClr>
                    </a:solidFill>
                  </a:tcPr>
                </a:tc>
                <a:extLst>
                  <a:ext uri="{0D108BD9-81ED-4DB2-BD59-A6C34878D82A}">
                    <a16:rowId xmlns:a16="http://schemas.microsoft.com/office/drawing/2014/main" val="3002110005"/>
                  </a:ext>
                </a:extLst>
              </a:tr>
              <a:tr h="205574">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6</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19</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6">
                        <a:lumMod val="40000"/>
                        <a:lumOff val="60000"/>
                      </a:schemeClr>
                    </a:solidFill>
                  </a:tcPr>
                </a:tc>
                <a:tc>
                  <a:txBody>
                    <a:bodyPr/>
                    <a:lstStyle/>
                    <a:p>
                      <a:pPr algn="l"/>
                      <a:r>
                        <a:rPr kumimoji="1" lang="ja-JP" altLang="en-US" sz="1000" dirty="0">
                          <a:latin typeface="Meiryo UI" panose="020B0604030504040204" pitchFamily="50" charset="-128"/>
                          <a:ea typeface="Meiryo UI" panose="020B0604030504040204" pitchFamily="50" charset="-128"/>
                        </a:rPr>
                        <a:t>第</a:t>
                      </a:r>
                      <a:r>
                        <a:rPr kumimoji="1" lang="en-US" altLang="ja-JP" sz="1000" dirty="0">
                          <a:latin typeface="Meiryo UI" panose="020B0604030504040204" pitchFamily="50" charset="-128"/>
                          <a:ea typeface="Meiryo UI" panose="020B0604030504040204" pitchFamily="50" charset="-128"/>
                        </a:rPr>
                        <a:t>14</a:t>
                      </a:r>
                      <a:r>
                        <a:rPr kumimoji="1" lang="ja-JP" altLang="en-US" sz="1000" dirty="0">
                          <a:latin typeface="Meiryo UI" panose="020B0604030504040204" pitchFamily="50" charset="-128"/>
                          <a:ea typeface="Meiryo UI" panose="020B0604030504040204" pitchFamily="50" charset="-128"/>
                        </a:rPr>
                        <a:t>回デジタルヘルスセミナー</a:t>
                      </a:r>
                    </a:p>
                  </a:txBody>
                  <a:tcPr marT="36000" marB="36000" anchor="ctr">
                    <a:solidFill>
                      <a:schemeClr val="accent6">
                        <a:lumMod val="40000"/>
                        <a:lumOff val="60000"/>
                      </a:schemeClr>
                    </a:solidFill>
                  </a:tcPr>
                </a:tc>
                <a:tc>
                  <a:txBody>
                    <a:bodyPr/>
                    <a:lstStyle/>
                    <a:p>
                      <a:r>
                        <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rPr>
                        <a:t>関西医薬品協会　他</a:t>
                      </a:r>
                    </a:p>
                  </a:txBody>
                  <a:tcPr marT="36000" marB="36000">
                    <a:solidFill>
                      <a:schemeClr val="accent6">
                        <a:lumMod val="40000"/>
                        <a:lumOff val="60000"/>
                      </a:schemeClr>
                    </a:solidFill>
                  </a:tcPr>
                </a:tc>
                <a:tc>
                  <a:txBody>
                    <a:bodyPr/>
                    <a:lstStyle/>
                    <a:p>
                      <a:r>
                        <a:rPr kumimoji="1" lang="ja-JP" altLang="en-US" sz="800" b="0" u="none" strike="noStrike" kern="1200" baseline="0" dirty="0">
                          <a:solidFill>
                            <a:schemeClr val="dk1"/>
                          </a:solidFill>
                          <a:latin typeface="Meiryo UI" panose="020B0604030504040204" pitchFamily="50" charset="-128"/>
                          <a:ea typeface="Meiryo UI" panose="020B0604030504040204" pitchFamily="50" charset="-128"/>
                        </a:rPr>
                        <a:t>大阪スマートヘルスシティ</a:t>
                      </a:r>
                      <a:endParaRPr kumimoji="1" lang="ja-JP" altLang="en-US" sz="800" b="0" i="0" u="none" strike="noStrike" kern="1200" baseline="0" dirty="0">
                        <a:solidFill>
                          <a:schemeClr val="dk1"/>
                        </a:solidFill>
                        <a:latin typeface="Meiryo UI" panose="020B0604030504040204" pitchFamily="50" charset="-128"/>
                        <a:ea typeface="Meiryo UI" panose="020B0604030504040204" pitchFamily="50" charset="-128"/>
                        <a:cs typeface="+mn-cs"/>
                      </a:endParaRPr>
                    </a:p>
                  </a:txBody>
                  <a:tcPr marT="36000" marB="36000">
                    <a:solidFill>
                      <a:schemeClr val="accent6">
                        <a:lumMod val="40000"/>
                        <a:lumOff val="60000"/>
                      </a:schemeClr>
                    </a:solidFill>
                  </a:tcPr>
                </a:tc>
                <a:extLst>
                  <a:ext uri="{0D108BD9-81ED-4DB2-BD59-A6C34878D82A}">
                    <a16:rowId xmlns:a16="http://schemas.microsoft.com/office/drawing/2014/main" val="4010765863"/>
                  </a:ext>
                </a:extLst>
              </a:tr>
              <a:tr h="205574">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7</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6</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6">
                        <a:lumMod val="40000"/>
                        <a:lumOff val="60000"/>
                      </a:schemeClr>
                    </a:solidFill>
                  </a:tcPr>
                </a:tc>
                <a:tc>
                  <a:txBody>
                    <a:bodyPr/>
                    <a:lstStyle/>
                    <a:p>
                      <a:pPr algn="l"/>
                      <a:r>
                        <a:rPr kumimoji="1" lang="en-US" altLang="ja-JP" sz="1000" dirty="0">
                          <a:latin typeface="Meiryo UI" panose="020B0604030504040204" pitchFamily="50" charset="-128"/>
                          <a:ea typeface="Meiryo UI" panose="020B0604030504040204" pitchFamily="50" charset="-128"/>
                        </a:rPr>
                        <a:t>Super City/Smart City KANSAI 2023</a:t>
                      </a:r>
                      <a:endParaRPr kumimoji="1" lang="ja-JP" altLang="en-US" sz="1000" dirty="0">
                        <a:latin typeface="Meiryo UI" panose="020B0604030504040204" pitchFamily="50" charset="-128"/>
                        <a:ea typeface="Meiryo UI" panose="020B0604030504040204" pitchFamily="50" charset="-128"/>
                      </a:endParaRPr>
                    </a:p>
                  </a:txBody>
                  <a:tcPr marT="36000" marB="36000" anchor="ctr">
                    <a:solidFill>
                      <a:schemeClr val="accent6">
                        <a:lumMod val="40000"/>
                        <a:lumOff val="6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rPr>
                        <a:t>株式会社 </a:t>
                      </a:r>
                      <a:r>
                        <a:rPr kumimoji="1" lang="en-US" altLang="ja-JP" sz="800" b="0" i="0" u="none" strike="noStrike" kern="1200" baseline="0" dirty="0">
                          <a:solidFill>
                            <a:schemeClr val="tx1"/>
                          </a:solidFill>
                          <a:latin typeface="Meiryo UI" panose="020B0604030504040204" pitchFamily="50" charset="-128"/>
                          <a:ea typeface="Meiryo UI" panose="020B0604030504040204" pitchFamily="50" charset="-128"/>
                          <a:cs typeface="+mn-cs"/>
                        </a:rPr>
                        <a:t>JTB</a:t>
                      </a:r>
                      <a:r>
                        <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rPr>
                        <a:t>コミュニケーションデザイン</a:t>
                      </a:r>
                    </a:p>
                  </a:txBody>
                  <a:tcPr marT="36000" marB="36000">
                    <a:solidFill>
                      <a:schemeClr val="accent6">
                        <a:lumMod val="40000"/>
                        <a:lumOff val="60000"/>
                      </a:schemeClr>
                    </a:solidFill>
                  </a:tcPr>
                </a:tc>
                <a:tc>
                  <a:txBody>
                    <a:bodyPr/>
                    <a:lstStyle/>
                    <a:p>
                      <a:r>
                        <a:rPr kumimoji="1" lang="ja-JP" altLang="en-US" sz="800" b="0" u="none" strike="noStrike" kern="1200" baseline="0" dirty="0">
                          <a:solidFill>
                            <a:schemeClr val="dk1"/>
                          </a:solidFill>
                          <a:latin typeface="Meiryo UI" panose="020B0604030504040204" pitchFamily="50" charset="-128"/>
                          <a:ea typeface="Meiryo UI" panose="020B0604030504040204" pitchFamily="50" charset="-128"/>
                        </a:rPr>
                        <a:t>ブラッシュアップ </a:t>
                      </a:r>
                      <a:r>
                        <a:rPr kumimoji="1" lang="en-US" altLang="ja-JP" sz="800" b="0" u="none" strike="noStrike" kern="1200" baseline="0" dirty="0">
                          <a:solidFill>
                            <a:schemeClr val="dk1"/>
                          </a:solidFill>
                          <a:latin typeface="Meiryo UI" panose="020B0604030504040204" pitchFamily="50" charset="-128"/>
                          <a:ea typeface="Meiryo UI" panose="020B0604030504040204" pitchFamily="50" charset="-128"/>
                        </a:rPr>
                        <a:t>! </a:t>
                      </a:r>
                      <a:r>
                        <a:rPr kumimoji="1" lang="ja-JP" altLang="en-US" sz="800" b="0" u="none" strike="noStrike" kern="1200" baseline="0" dirty="0">
                          <a:solidFill>
                            <a:schemeClr val="dk1"/>
                          </a:solidFill>
                          <a:latin typeface="Meiryo UI" panose="020B0604030504040204" pitchFamily="50" charset="-128"/>
                          <a:ea typeface="Meiryo UI" panose="020B0604030504040204" pitchFamily="50" charset="-128"/>
                        </a:rPr>
                        <a:t>大阪スマートシティ戦略</a:t>
                      </a:r>
                      <a:endParaRPr kumimoji="1" lang="ja-JP" altLang="en-US" sz="800" b="0" i="0" u="none" strike="noStrike" kern="1200" baseline="0" dirty="0">
                        <a:solidFill>
                          <a:schemeClr val="dk1"/>
                        </a:solidFill>
                        <a:latin typeface="Meiryo UI" panose="020B0604030504040204" pitchFamily="50" charset="-128"/>
                        <a:ea typeface="Meiryo UI" panose="020B0604030504040204" pitchFamily="50" charset="-128"/>
                        <a:cs typeface="+mn-cs"/>
                      </a:endParaRPr>
                    </a:p>
                  </a:txBody>
                  <a:tcPr marT="36000" marB="36000">
                    <a:solidFill>
                      <a:schemeClr val="accent6">
                        <a:lumMod val="40000"/>
                        <a:lumOff val="60000"/>
                      </a:schemeClr>
                    </a:solidFill>
                  </a:tcPr>
                </a:tc>
                <a:extLst>
                  <a:ext uri="{0D108BD9-81ED-4DB2-BD59-A6C34878D82A}">
                    <a16:rowId xmlns:a16="http://schemas.microsoft.com/office/drawing/2014/main" val="1825314442"/>
                  </a:ext>
                </a:extLst>
              </a:tr>
              <a:tr h="205574">
                <a:tc>
                  <a:txBody>
                    <a:bodyPr/>
                    <a:lstStyle/>
                    <a:p>
                      <a:pPr algn="l"/>
                      <a:r>
                        <a:rPr kumimoji="1" lang="en-US" altLang="ja-JP" sz="1000" dirty="0">
                          <a:latin typeface="Meiryo UI" panose="020B0604030504040204" pitchFamily="50" charset="-128"/>
                          <a:ea typeface="Meiryo UI" panose="020B0604030504040204" pitchFamily="50" charset="-128"/>
                        </a:rPr>
                        <a:t>8</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23</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6">
                        <a:lumMod val="40000"/>
                        <a:lumOff val="6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dk1"/>
                          </a:solidFill>
                          <a:effectLst/>
                          <a:latin typeface="Meiryo UI" panose="020B0604030504040204" pitchFamily="50" charset="-128"/>
                          <a:ea typeface="Meiryo UI" panose="020B0604030504040204" pitchFamily="50" charset="-128"/>
                        </a:rPr>
                        <a:t>情報化連携推進機構 </a:t>
                      </a:r>
                      <a:r>
                        <a:rPr kumimoji="1" lang="en-US" altLang="ja-JP" sz="1000" kern="1200" dirty="0">
                          <a:solidFill>
                            <a:schemeClr val="dk1"/>
                          </a:solidFill>
                          <a:effectLst/>
                          <a:latin typeface="Meiryo UI" panose="020B0604030504040204" pitchFamily="50" charset="-128"/>
                          <a:ea typeface="Meiryo UI" panose="020B0604030504040204" pitchFamily="50" charset="-128"/>
                        </a:rPr>
                        <a:t>2023</a:t>
                      </a:r>
                      <a:r>
                        <a:rPr kumimoji="1" lang="ja-JP" altLang="ja-JP" sz="1000" kern="1200" dirty="0">
                          <a:solidFill>
                            <a:schemeClr val="dk1"/>
                          </a:solidFill>
                          <a:effectLst/>
                          <a:latin typeface="Meiryo UI" panose="020B0604030504040204" pitchFamily="50" charset="-128"/>
                          <a:ea typeface="Meiryo UI" panose="020B0604030504040204" pitchFamily="50" charset="-128"/>
                        </a:rPr>
                        <a:t>年度第</a:t>
                      </a:r>
                      <a:r>
                        <a:rPr kumimoji="1" lang="en-US" altLang="ja-JP" sz="1000" kern="1200" dirty="0">
                          <a:solidFill>
                            <a:schemeClr val="dk1"/>
                          </a:solidFill>
                          <a:effectLst/>
                          <a:latin typeface="Meiryo UI" panose="020B0604030504040204" pitchFamily="50" charset="-128"/>
                          <a:ea typeface="Meiryo UI" panose="020B0604030504040204" pitchFamily="50" charset="-128"/>
                        </a:rPr>
                        <a:t>2</a:t>
                      </a:r>
                      <a:r>
                        <a:rPr kumimoji="1" lang="ja-JP" altLang="ja-JP" sz="1000" kern="1200" dirty="0">
                          <a:solidFill>
                            <a:schemeClr val="dk1"/>
                          </a:solidFill>
                          <a:effectLst/>
                          <a:latin typeface="Meiryo UI" panose="020B0604030504040204" pitchFamily="50" charset="-128"/>
                          <a:ea typeface="Meiryo UI" panose="020B0604030504040204" pitchFamily="50" charset="-128"/>
                        </a:rPr>
                        <a:t>回講演会</a:t>
                      </a:r>
                      <a:endParaRPr kumimoji="1" lang="ja-JP" altLang="ja-JP" sz="1000" kern="1200" dirty="0">
                        <a:solidFill>
                          <a:schemeClr val="dk1"/>
                        </a:solidFill>
                        <a:effectLst/>
                        <a:latin typeface="Meiryo UI" panose="020B0604030504040204" pitchFamily="50" charset="-128"/>
                        <a:ea typeface="Meiryo UI" panose="020B0604030504040204" pitchFamily="50" charset="-128"/>
                        <a:cs typeface="+mn-cs"/>
                      </a:endParaRPr>
                    </a:p>
                  </a:txBody>
                  <a:tcPr marT="36000" marB="36000" anchor="ctr">
                    <a:solidFill>
                      <a:schemeClr val="accent6">
                        <a:lumMod val="40000"/>
                        <a:lumOff val="60000"/>
                      </a:schemeClr>
                    </a:solidFill>
                  </a:tcPr>
                </a:tc>
                <a:tc>
                  <a:txBody>
                    <a:bodyPr/>
                    <a:lstStyle/>
                    <a:p>
                      <a:r>
                        <a:rPr kumimoji="1" lang="zh-TW" altLang="en-US" sz="800" dirty="0">
                          <a:solidFill>
                            <a:schemeClr val="tx1"/>
                          </a:solidFill>
                          <a:latin typeface="Meiryo UI" panose="020B0604030504040204" pitchFamily="50" charset="-128"/>
                          <a:ea typeface="Meiryo UI" panose="020B0604030504040204" pitchFamily="50" charset="-128"/>
                        </a:rPr>
                        <a:t>特定非営利活動法人情報化連携推進機構</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36000" marB="36000">
                    <a:solidFill>
                      <a:schemeClr val="accent6">
                        <a:lumMod val="40000"/>
                        <a:lumOff val="60000"/>
                      </a:schemeClr>
                    </a:solidFill>
                  </a:tcPr>
                </a:tc>
                <a:tc>
                  <a:txBody>
                    <a:bodyPr/>
                    <a:lstStyle/>
                    <a:p>
                      <a:r>
                        <a:rPr kumimoji="1" lang="ja-JP" altLang="en-US" sz="800" dirty="0">
                          <a:latin typeface="Meiryo UI" panose="020B0604030504040204" pitchFamily="50" charset="-128"/>
                          <a:ea typeface="Meiryo UI" panose="020B0604030504040204" pitchFamily="50" charset="-128"/>
                        </a:rPr>
                        <a:t>大阪府のスマートシティ戦略</a:t>
                      </a:r>
                    </a:p>
                  </a:txBody>
                  <a:tcPr marT="36000" marB="36000">
                    <a:solidFill>
                      <a:schemeClr val="accent6">
                        <a:lumMod val="40000"/>
                        <a:lumOff val="60000"/>
                      </a:schemeClr>
                    </a:solidFill>
                  </a:tcPr>
                </a:tc>
                <a:extLst>
                  <a:ext uri="{0D108BD9-81ED-4DB2-BD59-A6C34878D82A}">
                    <a16:rowId xmlns:a16="http://schemas.microsoft.com/office/drawing/2014/main" val="2031453409"/>
                  </a:ext>
                </a:extLst>
              </a:tr>
              <a:tr h="205574">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8</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25</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6">
                        <a:lumMod val="40000"/>
                        <a:lumOff val="60000"/>
                      </a:schemeClr>
                    </a:solidFill>
                  </a:tcPr>
                </a:tc>
                <a:tc>
                  <a:txBody>
                    <a:bodyPr/>
                    <a:lstStyle/>
                    <a:p>
                      <a:pPr algn="l"/>
                      <a:r>
                        <a:rPr kumimoji="1" lang="ja-JP" altLang="en-US" sz="1000" dirty="0">
                          <a:latin typeface="Meiryo UI" panose="020B0604030504040204" pitchFamily="50" charset="-128"/>
                          <a:ea typeface="Meiryo UI" panose="020B0604030504040204" pitchFamily="50" charset="-128"/>
                        </a:rPr>
                        <a:t>都道府県</a:t>
                      </a:r>
                      <a:r>
                        <a:rPr kumimoji="1" lang="en-US" altLang="ja-JP" sz="1000" dirty="0">
                          <a:latin typeface="Meiryo UI" panose="020B0604030504040204" pitchFamily="50" charset="-128"/>
                          <a:ea typeface="Meiryo UI" panose="020B0604030504040204" pitchFamily="50" charset="-128"/>
                        </a:rPr>
                        <a:t>CIO </a:t>
                      </a:r>
                      <a:r>
                        <a:rPr kumimoji="1" lang="ja-JP" altLang="en-US" sz="1000" dirty="0">
                          <a:latin typeface="Meiryo UI" panose="020B0604030504040204" pitchFamily="50" charset="-128"/>
                          <a:ea typeface="Meiryo UI" panose="020B0604030504040204" pitchFamily="50" charset="-128"/>
                        </a:rPr>
                        <a:t>フォーラム第</a:t>
                      </a:r>
                      <a:r>
                        <a:rPr kumimoji="1" lang="en-US" altLang="ja-JP" sz="1000" dirty="0">
                          <a:latin typeface="Meiryo UI" panose="020B0604030504040204" pitchFamily="50" charset="-128"/>
                          <a:ea typeface="Meiryo UI" panose="020B0604030504040204" pitchFamily="50" charset="-128"/>
                        </a:rPr>
                        <a:t>21 </a:t>
                      </a:r>
                      <a:r>
                        <a:rPr kumimoji="1" lang="ja-JP" altLang="en-US" sz="1000" dirty="0">
                          <a:latin typeface="Meiryo UI" panose="020B0604030504040204" pitchFamily="50" charset="-128"/>
                          <a:ea typeface="Meiryo UI" panose="020B0604030504040204" pitchFamily="50" charset="-128"/>
                        </a:rPr>
                        <a:t>回年次総会</a:t>
                      </a:r>
                    </a:p>
                  </a:txBody>
                  <a:tcPr marT="36000" marB="36000" anchor="ctr">
                    <a:solidFill>
                      <a:schemeClr val="accent6">
                        <a:lumMod val="40000"/>
                        <a:lumOff val="60000"/>
                      </a:schemeClr>
                    </a:solidFill>
                  </a:tcPr>
                </a:tc>
                <a:tc>
                  <a:txBody>
                    <a:bodyPr/>
                    <a:lstStyle/>
                    <a:p>
                      <a:r>
                        <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rPr>
                        <a:t>都道府県</a:t>
                      </a:r>
                      <a:r>
                        <a:rPr kumimoji="1" lang="en-US" altLang="ja-JP" sz="800" b="0" i="0" u="none" strike="noStrike" kern="1200" baseline="0" dirty="0">
                          <a:solidFill>
                            <a:schemeClr val="tx1"/>
                          </a:solidFill>
                          <a:latin typeface="Meiryo UI" panose="020B0604030504040204" pitchFamily="50" charset="-128"/>
                          <a:ea typeface="Meiryo UI" panose="020B0604030504040204" pitchFamily="50" charset="-128"/>
                          <a:cs typeface="+mn-cs"/>
                        </a:rPr>
                        <a:t>CIO </a:t>
                      </a:r>
                      <a:r>
                        <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rPr>
                        <a:t>フォーラム</a:t>
                      </a:r>
                    </a:p>
                  </a:txBody>
                  <a:tcPr marT="36000" marB="36000">
                    <a:solidFill>
                      <a:schemeClr val="accent6">
                        <a:lumMod val="40000"/>
                        <a:lumOff val="60000"/>
                      </a:schemeClr>
                    </a:solidFill>
                  </a:tcPr>
                </a:tc>
                <a:tc>
                  <a:txBody>
                    <a:bodyPr/>
                    <a:lstStyle/>
                    <a:p>
                      <a:r>
                        <a:rPr kumimoji="1" lang="ja-JP" altLang="en-US" sz="800" b="0" u="none" strike="noStrike" kern="1200" baseline="0" dirty="0">
                          <a:solidFill>
                            <a:schemeClr val="dk1"/>
                          </a:solidFill>
                          <a:latin typeface="Meiryo UI" panose="020B0604030504040204" pitchFamily="50" charset="-128"/>
                          <a:ea typeface="Meiryo UI" panose="020B0604030504040204" pitchFamily="50" charset="-128"/>
                        </a:rPr>
                        <a:t>スーパーシティ制度と大阪広域データ連携基盤</a:t>
                      </a:r>
                      <a:endParaRPr kumimoji="1" lang="ja-JP" altLang="en-US" sz="800" b="0" i="0" u="none" strike="noStrike" kern="1200" baseline="0" dirty="0">
                        <a:solidFill>
                          <a:schemeClr val="dk1"/>
                        </a:solidFill>
                        <a:latin typeface="Meiryo UI" panose="020B0604030504040204" pitchFamily="50" charset="-128"/>
                        <a:ea typeface="Meiryo UI" panose="020B0604030504040204" pitchFamily="50" charset="-128"/>
                        <a:cs typeface="+mn-cs"/>
                      </a:endParaRPr>
                    </a:p>
                  </a:txBody>
                  <a:tcPr marT="36000" marB="36000">
                    <a:solidFill>
                      <a:schemeClr val="accent6">
                        <a:lumMod val="40000"/>
                        <a:lumOff val="60000"/>
                      </a:schemeClr>
                    </a:solidFill>
                  </a:tcPr>
                </a:tc>
                <a:extLst>
                  <a:ext uri="{0D108BD9-81ED-4DB2-BD59-A6C34878D82A}">
                    <a16:rowId xmlns:a16="http://schemas.microsoft.com/office/drawing/2014/main" val="4188321419"/>
                  </a:ext>
                </a:extLst>
              </a:tr>
              <a:tr h="205574">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10</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6</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6">
                        <a:lumMod val="40000"/>
                        <a:lumOff val="60000"/>
                      </a:schemeClr>
                    </a:solidFill>
                  </a:tcPr>
                </a:tc>
                <a:tc>
                  <a:txBody>
                    <a:bodyPr/>
                    <a:lstStyle/>
                    <a:p>
                      <a:pPr algn="l"/>
                      <a:r>
                        <a:rPr kumimoji="1" lang="ja-JP" altLang="en-US" sz="1000" dirty="0">
                          <a:latin typeface="Meiryo UI" panose="020B0604030504040204" pitchFamily="50" charset="-128"/>
                          <a:ea typeface="Meiryo UI" panose="020B0604030504040204" pitchFamily="50" charset="-128"/>
                        </a:rPr>
                        <a:t>京都スマートシティエキスポ</a:t>
                      </a:r>
                    </a:p>
                  </a:txBody>
                  <a:tcPr marT="36000" marB="36000" anchor="ctr">
                    <a:solidFill>
                      <a:schemeClr val="accent6">
                        <a:lumMod val="40000"/>
                        <a:lumOff val="6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rPr>
                        <a:t>京都スマートシティエキスポ運営協議会</a:t>
                      </a:r>
                      <a:endPar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endParaRPr>
                    </a:p>
                  </a:txBody>
                  <a:tcPr marT="36000" marB="36000">
                    <a:solidFill>
                      <a:schemeClr val="accent6">
                        <a:lumMod val="40000"/>
                        <a:lumOff val="60000"/>
                      </a:schemeClr>
                    </a:solidFill>
                  </a:tcPr>
                </a:tc>
                <a:tc>
                  <a:txBody>
                    <a:bodyPr/>
                    <a:lstStyle/>
                    <a:p>
                      <a:r>
                        <a:rPr kumimoji="1" lang="ja-JP" altLang="en-US" sz="800" b="0" u="none" strike="noStrike" kern="1200" baseline="0" dirty="0">
                          <a:solidFill>
                            <a:schemeClr val="dk1"/>
                          </a:solidFill>
                          <a:latin typeface="Meiryo UI" panose="020B0604030504040204" pitchFamily="50" charset="-128"/>
                          <a:ea typeface="Meiryo UI" panose="020B0604030504040204" pitchFamily="50" charset="-128"/>
                        </a:rPr>
                        <a:t>スーパーシティ制度と大阪広域データ連携基盤</a:t>
                      </a:r>
                      <a:endParaRPr kumimoji="1" lang="ja-JP" altLang="en-US" sz="800" b="0" i="0" u="none" strike="noStrike" kern="1200" baseline="0" dirty="0">
                        <a:solidFill>
                          <a:schemeClr val="dk1"/>
                        </a:solidFill>
                        <a:latin typeface="Meiryo UI" panose="020B0604030504040204" pitchFamily="50" charset="-128"/>
                        <a:ea typeface="Meiryo UI" panose="020B0604030504040204" pitchFamily="50" charset="-128"/>
                        <a:cs typeface="+mn-cs"/>
                      </a:endParaRPr>
                    </a:p>
                  </a:txBody>
                  <a:tcPr marT="36000" marB="36000">
                    <a:solidFill>
                      <a:schemeClr val="accent6">
                        <a:lumMod val="40000"/>
                        <a:lumOff val="60000"/>
                      </a:schemeClr>
                    </a:solidFill>
                  </a:tcPr>
                </a:tc>
                <a:extLst>
                  <a:ext uri="{0D108BD9-81ED-4DB2-BD59-A6C34878D82A}">
                    <a16:rowId xmlns:a16="http://schemas.microsoft.com/office/drawing/2014/main" val="1635920410"/>
                  </a:ext>
                </a:extLst>
              </a:tr>
              <a:tr h="205574">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10</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11</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6">
                        <a:lumMod val="40000"/>
                        <a:lumOff val="60000"/>
                      </a:schemeClr>
                    </a:solidFill>
                  </a:tcPr>
                </a:tc>
                <a:tc>
                  <a:txBody>
                    <a:bodyPr/>
                    <a:lstStyle/>
                    <a:p>
                      <a:pPr algn="l"/>
                      <a:r>
                        <a:rPr kumimoji="1" lang="ja-JP" altLang="en-US" sz="1000" dirty="0">
                          <a:latin typeface="Meiryo UI" panose="020B0604030504040204" pitchFamily="50" charset="-128"/>
                          <a:ea typeface="Meiryo UI" panose="020B0604030504040204" pitchFamily="50" charset="-128"/>
                        </a:rPr>
                        <a:t>デジタル立国ジャパン</a:t>
                      </a:r>
                      <a:r>
                        <a:rPr kumimoji="1" lang="en-US" altLang="ja-JP" sz="1000" dirty="0">
                          <a:latin typeface="Meiryo UI" panose="020B0604030504040204" pitchFamily="50" charset="-128"/>
                          <a:ea typeface="Meiryo UI" panose="020B0604030504040204" pitchFamily="50" charset="-128"/>
                        </a:rPr>
                        <a:t>2023</a:t>
                      </a:r>
                      <a:r>
                        <a:rPr kumimoji="1" lang="ja-JP" altLang="en-US" sz="900" dirty="0">
                          <a:latin typeface="Meiryo UI" panose="020B0604030504040204" pitchFamily="50" charset="-128"/>
                          <a:ea typeface="Meiryo UI" panose="020B0604030504040204" pitchFamily="50" charset="-128"/>
                        </a:rPr>
                        <a:t>（知事ビデオメッセージ＆講演）</a:t>
                      </a:r>
                      <a:endParaRPr kumimoji="1" lang="ja-JP" altLang="en-US" sz="1000" dirty="0">
                        <a:latin typeface="Meiryo UI" panose="020B0604030504040204" pitchFamily="50" charset="-128"/>
                        <a:ea typeface="Meiryo UI" panose="020B0604030504040204" pitchFamily="50" charset="-128"/>
                      </a:endParaRPr>
                    </a:p>
                  </a:txBody>
                  <a:tcPr marT="36000" marB="36000" anchor="ctr">
                    <a:solidFill>
                      <a:schemeClr val="accent6">
                        <a:lumMod val="40000"/>
                        <a:lumOff val="60000"/>
                      </a:schemeClr>
                    </a:solidFill>
                  </a:tcPr>
                </a:tc>
                <a:tc>
                  <a:txBody>
                    <a:bodyPr/>
                    <a:lstStyle/>
                    <a:p>
                      <a:r>
                        <a:rPr kumimoji="1" lang="zh-TW"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rPr>
                        <a:t>日本経済新聞社、日経</a:t>
                      </a:r>
                      <a:r>
                        <a:rPr kumimoji="1" lang="en-US" altLang="zh-TW" sz="800" b="0" i="0" u="none" strike="noStrike" kern="1200" baseline="0" dirty="0">
                          <a:solidFill>
                            <a:schemeClr val="tx1"/>
                          </a:solidFill>
                          <a:latin typeface="Meiryo UI" panose="020B0604030504040204" pitchFamily="50" charset="-128"/>
                          <a:ea typeface="Meiryo UI" panose="020B0604030504040204" pitchFamily="50" charset="-128"/>
                          <a:cs typeface="+mn-cs"/>
                        </a:rPr>
                        <a:t>BP</a:t>
                      </a:r>
                      <a:endParaRPr kumimoji="1" lang="ja-JP" altLang="en-US" sz="800" b="0" i="0" u="none" strike="noStrike" kern="1200" baseline="0" dirty="0">
                        <a:solidFill>
                          <a:schemeClr val="tx1"/>
                        </a:solidFill>
                        <a:latin typeface="Meiryo UI" panose="020B0604030504040204" pitchFamily="50" charset="-128"/>
                        <a:ea typeface="Meiryo UI" panose="020B0604030504040204" pitchFamily="50" charset="-128"/>
                        <a:cs typeface="+mn-cs"/>
                      </a:endParaRPr>
                    </a:p>
                  </a:txBody>
                  <a:tcPr marT="36000" marB="36000">
                    <a:solidFill>
                      <a:schemeClr val="accent6">
                        <a:lumMod val="40000"/>
                        <a:lumOff val="60000"/>
                      </a:schemeClr>
                    </a:solidFill>
                  </a:tcPr>
                </a:tc>
                <a:tc>
                  <a:txBody>
                    <a:bodyPr/>
                    <a:lstStyle/>
                    <a:p>
                      <a:r>
                        <a:rPr kumimoji="1" lang="ja-JP" altLang="en-US" sz="800" b="0" u="none" strike="noStrike" kern="1200" baseline="0" dirty="0">
                          <a:solidFill>
                            <a:schemeClr val="dk1"/>
                          </a:solidFill>
                          <a:latin typeface="Meiryo UI" panose="020B0604030504040204" pitchFamily="50" charset="-128"/>
                          <a:ea typeface="Meiryo UI" panose="020B0604030504040204" pitchFamily="50" charset="-128"/>
                        </a:rPr>
                        <a:t>スーパーシティ制度と大阪広域データ連携基盤</a:t>
                      </a:r>
                      <a:endParaRPr kumimoji="1" lang="ja-JP" altLang="en-US" sz="800" b="0" i="0" u="none" strike="noStrike" kern="1200" baseline="0" dirty="0">
                        <a:solidFill>
                          <a:schemeClr val="dk1"/>
                        </a:solidFill>
                        <a:latin typeface="Meiryo UI" panose="020B0604030504040204" pitchFamily="50" charset="-128"/>
                        <a:ea typeface="Meiryo UI" panose="020B0604030504040204" pitchFamily="50" charset="-128"/>
                        <a:cs typeface="+mn-cs"/>
                      </a:endParaRPr>
                    </a:p>
                  </a:txBody>
                  <a:tcPr marT="36000" marB="36000">
                    <a:solidFill>
                      <a:schemeClr val="accent6">
                        <a:lumMod val="40000"/>
                        <a:lumOff val="60000"/>
                      </a:schemeClr>
                    </a:solidFill>
                  </a:tcPr>
                </a:tc>
                <a:extLst>
                  <a:ext uri="{0D108BD9-81ED-4DB2-BD59-A6C34878D82A}">
                    <a16:rowId xmlns:a16="http://schemas.microsoft.com/office/drawing/2014/main" val="2642469759"/>
                  </a:ext>
                </a:extLst>
              </a:tr>
              <a:tr h="205574">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10</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30</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6">
                        <a:lumMod val="40000"/>
                        <a:lumOff val="60000"/>
                      </a:schemeClr>
                    </a:solidFill>
                  </a:tcPr>
                </a:tc>
                <a:tc>
                  <a:txBody>
                    <a:bodyPr/>
                    <a:lstStyle/>
                    <a:p>
                      <a:pPr algn="l"/>
                      <a:r>
                        <a:rPr kumimoji="1" lang="ja-JP" altLang="en-US" sz="1000" dirty="0">
                          <a:latin typeface="Meiryo UI" panose="020B0604030504040204" pitchFamily="50" charset="-128"/>
                          <a:ea typeface="Meiryo UI" panose="020B0604030504040204" pitchFamily="50" charset="-128"/>
                        </a:rPr>
                        <a:t>「関西デジタル・マンス」クロージングイベント</a:t>
                      </a:r>
                    </a:p>
                  </a:txBody>
                  <a:tcPr marT="36000" marB="36000" anchor="ctr">
                    <a:solidFill>
                      <a:schemeClr val="accent6">
                        <a:lumMod val="40000"/>
                        <a:lumOff val="60000"/>
                      </a:schemeClr>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関西デジタル・マンス実行委員会</a:t>
                      </a:r>
                    </a:p>
                  </a:txBody>
                  <a:tcPr marT="36000" marB="36000">
                    <a:solidFill>
                      <a:schemeClr val="accent6">
                        <a:lumMod val="40000"/>
                        <a:lumOff val="60000"/>
                      </a:schemeClr>
                    </a:solidFill>
                  </a:tcPr>
                </a:tc>
                <a:tc>
                  <a:txBody>
                    <a:bodyPr/>
                    <a:lstStyle/>
                    <a:p>
                      <a:r>
                        <a:rPr kumimoji="1" lang="ja-JP" altLang="en-US" sz="800" dirty="0">
                          <a:latin typeface="Meiryo UI" panose="020B0604030504040204" pitchFamily="50" charset="-128"/>
                          <a:ea typeface="Meiryo UI" panose="020B0604030504040204" pitchFamily="50" charset="-128"/>
                        </a:rPr>
                        <a:t>大阪広域データ連携基盤の今後の取組みについて</a:t>
                      </a:r>
                    </a:p>
                  </a:txBody>
                  <a:tcPr marT="36000" marB="36000">
                    <a:solidFill>
                      <a:schemeClr val="accent6">
                        <a:lumMod val="40000"/>
                        <a:lumOff val="60000"/>
                      </a:schemeClr>
                    </a:solidFill>
                  </a:tcPr>
                </a:tc>
                <a:extLst>
                  <a:ext uri="{0D108BD9-81ED-4DB2-BD59-A6C34878D82A}">
                    <a16:rowId xmlns:a16="http://schemas.microsoft.com/office/drawing/2014/main" val="1149075228"/>
                  </a:ext>
                </a:extLst>
              </a:tr>
              <a:tr h="205574">
                <a:tc>
                  <a:txBody>
                    <a:bodyPr/>
                    <a:lstStyle/>
                    <a:p>
                      <a:pPr algn="l"/>
                      <a:r>
                        <a:rPr kumimoji="1" lang="en-US" altLang="ja-JP" sz="1000" dirty="0">
                          <a:latin typeface="Meiryo UI" panose="020B0604030504040204" pitchFamily="50" charset="-128"/>
                          <a:ea typeface="Meiryo UI" panose="020B0604030504040204" pitchFamily="50" charset="-128"/>
                        </a:rPr>
                        <a:t>11</a:t>
                      </a:r>
                      <a:r>
                        <a:rPr kumimoji="1" lang="ja-JP" altLang="en-US" sz="1000" dirty="0">
                          <a:latin typeface="Meiryo UI" panose="020B0604030504040204" pitchFamily="50" charset="-128"/>
                          <a:ea typeface="Meiryo UI" panose="020B0604030504040204" pitchFamily="50" charset="-128"/>
                        </a:rPr>
                        <a:t>月</a:t>
                      </a:r>
                      <a:r>
                        <a:rPr kumimoji="1" lang="en-US" altLang="ja-JP" sz="1000" dirty="0">
                          <a:latin typeface="Meiryo UI" panose="020B0604030504040204" pitchFamily="50" charset="-128"/>
                          <a:ea typeface="Meiryo UI" panose="020B0604030504040204" pitchFamily="50" charset="-128"/>
                        </a:rPr>
                        <a:t>2</a:t>
                      </a:r>
                      <a:r>
                        <a:rPr kumimoji="1" lang="ja-JP" altLang="en-US" sz="1000" dirty="0">
                          <a:latin typeface="Meiryo UI" panose="020B0604030504040204" pitchFamily="50" charset="-128"/>
                          <a:ea typeface="Meiryo UI" panose="020B0604030504040204" pitchFamily="50" charset="-128"/>
                        </a:rPr>
                        <a:t>日</a:t>
                      </a:r>
                    </a:p>
                  </a:txBody>
                  <a:tcPr marT="36000" marB="36000" anchor="ctr">
                    <a:solidFill>
                      <a:schemeClr val="accent6">
                        <a:lumMod val="40000"/>
                        <a:lumOff val="60000"/>
                      </a:schemeClr>
                    </a:solidFill>
                  </a:tcPr>
                </a:tc>
                <a:tc>
                  <a:txBody>
                    <a:bodyPr/>
                    <a:lstStyle/>
                    <a:p>
                      <a:pPr algn="l"/>
                      <a:r>
                        <a:rPr kumimoji="1" lang="ja-JP" altLang="en-US" sz="1000" dirty="0">
                          <a:latin typeface="Meiryo UI" panose="020B0604030504040204" pitchFamily="50" charset="-128"/>
                          <a:ea typeface="Meiryo UI" panose="020B0604030504040204" pitchFamily="50" charset="-128"/>
                        </a:rPr>
                        <a:t>デジタル化・</a:t>
                      </a:r>
                      <a:r>
                        <a:rPr kumimoji="1" lang="en-US" altLang="ja-JP" sz="1000" dirty="0">
                          <a:latin typeface="Meiryo UI" panose="020B0604030504040204" pitchFamily="50" charset="-128"/>
                          <a:ea typeface="Meiryo UI" panose="020B0604030504040204" pitchFamily="50" charset="-128"/>
                        </a:rPr>
                        <a:t>DX</a:t>
                      </a:r>
                      <a:r>
                        <a:rPr kumimoji="1" lang="ja-JP" altLang="en-US" sz="1000" dirty="0">
                          <a:latin typeface="Meiryo UI" panose="020B0604030504040204" pitchFamily="50" charset="-128"/>
                          <a:ea typeface="Meiryo UI" panose="020B0604030504040204" pitchFamily="50" charset="-128"/>
                        </a:rPr>
                        <a:t>推進展</a:t>
                      </a:r>
                    </a:p>
                  </a:txBody>
                  <a:tcPr marT="36000" marB="36000" anchor="ctr">
                    <a:solidFill>
                      <a:schemeClr val="accent6">
                        <a:lumMod val="40000"/>
                        <a:lumOff val="60000"/>
                      </a:schemeClr>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デジタル化・</a:t>
                      </a:r>
                      <a:r>
                        <a:rPr kumimoji="1" lang="en-US" altLang="ja-JP" sz="800" dirty="0">
                          <a:solidFill>
                            <a:schemeClr val="tx1"/>
                          </a:solidFill>
                          <a:latin typeface="Meiryo UI" panose="020B0604030504040204" pitchFamily="50" charset="-128"/>
                          <a:ea typeface="Meiryo UI" panose="020B0604030504040204" pitchFamily="50" charset="-128"/>
                        </a:rPr>
                        <a:t>DX</a:t>
                      </a:r>
                      <a:r>
                        <a:rPr kumimoji="1" lang="ja-JP" altLang="en-US" sz="800" dirty="0">
                          <a:solidFill>
                            <a:schemeClr val="tx1"/>
                          </a:solidFill>
                          <a:latin typeface="Meiryo UI" panose="020B0604030504040204" pitchFamily="50" charset="-128"/>
                          <a:ea typeface="Meiryo UI" panose="020B0604030504040204" pitchFamily="50" charset="-128"/>
                        </a:rPr>
                        <a:t>推進展実行委員会</a:t>
                      </a:r>
                    </a:p>
                  </a:txBody>
                  <a:tcPr marT="36000" marB="36000">
                    <a:solidFill>
                      <a:schemeClr val="accent6">
                        <a:lumMod val="40000"/>
                        <a:lumOff val="60000"/>
                      </a:schemeClr>
                    </a:solidFill>
                  </a:tcPr>
                </a:tc>
                <a:tc>
                  <a:txBody>
                    <a:bodyPr/>
                    <a:lstStyle/>
                    <a:p>
                      <a:r>
                        <a:rPr kumimoji="1" lang="ja-JP" altLang="en-US" sz="800" dirty="0">
                          <a:latin typeface="Meiryo UI" panose="020B0604030504040204" pitchFamily="50" charset="-128"/>
                          <a:ea typeface="Meiryo UI" panose="020B0604030504040204" pitchFamily="50" charset="-128"/>
                        </a:rPr>
                        <a:t>大阪</a:t>
                      </a:r>
                      <a:r>
                        <a:rPr kumimoji="1" lang="en-US" altLang="ja-JP" sz="800" dirty="0">
                          <a:latin typeface="Meiryo UI" panose="020B0604030504040204" pitchFamily="50" charset="-128"/>
                          <a:ea typeface="Meiryo UI" panose="020B0604030504040204" pitchFamily="50" charset="-128"/>
                        </a:rPr>
                        <a:t>DX</a:t>
                      </a:r>
                      <a:r>
                        <a:rPr kumimoji="1" lang="ja-JP" altLang="en-US" sz="800" dirty="0">
                          <a:latin typeface="Meiryo UI" panose="020B0604030504040204" pitchFamily="50" charset="-128"/>
                          <a:ea typeface="Meiryo UI" panose="020B0604030504040204" pitchFamily="50" charset="-128"/>
                        </a:rPr>
                        <a:t>イニシアティブについて</a:t>
                      </a:r>
                    </a:p>
                  </a:txBody>
                  <a:tcPr marT="36000" marB="36000">
                    <a:solidFill>
                      <a:schemeClr val="accent6">
                        <a:lumMod val="40000"/>
                        <a:lumOff val="60000"/>
                      </a:schemeClr>
                    </a:solidFill>
                  </a:tcPr>
                </a:tc>
                <a:extLst>
                  <a:ext uri="{0D108BD9-81ED-4DB2-BD59-A6C34878D82A}">
                    <a16:rowId xmlns:a16="http://schemas.microsoft.com/office/drawing/2014/main" val="2339814619"/>
                  </a:ext>
                </a:extLst>
              </a:tr>
              <a:tr h="205574">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12</a:t>
                      </a:r>
                      <a:r>
                        <a:rPr kumimoji="1" lang="ja-JP" altLang="en-US" sz="1000" dirty="0">
                          <a:solidFill>
                            <a:schemeClr val="tx1"/>
                          </a:solidFill>
                          <a:latin typeface="Meiryo UI" panose="020B0604030504040204" pitchFamily="50" charset="-128"/>
                          <a:ea typeface="Meiryo UI" panose="020B0604030504040204" pitchFamily="50" charset="-128"/>
                        </a:rPr>
                        <a:t>月</a:t>
                      </a:r>
                      <a:r>
                        <a:rPr kumimoji="1" lang="en-US" altLang="ja-JP" sz="1000" dirty="0">
                          <a:solidFill>
                            <a:schemeClr val="tx1"/>
                          </a:solidFill>
                          <a:latin typeface="Meiryo UI" panose="020B0604030504040204" pitchFamily="50" charset="-128"/>
                          <a:ea typeface="Meiryo UI" panose="020B0604030504040204" pitchFamily="50" charset="-128"/>
                        </a:rPr>
                        <a:t>19</a:t>
                      </a:r>
                      <a:r>
                        <a:rPr kumimoji="1" lang="ja-JP" altLang="en-US" sz="1000" dirty="0">
                          <a:solidFill>
                            <a:schemeClr val="tx1"/>
                          </a:solidFill>
                          <a:latin typeface="Meiryo UI" panose="020B0604030504040204" pitchFamily="50" charset="-128"/>
                          <a:ea typeface="Meiryo UI" panose="020B0604030504040204" pitchFamily="50" charset="-128"/>
                        </a:rPr>
                        <a:t>日</a:t>
                      </a:r>
                    </a:p>
                  </a:txBody>
                  <a:tcPr marT="36000" marB="36000" anchor="ctr">
                    <a:solidFill>
                      <a:schemeClr val="accent6">
                        <a:lumMod val="40000"/>
                        <a:lumOff val="60000"/>
                      </a:schemeClr>
                    </a:solidFill>
                  </a:tcPr>
                </a:tc>
                <a:tc>
                  <a:txBody>
                    <a:bodyPr/>
                    <a:lstStyle/>
                    <a:p>
                      <a:pPr algn="l"/>
                      <a:r>
                        <a:rPr kumimoji="1" lang="ja-JP" altLang="en-US" sz="1000" dirty="0">
                          <a:solidFill>
                            <a:schemeClr val="tx1"/>
                          </a:solidFill>
                          <a:latin typeface="Meiryo UI" panose="020B0604030504040204" pitchFamily="50" charset="-128"/>
                          <a:ea typeface="Meiryo UI" panose="020B0604030504040204" pitchFamily="50" charset="-128"/>
                        </a:rPr>
                        <a:t>都市</a:t>
                      </a:r>
                      <a:r>
                        <a:rPr kumimoji="1" lang="en-US" altLang="ja-JP" sz="1000" dirty="0">
                          <a:solidFill>
                            <a:schemeClr val="tx1"/>
                          </a:solidFill>
                          <a:latin typeface="Meiryo UI" panose="020B0604030504040204" pitchFamily="50" charset="-128"/>
                          <a:ea typeface="Meiryo UI" panose="020B0604030504040204" pitchFamily="50" charset="-128"/>
                        </a:rPr>
                        <a:t>OS</a:t>
                      </a:r>
                      <a:r>
                        <a:rPr kumimoji="1" lang="ja-JP" altLang="en-US" sz="1000" dirty="0">
                          <a:solidFill>
                            <a:schemeClr val="tx1"/>
                          </a:solidFill>
                          <a:latin typeface="Meiryo UI" panose="020B0604030504040204" pitchFamily="50" charset="-128"/>
                          <a:ea typeface="Meiryo UI" panose="020B0604030504040204" pitchFamily="50" charset="-128"/>
                        </a:rPr>
                        <a:t>導入支援セミナー</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marT="36000" marB="36000" anchor="ctr">
                    <a:solidFill>
                      <a:schemeClr val="accent6">
                        <a:lumMod val="40000"/>
                        <a:lumOff val="60000"/>
                      </a:schemeClr>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総務省</a:t>
                      </a:r>
                    </a:p>
                  </a:txBody>
                  <a:tcPr marT="36000" marB="36000">
                    <a:solidFill>
                      <a:schemeClr val="accent6">
                        <a:lumMod val="40000"/>
                        <a:lumOff val="60000"/>
                      </a:schemeClr>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データ連携基盤の共同化・広域化について</a:t>
                      </a:r>
                    </a:p>
                  </a:txBody>
                  <a:tcPr marT="36000" marB="36000">
                    <a:solidFill>
                      <a:schemeClr val="accent6">
                        <a:lumMod val="40000"/>
                        <a:lumOff val="60000"/>
                      </a:schemeClr>
                    </a:solidFill>
                  </a:tcPr>
                </a:tc>
                <a:extLst>
                  <a:ext uri="{0D108BD9-81ED-4DB2-BD59-A6C34878D82A}">
                    <a16:rowId xmlns:a16="http://schemas.microsoft.com/office/drawing/2014/main" val="267008887"/>
                  </a:ext>
                </a:extLst>
              </a:tr>
            </a:tbl>
          </a:graphicData>
        </a:graphic>
      </p:graphicFrame>
      <p:sp>
        <p:nvSpPr>
          <p:cNvPr id="17" name="スライド番号プレースホルダー 2">
            <a:extLst>
              <a:ext uri="{FF2B5EF4-FFF2-40B4-BE49-F238E27FC236}">
                <a16:creationId xmlns:a16="http://schemas.microsoft.com/office/drawing/2014/main" id="{02609531-F175-4F45-8EBD-F678E85DA8A9}"/>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35</a:t>
            </a:fld>
            <a:endParaRPr kumimoji="1" lang="ja-JP" altLang="en-US" dirty="0"/>
          </a:p>
        </p:txBody>
      </p:sp>
      <p:sp>
        <p:nvSpPr>
          <p:cNvPr id="18" name="タイトル 1">
            <a:extLst>
              <a:ext uri="{FF2B5EF4-FFF2-40B4-BE49-F238E27FC236}">
                <a16:creationId xmlns:a16="http://schemas.microsoft.com/office/drawing/2014/main" id="{854694D1-009E-4A33-9B54-AACAA314D800}"/>
              </a:ext>
            </a:extLst>
          </p:cNvPr>
          <p:cNvSpPr txBox="1">
            <a:spLocks/>
          </p:cNvSpPr>
          <p:nvPr/>
        </p:nvSpPr>
        <p:spPr>
          <a:xfrm>
            <a:off x="16225" y="243329"/>
            <a:ext cx="7482805" cy="337708"/>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kumimoji="1" sz="2400" b="1" kern="1200">
                <a:solidFill>
                  <a:schemeClr val="tx1"/>
                </a:solidFill>
                <a:latin typeface="+mj-lt"/>
                <a:ea typeface="+mj-ea"/>
                <a:cs typeface="+mj-cs"/>
              </a:defRPr>
            </a:lvl1pPr>
          </a:lstStyle>
          <a:p>
            <a:r>
              <a:rPr lang="ja-JP" altLang="en-US" sz="2000" dirty="0">
                <a:latin typeface="Meiryo UI" panose="020B0604030504040204" pitchFamily="50" charset="-128"/>
                <a:ea typeface="Meiryo UI" panose="020B0604030504040204" pitchFamily="50" charset="-128"/>
              </a:rPr>
              <a:t>５　</a:t>
            </a:r>
            <a:r>
              <a:rPr kumimoji="1" lang="ja-JP" altLang="en-US" sz="2000" dirty="0">
                <a:latin typeface="Meiryo UI" panose="020B0604030504040204" pitchFamily="50" charset="-128"/>
                <a:ea typeface="Meiryo UI" panose="020B0604030504040204" pitchFamily="50" charset="-128"/>
              </a:rPr>
              <a:t>ブランド戦略としてのプロモーション</a:t>
            </a:r>
            <a:endParaRPr lang="ja-JP" altLang="en-US" sz="1800" dirty="0">
              <a:latin typeface="Meiryo UI" panose="020B0604030504040204" pitchFamily="50" charset="-128"/>
              <a:ea typeface="Meiryo UI" panose="020B0604030504040204" pitchFamily="50" charset="-128"/>
            </a:endParaRPr>
          </a:p>
        </p:txBody>
      </p:sp>
      <p:sp>
        <p:nvSpPr>
          <p:cNvPr id="19" name="テキスト プレースホルダー 4">
            <a:extLst>
              <a:ext uri="{FF2B5EF4-FFF2-40B4-BE49-F238E27FC236}">
                <a16:creationId xmlns:a16="http://schemas.microsoft.com/office/drawing/2014/main" id="{E6D981CA-2AE0-44BD-B391-ED2B81C631B2}"/>
              </a:ext>
            </a:extLst>
          </p:cNvPr>
          <p:cNvSpPr>
            <a:spLocks noGrp="1"/>
          </p:cNvSpPr>
          <p:nvPr>
            <p:ph type="body" sz="quarter" idx="13"/>
          </p:nvPr>
        </p:nvSpPr>
        <p:spPr>
          <a:xfrm>
            <a:off x="92764" y="14148"/>
            <a:ext cx="7170738" cy="293687"/>
          </a:xfrm>
        </p:spPr>
        <p:txBody>
          <a:bodyPr/>
          <a:lstStyle/>
          <a:p>
            <a:r>
              <a:rPr lang="en-US" altLang="ja-JP" dirty="0">
                <a:latin typeface="Meiryo UI" panose="020B0604030504040204" pitchFamily="50" charset="-128"/>
                <a:ea typeface="Meiryo UI" panose="020B0604030504040204" pitchFamily="50" charset="-128"/>
              </a:rPr>
              <a:t>appendix</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47477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E46F2F87-ED7C-4D9D-AEC0-E7679972D70B}"/>
              </a:ext>
            </a:extLst>
          </p:cNvPr>
          <p:cNvSpPr/>
          <p:nvPr/>
        </p:nvSpPr>
        <p:spPr>
          <a:xfrm>
            <a:off x="4026493" y="675897"/>
            <a:ext cx="1800000" cy="1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8FBC4D8C-99B7-48EF-A1A2-B36D83B9FC06}"/>
              </a:ext>
            </a:extLst>
          </p:cNvPr>
          <p:cNvSpPr/>
          <p:nvPr/>
        </p:nvSpPr>
        <p:spPr>
          <a:xfrm>
            <a:off x="2097881" y="681438"/>
            <a:ext cx="1800000" cy="18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8947F753-9DB7-4A9D-9AF9-E893FA69EDF9}"/>
              </a:ext>
            </a:extLst>
          </p:cNvPr>
          <p:cNvSpPr txBox="1">
            <a:spLocks/>
          </p:cNvSpPr>
          <p:nvPr/>
        </p:nvSpPr>
        <p:spPr>
          <a:xfrm>
            <a:off x="2837715" y="178371"/>
            <a:ext cx="3528579" cy="320391"/>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kumimoji="1" sz="2400" b="1" kern="1200">
                <a:solidFill>
                  <a:srgbClr val="002060"/>
                </a:solidFill>
                <a:latin typeface="+mj-lt"/>
                <a:ea typeface="+mj-ea"/>
                <a:cs typeface="+mj-cs"/>
              </a:defRPr>
            </a:lvl1pPr>
          </a:lstStyle>
          <a:p>
            <a:r>
              <a:rPr lang="ja-JP" altLang="en-US" dirty="0">
                <a:solidFill>
                  <a:schemeClr val="tx1"/>
                </a:solidFill>
                <a:latin typeface="Meiryo UI" panose="020B0604030504040204" pitchFamily="50" charset="-128"/>
                <a:ea typeface="Meiryo UI" panose="020B0604030504040204" pitchFamily="50" charset="-128"/>
              </a:rPr>
              <a:t>大阪府の取組一覧　①</a:t>
            </a:r>
            <a:endParaRPr lang="ja-JP" altLang="en-US" sz="2000" dirty="0">
              <a:solidFill>
                <a:schemeClr val="tx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01923E17-88D3-4520-A39A-840AD92B677E}"/>
              </a:ext>
            </a:extLst>
          </p:cNvPr>
          <p:cNvSpPr txBox="1"/>
          <p:nvPr/>
        </p:nvSpPr>
        <p:spPr>
          <a:xfrm>
            <a:off x="457126" y="747809"/>
            <a:ext cx="492443" cy="276999"/>
          </a:xfrm>
          <a:prstGeom prst="rect">
            <a:avLst/>
          </a:prstGeom>
          <a:noFill/>
          <a:ln>
            <a:solidFill>
              <a:schemeClr val="bg1">
                <a:lumMod val="50000"/>
              </a:schemeClr>
            </a:solidFill>
          </a:ln>
        </p:spPr>
        <p:txBody>
          <a:bodyPr wrap="none" rtlCol="0">
            <a:spAutoFit/>
          </a:bodyPr>
          <a:lstStyle/>
          <a:p>
            <a:r>
              <a:rPr kumimoji="1" lang="ja-JP" altLang="en-US" sz="1200" b="1" dirty="0"/>
              <a:t>凡例</a:t>
            </a:r>
          </a:p>
        </p:txBody>
      </p:sp>
      <p:sp>
        <p:nvSpPr>
          <p:cNvPr id="6" name="テキスト ボックス 5">
            <a:extLst>
              <a:ext uri="{FF2B5EF4-FFF2-40B4-BE49-F238E27FC236}">
                <a16:creationId xmlns:a16="http://schemas.microsoft.com/office/drawing/2014/main" id="{CF62C4CB-8DC4-4CB5-A51E-9349722C44A1}"/>
              </a:ext>
            </a:extLst>
          </p:cNvPr>
          <p:cNvSpPr txBox="1"/>
          <p:nvPr/>
        </p:nvSpPr>
        <p:spPr>
          <a:xfrm>
            <a:off x="1084792" y="638737"/>
            <a:ext cx="7602082" cy="615553"/>
          </a:xfrm>
          <a:prstGeom prst="rect">
            <a:avLst/>
          </a:prstGeom>
          <a:noFill/>
        </p:spPr>
        <p:txBody>
          <a:bodyPr wrap="square" rtlCol="0">
            <a:spAutoFit/>
          </a:bodyPr>
          <a:lstStyle/>
          <a:p>
            <a:r>
              <a:rPr kumimoji="1" lang="ja-JP" altLang="en-US" sz="1100" dirty="0"/>
              <a:t>＜進捗状況＞　●　サービス実装されているもの　　　▲実証事業や開発中のもの</a:t>
            </a:r>
            <a:endParaRPr kumimoji="1" lang="en-US" altLang="ja-JP" sz="1100" dirty="0"/>
          </a:p>
          <a:p>
            <a:endParaRPr kumimoji="1" lang="en-US" altLang="ja-JP" sz="200" dirty="0"/>
          </a:p>
          <a:p>
            <a:r>
              <a:rPr lang="ja-JP" altLang="en-US" sz="1100" dirty="0"/>
              <a:t>＜実施主体＞　〇　主体　　△　連携・支援　　　</a:t>
            </a:r>
            <a:r>
              <a:rPr lang="en-US" altLang="ja-JP" sz="1000" dirty="0"/>
              <a:t>※ </a:t>
            </a:r>
            <a:r>
              <a:rPr lang="ja-JP" altLang="en-US" sz="1000" dirty="0"/>
              <a:t>民間が実施主体のものは、大阪府が何らかの関与をしている事業のうち主なものを記載。</a:t>
            </a:r>
            <a:endParaRPr lang="en-US" altLang="ja-JP" sz="1000" dirty="0"/>
          </a:p>
          <a:p>
            <a:r>
              <a:rPr lang="ja-JP" altLang="en-US" sz="1000" dirty="0"/>
              <a:t>　　　　　　　　　　　　　　　　　　　　　　　　　　　　　　　　　 また、民間の欄には大阪観光局や万博協会などの準公共を含む</a:t>
            </a:r>
            <a:endParaRPr lang="en-US" altLang="ja-JP" sz="1000" dirty="0"/>
          </a:p>
        </p:txBody>
      </p:sp>
      <p:sp>
        <p:nvSpPr>
          <p:cNvPr id="11" name="大かっこ 10">
            <a:extLst>
              <a:ext uri="{FF2B5EF4-FFF2-40B4-BE49-F238E27FC236}">
                <a16:creationId xmlns:a16="http://schemas.microsoft.com/office/drawing/2014/main" id="{9B44CF4C-2930-4BC2-8E58-D408AA25BC3D}"/>
              </a:ext>
            </a:extLst>
          </p:cNvPr>
          <p:cNvSpPr/>
          <p:nvPr/>
        </p:nvSpPr>
        <p:spPr>
          <a:xfrm>
            <a:off x="3862702" y="886309"/>
            <a:ext cx="4739054" cy="343601"/>
          </a:xfrm>
          <a:prstGeom prst="bracketPair">
            <a:avLst>
              <a:gd name="adj" fmla="val 8975"/>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9" name="スライド番号プレースホルダー 2">
            <a:extLst>
              <a:ext uri="{FF2B5EF4-FFF2-40B4-BE49-F238E27FC236}">
                <a16:creationId xmlns:a16="http://schemas.microsoft.com/office/drawing/2014/main" id="{1359C1AF-65A1-46E0-8B27-05516655B3EE}"/>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4</a:t>
            </a:fld>
            <a:endParaRPr kumimoji="1" lang="ja-JP" altLang="en-US"/>
          </a:p>
        </p:txBody>
      </p:sp>
      <p:pic>
        <p:nvPicPr>
          <p:cNvPr id="3" name="図 2">
            <a:extLst>
              <a:ext uri="{FF2B5EF4-FFF2-40B4-BE49-F238E27FC236}">
                <a16:creationId xmlns:a16="http://schemas.microsoft.com/office/drawing/2014/main" id="{4264E4C2-A299-49A4-8725-E7CD30FCF1B4}"/>
              </a:ext>
            </a:extLst>
          </p:cNvPr>
          <p:cNvPicPr>
            <a:picLocks noChangeAspect="1"/>
          </p:cNvPicPr>
          <p:nvPr/>
        </p:nvPicPr>
        <p:blipFill>
          <a:blip r:embed="rId2"/>
          <a:stretch>
            <a:fillRect/>
          </a:stretch>
        </p:blipFill>
        <p:spPr>
          <a:xfrm>
            <a:off x="39431" y="1414403"/>
            <a:ext cx="9066862" cy="5117111"/>
          </a:xfrm>
          <a:prstGeom prst="rect">
            <a:avLst/>
          </a:prstGeom>
        </p:spPr>
      </p:pic>
    </p:spTree>
    <p:extLst>
      <p:ext uri="{BB962C8B-B14F-4D97-AF65-F5344CB8AC3E}">
        <p14:creationId xmlns:p14="http://schemas.microsoft.com/office/powerpoint/2010/main" val="1767871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809F7630-B206-4214-83CB-A37A84790214}"/>
              </a:ext>
            </a:extLst>
          </p:cNvPr>
          <p:cNvSpPr txBox="1">
            <a:spLocks/>
          </p:cNvSpPr>
          <p:nvPr/>
        </p:nvSpPr>
        <p:spPr>
          <a:xfrm>
            <a:off x="2837715" y="178371"/>
            <a:ext cx="3528579" cy="320391"/>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kumimoji="1" sz="2400" b="1" kern="1200">
                <a:solidFill>
                  <a:srgbClr val="002060"/>
                </a:solidFill>
                <a:latin typeface="+mj-lt"/>
                <a:ea typeface="+mj-ea"/>
                <a:cs typeface="+mj-cs"/>
              </a:defRPr>
            </a:lvl1pPr>
          </a:lstStyle>
          <a:p>
            <a:r>
              <a:rPr lang="ja-JP" altLang="en-US" dirty="0">
                <a:solidFill>
                  <a:schemeClr val="tx1"/>
                </a:solidFill>
                <a:latin typeface="Meiryo UI" panose="020B0604030504040204" pitchFamily="50" charset="-128"/>
                <a:ea typeface="Meiryo UI" panose="020B0604030504040204" pitchFamily="50" charset="-128"/>
              </a:rPr>
              <a:t>大阪府の取組一覧　②</a:t>
            </a:r>
            <a:endParaRPr lang="ja-JP" altLang="en-US" sz="2000" dirty="0">
              <a:solidFill>
                <a:schemeClr val="tx1"/>
              </a:solidFill>
              <a:latin typeface="Meiryo UI" panose="020B0604030504040204" pitchFamily="50" charset="-128"/>
              <a:ea typeface="Meiryo UI" panose="020B0604030504040204" pitchFamily="50" charset="-128"/>
            </a:endParaRPr>
          </a:p>
        </p:txBody>
      </p:sp>
      <p:sp>
        <p:nvSpPr>
          <p:cNvPr id="7" name="スライド番号プレースホルダー 2">
            <a:extLst>
              <a:ext uri="{FF2B5EF4-FFF2-40B4-BE49-F238E27FC236}">
                <a16:creationId xmlns:a16="http://schemas.microsoft.com/office/drawing/2014/main" id="{CC444960-2729-437D-8DD2-430461E0506E}"/>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5</a:t>
            </a:fld>
            <a:endParaRPr kumimoji="1" lang="ja-JP" altLang="en-US"/>
          </a:p>
        </p:txBody>
      </p:sp>
      <p:pic>
        <p:nvPicPr>
          <p:cNvPr id="2" name="図 1">
            <a:extLst>
              <a:ext uri="{FF2B5EF4-FFF2-40B4-BE49-F238E27FC236}">
                <a16:creationId xmlns:a16="http://schemas.microsoft.com/office/drawing/2014/main" id="{BF4BFBB9-CA7F-43D5-BE3B-9C5239DAC352}"/>
              </a:ext>
            </a:extLst>
          </p:cNvPr>
          <p:cNvPicPr>
            <a:picLocks noChangeAspect="1"/>
          </p:cNvPicPr>
          <p:nvPr/>
        </p:nvPicPr>
        <p:blipFill>
          <a:blip r:embed="rId2"/>
          <a:stretch>
            <a:fillRect/>
          </a:stretch>
        </p:blipFill>
        <p:spPr>
          <a:xfrm>
            <a:off x="30004" y="869920"/>
            <a:ext cx="9083992" cy="5495223"/>
          </a:xfrm>
          <a:prstGeom prst="rect">
            <a:avLst/>
          </a:prstGeom>
        </p:spPr>
      </p:pic>
    </p:spTree>
    <p:extLst>
      <p:ext uri="{BB962C8B-B14F-4D97-AF65-F5344CB8AC3E}">
        <p14:creationId xmlns:p14="http://schemas.microsoft.com/office/powerpoint/2010/main" val="2902715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EA12EBF1-1474-4435-81CD-036B4CF9B22A}"/>
              </a:ext>
            </a:extLst>
          </p:cNvPr>
          <p:cNvSpPr txBox="1">
            <a:spLocks/>
          </p:cNvSpPr>
          <p:nvPr/>
        </p:nvSpPr>
        <p:spPr>
          <a:xfrm>
            <a:off x="2837715" y="178371"/>
            <a:ext cx="3528579" cy="320391"/>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kumimoji="1" sz="2400" b="1" kern="1200">
                <a:solidFill>
                  <a:srgbClr val="002060"/>
                </a:solidFill>
                <a:latin typeface="+mj-lt"/>
                <a:ea typeface="+mj-ea"/>
                <a:cs typeface="+mj-cs"/>
              </a:defRPr>
            </a:lvl1pPr>
          </a:lstStyle>
          <a:p>
            <a:r>
              <a:rPr lang="ja-JP" altLang="en-US" dirty="0">
                <a:solidFill>
                  <a:schemeClr val="tx1"/>
                </a:solidFill>
                <a:latin typeface="Meiryo UI" panose="020B0604030504040204" pitchFamily="50" charset="-128"/>
                <a:ea typeface="Meiryo UI" panose="020B0604030504040204" pitchFamily="50" charset="-128"/>
              </a:rPr>
              <a:t>大阪府の取組一覧　③</a:t>
            </a:r>
            <a:endParaRPr lang="ja-JP" altLang="en-US" sz="2000" dirty="0">
              <a:solidFill>
                <a:schemeClr val="tx1"/>
              </a:solidFill>
              <a:latin typeface="Meiryo UI" panose="020B0604030504040204" pitchFamily="50" charset="-128"/>
              <a:ea typeface="Meiryo UI" panose="020B0604030504040204" pitchFamily="50" charset="-128"/>
            </a:endParaRPr>
          </a:p>
        </p:txBody>
      </p:sp>
      <p:sp>
        <p:nvSpPr>
          <p:cNvPr id="5" name="スライド番号プレースホルダー 2">
            <a:extLst>
              <a:ext uri="{FF2B5EF4-FFF2-40B4-BE49-F238E27FC236}">
                <a16:creationId xmlns:a16="http://schemas.microsoft.com/office/drawing/2014/main" id="{2158A865-BDAC-4461-B772-9B342FABBBF6}"/>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6</a:t>
            </a:fld>
            <a:endParaRPr kumimoji="1" lang="ja-JP" altLang="en-US"/>
          </a:p>
        </p:txBody>
      </p:sp>
      <p:pic>
        <p:nvPicPr>
          <p:cNvPr id="3" name="図 2">
            <a:extLst>
              <a:ext uri="{FF2B5EF4-FFF2-40B4-BE49-F238E27FC236}">
                <a16:creationId xmlns:a16="http://schemas.microsoft.com/office/drawing/2014/main" id="{DFD99E85-790E-4B33-973F-825A184ABE8C}"/>
              </a:ext>
            </a:extLst>
          </p:cNvPr>
          <p:cNvPicPr>
            <a:picLocks noChangeAspect="1"/>
          </p:cNvPicPr>
          <p:nvPr/>
        </p:nvPicPr>
        <p:blipFill>
          <a:blip r:embed="rId2"/>
          <a:stretch>
            <a:fillRect/>
          </a:stretch>
        </p:blipFill>
        <p:spPr>
          <a:xfrm>
            <a:off x="39756" y="864694"/>
            <a:ext cx="9064487" cy="5117111"/>
          </a:xfrm>
          <a:prstGeom prst="rect">
            <a:avLst/>
          </a:prstGeom>
        </p:spPr>
      </p:pic>
    </p:spTree>
    <p:extLst>
      <p:ext uri="{BB962C8B-B14F-4D97-AF65-F5344CB8AC3E}">
        <p14:creationId xmlns:p14="http://schemas.microsoft.com/office/powerpoint/2010/main" val="3473799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92C06CE-2F64-416B-A156-FFB7806DA2F3}"/>
              </a:ext>
            </a:extLst>
          </p:cNvPr>
          <p:cNvSpPr txBox="1"/>
          <p:nvPr/>
        </p:nvSpPr>
        <p:spPr>
          <a:xfrm>
            <a:off x="139149" y="3399183"/>
            <a:ext cx="8704627" cy="707886"/>
          </a:xfrm>
          <a:prstGeom prst="rect">
            <a:avLst/>
          </a:prstGeom>
          <a:noFill/>
        </p:spPr>
        <p:txBody>
          <a:bodyPr wrap="none" rtlCol="0">
            <a:spAutoFit/>
          </a:bodyPr>
          <a:lstStyle/>
          <a:p>
            <a:r>
              <a:rPr lang="ja-JP" altLang="en-US" sz="4000" dirty="0"/>
              <a:t>２</a:t>
            </a:r>
            <a:r>
              <a:rPr kumimoji="1" lang="ja-JP" altLang="en-US" sz="4000" dirty="0"/>
              <a:t>．市町村と連携したデジタル化の支援</a:t>
            </a:r>
          </a:p>
        </p:txBody>
      </p:sp>
    </p:spTree>
    <p:extLst>
      <p:ext uri="{BB962C8B-B14F-4D97-AF65-F5344CB8AC3E}">
        <p14:creationId xmlns:p14="http://schemas.microsoft.com/office/powerpoint/2010/main" val="3178964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460476-3D39-4659-A1CA-17646E0B6F63}"/>
              </a:ext>
            </a:extLst>
          </p:cNvPr>
          <p:cNvSpPr>
            <a:spLocks noGrp="1"/>
          </p:cNvSpPr>
          <p:nvPr>
            <p:ph type="title"/>
          </p:nvPr>
        </p:nvSpPr>
        <p:spPr>
          <a:xfrm>
            <a:off x="221973" y="282435"/>
            <a:ext cx="7371523" cy="293687"/>
          </a:xfrm>
        </p:spPr>
        <p:txBody>
          <a:bodyPr/>
          <a:lstStyle/>
          <a:p>
            <a:r>
              <a:rPr kumimoji="1" lang="ja-JP" altLang="en-US" sz="2000" dirty="0"/>
              <a:t>① 市町村に対するデジタル化支援（一覧）</a:t>
            </a:r>
          </a:p>
        </p:txBody>
      </p:sp>
      <p:sp>
        <p:nvSpPr>
          <p:cNvPr id="4" name="スライド番号プレースホルダー 3">
            <a:extLst>
              <a:ext uri="{FF2B5EF4-FFF2-40B4-BE49-F238E27FC236}">
                <a16:creationId xmlns:a16="http://schemas.microsoft.com/office/drawing/2014/main" id="{BB004261-89BE-412D-AE3B-AE2CB4C6CF9C}"/>
              </a:ext>
            </a:extLst>
          </p:cNvPr>
          <p:cNvSpPr>
            <a:spLocks noGrp="1"/>
          </p:cNvSpPr>
          <p:nvPr>
            <p:ph type="sldNum" sz="quarter" idx="12"/>
          </p:nvPr>
        </p:nvSpPr>
        <p:spPr>
          <a:xfrm>
            <a:off x="7075732" y="6490504"/>
            <a:ext cx="2057400" cy="365125"/>
          </a:xfrm>
        </p:spPr>
        <p:txBody>
          <a:bodyPr/>
          <a:lstStyle/>
          <a:p>
            <a:fld id="{50F88186-B17D-4CE3-A887-D91699CF601C}" type="slidenum">
              <a:rPr kumimoji="1" lang="ja-JP" altLang="en-US" smtClean="0"/>
              <a:t>8</a:t>
            </a:fld>
            <a:endParaRPr kumimoji="1" lang="ja-JP" altLang="en-US" dirty="0"/>
          </a:p>
        </p:txBody>
      </p:sp>
      <p:sp>
        <p:nvSpPr>
          <p:cNvPr id="5" name="テキスト プレースホルダー 4">
            <a:extLst>
              <a:ext uri="{FF2B5EF4-FFF2-40B4-BE49-F238E27FC236}">
                <a16:creationId xmlns:a16="http://schemas.microsoft.com/office/drawing/2014/main" id="{389C043A-3037-4454-AB9B-82E9E75F73A4}"/>
              </a:ext>
            </a:extLst>
          </p:cNvPr>
          <p:cNvSpPr>
            <a:spLocks noGrp="1"/>
          </p:cNvSpPr>
          <p:nvPr>
            <p:ph type="body" sz="quarter" idx="13"/>
          </p:nvPr>
        </p:nvSpPr>
        <p:spPr>
          <a:xfrm>
            <a:off x="92764" y="14148"/>
            <a:ext cx="3067879" cy="268287"/>
          </a:xfrm>
        </p:spPr>
        <p:txBody>
          <a:bodyPr>
            <a:normAutofit/>
          </a:bodyPr>
          <a:lstStyle/>
          <a:p>
            <a:r>
              <a:rPr kumimoji="1" lang="ja-JP" altLang="en-US" sz="1200" b="1" dirty="0"/>
              <a:t>２．市町村と連携したデジタル化の支援</a:t>
            </a:r>
          </a:p>
        </p:txBody>
      </p:sp>
      <p:graphicFrame>
        <p:nvGraphicFramePr>
          <p:cNvPr id="3" name="表 20">
            <a:extLst>
              <a:ext uri="{FF2B5EF4-FFF2-40B4-BE49-F238E27FC236}">
                <a16:creationId xmlns:a16="http://schemas.microsoft.com/office/drawing/2014/main" id="{357565FB-5EF3-4F0B-9E56-E15F21F91FAF}"/>
              </a:ext>
            </a:extLst>
          </p:cNvPr>
          <p:cNvGraphicFramePr>
            <a:graphicFrameLocks noGrp="1"/>
          </p:cNvGraphicFramePr>
          <p:nvPr>
            <p:extLst>
              <p:ext uri="{D42A27DB-BD31-4B8C-83A1-F6EECF244321}">
                <p14:modId xmlns:p14="http://schemas.microsoft.com/office/powerpoint/2010/main" val="499044273"/>
              </p:ext>
            </p:extLst>
          </p:nvPr>
        </p:nvGraphicFramePr>
        <p:xfrm>
          <a:off x="532773" y="1155193"/>
          <a:ext cx="8102180" cy="5288280"/>
        </p:xfrm>
        <a:graphic>
          <a:graphicData uri="http://schemas.openxmlformats.org/drawingml/2006/table">
            <a:tbl>
              <a:tblPr firstRow="1" bandRow="1">
                <a:tableStyleId>{5940675A-B579-460E-94D1-54222C63F5DA}</a:tableStyleId>
              </a:tblPr>
              <a:tblGrid>
                <a:gridCol w="1503417">
                  <a:extLst>
                    <a:ext uri="{9D8B030D-6E8A-4147-A177-3AD203B41FA5}">
                      <a16:colId xmlns:a16="http://schemas.microsoft.com/office/drawing/2014/main" val="1942214010"/>
                    </a:ext>
                  </a:extLst>
                </a:gridCol>
                <a:gridCol w="3714161">
                  <a:extLst>
                    <a:ext uri="{9D8B030D-6E8A-4147-A177-3AD203B41FA5}">
                      <a16:colId xmlns:a16="http://schemas.microsoft.com/office/drawing/2014/main" val="28257989"/>
                    </a:ext>
                  </a:extLst>
                </a:gridCol>
                <a:gridCol w="914400">
                  <a:extLst>
                    <a:ext uri="{9D8B030D-6E8A-4147-A177-3AD203B41FA5}">
                      <a16:colId xmlns:a16="http://schemas.microsoft.com/office/drawing/2014/main" val="1070366458"/>
                    </a:ext>
                  </a:extLst>
                </a:gridCol>
                <a:gridCol w="961534">
                  <a:extLst>
                    <a:ext uri="{9D8B030D-6E8A-4147-A177-3AD203B41FA5}">
                      <a16:colId xmlns:a16="http://schemas.microsoft.com/office/drawing/2014/main" val="3651769644"/>
                    </a:ext>
                  </a:extLst>
                </a:gridCol>
                <a:gridCol w="1008668">
                  <a:extLst>
                    <a:ext uri="{9D8B030D-6E8A-4147-A177-3AD203B41FA5}">
                      <a16:colId xmlns:a16="http://schemas.microsoft.com/office/drawing/2014/main" val="2878893527"/>
                    </a:ext>
                  </a:extLst>
                </a:gridCol>
              </a:tblGrid>
              <a:tr h="0">
                <a:tc>
                  <a:txBody>
                    <a:bodyPr/>
                    <a:lstStyle/>
                    <a:p>
                      <a:pPr algn="ctr"/>
                      <a:r>
                        <a:rPr kumimoji="1" lang="ja-JP" altLang="en-US" b="1" dirty="0"/>
                        <a:t>支援分野</a:t>
                      </a:r>
                    </a:p>
                  </a:txBody>
                  <a:tcPr anchor="ctr" anchorCtr="1">
                    <a:solidFill>
                      <a:schemeClr val="accent1">
                        <a:lumMod val="20000"/>
                        <a:lumOff val="80000"/>
                      </a:schemeClr>
                    </a:solidFill>
                  </a:tcPr>
                </a:tc>
                <a:tc>
                  <a:txBody>
                    <a:bodyPr/>
                    <a:lstStyle/>
                    <a:p>
                      <a:pPr algn="ctr"/>
                      <a:r>
                        <a:rPr kumimoji="1" lang="ja-JP" altLang="en-US" b="1" dirty="0"/>
                        <a:t>事業名</a:t>
                      </a:r>
                    </a:p>
                  </a:txBody>
                  <a:tcPr anchor="ctr" anchorCtr="1">
                    <a:solidFill>
                      <a:schemeClr val="accent1">
                        <a:lumMod val="20000"/>
                        <a:lumOff val="80000"/>
                      </a:schemeClr>
                    </a:solidFill>
                  </a:tcPr>
                </a:tc>
                <a:tc>
                  <a:txBody>
                    <a:bodyPr/>
                    <a:lstStyle/>
                    <a:p>
                      <a:pPr algn="ctr"/>
                      <a:r>
                        <a:rPr kumimoji="1" lang="ja-JP" altLang="en-US" b="1" dirty="0"/>
                        <a:t>年度</a:t>
                      </a:r>
                    </a:p>
                  </a:txBody>
                  <a:tcPr anchor="ctr" anchorCtr="1">
                    <a:solidFill>
                      <a:schemeClr val="accent1">
                        <a:lumMod val="20000"/>
                        <a:lumOff val="80000"/>
                      </a:schemeClr>
                    </a:solidFill>
                  </a:tcPr>
                </a:tc>
                <a:tc>
                  <a:txBody>
                    <a:bodyPr/>
                    <a:lstStyle/>
                    <a:p>
                      <a:pPr algn="ctr"/>
                      <a:r>
                        <a:rPr kumimoji="1" lang="ja-JP" altLang="en-US" b="1" dirty="0"/>
                        <a:t>市町村数</a:t>
                      </a:r>
                    </a:p>
                  </a:txBody>
                  <a:tcPr anchor="ctr" anchorCtr="1">
                    <a:solidFill>
                      <a:schemeClr val="accent1">
                        <a:lumMod val="20000"/>
                        <a:lumOff val="80000"/>
                      </a:schemeClr>
                    </a:solidFill>
                  </a:tcPr>
                </a:tc>
                <a:tc>
                  <a:txBody>
                    <a:bodyPr/>
                    <a:lstStyle/>
                    <a:p>
                      <a:pPr algn="ctr"/>
                      <a:r>
                        <a:rPr kumimoji="1" lang="ja-JP" altLang="en-US" b="1" dirty="0"/>
                        <a:t>備考</a:t>
                      </a:r>
                    </a:p>
                  </a:txBody>
                  <a:tcPr anchor="ctr" anchorCtr="1">
                    <a:solidFill>
                      <a:schemeClr val="accent1">
                        <a:lumMod val="20000"/>
                        <a:lumOff val="80000"/>
                      </a:schemeClr>
                    </a:solidFill>
                  </a:tcPr>
                </a:tc>
                <a:extLst>
                  <a:ext uri="{0D108BD9-81ED-4DB2-BD59-A6C34878D82A}">
                    <a16:rowId xmlns:a16="http://schemas.microsoft.com/office/drawing/2014/main" val="1265096430"/>
                  </a:ext>
                </a:extLst>
              </a:tr>
              <a:tr h="370840">
                <a:tc>
                  <a:txBody>
                    <a:bodyPr/>
                    <a:lstStyle/>
                    <a:p>
                      <a:r>
                        <a:rPr kumimoji="1" lang="ja-JP" altLang="en-US" b="1" dirty="0"/>
                        <a:t>共同調達支援</a:t>
                      </a:r>
                    </a:p>
                  </a:txBody>
                  <a:tcPr/>
                </a:tc>
                <a:tc>
                  <a:txBody>
                    <a:bodyPr/>
                    <a:lstStyle/>
                    <a:p>
                      <a:r>
                        <a:rPr kumimoji="1" lang="ja-JP" altLang="en-US" dirty="0"/>
                        <a:t>①電子申請システム</a:t>
                      </a:r>
                      <a:endParaRPr kumimoji="1" lang="en-US" altLang="ja-JP" dirty="0"/>
                    </a:p>
                    <a:p>
                      <a:r>
                        <a:rPr kumimoji="1" lang="ja-JP" altLang="en-US" dirty="0"/>
                        <a:t>②自治体専用チャットツール</a:t>
                      </a:r>
                      <a:endParaRPr kumimoji="1" lang="en-US" altLang="ja-JP" dirty="0"/>
                    </a:p>
                    <a:p>
                      <a:r>
                        <a:rPr kumimoji="1" lang="ja-JP" altLang="en-US" dirty="0"/>
                        <a:t>③文書管理・電子決裁システム</a:t>
                      </a:r>
                      <a:endParaRPr kumimoji="1" lang="en-US" altLang="ja-JP" dirty="0"/>
                    </a:p>
                    <a:p>
                      <a:r>
                        <a:rPr kumimoji="1" lang="ja-JP" altLang="en-US" dirty="0"/>
                        <a:t>④電子契約システム</a:t>
                      </a:r>
                      <a:endParaRPr kumimoji="1" lang="en-US" altLang="ja-JP" dirty="0">
                        <a:solidFill>
                          <a:schemeClr val="tx1"/>
                        </a:solidFill>
                      </a:endParaRPr>
                    </a:p>
                    <a:p>
                      <a:r>
                        <a:rPr kumimoji="1" lang="ja-JP" altLang="en-US" dirty="0">
                          <a:solidFill>
                            <a:schemeClr val="tx1"/>
                          </a:solidFill>
                        </a:rPr>
                        <a:t>⑤デジタル人材シェアリング </a:t>
                      </a:r>
                      <a:r>
                        <a:rPr kumimoji="1" lang="en-US" altLang="ja-JP" sz="1050" b="0" dirty="0">
                          <a:solidFill>
                            <a:schemeClr val="tx1"/>
                          </a:solidFill>
                        </a:rPr>
                        <a:t>[</a:t>
                      </a:r>
                      <a:r>
                        <a:rPr kumimoji="1" lang="ja-JP" altLang="en-US" sz="1050" b="0" dirty="0">
                          <a:solidFill>
                            <a:schemeClr val="tx1"/>
                          </a:solidFill>
                        </a:rPr>
                        <a:t>人材的支援・再掲</a:t>
                      </a:r>
                      <a:r>
                        <a:rPr kumimoji="1" lang="en-US" altLang="ja-JP" sz="1050" b="0" dirty="0">
                          <a:solidFill>
                            <a:schemeClr val="tx1"/>
                          </a:solidFill>
                        </a:rPr>
                        <a:t>]</a:t>
                      </a:r>
                      <a:endParaRPr kumimoji="1" lang="en-US" altLang="ja-JP" sz="1600" dirty="0">
                        <a:solidFill>
                          <a:schemeClr val="tx1"/>
                        </a:solidFill>
                      </a:endParaRPr>
                    </a:p>
                    <a:p>
                      <a:r>
                        <a:rPr kumimoji="1" lang="ja-JP" altLang="en-US" dirty="0">
                          <a:solidFill>
                            <a:schemeClr val="tx1"/>
                          </a:solidFill>
                        </a:rPr>
                        <a:t>⑥</a:t>
                      </a:r>
                      <a:r>
                        <a:rPr kumimoji="1" lang="en-US" altLang="ja-JP" dirty="0">
                          <a:solidFill>
                            <a:schemeClr val="tx1"/>
                          </a:solidFill>
                        </a:rPr>
                        <a:t>LINE</a:t>
                      </a:r>
                      <a:r>
                        <a:rPr kumimoji="1" lang="ja-JP" altLang="en-US" dirty="0">
                          <a:solidFill>
                            <a:schemeClr val="tx1"/>
                          </a:solidFill>
                        </a:rPr>
                        <a:t>総合ポータル</a:t>
                      </a:r>
                    </a:p>
                  </a:txBody>
                  <a:tcPr/>
                </a:tc>
                <a:tc>
                  <a:txBody>
                    <a:bodyPr/>
                    <a:lstStyle/>
                    <a:p>
                      <a:r>
                        <a:rPr kumimoji="1" lang="en-US" altLang="ja-JP" dirty="0"/>
                        <a:t>2021</a:t>
                      </a:r>
                      <a:r>
                        <a:rPr kumimoji="1" lang="ja-JP" altLang="en-US" dirty="0"/>
                        <a:t>～</a:t>
                      </a:r>
                      <a:endParaRPr kumimoji="1" lang="en-US" altLang="ja-JP" dirty="0"/>
                    </a:p>
                    <a:p>
                      <a:r>
                        <a:rPr kumimoji="1" lang="en-US" altLang="ja-JP" dirty="0"/>
                        <a:t>2021</a:t>
                      </a:r>
                      <a:r>
                        <a:rPr kumimoji="1" lang="ja-JP" altLang="en-US" dirty="0"/>
                        <a:t>～</a:t>
                      </a:r>
                      <a:endParaRPr kumimoji="1" lang="en-US" altLang="ja-JP" dirty="0"/>
                    </a:p>
                    <a:p>
                      <a:r>
                        <a:rPr kumimoji="1" lang="en-US" altLang="ja-JP" dirty="0"/>
                        <a:t>2022</a:t>
                      </a:r>
                      <a:r>
                        <a:rPr kumimoji="1" lang="ja-JP" altLang="en-US" dirty="0"/>
                        <a:t>～</a:t>
                      </a:r>
                      <a:endParaRPr kumimoji="1" lang="en-US" altLang="ja-JP" dirty="0"/>
                    </a:p>
                    <a:p>
                      <a:r>
                        <a:rPr kumimoji="1" lang="en-US" altLang="ja-JP" dirty="0"/>
                        <a:t>2023</a:t>
                      </a:r>
                      <a:r>
                        <a:rPr kumimoji="1" lang="ja-JP" altLang="en-US" dirty="0"/>
                        <a:t>～</a:t>
                      </a:r>
                      <a:endParaRPr kumimoji="1" lang="en-US" altLang="ja-JP" dirty="0"/>
                    </a:p>
                    <a:p>
                      <a:r>
                        <a:rPr kumimoji="1" lang="en-US" altLang="ja-JP" dirty="0"/>
                        <a:t>2023</a:t>
                      </a:r>
                      <a:r>
                        <a:rPr kumimoji="1" lang="ja-JP" altLang="en-US" dirty="0"/>
                        <a:t>～</a:t>
                      </a:r>
                      <a:endParaRPr kumimoji="1" lang="en-US" altLang="ja-JP" dirty="0"/>
                    </a:p>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dirty="0"/>
                        <a:t>2023</a:t>
                      </a:r>
                      <a:r>
                        <a:rPr kumimoji="1" lang="ja-JP" altLang="en-US" dirty="0"/>
                        <a:t>～</a:t>
                      </a:r>
                    </a:p>
                  </a:txBody>
                  <a:tcPr/>
                </a:tc>
                <a:tc>
                  <a:txBody>
                    <a:bodyPr/>
                    <a:lstStyle/>
                    <a:p>
                      <a:pPr algn="r"/>
                      <a:r>
                        <a:rPr kumimoji="1" lang="en-US" altLang="ja-JP" dirty="0"/>
                        <a:t>35</a:t>
                      </a:r>
                    </a:p>
                    <a:p>
                      <a:pPr algn="r"/>
                      <a:r>
                        <a:rPr kumimoji="1" lang="en-US" altLang="ja-JP" dirty="0"/>
                        <a:t>34</a:t>
                      </a:r>
                    </a:p>
                    <a:p>
                      <a:pPr algn="r"/>
                      <a:r>
                        <a:rPr kumimoji="1" lang="en-US" altLang="ja-JP" dirty="0"/>
                        <a:t>6</a:t>
                      </a:r>
                    </a:p>
                    <a:p>
                      <a:pPr algn="r"/>
                      <a:r>
                        <a:rPr kumimoji="1" lang="en-US" altLang="ja-JP" dirty="0"/>
                        <a:t>13</a:t>
                      </a:r>
                    </a:p>
                    <a:p>
                      <a:pPr algn="r"/>
                      <a:r>
                        <a:rPr kumimoji="1" lang="en-US" altLang="ja-JP" dirty="0"/>
                        <a:t>13</a:t>
                      </a:r>
                    </a:p>
                    <a:p>
                      <a:pPr algn="r"/>
                      <a:r>
                        <a:rPr kumimoji="1" lang="en-US" altLang="ja-JP" dirty="0"/>
                        <a:t>8</a:t>
                      </a:r>
                    </a:p>
                  </a:txBody>
                  <a:tcPr/>
                </a:tc>
                <a:tc>
                  <a:txBody>
                    <a:bodyPr/>
                    <a:lstStyle/>
                    <a:p>
                      <a:pPr algn="ctr"/>
                      <a:r>
                        <a:rPr kumimoji="1" lang="ja-JP" altLang="en-US" dirty="0"/>
                        <a:t>実装</a:t>
                      </a:r>
                      <a:endParaRPr kumimoji="1" lang="en-US" altLang="ja-JP" dirty="0"/>
                    </a:p>
                    <a:p>
                      <a:pPr algn="ctr"/>
                      <a:r>
                        <a:rPr kumimoji="1" lang="ja-JP" altLang="en-US" dirty="0"/>
                        <a:t>実装</a:t>
                      </a:r>
                      <a:endParaRPr kumimoji="1" lang="en-US" altLang="ja-JP" dirty="0"/>
                    </a:p>
                    <a:p>
                      <a:pPr algn="ctr"/>
                      <a:r>
                        <a:rPr kumimoji="1" lang="ja-JP" altLang="en-US" dirty="0"/>
                        <a:t>実装</a:t>
                      </a:r>
                      <a:endParaRPr kumimoji="1" lang="en-US" altLang="ja-JP" dirty="0"/>
                    </a:p>
                    <a:p>
                      <a:pPr algn="ctr"/>
                      <a:r>
                        <a:rPr kumimoji="1" lang="ja-JP" altLang="en-US" dirty="0"/>
                        <a:t>実装</a:t>
                      </a:r>
                      <a:endParaRPr kumimoji="1" lang="en-US" altLang="ja-JP" dirty="0"/>
                    </a:p>
                    <a:p>
                      <a:pPr algn="ctr"/>
                      <a:r>
                        <a:rPr kumimoji="1" lang="ja-JP" altLang="en-US" dirty="0"/>
                        <a:t>支援</a:t>
                      </a:r>
                      <a:endParaRPr kumimoji="1" lang="en-US" altLang="ja-JP" dirty="0"/>
                    </a:p>
                    <a:p>
                      <a:pPr algn="ctr"/>
                      <a:r>
                        <a:rPr kumimoji="1" lang="ja-JP" altLang="en-US" dirty="0"/>
                        <a:t>実装</a:t>
                      </a:r>
                    </a:p>
                  </a:txBody>
                  <a:tcPr/>
                </a:tc>
                <a:extLst>
                  <a:ext uri="{0D108BD9-81ED-4DB2-BD59-A6C34878D82A}">
                    <a16:rowId xmlns:a16="http://schemas.microsoft.com/office/drawing/2014/main" val="551759128"/>
                  </a:ext>
                </a:extLst>
              </a:tr>
              <a:tr h="370840">
                <a:tc>
                  <a:txBody>
                    <a:bodyPr/>
                    <a:lstStyle/>
                    <a:p>
                      <a:r>
                        <a:rPr kumimoji="1" lang="ja-JP" altLang="en-US" b="1" dirty="0"/>
                        <a:t>公民連携支援</a:t>
                      </a:r>
                      <a:endParaRPr kumimoji="1" lang="en-US" altLang="ja-JP" b="1" dirty="0"/>
                    </a:p>
                    <a:p>
                      <a:r>
                        <a:rPr kumimoji="1" lang="en-US" altLang="ja-JP" sz="1200" b="1" dirty="0"/>
                        <a:t>(OSPF</a:t>
                      </a:r>
                      <a:r>
                        <a:rPr kumimoji="1" lang="ja-JP" altLang="en-US" sz="1200" b="1" dirty="0"/>
                        <a:t>プロジェクト</a:t>
                      </a:r>
                      <a:r>
                        <a:rPr kumimoji="1" lang="en-US" altLang="ja-JP" sz="1200" b="1" dirty="0"/>
                        <a:t>)</a:t>
                      </a:r>
                      <a:endParaRPr kumimoji="1" lang="ja-JP" altLang="en-US" sz="1200" b="1" dirty="0"/>
                    </a:p>
                  </a:txBody>
                  <a:tcPr/>
                </a:tc>
                <a:tc>
                  <a:txBody>
                    <a:bodyPr/>
                    <a:lstStyle/>
                    <a:p>
                      <a:r>
                        <a:rPr kumimoji="1" lang="ja-JP" altLang="en-US" dirty="0"/>
                        <a:t>①スマートヘルスシティ</a:t>
                      </a:r>
                      <a:endParaRPr kumimoji="1" lang="en-US" altLang="ja-JP" dirty="0"/>
                    </a:p>
                    <a:p>
                      <a:r>
                        <a:rPr kumimoji="1" lang="ja-JP" altLang="en-US" dirty="0"/>
                        <a:t>②高齢者にやさしいまちづくり</a:t>
                      </a:r>
                      <a:endParaRPr kumimoji="1" lang="en-US" altLang="ja-JP" dirty="0"/>
                    </a:p>
                    <a:p>
                      <a:r>
                        <a:rPr kumimoji="1" lang="ja-JP" altLang="en-US" dirty="0"/>
                        <a:t>③子育てしやすいまちづくり</a:t>
                      </a:r>
                      <a:endParaRPr kumimoji="1" lang="en-US" altLang="ja-JP" dirty="0"/>
                    </a:p>
                    <a:p>
                      <a:r>
                        <a:rPr kumimoji="1" lang="ja-JP" altLang="en-US" dirty="0"/>
                        <a:t>④移動がスムーズなまちづくり</a:t>
                      </a:r>
                      <a:endParaRPr kumimoji="1" lang="en-US" altLang="ja-JP" dirty="0"/>
                    </a:p>
                    <a:p>
                      <a:r>
                        <a:rPr kumimoji="1" lang="ja-JP" altLang="en-US" dirty="0"/>
                        <a:t>⑤インバウンド・観光の再生</a:t>
                      </a:r>
                      <a:endParaRPr kumimoji="1" lang="en-US" altLang="ja-JP" dirty="0"/>
                    </a:p>
                    <a:p>
                      <a:r>
                        <a:rPr kumimoji="1" lang="ja-JP" altLang="en-US" dirty="0"/>
                        <a:t>⑥大阪ものづくり</a:t>
                      </a:r>
                      <a:r>
                        <a:rPr kumimoji="1" lang="en-US" altLang="ja-JP" dirty="0"/>
                        <a:t>2.0</a:t>
                      </a:r>
                    </a:p>
                    <a:p>
                      <a:r>
                        <a:rPr kumimoji="1" lang="ja-JP" altLang="en-US" dirty="0"/>
                        <a:t>⑦安心・安全なまちづくり</a:t>
                      </a:r>
                      <a:endParaRPr kumimoji="1" lang="en-US" altLang="ja-JP" dirty="0"/>
                    </a:p>
                    <a:p>
                      <a:r>
                        <a:rPr kumimoji="1" lang="ja-JP" altLang="en-US" dirty="0"/>
                        <a:t>⑧データ利活用</a:t>
                      </a:r>
                    </a:p>
                  </a:txBody>
                  <a:tcPr/>
                </a:tc>
                <a:tc>
                  <a:txBody>
                    <a:bodyPr/>
                    <a:lstStyle/>
                    <a:p>
                      <a:r>
                        <a:rPr kumimoji="1" lang="en-US" altLang="ja-JP" dirty="0"/>
                        <a:t>2020</a:t>
                      </a:r>
                      <a:r>
                        <a:rPr kumimoji="1" lang="ja-JP" altLang="en-US" dirty="0"/>
                        <a:t>～</a:t>
                      </a:r>
                    </a:p>
                    <a:p>
                      <a:r>
                        <a:rPr kumimoji="1" lang="en-US" altLang="ja-JP" dirty="0"/>
                        <a:t>2020</a:t>
                      </a:r>
                      <a:r>
                        <a:rPr kumimoji="1" lang="ja-JP" altLang="en-US" dirty="0"/>
                        <a:t>～</a:t>
                      </a:r>
                    </a:p>
                    <a:p>
                      <a:r>
                        <a:rPr kumimoji="1" lang="en-US" altLang="ja-JP" dirty="0"/>
                        <a:t>2020</a:t>
                      </a:r>
                      <a:r>
                        <a:rPr kumimoji="1" lang="ja-JP" altLang="en-US" dirty="0"/>
                        <a:t>～</a:t>
                      </a:r>
                    </a:p>
                    <a:p>
                      <a:r>
                        <a:rPr kumimoji="1" lang="en-US" altLang="ja-JP" dirty="0"/>
                        <a:t>2020</a:t>
                      </a:r>
                      <a:r>
                        <a:rPr kumimoji="1" lang="ja-JP" altLang="en-US" dirty="0"/>
                        <a:t>～</a:t>
                      </a:r>
                    </a:p>
                    <a:p>
                      <a:r>
                        <a:rPr kumimoji="1" lang="en-US" altLang="ja-JP" dirty="0"/>
                        <a:t>2020</a:t>
                      </a:r>
                      <a:r>
                        <a:rPr kumimoji="1" lang="ja-JP" altLang="en-US" dirty="0"/>
                        <a:t>～</a:t>
                      </a:r>
                    </a:p>
                    <a:p>
                      <a:r>
                        <a:rPr kumimoji="1" lang="en-US" altLang="ja-JP" dirty="0"/>
                        <a:t>2020</a:t>
                      </a:r>
                      <a:r>
                        <a:rPr kumimoji="1" lang="ja-JP" altLang="en-US" dirty="0"/>
                        <a:t>～</a:t>
                      </a:r>
                      <a:endParaRPr kumimoji="1" lang="en-US" altLang="ja-JP" dirty="0"/>
                    </a:p>
                    <a:p>
                      <a:r>
                        <a:rPr kumimoji="1" lang="en-US" altLang="ja-JP" dirty="0"/>
                        <a:t>2021</a:t>
                      </a:r>
                      <a:r>
                        <a:rPr kumimoji="1" lang="ja-JP" altLang="en-US" dirty="0"/>
                        <a:t>～</a:t>
                      </a:r>
                      <a:endParaRPr kumimoji="1" lang="en-US" altLang="ja-JP" dirty="0"/>
                    </a:p>
                    <a:p>
                      <a:r>
                        <a:rPr kumimoji="1" lang="en-US" altLang="ja-JP" dirty="0"/>
                        <a:t>2022</a:t>
                      </a:r>
                      <a:r>
                        <a:rPr kumimoji="1" lang="ja-JP" altLang="en-US" dirty="0"/>
                        <a:t>～</a:t>
                      </a:r>
                    </a:p>
                  </a:txBody>
                  <a:tcPr/>
                </a:tc>
                <a:tc>
                  <a:txBody>
                    <a:bodyPr/>
                    <a:lstStyle/>
                    <a:p>
                      <a:pPr algn="r"/>
                      <a:r>
                        <a:rPr kumimoji="1" lang="en-US" altLang="ja-JP" dirty="0"/>
                        <a:t>4</a:t>
                      </a:r>
                    </a:p>
                    <a:p>
                      <a:pPr algn="r"/>
                      <a:r>
                        <a:rPr kumimoji="1" lang="en-US" altLang="ja-JP" dirty="0"/>
                        <a:t>7</a:t>
                      </a:r>
                    </a:p>
                    <a:p>
                      <a:pPr algn="r"/>
                      <a:r>
                        <a:rPr kumimoji="1" lang="en-US" altLang="ja-JP" dirty="0"/>
                        <a:t>3</a:t>
                      </a:r>
                    </a:p>
                    <a:p>
                      <a:pPr algn="r"/>
                      <a:r>
                        <a:rPr kumimoji="1" lang="en-US" altLang="ja-JP" dirty="0"/>
                        <a:t>2</a:t>
                      </a:r>
                    </a:p>
                    <a:p>
                      <a:pPr algn="r"/>
                      <a:r>
                        <a:rPr kumimoji="1" lang="en-US" altLang="ja-JP" dirty="0"/>
                        <a:t>3</a:t>
                      </a:r>
                    </a:p>
                    <a:p>
                      <a:pPr algn="r"/>
                      <a:r>
                        <a:rPr kumimoji="1" lang="en-US" altLang="ja-JP" dirty="0"/>
                        <a:t>3</a:t>
                      </a:r>
                    </a:p>
                    <a:p>
                      <a:pPr algn="r"/>
                      <a:r>
                        <a:rPr kumimoji="1" lang="en-US" altLang="ja-JP" dirty="0"/>
                        <a:t>3</a:t>
                      </a:r>
                    </a:p>
                    <a:p>
                      <a:pPr algn="r"/>
                      <a:r>
                        <a:rPr kumimoji="1" lang="en-US" altLang="ja-JP" dirty="0"/>
                        <a:t>9</a:t>
                      </a:r>
                      <a:endParaRPr kumimoji="1" lang="ja-JP" altLang="en-US" dirty="0"/>
                    </a:p>
                  </a:txBody>
                  <a:tcPr/>
                </a:tc>
                <a:tc>
                  <a:txBody>
                    <a:bodyPr/>
                    <a:lstStyle/>
                    <a:p>
                      <a:pPr algn="ctr"/>
                      <a:r>
                        <a:rPr kumimoji="1" lang="ja-JP" altLang="en-US" dirty="0"/>
                        <a:t>実証</a:t>
                      </a:r>
                      <a:endParaRPr kumimoji="1" lang="en-US" altLang="ja-JP" dirty="0"/>
                    </a:p>
                    <a:p>
                      <a:pPr algn="ctr"/>
                      <a:r>
                        <a:rPr kumimoji="1" lang="ja-JP" altLang="en-US" dirty="0"/>
                        <a:t>実証・実装</a:t>
                      </a:r>
                      <a:endParaRPr kumimoji="1" lang="en-US" altLang="ja-JP" dirty="0"/>
                    </a:p>
                    <a:p>
                      <a:pPr algn="ctr"/>
                      <a:r>
                        <a:rPr kumimoji="1" lang="ja-JP" altLang="en-US" dirty="0"/>
                        <a:t>実証</a:t>
                      </a:r>
                      <a:endParaRPr kumimoji="1" lang="en-US" altLang="ja-JP" dirty="0"/>
                    </a:p>
                    <a:p>
                      <a:pPr algn="ctr"/>
                      <a:r>
                        <a:rPr kumimoji="1" lang="ja-JP" altLang="en-US" dirty="0"/>
                        <a:t>実証</a:t>
                      </a:r>
                      <a:endParaRPr kumimoji="1" lang="en-US" altLang="ja-JP" dirty="0"/>
                    </a:p>
                    <a:p>
                      <a:pPr algn="ctr"/>
                      <a:r>
                        <a:rPr kumimoji="1" lang="ja-JP" altLang="en-US" dirty="0"/>
                        <a:t>実証・実装</a:t>
                      </a:r>
                      <a:endParaRPr kumimoji="1" lang="en-US" altLang="ja-JP" dirty="0"/>
                    </a:p>
                    <a:p>
                      <a:pPr algn="ctr"/>
                      <a:r>
                        <a:rPr kumimoji="1" lang="ja-JP" altLang="en-US" dirty="0"/>
                        <a:t>実証・実装</a:t>
                      </a:r>
                      <a:endParaRPr kumimoji="1" lang="en-US" altLang="ja-JP" dirty="0"/>
                    </a:p>
                    <a:p>
                      <a:pPr algn="ctr"/>
                      <a:r>
                        <a:rPr kumimoji="1" lang="ja-JP" altLang="en-US" dirty="0"/>
                        <a:t>実証・実装</a:t>
                      </a:r>
                      <a:endParaRPr kumimoji="1" lang="en-US" altLang="ja-JP" dirty="0"/>
                    </a:p>
                    <a:p>
                      <a:pPr algn="ctr"/>
                      <a:r>
                        <a:rPr kumimoji="1" lang="ja-JP" altLang="en-US" dirty="0"/>
                        <a:t>実証</a:t>
                      </a:r>
                    </a:p>
                  </a:txBody>
                  <a:tcPr/>
                </a:tc>
                <a:extLst>
                  <a:ext uri="{0D108BD9-81ED-4DB2-BD59-A6C34878D82A}">
                    <a16:rowId xmlns:a16="http://schemas.microsoft.com/office/drawing/2014/main" val="2961092057"/>
                  </a:ext>
                </a:extLst>
              </a:tr>
              <a:tr h="370840">
                <a:tc>
                  <a:txBody>
                    <a:bodyPr/>
                    <a:lstStyle/>
                    <a:p>
                      <a:r>
                        <a:rPr kumimoji="1" lang="ja-JP" altLang="en-US" b="1" dirty="0"/>
                        <a:t>財政的支援</a:t>
                      </a:r>
                    </a:p>
                  </a:txBody>
                  <a:tcPr/>
                </a:tc>
                <a:tc>
                  <a:txBody>
                    <a:bodyPr/>
                    <a:lstStyle/>
                    <a:p>
                      <a:r>
                        <a:rPr kumimoji="1" lang="ja-JP" altLang="en-US" dirty="0">
                          <a:solidFill>
                            <a:schemeClr val="tx1"/>
                          </a:solidFill>
                        </a:rPr>
                        <a:t>①スマートシティ戦略推進補助金 </a:t>
                      </a:r>
                      <a:r>
                        <a:rPr kumimoji="1" lang="en-US" altLang="ja-JP" sz="1100" dirty="0">
                          <a:solidFill>
                            <a:schemeClr val="tx1"/>
                          </a:solidFill>
                        </a:rPr>
                        <a:t>(</a:t>
                      </a:r>
                      <a:r>
                        <a:rPr kumimoji="1" lang="ja-JP" altLang="en-US" sz="1100" dirty="0">
                          <a:solidFill>
                            <a:schemeClr val="tx1"/>
                          </a:solidFill>
                        </a:rPr>
                        <a:t>スマートモデル事業</a:t>
                      </a:r>
                      <a:r>
                        <a:rPr kumimoji="1" lang="en-US" altLang="ja-JP" sz="1100" dirty="0">
                          <a:solidFill>
                            <a:schemeClr val="tx1"/>
                          </a:solidFill>
                        </a:rPr>
                        <a:t>)</a:t>
                      </a:r>
                      <a:endParaRPr kumimoji="1" lang="en-US" altLang="ja-JP" dirty="0">
                        <a:solidFill>
                          <a:schemeClr val="tx1"/>
                        </a:solidFill>
                      </a:endParaRPr>
                    </a:p>
                    <a:p>
                      <a:r>
                        <a:rPr kumimoji="1" lang="ja-JP" altLang="en-US" dirty="0"/>
                        <a:t>②</a:t>
                      </a:r>
                      <a:r>
                        <a:rPr kumimoji="1" lang="en-US" altLang="ja-JP" dirty="0"/>
                        <a:t>AI</a:t>
                      </a:r>
                      <a:r>
                        <a:rPr kumimoji="1" lang="ja-JP" altLang="en-US" dirty="0"/>
                        <a:t>オンデマンド交通補助金</a:t>
                      </a:r>
                    </a:p>
                  </a:txBody>
                  <a:tcPr/>
                </a:tc>
                <a:tc>
                  <a:txBody>
                    <a:bodyPr/>
                    <a:lstStyle/>
                    <a:p>
                      <a:r>
                        <a:rPr kumimoji="1" lang="en-US" altLang="ja-JP" dirty="0"/>
                        <a:t>2020</a:t>
                      </a:r>
                      <a:r>
                        <a:rPr kumimoji="1" lang="ja-JP" altLang="en-US" dirty="0"/>
                        <a:t>～</a:t>
                      </a:r>
                      <a:endParaRPr kumimoji="1" lang="en-US" altLang="ja-JP" dirty="0"/>
                    </a:p>
                    <a:p>
                      <a:r>
                        <a:rPr kumimoji="1" lang="en-US" altLang="ja-JP" dirty="0"/>
                        <a:t>2022</a:t>
                      </a:r>
                      <a:r>
                        <a:rPr kumimoji="1" lang="ja-JP" altLang="en-US" dirty="0"/>
                        <a:t>～</a:t>
                      </a:r>
                    </a:p>
                  </a:txBody>
                  <a:tcPr/>
                </a:tc>
                <a:tc>
                  <a:txBody>
                    <a:bodyPr/>
                    <a:lstStyle/>
                    <a:p>
                      <a:pPr algn="r"/>
                      <a:r>
                        <a:rPr kumimoji="1" lang="ja-JP" altLang="en-US" dirty="0"/>
                        <a:t>のべ</a:t>
                      </a:r>
                      <a:r>
                        <a:rPr kumimoji="1" lang="en-US" altLang="ja-JP" dirty="0"/>
                        <a:t>18</a:t>
                      </a:r>
                    </a:p>
                    <a:p>
                      <a:pPr algn="r"/>
                      <a:r>
                        <a:rPr kumimoji="1" lang="en-US" altLang="ja-JP" dirty="0"/>
                        <a:t>3</a:t>
                      </a:r>
                      <a:endParaRPr kumimoji="1" lang="ja-JP" altLang="en-US" dirty="0"/>
                    </a:p>
                  </a:txBody>
                  <a:tcPr/>
                </a:tc>
                <a:tc>
                  <a:txBody>
                    <a:bodyPr/>
                    <a:lstStyle/>
                    <a:p>
                      <a:pPr algn="ctr"/>
                      <a:r>
                        <a:rPr kumimoji="1" lang="ja-JP" altLang="en-US" dirty="0"/>
                        <a:t>支援</a:t>
                      </a:r>
                      <a:endParaRPr kumimoji="1" lang="en-US" altLang="ja-JP" dirty="0"/>
                    </a:p>
                    <a:p>
                      <a:pPr algn="ctr"/>
                      <a:r>
                        <a:rPr kumimoji="1" lang="ja-JP" altLang="en-US" dirty="0"/>
                        <a:t>実証</a:t>
                      </a:r>
                    </a:p>
                  </a:txBody>
                  <a:tcPr/>
                </a:tc>
                <a:extLst>
                  <a:ext uri="{0D108BD9-81ED-4DB2-BD59-A6C34878D82A}">
                    <a16:rowId xmlns:a16="http://schemas.microsoft.com/office/drawing/2014/main" val="2999639158"/>
                  </a:ext>
                </a:extLst>
              </a:tr>
              <a:tr h="370840">
                <a:tc>
                  <a:txBody>
                    <a:bodyPr/>
                    <a:lstStyle/>
                    <a:p>
                      <a:r>
                        <a:rPr kumimoji="1" lang="ja-JP" altLang="en-US" b="1" dirty="0"/>
                        <a:t>人材的支援</a:t>
                      </a:r>
                    </a:p>
                  </a:txBody>
                  <a:tcPr/>
                </a:tc>
                <a:tc>
                  <a:txBody>
                    <a:bodyPr/>
                    <a:lstStyle/>
                    <a:p>
                      <a:r>
                        <a:rPr kumimoji="1" lang="ja-JP" altLang="en-US" dirty="0"/>
                        <a:t>①スマートシティ戦略推進アドバイザー</a:t>
                      </a:r>
                      <a:endParaRPr kumimoji="1" lang="en-US" altLang="ja-JP" dirty="0"/>
                    </a:p>
                    <a:p>
                      <a:r>
                        <a:rPr kumimoji="1" lang="ja-JP" altLang="en-US" sz="1400" dirty="0">
                          <a:solidFill>
                            <a:schemeClr val="tx1"/>
                          </a:solidFill>
                        </a:rPr>
                        <a:t>②デジタル人材シェアリング</a:t>
                      </a:r>
                      <a:r>
                        <a:rPr kumimoji="1" lang="ja-JP" altLang="en-US" sz="1050" dirty="0">
                          <a:solidFill>
                            <a:schemeClr val="tx1"/>
                          </a:solidFill>
                        </a:rPr>
                        <a:t> </a:t>
                      </a:r>
                      <a:r>
                        <a:rPr kumimoji="1" lang="en-US" altLang="ja-JP" sz="1050" dirty="0">
                          <a:solidFill>
                            <a:schemeClr val="tx1"/>
                          </a:solidFill>
                        </a:rPr>
                        <a:t>[</a:t>
                      </a:r>
                      <a:r>
                        <a:rPr kumimoji="1" lang="ja-JP" altLang="en-US" sz="1050" dirty="0">
                          <a:solidFill>
                            <a:schemeClr val="tx1"/>
                          </a:solidFill>
                        </a:rPr>
                        <a:t>共同調達支援・再掲</a:t>
                      </a:r>
                      <a:r>
                        <a:rPr kumimoji="1" lang="en-US" altLang="ja-JP" sz="1050" dirty="0">
                          <a:solidFill>
                            <a:schemeClr val="tx1"/>
                          </a:solidFill>
                        </a:rPr>
                        <a:t>]</a:t>
                      </a:r>
                      <a:endParaRPr kumimoji="1" lang="en-US" altLang="ja-JP" sz="1400" dirty="0">
                        <a:solidFill>
                          <a:schemeClr val="tx1"/>
                        </a:solidFill>
                      </a:endParaRPr>
                    </a:p>
                  </a:txBody>
                  <a:tcPr/>
                </a:tc>
                <a:tc>
                  <a:txBody>
                    <a:bodyPr/>
                    <a:lstStyle/>
                    <a:p>
                      <a:r>
                        <a:rPr kumimoji="1" lang="en-US" altLang="ja-JP" dirty="0"/>
                        <a:t>2020</a:t>
                      </a:r>
                      <a:r>
                        <a:rPr kumimoji="1" lang="ja-JP" altLang="en-US" dirty="0"/>
                        <a:t>～</a:t>
                      </a:r>
                      <a:endParaRPr kumimoji="1" lang="en-US" altLang="ja-JP" dirty="0"/>
                    </a:p>
                    <a:p>
                      <a:r>
                        <a:rPr kumimoji="1" lang="en-US" altLang="ja-JP" dirty="0"/>
                        <a:t>2023</a:t>
                      </a:r>
                      <a:r>
                        <a:rPr kumimoji="1" lang="ja-JP" altLang="en-US" dirty="0"/>
                        <a:t>～</a:t>
                      </a:r>
                    </a:p>
                  </a:txBody>
                  <a:tcPr/>
                </a:tc>
                <a:tc>
                  <a:txBody>
                    <a:bodyPr/>
                    <a:lstStyle/>
                    <a:p>
                      <a:pPr algn="r"/>
                      <a:r>
                        <a:rPr kumimoji="1" lang="en-US" altLang="ja-JP" dirty="0"/>
                        <a:t>43</a:t>
                      </a:r>
                    </a:p>
                    <a:p>
                      <a:pPr algn="r"/>
                      <a:r>
                        <a:rPr kumimoji="1" lang="en-US" altLang="ja-JP" dirty="0"/>
                        <a:t>13</a:t>
                      </a:r>
                      <a:endParaRPr kumimoji="1" lang="ja-JP" altLang="en-US" dirty="0"/>
                    </a:p>
                  </a:txBody>
                  <a:tcPr/>
                </a:tc>
                <a:tc>
                  <a:txBody>
                    <a:bodyPr/>
                    <a:lstStyle/>
                    <a:p>
                      <a:pPr algn="ctr"/>
                      <a:r>
                        <a:rPr kumimoji="1" lang="ja-JP" altLang="en-US" dirty="0"/>
                        <a:t>支援</a:t>
                      </a:r>
                      <a:endParaRPr kumimoji="1" lang="en-US" altLang="ja-JP" dirty="0"/>
                    </a:p>
                    <a:p>
                      <a:pPr algn="ctr"/>
                      <a:r>
                        <a:rPr kumimoji="1" lang="ja-JP" altLang="en-US" dirty="0"/>
                        <a:t>支援</a:t>
                      </a:r>
                    </a:p>
                  </a:txBody>
                  <a:tcPr/>
                </a:tc>
                <a:extLst>
                  <a:ext uri="{0D108BD9-81ED-4DB2-BD59-A6C34878D82A}">
                    <a16:rowId xmlns:a16="http://schemas.microsoft.com/office/drawing/2014/main" val="3722036586"/>
                  </a:ext>
                </a:extLst>
              </a:tr>
              <a:tr h="0">
                <a:tc>
                  <a:txBody>
                    <a:bodyPr/>
                    <a:lstStyle/>
                    <a:p>
                      <a:r>
                        <a:rPr kumimoji="1" lang="ja-JP" altLang="en-US" b="1" dirty="0"/>
                        <a:t>インフラ支援</a:t>
                      </a:r>
                    </a:p>
                  </a:txBody>
                  <a:tcPr/>
                </a:tc>
                <a:tc>
                  <a:txBody>
                    <a:bodyPr/>
                    <a:lstStyle/>
                    <a:p>
                      <a:r>
                        <a:rPr kumimoji="1" lang="ja-JP" altLang="en-US" dirty="0"/>
                        <a:t>①自治体情報セキュリティクラウド集約</a:t>
                      </a:r>
                      <a:endParaRPr kumimoji="1" lang="en-US" altLang="ja-JP" dirty="0"/>
                    </a:p>
                    <a:p>
                      <a:r>
                        <a:rPr kumimoji="1" lang="ja-JP" altLang="en-US" dirty="0"/>
                        <a:t>②自治体情報システム標準化支援</a:t>
                      </a:r>
                      <a:endParaRPr kumimoji="1" lang="en-US" altLang="ja-JP" dirty="0"/>
                    </a:p>
                    <a:p>
                      <a:r>
                        <a:rPr kumimoji="1" lang="ja-JP" altLang="en-US" dirty="0"/>
                        <a:t>③スマートシニアライフ（タブレット貸出）</a:t>
                      </a:r>
                      <a:endParaRPr kumimoji="1" lang="en-US" altLang="ja-JP" dirty="0"/>
                    </a:p>
                    <a:p>
                      <a:r>
                        <a:rPr kumimoji="1" lang="ja-JP" altLang="en-US" dirty="0"/>
                        <a:t>④</a:t>
                      </a:r>
                      <a:r>
                        <a:rPr kumimoji="1" lang="en-US" altLang="ja-JP" dirty="0" err="1"/>
                        <a:t>mydoor</a:t>
                      </a:r>
                      <a:r>
                        <a:rPr kumimoji="1" lang="en-US" altLang="ja-JP" dirty="0"/>
                        <a:t> OSAKA</a:t>
                      </a:r>
                    </a:p>
                  </a:txBody>
                  <a:tcPr/>
                </a:tc>
                <a:tc>
                  <a:txBody>
                    <a:bodyPr/>
                    <a:lstStyle/>
                    <a:p>
                      <a:r>
                        <a:rPr kumimoji="1" lang="en-US" altLang="ja-JP" dirty="0"/>
                        <a:t>2016</a:t>
                      </a:r>
                      <a:r>
                        <a:rPr kumimoji="1" lang="ja-JP" altLang="en-US" dirty="0"/>
                        <a:t>～</a:t>
                      </a:r>
                      <a:endParaRPr kumimoji="1" lang="en-US" altLang="ja-JP" dirty="0"/>
                    </a:p>
                    <a:p>
                      <a:r>
                        <a:rPr kumimoji="1" lang="en-US" altLang="ja-JP" dirty="0"/>
                        <a:t>2020</a:t>
                      </a:r>
                      <a:r>
                        <a:rPr kumimoji="1" lang="ja-JP" altLang="en-US" dirty="0"/>
                        <a:t>～</a:t>
                      </a:r>
                      <a:endParaRPr kumimoji="1" lang="en-US" altLang="ja-JP" dirty="0"/>
                    </a:p>
                    <a:p>
                      <a:r>
                        <a:rPr kumimoji="1" lang="en-US" altLang="ja-JP" dirty="0"/>
                        <a:t>2021</a:t>
                      </a:r>
                      <a:r>
                        <a:rPr kumimoji="1" lang="ja-JP" altLang="en-US" dirty="0"/>
                        <a:t>～</a:t>
                      </a:r>
                      <a:r>
                        <a:rPr kumimoji="1" lang="en-US" altLang="ja-JP" dirty="0"/>
                        <a:t>*</a:t>
                      </a:r>
                    </a:p>
                    <a:p>
                      <a:r>
                        <a:rPr kumimoji="1" lang="en-US" altLang="ja-JP" dirty="0"/>
                        <a:t>2024</a:t>
                      </a:r>
                      <a:r>
                        <a:rPr kumimoji="1" lang="ja-JP" altLang="en-US" dirty="0"/>
                        <a:t>～</a:t>
                      </a:r>
                      <a:endParaRPr kumimoji="1" lang="en-US" altLang="ja-JP" dirty="0"/>
                    </a:p>
                  </a:txBody>
                  <a:tcPr/>
                </a:tc>
                <a:tc>
                  <a:txBody>
                    <a:bodyPr/>
                    <a:lstStyle/>
                    <a:p>
                      <a:pPr algn="r"/>
                      <a:r>
                        <a:rPr kumimoji="1" lang="en-US" altLang="ja-JP" dirty="0"/>
                        <a:t>43</a:t>
                      </a:r>
                    </a:p>
                    <a:p>
                      <a:pPr algn="r"/>
                      <a:r>
                        <a:rPr kumimoji="1" lang="en-US" altLang="ja-JP" dirty="0"/>
                        <a:t>43</a:t>
                      </a:r>
                    </a:p>
                    <a:p>
                      <a:pPr algn="r"/>
                      <a:r>
                        <a:rPr kumimoji="1" lang="en-US" altLang="ja-JP" dirty="0"/>
                        <a:t>5</a:t>
                      </a:r>
                    </a:p>
                    <a:p>
                      <a:pPr algn="r"/>
                      <a:r>
                        <a:rPr kumimoji="1" lang="ja-JP" altLang="en-US" dirty="0"/>
                        <a:t>新</a:t>
                      </a:r>
                      <a:endParaRPr kumimoji="1" lang="en-US" altLang="ja-JP" dirty="0"/>
                    </a:p>
                  </a:txBody>
                  <a:tcPr/>
                </a:tc>
                <a:tc>
                  <a:txBody>
                    <a:bodyPr/>
                    <a:lstStyle/>
                    <a:p>
                      <a:pPr algn="ctr"/>
                      <a:r>
                        <a:rPr kumimoji="1" lang="ja-JP" altLang="en-US" dirty="0"/>
                        <a:t>実装</a:t>
                      </a:r>
                      <a:endParaRPr kumimoji="1" lang="en-US" altLang="ja-JP" dirty="0"/>
                    </a:p>
                    <a:p>
                      <a:pPr algn="ctr"/>
                      <a:r>
                        <a:rPr kumimoji="1" lang="ja-JP" altLang="en-US" dirty="0"/>
                        <a:t>実装</a:t>
                      </a:r>
                      <a:endParaRPr kumimoji="1" lang="en-US" altLang="ja-JP" dirty="0"/>
                    </a:p>
                    <a:p>
                      <a:pPr algn="ctr"/>
                      <a:r>
                        <a:rPr kumimoji="1" lang="ja-JP" altLang="en-US" dirty="0"/>
                        <a:t>実証</a:t>
                      </a:r>
                      <a:endParaRPr kumimoji="1" lang="en-US" altLang="ja-JP" dirty="0"/>
                    </a:p>
                    <a:p>
                      <a:pPr algn="ctr"/>
                      <a:r>
                        <a:rPr kumimoji="1" lang="ja-JP" altLang="en-US" dirty="0"/>
                        <a:t>実装</a:t>
                      </a:r>
                      <a:endParaRPr kumimoji="1" lang="en-US" altLang="ja-JP" dirty="0"/>
                    </a:p>
                  </a:txBody>
                  <a:tcPr/>
                </a:tc>
                <a:extLst>
                  <a:ext uri="{0D108BD9-81ED-4DB2-BD59-A6C34878D82A}">
                    <a16:rowId xmlns:a16="http://schemas.microsoft.com/office/drawing/2014/main" val="874032624"/>
                  </a:ext>
                </a:extLst>
              </a:tr>
            </a:tbl>
          </a:graphicData>
        </a:graphic>
      </p:graphicFrame>
      <p:sp>
        <p:nvSpPr>
          <p:cNvPr id="23" name="テキスト ボックス 22">
            <a:extLst>
              <a:ext uri="{FF2B5EF4-FFF2-40B4-BE49-F238E27FC236}">
                <a16:creationId xmlns:a16="http://schemas.microsoft.com/office/drawing/2014/main" id="{E6EEDC56-A799-46BF-BDB6-FEE4FC4457EC}"/>
              </a:ext>
            </a:extLst>
          </p:cNvPr>
          <p:cNvSpPr txBox="1"/>
          <p:nvPr/>
        </p:nvSpPr>
        <p:spPr>
          <a:xfrm>
            <a:off x="1344264" y="722591"/>
            <a:ext cx="6854762" cy="369332"/>
          </a:xfrm>
          <a:prstGeom prst="rect">
            <a:avLst/>
          </a:prstGeom>
          <a:noFill/>
        </p:spPr>
        <p:txBody>
          <a:bodyPr wrap="none" rtlCol="0">
            <a:spAutoFit/>
          </a:bodyPr>
          <a:lstStyle/>
          <a:p>
            <a:r>
              <a:rPr kumimoji="1" lang="ja-JP" altLang="en-US" dirty="0"/>
              <a:t>大阪府は多様な支援や連携により、市町村のデジタル化を推進している。</a:t>
            </a:r>
          </a:p>
        </p:txBody>
      </p:sp>
      <p:sp>
        <p:nvSpPr>
          <p:cNvPr id="6" name="テキスト ボックス 5">
            <a:extLst>
              <a:ext uri="{FF2B5EF4-FFF2-40B4-BE49-F238E27FC236}">
                <a16:creationId xmlns:a16="http://schemas.microsoft.com/office/drawing/2014/main" id="{8713D1D1-7D2D-4727-A21B-A2CBBEF1A73C}"/>
              </a:ext>
            </a:extLst>
          </p:cNvPr>
          <p:cNvSpPr txBox="1"/>
          <p:nvPr/>
        </p:nvSpPr>
        <p:spPr>
          <a:xfrm>
            <a:off x="2325414" y="6459703"/>
            <a:ext cx="3512500" cy="253916"/>
          </a:xfrm>
          <a:prstGeom prst="rect">
            <a:avLst/>
          </a:prstGeom>
          <a:noFill/>
        </p:spPr>
        <p:txBody>
          <a:bodyPr wrap="none" rtlCol="0">
            <a:spAutoFit/>
          </a:bodyPr>
          <a:lstStyle/>
          <a:p>
            <a:r>
              <a:rPr kumimoji="1" lang="en-US" altLang="ja-JP" sz="1050" dirty="0"/>
              <a:t>* </a:t>
            </a:r>
            <a:r>
              <a:rPr kumimoji="1" lang="ja-JP" altLang="en-US" sz="1050" dirty="0"/>
              <a:t>スマートシニアライフ（タブレット貸出）は、</a:t>
            </a:r>
            <a:r>
              <a:rPr kumimoji="1" lang="en-US" altLang="ja-JP" sz="1050" dirty="0"/>
              <a:t>2023</a:t>
            </a:r>
            <a:r>
              <a:rPr kumimoji="1" lang="ja-JP" altLang="en-US" sz="1050" dirty="0"/>
              <a:t>年で終了）</a:t>
            </a:r>
          </a:p>
        </p:txBody>
      </p:sp>
    </p:spTree>
    <p:extLst>
      <p:ext uri="{BB962C8B-B14F-4D97-AF65-F5344CB8AC3E}">
        <p14:creationId xmlns:p14="http://schemas.microsoft.com/office/powerpoint/2010/main" val="1606475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368A66B-2161-4BD0-9BF4-EE47EC77F6B8}"/>
              </a:ext>
            </a:extLst>
          </p:cNvPr>
          <p:cNvSpPr>
            <a:spLocks noGrp="1"/>
          </p:cNvSpPr>
          <p:nvPr>
            <p:ph type="title"/>
          </p:nvPr>
        </p:nvSpPr>
        <p:spPr>
          <a:xfrm>
            <a:off x="78934" y="294702"/>
            <a:ext cx="6997148" cy="244610"/>
          </a:xfrm>
        </p:spPr>
        <p:txBody>
          <a:bodyPr/>
          <a:lstStyle/>
          <a:p>
            <a:r>
              <a:rPr kumimoji="1" lang="ja-JP" altLang="en-US" sz="2000" dirty="0">
                <a:latin typeface="Meiryo UI" panose="020B0604030504040204" pitchFamily="50" charset="-128"/>
                <a:ea typeface="Meiryo UI" panose="020B0604030504040204" pitchFamily="50" charset="-128"/>
              </a:rPr>
              <a:t>　② 共同調達による市町村サービスの充実</a:t>
            </a:r>
            <a:endParaRPr kumimoji="1" lang="ja-JP" altLang="en-US" sz="18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B57F4845-E7C0-415A-9540-363762496ED1}"/>
              </a:ext>
            </a:extLst>
          </p:cNvPr>
          <p:cNvSpPr txBox="1"/>
          <p:nvPr/>
        </p:nvSpPr>
        <p:spPr>
          <a:xfrm>
            <a:off x="178821" y="1011643"/>
            <a:ext cx="4914830" cy="307777"/>
          </a:xfrm>
          <a:prstGeom prst="rect">
            <a:avLst/>
          </a:prstGeom>
          <a:noFill/>
        </p:spPr>
        <p:txBody>
          <a:bodyPr wrap="square" rtlCol="0">
            <a:spAutoFit/>
          </a:bodyPr>
          <a:lstStyle/>
          <a:p>
            <a:r>
              <a:rPr kumimoji="1" lang="ja-JP" altLang="en-US" sz="1400" b="1" dirty="0"/>
              <a:t>１．システム別の導入推移（「共同調達」</a:t>
            </a:r>
            <a:r>
              <a:rPr kumimoji="1" lang="ja-JP" altLang="en-US" sz="1400" dirty="0"/>
              <a:t>及び「独自導入」</a:t>
            </a:r>
            <a:r>
              <a:rPr kumimoji="1" lang="ja-JP" altLang="en-US" sz="1400" b="1" dirty="0"/>
              <a:t>）</a:t>
            </a:r>
          </a:p>
        </p:txBody>
      </p:sp>
      <p:sp>
        <p:nvSpPr>
          <p:cNvPr id="52" name="テキスト ボックス 51">
            <a:extLst>
              <a:ext uri="{FF2B5EF4-FFF2-40B4-BE49-F238E27FC236}">
                <a16:creationId xmlns:a16="http://schemas.microsoft.com/office/drawing/2014/main" id="{E0A6BA98-6ACF-4434-8E68-62C6BE3DFEF7}"/>
              </a:ext>
            </a:extLst>
          </p:cNvPr>
          <p:cNvSpPr txBox="1"/>
          <p:nvPr/>
        </p:nvSpPr>
        <p:spPr>
          <a:xfrm>
            <a:off x="2012938" y="3670753"/>
            <a:ext cx="1908314" cy="276999"/>
          </a:xfrm>
          <a:prstGeom prst="rect">
            <a:avLst/>
          </a:prstGeom>
          <a:noFill/>
        </p:spPr>
        <p:txBody>
          <a:bodyPr wrap="square" rtlCol="0">
            <a:spAutoFit/>
          </a:bodyPr>
          <a:lstStyle/>
          <a:p>
            <a:pPr algn="ctr"/>
            <a:r>
              <a:rPr lang="ja-JP" altLang="en-US" sz="1200" b="1" dirty="0"/>
              <a:t>①</a:t>
            </a:r>
            <a:r>
              <a:rPr kumimoji="1" lang="ja-JP" altLang="en-US" sz="1200" b="1" dirty="0"/>
              <a:t>電子申請システム</a:t>
            </a:r>
          </a:p>
        </p:txBody>
      </p:sp>
      <p:graphicFrame>
        <p:nvGraphicFramePr>
          <p:cNvPr id="17" name="グラフ 16">
            <a:extLst>
              <a:ext uri="{FF2B5EF4-FFF2-40B4-BE49-F238E27FC236}">
                <a16:creationId xmlns:a16="http://schemas.microsoft.com/office/drawing/2014/main" id="{51BEC441-BBF9-4B31-8FAE-6277A42E9A50}"/>
              </a:ext>
            </a:extLst>
          </p:cNvPr>
          <p:cNvGraphicFramePr/>
          <p:nvPr>
            <p:extLst>
              <p:ext uri="{D42A27DB-BD31-4B8C-83A1-F6EECF244321}">
                <p14:modId xmlns:p14="http://schemas.microsoft.com/office/powerpoint/2010/main" val="393433483"/>
              </p:ext>
            </p:extLst>
          </p:nvPr>
        </p:nvGraphicFramePr>
        <p:xfrm>
          <a:off x="2636236" y="4134986"/>
          <a:ext cx="3239341" cy="2712541"/>
        </p:xfrm>
        <a:graphic>
          <a:graphicData uri="http://schemas.openxmlformats.org/drawingml/2006/chart">
            <c:chart xmlns:c="http://schemas.openxmlformats.org/drawingml/2006/chart" xmlns:r="http://schemas.openxmlformats.org/officeDocument/2006/relationships" r:id="rId3"/>
          </a:graphicData>
        </a:graphic>
      </p:graphicFrame>
      <p:sp>
        <p:nvSpPr>
          <p:cNvPr id="53" name="テキスト ボックス 52">
            <a:extLst>
              <a:ext uri="{FF2B5EF4-FFF2-40B4-BE49-F238E27FC236}">
                <a16:creationId xmlns:a16="http://schemas.microsoft.com/office/drawing/2014/main" id="{5B7D32D4-12E4-48AA-8F6F-58597CAEDEF3}"/>
              </a:ext>
            </a:extLst>
          </p:cNvPr>
          <p:cNvSpPr txBox="1"/>
          <p:nvPr/>
        </p:nvSpPr>
        <p:spPr>
          <a:xfrm>
            <a:off x="6155639" y="3664504"/>
            <a:ext cx="2667835" cy="461665"/>
          </a:xfrm>
          <a:prstGeom prst="rect">
            <a:avLst/>
          </a:prstGeom>
          <a:noFill/>
        </p:spPr>
        <p:txBody>
          <a:bodyPr wrap="square" rtlCol="0">
            <a:spAutoFit/>
          </a:bodyPr>
          <a:lstStyle/>
          <a:p>
            <a:r>
              <a:rPr kumimoji="1" lang="ja-JP" altLang="en-US" sz="1200" b="1" dirty="0"/>
              <a:t>⑤デジタルサービス（</a:t>
            </a:r>
            <a:r>
              <a:rPr kumimoji="1" lang="en-US" altLang="ja-JP" sz="1200" b="1" dirty="0"/>
              <a:t>LINE</a:t>
            </a:r>
            <a:r>
              <a:rPr kumimoji="1" lang="ja-JP" altLang="en-US" sz="1200" b="1" dirty="0"/>
              <a:t>拡張機能）</a:t>
            </a:r>
          </a:p>
          <a:p>
            <a:endParaRPr kumimoji="1" lang="ja-JP" altLang="en-US" sz="1200" b="1" dirty="0"/>
          </a:p>
        </p:txBody>
      </p:sp>
      <p:sp>
        <p:nvSpPr>
          <p:cNvPr id="4" name="テキスト ボックス 3">
            <a:extLst>
              <a:ext uri="{FF2B5EF4-FFF2-40B4-BE49-F238E27FC236}">
                <a16:creationId xmlns:a16="http://schemas.microsoft.com/office/drawing/2014/main" id="{2880693C-80E2-40DD-8085-B487F34A7186}"/>
              </a:ext>
            </a:extLst>
          </p:cNvPr>
          <p:cNvSpPr txBox="1"/>
          <p:nvPr/>
        </p:nvSpPr>
        <p:spPr>
          <a:xfrm>
            <a:off x="535980" y="634986"/>
            <a:ext cx="8485977" cy="369332"/>
          </a:xfrm>
          <a:prstGeom prst="rect">
            <a:avLst/>
          </a:prstGeom>
          <a:noFill/>
        </p:spPr>
        <p:txBody>
          <a:bodyPr wrap="none" rtlCol="0">
            <a:spAutoFit/>
          </a:bodyPr>
          <a:lstStyle/>
          <a:p>
            <a:r>
              <a:rPr kumimoji="1" lang="en-US" altLang="ja-JP" dirty="0" err="1"/>
              <a:t>GovTech</a:t>
            </a:r>
            <a:r>
              <a:rPr kumimoji="1" lang="ja-JP" altLang="en-US" dirty="0"/>
              <a:t>大阪を通じた共同調達による支援で、市町村のデジタル化が着実に進んでいる</a:t>
            </a:r>
          </a:p>
        </p:txBody>
      </p:sp>
      <p:sp>
        <p:nvSpPr>
          <p:cNvPr id="15" name="テキスト ボックス 14">
            <a:extLst>
              <a:ext uri="{FF2B5EF4-FFF2-40B4-BE49-F238E27FC236}">
                <a16:creationId xmlns:a16="http://schemas.microsoft.com/office/drawing/2014/main" id="{A72A7130-88FC-4514-86A3-AE5D234F90BA}"/>
              </a:ext>
            </a:extLst>
          </p:cNvPr>
          <p:cNvSpPr txBox="1"/>
          <p:nvPr/>
        </p:nvSpPr>
        <p:spPr>
          <a:xfrm>
            <a:off x="178821" y="3396487"/>
            <a:ext cx="4914830" cy="307777"/>
          </a:xfrm>
          <a:prstGeom prst="rect">
            <a:avLst/>
          </a:prstGeom>
          <a:noFill/>
        </p:spPr>
        <p:txBody>
          <a:bodyPr wrap="square" rtlCol="0">
            <a:spAutoFit/>
          </a:bodyPr>
          <a:lstStyle/>
          <a:p>
            <a:r>
              <a:rPr kumimoji="1" lang="ja-JP" altLang="en-US" sz="1400" b="1" dirty="0"/>
              <a:t>２．住民向けデジタルサービスの広がり</a:t>
            </a:r>
          </a:p>
        </p:txBody>
      </p:sp>
      <p:sp>
        <p:nvSpPr>
          <p:cNvPr id="6" name="テキスト ボックス 5">
            <a:extLst>
              <a:ext uri="{FF2B5EF4-FFF2-40B4-BE49-F238E27FC236}">
                <a16:creationId xmlns:a16="http://schemas.microsoft.com/office/drawing/2014/main" id="{EB309A7F-D44D-480F-9B39-F2584B433E22}"/>
              </a:ext>
            </a:extLst>
          </p:cNvPr>
          <p:cNvSpPr txBox="1"/>
          <p:nvPr/>
        </p:nvSpPr>
        <p:spPr>
          <a:xfrm>
            <a:off x="4867189" y="4389021"/>
            <a:ext cx="620683" cy="215444"/>
          </a:xfrm>
          <a:prstGeom prst="rect">
            <a:avLst/>
          </a:prstGeom>
          <a:noFill/>
        </p:spPr>
        <p:txBody>
          <a:bodyPr wrap="none" rtlCol="0">
            <a:spAutoFit/>
          </a:bodyPr>
          <a:lstStyle/>
          <a:p>
            <a:r>
              <a:rPr lang="en-US" altLang="ja-JP" sz="800" dirty="0"/>
              <a:t>42</a:t>
            </a:r>
            <a:r>
              <a:rPr lang="ja-JP" altLang="en-US" sz="800" dirty="0"/>
              <a:t>市町村</a:t>
            </a:r>
            <a:endParaRPr kumimoji="1" lang="ja-JP" altLang="en-US" sz="800" dirty="0"/>
          </a:p>
        </p:txBody>
      </p:sp>
      <p:pic>
        <p:nvPicPr>
          <p:cNvPr id="19" name="図 18">
            <a:extLst>
              <a:ext uri="{FF2B5EF4-FFF2-40B4-BE49-F238E27FC236}">
                <a16:creationId xmlns:a16="http://schemas.microsoft.com/office/drawing/2014/main" id="{5F7B2BF1-FEB8-4B35-B223-5059771CB414}"/>
              </a:ext>
            </a:extLst>
          </p:cNvPr>
          <p:cNvPicPr>
            <a:picLocks noChangeAspect="1"/>
          </p:cNvPicPr>
          <p:nvPr/>
        </p:nvPicPr>
        <p:blipFill>
          <a:blip r:embed="rId4"/>
          <a:stretch>
            <a:fillRect/>
          </a:stretch>
        </p:blipFill>
        <p:spPr>
          <a:xfrm>
            <a:off x="721305" y="5725702"/>
            <a:ext cx="1075584" cy="946280"/>
          </a:xfrm>
          <a:prstGeom prst="rect">
            <a:avLst/>
          </a:prstGeom>
        </p:spPr>
      </p:pic>
      <p:sp>
        <p:nvSpPr>
          <p:cNvPr id="7" name="テキスト ボックス 6">
            <a:extLst>
              <a:ext uri="{FF2B5EF4-FFF2-40B4-BE49-F238E27FC236}">
                <a16:creationId xmlns:a16="http://schemas.microsoft.com/office/drawing/2014/main" id="{A47941D0-1544-4AC8-8493-C76F1E3ACF1E}"/>
              </a:ext>
            </a:extLst>
          </p:cNvPr>
          <p:cNvSpPr txBox="1"/>
          <p:nvPr/>
        </p:nvSpPr>
        <p:spPr>
          <a:xfrm>
            <a:off x="270455" y="4100458"/>
            <a:ext cx="2076084" cy="1302544"/>
          </a:xfrm>
          <a:prstGeom prst="roundRect">
            <a:avLst>
              <a:gd name="adj" fmla="val 10362"/>
            </a:avLst>
          </a:prstGeom>
          <a:solidFill>
            <a:schemeClr val="accent1">
              <a:lumMod val="20000"/>
              <a:lumOff val="80000"/>
            </a:schemeClr>
          </a:solidFill>
        </p:spPr>
        <p:txBody>
          <a:bodyPr wrap="square" rtlCol="0">
            <a:spAutoFit/>
          </a:bodyPr>
          <a:lstStyle/>
          <a:p>
            <a:pPr marL="144000" indent="-144000">
              <a:buFont typeface="Arial" panose="020B0604020202020204" pitchFamily="34" charset="0"/>
              <a:buChar char="•"/>
            </a:pPr>
            <a:r>
              <a:rPr kumimoji="1" lang="ja-JP" altLang="en-US" sz="1100" dirty="0"/>
              <a:t>共同調達を進めてきたことにより、府内</a:t>
            </a:r>
            <a:r>
              <a:rPr kumimoji="1" lang="en-US" altLang="ja-JP" sz="1100" dirty="0"/>
              <a:t>42</a:t>
            </a:r>
            <a:r>
              <a:rPr kumimoji="1" lang="ja-JP" altLang="en-US" sz="1100" dirty="0"/>
              <a:t>市町村が電子申請システムを導入し、</a:t>
            </a:r>
            <a:r>
              <a:rPr kumimoji="1" lang="en-US" altLang="ja-JP" sz="1100" b="1" u="sng" dirty="0">
                <a:solidFill>
                  <a:srgbClr val="FF0000"/>
                </a:solidFill>
              </a:rPr>
              <a:t>99.8</a:t>
            </a:r>
            <a:r>
              <a:rPr lang="ja-JP" altLang="en-US" sz="1100" b="1" u="sng" dirty="0">
                <a:solidFill>
                  <a:srgbClr val="FF0000"/>
                </a:solidFill>
              </a:rPr>
              <a:t>％の人口カバー率</a:t>
            </a:r>
            <a:r>
              <a:rPr lang="ja-JP" altLang="en-US" sz="1100" dirty="0"/>
              <a:t>となっている。</a:t>
            </a:r>
            <a:endParaRPr lang="en-US" altLang="ja-JP" sz="1100" dirty="0"/>
          </a:p>
          <a:p>
            <a:pPr marL="144000" indent="-144000">
              <a:buFont typeface="Arial" panose="020B0604020202020204" pitchFamily="34" charset="0"/>
              <a:buChar char="•"/>
            </a:pPr>
            <a:endParaRPr lang="en-US" altLang="ja-JP" sz="800" dirty="0"/>
          </a:p>
          <a:p>
            <a:pPr marL="144000" indent="-144000">
              <a:buFont typeface="Arial" panose="020B0604020202020204" pitchFamily="34" charset="0"/>
              <a:buChar char="•"/>
            </a:pPr>
            <a:r>
              <a:rPr kumimoji="1" lang="ja-JP" altLang="en-US" sz="1100" dirty="0"/>
              <a:t>独自導入の市町村も、共同調達組に後乗りで</a:t>
            </a:r>
            <a:r>
              <a:rPr lang="ja-JP" altLang="en-US" sz="1100" dirty="0"/>
              <a:t>参入がある。</a:t>
            </a:r>
            <a:endParaRPr kumimoji="1" lang="ja-JP" altLang="en-US" sz="1100" dirty="0"/>
          </a:p>
        </p:txBody>
      </p:sp>
      <p:sp>
        <p:nvSpPr>
          <p:cNvPr id="8" name="テキスト ボックス 7">
            <a:extLst>
              <a:ext uri="{FF2B5EF4-FFF2-40B4-BE49-F238E27FC236}">
                <a16:creationId xmlns:a16="http://schemas.microsoft.com/office/drawing/2014/main" id="{CDE96D83-DE15-4B66-9041-873AA415C514}"/>
              </a:ext>
            </a:extLst>
          </p:cNvPr>
          <p:cNvSpPr txBox="1"/>
          <p:nvPr/>
        </p:nvSpPr>
        <p:spPr>
          <a:xfrm>
            <a:off x="2356174" y="4120336"/>
            <a:ext cx="800219" cy="215444"/>
          </a:xfrm>
          <a:prstGeom prst="rect">
            <a:avLst/>
          </a:prstGeom>
          <a:noFill/>
        </p:spPr>
        <p:txBody>
          <a:bodyPr wrap="none" rtlCol="0">
            <a:spAutoFit/>
          </a:bodyPr>
          <a:lstStyle/>
          <a:p>
            <a:r>
              <a:rPr kumimoji="1" lang="ja-JP" altLang="en-US" sz="800" dirty="0"/>
              <a:t>（市町村数）</a:t>
            </a:r>
          </a:p>
        </p:txBody>
      </p:sp>
      <p:sp>
        <p:nvSpPr>
          <p:cNvPr id="20" name="テキスト ボックス 19">
            <a:extLst>
              <a:ext uri="{FF2B5EF4-FFF2-40B4-BE49-F238E27FC236}">
                <a16:creationId xmlns:a16="http://schemas.microsoft.com/office/drawing/2014/main" id="{4E596AAC-70B2-4A15-AC61-1FBE4BE38606}"/>
              </a:ext>
            </a:extLst>
          </p:cNvPr>
          <p:cNvSpPr txBox="1"/>
          <p:nvPr/>
        </p:nvSpPr>
        <p:spPr>
          <a:xfrm>
            <a:off x="5487872" y="4038810"/>
            <a:ext cx="492443" cy="215444"/>
          </a:xfrm>
          <a:prstGeom prst="rect">
            <a:avLst/>
          </a:prstGeom>
          <a:noFill/>
        </p:spPr>
        <p:txBody>
          <a:bodyPr wrap="none" rtlCol="0">
            <a:spAutoFit/>
          </a:bodyPr>
          <a:lstStyle/>
          <a:p>
            <a:r>
              <a:rPr kumimoji="1" lang="ja-JP" altLang="en-US" sz="800" dirty="0"/>
              <a:t>（％）</a:t>
            </a:r>
          </a:p>
        </p:txBody>
      </p:sp>
      <p:cxnSp>
        <p:nvCxnSpPr>
          <p:cNvPr id="12" name="直線コネクタ 11">
            <a:extLst>
              <a:ext uri="{FF2B5EF4-FFF2-40B4-BE49-F238E27FC236}">
                <a16:creationId xmlns:a16="http://schemas.microsoft.com/office/drawing/2014/main" id="{2D0300D0-A4C3-4624-99D5-948535B5E3E4}"/>
              </a:ext>
            </a:extLst>
          </p:cNvPr>
          <p:cNvCxnSpPr/>
          <p:nvPr/>
        </p:nvCxnSpPr>
        <p:spPr>
          <a:xfrm>
            <a:off x="3925057" y="4376812"/>
            <a:ext cx="378069" cy="159687"/>
          </a:xfrm>
          <a:prstGeom prst="line">
            <a:avLst/>
          </a:prstGeom>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FC154D90-C906-43F5-92A9-B937CD41964E}"/>
              </a:ext>
            </a:extLst>
          </p:cNvPr>
          <p:cNvSpPr txBox="1"/>
          <p:nvPr/>
        </p:nvSpPr>
        <p:spPr>
          <a:xfrm>
            <a:off x="3288106" y="4125223"/>
            <a:ext cx="805029" cy="230832"/>
          </a:xfrm>
          <a:prstGeom prst="rect">
            <a:avLst/>
          </a:prstGeom>
          <a:noFill/>
        </p:spPr>
        <p:txBody>
          <a:bodyPr wrap="none" rtlCol="0">
            <a:spAutoFit/>
          </a:bodyPr>
          <a:lstStyle/>
          <a:p>
            <a:r>
              <a:rPr kumimoji="1" lang="ja-JP" altLang="en-US" sz="900" dirty="0"/>
              <a:t>人口カバー率</a:t>
            </a:r>
          </a:p>
        </p:txBody>
      </p:sp>
      <p:sp>
        <p:nvSpPr>
          <p:cNvPr id="21" name="テキスト ボックス 20">
            <a:extLst>
              <a:ext uri="{FF2B5EF4-FFF2-40B4-BE49-F238E27FC236}">
                <a16:creationId xmlns:a16="http://schemas.microsoft.com/office/drawing/2014/main" id="{12D66431-D74F-4B73-A90F-F3CA58B14F3E}"/>
              </a:ext>
            </a:extLst>
          </p:cNvPr>
          <p:cNvSpPr txBox="1"/>
          <p:nvPr/>
        </p:nvSpPr>
        <p:spPr>
          <a:xfrm>
            <a:off x="6183097" y="4031275"/>
            <a:ext cx="2667835" cy="1888688"/>
          </a:xfrm>
          <a:prstGeom prst="roundRect">
            <a:avLst>
              <a:gd name="adj" fmla="val 10362"/>
            </a:avLst>
          </a:prstGeom>
          <a:solidFill>
            <a:schemeClr val="accent1">
              <a:lumMod val="20000"/>
              <a:lumOff val="80000"/>
            </a:schemeClr>
          </a:solidFill>
        </p:spPr>
        <p:txBody>
          <a:bodyPr wrap="square" rtlCol="0">
            <a:spAutoFit/>
          </a:bodyPr>
          <a:lstStyle/>
          <a:p>
            <a:pPr marL="144000" indent="-144000">
              <a:buFont typeface="Arial" panose="020B0604020202020204" pitchFamily="34" charset="0"/>
              <a:buChar char="•"/>
            </a:pPr>
            <a:r>
              <a:rPr kumimoji="1" lang="en-US" altLang="ja-JP" sz="1100" dirty="0"/>
              <a:t>LINE</a:t>
            </a:r>
            <a:r>
              <a:rPr kumimoji="1" lang="ja-JP" altLang="en-US" sz="1100" dirty="0"/>
              <a:t>公式アカウントの無償版は多くの自治体が導入しているが、メニューが６画面など機能面でやや物足りない。</a:t>
            </a:r>
            <a:endParaRPr kumimoji="1" lang="en-US" altLang="ja-JP" sz="1100" dirty="0"/>
          </a:p>
          <a:p>
            <a:pPr marL="144000" indent="-144000">
              <a:buFont typeface="Arial" panose="020B0604020202020204" pitchFamily="34" charset="0"/>
              <a:buChar char="•"/>
            </a:pPr>
            <a:endParaRPr kumimoji="1" lang="en-US" altLang="ja-JP" sz="600" dirty="0"/>
          </a:p>
          <a:p>
            <a:pPr marL="144000" indent="-144000">
              <a:buFont typeface="Arial" panose="020B0604020202020204" pitchFamily="34" charset="0"/>
              <a:buChar char="•"/>
            </a:pPr>
            <a:r>
              <a:rPr kumimoji="1" lang="ja-JP" altLang="en-US" sz="1100" dirty="0"/>
              <a:t>機能拡張版を共同調達することで、より多くの住民が充実したデジタルサービスの恩恵を受ける。</a:t>
            </a:r>
            <a:endParaRPr kumimoji="1" lang="en-US" altLang="ja-JP" sz="1100" dirty="0"/>
          </a:p>
          <a:p>
            <a:pPr marL="144000" indent="-144000">
              <a:buFont typeface="Arial" panose="020B0604020202020204" pitchFamily="34" charset="0"/>
              <a:buChar char="•"/>
            </a:pPr>
            <a:endParaRPr lang="en-US" altLang="ja-JP" sz="500" dirty="0"/>
          </a:p>
          <a:p>
            <a:pPr marL="144000" indent="-144000">
              <a:buFont typeface="Arial" panose="020B0604020202020204" pitchFamily="34" charset="0"/>
              <a:buChar char="•"/>
            </a:pPr>
            <a:r>
              <a:rPr kumimoji="1" lang="ja-JP" altLang="en-US" sz="1100" dirty="0"/>
              <a:t>各市独自の総合ポータルなどと合わせると、</a:t>
            </a:r>
            <a:r>
              <a:rPr lang="ja-JP" altLang="en-US" sz="1100" b="1" u="sng" dirty="0">
                <a:solidFill>
                  <a:srgbClr val="FF0000"/>
                </a:solidFill>
              </a:rPr>
              <a:t>ほとんど</a:t>
            </a:r>
            <a:r>
              <a:rPr kumimoji="1" lang="ja-JP" altLang="en-US" sz="1100" b="1" u="sng" dirty="0">
                <a:solidFill>
                  <a:srgbClr val="FF0000"/>
                </a:solidFill>
              </a:rPr>
              <a:t>の市町村で総合ポータルの導入が実現</a:t>
            </a:r>
            <a:endParaRPr kumimoji="1" lang="ja-JP" altLang="en-US" sz="1100" dirty="0"/>
          </a:p>
        </p:txBody>
      </p:sp>
      <p:pic>
        <p:nvPicPr>
          <p:cNvPr id="10" name="図 9">
            <a:extLst>
              <a:ext uri="{FF2B5EF4-FFF2-40B4-BE49-F238E27FC236}">
                <a16:creationId xmlns:a16="http://schemas.microsoft.com/office/drawing/2014/main" id="{D4BD84C5-DCCD-461B-B025-3C5E5017150A}"/>
              </a:ext>
            </a:extLst>
          </p:cNvPr>
          <p:cNvPicPr>
            <a:picLocks noChangeAspect="1"/>
          </p:cNvPicPr>
          <p:nvPr/>
        </p:nvPicPr>
        <p:blipFill>
          <a:blip r:embed="rId5"/>
          <a:stretch>
            <a:fillRect/>
          </a:stretch>
        </p:blipFill>
        <p:spPr>
          <a:xfrm>
            <a:off x="6714924" y="6072165"/>
            <a:ext cx="1604180" cy="703165"/>
          </a:xfrm>
          <a:prstGeom prst="rect">
            <a:avLst/>
          </a:prstGeom>
        </p:spPr>
      </p:pic>
      <p:cxnSp>
        <p:nvCxnSpPr>
          <p:cNvPr id="14" name="直線コネクタ 13">
            <a:extLst>
              <a:ext uri="{FF2B5EF4-FFF2-40B4-BE49-F238E27FC236}">
                <a16:creationId xmlns:a16="http://schemas.microsoft.com/office/drawing/2014/main" id="{7C26768A-05C8-4DF8-9A78-5CCFE609620C}"/>
              </a:ext>
            </a:extLst>
          </p:cNvPr>
          <p:cNvCxnSpPr/>
          <p:nvPr/>
        </p:nvCxnSpPr>
        <p:spPr>
          <a:xfrm>
            <a:off x="5954771" y="3629277"/>
            <a:ext cx="0" cy="3096000"/>
          </a:xfrm>
          <a:prstGeom prst="line">
            <a:avLst/>
          </a:prstGeom>
        </p:spPr>
        <p:style>
          <a:lnRef idx="1">
            <a:schemeClr val="accent1"/>
          </a:lnRef>
          <a:fillRef idx="0">
            <a:schemeClr val="accent1"/>
          </a:fillRef>
          <a:effectRef idx="0">
            <a:schemeClr val="accent1"/>
          </a:effectRef>
          <a:fontRef idx="minor">
            <a:schemeClr val="tx1"/>
          </a:fontRef>
        </p:style>
      </p:cxnSp>
      <p:sp>
        <p:nvSpPr>
          <p:cNvPr id="23" name="スライド番号プレースホルダー 2">
            <a:extLst>
              <a:ext uri="{FF2B5EF4-FFF2-40B4-BE49-F238E27FC236}">
                <a16:creationId xmlns:a16="http://schemas.microsoft.com/office/drawing/2014/main" id="{4B6BA603-107D-4DA6-B1A0-9CDCD477226A}"/>
              </a:ext>
            </a:extLst>
          </p:cNvPr>
          <p:cNvSpPr>
            <a:spLocks noGrp="1"/>
          </p:cNvSpPr>
          <p:nvPr>
            <p:ph type="sldNum" sz="quarter" idx="12"/>
          </p:nvPr>
        </p:nvSpPr>
        <p:spPr>
          <a:xfrm>
            <a:off x="7086600" y="6492872"/>
            <a:ext cx="2057400" cy="365125"/>
          </a:xfrm>
        </p:spPr>
        <p:txBody>
          <a:bodyPr/>
          <a:lstStyle/>
          <a:p>
            <a:fld id="{50F88186-B17D-4CE3-A887-D91699CF601C}" type="slidenum">
              <a:rPr kumimoji="1" lang="ja-JP" altLang="en-US" smtClean="0"/>
              <a:t>9</a:t>
            </a:fld>
            <a:endParaRPr kumimoji="1" lang="ja-JP" altLang="en-US"/>
          </a:p>
        </p:txBody>
      </p:sp>
      <p:cxnSp>
        <p:nvCxnSpPr>
          <p:cNvPr id="9" name="直線コネクタ 8">
            <a:extLst>
              <a:ext uri="{FF2B5EF4-FFF2-40B4-BE49-F238E27FC236}">
                <a16:creationId xmlns:a16="http://schemas.microsoft.com/office/drawing/2014/main" id="{E88F20D9-3DB9-4B55-8A71-1379E4DB9739}"/>
              </a:ext>
            </a:extLst>
          </p:cNvPr>
          <p:cNvCxnSpPr>
            <a:cxnSpLocks/>
          </p:cNvCxnSpPr>
          <p:nvPr/>
        </p:nvCxnSpPr>
        <p:spPr>
          <a:xfrm>
            <a:off x="234016" y="3925536"/>
            <a:ext cx="5580000" cy="233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0F1D5629-3122-4FCD-B271-916E178BA5A0}"/>
              </a:ext>
            </a:extLst>
          </p:cNvPr>
          <p:cNvCxnSpPr>
            <a:cxnSpLocks/>
          </p:cNvCxnSpPr>
          <p:nvPr/>
        </p:nvCxnSpPr>
        <p:spPr>
          <a:xfrm>
            <a:off x="6038690" y="3924394"/>
            <a:ext cx="2916000" cy="233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7" name="表 18">
            <a:extLst>
              <a:ext uri="{FF2B5EF4-FFF2-40B4-BE49-F238E27FC236}">
                <a16:creationId xmlns:a16="http://schemas.microsoft.com/office/drawing/2014/main" id="{A14C4A7A-24A8-4AF9-882A-72DB5BDA5993}"/>
              </a:ext>
            </a:extLst>
          </p:cNvPr>
          <p:cNvGraphicFramePr>
            <a:graphicFrameLocks noGrp="1"/>
          </p:cNvGraphicFramePr>
          <p:nvPr>
            <p:extLst>
              <p:ext uri="{D42A27DB-BD31-4B8C-83A1-F6EECF244321}">
                <p14:modId xmlns:p14="http://schemas.microsoft.com/office/powerpoint/2010/main" val="2261265044"/>
              </p:ext>
            </p:extLst>
          </p:nvPr>
        </p:nvGraphicFramePr>
        <p:xfrm>
          <a:off x="309953" y="1365611"/>
          <a:ext cx="8557864" cy="1920240"/>
        </p:xfrm>
        <a:graphic>
          <a:graphicData uri="http://schemas.openxmlformats.org/drawingml/2006/table">
            <a:tbl>
              <a:tblPr firstRow="1" bandRow="1">
                <a:tableStyleId>{5940675A-B579-460E-94D1-54222C63F5DA}</a:tableStyleId>
              </a:tblPr>
              <a:tblGrid>
                <a:gridCol w="2165668">
                  <a:extLst>
                    <a:ext uri="{9D8B030D-6E8A-4147-A177-3AD203B41FA5}">
                      <a16:colId xmlns:a16="http://schemas.microsoft.com/office/drawing/2014/main" val="1086079535"/>
                    </a:ext>
                  </a:extLst>
                </a:gridCol>
                <a:gridCol w="532683">
                  <a:extLst>
                    <a:ext uri="{9D8B030D-6E8A-4147-A177-3AD203B41FA5}">
                      <a16:colId xmlns:a16="http://schemas.microsoft.com/office/drawing/2014/main" val="748143589"/>
                    </a:ext>
                  </a:extLst>
                </a:gridCol>
                <a:gridCol w="532683">
                  <a:extLst>
                    <a:ext uri="{9D8B030D-6E8A-4147-A177-3AD203B41FA5}">
                      <a16:colId xmlns:a16="http://schemas.microsoft.com/office/drawing/2014/main" val="3165520693"/>
                    </a:ext>
                  </a:extLst>
                </a:gridCol>
                <a:gridCol w="532683">
                  <a:extLst>
                    <a:ext uri="{9D8B030D-6E8A-4147-A177-3AD203B41FA5}">
                      <a16:colId xmlns:a16="http://schemas.microsoft.com/office/drawing/2014/main" val="1657866156"/>
                    </a:ext>
                  </a:extLst>
                </a:gridCol>
                <a:gridCol w="532683">
                  <a:extLst>
                    <a:ext uri="{9D8B030D-6E8A-4147-A177-3AD203B41FA5}">
                      <a16:colId xmlns:a16="http://schemas.microsoft.com/office/drawing/2014/main" val="2317368545"/>
                    </a:ext>
                  </a:extLst>
                </a:gridCol>
                <a:gridCol w="532683">
                  <a:extLst>
                    <a:ext uri="{9D8B030D-6E8A-4147-A177-3AD203B41FA5}">
                      <a16:colId xmlns:a16="http://schemas.microsoft.com/office/drawing/2014/main" val="1259167843"/>
                    </a:ext>
                  </a:extLst>
                </a:gridCol>
                <a:gridCol w="532683">
                  <a:extLst>
                    <a:ext uri="{9D8B030D-6E8A-4147-A177-3AD203B41FA5}">
                      <a16:colId xmlns:a16="http://schemas.microsoft.com/office/drawing/2014/main" val="3747560969"/>
                    </a:ext>
                  </a:extLst>
                </a:gridCol>
                <a:gridCol w="532683">
                  <a:extLst>
                    <a:ext uri="{9D8B030D-6E8A-4147-A177-3AD203B41FA5}">
                      <a16:colId xmlns:a16="http://schemas.microsoft.com/office/drawing/2014/main" val="419289058"/>
                    </a:ext>
                  </a:extLst>
                </a:gridCol>
                <a:gridCol w="532683">
                  <a:extLst>
                    <a:ext uri="{9D8B030D-6E8A-4147-A177-3AD203B41FA5}">
                      <a16:colId xmlns:a16="http://schemas.microsoft.com/office/drawing/2014/main" val="45306699"/>
                    </a:ext>
                  </a:extLst>
                </a:gridCol>
                <a:gridCol w="532683">
                  <a:extLst>
                    <a:ext uri="{9D8B030D-6E8A-4147-A177-3AD203B41FA5}">
                      <a16:colId xmlns:a16="http://schemas.microsoft.com/office/drawing/2014/main" val="1277339472"/>
                    </a:ext>
                  </a:extLst>
                </a:gridCol>
                <a:gridCol w="532683">
                  <a:extLst>
                    <a:ext uri="{9D8B030D-6E8A-4147-A177-3AD203B41FA5}">
                      <a16:colId xmlns:a16="http://schemas.microsoft.com/office/drawing/2014/main" val="4004757650"/>
                    </a:ext>
                  </a:extLst>
                </a:gridCol>
                <a:gridCol w="532683">
                  <a:extLst>
                    <a:ext uri="{9D8B030D-6E8A-4147-A177-3AD203B41FA5}">
                      <a16:colId xmlns:a16="http://schemas.microsoft.com/office/drawing/2014/main" val="3691084268"/>
                    </a:ext>
                  </a:extLst>
                </a:gridCol>
                <a:gridCol w="532683">
                  <a:extLst>
                    <a:ext uri="{9D8B030D-6E8A-4147-A177-3AD203B41FA5}">
                      <a16:colId xmlns:a16="http://schemas.microsoft.com/office/drawing/2014/main" val="1603417904"/>
                    </a:ext>
                  </a:extLst>
                </a:gridCol>
              </a:tblGrid>
              <a:tr h="152539">
                <a:tc rowSpan="2">
                  <a:txBody>
                    <a:bodyPr/>
                    <a:lstStyle/>
                    <a:p>
                      <a:r>
                        <a:rPr kumimoji="1" lang="ja-JP" altLang="en-US" sz="1200" dirty="0">
                          <a:latin typeface="+mj-ea"/>
                          <a:ea typeface="+mj-ea"/>
                        </a:rPr>
                        <a:t>システム名</a:t>
                      </a:r>
                    </a:p>
                  </a:txBody>
                  <a:tcPr anchor="ctr" anchorCtr="1"/>
                </a:tc>
                <a:tc gridSpan="3">
                  <a:txBody>
                    <a:bodyPr/>
                    <a:lstStyle/>
                    <a:p>
                      <a:pPr algn="ctr"/>
                      <a:r>
                        <a:rPr kumimoji="1" lang="en-US" altLang="ja-JP" sz="1200" b="1" dirty="0">
                          <a:latin typeface="+mj-ea"/>
                          <a:ea typeface="+mj-ea"/>
                        </a:rPr>
                        <a:t>2020</a:t>
                      </a:r>
                      <a:endParaRPr kumimoji="1" lang="ja-JP" altLang="en-US" sz="1200" b="1" dirty="0">
                        <a:latin typeface="+mj-ea"/>
                        <a:ea typeface="+mj-ea"/>
                      </a:endParaRPr>
                    </a:p>
                  </a:txBody>
                  <a:tcPr>
                    <a:solidFill>
                      <a:schemeClr val="accent1">
                        <a:lumMod val="20000"/>
                        <a:lumOff val="80000"/>
                      </a:schemeClr>
                    </a:solidFill>
                  </a:tcPr>
                </a:tc>
                <a:tc hMerge="1">
                  <a:txBody>
                    <a:bodyPr/>
                    <a:lstStyle/>
                    <a:p>
                      <a:pPr algn="ctr"/>
                      <a:endParaRPr kumimoji="1" lang="ja-JP" altLang="en-US" sz="1200" dirty="0">
                        <a:latin typeface="+mj-ea"/>
                        <a:ea typeface="+mj-ea"/>
                      </a:endParaRPr>
                    </a:p>
                  </a:txBody>
                  <a:tcPr/>
                </a:tc>
                <a:tc hMerge="1">
                  <a:txBody>
                    <a:bodyPr/>
                    <a:lstStyle/>
                    <a:p>
                      <a:pPr algn="ctr"/>
                      <a:endParaRPr kumimoji="1" lang="ja-JP" altLang="en-US" sz="1200" dirty="0">
                        <a:latin typeface="+mj-ea"/>
                        <a:ea typeface="+mj-ea"/>
                      </a:endParaRPr>
                    </a:p>
                  </a:txBody>
                  <a:tcPr/>
                </a:tc>
                <a:tc gridSpan="3">
                  <a:txBody>
                    <a:bodyPr/>
                    <a:lstStyle/>
                    <a:p>
                      <a:pPr algn="ctr"/>
                      <a:r>
                        <a:rPr kumimoji="1" lang="en-US" altLang="ja-JP" sz="1200" b="1" dirty="0">
                          <a:latin typeface="+mj-ea"/>
                          <a:ea typeface="+mj-ea"/>
                        </a:rPr>
                        <a:t>2021</a:t>
                      </a:r>
                      <a:endParaRPr kumimoji="1" lang="ja-JP" altLang="en-US" sz="1200" b="1" dirty="0">
                        <a:latin typeface="+mj-ea"/>
                        <a:ea typeface="+mj-ea"/>
                      </a:endParaRPr>
                    </a:p>
                  </a:txBody>
                  <a:tcPr>
                    <a:solidFill>
                      <a:schemeClr val="accent1">
                        <a:lumMod val="20000"/>
                        <a:lumOff val="80000"/>
                      </a:schemeClr>
                    </a:solidFill>
                  </a:tcPr>
                </a:tc>
                <a:tc hMerge="1">
                  <a:txBody>
                    <a:bodyPr/>
                    <a:lstStyle/>
                    <a:p>
                      <a:pPr algn="ctr"/>
                      <a:endParaRPr kumimoji="1" lang="ja-JP" altLang="en-US" sz="1200" dirty="0">
                        <a:latin typeface="+mj-ea"/>
                        <a:ea typeface="+mj-ea"/>
                      </a:endParaRPr>
                    </a:p>
                  </a:txBody>
                  <a:tcPr/>
                </a:tc>
                <a:tc hMerge="1">
                  <a:txBody>
                    <a:bodyPr/>
                    <a:lstStyle/>
                    <a:p>
                      <a:pPr algn="ctr"/>
                      <a:endParaRPr kumimoji="1" lang="ja-JP" altLang="en-US" sz="1200" dirty="0">
                        <a:latin typeface="+mj-ea"/>
                        <a:ea typeface="+mj-ea"/>
                      </a:endParaRPr>
                    </a:p>
                  </a:txBody>
                  <a:tcPr/>
                </a:tc>
                <a:tc gridSpan="3">
                  <a:txBody>
                    <a:bodyPr/>
                    <a:lstStyle/>
                    <a:p>
                      <a:pPr algn="ctr"/>
                      <a:r>
                        <a:rPr kumimoji="1" lang="en-US" altLang="ja-JP" sz="1200" b="1" dirty="0">
                          <a:latin typeface="+mj-ea"/>
                          <a:ea typeface="+mj-ea"/>
                        </a:rPr>
                        <a:t>2022</a:t>
                      </a:r>
                      <a:endParaRPr kumimoji="1" lang="ja-JP" altLang="en-US" sz="1200" b="1" dirty="0">
                        <a:latin typeface="+mj-ea"/>
                        <a:ea typeface="+mj-ea"/>
                      </a:endParaRPr>
                    </a:p>
                  </a:txBody>
                  <a:tcPr>
                    <a:solidFill>
                      <a:schemeClr val="accent1">
                        <a:lumMod val="20000"/>
                        <a:lumOff val="80000"/>
                      </a:schemeClr>
                    </a:solidFill>
                  </a:tcPr>
                </a:tc>
                <a:tc hMerge="1">
                  <a:txBody>
                    <a:bodyPr/>
                    <a:lstStyle/>
                    <a:p>
                      <a:pPr algn="ctr"/>
                      <a:endParaRPr kumimoji="1" lang="ja-JP" altLang="en-US" sz="1200" dirty="0">
                        <a:latin typeface="+mj-ea"/>
                        <a:ea typeface="+mj-ea"/>
                      </a:endParaRPr>
                    </a:p>
                  </a:txBody>
                  <a:tcPr/>
                </a:tc>
                <a:tc hMerge="1">
                  <a:txBody>
                    <a:bodyPr/>
                    <a:lstStyle/>
                    <a:p>
                      <a:pPr algn="ctr"/>
                      <a:endParaRPr kumimoji="1" lang="ja-JP" altLang="en-US" sz="1200" dirty="0">
                        <a:latin typeface="+mj-ea"/>
                        <a:ea typeface="+mj-ea"/>
                      </a:endParaRPr>
                    </a:p>
                  </a:txBody>
                  <a:tcPr/>
                </a:tc>
                <a:tc gridSpan="3">
                  <a:txBody>
                    <a:bodyPr/>
                    <a:lstStyle/>
                    <a:p>
                      <a:pPr algn="ctr"/>
                      <a:r>
                        <a:rPr kumimoji="1" lang="en-US" altLang="ja-JP" sz="1200" b="1" dirty="0">
                          <a:latin typeface="+mj-ea"/>
                          <a:ea typeface="+mj-ea"/>
                        </a:rPr>
                        <a:t>2023</a:t>
                      </a:r>
                      <a:endParaRPr kumimoji="1" lang="ja-JP" altLang="en-US" sz="1200" b="1" dirty="0">
                        <a:latin typeface="+mj-ea"/>
                        <a:ea typeface="+mj-ea"/>
                      </a:endParaRPr>
                    </a:p>
                  </a:txBody>
                  <a:tcPr>
                    <a:solidFill>
                      <a:schemeClr val="accent1">
                        <a:lumMod val="20000"/>
                        <a:lumOff val="80000"/>
                      </a:schemeClr>
                    </a:solidFill>
                  </a:tcPr>
                </a:tc>
                <a:tc hMerge="1">
                  <a:txBody>
                    <a:bodyPr/>
                    <a:lstStyle/>
                    <a:p>
                      <a:pPr algn="ctr"/>
                      <a:endParaRPr kumimoji="1" lang="ja-JP" altLang="en-US" sz="1200" dirty="0">
                        <a:latin typeface="+mj-ea"/>
                        <a:ea typeface="+mj-ea"/>
                      </a:endParaRPr>
                    </a:p>
                  </a:txBody>
                  <a:tcPr/>
                </a:tc>
                <a:tc hMerge="1">
                  <a:txBody>
                    <a:bodyPr/>
                    <a:lstStyle/>
                    <a:p>
                      <a:pPr algn="ctr"/>
                      <a:endParaRPr kumimoji="1" lang="ja-JP" altLang="en-US" sz="1200" dirty="0">
                        <a:latin typeface="+mj-ea"/>
                        <a:ea typeface="+mj-ea"/>
                      </a:endParaRPr>
                    </a:p>
                  </a:txBody>
                  <a:tcPr/>
                </a:tc>
                <a:extLst>
                  <a:ext uri="{0D108BD9-81ED-4DB2-BD59-A6C34878D82A}">
                    <a16:rowId xmlns:a16="http://schemas.microsoft.com/office/drawing/2014/main" val="3573466850"/>
                  </a:ext>
                </a:extLst>
              </a:tr>
              <a:tr h="152539">
                <a:tc vMerge="1">
                  <a:txBody>
                    <a:bodyPr/>
                    <a:lstStyle/>
                    <a:p>
                      <a:endParaRPr kumimoji="1" lang="ja-JP" altLang="en-US" sz="1200">
                        <a:latin typeface="+mj-ea"/>
                        <a:ea typeface="+mj-ea"/>
                      </a:endParaRPr>
                    </a:p>
                  </a:txBody>
                  <a:tcPr/>
                </a:tc>
                <a:tc>
                  <a:txBody>
                    <a:bodyPr/>
                    <a:lstStyle/>
                    <a:p>
                      <a:pPr algn="ctr"/>
                      <a:r>
                        <a:rPr kumimoji="1" lang="ja-JP" altLang="en-US" sz="1200" dirty="0">
                          <a:latin typeface="+mj-ea"/>
                          <a:ea typeface="+mj-ea"/>
                        </a:rPr>
                        <a:t>共同</a:t>
                      </a:r>
                    </a:p>
                  </a:txBody>
                  <a:tcPr>
                    <a:solidFill>
                      <a:schemeClr val="accent2"/>
                    </a:solidFill>
                  </a:tcPr>
                </a:tc>
                <a:tc>
                  <a:txBody>
                    <a:bodyPr/>
                    <a:lstStyle/>
                    <a:p>
                      <a:pPr algn="ctr"/>
                      <a:r>
                        <a:rPr kumimoji="1" lang="ja-JP" altLang="en-US" sz="1200" dirty="0">
                          <a:latin typeface="+mj-ea"/>
                          <a:ea typeface="+mj-ea"/>
                        </a:rPr>
                        <a:t>独自</a:t>
                      </a:r>
                    </a:p>
                  </a:txBody>
                  <a:tcPr>
                    <a:solidFill>
                      <a:schemeClr val="accent2">
                        <a:lumMod val="40000"/>
                        <a:lumOff val="60000"/>
                      </a:schemeClr>
                    </a:solidFill>
                  </a:tcPr>
                </a:tc>
                <a:tc>
                  <a:txBody>
                    <a:bodyPr/>
                    <a:lstStyle/>
                    <a:p>
                      <a:pPr algn="ctr"/>
                      <a:r>
                        <a:rPr kumimoji="1" lang="ja-JP" altLang="en-US" sz="1200" b="1" dirty="0">
                          <a:latin typeface="+mj-ea"/>
                          <a:ea typeface="+mj-ea"/>
                        </a:rPr>
                        <a:t>計</a:t>
                      </a:r>
                    </a:p>
                  </a:txBody>
                  <a:tcPr>
                    <a:lnT w="12700" cmpd="sng">
                      <a:noFill/>
                    </a:lnT>
                    <a:solidFill>
                      <a:schemeClr val="accent1">
                        <a:lumMod val="20000"/>
                        <a:lumOff val="80000"/>
                      </a:schemeClr>
                    </a:solidFill>
                  </a:tcPr>
                </a:tc>
                <a:tc>
                  <a:txBody>
                    <a:bodyPr/>
                    <a:lstStyle/>
                    <a:p>
                      <a:pPr algn="ctr"/>
                      <a:r>
                        <a:rPr kumimoji="1" lang="ja-JP" altLang="en-US" sz="1200" b="1" dirty="0">
                          <a:latin typeface="+mj-ea"/>
                          <a:ea typeface="+mj-ea"/>
                        </a:rPr>
                        <a:t>共同</a:t>
                      </a:r>
                    </a:p>
                  </a:txBody>
                  <a:tcPr>
                    <a:solidFill>
                      <a:schemeClr val="accent2"/>
                    </a:solidFill>
                  </a:tcPr>
                </a:tc>
                <a:tc>
                  <a:txBody>
                    <a:bodyPr/>
                    <a:lstStyle/>
                    <a:p>
                      <a:pPr algn="ctr"/>
                      <a:r>
                        <a:rPr kumimoji="1" lang="ja-JP" altLang="en-US" sz="1200" dirty="0">
                          <a:latin typeface="+mj-ea"/>
                          <a:ea typeface="+mj-ea"/>
                        </a:rPr>
                        <a:t>独自</a:t>
                      </a:r>
                    </a:p>
                  </a:txBody>
                  <a:tcPr>
                    <a:solidFill>
                      <a:schemeClr val="accent2">
                        <a:lumMod val="40000"/>
                        <a:lumOff val="60000"/>
                      </a:schemeClr>
                    </a:solidFill>
                  </a:tcPr>
                </a:tc>
                <a:tc>
                  <a:txBody>
                    <a:bodyPr/>
                    <a:lstStyle/>
                    <a:p>
                      <a:pPr algn="ctr"/>
                      <a:r>
                        <a:rPr kumimoji="1" lang="ja-JP" altLang="en-US" sz="1200" b="1" dirty="0">
                          <a:latin typeface="+mj-ea"/>
                          <a:ea typeface="+mj-ea"/>
                        </a:rPr>
                        <a:t>計</a:t>
                      </a:r>
                    </a:p>
                  </a:txBody>
                  <a:tcPr>
                    <a:lnT w="12700" cmpd="sng">
                      <a:noFill/>
                    </a:lnT>
                    <a:solidFill>
                      <a:schemeClr val="accent1">
                        <a:lumMod val="20000"/>
                        <a:lumOff val="80000"/>
                      </a:schemeClr>
                    </a:solidFill>
                  </a:tcPr>
                </a:tc>
                <a:tc>
                  <a:txBody>
                    <a:bodyPr/>
                    <a:lstStyle/>
                    <a:p>
                      <a:pPr algn="ctr"/>
                      <a:r>
                        <a:rPr kumimoji="1" lang="ja-JP" altLang="en-US" sz="1200" b="1" dirty="0">
                          <a:latin typeface="+mj-ea"/>
                          <a:ea typeface="+mj-ea"/>
                        </a:rPr>
                        <a:t>共同</a:t>
                      </a:r>
                    </a:p>
                  </a:txBody>
                  <a:tcPr>
                    <a:solidFill>
                      <a:schemeClr val="accent2"/>
                    </a:solidFill>
                  </a:tcPr>
                </a:tc>
                <a:tc>
                  <a:txBody>
                    <a:bodyPr/>
                    <a:lstStyle/>
                    <a:p>
                      <a:pPr algn="ctr"/>
                      <a:r>
                        <a:rPr kumimoji="1" lang="ja-JP" altLang="en-US" sz="1200" dirty="0">
                          <a:latin typeface="+mj-ea"/>
                          <a:ea typeface="+mj-ea"/>
                        </a:rPr>
                        <a:t>独自</a:t>
                      </a:r>
                    </a:p>
                  </a:txBody>
                  <a:tcPr>
                    <a:solidFill>
                      <a:schemeClr val="accent2">
                        <a:lumMod val="40000"/>
                        <a:lumOff val="60000"/>
                      </a:schemeClr>
                    </a:solidFill>
                  </a:tcPr>
                </a:tc>
                <a:tc>
                  <a:txBody>
                    <a:bodyPr/>
                    <a:lstStyle/>
                    <a:p>
                      <a:pPr algn="ctr"/>
                      <a:r>
                        <a:rPr kumimoji="1" lang="ja-JP" altLang="en-US" sz="1200" b="1" dirty="0">
                          <a:latin typeface="+mj-ea"/>
                          <a:ea typeface="+mj-ea"/>
                        </a:rPr>
                        <a:t>計</a:t>
                      </a:r>
                    </a:p>
                  </a:txBody>
                  <a:tcPr>
                    <a:lnT w="12700" cmpd="sng">
                      <a:noFill/>
                    </a:lnT>
                    <a:solidFill>
                      <a:schemeClr val="accent1">
                        <a:lumMod val="20000"/>
                        <a:lumOff val="80000"/>
                      </a:schemeClr>
                    </a:solidFill>
                  </a:tcPr>
                </a:tc>
                <a:tc>
                  <a:txBody>
                    <a:bodyPr/>
                    <a:lstStyle/>
                    <a:p>
                      <a:pPr algn="ctr"/>
                      <a:r>
                        <a:rPr kumimoji="1" lang="ja-JP" altLang="en-US" sz="1200" b="1" dirty="0">
                          <a:latin typeface="+mj-ea"/>
                          <a:ea typeface="+mj-ea"/>
                        </a:rPr>
                        <a:t>共同</a:t>
                      </a:r>
                    </a:p>
                  </a:txBody>
                  <a:tcPr>
                    <a:solidFill>
                      <a:schemeClr val="accent2"/>
                    </a:solidFill>
                  </a:tcPr>
                </a:tc>
                <a:tc>
                  <a:txBody>
                    <a:bodyPr/>
                    <a:lstStyle/>
                    <a:p>
                      <a:pPr algn="ctr"/>
                      <a:r>
                        <a:rPr kumimoji="1" lang="ja-JP" altLang="en-US" sz="1200" dirty="0">
                          <a:latin typeface="+mj-ea"/>
                          <a:ea typeface="+mj-ea"/>
                        </a:rPr>
                        <a:t>独自</a:t>
                      </a:r>
                    </a:p>
                  </a:txBody>
                  <a:tcPr>
                    <a:solidFill>
                      <a:schemeClr val="accent2">
                        <a:lumMod val="40000"/>
                        <a:lumOff val="60000"/>
                      </a:schemeClr>
                    </a:solidFill>
                  </a:tcPr>
                </a:tc>
                <a:tc>
                  <a:txBody>
                    <a:bodyPr/>
                    <a:lstStyle/>
                    <a:p>
                      <a:pPr algn="ctr"/>
                      <a:r>
                        <a:rPr kumimoji="1" lang="ja-JP" altLang="en-US" sz="1200" b="1" dirty="0">
                          <a:latin typeface="+mj-ea"/>
                          <a:ea typeface="+mj-ea"/>
                        </a:rPr>
                        <a:t>計</a:t>
                      </a:r>
                    </a:p>
                  </a:txBody>
                  <a:tcPr>
                    <a:lnT w="12700" cmpd="sng">
                      <a:noFill/>
                    </a:lnT>
                    <a:solidFill>
                      <a:schemeClr val="accent1">
                        <a:lumMod val="20000"/>
                        <a:lumOff val="80000"/>
                      </a:schemeClr>
                    </a:solidFill>
                  </a:tcPr>
                </a:tc>
                <a:extLst>
                  <a:ext uri="{0D108BD9-81ED-4DB2-BD59-A6C34878D82A}">
                    <a16:rowId xmlns:a16="http://schemas.microsoft.com/office/drawing/2014/main" val="540106941"/>
                  </a:ext>
                </a:extLst>
              </a:tr>
              <a:tr h="152539">
                <a:tc>
                  <a:txBody>
                    <a:bodyPr/>
                    <a:lstStyle/>
                    <a:p>
                      <a:r>
                        <a:rPr kumimoji="1" lang="ja-JP" altLang="en-US" sz="1200" b="1" u="sng" dirty="0">
                          <a:solidFill>
                            <a:schemeClr val="tx1"/>
                          </a:solidFill>
                          <a:latin typeface="+mj-ea"/>
                          <a:ea typeface="+mj-ea"/>
                        </a:rPr>
                        <a:t>①電子申請システム</a:t>
                      </a:r>
                    </a:p>
                  </a:txBody>
                  <a:tcPr/>
                </a:tc>
                <a:tc>
                  <a:txBody>
                    <a:bodyPr/>
                    <a:lstStyle/>
                    <a:p>
                      <a:pPr algn="r"/>
                      <a:r>
                        <a:rPr kumimoji="1" lang="en-US" altLang="ja-JP" sz="1200" dirty="0">
                          <a:solidFill>
                            <a:schemeClr val="tx1"/>
                          </a:solidFill>
                          <a:latin typeface="+mj-ea"/>
                          <a:ea typeface="+mj-ea"/>
                        </a:rPr>
                        <a:t>0</a:t>
                      </a:r>
                      <a:endParaRPr kumimoji="1" lang="ja-JP" altLang="en-US" sz="1200" dirty="0">
                        <a:solidFill>
                          <a:schemeClr val="tx1"/>
                        </a:solidFill>
                        <a:latin typeface="+mj-ea"/>
                        <a:ea typeface="+mj-ea"/>
                      </a:endParaRPr>
                    </a:p>
                  </a:txBody>
                  <a:tcPr>
                    <a:solidFill>
                      <a:schemeClr val="accent2"/>
                    </a:solidFill>
                  </a:tcPr>
                </a:tc>
                <a:tc>
                  <a:txBody>
                    <a:bodyPr/>
                    <a:lstStyle/>
                    <a:p>
                      <a:pPr algn="r"/>
                      <a:r>
                        <a:rPr kumimoji="1" lang="en-US" altLang="ja-JP" sz="1200" dirty="0">
                          <a:solidFill>
                            <a:schemeClr val="tx1"/>
                          </a:solidFill>
                          <a:latin typeface="+mj-ea"/>
                          <a:ea typeface="+mj-ea"/>
                        </a:rPr>
                        <a:t>8</a:t>
                      </a: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r>
                        <a:rPr kumimoji="1" lang="en-US" altLang="ja-JP" sz="1200" b="1" dirty="0">
                          <a:solidFill>
                            <a:schemeClr val="tx1"/>
                          </a:solidFill>
                          <a:latin typeface="+mj-ea"/>
                          <a:ea typeface="+mj-ea"/>
                        </a:rPr>
                        <a:t>8</a:t>
                      </a:r>
                      <a:endParaRPr kumimoji="1" lang="ja-JP" altLang="en-US" sz="1200" b="1" dirty="0">
                        <a:solidFill>
                          <a:schemeClr val="tx1"/>
                        </a:solidFill>
                        <a:latin typeface="+mj-ea"/>
                        <a:ea typeface="+mj-ea"/>
                      </a:endParaRPr>
                    </a:p>
                  </a:txBody>
                  <a:tcPr>
                    <a:solidFill>
                      <a:schemeClr val="accent1">
                        <a:lumMod val="20000"/>
                        <a:lumOff val="80000"/>
                      </a:schemeClr>
                    </a:solidFill>
                  </a:tcPr>
                </a:tc>
                <a:tc>
                  <a:txBody>
                    <a:bodyPr/>
                    <a:lstStyle/>
                    <a:p>
                      <a:pPr algn="r"/>
                      <a:r>
                        <a:rPr kumimoji="1" lang="en-US" altLang="ja-JP" sz="1200" b="1" dirty="0">
                          <a:solidFill>
                            <a:schemeClr val="tx1"/>
                          </a:solidFill>
                          <a:latin typeface="+mj-ea"/>
                          <a:ea typeface="+mj-ea"/>
                        </a:rPr>
                        <a:t>11</a:t>
                      </a:r>
                      <a:endParaRPr kumimoji="1" lang="ja-JP" altLang="en-US" sz="1200" b="1" dirty="0">
                        <a:solidFill>
                          <a:schemeClr val="tx1"/>
                        </a:solidFill>
                        <a:latin typeface="+mj-ea"/>
                        <a:ea typeface="+mj-ea"/>
                      </a:endParaRPr>
                    </a:p>
                  </a:txBody>
                  <a:tcPr>
                    <a:solidFill>
                      <a:schemeClr val="accent2"/>
                    </a:solidFill>
                  </a:tcPr>
                </a:tc>
                <a:tc>
                  <a:txBody>
                    <a:bodyPr/>
                    <a:lstStyle/>
                    <a:p>
                      <a:pPr algn="r"/>
                      <a:r>
                        <a:rPr kumimoji="1" lang="en-US" altLang="ja-JP" sz="1200" dirty="0">
                          <a:solidFill>
                            <a:schemeClr val="tx1"/>
                          </a:solidFill>
                          <a:latin typeface="+mj-ea"/>
                          <a:ea typeface="+mj-ea"/>
                        </a:rPr>
                        <a:t>7</a:t>
                      </a: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r>
                        <a:rPr kumimoji="1" lang="en-US" altLang="ja-JP" sz="1200" b="1" dirty="0">
                          <a:solidFill>
                            <a:schemeClr val="tx1"/>
                          </a:solidFill>
                          <a:latin typeface="+mj-ea"/>
                          <a:ea typeface="+mj-ea"/>
                        </a:rPr>
                        <a:t>18</a:t>
                      </a:r>
                      <a:endParaRPr kumimoji="1" lang="ja-JP" altLang="en-US" sz="1200" b="1" dirty="0">
                        <a:solidFill>
                          <a:schemeClr val="tx1"/>
                        </a:solidFill>
                        <a:latin typeface="+mj-ea"/>
                        <a:ea typeface="+mj-ea"/>
                      </a:endParaRPr>
                    </a:p>
                  </a:txBody>
                  <a:tcPr>
                    <a:solidFill>
                      <a:schemeClr val="accent1">
                        <a:lumMod val="20000"/>
                        <a:lumOff val="80000"/>
                      </a:schemeClr>
                    </a:solidFill>
                  </a:tcPr>
                </a:tc>
                <a:tc>
                  <a:txBody>
                    <a:bodyPr/>
                    <a:lstStyle/>
                    <a:p>
                      <a:pPr algn="r"/>
                      <a:r>
                        <a:rPr kumimoji="1" lang="en-US" altLang="ja-JP" sz="1200" b="1" dirty="0">
                          <a:solidFill>
                            <a:schemeClr val="tx1"/>
                          </a:solidFill>
                          <a:latin typeface="+mj-ea"/>
                          <a:ea typeface="+mj-ea"/>
                        </a:rPr>
                        <a:t>25</a:t>
                      </a:r>
                      <a:endParaRPr kumimoji="1" lang="ja-JP" altLang="en-US" sz="1200" b="1" dirty="0">
                        <a:solidFill>
                          <a:schemeClr val="tx1"/>
                        </a:solidFill>
                        <a:latin typeface="+mj-ea"/>
                        <a:ea typeface="+mj-ea"/>
                      </a:endParaRPr>
                    </a:p>
                  </a:txBody>
                  <a:tcPr>
                    <a:solidFill>
                      <a:schemeClr val="accent2"/>
                    </a:solidFill>
                  </a:tcPr>
                </a:tc>
                <a:tc>
                  <a:txBody>
                    <a:bodyPr/>
                    <a:lstStyle/>
                    <a:p>
                      <a:pPr algn="r"/>
                      <a:r>
                        <a:rPr kumimoji="1" lang="en-US" altLang="ja-JP" sz="1200" dirty="0">
                          <a:solidFill>
                            <a:schemeClr val="tx1"/>
                          </a:solidFill>
                          <a:latin typeface="+mj-ea"/>
                          <a:ea typeface="+mj-ea"/>
                        </a:rPr>
                        <a:t>7</a:t>
                      </a: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r>
                        <a:rPr kumimoji="1" lang="en-US" altLang="ja-JP" sz="1200" b="1" dirty="0">
                          <a:solidFill>
                            <a:schemeClr val="tx1"/>
                          </a:solidFill>
                          <a:latin typeface="+mj-ea"/>
                          <a:ea typeface="+mj-ea"/>
                        </a:rPr>
                        <a:t>32</a:t>
                      </a:r>
                      <a:endParaRPr kumimoji="1" lang="ja-JP" altLang="en-US" sz="1200" b="1" dirty="0">
                        <a:solidFill>
                          <a:schemeClr val="tx1"/>
                        </a:solidFill>
                        <a:latin typeface="+mj-ea"/>
                        <a:ea typeface="+mj-ea"/>
                      </a:endParaRPr>
                    </a:p>
                  </a:txBody>
                  <a:tcPr>
                    <a:solidFill>
                      <a:schemeClr val="accent1">
                        <a:lumMod val="20000"/>
                        <a:lumOff val="80000"/>
                      </a:schemeClr>
                    </a:solidFill>
                  </a:tcPr>
                </a:tc>
                <a:tc>
                  <a:txBody>
                    <a:bodyPr/>
                    <a:lstStyle/>
                    <a:p>
                      <a:pPr algn="r"/>
                      <a:r>
                        <a:rPr kumimoji="1" lang="en-US" altLang="ja-JP" sz="1200" b="1" dirty="0">
                          <a:solidFill>
                            <a:schemeClr val="tx1"/>
                          </a:solidFill>
                          <a:latin typeface="+mj-ea"/>
                          <a:ea typeface="+mj-ea"/>
                        </a:rPr>
                        <a:t>35</a:t>
                      </a:r>
                      <a:endParaRPr kumimoji="1" lang="ja-JP" altLang="en-US" sz="1200" b="1" dirty="0">
                        <a:solidFill>
                          <a:schemeClr val="tx1"/>
                        </a:solidFill>
                        <a:latin typeface="+mj-ea"/>
                        <a:ea typeface="+mj-ea"/>
                      </a:endParaRPr>
                    </a:p>
                  </a:txBody>
                  <a:tcPr>
                    <a:solidFill>
                      <a:schemeClr val="accent2"/>
                    </a:solidFill>
                  </a:tcPr>
                </a:tc>
                <a:tc>
                  <a:txBody>
                    <a:bodyPr/>
                    <a:lstStyle/>
                    <a:p>
                      <a:pPr algn="r"/>
                      <a:r>
                        <a:rPr kumimoji="1" lang="en-US" altLang="ja-JP" sz="1200" dirty="0">
                          <a:solidFill>
                            <a:schemeClr val="tx1"/>
                          </a:solidFill>
                          <a:latin typeface="+mj-ea"/>
                          <a:ea typeface="+mj-ea"/>
                        </a:rPr>
                        <a:t>7</a:t>
                      </a: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r>
                        <a:rPr kumimoji="1" lang="en-US" altLang="ja-JP" sz="1200" b="1" dirty="0">
                          <a:solidFill>
                            <a:schemeClr val="tx1"/>
                          </a:solidFill>
                          <a:latin typeface="+mj-ea"/>
                          <a:ea typeface="+mj-ea"/>
                        </a:rPr>
                        <a:t>42</a:t>
                      </a:r>
                      <a:endParaRPr kumimoji="1" lang="ja-JP" altLang="en-US" sz="1200" b="1" dirty="0">
                        <a:solidFill>
                          <a:schemeClr val="tx1"/>
                        </a:solidFill>
                        <a:latin typeface="+mj-ea"/>
                        <a:ea typeface="+mj-ea"/>
                      </a:endParaRPr>
                    </a:p>
                  </a:txBody>
                  <a:tcPr>
                    <a:solidFill>
                      <a:schemeClr val="accent1">
                        <a:lumMod val="20000"/>
                        <a:lumOff val="80000"/>
                      </a:schemeClr>
                    </a:solidFill>
                  </a:tcPr>
                </a:tc>
                <a:extLst>
                  <a:ext uri="{0D108BD9-81ED-4DB2-BD59-A6C34878D82A}">
                    <a16:rowId xmlns:a16="http://schemas.microsoft.com/office/drawing/2014/main" val="1518575817"/>
                  </a:ext>
                </a:extLst>
              </a:tr>
              <a:tr h="152539">
                <a:tc>
                  <a:txBody>
                    <a:bodyPr/>
                    <a:lstStyle/>
                    <a:p>
                      <a:r>
                        <a:rPr kumimoji="1" lang="ja-JP" altLang="en-US" sz="1200" dirty="0">
                          <a:solidFill>
                            <a:schemeClr val="tx1"/>
                          </a:solidFill>
                          <a:latin typeface="+mj-ea"/>
                          <a:ea typeface="+mj-ea"/>
                        </a:rPr>
                        <a:t>②自治体専用チャットツール</a:t>
                      </a:r>
                    </a:p>
                  </a:txBody>
                  <a:tcPr/>
                </a:tc>
                <a:tc>
                  <a:txBody>
                    <a:bodyPr/>
                    <a:lstStyle/>
                    <a:p>
                      <a:pPr algn="r"/>
                      <a:r>
                        <a:rPr kumimoji="1" lang="en-US" altLang="ja-JP" sz="1200" dirty="0">
                          <a:solidFill>
                            <a:schemeClr val="tx1"/>
                          </a:solidFill>
                          <a:latin typeface="+mj-ea"/>
                          <a:ea typeface="+mj-ea"/>
                        </a:rPr>
                        <a:t>-</a:t>
                      </a:r>
                      <a:endParaRPr kumimoji="1" lang="ja-JP" altLang="en-US" sz="1200" dirty="0">
                        <a:solidFill>
                          <a:schemeClr val="tx1"/>
                        </a:solidFill>
                        <a:latin typeface="+mj-ea"/>
                        <a:ea typeface="+mj-ea"/>
                      </a:endParaRPr>
                    </a:p>
                  </a:txBody>
                  <a:tcPr>
                    <a:solidFill>
                      <a:schemeClr val="accent2"/>
                    </a:solidFill>
                  </a:tcPr>
                </a:tc>
                <a:tc>
                  <a:txBody>
                    <a:bodyPr/>
                    <a:lstStyle/>
                    <a:p>
                      <a:pPr algn="r"/>
                      <a:r>
                        <a:rPr kumimoji="1" lang="en-US" altLang="ja-JP" sz="1200" dirty="0">
                          <a:solidFill>
                            <a:schemeClr val="tx1"/>
                          </a:solidFill>
                          <a:latin typeface="+mj-ea"/>
                          <a:ea typeface="+mj-ea"/>
                        </a:rPr>
                        <a:t>-</a:t>
                      </a: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r>
                        <a:rPr kumimoji="1" lang="en-US" altLang="ja-JP" sz="1200" b="1" dirty="0">
                          <a:solidFill>
                            <a:schemeClr val="tx1"/>
                          </a:solidFill>
                          <a:latin typeface="+mj-ea"/>
                          <a:ea typeface="+mj-ea"/>
                        </a:rPr>
                        <a:t>-</a:t>
                      </a:r>
                      <a:endParaRPr kumimoji="1" lang="ja-JP" altLang="en-US" sz="1200" b="1" dirty="0">
                        <a:solidFill>
                          <a:schemeClr val="tx1"/>
                        </a:solidFill>
                        <a:latin typeface="+mj-ea"/>
                        <a:ea typeface="+mj-ea"/>
                      </a:endParaRPr>
                    </a:p>
                  </a:txBody>
                  <a:tcPr>
                    <a:solidFill>
                      <a:schemeClr val="accent1">
                        <a:lumMod val="20000"/>
                        <a:lumOff val="80000"/>
                      </a:schemeClr>
                    </a:solidFill>
                  </a:tcPr>
                </a:tc>
                <a:tc>
                  <a:txBody>
                    <a:bodyPr/>
                    <a:lstStyle/>
                    <a:p>
                      <a:pPr algn="r"/>
                      <a:r>
                        <a:rPr kumimoji="1" lang="en-US" altLang="ja-JP" sz="1200" b="1" dirty="0">
                          <a:solidFill>
                            <a:schemeClr val="tx1"/>
                          </a:solidFill>
                          <a:latin typeface="+mj-ea"/>
                          <a:ea typeface="+mj-ea"/>
                        </a:rPr>
                        <a:t>22</a:t>
                      </a:r>
                      <a:endParaRPr kumimoji="1" lang="ja-JP" altLang="en-US" sz="1200" b="1" dirty="0">
                        <a:solidFill>
                          <a:schemeClr val="tx1"/>
                        </a:solidFill>
                        <a:latin typeface="+mj-ea"/>
                        <a:ea typeface="+mj-ea"/>
                      </a:endParaRPr>
                    </a:p>
                  </a:txBody>
                  <a:tcPr>
                    <a:solidFill>
                      <a:schemeClr val="accent2"/>
                    </a:solidFill>
                  </a:tcPr>
                </a:tc>
                <a:tc>
                  <a:txBody>
                    <a:bodyPr/>
                    <a:lstStyle/>
                    <a:p>
                      <a:pPr algn="r"/>
                      <a:r>
                        <a:rPr kumimoji="1" lang="en-US" altLang="ja-JP" sz="1200" dirty="0">
                          <a:solidFill>
                            <a:schemeClr val="tx1"/>
                          </a:solidFill>
                          <a:latin typeface="+mj-ea"/>
                          <a:ea typeface="+mj-ea"/>
                        </a:rPr>
                        <a:t>2</a:t>
                      </a: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r>
                        <a:rPr kumimoji="1" lang="en-US" altLang="ja-JP" sz="1200" b="1" dirty="0">
                          <a:solidFill>
                            <a:schemeClr val="tx1"/>
                          </a:solidFill>
                          <a:latin typeface="+mj-ea"/>
                          <a:ea typeface="+mj-ea"/>
                        </a:rPr>
                        <a:t>24</a:t>
                      </a:r>
                      <a:endParaRPr kumimoji="1" lang="ja-JP" altLang="en-US" sz="1200" b="1" dirty="0">
                        <a:solidFill>
                          <a:schemeClr val="tx1"/>
                        </a:solidFill>
                        <a:latin typeface="+mj-ea"/>
                        <a:ea typeface="+mj-ea"/>
                      </a:endParaRPr>
                    </a:p>
                  </a:txBody>
                  <a:tcPr>
                    <a:solidFill>
                      <a:schemeClr val="accent1">
                        <a:lumMod val="20000"/>
                        <a:lumOff val="80000"/>
                      </a:schemeClr>
                    </a:solidFill>
                  </a:tcPr>
                </a:tc>
                <a:tc>
                  <a:txBody>
                    <a:bodyPr/>
                    <a:lstStyle/>
                    <a:p>
                      <a:pPr algn="r"/>
                      <a:r>
                        <a:rPr kumimoji="1" lang="en-US" altLang="ja-JP" sz="1200" b="1" dirty="0">
                          <a:solidFill>
                            <a:schemeClr val="tx1"/>
                          </a:solidFill>
                          <a:latin typeface="+mj-ea"/>
                          <a:ea typeface="+mj-ea"/>
                        </a:rPr>
                        <a:t>31</a:t>
                      </a:r>
                      <a:endParaRPr kumimoji="1" lang="ja-JP" altLang="en-US" sz="1200" b="1" dirty="0">
                        <a:solidFill>
                          <a:schemeClr val="tx1"/>
                        </a:solidFill>
                        <a:latin typeface="+mj-ea"/>
                        <a:ea typeface="+mj-ea"/>
                      </a:endParaRPr>
                    </a:p>
                  </a:txBody>
                  <a:tcPr>
                    <a:solidFill>
                      <a:schemeClr val="accent2"/>
                    </a:solidFill>
                  </a:tcPr>
                </a:tc>
                <a:tc>
                  <a:txBody>
                    <a:bodyPr/>
                    <a:lstStyle/>
                    <a:p>
                      <a:pPr algn="r"/>
                      <a:r>
                        <a:rPr kumimoji="1" lang="en-US" altLang="ja-JP" sz="1200" dirty="0">
                          <a:solidFill>
                            <a:schemeClr val="tx1"/>
                          </a:solidFill>
                          <a:latin typeface="+mj-ea"/>
                          <a:ea typeface="+mj-ea"/>
                        </a:rPr>
                        <a:t>2</a:t>
                      </a: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r>
                        <a:rPr kumimoji="1" lang="en-US" altLang="ja-JP" sz="1200" b="1" dirty="0">
                          <a:solidFill>
                            <a:schemeClr val="tx1"/>
                          </a:solidFill>
                          <a:latin typeface="+mj-ea"/>
                          <a:ea typeface="+mj-ea"/>
                        </a:rPr>
                        <a:t>33</a:t>
                      </a:r>
                      <a:endParaRPr kumimoji="1" lang="ja-JP" altLang="en-US" sz="1200" b="1" dirty="0">
                        <a:solidFill>
                          <a:schemeClr val="tx1"/>
                        </a:solidFill>
                        <a:latin typeface="+mj-ea"/>
                        <a:ea typeface="+mj-ea"/>
                      </a:endParaRPr>
                    </a:p>
                  </a:txBody>
                  <a:tcPr>
                    <a:solidFill>
                      <a:schemeClr val="accent1">
                        <a:lumMod val="20000"/>
                        <a:lumOff val="80000"/>
                      </a:schemeClr>
                    </a:solidFill>
                  </a:tcPr>
                </a:tc>
                <a:tc>
                  <a:txBody>
                    <a:bodyPr/>
                    <a:lstStyle/>
                    <a:p>
                      <a:pPr algn="r"/>
                      <a:r>
                        <a:rPr kumimoji="1" lang="en-US" altLang="ja-JP" sz="1200" b="1" dirty="0">
                          <a:solidFill>
                            <a:schemeClr val="tx1"/>
                          </a:solidFill>
                          <a:latin typeface="+mj-ea"/>
                          <a:ea typeface="+mj-ea"/>
                        </a:rPr>
                        <a:t>34</a:t>
                      </a:r>
                      <a:endParaRPr kumimoji="1" lang="ja-JP" altLang="en-US" sz="1200" b="1" dirty="0">
                        <a:solidFill>
                          <a:schemeClr val="tx1"/>
                        </a:solidFill>
                        <a:latin typeface="+mj-ea"/>
                        <a:ea typeface="+mj-ea"/>
                      </a:endParaRPr>
                    </a:p>
                  </a:txBody>
                  <a:tcPr>
                    <a:solidFill>
                      <a:schemeClr val="accent2"/>
                    </a:solidFill>
                  </a:tcPr>
                </a:tc>
                <a:tc>
                  <a:txBody>
                    <a:bodyPr/>
                    <a:lstStyle/>
                    <a:p>
                      <a:pPr algn="r"/>
                      <a:r>
                        <a:rPr kumimoji="1" lang="en-US" altLang="ja-JP" sz="1200" dirty="0">
                          <a:solidFill>
                            <a:schemeClr val="tx1"/>
                          </a:solidFill>
                          <a:latin typeface="+mj-ea"/>
                          <a:ea typeface="+mj-ea"/>
                        </a:rPr>
                        <a:t>2</a:t>
                      </a: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r>
                        <a:rPr kumimoji="1" lang="en-US" altLang="ja-JP" sz="1200" b="1" dirty="0">
                          <a:solidFill>
                            <a:schemeClr val="tx1"/>
                          </a:solidFill>
                          <a:latin typeface="+mj-ea"/>
                          <a:ea typeface="+mj-ea"/>
                        </a:rPr>
                        <a:t>36</a:t>
                      </a:r>
                      <a:endParaRPr kumimoji="1" lang="ja-JP" altLang="en-US" sz="1200" b="1" dirty="0">
                        <a:solidFill>
                          <a:schemeClr val="tx1"/>
                        </a:solidFill>
                        <a:latin typeface="+mj-ea"/>
                        <a:ea typeface="+mj-ea"/>
                      </a:endParaRPr>
                    </a:p>
                  </a:txBody>
                  <a:tcPr>
                    <a:solidFill>
                      <a:schemeClr val="accent1">
                        <a:lumMod val="20000"/>
                        <a:lumOff val="80000"/>
                      </a:schemeClr>
                    </a:solidFill>
                  </a:tcPr>
                </a:tc>
                <a:extLst>
                  <a:ext uri="{0D108BD9-81ED-4DB2-BD59-A6C34878D82A}">
                    <a16:rowId xmlns:a16="http://schemas.microsoft.com/office/drawing/2014/main" val="795330716"/>
                  </a:ext>
                </a:extLst>
              </a:tr>
              <a:tr h="152539">
                <a:tc>
                  <a:txBody>
                    <a:bodyPr/>
                    <a:lstStyle/>
                    <a:p>
                      <a:r>
                        <a:rPr kumimoji="1" lang="ja-JP" altLang="en-US" sz="1200" dirty="0">
                          <a:solidFill>
                            <a:schemeClr val="tx1"/>
                          </a:solidFill>
                          <a:latin typeface="+mj-ea"/>
                          <a:ea typeface="+mj-ea"/>
                        </a:rPr>
                        <a:t>③文書管理・電子決裁システム</a:t>
                      </a:r>
                    </a:p>
                  </a:txBody>
                  <a:tcPr/>
                </a:tc>
                <a:tc>
                  <a:txBody>
                    <a:bodyPr/>
                    <a:lstStyle/>
                    <a:p>
                      <a:pPr algn="r"/>
                      <a:r>
                        <a:rPr kumimoji="1" lang="en-US" altLang="ja-JP" sz="1200" dirty="0">
                          <a:solidFill>
                            <a:schemeClr val="tx1"/>
                          </a:solidFill>
                          <a:latin typeface="+mj-ea"/>
                          <a:ea typeface="+mj-ea"/>
                        </a:rPr>
                        <a:t>0</a:t>
                      </a:r>
                      <a:endParaRPr kumimoji="1" lang="ja-JP" altLang="en-US" sz="1200" dirty="0">
                        <a:solidFill>
                          <a:schemeClr val="tx1"/>
                        </a:solidFill>
                        <a:latin typeface="+mj-ea"/>
                        <a:ea typeface="+mj-ea"/>
                      </a:endParaRPr>
                    </a:p>
                  </a:txBody>
                  <a:tcPr>
                    <a:solidFill>
                      <a:schemeClr val="accent2"/>
                    </a:solidFill>
                  </a:tcPr>
                </a:tc>
                <a:tc>
                  <a:txBody>
                    <a:bodyPr/>
                    <a:lstStyle/>
                    <a:p>
                      <a:pPr algn="r"/>
                      <a:r>
                        <a:rPr kumimoji="1" lang="en-US" altLang="ja-JP" sz="1200" dirty="0">
                          <a:solidFill>
                            <a:schemeClr val="tx1"/>
                          </a:solidFill>
                          <a:latin typeface="+mj-ea"/>
                          <a:ea typeface="+mj-ea"/>
                        </a:rPr>
                        <a:t>26</a:t>
                      </a: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r>
                        <a:rPr kumimoji="1" lang="en-US" altLang="ja-JP" sz="1200" b="1" dirty="0">
                          <a:solidFill>
                            <a:schemeClr val="tx1"/>
                          </a:solidFill>
                          <a:latin typeface="+mj-ea"/>
                          <a:ea typeface="+mj-ea"/>
                        </a:rPr>
                        <a:t>26</a:t>
                      </a:r>
                      <a:endParaRPr kumimoji="1" lang="ja-JP" altLang="en-US" sz="1200" b="1" dirty="0">
                        <a:solidFill>
                          <a:schemeClr val="tx1"/>
                        </a:solidFill>
                        <a:latin typeface="+mj-ea"/>
                        <a:ea typeface="+mj-ea"/>
                      </a:endParaRPr>
                    </a:p>
                  </a:txBody>
                  <a:tcPr>
                    <a:solidFill>
                      <a:schemeClr val="accent1">
                        <a:lumMod val="20000"/>
                        <a:lumOff val="80000"/>
                      </a:schemeClr>
                    </a:solidFill>
                  </a:tcPr>
                </a:tc>
                <a:tc>
                  <a:txBody>
                    <a:bodyPr/>
                    <a:lstStyle/>
                    <a:p>
                      <a:pPr algn="r"/>
                      <a:r>
                        <a:rPr kumimoji="1" lang="en-US" altLang="ja-JP" sz="1200" dirty="0">
                          <a:solidFill>
                            <a:schemeClr val="tx1"/>
                          </a:solidFill>
                          <a:latin typeface="+mj-ea"/>
                          <a:ea typeface="+mj-ea"/>
                        </a:rPr>
                        <a:t>0</a:t>
                      </a:r>
                      <a:endParaRPr kumimoji="1" lang="ja-JP" altLang="en-US" sz="1200" dirty="0">
                        <a:solidFill>
                          <a:schemeClr val="tx1"/>
                        </a:solidFill>
                        <a:latin typeface="+mj-ea"/>
                        <a:ea typeface="+mj-ea"/>
                      </a:endParaRPr>
                    </a:p>
                  </a:txBody>
                  <a:tcPr>
                    <a:solidFill>
                      <a:schemeClr val="accent2"/>
                    </a:solidFill>
                  </a:tcPr>
                </a:tc>
                <a:tc>
                  <a:txBody>
                    <a:bodyPr/>
                    <a:lstStyle/>
                    <a:p>
                      <a:pPr algn="r"/>
                      <a:r>
                        <a:rPr kumimoji="1" lang="en-US" altLang="ja-JP" sz="1200" dirty="0">
                          <a:solidFill>
                            <a:schemeClr val="tx1"/>
                          </a:solidFill>
                          <a:latin typeface="+mj-ea"/>
                          <a:ea typeface="+mj-ea"/>
                        </a:rPr>
                        <a:t>28</a:t>
                      </a: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r>
                        <a:rPr kumimoji="1" lang="en-US" altLang="ja-JP" sz="1200" b="1" dirty="0">
                          <a:solidFill>
                            <a:schemeClr val="tx1"/>
                          </a:solidFill>
                          <a:latin typeface="+mj-ea"/>
                          <a:ea typeface="+mj-ea"/>
                        </a:rPr>
                        <a:t>28</a:t>
                      </a:r>
                      <a:endParaRPr kumimoji="1" lang="ja-JP" altLang="en-US" sz="1200" b="1" dirty="0">
                        <a:solidFill>
                          <a:schemeClr val="tx1"/>
                        </a:solidFill>
                        <a:latin typeface="+mj-ea"/>
                        <a:ea typeface="+mj-ea"/>
                      </a:endParaRPr>
                    </a:p>
                  </a:txBody>
                  <a:tcPr>
                    <a:solidFill>
                      <a:schemeClr val="accent1">
                        <a:lumMod val="20000"/>
                        <a:lumOff val="80000"/>
                      </a:schemeClr>
                    </a:solidFill>
                  </a:tcPr>
                </a:tc>
                <a:tc>
                  <a:txBody>
                    <a:bodyPr/>
                    <a:lstStyle/>
                    <a:p>
                      <a:pPr algn="r"/>
                      <a:r>
                        <a:rPr kumimoji="1" lang="en-US" altLang="ja-JP" sz="1200" b="1" dirty="0">
                          <a:solidFill>
                            <a:schemeClr val="tx1"/>
                          </a:solidFill>
                          <a:latin typeface="+mj-ea"/>
                          <a:ea typeface="+mj-ea"/>
                        </a:rPr>
                        <a:t>3</a:t>
                      </a:r>
                      <a:endParaRPr kumimoji="1" lang="ja-JP" altLang="en-US" sz="1200" b="1" dirty="0">
                        <a:solidFill>
                          <a:schemeClr val="tx1"/>
                        </a:solidFill>
                        <a:latin typeface="+mj-ea"/>
                        <a:ea typeface="+mj-ea"/>
                      </a:endParaRPr>
                    </a:p>
                  </a:txBody>
                  <a:tcPr>
                    <a:solidFill>
                      <a:schemeClr val="accent2"/>
                    </a:solidFill>
                  </a:tcPr>
                </a:tc>
                <a:tc>
                  <a:txBody>
                    <a:bodyPr/>
                    <a:lstStyle/>
                    <a:p>
                      <a:pPr algn="r"/>
                      <a:r>
                        <a:rPr kumimoji="1" lang="en-US" altLang="ja-JP" sz="1200" dirty="0">
                          <a:solidFill>
                            <a:schemeClr val="tx1"/>
                          </a:solidFill>
                          <a:latin typeface="+mj-ea"/>
                          <a:ea typeface="+mj-ea"/>
                        </a:rPr>
                        <a:t>30</a:t>
                      </a: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r>
                        <a:rPr kumimoji="1" lang="en-US" altLang="ja-JP" sz="1200" b="1" dirty="0">
                          <a:solidFill>
                            <a:schemeClr val="tx1"/>
                          </a:solidFill>
                          <a:latin typeface="+mj-ea"/>
                          <a:ea typeface="+mj-ea"/>
                        </a:rPr>
                        <a:t>33</a:t>
                      </a:r>
                      <a:endParaRPr kumimoji="1" lang="ja-JP" altLang="en-US" sz="1200" b="1" dirty="0">
                        <a:solidFill>
                          <a:schemeClr val="tx1"/>
                        </a:solidFill>
                        <a:latin typeface="+mj-ea"/>
                        <a:ea typeface="+mj-ea"/>
                      </a:endParaRPr>
                    </a:p>
                  </a:txBody>
                  <a:tcPr>
                    <a:solidFill>
                      <a:schemeClr val="accent1">
                        <a:lumMod val="20000"/>
                        <a:lumOff val="80000"/>
                      </a:schemeClr>
                    </a:solidFill>
                  </a:tcPr>
                </a:tc>
                <a:tc>
                  <a:txBody>
                    <a:bodyPr/>
                    <a:lstStyle/>
                    <a:p>
                      <a:pPr algn="r"/>
                      <a:r>
                        <a:rPr kumimoji="1" lang="en-US" altLang="ja-JP" sz="1200" b="1" dirty="0">
                          <a:solidFill>
                            <a:schemeClr val="tx1"/>
                          </a:solidFill>
                          <a:latin typeface="+mj-ea"/>
                          <a:ea typeface="+mj-ea"/>
                        </a:rPr>
                        <a:t>6</a:t>
                      </a:r>
                      <a:endParaRPr kumimoji="1" lang="ja-JP" altLang="en-US" sz="1200" b="1" dirty="0">
                        <a:solidFill>
                          <a:schemeClr val="tx1"/>
                        </a:solidFill>
                        <a:latin typeface="+mj-ea"/>
                        <a:ea typeface="+mj-ea"/>
                      </a:endParaRPr>
                    </a:p>
                  </a:txBody>
                  <a:tcPr>
                    <a:solidFill>
                      <a:schemeClr val="accent2"/>
                    </a:solidFill>
                  </a:tcPr>
                </a:tc>
                <a:tc>
                  <a:txBody>
                    <a:bodyPr/>
                    <a:lstStyle/>
                    <a:p>
                      <a:pPr algn="r"/>
                      <a:r>
                        <a:rPr kumimoji="1" lang="en-US" altLang="ja-JP" sz="1200" dirty="0">
                          <a:solidFill>
                            <a:schemeClr val="tx1"/>
                          </a:solidFill>
                          <a:latin typeface="+mj-ea"/>
                          <a:ea typeface="+mj-ea"/>
                        </a:rPr>
                        <a:t>30</a:t>
                      </a: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r>
                        <a:rPr kumimoji="1" lang="en-US" altLang="ja-JP" sz="1200" b="1" dirty="0">
                          <a:solidFill>
                            <a:schemeClr val="tx1"/>
                          </a:solidFill>
                          <a:latin typeface="+mj-ea"/>
                          <a:ea typeface="+mj-ea"/>
                        </a:rPr>
                        <a:t>36</a:t>
                      </a:r>
                      <a:endParaRPr kumimoji="1" lang="ja-JP" altLang="en-US" sz="1200" b="1" dirty="0">
                        <a:solidFill>
                          <a:schemeClr val="tx1"/>
                        </a:solidFill>
                        <a:latin typeface="+mj-ea"/>
                        <a:ea typeface="+mj-ea"/>
                      </a:endParaRPr>
                    </a:p>
                  </a:txBody>
                  <a:tcPr>
                    <a:solidFill>
                      <a:schemeClr val="accent1">
                        <a:lumMod val="20000"/>
                        <a:lumOff val="80000"/>
                      </a:schemeClr>
                    </a:solidFill>
                  </a:tcPr>
                </a:tc>
                <a:extLst>
                  <a:ext uri="{0D108BD9-81ED-4DB2-BD59-A6C34878D82A}">
                    <a16:rowId xmlns:a16="http://schemas.microsoft.com/office/drawing/2014/main" val="9913209"/>
                  </a:ext>
                </a:extLst>
              </a:tr>
              <a:tr h="152539">
                <a:tc>
                  <a:txBody>
                    <a:bodyPr/>
                    <a:lstStyle/>
                    <a:p>
                      <a:r>
                        <a:rPr kumimoji="1" lang="ja-JP" altLang="en-US" sz="1200" dirty="0">
                          <a:solidFill>
                            <a:schemeClr val="tx1"/>
                          </a:solidFill>
                          <a:latin typeface="+mj-ea"/>
                          <a:ea typeface="+mj-ea"/>
                        </a:rPr>
                        <a:t>④電子契約システム</a:t>
                      </a:r>
                    </a:p>
                  </a:txBody>
                  <a:tcPr/>
                </a:tc>
                <a:tc>
                  <a:txBody>
                    <a:bodyPr/>
                    <a:lstStyle/>
                    <a:p>
                      <a:pPr algn="r"/>
                      <a:r>
                        <a:rPr kumimoji="1" lang="en-US" altLang="ja-JP" sz="1200" dirty="0">
                          <a:solidFill>
                            <a:schemeClr val="tx1"/>
                          </a:solidFill>
                          <a:latin typeface="+mj-ea"/>
                          <a:ea typeface="+mj-ea"/>
                        </a:rPr>
                        <a:t>0</a:t>
                      </a:r>
                      <a:endParaRPr kumimoji="1" lang="ja-JP" altLang="en-US" sz="1200" dirty="0">
                        <a:solidFill>
                          <a:schemeClr val="tx1"/>
                        </a:solidFill>
                        <a:latin typeface="+mj-ea"/>
                        <a:ea typeface="+mj-ea"/>
                      </a:endParaRPr>
                    </a:p>
                  </a:txBody>
                  <a:tcPr>
                    <a:solidFill>
                      <a:schemeClr val="accent2"/>
                    </a:solidFill>
                  </a:tcPr>
                </a:tc>
                <a:tc>
                  <a:txBody>
                    <a:bodyPr/>
                    <a:lstStyle/>
                    <a:p>
                      <a:pPr algn="r"/>
                      <a:r>
                        <a:rPr kumimoji="1" lang="en-US" altLang="ja-JP" sz="1200" dirty="0">
                          <a:solidFill>
                            <a:schemeClr val="tx1"/>
                          </a:solidFill>
                          <a:latin typeface="+mj-ea"/>
                          <a:ea typeface="+mj-ea"/>
                        </a:rPr>
                        <a:t>0</a:t>
                      </a: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r>
                        <a:rPr kumimoji="1" lang="en-US" altLang="ja-JP" sz="1200" b="1" dirty="0">
                          <a:solidFill>
                            <a:schemeClr val="tx1"/>
                          </a:solidFill>
                          <a:latin typeface="+mj-ea"/>
                          <a:ea typeface="+mj-ea"/>
                        </a:rPr>
                        <a:t>0</a:t>
                      </a:r>
                      <a:endParaRPr kumimoji="1" lang="ja-JP" altLang="en-US" sz="1200" b="1" dirty="0">
                        <a:solidFill>
                          <a:schemeClr val="tx1"/>
                        </a:solidFill>
                        <a:latin typeface="+mj-ea"/>
                        <a:ea typeface="+mj-ea"/>
                      </a:endParaRPr>
                    </a:p>
                  </a:txBody>
                  <a:tcPr>
                    <a:solidFill>
                      <a:schemeClr val="accent1">
                        <a:lumMod val="20000"/>
                        <a:lumOff val="80000"/>
                      </a:schemeClr>
                    </a:solidFill>
                  </a:tcPr>
                </a:tc>
                <a:tc>
                  <a:txBody>
                    <a:bodyPr/>
                    <a:lstStyle/>
                    <a:p>
                      <a:pPr algn="r"/>
                      <a:r>
                        <a:rPr kumimoji="1" lang="en-US" altLang="ja-JP" sz="1200" dirty="0">
                          <a:solidFill>
                            <a:schemeClr val="tx1"/>
                          </a:solidFill>
                          <a:latin typeface="+mj-ea"/>
                          <a:ea typeface="+mj-ea"/>
                        </a:rPr>
                        <a:t>0</a:t>
                      </a:r>
                      <a:endParaRPr kumimoji="1" lang="ja-JP" altLang="en-US" sz="1200" dirty="0">
                        <a:solidFill>
                          <a:schemeClr val="tx1"/>
                        </a:solidFill>
                        <a:latin typeface="+mj-ea"/>
                        <a:ea typeface="+mj-ea"/>
                      </a:endParaRPr>
                    </a:p>
                  </a:txBody>
                  <a:tcPr>
                    <a:solidFill>
                      <a:schemeClr val="accent2"/>
                    </a:solidFill>
                  </a:tcPr>
                </a:tc>
                <a:tc>
                  <a:txBody>
                    <a:bodyPr/>
                    <a:lstStyle/>
                    <a:p>
                      <a:pPr algn="r"/>
                      <a:r>
                        <a:rPr kumimoji="1" lang="en-US" altLang="ja-JP" sz="1200" dirty="0">
                          <a:solidFill>
                            <a:schemeClr val="tx1"/>
                          </a:solidFill>
                          <a:latin typeface="+mj-ea"/>
                          <a:ea typeface="+mj-ea"/>
                        </a:rPr>
                        <a:t>0</a:t>
                      </a: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r>
                        <a:rPr kumimoji="1" lang="en-US" altLang="ja-JP" sz="1200" dirty="0">
                          <a:solidFill>
                            <a:schemeClr val="tx1"/>
                          </a:solidFill>
                          <a:latin typeface="+mj-ea"/>
                          <a:ea typeface="+mj-ea"/>
                        </a:rPr>
                        <a:t>0</a:t>
                      </a:r>
                      <a:endParaRPr kumimoji="1" lang="ja-JP" altLang="en-US" sz="1200" dirty="0">
                        <a:solidFill>
                          <a:schemeClr val="tx1"/>
                        </a:solidFill>
                        <a:latin typeface="+mj-ea"/>
                        <a:ea typeface="+mj-ea"/>
                      </a:endParaRPr>
                    </a:p>
                  </a:txBody>
                  <a:tcPr>
                    <a:solidFill>
                      <a:schemeClr val="accent1">
                        <a:lumMod val="20000"/>
                        <a:lumOff val="80000"/>
                      </a:schemeClr>
                    </a:solidFill>
                  </a:tcPr>
                </a:tc>
                <a:tc>
                  <a:txBody>
                    <a:bodyPr/>
                    <a:lstStyle/>
                    <a:p>
                      <a:pPr algn="r"/>
                      <a:r>
                        <a:rPr kumimoji="1" lang="en-US" altLang="ja-JP" sz="1200" b="1" dirty="0">
                          <a:solidFill>
                            <a:schemeClr val="tx1"/>
                          </a:solidFill>
                          <a:latin typeface="+mj-ea"/>
                          <a:ea typeface="+mj-ea"/>
                        </a:rPr>
                        <a:t>0</a:t>
                      </a:r>
                      <a:endParaRPr kumimoji="1" lang="ja-JP" altLang="en-US" sz="1200" b="1" dirty="0">
                        <a:solidFill>
                          <a:schemeClr val="tx1"/>
                        </a:solidFill>
                        <a:latin typeface="+mj-ea"/>
                        <a:ea typeface="+mj-ea"/>
                      </a:endParaRPr>
                    </a:p>
                  </a:txBody>
                  <a:tcPr>
                    <a:solidFill>
                      <a:schemeClr val="accent2"/>
                    </a:solidFill>
                  </a:tcPr>
                </a:tc>
                <a:tc>
                  <a:txBody>
                    <a:bodyPr/>
                    <a:lstStyle/>
                    <a:p>
                      <a:pPr algn="r"/>
                      <a:r>
                        <a:rPr kumimoji="1" lang="en-US" altLang="ja-JP" sz="1200" dirty="0">
                          <a:solidFill>
                            <a:schemeClr val="tx1"/>
                          </a:solidFill>
                          <a:latin typeface="+mj-ea"/>
                          <a:ea typeface="+mj-ea"/>
                        </a:rPr>
                        <a:t>3</a:t>
                      </a: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r>
                        <a:rPr kumimoji="1" lang="en-US" altLang="ja-JP" sz="1200" b="1" dirty="0">
                          <a:solidFill>
                            <a:schemeClr val="tx1"/>
                          </a:solidFill>
                          <a:latin typeface="+mj-ea"/>
                          <a:ea typeface="+mj-ea"/>
                        </a:rPr>
                        <a:t>3</a:t>
                      </a:r>
                      <a:endParaRPr kumimoji="1" lang="ja-JP" altLang="en-US" sz="1200" b="1" dirty="0">
                        <a:solidFill>
                          <a:schemeClr val="tx1"/>
                        </a:solidFill>
                        <a:latin typeface="+mj-ea"/>
                        <a:ea typeface="+mj-ea"/>
                      </a:endParaRPr>
                    </a:p>
                  </a:txBody>
                  <a:tcPr>
                    <a:solidFill>
                      <a:schemeClr val="accent1">
                        <a:lumMod val="20000"/>
                        <a:lumOff val="80000"/>
                      </a:schemeClr>
                    </a:solidFill>
                  </a:tcPr>
                </a:tc>
                <a:tc>
                  <a:txBody>
                    <a:bodyPr/>
                    <a:lstStyle/>
                    <a:p>
                      <a:pPr algn="r"/>
                      <a:r>
                        <a:rPr kumimoji="1" lang="en-US" altLang="ja-JP" sz="1200" b="1" dirty="0">
                          <a:solidFill>
                            <a:schemeClr val="tx1"/>
                          </a:solidFill>
                          <a:latin typeface="+mj-ea"/>
                          <a:ea typeface="+mj-ea"/>
                        </a:rPr>
                        <a:t>13</a:t>
                      </a:r>
                      <a:endParaRPr kumimoji="1" lang="ja-JP" altLang="en-US" sz="1200" b="1" dirty="0">
                        <a:solidFill>
                          <a:schemeClr val="tx1"/>
                        </a:solidFill>
                        <a:latin typeface="+mj-ea"/>
                        <a:ea typeface="+mj-ea"/>
                      </a:endParaRPr>
                    </a:p>
                  </a:txBody>
                  <a:tcPr>
                    <a:solidFill>
                      <a:schemeClr val="accent2"/>
                    </a:solidFill>
                  </a:tcPr>
                </a:tc>
                <a:tc>
                  <a:txBody>
                    <a:bodyPr/>
                    <a:lstStyle/>
                    <a:p>
                      <a:pPr algn="r"/>
                      <a:r>
                        <a:rPr kumimoji="1" lang="en-US" altLang="ja-JP" sz="1200" dirty="0">
                          <a:solidFill>
                            <a:schemeClr val="tx1"/>
                          </a:solidFill>
                          <a:latin typeface="+mj-ea"/>
                          <a:ea typeface="+mj-ea"/>
                        </a:rPr>
                        <a:t>2</a:t>
                      </a: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r>
                        <a:rPr kumimoji="1" lang="en-US" altLang="ja-JP" sz="1200" b="1" dirty="0">
                          <a:solidFill>
                            <a:schemeClr val="tx1"/>
                          </a:solidFill>
                          <a:latin typeface="+mj-ea"/>
                          <a:ea typeface="+mj-ea"/>
                        </a:rPr>
                        <a:t>15</a:t>
                      </a:r>
                      <a:endParaRPr kumimoji="1" lang="ja-JP" altLang="en-US" sz="1200" b="1" dirty="0">
                        <a:solidFill>
                          <a:schemeClr val="tx1"/>
                        </a:solidFill>
                        <a:latin typeface="+mj-ea"/>
                        <a:ea typeface="+mj-ea"/>
                      </a:endParaRPr>
                    </a:p>
                  </a:txBody>
                  <a:tcPr>
                    <a:solidFill>
                      <a:schemeClr val="accent1">
                        <a:lumMod val="20000"/>
                        <a:lumOff val="80000"/>
                      </a:schemeClr>
                    </a:solidFill>
                  </a:tcPr>
                </a:tc>
                <a:extLst>
                  <a:ext uri="{0D108BD9-81ED-4DB2-BD59-A6C34878D82A}">
                    <a16:rowId xmlns:a16="http://schemas.microsoft.com/office/drawing/2014/main" val="3148084179"/>
                  </a:ext>
                </a:extLst>
              </a:tr>
              <a:tr h="15253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200" b="1" u="sng" dirty="0">
                          <a:solidFill>
                            <a:schemeClr val="tx1"/>
                          </a:solidFill>
                          <a:latin typeface="+mj-ea"/>
                          <a:ea typeface="+mj-ea"/>
                        </a:rPr>
                        <a:t>⑤</a:t>
                      </a:r>
                      <a:r>
                        <a:rPr kumimoji="1" lang="ja-JP" altLang="en-US" sz="900" b="1" u="sng" dirty="0">
                          <a:solidFill>
                            <a:schemeClr val="tx1"/>
                          </a:solidFill>
                        </a:rPr>
                        <a:t>デジタルサービス（</a:t>
                      </a:r>
                      <a:r>
                        <a:rPr kumimoji="1" lang="en-US" altLang="ja-JP" sz="900" b="1" u="sng" dirty="0">
                          <a:solidFill>
                            <a:schemeClr val="tx1"/>
                          </a:solidFill>
                        </a:rPr>
                        <a:t>LINE</a:t>
                      </a:r>
                      <a:r>
                        <a:rPr kumimoji="1" lang="ja-JP" altLang="en-US" sz="900" b="1" u="sng" dirty="0">
                          <a:solidFill>
                            <a:schemeClr val="tx1"/>
                          </a:solidFill>
                        </a:rPr>
                        <a:t>拡張機能）</a:t>
                      </a:r>
                    </a:p>
                  </a:txBody>
                  <a:tcPr/>
                </a:tc>
                <a:tc>
                  <a:txBody>
                    <a:bodyPr/>
                    <a:lstStyle/>
                    <a:p>
                      <a:pPr algn="r"/>
                      <a:endParaRPr kumimoji="1" lang="ja-JP" altLang="en-US" sz="1200" dirty="0">
                        <a:solidFill>
                          <a:schemeClr val="tx1"/>
                        </a:solidFill>
                        <a:latin typeface="+mj-ea"/>
                        <a:ea typeface="+mj-ea"/>
                      </a:endParaRPr>
                    </a:p>
                  </a:txBody>
                  <a:tcPr>
                    <a:solidFill>
                      <a:schemeClr val="accent2"/>
                    </a:solidFill>
                  </a:tcPr>
                </a:tc>
                <a:tc>
                  <a:txBody>
                    <a:bodyPr/>
                    <a:lstStyle/>
                    <a:p>
                      <a:pPr algn="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endParaRPr kumimoji="1" lang="ja-JP" altLang="en-US" sz="1200" b="1" dirty="0">
                        <a:solidFill>
                          <a:schemeClr val="tx1"/>
                        </a:solidFill>
                        <a:latin typeface="+mj-ea"/>
                        <a:ea typeface="+mj-ea"/>
                      </a:endParaRPr>
                    </a:p>
                  </a:txBody>
                  <a:tcPr>
                    <a:solidFill>
                      <a:schemeClr val="accent1">
                        <a:lumMod val="20000"/>
                        <a:lumOff val="80000"/>
                      </a:schemeClr>
                    </a:solidFill>
                  </a:tcPr>
                </a:tc>
                <a:tc>
                  <a:txBody>
                    <a:bodyPr/>
                    <a:lstStyle/>
                    <a:p>
                      <a:pPr algn="r"/>
                      <a:endParaRPr kumimoji="1" lang="ja-JP" altLang="en-US" sz="1200" dirty="0">
                        <a:solidFill>
                          <a:schemeClr val="tx1"/>
                        </a:solidFill>
                        <a:latin typeface="+mj-ea"/>
                        <a:ea typeface="+mj-ea"/>
                      </a:endParaRPr>
                    </a:p>
                  </a:txBody>
                  <a:tcPr>
                    <a:solidFill>
                      <a:schemeClr val="accent2"/>
                    </a:solidFill>
                  </a:tcPr>
                </a:tc>
                <a:tc>
                  <a:txBody>
                    <a:bodyPr/>
                    <a:lstStyle/>
                    <a:p>
                      <a:pPr algn="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endParaRPr kumimoji="1" lang="ja-JP" altLang="en-US" sz="1200" dirty="0">
                        <a:solidFill>
                          <a:schemeClr val="tx1"/>
                        </a:solidFill>
                        <a:latin typeface="+mj-ea"/>
                        <a:ea typeface="+mj-ea"/>
                      </a:endParaRPr>
                    </a:p>
                  </a:txBody>
                  <a:tcPr>
                    <a:solidFill>
                      <a:schemeClr val="accent1">
                        <a:lumMod val="20000"/>
                        <a:lumOff val="80000"/>
                      </a:schemeClr>
                    </a:solidFill>
                  </a:tcPr>
                </a:tc>
                <a:tc>
                  <a:txBody>
                    <a:bodyPr/>
                    <a:lstStyle/>
                    <a:p>
                      <a:pPr algn="r"/>
                      <a:endParaRPr kumimoji="1" lang="ja-JP" altLang="en-US" sz="1200" dirty="0">
                        <a:solidFill>
                          <a:schemeClr val="tx1"/>
                        </a:solidFill>
                        <a:latin typeface="+mj-ea"/>
                        <a:ea typeface="+mj-ea"/>
                      </a:endParaRPr>
                    </a:p>
                  </a:txBody>
                  <a:tcPr>
                    <a:solidFill>
                      <a:schemeClr val="accent2"/>
                    </a:solidFill>
                  </a:tcPr>
                </a:tc>
                <a:tc>
                  <a:txBody>
                    <a:bodyPr/>
                    <a:lstStyle/>
                    <a:p>
                      <a:pPr algn="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endParaRPr kumimoji="1" lang="ja-JP" altLang="en-US" sz="1200" dirty="0">
                        <a:solidFill>
                          <a:schemeClr val="tx1"/>
                        </a:solidFill>
                        <a:latin typeface="+mj-ea"/>
                        <a:ea typeface="+mj-ea"/>
                      </a:endParaRPr>
                    </a:p>
                  </a:txBody>
                  <a:tcPr>
                    <a:solidFill>
                      <a:schemeClr val="accent1">
                        <a:lumMod val="20000"/>
                        <a:lumOff val="80000"/>
                      </a:schemeClr>
                    </a:solidFill>
                  </a:tcPr>
                </a:tc>
                <a:tc>
                  <a:txBody>
                    <a:bodyPr/>
                    <a:lstStyle/>
                    <a:p>
                      <a:pPr algn="r"/>
                      <a:r>
                        <a:rPr kumimoji="1" lang="ja-JP" altLang="en-US" sz="1200" b="1" dirty="0">
                          <a:solidFill>
                            <a:schemeClr val="tx1"/>
                          </a:solidFill>
                          <a:latin typeface="+mj-ea"/>
                          <a:ea typeface="+mj-ea"/>
                        </a:rPr>
                        <a:t>８</a:t>
                      </a:r>
                    </a:p>
                  </a:txBody>
                  <a:tcPr>
                    <a:solidFill>
                      <a:schemeClr val="accent2"/>
                    </a:solidFill>
                  </a:tcPr>
                </a:tc>
                <a:tc>
                  <a:txBody>
                    <a:bodyPr/>
                    <a:lstStyle/>
                    <a:p>
                      <a:pPr algn="r"/>
                      <a:r>
                        <a:rPr kumimoji="1" lang="en-US" altLang="ja-JP" sz="1200" dirty="0">
                          <a:solidFill>
                            <a:schemeClr val="tx1"/>
                          </a:solidFill>
                          <a:latin typeface="+mj-ea"/>
                          <a:ea typeface="+mj-ea"/>
                        </a:rPr>
                        <a:t>31</a:t>
                      </a:r>
                      <a:endParaRPr kumimoji="1" lang="ja-JP" altLang="en-US" sz="1200" dirty="0">
                        <a:solidFill>
                          <a:schemeClr val="tx1"/>
                        </a:solidFill>
                        <a:latin typeface="+mj-ea"/>
                        <a:ea typeface="+mj-ea"/>
                      </a:endParaRPr>
                    </a:p>
                  </a:txBody>
                  <a:tcPr>
                    <a:solidFill>
                      <a:schemeClr val="accent2">
                        <a:lumMod val="40000"/>
                        <a:lumOff val="60000"/>
                      </a:schemeClr>
                    </a:solidFill>
                  </a:tcPr>
                </a:tc>
                <a:tc>
                  <a:txBody>
                    <a:bodyPr/>
                    <a:lstStyle/>
                    <a:p>
                      <a:pPr algn="r"/>
                      <a:r>
                        <a:rPr kumimoji="1" lang="en-US" altLang="ja-JP" sz="1200" b="1" dirty="0">
                          <a:solidFill>
                            <a:schemeClr val="tx1"/>
                          </a:solidFill>
                          <a:latin typeface="+mj-ea"/>
                          <a:ea typeface="+mj-ea"/>
                        </a:rPr>
                        <a:t>39</a:t>
                      </a:r>
                      <a:endParaRPr kumimoji="1" lang="ja-JP" altLang="en-US" sz="1200" b="1" dirty="0">
                        <a:solidFill>
                          <a:schemeClr val="tx1"/>
                        </a:solidFill>
                        <a:latin typeface="+mj-ea"/>
                        <a:ea typeface="+mj-ea"/>
                      </a:endParaRPr>
                    </a:p>
                  </a:txBody>
                  <a:tcPr>
                    <a:solidFill>
                      <a:schemeClr val="accent1">
                        <a:lumMod val="20000"/>
                        <a:lumOff val="80000"/>
                      </a:schemeClr>
                    </a:solidFill>
                  </a:tcPr>
                </a:tc>
                <a:extLst>
                  <a:ext uri="{0D108BD9-81ED-4DB2-BD59-A6C34878D82A}">
                    <a16:rowId xmlns:a16="http://schemas.microsoft.com/office/drawing/2014/main" val="4036904894"/>
                  </a:ext>
                </a:extLst>
              </a:tr>
            </a:tbl>
          </a:graphicData>
        </a:graphic>
      </p:graphicFrame>
      <p:sp>
        <p:nvSpPr>
          <p:cNvPr id="24" name="正方形/長方形 23">
            <a:extLst>
              <a:ext uri="{FF2B5EF4-FFF2-40B4-BE49-F238E27FC236}">
                <a16:creationId xmlns:a16="http://schemas.microsoft.com/office/drawing/2014/main" id="{A07A2037-4A69-413D-82DE-546E4C1A2204}"/>
              </a:ext>
            </a:extLst>
          </p:cNvPr>
          <p:cNvSpPr/>
          <p:nvPr/>
        </p:nvSpPr>
        <p:spPr>
          <a:xfrm>
            <a:off x="289087" y="3006430"/>
            <a:ext cx="8568000" cy="2638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808C6206-9DB2-40C1-9934-D315B4E1DB51}"/>
              </a:ext>
            </a:extLst>
          </p:cNvPr>
          <p:cNvSpPr/>
          <p:nvPr/>
        </p:nvSpPr>
        <p:spPr>
          <a:xfrm>
            <a:off x="295711" y="1909814"/>
            <a:ext cx="8568000" cy="2638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59BB454-27C3-4D42-BA76-489FDED77B0D}"/>
              </a:ext>
            </a:extLst>
          </p:cNvPr>
          <p:cNvSpPr/>
          <p:nvPr/>
        </p:nvSpPr>
        <p:spPr>
          <a:xfrm>
            <a:off x="7522669" y="6131859"/>
            <a:ext cx="284309" cy="27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561E0D95-D160-423E-8C0D-F84D3987777B}"/>
              </a:ext>
            </a:extLst>
          </p:cNvPr>
          <p:cNvSpPr/>
          <p:nvPr/>
        </p:nvSpPr>
        <p:spPr>
          <a:xfrm>
            <a:off x="8001000" y="90975"/>
            <a:ext cx="849932" cy="41777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実績</a:t>
            </a:r>
            <a:endParaRPr kumimoji="1" lang="ja-JP" altLang="en-US" b="1" dirty="0">
              <a:solidFill>
                <a:schemeClr val="bg1"/>
              </a:solidFill>
            </a:endParaRPr>
          </a:p>
        </p:txBody>
      </p:sp>
      <p:sp>
        <p:nvSpPr>
          <p:cNvPr id="28" name="テキスト プレースホルダー 4">
            <a:extLst>
              <a:ext uri="{FF2B5EF4-FFF2-40B4-BE49-F238E27FC236}">
                <a16:creationId xmlns:a16="http://schemas.microsoft.com/office/drawing/2014/main" id="{3A44D67F-143E-4BA6-B95A-E04454CE06ED}"/>
              </a:ext>
            </a:extLst>
          </p:cNvPr>
          <p:cNvSpPr>
            <a:spLocks noGrp="1"/>
          </p:cNvSpPr>
          <p:nvPr>
            <p:ph type="body" sz="quarter" idx="13"/>
          </p:nvPr>
        </p:nvSpPr>
        <p:spPr>
          <a:xfrm>
            <a:off x="92764" y="14148"/>
            <a:ext cx="7170738" cy="293687"/>
          </a:xfrm>
        </p:spPr>
        <p:txBody>
          <a:bodyPr>
            <a:normAutofit/>
          </a:bodyPr>
          <a:lstStyle/>
          <a:p>
            <a:r>
              <a:rPr kumimoji="1" lang="ja-JP" altLang="en-US" sz="1200" b="1" dirty="0"/>
              <a:t>２．市町村と連携したデジタル化の支援</a:t>
            </a:r>
          </a:p>
        </p:txBody>
      </p:sp>
    </p:spTree>
    <p:extLst>
      <p:ext uri="{BB962C8B-B14F-4D97-AF65-F5344CB8AC3E}">
        <p14:creationId xmlns:p14="http://schemas.microsoft.com/office/powerpoint/2010/main" val="289921432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9124</TotalTime>
  <Words>8298</Words>
  <Application>Microsoft Office PowerPoint</Application>
  <PresentationFormat>画面に合わせる (4:3)</PresentationFormat>
  <Paragraphs>1364</Paragraphs>
  <Slides>35</Slides>
  <Notes>9</Notes>
  <HiddenSlides>0</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35</vt:i4>
      </vt:variant>
    </vt:vector>
  </HeadingPairs>
  <TitlesOfParts>
    <vt:vector size="49" baseType="lpstr">
      <vt:lpstr>BIZ UDPゴシック</vt:lpstr>
      <vt:lpstr>Helvetica Neue</vt:lpstr>
      <vt:lpstr>HGPｺﾞｼｯｸE</vt:lpstr>
      <vt:lpstr>HGP創英角ｺﾞｼｯｸUB</vt:lpstr>
      <vt:lpstr>Meiryo UI</vt:lpstr>
      <vt:lpstr>UD デジタル 教科書体 NP-B</vt:lpstr>
      <vt:lpstr>メイリオ</vt:lpstr>
      <vt:lpstr>游ゴシック</vt:lpstr>
      <vt:lpstr>游ゴシック Light</vt:lpstr>
      <vt:lpstr>Arial</vt:lpstr>
      <vt:lpstr>Calibri</vt:lpstr>
      <vt:lpstr>Wingdings</vt:lpstr>
      <vt:lpstr>Office テーマ</vt:lpstr>
      <vt:lpstr>デザインの設定</vt:lpstr>
      <vt:lpstr>スマートシティの取組状況  【大阪府】 </vt:lpstr>
      <vt:lpstr>目次</vt:lpstr>
      <vt:lpstr>１．取組の全体像（分類と進捗）</vt:lpstr>
      <vt:lpstr>PowerPoint プレゼンテーション</vt:lpstr>
      <vt:lpstr>PowerPoint プレゼンテーション</vt:lpstr>
      <vt:lpstr>PowerPoint プレゼンテーション</vt:lpstr>
      <vt:lpstr>PowerPoint プレゼンテーション</vt:lpstr>
      <vt:lpstr>① 市町村に対するデジタル化支援（一覧）</vt:lpstr>
      <vt:lpstr>　② 共同調達による市町村サービスの充実</vt:lpstr>
      <vt:lpstr>③ システム共同化およびデジタル人材の共同確保</vt:lpstr>
      <vt:lpstr>PowerPoint プレゼンテーション</vt:lpstr>
      <vt:lpstr>　⑤ 大阪府AIオンデマンド交通モデル事業費補助金</vt:lpstr>
      <vt:lpstr>PowerPoint プレゼンテーション</vt:lpstr>
      <vt:lpstr>   ① 住民サービス向上タスクフォース（大阪DXイニシアティブプロジェクト）</vt:lpstr>
      <vt:lpstr>　②-1 mydoor OSAKA　[名称の決定]</vt:lpstr>
      <vt:lpstr>PowerPoint プレゼンテーション</vt:lpstr>
      <vt:lpstr>PowerPoint プレゼンテーション</vt:lpstr>
      <vt:lpstr>PowerPoint プレゼンテーション</vt:lpstr>
      <vt:lpstr>　③-1 大阪広域データ連携基盤（ORDEN）のアーキテクチャ</vt:lpstr>
      <vt:lpstr>　③-2  スーパーシティで認定されたORDEN</vt:lpstr>
      <vt:lpstr>　③-3 ORDENスーパーシティプロジェクト　＜夢洲コンストラクション／大阪ファストパス＞</vt:lpstr>
      <vt:lpstr>　③-4  ORDENデータカタログの開設（データ取引市場）</vt:lpstr>
      <vt:lpstr>　③-5  ORDENの共同化に向けた取り組み</vt:lpstr>
      <vt:lpstr>　③-6  ORDENのロードマップ</vt:lpstr>
      <vt:lpstr>　④ 府庁DXの推進／外部リソースの活用（アウトソーシングの導入）</vt:lpstr>
      <vt:lpstr>PowerPoint プレゼンテーション</vt:lpstr>
      <vt:lpstr>PowerPoint プレゼンテーション</vt:lpstr>
      <vt:lpstr>１　住民サービス向上タスクフォース事業①</vt:lpstr>
      <vt:lpstr>１　住民サービス向上タスクフォース事業②</vt:lpstr>
      <vt:lpstr>１　住民サービス向上タスクフォース事業③</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スマートシティの取組状況（大阪府）</dc:title>
  <dc:creator>岸本　健太</dc:creator>
  <cp:lastModifiedBy>藤原　崇弘</cp:lastModifiedBy>
  <cp:revision>587</cp:revision>
  <cp:lastPrinted>2024-01-15T06:48:08Z</cp:lastPrinted>
  <dcterms:created xsi:type="dcterms:W3CDTF">2023-10-19T02:38:20Z</dcterms:created>
  <dcterms:modified xsi:type="dcterms:W3CDTF">2024-01-19T00:38:26Z</dcterms:modified>
</cp:coreProperties>
</file>