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11"/>
  </p:notesMasterIdLst>
  <p:sldIdLst>
    <p:sldId id="1527" r:id="rId5"/>
    <p:sldId id="1526" r:id="rId6"/>
    <p:sldId id="1531" r:id="rId7"/>
    <p:sldId id="1532" r:id="rId8"/>
    <p:sldId id="1524" r:id="rId9"/>
    <p:sldId id="1533" r:id="rId10"/>
  </p:sldIdLst>
  <p:sldSz cx="9144000" cy="6858000" type="screen4x3"/>
  <p:notesSz cx="6770688" cy="99028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97" autoAdjust="0"/>
    <p:restoredTop sz="94660"/>
  </p:normalViewPr>
  <p:slideViewPr>
    <p:cSldViewPr>
      <p:cViewPr varScale="1">
        <p:scale>
          <a:sx n="75" d="100"/>
          <a:sy n="75" d="100"/>
        </p:scale>
        <p:origin x="933" y="4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ja-JP" altLang="ja-JP" sz="1200" b="1" i="0" baseline="0" dirty="0">
                <a:effectLst/>
              </a:rPr>
              <a:t>借入金残高の</a:t>
            </a:r>
            <a:r>
              <a:rPr lang="ja-JP" altLang="en-US" sz="1200" b="1" i="0" baseline="0" dirty="0">
                <a:solidFill>
                  <a:schemeClr val="tx1"/>
                </a:solidFill>
                <a:effectLst/>
              </a:rPr>
              <a:t>計画</a:t>
            </a:r>
            <a:r>
              <a:rPr lang="ja-JP" altLang="ja-JP" sz="1200" b="1" i="0" baseline="0" dirty="0">
                <a:effectLst/>
              </a:rPr>
              <a:t>と実績（各年度末）</a:t>
            </a:r>
            <a:endParaRPr lang="ja-JP" altLang="ja-JP" sz="1200" dirty="0">
              <a:effectLst/>
            </a:endParaRPr>
          </a:p>
        </c:rich>
      </c:tx>
      <c:overlay val="1"/>
    </c:title>
    <c:autoTitleDeleted val="0"/>
    <c:plotArea>
      <c:layout>
        <c:manualLayout>
          <c:layoutTarget val="inner"/>
          <c:xMode val="edge"/>
          <c:yMode val="edge"/>
          <c:x val="0.10015507436570428"/>
          <c:y val="0.21685077686457077"/>
          <c:w val="0.86265395114828514"/>
          <c:h val="0.65879801521160219"/>
        </c:manualLayout>
      </c:layout>
      <c:lineChart>
        <c:grouping val="standard"/>
        <c:varyColors val="0"/>
        <c:ser>
          <c:idx val="0"/>
          <c:order val="0"/>
          <c:tx>
            <c:strRef>
              <c:f>Sheet1!$A$10</c:f>
              <c:strCache>
                <c:ptCount val="1"/>
                <c:pt idx="0">
                  <c:v>計画</c:v>
                </c:pt>
              </c:strCache>
            </c:strRef>
          </c:tx>
          <c:cat>
            <c:strRef>
              <c:f>Sheet1!$B$9:$L$9</c:f>
              <c:strCache>
                <c:ptCount val="11"/>
                <c:pt idx="0">
                  <c:v>H25</c:v>
                </c:pt>
                <c:pt idx="1">
                  <c:v>H26</c:v>
                </c:pt>
                <c:pt idx="2">
                  <c:v>H27</c:v>
                </c:pt>
                <c:pt idx="3">
                  <c:v>H28</c:v>
                </c:pt>
                <c:pt idx="4">
                  <c:v>H29</c:v>
                </c:pt>
                <c:pt idx="5">
                  <c:v>H30</c:v>
                </c:pt>
                <c:pt idx="6">
                  <c:v>R1</c:v>
                </c:pt>
                <c:pt idx="7">
                  <c:v>R2</c:v>
                </c:pt>
                <c:pt idx="8">
                  <c:v>R3</c:v>
                </c:pt>
                <c:pt idx="9">
                  <c:v>R4</c:v>
                </c:pt>
                <c:pt idx="10">
                  <c:v>R5</c:v>
                </c:pt>
              </c:strCache>
            </c:strRef>
          </c:cat>
          <c:val>
            <c:numRef>
              <c:f>Sheet1!$B$10:$L$10</c:f>
              <c:numCache>
                <c:formatCode>General</c:formatCode>
                <c:ptCount val="11"/>
                <c:pt idx="0">
                  <c:v>1663</c:v>
                </c:pt>
                <c:pt idx="1">
                  <c:v>1627</c:v>
                </c:pt>
                <c:pt idx="2">
                  <c:v>1591</c:v>
                </c:pt>
                <c:pt idx="3">
                  <c:v>1541</c:v>
                </c:pt>
                <c:pt idx="4">
                  <c:v>1434</c:v>
                </c:pt>
                <c:pt idx="5">
                  <c:v>1398</c:v>
                </c:pt>
                <c:pt idx="6">
                  <c:v>1388</c:v>
                </c:pt>
                <c:pt idx="7">
                  <c:v>1363</c:v>
                </c:pt>
                <c:pt idx="8">
                  <c:v>1359</c:v>
                </c:pt>
                <c:pt idx="9">
                  <c:v>1220</c:v>
                </c:pt>
                <c:pt idx="10">
                  <c:v>1244</c:v>
                </c:pt>
              </c:numCache>
            </c:numRef>
          </c:val>
          <c:smooth val="0"/>
          <c:extLst>
            <c:ext xmlns:c16="http://schemas.microsoft.com/office/drawing/2014/chart" uri="{C3380CC4-5D6E-409C-BE32-E72D297353CC}">
              <c16:uniqueId val="{00000000-776B-429D-BC7E-C4B8A48EF718}"/>
            </c:ext>
          </c:extLst>
        </c:ser>
        <c:ser>
          <c:idx val="1"/>
          <c:order val="1"/>
          <c:tx>
            <c:strRef>
              <c:f>Sheet1!$A$11</c:f>
              <c:strCache>
                <c:ptCount val="1"/>
                <c:pt idx="0">
                  <c:v>実績</c:v>
                </c:pt>
              </c:strCache>
            </c:strRef>
          </c:tx>
          <c:cat>
            <c:strRef>
              <c:f>Sheet1!$B$9:$L$9</c:f>
              <c:strCache>
                <c:ptCount val="11"/>
                <c:pt idx="0">
                  <c:v>H25</c:v>
                </c:pt>
                <c:pt idx="1">
                  <c:v>H26</c:v>
                </c:pt>
                <c:pt idx="2">
                  <c:v>H27</c:v>
                </c:pt>
                <c:pt idx="3">
                  <c:v>H28</c:v>
                </c:pt>
                <c:pt idx="4">
                  <c:v>H29</c:v>
                </c:pt>
                <c:pt idx="5">
                  <c:v>H30</c:v>
                </c:pt>
                <c:pt idx="6">
                  <c:v>R1</c:v>
                </c:pt>
                <c:pt idx="7">
                  <c:v>R2</c:v>
                </c:pt>
                <c:pt idx="8">
                  <c:v>R3</c:v>
                </c:pt>
                <c:pt idx="9">
                  <c:v>R4</c:v>
                </c:pt>
                <c:pt idx="10">
                  <c:v>R5</c:v>
                </c:pt>
              </c:strCache>
            </c:strRef>
          </c:cat>
          <c:val>
            <c:numRef>
              <c:f>Sheet1!$B$11:$L$11</c:f>
              <c:numCache>
                <c:formatCode>General</c:formatCode>
                <c:ptCount val="11"/>
                <c:pt idx="0">
                  <c:v>1622</c:v>
                </c:pt>
                <c:pt idx="1">
                  <c:v>1587</c:v>
                </c:pt>
                <c:pt idx="2">
                  <c:v>1534</c:v>
                </c:pt>
                <c:pt idx="3">
                  <c:v>1477</c:v>
                </c:pt>
                <c:pt idx="4">
                  <c:v>1417</c:v>
                </c:pt>
                <c:pt idx="5">
                  <c:v>1367</c:v>
                </c:pt>
                <c:pt idx="6">
                  <c:v>1321</c:v>
                </c:pt>
                <c:pt idx="7">
                  <c:v>1277</c:v>
                </c:pt>
                <c:pt idx="8">
                  <c:v>1238</c:v>
                </c:pt>
                <c:pt idx="9">
                  <c:v>1178</c:v>
                </c:pt>
              </c:numCache>
            </c:numRef>
          </c:val>
          <c:smooth val="0"/>
          <c:extLst>
            <c:ext xmlns:c16="http://schemas.microsoft.com/office/drawing/2014/chart" uri="{C3380CC4-5D6E-409C-BE32-E72D297353CC}">
              <c16:uniqueId val="{00000001-776B-429D-BC7E-C4B8A48EF718}"/>
            </c:ext>
          </c:extLst>
        </c:ser>
        <c:dLbls>
          <c:showLegendKey val="0"/>
          <c:showVal val="0"/>
          <c:showCatName val="0"/>
          <c:showSerName val="0"/>
          <c:showPercent val="0"/>
          <c:showBubbleSize val="0"/>
        </c:dLbls>
        <c:marker val="1"/>
        <c:smooth val="0"/>
        <c:axId val="129746048"/>
        <c:axId val="129747584"/>
      </c:lineChart>
      <c:catAx>
        <c:axId val="129746048"/>
        <c:scaling>
          <c:orientation val="minMax"/>
        </c:scaling>
        <c:delete val="0"/>
        <c:axPos val="b"/>
        <c:numFmt formatCode="General" sourceLinked="0"/>
        <c:majorTickMark val="out"/>
        <c:minorTickMark val="none"/>
        <c:tickLblPos val="nextTo"/>
        <c:crossAx val="129747584"/>
        <c:crosses val="autoZero"/>
        <c:auto val="1"/>
        <c:lblAlgn val="ctr"/>
        <c:lblOffset val="100"/>
        <c:noMultiLvlLbl val="0"/>
      </c:catAx>
      <c:valAx>
        <c:axId val="129747584"/>
        <c:scaling>
          <c:orientation val="minMax"/>
          <c:min val="1150"/>
        </c:scaling>
        <c:delete val="0"/>
        <c:axPos val="l"/>
        <c:majorGridlines/>
        <c:title>
          <c:tx>
            <c:rich>
              <a:bodyPr rot="0" vert="horz"/>
              <a:lstStyle/>
              <a:p>
                <a:pPr>
                  <a:defRPr/>
                </a:pPr>
                <a:r>
                  <a:rPr lang="ja-JP" altLang="en-US"/>
                  <a:t>億円</a:t>
                </a:r>
              </a:p>
            </c:rich>
          </c:tx>
          <c:layout>
            <c:manualLayout>
              <c:xMode val="edge"/>
              <c:yMode val="edge"/>
              <c:x val="7.4999999999999997E-2"/>
              <c:y val="0.10099431001781711"/>
            </c:manualLayout>
          </c:layout>
          <c:overlay val="0"/>
        </c:title>
        <c:numFmt formatCode="General" sourceLinked="1"/>
        <c:majorTickMark val="out"/>
        <c:minorTickMark val="none"/>
        <c:tickLblPos val="nextTo"/>
        <c:crossAx val="129746048"/>
        <c:crosses val="autoZero"/>
        <c:crossBetween val="between"/>
        <c:majorUnit val="100"/>
      </c:valAx>
    </c:plotArea>
    <c:legend>
      <c:legendPos val="r"/>
      <c:layout>
        <c:manualLayout>
          <c:xMode val="edge"/>
          <c:yMode val="edge"/>
          <c:x val="0.72011720919897793"/>
          <c:y val="0.24899085286819983"/>
          <c:w val="0.13505201735811881"/>
          <c:h val="0.20772192670085088"/>
        </c:manualLayout>
      </c:layout>
      <c:overlay val="0"/>
    </c:legend>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2933965" cy="495141"/>
          </a:xfrm>
          <a:prstGeom prst="rect">
            <a:avLst/>
          </a:prstGeom>
        </p:spPr>
        <p:txBody>
          <a:bodyPr vert="horz" lIns="91026" tIns="45512" rIns="91026" bIns="455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35159" y="2"/>
            <a:ext cx="2933965" cy="495141"/>
          </a:xfrm>
          <a:prstGeom prst="rect">
            <a:avLst/>
          </a:prstGeom>
        </p:spPr>
        <p:txBody>
          <a:bodyPr vert="horz" lIns="91026" tIns="45512" rIns="91026" bIns="45512" rtlCol="0"/>
          <a:lstStyle>
            <a:lvl1pPr algn="r">
              <a:defRPr sz="1200"/>
            </a:lvl1pPr>
          </a:lstStyle>
          <a:p>
            <a:fld id="{3F2D28A0-6F62-4A73-959C-6359E5DDD042}" type="datetimeFigureOut">
              <a:rPr kumimoji="1" lang="ja-JP" altLang="en-US" smtClean="0"/>
              <a:t>2024/2/6</a:t>
            </a:fld>
            <a:endParaRPr kumimoji="1" lang="ja-JP" altLang="en-US"/>
          </a:p>
        </p:txBody>
      </p:sp>
      <p:sp>
        <p:nvSpPr>
          <p:cNvPr id="4" name="スライド イメージ プレースホルダー 3"/>
          <p:cNvSpPr>
            <a:spLocks noGrp="1" noRot="1" noChangeAspect="1"/>
          </p:cNvSpPr>
          <p:nvPr>
            <p:ph type="sldImg" idx="2"/>
          </p:nvPr>
        </p:nvSpPr>
        <p:spPr>
          <a:xfrm>
            <a:off x="911225" y="742950"/>
            <a:ext cx="4948238" cy="3713163"/>
          </a:xfrm>
          <a:prstGeom prst="rect">
            <a:avLst/>
          </a:prstGeom>
          <a:noFill/>
          <a:ln w="12700">
            <a:solidFill>
              <a:prstClr val="black"/>
            </a:solidFill>
          </a:ln>
        </p:spPr>
        <p:txBody>
          <a:bodyPr vert="horz" lIns="91026" tIns="45512" rIns="91026" bIns="45512" rtlCol="0" anchor="ctr"/>
          <a:lstStyle/>
          <a:p>
            <a:endParaRPr lang="ja-JP" altLang="en-US"/>
          </a:p>
        </p:txBody>
      </p:sp>
      <p:sp>
        <p:nvSpPr>
          <p:cNvPr id="5" name="ノート プレースホルダー 4"/>
          <p:cNvSpPr>
            <a:spLocks noGrp="1"/>
          </p:cNvSpPr>
          <p:nvPr>
            <p:ph type="body" sz="quarter" idx="3"/>
          </p:nvPr>
        </p:nvSpPr>
        <p:spPr>
          <a:xfrm>
            <a:off x="677070" y="4703843"/>
            <a:ext cx="5416550" cy="4456271"/>
          </a:xfrm>
          <a:prstGeom prst="rect">
            <a:avLst/>
          </a:prstGeom>
        </p:spPr>
        <p:txBody>
          <a:bodyPr vert="horz" lIns="91026" tIns="45512" rIns="91026" bIns="455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05967"/>
            <a:ext cx="2933965" cy="495141"/>
          </a:xfrm>
          <a:prstGeom prst="rect">
            <a:avLst/>
          </a:prstGeom>
        </p:spPr>
        <p:txBody>
          <a:bodyPr vert="horz" lIns="91026" tIns="45512" rIns="91026" bIns="455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35159" y="9405967"/>
            <a:ext cx="2933965" cy="495141"/>
          </a:xfrm>
          <a:prstGeom prst="rect">
            <a:avLst/>
          </a:prstGeom>
        </p:spPr>
        <p:txBody>
          <a:bodyPr vert="horz" lIns="91026" tIns="45512" rIns="91026" bIns="45512"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2024/2/6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104268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2024/2/6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83047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2024/2/6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604883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2024/2/6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800304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2024/2/6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176122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6C51E5E-691E-48DE-A204-CB25103CED8D}" type="datetimeFigureOut">
              <a:rPr kumimoji="1" lang="ja-JP" altLang="en-US" smtClean="0"/>
              <a:t>2024/2/6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291856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6C51E5E-691E-48DE-A204-CB25103CED8D}" type="datetimeFigureOut">
              <a:rPr kumimoji="1" lang="ja-JP" altLang="en-US" smtClean="0"/>
              <a:t>2024/2/6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5261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6C51E5E-691E-48DE-A204-CB25103CED8D}" type="datetimeFigureOut">
              <a:rPr kumimoji="1" lang="ja-JP" altLang="en-US" smtClean="0"/>
              <a:t>2024/2/6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144313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C51E5E-691E-48DE-A204-CB25103CED8D}" type="datetimeFigureOut">
              <a:rPr kumimoji="1" lang="ja-JP" altLang="en-US" smtClean="0"/>
              <a:t>2024/2/6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27276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kumimoji="1" lang="ja-JP" altLang="en-US" smtClean="0"/>
              <a:t>2024/2/6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844811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kumimoji="1" lang="ja-JP" altLang="en-US" smtClean="0"/>
              <a:t>2024/2/6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072832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51E5E-691E-48DE-A204-CB25103CED8D}" type="datetimeFigureOut">
              <a:rPr kumimoji="1" lang="ja-JP" altLang="en-US" smtClean="0"/>
              <a:t>2024/2/6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083705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7.png"/><Relationship Id="rId4" Type="http://schemas.openxmlformats.org/officeDocument/2006/relationships/image" Target="../media/image6.emf"/></Relationships>
</file>

<file path=ppt/slides/_rels/slide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79512" y="4766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テキスト ボックス 6"/>
          <p:cNvSpPr txBox="1"/>
          <p:nvPr/>
        </p:nvSpPr>
        <p:spPr>
          <a:xfrm>
            <a:off x="71531" y="557972"/>
            <a:ext cx="8989031" cy="338554"/>
          </a:xfrm>
          <a:prstGeom prst="rect">
            <a:avLst/>
          </a:prstGeom>
          <a:noFill/>
        </p:spPr>
        <p:txBody>
          <a:bodyPr wrap="square" rtlCol="0">
            <a:spAutoFit/>
          </a:bodyPr>
          <a:lstStyle/>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（１）まちづくり促進事業会計（りんくうタウン、阪南スカイタウン、二色の浜）</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1</a:t>
            </a:r>
            <a:endParaRPr lang="ja-JP" altLang="en-US" dirty="0">
              <a:solidFill>
                <a:prstClr val="black"/>
              </a:solidFill>
            </a:endParaRPr>
          </a:p>
        </p:txBody>
      </p:sp>
      <p:sp>
        <p:nvSpPr>
          <p:cNvPr id="17" name="テキスト ボックス 16"/>
          <p:cNvSpPr txBox="1"/>
          <p:nvPr/>
        </p:nvSpPr>
        <p:spPr>
          <a:xfrm>
            <a:off x="77485" y="902325"/>
            <a:ext cx="3836549" cy="5016758"/>
          </a:xfrm>
          <a:prstGeom prst="rect">
            <a:avLst/>
          </a:prstGeom>
          <a:noFill/>
        </p:spPr>
        <p:txBody>
          <a:bodyPr wrap="square" rtlCol="0">
            <a:spAutoFit/>
          </a:bodyPr>
          <a:lstStyle/>
          <a:p>
            <a:pPr marL="363538" indent="-363538"/>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まちづくり促進事業会計は、計画どおりに分譲が進まないりんくうタウン等の産業用地について、企業ニーズの変化を踏まえ、定期借地事業を本格的に導入することで、政策的に企業誘致を促進し、まちの早期立上げを実現するため、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年に設置したものです。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3538" indent="-363538"/>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この事業は、起債の発行により用地取得に必要な資金調達を行い、その償還は事業用地の売却収入を充てることにより、収支が均衡する仕組みになっています。</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その売却予定価格（簿価）は、</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1,141</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億円です。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3538" indent="-363538"/>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また平成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地域整備事業会計廃止時に一般会計へ移管された土地について定期借地を行う場合には、一般会計から現物出資を受けて貸付し、当該土地の貸付収入に相当する納付金を一般会計へ納付しています。（貸付期間終了後は一般会計に返還）</a:t>
            </a:r>
          </a:p>
        </p:txBody>
      </p:sp>
      <p:pic>
        <p:nvPicPr>
          <p:cNvPr id="1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944" y="1392461"/>
            <a:ext cx="4938713" cy="426878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5221" y="2348880"/>
            <a:ext cx="910387"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9714" y="4725144"/>
            <a:ext cx="1588843" cy="1600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正方形/長方形 12"/>
          <p:cNvSpPr/>
          <p:nvPr/>
        </p:nvSpPr>
        <p:spPr>
          <a:xfrm>
            <a:off x="3986970" y="1002214"/>
            <a:ext cx="1356462" cy="338554"/>
          </a:xfrm>
          <a:prstGeom prst="rect">
            <a:avLst/>
          </a:prstGeom>
        </p:spPr>
        <p:txBody>
          <a:bodyPr wrap="none">
            <a:spAutoFit/>
          </a:bodyPr>
          <a:lstStyle/>
          <a:p>
            <a:pPr algn="ctr">
              <a:spcBef>
                <a:spcPct val="0"/>
              </a:spcBef>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事業の仕組み</a:t>
            </a:r>
          </a:p>
        </p:txBody>
      </p:sp>
    </p:spTree>
    <p:extLst>
      <p:ext uri="{BB962C8B-B14F-4D97-AF65-F5344CB8AC3E}">
        <p14:creationId xmlns:p14="http://schemas.microsoft.com/office/powerpoint/2010/main" val="2016007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79512" y="4766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7" name="テキスト ボックス 16"/>
          <p:cNvSpPr txBox="1"/>
          <p:nvPr/>
        </p:nvSpPr>
        <p:spPr>
          <a:xfrm>
            <a:off x="35496" y="548680"/>
            <a:ext cx="9003115" cy="1077218"/>
          </a:xfrm>
          <a:prstGeom prst="rect">
            <a:avLst/>
          </a:prstGeom>
          <a:noFill/>
        </p:spPr>
        <p:txBody>
          <a:bodyPr wrap="square" rtlCol="0">
            <a:spAutoFit/>
          </a:bodyPr>
          <a:lstStyle/>
          <a:p>
            <a:pPr marL="363538" indent="-363538"/>
            <a:r>
              <a:rPr lang="ja-JP" altLang="en-US" sz="1600" dirty="0">
                <a:latin typeface="Meiryo UI" panose="020B0604030504040204" pitchFamily="50" charset="-128"/>
                <a:ea typeface="Meiryo UI" panose="020B0604030504040204" pitchFamily="50" charset="-128"/>
                <a:cs typeface="Meiryo UI" panose="020B0604030504040204" pitchFamily="50" charset="-128"/>
              </a:rPr>
              <a:t>  ○　りんくうタウン、阪南スカイタウン分譲・定期借地の契約状況</a:t>
            </a:r>
          </a:p>
          <a:p>
            <a:pPr marL="363538" indent="-363538"/>
            <a:r>
              <a:rPr lang="ja-JP" altLang="en-US" sz="1600" dirty="0">
                <a:latin typeface="Meiryo UI" panose="020B0604030504040204" pitchFamily="50" charset="-128"/>
                <a:ea typeface="Meiryo UI" panose="020B0604030504040204" pitchFamily="50" charset="-128"/>
                <a:cs typeface="Meiryo UI" panose="020B0604030504040204" pitchFamily="50" charset="-128"/>
              </a:rPr>
              <a:t>　　　　分譲等の契約率は、企業局事業の収束を決定した平成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年では、りんくうタウン</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40.4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阪南スカイタウン</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45.7</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％でしたが、平成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年に</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まちづくり促進事業会計</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を設置し、定期借地事業を本格導入して以降、順調に契約がすすみ、令和５年３月末現在では、それぞれ</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99.3</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96.2</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％となっています。</a:t>
            </a:r>
          </a:p>
        </p:txBody>
      </p:sp>
      <p:sp>
        <p:nvSpPr>
          <p:cNvPr id="22" name="AutoShape 3"/>
          <p:cNvSpPr>
            <a:spLocks noChangeArrowheads="1"/>
          </p:cNvSpPr>
          <p:nvPr/>
        </p:nvSpPr>
        <p:spPr bwMode="auto">
          <a:xfrm>
            <a:off x="179512" y="4398867"/>
            <a:ext cx="8779618" cy="1550413"/>
          </a:xfrm>
          <a:prstGeom prst="roundRect">
            <a:avLst>
              <a:gd name="adj" fmla="val 0"/>
            </a:avLst>
          </a:prstGeom>
          <a:solidFill>
            <a:schemeClr val="bg1"/>
          </a:solidFill>
          <a:ln w="19050">
            <a:no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defTabSz="939800">
              <a:defRPr sz="1400" b="1">
                <a:solidFill>
                  <a:schemeClr val="tx1"/>
                </a:solidFill>
                <a:latin typeface="Arial" charset="0"/>
                <a:ea typeface="ＭＳ Ｐゴシック" pitchFamily="50" charset="-128"/>
              </a:defRPr>
            </a:lvl1pPr>
            <a:lvl2pPr marL="742950" indent="-285750" defTabSz="939800">
              <a:defRPr sz="1400" b="1">
                <a:solidFill>
                  <a:schemeClr val="tx1"/>
                </a:solidFill>
                <a:latin typeface="Arial" charset="0"/>
                <a:ea typeface="ＭＳ Ｐゴシック" pitchFamily="50" charset="-128"/>
              </a:defRPr>
            </a:lvl2pPr>
            <a:lvl3pPr marL="1143000" indent="-228600" defTabSz="939800">
              <a:defRPr sz="1400" b="1">
                <a:solidFill>
                  <a:schemeClr val="tx1"/>
                </a:solidFill>
                <a:latin typeface="Arial" charset="0"/>
                <a:ea typeface="ＭＳ Ｐゴシック" pitchFamily="50" charset="-128"/>
              </a:defRPr>
            </a:lvl3pPr>
            <a:lvl4pPr marL="1600200" indent="-228600" defTabSz="939800">
              <a:defRPr sz="1400" b="1">
                <a:solidFill>
                  <a:schemeClr val="tx1"/>
                </a:solidFill>
                <a:latin typeface="Arial" charset="0"/>
                <a:ea typeface="ＭＳ Ｐゴシック" pitchFamily="50" charset="-128"/>
              </a:defRPr>
            </a:lvl4pPr>
            <a:lvl5pPr marL="2057400" indent="-228600" defTabSz="939800">
              <a:defRPr sz="1400" b="1">
                <a:solidFill>
                  <a:schemeClr val="tx1"/>
                </a:solidFill>
                <a:latin typeface="Arial" charset="0"/>
                <a:ea typeface="ＭＳ Ｐゴシック" pitchFamily="50" charset="-128"/>
              </a:defRPr>
            </a:lvl5pPr>
            <a:lvl6pPr marL="2514600" indent="-228600" defTabSz="9398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6pPr>
            <a:lvl7pPr marL="2971800" indent="-228600" defTabSz="9398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7pPr>
            <a:lvl8pPr marL="3429000" indent="-228600" defTabSz="9398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8pPr>
            <a:lvl9pPr marL="3886200" indent="-228600" defTabSz="9398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9pPr>
          </a:lstStyle>
          <a:p>
            <a:pPr>
              <a:lnSpc>
                <a:spcPts val="1800"/>
              </a:lnSpc>
              <a:spcBef>
                <a:spcPct val="0"/>
              </a:spcBef>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財政リスクの内容・程度、講ずべき措置</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spcBef>
                <a:spcPct val="0"/>
              </a:spcBef>
            </a:pP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600" b="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年度以降、順次、定期借地期間が終了しますが、起債の償還時までに土地が売却できない場合には財政負担が生じる恐れがあり、現在保有する土地が全く売却できなければ、起債償還額の</a:t>
            </a:r>
            <a:r>
              <a:rPr lang="en-US" altLang="ja-JP" sz="1600" b="0">
                <a:latin typeface="Meiryo UI" panose="020B0604030504040204" pitchFamily="50" charset="-128"/>
                <a:ea typeface="Meiryo UI" panose="020B0604030504040204" pitchFamily="50" charset="-128"/>
                <a:cs typeface="Meiryo UI" panose="020B0604030504040204" pitchFamily="50" charset="-128"/>
              </a:rPr>
              <a:t>752</a:t>
            </a:r>
            <a:r>
              <a:rPr lang="ja-JP" altLang="en-US" sz="1600" b="0">
                <a:latin typeface="Meiryo UI" panose="020B0604030504040204" pitchFamily="50" charset="-128"/>
                <a:ea typeface="Meiryo UI" panose="020B0604030504040204" pitchFamily="50" charset="-128"/>
                <a:cs typeface="Meiryo UI" panose="020B0604030504040204" pitchFamily="50" charset="-128"/>
              </a:rPr>
              <a:t>億</a:t>
            </a: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円が必要となります。</a:t>
            </a:r>
            <a:endParaRPr lang="en-US" altLang="ja-JP" sz="1600" b="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spcBef>
                <a:spcPct val="0"/>
              </a:spcBef>
            </a:pP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　このため、貸付期間中の売却を希望する定期借地事業者のニーズに柔軟に対応し、定期借地から分譲へと円滑に進むよう、貸付期間の終了を待たずに売却を進め、地域ポテンシャルの向上に努めていきます。</a:t>
            </a:r>
            <a:endParaRPr lang="en-US" altLang="ja-JP" sz="1600"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2</a:t>
            </a:r>
            <a:endParaRPr lang="ja-JP" altLang="en-US" dirty="0">
              <a:solidFill>
                <a:prstClr val="black"/>
              </a:solidFill>
            </a:endParaRPr>
          </a:p>
        </p:txBody>
      </p:sp>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700808"/>
            <a:ext cx="4891965" cy="2404198"/>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97883" y="1919759"/>
            <a:ext cx="3861247" cy="2185247"/>
          </a:xfrm>
          <a:prstGeom prst="rect">
            <a:avLst/>
          </a:prstGeom>
        </p:spPr>
      </p:pic>
    </p:spTree>
    <p:extLst>
      <p:ext uri="{BB962C8B-B14F-4D97-AF65-F5344CB8AC3E}">
        <p14:creationId xmlns:p14="http://schemas.microsoft.com/office/powerpoint/2010/main" val="2556250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355119" y="651266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3</a:t>
            </a:r>
            <a:endParaRPr lang="ja-JP" altLang="en-US" dirty="0">
              <a:solidFill>
                <a:prstClr val="black"/>
              </a:solidFill>
            </a:endParaRPr>
          </a:p>
        </p:txBody>
      </p:sp>
      <p:cxnSp>
        <p:nvCxnSpPr>
          <p:cNvPr id="4" name="直線コネクタ 3"/>
          <p:cNvCxnSpPr/>
          <p:nvPr/>
        </p:nvCxnSpPr>
        <p:spPr>
          <a:xfrm>
            <a:off x="179512" y="4766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テキスト ボックス 6"/>
          <p:cNvSpPr txBox="1"/>
          <p:nvPr/>
        </p:nvSpPr>
        <p:spPr>
          <a:xfrm>
            <a:off x="71531" y="557972"/>
            <a:ext cx="8989031" cy="1569660"/>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（２）港湾整備事業特別会計　　①　阪南</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2</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区（ちきりアイランド）整備事業</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360000" indent="-457200"/>
            <a:r>
              <a:rPr lang="ja-JP" altLang="en-US" sz="1600" dirty="0">
                <a:latin typeface="Meiryo UI" panose="020B0604030504040204" pitchFamily="50" charset="-128"/>
                <a:ea typeface="Meiryo UI" panose="020B0604030504040204" pitchFamily="50" charset="-128"/>
                <a:cs typeface="Meiryo UI" panose="020B0604030504040204" pitchFamily="50" charset="-128"/>
              </a:rPr>
              <a:t>  ○　本事業は、港湾物流機能の強化・拡充や背後市街地の住工混在地域の環境改善などを目的として、岸和田市の沖合で行っている埋立事業で、平成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年度より着手しています。平成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年度以降、埋立土については、公共事業の建設発生土で行っており、埋立費用をかけていません。全体面積</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141.7ha</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のうち優先的整備区域（</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77.7ha</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）を対象にインフラ整備を行い、埋立地の土地処分（分譲・賃貸）を行っています。現在、埋立が終わった土地の処分状況は、</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50ha</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中</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40ha</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です。</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AutoShape 3"/>
          <p:cNvSpPr>
            <a:spLocks noChangeArrowheads="1"/>
          </p:cNvSpPr>
          <p:nvPr/>
        </p:nvSpPr>
        <p:spPr bwMode="auto">
          <a:xfrm>
            <a:off x="226965" y="2341966"/>
            <a:ext cx="4184614" cy="3884365"/>
          </a:xfrm>
          <a:prstGeom prst="roundRect">
            <a:avLst>
              <a:gd name="adj" fmla="val 0"/>
            </a:avLst>
          </a:prstGeom>
          <a:noFill/>
          <a:ln w="19050">
            <a:noFill/>
            <a:prstDash val="sysDot"/>
            <a:round/>
            <a:headEnd/>
            <a:tailEnd/>
          </a:ln>
          <a:effectLst/>
        </p:spPr>
        <p:txBody>
          <a:bodyPr/>
          <a:lstStyle>
            <a:lvl1pPr defTabSz="939800">
              <a:defRPr sz="1400" b="1">
                <a:solidFill>
                  <a:schemeClr val="tx1"/>
                </a:solidFill>
                <a:latin typeface="Arial" charset="0"/>
                <a:ea typeface="ＭＳ Ｐゴシック" pitchFamily="50" charset="-128"/>
              </a:defRPr>
            </a:lvl1pPr>
            <a:lvl2pPr marL="742950" indent="-285750" defTabSz="939800">
              <a:defRPr sz="1400" b="1">
                <a:solidFill>
                  <a:schemeClr val="tx1"/>
                </a:solidFill>
                <a:latin typeface="Arial" charset="0"/>
                <a:ea typeface="ＭＳ Ｐゴシック" pitchFamily="50" charset="-128"/>
              </a:defRPr>
            </a:lvl2pPr>
            <a:lvl3pPr marL="1143000" indent="-228600" defTabSz="939800">
              <a:defRPr sz="1400" b="1">
                <a:solidFill>
                  <a:schemeClr val="tx1"/>
                </a:solidFill>
                <a:latin typeface="Arial" charset="0"/>
                <a:ea typeface="ＭＳ Ｐゴシック" pitchFamily="50" charset="-128"/>
              </a:defRPr>
            </a:lvl3pPr>
            <a:lvl4pPr marL="1600200" indent="-228600" defTabSz="939800">
              <a:defRPr sz="1400" b="1">
                <a:solidFill>
                  <a:schemeClr val="tx1"/>
                </a:solidFill>
                <a:latin typeface="Arial" charset="0"/>
                <a:ea typeface="ＭＳ Ｐゴシック" pitchFamily="50" charset="-128"/>
              </a:defRPr>
            </a:lvl4pPr>
            <a:lvl5pPr marL="2057400" indent="-228600" defTabSz="939800">
              <a:defRPr sz="1400" b="1">
                <a:solidFill>
                  <a:schemeClr val="tx1"/>
                </a:solidFill>
                <a:latin typeface="Arial" charset="0"/>
                <a:ea typeface="ＭＳ Ｐゴシック" pitchFamily="50" charset="-128"/>
              </a:defRPr>
            </a:lvl5pPr>
            <a:lvl6pPr marL="2514600" indent="-228600" defTabSz="9398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6pPr>
            <a:lvl7pPr marL="2971800" indent="-228600" defTabSz="9398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7pPr>
            <a:lvl8pPr marL="3429000" indent="-228600" defTabSz="9398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8pPr>
            <a:lvl9pPr marL="3886200" indent="-228600" defTabSz="9398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9pPr>
          </a:lstStyle>
          <a:p>
            <a:pPr eaLnBrk="1" hangingPunct="1">
              <a:lnSpc>
                <a:spcPts val="1800"/>
              </a:lnSpc>
              <a:spcBef>
                <a:spcPct val="0"/>
              </a:spcBef>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財政リスクの内容・程度</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spcBef>
                <a:spcPct val="0"/>
              </a:spcBef>
            </a:pP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　当該整備に係る優先的整備区域の事業費</a:t>
            </a:r>
            <a:r>
              <a:rPr lang="en-US" altLang="ja-JP" sz="1600" b="0" dirty="0">
                <a:latin typeface="Meiryo UI" panose="020B0604030504040204" pitchFamily="50" charset="-128"/>
                <a:ea typeface="Meiryo UI" panose="020B0604030504040204" pitchFamily="50" charset="-128"/>
                <a:cs typeface="Meiryo UI" panose="020B0604030504040204" pitchFamily="50" charset="-128"/>
              </a:rPr>
              <a:t>451</a:t>
            </a: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億円（完成目標令和</a:t>
            </a:r>
            <a:r>
              <a:rPr lang="en-US" altLang="ja-JP" sz="1600" b="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年度）、賃貸及び売却収入</a:t>
            </a:r>
            <a:r>
              <a:rPr lang="en-US" altLang="ja-JP" sz="1600" b="0" dirty="0">
                <a:latin typeface="Meiryo UI" panose="020B0604030504040204" pitchFamily="50" charset="-128"/>
                <a:ea typeface="Meiryo UI" panose="020B0604030504040204" pitchFamily="50" charset="-128"/>
                <a:cs typeface="Meiryo UI" panose="020B0604030504040204" pitchFamily="50" charset="-128"/>
              </a:rPr>
              <a:t>453</a:t>
            </a: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億円を見込んでいます。</a:t>
            </a:r>
            <a:br>
              <a:rPr lang="en-US" altLang="ja-JP" sz="1600" b="0" dirty="0">
                <a:latin typeface="Meiryo UI" panose="020B0604030504040204" pitchFamily="50" charset="-128"/>
                <a:ea typeface="Meiryo UI" panose="020B0604030504040204" pitchFamily="50" charset="-128"/>
                <a:cs typeface="Meiryo UI" panose="020B0604030504040204" pitchFamily="50" charset="-128"/>
              </a:rPr>
            </a:b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600" b="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年度末時点では、事業費</a:t>
            </a:r>
            <a:r>
              <a:rPr lang="en-US" altLang="ja-JP" sz="1600" b="0" dirty="0">
                <a:latin typeface="Meiryo UI" panose="020B0604030504040204" pitchFamily="50" charset="-128"/>
                <a:ea typeface="Meiryo UI" panose="020B0604030504040204" pitchFamily="50" charset="-128"/>
                <a:cs typeface="Meiryo UI" panose="020B0604030504040204" pitchFamily="50" charset="-128"/>
              </a:rPr>
              <a:t>433</a:t>
            </a: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億円、収入</a:t>
            </a:r>
            <a:r>
              <a:rPr lang="en-US" altLang="ja-JP" sz="1600" b="0" dirty="0">
                <a:latin typeface="Meiryo UI" panose="020B0604030504040204" pitchFamily="50" charset="-128"/>
                <a:ea typeface="Meiryo UI" panose="020B0604030504040204" pitchFamily="50" charset="-128"/>
                <a:cs typeface="Meiryo UI" panose="020B0604030504040204" pitchFamily="50" charset="-128"/>
              </a:rPr>
              <a:t>268</a:t>
            </a: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億円であり、今後の事業費として</a:t>
            </a:r>
            <a:r>
              <a:rPr lang="en-US" altLang="ja-JP" sz="1600" b="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億円、収入</a:t>
            </a:r>
            <a:r>
              <a:rPr lang="en-US" altLang="ja-JP" sz="1600" b="0" dirty="0">
                <a:latin typeface="Meiryo UI" panose="020B0604030504040204" pitchFamily="50" charset="-128"/>
                <a:ea typeface="Meiryo UI" panose="020B0604030504040204" pitchFamily="50" charset="-128"/>
                <a:cs typeface="Meiryo UI" panose="020B0604030504040204" pitchFamily="50" charset="-128"/>
              </a:rPr>
              <a:t>185</a:t>
            </a: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億円を見込んでいます。</a:t>
            </a:r>
            <a:br>
              <a:rPr lang="en-US" altLang="ja-JP" sz="1600" b="0" dirty="0">
                <a:latin typeface="Meiryo UI" panose="020B0604030504040204" pitchFamily="50" charset="-128"/>
                <a:ea typeface="Meiryo UI" panose="020B0604030504040204" pitchFamily="50" charset="-128"/>
                <a:cs typeface="Meiryo UI" panose="020B0604030504040204" pitchFamily="50" charset="-128"/>
              </a:rPr>
            </a:b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　土地処分が進まない場合や土地価格が下落した場合は、財政への影響が懸念されます。</a:t>
            </a:r>
          </a:p>
          <a:p>
            <a:pPr eaLnBrk="1" hangingPunct="1">
              <a:lnSpc>
                <a:spcPts val="1800"/>
              </a:lnSpc>
              <a:spcBef>
                <a:spcPct val="0"/>
              </a:spcBef>
            </a:pPr>
            <a:endParaRPr kumimoji="1" lang="ja-JP" altLang="en-US" sz="1600" b="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800"/>
              </a:lnSpc>
              <a:spcBef>
                <a:spcPct val="0"/>
              </a:spcBef>
            </a:pP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講ずべき措置</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spcBef>
                <a:spcPct val="0"/>
              </a:spcBef>
            </a:pP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　採算性確保のため、土地需要等を見極めつつ、インフラ整備を実施するとともに、企業立地に努め、土地処分を進めていきます。</a:t>
            </a:r>
            <a:endParaRPr lang="en-US" altLang="ja-JP" sz="1600" b="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spcBef>
                <a:spcPct val="0"/>
              </a:spcBef>
            </a:pPr>
            <a:endParaRPr lang="en-US" altLang="ja-JP" sz="1600"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21"/>
          <p:cNvSpPr/>
          <p:nvPr/>
        </p:nvSpPr>
        <p:spPr>
          <a:xfrm>
            <a:off x="226965" y="5842472"/>
            <a:ext cx="4136031" cy="830796"/>
          </a:xfrm>
          <a:prstGeom prst="roundRect">
            <a:avLst>
              <a:gd name="adj" fmla="val 0"/>
            </a:avLst>
          </a:prstGeom>
          <a:noFill/>
          <a:ln w="9525">
            <a:noFill/>
          </a:ln>
        </p:spPr>
        <p:style>
          <a:lnRef idx="2">
            <a:schemeClr val="dk1"/>
          </a:lnRef>
          <a:fillRef idx="1">
            <a:schemeClr val="lt1"/>
          </a:fillRef>
          <a:effectRef idx="0">
            <a:schemeClr val="dk1"/>
          </a:effectRef>
          <a:fontRef idx="minor">
            <a:schemeClr val="dk1"/>
          </a:fontRef>
        </p:style>
        <p:txBody>
          <a:bodyPr rtlCol="0" anchor="t"/>
          <a:lstStyle/>
          <a:p>
            <a:pPr marL="252000" indent="-457200"/>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優先的整備区域とは、事業期間が非常に長期に</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わたることから、土地処分の可能性の高い区域を設定し、事業化した区域である。</a:t>
            </a:r>
          </a:p>
        </p:txBody>
      </p:sp>
      <p:sp>
        <p:nvSpPr>
          <p:cNvPr id="21" name="テキスト ボックス 20"/>
          <p:cNvSpPr txBox="1"/>
          <p:nvPr/>
        </p:nvSpPr>
        <p:spPr>
          <a:xfrm>
            <a:off x="5436096" y="2071202"/>
            <a:ext cx="1944216" cy="276999"/>
          </a:xfrm>
          <a:prstGeom prst="rect">
            <a:avLst/>
          </a:prstGeom>
          <a:noFill/>
        </p:spPr>
        <p:txBody>
          <a:bodyPr wrap="square" rtlCol="0">
            <a:spAutoFit/>
          </a:bodyPr>
          <a:lstStyle/>
          <a:p>
            <a:pPr algn="ct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阪南２区整備計画</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図</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オブジェクト 1"/>
          <p:cNvGraphicFramePr>
            <a:graphicFrameLocks noChangeAspect="1"/>
          </p:cNvGraphicFramePr>
          <p:nvPr/>
        </p:nvGraphicFramePr>
        <p:xfrm>
          <a:off x="4566046" y="4541043"/>
          <a:ext cx="4503516" cy="1960656"/>
        </p:xfrm>
        <a:graphic>
          <a:graphicData uri="http://schemas.openxmlformats.org/presentationml/2006/ole">
            <mc:AlternateContent xmlns:mc="http://schemas.openxmlformats.org/markup-compatibility/2006">
              <mc:Choice xmlns:v="urn:schemas-microsoft-com:vml" Requires="v">
                <p:oleObj spid="_x0000_s1030" name="ワークシート" r:id="rId3" imgW="5010239" imgH="2181089" progId="Excel.Sheet.12">
                  <p:embed/>
                </p:oleObj>
              </mc:Choice>
              <mc:Fallback>
                <p:oleObj name="ワークシート" r:id="rId3" imgW="5010239" imgH="2181089" progId="Excel.Sheet.12">
                  <p:embed/>
                  <p:pic>
                    <p:nvPicPr>
                      <p:cNvPr id="2" name="オブジェクト 1"/>
                      <p:cNvPicPr/>
                      <p:nvPr/>
                    </p:nvPicPr>
                    <p:blipFill>
                      <a:blip r:embed="rId4"/>
                      <a:stretch>
                        <a:fillRect/>
                      </a:stretch>
                    </p:blipFill>
                    <p:spPr>
                      <a:xfrm>
                        <a:off x="4566046" y="4541043"/>
                        <a:ext cx="4503516" cy="1960656"/>
                      </a:xfrm>
                      <a:prstGeom prst="rect">
                        <a:avLst/>
                      </a:prstGeom>
                    </p:spPr>
                  </p:pic>
                </p:oleObj>
              </mc:Fallback>
            </mc:AlternateContent>
          </a:graphicData>
        </a:graphic>
      </p:graphicFrame>
      <p:pic>
        <p:nvPicPr>
          <p:cNvPr id="11" name="図 10"/>
          <p:cNvPicPr>
            <a:picLocks noChangeAspect="1"/>
          </p:cNvPicPr>
          <p:nvPr/>
        </p:nvPicPr>
        <p:blipFill>
          <a:blip r:embed="rId5"/>
          <a:stretch>
            <a:fillRect/>
          </a:stretch>
        </p:blipFill>
        <p:spPr>
          <a:xfrm>
            <a:off x="4743856" y="2071202"/>
            <a:ext cx="3788584" cy="2544785"/>
          </a:xfrm>
          <a:prstGeom prst="rect">
            <a:avLst/>
          </a:prstGeom>
        </p:spPr>
      </p:pic>
      <p:sp>
        <p:nvSpPr>
          <p:cNvPr id="3" name="テキスト ボックス 2"/>
          <p:cNvSpPr txBox="1"/>
          <p:nvPr/>
        </p:nvSpPr>
        <p:spPr>
          <a:xfrm>
            <a:off x="8231106" y="4365104"/>
            <a:ext cx="504057" cy="184666"/>
          </a:xfrm>
          <a:prstGeom prst="rect">
            <a:avLst/>
          </a:prstGeom>
          <a:noFill/>
        </p:spPr>
        <p:txBody>
          <a:bodyPr wrap="square" rtlCol="0">
            <a:spAutoFit/>
          </a:bodyPr>
          <a:lstStyle/>
          <a:p>
            <a:r>
              <a:rPr kumimoji="1" lang="en-US" altLang="ja-JP" sz="600" dirty="0"/>
              <a:t>66.5ha</a:t>
            </a:r>
            <a:endParaRPr kumimoji="1" lang="ja-JP" altLang="en-US" sz="600" dirty="0"/>
          </a:p>
        </p:txBody>
      </p:sp>
    </p:spTree>
    <p:extLst>
      <p:ext uri="{BB962C8B-B14F-4D97-AF65-F5344CB8AC3E}">
        <p14:creationId xmlns:p14="http://schemas.microsoft.com/office/powerpoint/2010/main" val="2179141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79512" y="4766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テキスト ボックス 6"/>
          <p:cNvSpPr txBox="1"/>
          <p:nvPr/>
        </p:nvSpPr>
        <p:spPr>
          <a:xfrm>
            <a:off x="35496" y="532998"/>
            <a:ext cx="8989031" cy="1815882"/>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（２）港湾整備事業特別会計　　②　汐見沖地区整備事業（泉大津フェニックス事業）</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360000" indent="-457200"/>
            <a:r>
              <a:rPr lang="ja-JP" altLang="en-US" sz="1600" dirty="0">
                <a:latin typeface="Meiryo UI" panose="020B0604030504040204" pitchFamily="50" charset="-128"/>
                <a:ea typeface="Meiryo UI" panose="020B0604030504040204" pitchFamily="50" charset="-128"/>
                <a:cs typeface="Meiryo UI" panose="020B0604030504040204" pitchFamily="50" charset="-128"/>
              </a:rPr>
              <a:t>  ○　本事業は、近畿圏から発生する廃棄物の最終処分を行い、埋立てた土地を活用して、港湾機能整備を図る「大阪湾圏域広域処理場整備事業」により埋立を進めており、平成元年度より着手しています。インフラ整備が整い、土地処分（分譲・賃貸）するまでの間、中古自動車保管ヤード等として暫定的に利用しながら、事業を進めています。その後、港湾関連用地、工業用地等として土地処分を行うため、順次インフラ整備（道路工事・上下水道工事など）を行っていきます。現在、埋立が終了した土地</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149ha</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中</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105ha</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を中古自動車保管ヤード、メガソーラー等として利用中です。</a:t>
            </a:r>
          </a:p>
        </p:txBody>
      </p:sp>
      <p:sp>
        <p:nvSpPr>
          <p:cNvPr id="9" name="AutoShape 3"/>
          <p:cNvSpPr>
            <a:spLocks noChangeArrowheads="1"/>
          </p:cNvSpPr>
          <p:nvPr/>
        </p:nvSpPr>
        <p:spPr bwMode="auto">
          <a:xfrm>
            <a:off x="107504" y="2492896"/>
            <a:ext cx="4104506" cy="4392488"/>
          </a:xfrm>
          <a:prstGeom prst="roundRect">
            <a:avLst>
              <a:gd name="adj" fmla="val 0"/>
            </a:avLst>
          </a:prstGeom>
          <a:noFill/>
          <a:ln w="19050">
            <a:noFill/>
            <a:prstDash val="sysDot"/>
            <a:round/>
            <a:headEnd/>
            <a:tailEnd/>
          </a:ln>
          <a:effectLst/>
        </p:spPr>
        <p:txBody>
          <a:bodyPr/>
          <a:lstStyle>
            <a:lvl1pPr defTabSz="939800">
              <a:defRPr sz="1400" b="1">
                <a:solidFill>
                  <a:schemeClr val="tx1"/>
                </a:solidFill>
                <a:latin typeface="Arial" charset="0"/>
                <a:ea typeface="ＭＳ Ｐゴシック" pitchFamily="50" charset="-128"/>
              </a:defRPr>
            </a:lvl1pPr>
            <a:lvl2pPr marL="742950" indent="-285750" defTabSz="939800">
              <a:defRPr sz="1400" b="1">
                <a:solidFill>
                  <a:schemeClr val="tx1"/>
                </a:solidFill>
                <a:latin typeface="Arial" charset="0"/>
                <a:ea typeface="ＭＳ Ｐゴシック" pitchFamily="50" charset="-128"/>
              </a:defRPr>
            </a:lvl2pPr>
            <a:lvl3pPr marL="1143000" indent="-228600" defTabSz="939800">
              <a:defRPr sz="1400" b="1">
                <a:solidFill>
                  <a:schemeClr val="tx1"/>
                </a:solidFill>
                <a:latin typeface="Arial" charset="0"/>
                <a:ea typeface="ＭＳ Ｐゴシック" pitchFamily="50" charset="-128"/>
              </a:defRPr>
            </a:lvl3pPr>
            <a:lvl4pPr marL="1600200" indent="-228600" defTabSz="939800">
              <a:defRPr sz="1400" b="1">
                <a:solidFill>
                  <a:schemeClr val="tx1"/>
                </a:solidFill>
                <a:latin typeface="Arial" charset="0"/>
                <a:ea typeface="ＭＳ Ｐゴシック" pitchFamily="50" charset="-128"/>
              </a:defRPr>
            </a:lvl4pPr>
            <a:lvl5pPr marL="2057400" indent="-228600" defTabSz="939800">
              <a:defRPr sz="1400" b="1">
                <a:solidFill>
                  <a:schemeClr val="tx1"/>
                </a:solidFill>
                <a:latin typeface="Arial" charset="0"/>
                <a:ea typeface="ＭＳ Ｐゴシック" pitchFamily="50" charset="-128"/>
              </a:defRPr>
            </a:lvl5pPr>
            <a:lvl6pPr marL="2514600" indent="-228600" defTabSz="9398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6pPr>
            <a:lvl7pPr marL="2971800" indent="-228600" defTabSz="9398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7pPr>
            <a:lvl8pPr marL="3429000" indent="-228600" defTabSz="9398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8pPr>
            <a:lvl9pPr marL="3886200" indent="-228600" defTabSz="9398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9pPr>
          </a:lstStyle>
          <a:p>
            <a:pPr eaLnBrk="1" hangingPunct="1">
              <a:lnSpc>
                <a:spcPts val="1800"/>
              </a:lnSpc>
              <a:spcBef>
                <a:spcPct val="0"/>
              </a:spcBef>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財政リスクの内容・程度</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spcBef>
                <a:spcPct val="0"/>
              </a:spcBef>
            </a:pP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　当該整備に係る事業費</a:t>
            </a:r>
            <a:r>
              <a:rPr lang="en-US" altLang="ja-JP" sz="1600" b="0" dirty="0">
                <a:latin typeface="Meiryo UI" panose="020B0604030504040204" pitchFamily="50" charset="-128"/>
                <a:ea typeface="Meiryo UI" panose="020B0604030504040204" pitchFamily="50" charset="-128"/>
                <a:cs typeface="Meiryo UI" panose="020B0604030504040204" pitchFamily="50" charset="-128"/>
              </a:rPr>
              <a:t>394</a:t>
            </a: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億円（完成目標令和</a:t>
            </a:r>
            <a:r>
              <a:rPr lang="en-US" altLang="ja-JP" sz="1600" b="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年度）、賃貸及び売却収入</a:t>
            </a:r>
            <a:r>
              <a:rPr lang="en-US" altLang="ja-JP" sz="1600" b="0" dirty="0">
                <a:latin typeface="Meiryo UI" panose="020B0604030504040204" pitchFamily="50" charset="-128"/>
                <a:ea typeface="Meiryo UI" panose="020B0604030504040204" pitchFamily="50" charset="-128"/>
                <a:cs typeface="Meiryo UI" panose="020B0604030504040204" pitchFamily="50" charset="-128"/>
              </a:rPr>
              <a:t>795</a:t>
            </a: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億円を見込んでいます。</a:t>
            </a:r>
            <a:endParaRPr lang="en-US" altLang="ja-JP" sz="1600" b="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spcBef>
                <a:spcPct val="0"/>
              </a:spcBef>
            </a:pP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　令和４年度末時点では、事業費</a:t>
            </a:r>
            <a:r>
              <a:rPr lang="en-US" altLang="ja-JP" sz="1600" b="0" dirty="0">
                <a:latin typeface="Meiryo UI" panose="020B0604030504040204" pitchFamily="50" charset="-128"/>
                <a:ea typeface="Meiryo UI" panose="020B0604030504040204" pitchFamily="50" charset="-128"/>
                <a:cs typeface="Meiryo UI" panose="020B0604030504040204" pitchFamily="50" charset="-128"/>
              </a:rPr>
              <a:t>79</a:t>
            </a: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億円、収入</a:t>
            </a:r>
            <a:r>
              <a:rPr lang="en-US" altLang="ja-JP" sz="1600" b="0" dirty="0">
                <a:latin typeface="Meiryo UI" panose="020B0604030504040204" pitchFamily="50" charset="-128"/>
                <a:ea typeface="Meiryo UI" panose="020B0604030504040204" pitchFamily="50" charset="-128"/>
                <a:cs typeface="Meiryo UI" panose="020B0604030504040204" pitchFamily="50" charset="-128"/>
              </a:rPr>
              <a:t>67</a:t>
            </a: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億円であり、今後の事業費として</a:t>
            </a:r>
            <a:r>
              <a:rPr lang="en-US" altLang="ja-JP" sz="1600" b="0" dirty="0">
                <a:latin typeface="Meiryo UI" panose="020B0604030504040204" pitchFamily="50" charset="-128"/>
                <a:ea typeface="Meiryo UI" panose="020B0604030504040204" pitchFamily="50" charset="-128"/>
                <a:cs typeface="Meiryo UI" panose="020B0604030504040204" pitchFamily="50" charset="-128"/>
              </a:rPr>
              <a:t>315</a:t>
            </a: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億円、収入</a:t>
            </a:r>
            <a:r>
              <a:rPr lang="en-US" altLang="ja-JP" sz="1600" b="0" dirty="0">
                <a:latin typeface="Meiryo UI" panose="020B0604030504040204" pitchFamily="50" charset="-128"/>
                <a:ea typeface="Meiryo UI" panose="020B0604030504040204" pitchFamily="50" charset="-128"/>
                <a:cs typeface="Meiryo UI" panose="020B0604030504040204" pitchFamily="50" charset="-128"/>
              </a:rPr>
              <a:t>728</a:t>
            </a: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億円を見込んでいます。</a:t>
            </a:r>
            <a:endParaRPr lang="en-US" altLang="ja-JP" sz="1600" b="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spcBef>
                <a:spcPct val="0"/>
              </a:spcBef>
            </a:pP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　土地処分が進まない場合や土地価格が下落した場合は、財政への影響が懸念されます。</a:t>
            </a:r>
          </a:p>
          <a:p>
            <a:pPr eaLnBrk="1" hangingPunct="1">
              <a:lnSpc>
                <a:spcPts val="1800"/>
              </a:lnSpc>
              <a:spcBef>
                <a:spcPct val="0"/>
              </a:spcBef>
            </a:pP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800"/>
              </a:lnSpc>
              <a:spcBef>
                <a:spcPct val="0"/>
              </a:spcBef>
            </a:pP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講ずべき措置</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spcBef>
                <a:spcPct val="0"/>
              </a:spcBef>
            </a:pP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　採算性確保のため、土地需要等を見極めつつ、インフラ整備を実施するとともに、企業立地に努め、土地処分を進めていきます。なお直ちに土地処分が出来ない区域については、暫定的に中古自動車保管ヤード等として利用を行い、収入の確保に努めていきます。</a:t>
            </a:r>
          </a:p>
        </p:txBody>
      </p:sp>
      <p:sp>
        <p:nvSpPr>
          <p:cNvPr id="5" name="正方形/長方形 4"/>
          <p:cNvSpPr/>
          <p:nvPr/>
        </p:nvSpPr>
        <p:spPr>
          <a:xfrm>
            <a:off x="8415863" y="6562271"/>
            <a:ext cx="648072" cy="27314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4</a:t>
            </a:r>
            <a:endParaRPr lang="ja-JP" altLang="en-US" dirty="0">
              <a:solidFill>
                <a:prstClr val="black"/>
              </a:solidFill>
            </a:endParaRPr>
          </a:p>
        </p:txBody>
      </p:sp>
      <p:sp>
        <p:nvSpPr>
          <p:cNvPr id="11" name="テキスト ボックス 10"/>
          <p:cNvSpPr txBox="1"/>
          <p:nvPr/>
        </p:nvSpPr>
        <p:spPr>
          <a:xfrm>
            <a:off x="5983906" y="2287905"/>
            <a:ext cx="2366418" cy="276999"/>
          </a:xfrm>
          <a:prstGeom prst="rect">
            <a:avLst/>
          </a:prstGeom>
          <a:noFill/>
        </p:spPr>
        <p:txBody>
          <a:bodyPr wrap="square" rtlCol="0">
            <a:spAutoFit/>
          </a:bodyPr>
          <a:lstStyle/>
          <a:p>
            <a:pPr algn="ct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汐見沖地区土地利用計画</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図</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0" name="図 29"/>
          <p:cNvPicPr>
            <a:picLocks noChangeAspect="1"/>
          </p:cNvPicPr>
          <p:nvPr/>
        </p:nvPicPr>
        <p:blipFill>
          <a:blip r:embed="rId2"/>
          <a:stretch>
            <a:fillRect/>
          </a:stretch>
        </p:blipFill>
        <p:spPr>
          <a:xfrm>
            <a:off x="4530011" y="2600597"/>
            <a:ext cx="3780882" cy="2283039"/>
          </a:xfrm>
          <a:prstGeom prst="rect">
            <a:avLst/>
          </a:prstGeom>
        </p:spPr>
      </p:pic>
      <p:grpSp>
        <p:nvGrpSpPr>
          <p:cNvPr id="10" name="グループ化 9"/>
          <p:cNvGrpSpPr/>
          <p:nvPr/>
        </p:nvGrpSpPr>
        <p:grpSpPr>
          <a:xfrm>
            <a:off x="8024147" y="4596812"/>
            <a:ext cx="1000380" cy="257369"/>
            <a:chOff x="7947811" y="4486239"/>
            <a:chExt cx="936104" cy="237227"/>
          </a:xfrm>
        </p:grpSpPr>
        <p:sp>
          <p:nvSpPr>
            <p:cNvPr id="54" name="テキスト ボックス 53"/>
            <p:cNvSpPr txBox="1"/>
            <p:nvPr/>
          </p:nvSpPr>
          <p:spPr>
            <a:xfrm>
              <a:off x="7947811" y="4486239"/>
              <a:ext cx="936104" cy="237227"/>
            </a:xfrm>
            <a:prstGeom prst="rect">
              <a:avLst/>
            </a:prstGeom>
            <a:solidFill>
              <a:schemeClr val="bg1"/>
            </a:solidFill>
            <a:ln>
              <a:solidFill>
                <a:schemeClr val="accent1"/>
              </a:solidFill>
            </a:ln>
          </p:spPr>
          <p:txBody>
            <a:bodyPr wrap="square" lIns="0" tIns="36000" rIns="0" bIns="36000" rtlCol="0">
              <a:spAutoFit/>
            </a:bodyPr>
            <a:lstStyle/>
            <a:p>
              <a:r>
                <a:rPr lang="ja-JP" altLang="en-US" sz="600" b="1" dirty="0"/>
                <a:t>　　　　　　全体面積　約</a:t>
              </a:r>
              <a:r>
                <a:rPr lang="en-US" altLang="ja-JP" sz="600" b="1" dirty="0"/>
                <a:t>205ha</a:t>
              </a:r>
              <a:endParaRPr kumimoji="1" lang="en-US" altLang="ja-JP" sz="600" b="1" dirty="0"/>
            </a:p>
            <a:p>
              <a:r>
                <a:rPr kumimoji="1" lang="ja-JP" altLang="en-US" sz="600" b="1" dirty="0"/>
                <a:t>　　　　　　竣功区域　約</a:t>
              </a:r>
              <a:r>
                <a:rPr kumimoji="1" lang="en-US" altLang="ja-JP" sz="600" b="1" dirty="0"/>
                <a:t>149ha</a:t>
              </a:r>
              <a:endParaRPr kumimoji="1" lang="ja-JP" altLang="en-US" sz="600" b="1" dirty="0"/>
            </a:p>
          </p:txBody>
        </p:sp>
        <p:sp>
          <p:nvSpPr>
            <p:cNvPr id="56" name="正方形/長方形 55"/>
            <p:cNvSpPr/>
            <p:nvPr/>
          </p:nvSpPr>
          <p:spPr>
            <a:xfrm rot="5400000" flipH="1">
              <a:off x="8064153" y="4551946"/>
              <a:ext cx="45719" cy="180298"/>
            </a:xfrm>
            <a:prstGeom prst="rect">
              <a:avLst/>
            </a:prstGeom>
            <a:solidFill>
              <a:schemeClr val="bg1"/>
            </a:solidFill>
            <a:ln w="9525">
              <a:solidFill>
                <a:schemeClr val="tx1"/>
              </a:solidFill>
              <a:prstDash val="dash"/>
            </a:ln>
          </p:spPr>
          <p:txBody>
            <a:bodyPr wrap="square" lIns="36000" tIns="36000" rIns="36000" bIns="3600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ja-JP" altLang="en-US" sz="4000" i="1" u="none" strike="noStrike" kern="0" cap="all" spc="0" normalizeH="0" baseline="0" noProof="0"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HG丸ｺﾞｼｯｸM-PRO" panose="020F0600000000000000" pitchFamily="50" charset="-128"/>
                <a:ea typeface="HG丸ｺﾞｼｯｸM-PRO" panose="020F0600000000000000" pitchFamily="50" charset="-128"/>
              </a:endParaRPr>
            </a:p>
          </p:txBody>
        </p:sp>
      </p:grpSp>
      <p:pic>
        <p:nvPicPr>
          <p:cNvPr id="3" name="図 2"/>
          <p:cNvPicPr>
            <a:picLocks noChangeAspect="1"/>
          </p:cNvPicPr>
          <p:nvPr/>
        </p:nvPicPr>
        <p:blipFill>
          <a:blip r:embed="rId3"/>
          <a:stretch>
            <a:fillRect/>
          </a:stretch>
        </p:blipFill>
        <p:spPr>
          <a:xfrm>
            <a:off x="4212010" y="4912888"/>
            <a:ext cx="4876800" cy="1590675"/>
          </a:xfrm>
          <a:prstGeom prst="rect">
            <a:avLst/>
          </a:prstGeom>
        </p:spPr>
      </p:pic>
    </p:spTree>
    <p:extLst>
      <p:ext uri="{BB962C8B-B14F-4D97-AF65-F5344CB8AC3E}">
        <p14:creationId xmlns:p14="http://schemas.microsoft.com/office/powerpoint/2010/main" val="1091165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79512" y="4766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テキスト ボックス 6"/>
          <p:cNvSpPr txBox="1"/>
          <p:nvPr/>
        </p:nvSpPr>
        <p:spPr>
          <a:xfrm>
            <a:off x="71531" y="557972"/>
            <a:ext cx="8989031"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）大阪府住宅供給公社</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63538" marR="0" lvl="0" indent="-363538"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　地方住宅供給公社法により、府民に良質な住宅を提供していくため、大阪府の全額出資による公的団体として設立した特別法人であり、主に賃貸住宅等事業、宅地管理事業、</a:t>
            </a:r>
            <a:r>
              <a:rPr kumimoji="1" lang="ja-JP" altLang="en-US"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府から</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の受託事業を行っています。</a:t>
            </a:r>
          </a:p>
        </p:txBody>
      </p:sp>
      <p:sp>
        <p:nvSpPr>
          <p:cNvPr id="12" name="Rectangle 63"/>
          <p:cNvSpPr>
            <a:spLocks noChangeArrowheads="1"/>
          </p:cNvSpPr>
          <p:nvPr/>
        </p:nvSpPr>
        <p:spPr bwMode="auto">
          <a:xfrm>
            <a:off x="3851021" y="1497612"/>
            <a:ext cx="1254634" cy="275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00" rIns="18000" anchor="ctr">
            <a:spAutoFit/>
          </a:bodyPr>
          <a:lstStyle>
            <a:lvl1pPr marL="177800" indent="-177800">
              <a:defRPr sz="1400" b="1">
                <a:solidFill>
                  <a:schemeClr val="tx1"/>
                </a:solidFill>
                <a:latin typeface="Arial" charset="0"/>
                <a:ea typeface="ＭＳ Ｐゴシック" pitchFamily="50" charset="-128"/>
              </a:defRPr>
            </a:lvl1pPr>
            <a:lvl2pPr marL="742950" indent="-285750">
              <a:defRPr sz="1400" b="1">
                <a:solidFill>
                  <a:schemeClr val="tx1"/>
                </a:solidFill>
                <a:latin typeface="Arial" charset="0"/>
                <a:ea typeface="ＭＳ Ｐゴシック" pitchFamily="50" charset="-128"/>
              </a:defRPr>
            </a:lvl2pPr>
            <a:lvl3pPr marL="1143000" indent="-228600">
              <a:defRPr sz="1400" b="1">
                <a:solidFill>
                  <a:schemeClr val="tx1"/>
                </a:solidFill>
                <a:latin typeface="Arial" charset="0"/>
                <a:ea typeface="ＭＳ Ｐゴシック" pitchFamily="50" charset="-128"/>
              </a:defRPr>
            </a:lvl3pPr>
            <a:lvl4pPr marL="1600200" indent="-228600">
              <a:defRPr sz="1400" b="1">
                <a:solidFill>
                  <a:schemeClr val="tx1"/>
                </a:solidFill>
                <a:latin typeface="Arial" charset="0"/>
                <a:ea typeface="ＭＳ Ｐゴシック" pitchFamily="50" charset="-128"/>
              </a:defRPr>
            </a:lvl4pPr>
            <a:lvl5pPr marL="2057400" indent="-228600">
              <a:defRPr sz="1400" b="1">
                <a:solidFill>
                  <a:schemeClr val="tx1"/>
                </a:solidFill>
                <a:latin typeface="Arial" charset="0"/>
                <a:ea typeface="ＭＳ Ｐゴシック" pitchFamily="50" charset="-128"/>
              </a:defRPr>
            </a:lvl5pPr>
            <a:lvl6pPr marL="2514600" indent="-2286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6pPr>
            <a:lvl7pPr marL="2971800" indent="-2286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7pPr>
            <a:lvl8pPr marL="3429000" indent="-2286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8pPr>
            <a:lvl9pPr marL="3886200" indent="-2286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9pPr>
          </a:lstStyle>
          <a:p>
            <a:pPr marL="177800" marR="0" lvl="0" indent="-177800" algn="ctr" defTabSz="914400" rtl="0" eaLnBrk="1" fontAlgn="auto" latinLnBrk="0" hangingPunct="1">
              <a:lnSpc>
                <a:spcPct val="110000"/>
              </a:lnSpc>
              <a:spcBef>
                <a:spcPct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借入金残高の推移</a:t>
            </a:r>
          </a:p>
        </p:txBody>
      </p:sp>
      <p:sp>
        <p:nvSpPr>
          <p:cNvPr id="13" name="Rectangle 64"/>
          <p:cNvSpPr>
            <a:spLocks noChangeArrowheads="1"/>
          </p:cNvSpPr>
          <p:nvPr/>
        </p:nvSpPr>
        <p:spPr bwMode="auto">
          <a:xfrm>
            <a:off x="8120223" y="1528134"/>
            <a:ext cx="844265" cy="244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00" rIns="18000" anchor="ctr">
            <a:spAutoFit/>
          </a:bodyPr>
          <a:lstStyle>
            <a:lvl1pPr marL="177800" indent="-177800">
              <a:defRPr sz="1400" b="1">
                <a:solidFill>
                  <a:schemeClr val="tx1"/>
                </a:solidFill>
                <a:latin typeface="Arial" charset="0"/>
                <a:ea typeface="ＭＳ Ｐゴシック" pitchFamily="50" charset="-128"/>
              </a:defRPr>
            </a:lvl1pPr>
            <a:lvl2pPr marL="742950" indent="-285750">
              <a:defRPr sz="1400" b="1">
                <a:solidFill>
                  <a:schemeClr val="tx1"/>
                </a:solidFill>
                <a:latin typeface="Arial" charset="0"/>
                <a:ea typeface="ＭＳ Ｐゴシック" pitchFamily="50" charset="-128"/>
              </a:defRPr>
            </a:lvl2pPr>
            <a:lvl3pPr marL="1143000" indent="-228600">
              <a:defRPr sz="1400" b="1">
                <a:solidFill>
                  <a:schemeClr val="tx1"/>
                </a:solidFill>
                <a:latin typeface="Arial" charset="0"/>
                <a:ea typeface="ＭＳ Ｐゴシック" pitchFamily="50" charset="-128"/>
              </a:defRPr>
            </a:lvl3pPr>
            <a:lvl4pPr marL="1600200" indent="-228600">
              <a:defRPr sz="1400" b="1">
                <a:solidFill>
                  <a:schemeClr val="tx1"/>
                </a:solidFill>
                <a:latin typeface="Arial" charset="0"/>
                <a:ea typeface="ＭＳ Ｐゴシック" pitchFamily="50" charset="-128"/>
              </a:defRPr>
            </a:lvl4pPr>
            <a:lvl5pPr marL="2057400" indent="-228600">
              <a:defRPr sz="1400" b="1">
                <a:solidFill>
                  <a:schemeClr val="tx1"/>
                </a:solidFill>
                <a:latin typeface="Arial" charset="0"/>
                <a:ea typeface="ＭＳ Ｐゴシック" pitchFamily="50" charset="-128"/>
              </a:defRPr>
            </a:lvl5pPr>
            <a:lvl6pPr marL="2514600" indent="-2286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6pPr>
            <a:lvl7pPr marL="2971800" indent="-2286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7pPr>
            <a:lvl8pPr marL="3429000" indent="-2286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8pPr>
            <a:lvl9pPr marL="3886200" indent="-2286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9pPr>
          </a:lstStyle>
          <a:p>
            <a:pPr marL="177800" marR="0" lvl="0" indent="-177800" algn="ctr" defTabSz="914400" rtl="0" eaLnBrk="1" fontAlgn="auto" latinLnBrk="0" hangingPunct="1">
              <a:lnSpc>
                <a:spcPct val="110000"/>
              </a:lnSpc>
              <a:spcBef>
                <a:spcPct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（単位：億円）</a:t>
            </a:r>
          </a:p>
        </p:txBody>
      </p:sp>
      <p:sp>
        <p:nvSpPr>
          <p:cNvPr id="14" name="Text Box 66"/>
          <p:cNvSpPr txBox="1">
            <a:spLocks noChangeArrowheads="1"/>
          </p:cNvSpPr>
          <p:nvPr/>
        </p:nvSpPr>
        <p:spPr bwMode="auto">
          <a:xfrm>
            <a:off x="4043777" y="2978488"/>
            <a:ext cx="5112764" cy="9130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000" rIns="18000">
            <a:spAutoFit/>
          </a:bodyPr>
          <a:lstStyle>
            <a:lvl1pPr marL="177800" indent="-177800">
              <a:defRPr sz="1400" b="1">
                <a:solidFill>
                  <a:schemeClr val="tx1"/>
                </a:solidFill>
                <a:latin typeface="Arial" charset="0"/>
                <a:ea typeface="ＭＳ Ｐゴシック" pitchFamily="50" charset="-128"/>
              </a:defRPr>
            </a:lvl1pPr>
            <a:lvl2pPr marL="742950" indent="-285750">
              <a:defRPr sz="1400" b="1">
                <a:solidFill>
                  <a:schemeClr val="tx1"/>
                </a:solidFill>
                <a:latin typeface="Arial" charset="0"/>
                <a:ea typeface="ＭＳ Ｐゴシック" pitchFamily="50" charset="-128"/>
              </a:defRPr>
            </a:lvl2pPr>
            <a:lvl3pPr marL="1143000" indent="-228600">
              <a:defRPr sz="1400" b="1">
                <a:solidFill>
                  <a:schemeClr val="tx1"/>
                </a:solidFill>
                <a:latin typeface="Arial" charset="0"/>
                <a:ea typeface="ＭＳ Ｐゴシック" pitchFamily="50" charset="-128"/>
              </a:defRPr>
            </a:lvl3pPr>
            <a:lvl4pPr marL="1600200" indent="-228600">
              <a:defRPr sz="1400" b="1">
                <a:solidFill>
                  <a:schemeClr val="tx1"/>
                </a:solidFill>
                <a:latin typeface="Arial" charset="0"/>
                <a:ea typeface="ＭＳ Ｐゴシック" pitchFamily="50" charset="-128"/>
              </a:defRPr>
            </a:lvl4pPr>
            <a:lvl5pPr marL="2057400" indent="-228600">
              <a:defRPr sz="1400" b="1">
                <a:solidFill>
                  <a:schemeClr val="tx1"/>
                </a:solidFill>
                <a:latin typeface="Arial" charset="0"/>
                <a:ea typeface="ＭＳ Ｐゴシック" pitchFamily="50" charset="-128"/>
              </a:defRPr>
            </a:lvl5pPr>
            <a:lvl6pPr marL="2514600" indent="-2286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6pPr>
            <a:lvl7pPr marL="2971800" indent="-2286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7pPr>
            <a:lvl8pPr marL="3429000" indent="-2286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8pPr>
            <a:lvl9pPr marL="3886200" indent="-2286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9pPr>
          </a:lstStyle>
          <a:p>
            <a:pPr marL="177800" marR="0" lvl="0" indent="-177800" algn="l" defTabSz="914400" rtl="0" eaLnBrk="1" fontAlgn="auto" latinLnBrk="0" hangingPunct="1">
              <a:lnSpc>
                <a:spcPts val="800"/>
              </a:lnSpc>
              <a:spcBef>
                <a:spcPct val="5000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計画及び実績は、実質借入残高（借入金残高から現金預金を差引いた額）</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4400" rtl="0" eaLnBrk="1" fontAlgn="auto" latinLnBrk="0" hangingPunct="1">
              <a:lnSpc>
                <a:spcPts val="800"/>
              </a:lnSpc>
              <a:spcBef>
                <a:spcPct val="5000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計画</a:t>
            </a:r>
            <a:r>
              <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は「大阪府住宅供給公社経営計画」</a:t>
            </a:r>
            <a:r>
              <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月策定分</a:t>
            </a:r>
            <a:r>
              <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に基づく値</a:t>
            </a:r>
            <a:endPar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4400" rtl="0" eaLnBrk="1" fontAlgn="auto" latinLnBrk="0" hangingPunct="1">
              <a:lnSpc>
                <a:spcPts val="800"/>
              </a:lnSpc>
              <a:spcBef>
                <a:spcPct val="50000"/>
              </a:spcBef>
              <a:spcAft>
                <a:spcPts val="0"/>
              </a:spcAft>
              <a:buClrTx/>
              <a:buSzTx/>
              <a:buFontTx/>
              <a:buNone/>
              <a:tabLst/>
              <a:defRPr/>
            </a:pPr>
            <a:r>
              <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計画</a:t>
            </a:r>
            <a:r>
              <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は「大阪府住宅供給公社経営計画」</a:t>
            </a:r>
            <a:r>
              <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月改定分</a:t>
            </a:r>
            <a:r>
              <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に基づく値</a:t>
            </a:r>
            <a:endPar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800"/>
              </a:lnSpc>
              <a:spcBef>
                <a:spcPct val="50000"/>
              </a:spcBef>
              <a:defRPr/>
            </a:pPr>
            <a:r>
              <a:rPr lang="en-US" altLang="ja-JP" sz="1000" b="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計画</a:t>
            </a:r>
            <a:r>
              <a:rPr lang="en-US" altLang="ja-JP" sz="1000" b="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b="0" dirty="0">
                <a:latin typeface="Meiryo UI" panose="020B0604030504040204" pitchFamily="50" charset="-128"/>
                <a:ea typeface="Meiryo UI" panose="020B0604030504040204" pitchFamily="50" charset="-128"/>
                <a:cs typeface="Meiryo UI" panose="020B0604030504040204" pitchFamily="50" charset="-128"/>
              </a:rPr>
              <a:t>R5)</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は「大阪府住宅供給公社中期経営計画」</a:t>
            </a:r>
            <a:r>
              <a:rPr lang="en-US" altLang="ja-JP" sz="1000" b="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b="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b="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月策定分</a:t>
            </a:r>
            <a:r>
              <a:rPr lang="en-US" altLang="ja-JP" sz="1000" b="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に基づく値</a:t>
            </a:r>
            <a:endParaRPr lang="en-US" altLang="ja-JP" sz="1000" b="0" dirty="0">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4400" rtl="0" eaLnBrk="1" fontAlgn="auto" latinLnBrk="0" hangingPunct="1">
              <a:lnSpc>
                <a:spcPts val="800"/>
              </a:lnSpc>
              <a:spcBef>
                <a:spcPct val="50000"/>
              </a:spcBef>
              <a:spcAft>
                <a:spcPts val="0"/>
              </a:spcAft>
              <a:buClrTx/>
              <a:buSzTx/>
              <a:buFontTx/>
              <a:buNone/>
              <a:tabLst/>
              <a:defRPr/>
            </a:pPr>
            <a:endParaRPr kumimoji="1" lang="ja-JP" altLang="en-US" sz="1000" b="0"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bwMode="auto">
          <a:xfrm>
            <a:off x="3995738" y="3735467"/>
            <a:ext cx="5064824" cy="713690"/>
          </a:xfrm>
          <a:prstGeom prst="roundRect">
            <a:avLst/>
          </a:prstGeom>
          <a:noFill/>
          <a:ln w="9525" cap="flat" cmpd="sng" algn="ctr">
            <a:solidFill>
              <a:schemeClr val="tx1"/>
            </a:solidFill>
            <a:prstDash val="sysDash"/>
            <a:round/>
            <a:headEnd type="none" w="med" len="med"/>
            <a:tailEnd type="none" w="med" len="med"/>
          </a:ln>
          <a:effectLst/>
        </p:spPr>
        <p:txBody>
          <a:bodyPr wrap="none" lIns="0" tIns="72000" rIns="0" bIns="72000" anchor="ctr"/>
          <a:lstStyle/>
          <a:p>
            <a:pPr marL="360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賃貸事業等の収益を主な原資として、借入金の返済を行っていく予定です。</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なお、平成</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年度より建替えや団地の集約などの団地再編に着手するため、</a:t>
            </a:r>
            <a:b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借入金の減少が緩やかに</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なっています。</a:t>
            </a:r>
          </a:p>
        </p:txBody>
      </p: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dirty="0">
                <a:solidFill>
                  <a:prstClr val="black"/>
                </a:solidFill>
                <a:latin typeface="Calibri"/>
                <a:ea typeface="ＭＳ Ｐゴシック" panose="020B0600070205080204" pitchFamily="50" charset="-128"/>
              </a:rPr>
              <a:t>5</a:t>
            </a:r>
            <a:endPar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aphicFrame>
        <p:nvGraphicFramePr>
          <p:cNvPr id="17" name="Group 5"/>
          <p:cNvGraphicFramePr>
            <a:graphicFrameLocks noGrp="1"/>
          </p:cNvGraphicFramePr>
          <p:nvPr/>
        </p:nvGraphicFramePr>
        <p:xfrm>
          <a:off x="3851021" y="1745435"/>
          <a:ext cx="5257481" cy="1179509"/>
        </p:xfrm>
        <a:graphic>
          <a:graphicData uri="http://schemas.openxmlformats.org/drawingml/2006/table">
            <a:tbl>
              <a:tblPr/>
              <a:tblGrid>
                <a:gridCol w="697886">
                  <a:extLst>
                    <a:ext uri="{9D8B030D-6E8A-4147-A177-3AD203B41FA5}">
                      <a16:colId xmlns:a16="http://schemas.microsoft.com/office/drawing/2014/main" val="20000"/>
                    </a:ext>
                  </a:extLst>
                </a:gridCol>
                <a:gridCol w="478775">
                  <a:extLst>
                    <a:ext uri="{9D8B030D-6E8A-4147-A177-3AD203B41FA5}">
                      <a16:colId xmlns:a16="http://schemas.microsoft.com/office/drawing/2014/main" val="20001"/>
                    </a:ext>
                  </a:extLst>
                </a:gridCol>
                <a:gridCol w="408248">
                  <a:extLst>
                    <a:ext uri="{9D8B030D-6E8A-4147-A177-3AD203B41FA5}">
                      <a16:colId xmlns:a16="http://schemas.microsoft.com/office/drawing/2014/main" val="20002"/>
                    </a:ext>
                  </a:extLst>
                </a:gridCol>
                <a:gridCol w="408249">
                  <a:extLst>
                    <a:ext uri="{9D8B030D-6E8A-4147-A177-3AD203B41FA5}">
                      <a16:colId xmlns:a16="http://schemas.microsoft.com/office/drawing/2014/main" val="20003"/>
                    </a:ext>
                  </a:extLst>
                </a:gridCol>
                <a:gridCol w="408248">
                  <a:extLst>
                    <a:ext uri="{9D8B030D-6E8A-4147-A177-3AD203B41FA5}">
                      <a16:colId xmlns:a16="http://schemas.microsoft.com/office/drawing/2014/main" val="20004"/>
                    </a:ext>
                  </a:extLst>
                </a:gridCol>
                <a:gridCol w="408249">
                  <a:extLst>
                    <a:ext uri="{9D8B030D-6E8A-4147-A177-3AD203B41FA5}">
                      <a16:colId xmlns:a16="http://schemas.microsoft.com/office/drawing/2014/main" val="20005"/>
                    </a:ext>
                  </a:extLst>
                </a:gridCol>
                <a:gridCol w="408248">
                  <a:extLst>
                    <a:ext uri="{9D8B030D-6E8A-4147-A177-3AD203B41FA5}">
                      <a16:colId xmlns:a16="http://schemas.microsoft.com/office/drawing/2014/main" val="20006"/>
                    </a:ext>
                  </a:extLst>
                </a:gridCol>
                <a:gridCol w="408249">
                  <a:extLst>
                    <a:ext uri="{9D8B030D-6E8A-4147-A177-3AD203B41FA5}">
                      <a16:colId xmlns:a16="http://schemas.microsoft.com/office/drawing/2014/main" val="20007"/>
                    </a:ext>
                  </a:extLst>
                </a:gridCol>
                <a:gridCol w="408248">
                  <a:extLst>
                    <a:ext uri="{9D8B030D-6E8A-4147-A177-3AD203B41FA5}">
                      <a16:colId xmlns:a16="http://schemas.microsoft.com/office/drawing/2014/main" val="20008"/>
                    </a:ext>
                  </a:extLst>
                </a:gridCol>
                <a:gridCol w="408249">
                  <a:extLst>
                    <a:ext uri="{9D8B030D-6E8A-4147-A177-3AD203B41FA5}">
                      <a16:colId xmlns:a16="http://schemas.microsoft.com/office/drawing/2014/main" val="20009"/>
                    </a:ext>
                  </a:extLst>
                </a:gridCol>
                <a:gridCol w="408248">
                  <a:extLst>
                    <a:ext uri="{9D8B030D-6E8A-4147-A177-3AD203B41FA5}">
                      <a16:colId xmlns:a16="http://schemas.microsoft.com/office/drawing/2014/main" val="20010"/>
                    </a:ext>
                  </a:extLst>
                </a:gridCol>
                <a:gridCol w="406584">
                  <a:extLst>
                    <a:ext uri="{9D8B030D-6E8A-4147-A177-3AD203B41FA5}">
                      <a16:colId xmlns:a16="http://schemas.microsoft.com/office/drawing/2014/main" val="20011"/>
                    </a:ext>
                  </a:extLst>
                </a:gridCol>
              </a:tblGrid>
              <a:tr h="243914">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p>
                  </a:txBody>
                  <a:tcPr marL="18002" marR="18002" marT="45734" marB="45734" anchor="ctr"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H25</a:t>
                      </a:r>
                    </a:p>
                  </a:txBody>
                  <a:tcPr marL="18002" marR="18002" marT="45734" marB="457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a:t>
                      </a:r>
                    </a:p>
                  </a:txBody>
                  <a:tcPr marL="18002" marR="18002" marT="45734" marB="457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H27</a:t>
                      </a:r>
                    </a:p>
                  </a:txBody>
                  <a:tcPr marL="18002" marR="18002" marT="45734" marB="457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H28</a:t>
                      </a:r>
                    </a:p>
                  </a:txBody>
                  <a:tcPr marL="18002" marR="18002" marT="45734" marB="457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a:t>
                      </a:r>
                    </a:p>
                  </a:txBody>
                  <a:tcPr marL="18002" marR="18002" marT="45734" marB="457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a:t>
                      </a:r>
                    </a:p>
                  </a:txBody>
                  <a:tcPr marL="18002" marR="18002" marT="45734" marB="457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R1</a:t>
                      </a:r>
                    </a:p>
                  </a:txBody>
                  <a:tcPr marL="18002" marR="18002" marT="45734" marB="457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R2</a:t>
                      </a:r>
                    </a:p>
                  </a:txBody>
                  <a:tcPr marL="18002" marR="18002" marT="45734" marB="457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R3</a:t>
                      </a:r>
                    </a:p>
                  </a:txBody>
                  <a:tcPr marL="18002" marR="18002" marT="45734" marB="457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R4</a:t>
                      </a:r>
                    </a:p>
                  </a:txBody>
                  <a:tcPr marL="18002" marR="18002" marT="45734" marB="457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R5</a:t>
                      </a:r>
                    </a:p>
                  </a:txBody>
                  <a:tcPr marL="18002" marR="18002" marT="45734" marB="45734"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1172">
                <a:tc>
                  <a:txBody>
                    <a:bodyPr/>
                    <a:lstStyle/>
                    <a:p>
                      <a:pPr marL="0" marR="0" lvl="0" indent="0" algn="ctr" defTabSz="914400" rtl="0" eaLnBrk="1" fontAlgn="base" latinLnBrk="0" hangingPunct="1">
                        <a:lnSpc>
                          <a:spcPts val="1100"/>
                        </a:lnSpc>
                        <a:spcBef>
                          <a:spcPct val="20000"/>
                        </a:spcBef>
                        <a:spcAft>
                          <a:spcPct val="0"/>
                        </a:spcAft>
                        <a:buClr>
                          <a:schemeClr val="bg2"/>
                        </a:buClr>
                        <a:buSzPct val="75000"/>
                        <a:buFont typeface="Wingdings" pitchFamily="2" charset="2"/>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計画</a:t>
                      </a:r>
                    </a:p>
                  </a:txBody>
                  <a:tcPr marL="18002" marR="18002" marT="45734" marB="45734"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1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1663</a:t>
                      </a: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1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1627</a:t>
                      </a: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1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1591</a:t>
                      </a: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1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1541</a:t>
                      </a: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1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1434</a:t>
                      </a: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1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1398</a:t>
                      </a: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1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1388</a:t>
                      </a: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1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1363</a:t>
                      </a: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1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1359</a:t>
                      </a: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1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1220</a:t>
                      </a: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1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1244</a:t>
                      </a:r>
                    </a:p>
                  </a:txBody>
                  <a:tcPr marL="18002" marR="18002" marT="45734" marB="45734"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69">
                <a:tc>
                  <a:txBody>
                    <a:bodyPr/>
                    <a:lstStyle/>
                    <a:p>
                      <a:pPr marL="0" marR="0" lvl="0" indent="0" algn="ctr" defTabSz="914400" rtl="0" eaLnBrk="1" fontAlgn="base" latinLnBrk="0" hangingPunct="1">
                        <a:lnSpc>
                          <a:spcPts val="800"/>
                        </a:lnSpc>
                        <a:spcBef>
                          <a:spcPct val="20000"/>
                        </a:spcBef>
                        <a:spcAft>
                          <a:spcPct val="0"/>
                        </a:spcAft>
                        <a:buClr>
                          <a:schemeClr val="bg2"/>
                        </a:buClr>
                        <a:buSzPct val="75000"/>
                        <a:buFont typeface="Wingdings" pitchFamily="2" charset="2"/>
                        <a:buNone/>
                        <a:tabLst/>
                      </a:pPr>
                      <a:r>
                        <a:rPr kumimoji="1" lang="ja-JP" altLang="en-US" sz="7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（うち損失補償）</a:t>
                      </a:r>
                    </a:p>
                  </a:txBody>
                  <a:tcPr marL="18002" marR="18002" marT="45734" marB="45734"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800"/>
                        </a:lnSpc>
                        <a:spcBef>
                          <a:spcPct val="20000"/>
                        </a:spcBef>
                        <a:spcAft>
                          <a:spcPct val="0"/>
                        </a:spcAft>
                        <a:buClr>
                          <a:schemeClr val="bg2"/>
                        </a:buClr>
                        <a:buSzPct val="75000"/>
                        <a:buFont typeface="Wingdings" pitchFamily="2" charset="2"/>
                        <a:buNone/>
                        <a:tabLst/>
                      </a:pP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(822)</a:t>
                      </a: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800"/>
                        </a:lnSpc>
                        <a:spcBef>
                          <a:spcPct val="20000"/>
                        </a:spcBef>
                        <a:spcAft>
                          <a:spcPct val="0"/>
                        </a:spcAft>
                        <a:buClr>
                          <a:schemeClr val="bg2"/>
                        </a:buClr>
                        <a:buSzPct val="75000"/>
                        <a:buFont typeface="Wingdings" pitchFamily="2" charset="2"/>
                        <a:buNone/>
                        <a:tabLst/>
                      </a:pP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(792)</a:t>
                      </a: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800"/>
                        </a:lnSpc>
                        <a:spcBef>
                          <a:spcPct val="20000"/>
                        </a:spcBef>
                        <a:spcAft>
                          <a:spcPct val="0"/>
                        </a:spcAft>
                        <a:buClr>
                          <a:schemeClr val="bg2"/>
                        </a:buClr>
                        <a:buSzPct val="75000"/>
                        <a:buFont typeface="Wingdings" pitchFamily="2" charset="2"/>
                        <a:buNone/>
                        <a:tabLst/>
                      </a:pP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(584)</a:t>
                      </a: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800"/>
                        </a:lnSpc>
                        <a:spcBef>
                          <a:spcPct val="20000"/>
                        </a:spcBef>
                        <a:spcAft>
                          <a:spcPct val="0"/>
                        </a:spcAft>
                        <a:buClr>
                          <a:schemeClr val="bg2"/>
                        </a:buClr>
                        <a:buSzPct val="75000"/>
                        <a:buFont typeface="Wingdings" pitchFamily="2" charset="2"/>
                        <a:buNone/>
                        <a:tabLst/>
                      </a:pP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(565)</a:t>
                      </a: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800"/>
                        </a:lnSpc>
                        <a:spcBef>
                          <a:spcPct val="20000"/>
                        </a:spcBef>
                        <a:spcAft>
                          <a:spcPct val="0"/>
                        </a:spcAft>
                        <a:buClr>
                          <a:schemeClr val="bg2"/>
                        </a:buClr>
                        <a:buSzPct val="75000"/>
                        <a:buFont typeface="Wingdings" pitchFamily="2" charset="2"/>
                        <a:buNone/>
                        <a:tabLst/>
                      </a:pP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(478)</a:t>
                      </a: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800"/>
                        </a:lnSpc>
                        <a:spcBef>
                          <a:spcPct val="20000"/>
                        </a:spcBef>
                        <a:spcAft>
                          <a:spcPct val="0"/>
                        </a:spcAft>
                        <a:buClr>
                          <a:schemeClr val="bg2"/>
                        </a:buClr>
                        <a:buSzPct val="75000"/>
                        <a:buFont typeface="Wingdings" pitchFamily="2" charset="2"/>
                        <a:buNone/>
                        <a:tabLst/>
                      </a:pP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(466)</a:t>
                      </a: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800"/>
                        </a:lnSpc>
                        <a:spcBef>
                          <a:spcPct val="20000"/>
                        </a:spcBef>
                        <a:spcAft>
                          <a:spcPct val="0"/>
                        </a:spcAft>
                        <a:buClr>
                          <a:schemeClr val="bg2"/>
                        </a:buClr>
                        <a:buSzPct val="75000"/>
                        <a:buFont typeface="Wingdings" pitchFamily="2" charset="2"/>
                        <a:buNone/>
                        <a:tabLst/>
                      </a:pP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(455)</a:t>
                      </a: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800"/>
                        </a:lnSpc>
                        <a:spcBef>
                          <a:spcPct val="20000"/>
                        </a:spcBef>
                        <a:spcAft>
                          <a:spcPct val="0"/>
                        </a:spcAft>
                        <a:buClr>
                          <a:schemeClr val="bg2"/>
                        </a:buClr>
                        <a:buSzPct val="75000"/>
                        <a:buFont typeface="Wingdings" pitchFamily="2" charset="2"/>
                        <a:buNone/>
                        <a:tabLst/>
                      </a:pP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(443)</a:t>
                      </a: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800"/>
                        </a:lnSpc>
                        <a:spcBef>
                          <a:spcPct val="20000"/>
                        </a:spcBef>
                        <a:spcAft>
                          <a:spcPct val="0"/>
                        </a:spcAft>
                        <a:buClr>
                          <a:schemeClr val="bg2"/>
                        </a:buClr>
                        <a:buSzPct val="75000"/>
                        <a:buFont typeface="Wingdings" pitchFamily="2" charset="2"/>
                        <a:buNone/>
                        <a:tabLst/>
                      </a:pP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(431)</a:t>
                      </a: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800"/>
                        </a:lnSpc>
                        <a:spcBef>
                          <a:spcPct val="20000"/>
                        </a:spcBef>
                        <a:spcAft>
                          <a:spcPct val="0"/>
                        </a:spcAft>
                        <a:buClr>
                          <a:schemeClr val="bg2"/>
                        </a:buClr>
                        <a:buSzPct val="75000"/>
                        <a:buFont typeface="Wingdings" pitchFamily="2" charset="2"/>
                        <a:buNone/>
                        <a:tabLst/>
                      </a:pP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(285)</a:t>
                      </a: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800"/>
                        </a:lnSpc>
                        <a:spcBef>
                          <a:spcPct val="20000"/>
                        </a:spcBef>
                        <a:spcAft>
                          <a:spcPct val="0"/>
                        </a:spcAft>
                        <a:buClr>
                          <a:schemeClr val="bg2"/>
                        </a:buClr>
                        <a:buSzPct val="75000"/>
                        <a:buFont typeface="Wingdings" pitchFamily="2" charset="2"/>
                        <a:buNone/>
                        <a:tabLst/>
                      </a:pP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(270)</a:t>
                      </a:r>
                    </a:p>
                  </a:txBody>
                  <a:tcPr marL="18002" marR="18002" marT="45734" marB="45734"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3914">
                <a:tc>
                  <a:txBody>
                    <a:bodyPr/>
                    <a:lstStyle/>
                    <a:p>
                      <a:pPr marL="0" marR="0" lvl="0" indent="0" algn="ctr" defTabSz="914400" rtl="0" eaLnBrk="1" fontAlgn="base" latinLnBrk="0" hangingPunct="1">
                        <a:lnSpc>
                          <a:spcPts val="1100"/>
                        </a:lnSpc>
                        <a:spcBef>
                          <a:spcPct val="20000"/>
                        </a:spcBef>
                        <a:spcAft>
                          <a:spcPct val="0"/>
                        </a:spcAft>
                        <a:buClr>
                          <a:schemeClr val="bg2"/>
                        </a:buClr>
                        <a:buSzPct val="75000"/>
                        <a:buFont typeface="Wingdings" pitchFamily="2" charset="2"/>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実績</a:t>
                      </a:r>
                    </a:p>
                  </a:txBody>
                  <a:tcPr marL="18002" marR="18002" marT="45734" marB="45734"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1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1622</a:t>
                      </a:r>
                      <a:endPar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1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1587</a:t>
                      </a:r>
                      <a:endPar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1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1534</a:t>
                      </a:r>
                      <a:endPar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1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1477</a:t>
                      </a:r>
                      <a:endPar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1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1417</a:t>
                      </a:r>
                      <a:endPar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1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1367</a:t>
                      </a:r>
                      <a:endPar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1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1321</a:t>
                      </a:r>
                      <a:endPar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1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1277</a:t>
                      </a:r>
                      <a:endPar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1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1238</a:t>
                      </a:r>
                      <a:endPar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1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1178</a:t>
                      </a:r>
                      <a:endPar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100"/>
                        </a:lnSpc>
                        <a:spcBef>
                          <a:spcPct val="20000"/>
                        </a:spcBef>
                        <a:spcAft>
                          <a:spcPct val="0"/>
                        </a:spcAft>
                        <a:buClr>
                          <a:schemeClr val="bg2"/>
                        </a:buClr>
                        <a:buSzPct val="75000"/>
                        <a:buFont typeface="Wingdings" pitchFamily="2" charset="2"/>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734" marB="45734"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28669">
                <a:tc>
                  <a:txBody>
                    <a:bodyPr/>
                    <a:lstStyle/>
                    <a:p>
                      <a:pPr marL="0" marR="0" lvl="0" indent="0" algn="ctr" defTabSz="914400" rtl="0" eaLnBrk="1" fontAlgn="base" latinLnBrk="0" hangingPunct="1">
                        <a:lnSpc>
                          <a:spcPts val="800"/>
                        </a:lnSpc>
                        <a:spcBef>
                          <a:spcPct val="20000"/>
                        </a:spcBef>
                        <a:spcAft>
                          <a:spcPct val="0"/>
                        </a:spcAft>
                        <a:buClr>
                          <a:schemeClr val="bg2"/>
                        </a:buClr>
                        <a:buSzPct val="75000"/>
                        <a:buFont typeface="Wingdings" pitchFamily="2" charset="2"/>
                        <a:buNone/>
                        <a:tabLst/>
                      </a:pPr>
                      <a:r>
                        <a:rPr kumimoji="1" lang="ja-JP" altLang="en-US" sz="7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（うち損失補償）</a:t>
                      </a:r>
                    </a:p>
                  </a:txBody>
                  <a:tcPr marL="18002" marR="18002" marT="45734" marB="45734"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800"/>
                        </a:lnSpc>
                        <a:spcBef>
                          <a:spcPct val="20000"/>
                        </a:spcBef>
                        <a:spcAft>
                          <a:spcPct val="0"/>
                        </a:spcAft>
                        <a:buClr>
                          <a:schemeClr val="bg2"/>
                        </a:buClr>
                        <a:buSzPct val="75000"/>
                        <a:buFont typeface="Wingdings" pitchFamily="2" charset="2"/>
                        <a:buNone/>
                        <a:tabLst/>
                      </a:pP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(782)</a:t>
                      </a:r>
                      <a:endParaRPr kumimoji="1" lang="ja-JP"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800"/>
                        </a:lnSpc>
                        <a:spcBef>
                          <a:spcPct val="20000"/>
                        </a:spcBef>
                        <a:spcAft>
                          <a:spcPct val="0"/>
                        </a:spcAft>
                        <a:buClr>
                          <a:schemeClr val="bg2"/>
                        </a:buClr>
                        <a:buSzPct val="75000"/>
                        <a:buFont typeface="Wingdings" pitchFamily="2" charset="2"/>
                        <a:buNone/>
                        <a:tabLst/>
                      </a:pP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(764)</a:t>
                      </a:r>
                      <a:endParaRPr kumimoji="1" lang="ja-JP"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800"/>
                        </a:lnSpc>
                        <a:spcBef>
                          <a:spcPct val="20000"/>
                        </a:spcBef>
                        <a:spcAft>
                          <a:spcPct val="0"/>
                        </a:spcAft>
                        <a:buClr>
                          <a:schemeClr val="bg2"/>
                        </a:buClr>
                        <a:buSzPct val="75000"/>
                        <a:buFont typeface="Wingdings" pitchFamily="2" charset="2"/>
                        <a:buNone/>
                        <a:tabLst/>
                      </a:pP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(549)</a:t>
                      </a:r>
                      <a:endParaRPr kumimoji="1" lang="ja-JP"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800"/>
                        </a:lnSpc>
                        <a:spcBef>
                          <a:spcPct val="20000"/>
                        </a:spcBef>
                        <a:spcAft>
                          <a:spcPct val="0"/>
                        </a:spcAft>
                        <a:buClr>
                          <a:schemeClr val="bg2"/>
                        </a:buClr>
                        <a:buSzPct val="75000"/>
                        <a:buFont typeface="Wingdings" pitchFamily="2" charset="2"/>
                        <a:buNone/>
                        <a:tabLst/>
                      </a:pP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(542)</a:t>
                      </a:r>
                      <a:endParaRPr kumimoji="1" lang="ja-JP"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800"/>
                        </a:lnSpc>
                        <a:spcBef>
                          <a:spcPct val="20000"/>
                        </a:spcBef>
                        <a:spcAft>
                          <a:spcPct val="0"/>
                        </a:spcAft>
                        <a:buClr>
                          <a:schemeClr val="bg2"/>
                        </a:buClr>
                        <a:buSzPct val="75000"/>
                        <a:buFont typeface="Wingdings" pitchFamily="2" charset="2"/>
                        <a:buNone/>
                        <a:tabLst/>
                        <a:defRPr/>
                      </a:pP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(455)</a:t>
                      </a: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800"/>
                        </a:lnSpc>
                        <a:spcBef>
                          <a:spcPct val="20000"/>
                        </a:spcBef>
                        <a:spcAft>
                          <a:spcPct val="0"/>
                        </a:spcAft>
                        <a:buClr>
                          <a:schemeClr val="bg2"/>
                        </a:buClr>
                        <a:buSzPct val="75000"/>
                        <a:buFont typeface="Wingdings" pitchFamily="2" charset="2"/>
                        <a:buNone/>
                        <a:tabLst/>
                      </a:pP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(361)</a:t>
                      </a:r>
                      <a:endParaRPr kumimoji="1" lang="ja-JP"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800"/>
                        </a:lnSpc>
                        <a:spcBef>
                          <a:spcPct val="20000"/>
                        </a:spcBef>
                        <a:spcAft>
                          <a:spcPct val="0"/>
                        </a:spcAft>
                        <a:buClr>
                          <a:schemeClr val="bg2"/>
                        </a:buClr>
                        <a:buSzPct val="75000"/>
                        <a:buFont typeface="Wingdings" pitchFamily="2" charset="2"/>
                        <a:buNone/>
                        <a:tabLst/>
                      </a:pP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(348)</a:t>
                      </a:r>
                      <a:endParaRPr kumimoji="1" lang="ja-JP"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800"/>
                        </a:lnSpc>
                        <a:spcBef>
                          <a:spcPct val="20000"/>
                        </a:spcBef>
                        <a:spcAft>
                          <a:spcPct val="0"/>
                        </a:spcAft>
                        <a:buClr>
                          <a:schemeClr val="bg2"/>
                        </a:buClr>
                        <a:buSzPct val="75000"/>
                        <a:buFont typeface="Wingdings" pitchFamily="2" charset="2"/>
                        <a:buNone/>
                        <a:tabLst/>
                      </a:pP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(334)</a:t>
                      </a:r>
                      <a:endParaRPr kumimoji="1" lang="ja-JP"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800"/>
                        </a:lnSpc>
                        <a:spcBef>
                          <a:spcPct val="20000"/>
                        </a:spcBef>
                        <a:spcAft>
                          <a:spcPct val="0"/>
                        </a:spcAft>
                        <a:buClr>
                          <a:schemeClr val="bg2"/>
                        </a:buClr>
                        <a:buSzPct val="75000"/>
                        <a:buFont typeface="Wingdings" pitchFamily="2" charset="2"/>
                        <a:buNone/>
                        <a:tabLst/>
                      </a:pP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(299)</a:t>
                      </a:r>
                      <a:endParaRPr kumimoji="1" lang="ja-JP"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800"/>
                        </a:lnSpc>
                        <a:spcBef>
                          <a:spcPct val="20000"/>
                        </a:spcBef>
                        <a:spcAft>
                          <a:spcPct val="0"/>
                        </a:spcAft>
                        <a:buClr>
                          <a:schemeClr val="bg2"/>
                        </a:buClr>
                        <a:buSzPct val="75000"/>
                        <a:buFont typeface="Wingdings" pitchFamily="2" charset="2"/>
                        <a:buNone/>
                        <a:tabLst/>
                      </a:pP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(272)</a:t>
                      </a:r>
                      <a:endParaRPr kumimoji="1" lang="ja-JP"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800"/>
                        </a:lnSpc>
                        <a:spcBef>
                          <a:spcPct val="20000"/>
                        </a:spcBef>
                        <a:spcAft>
                          <a:spcPct val="0"/>
                        </a:spcAft>
                        <a:buClr>
                          <a:schemeClr val="bg2"/>
                        </a:buClr>
                        <a:buSzPct val="75000"/>
                        <a:buFont typeface="Wingdings" pitchFamily="2" charset="2"/>
                        <a:buNone/>
                        <a:tabLst/>
                      </a:pP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734" marB="45734"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正方形/長方形 1"/>
          <p:cNvSpPr/>
          <p:nvPr/>
        </p:nvSpPr>
        <p:spPr>
          <a:xfrm>
            <a:off x="179512" y="1556792"/>
            <a:ext cx="3744416" cy="4875694"/>
          </a:xfrm>
          <a:prstGeom prst="rect">
            <a:avLst/>
          </a:prstGeom>
        </p:spPr>
        <p:txBody>
          <a:bodyPr wrap="square">
            <a:spAutoFit/>
          </a:bodyPr>
          <a:lstStyle/>
          <a:p>
            <a:pPr marL="0" marR="0" lvl="0" indent="0" algn="l" defTabSz="914400" rtl="0" eaLnBrk="1" fontAlgn="auto" latinLnBrk="0" hangingPunct="1">
              <a:lnSpc>
                <a:spcPts val="1800"/>
              </a:lnSpc>
              <a:spcBef>
                <a:spcPct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財政リスクの内容・程度</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7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公社はこれまで家賃収入・再生地処分益の確保等の経営改善に取り組み、令和４年度末の借入金残高は約</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1,178</a:t>
            </a:r>
            <a:r>
              <a:rPr kumimoji="1" lang="ja-JP" altLang="en-US"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億円となっています。</a:t>
            </a:r>
            <a:endParaRPr kumimoji="1" lang="en-US" altLang="ja-JP"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700"/>
              </a:lnSpc>
              <a:spcBef>
                <a:spcPct val="0"/>
              </a:spcBef>
              <a:spcAft>
                <a:spcPts val="0"/>
              </a:spcAft>
              <a:buClrTx/>
              <a:buSzTx/>
              <a:buFontTx/>
              <a:buNone/>
              <a:tabLst/>
              <a:defRPr/>
            </a:pPr>
            <a:r>
              <a:rPr kumimoji="1" lang="ja-JP" altLang="en-US"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このうち、約</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272</a:t>
            </a:r>
            <a:r>
              <a:rPr kumimoji="1" lang="ja-JP" altLang="en-US"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）に対し、府は損失補償を付与しています。</a:t>
            </a:r>
            <a:endParaRPr kumimoji="1" lang="en-US" altLang="ja-JP"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700"/>
              </a:lnSpc>
              <a:spcBef>
                <a:spcPct val="0"/>
              </a:spcBef>
              <a:spcAft>
                <a:spcPts val="0"/>
              </a:spcAft>
              <a:buClrTx/>
              <a:buSzTx/>
              <a:buFontTx/>
              <a:buNone/>
              <a:tabLst/>
              <a:defRPr/>
            </a:pPr>
            <a:r>
              <a:rPr kumimoji="1" lang="ja-JP" altLang="en-US"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なお、公社は</a:t>
            </a:r>
            <a:r>
              <a:rPr lang="ja-JP" altLang="en-US" sz="1600" noProof="0" dirty="0">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月に「自立化に向けた</a:t>
            </a:r>
            <a:r>
              <a:rPr kumimoji="1" lang="en-US" altLang="ja-JP"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年の取り組み」の流れをくむ「中期経営計画」（</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R4</a:t>
            </a:r>
            <a:r>
              <a:rPr kumimoji="1" lang="ja-JP" altLang="en-US"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R13</a:t>
            </a:r>
            <a:r>
              <a:rPr kumimoji="1" lang="ja-JP" altLang="en-US"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）を策定し、引き続き、借入金残高の縮減（目標</a:t>
            </a:r>
            <a:r>
              <a:rPr kumimoji="1" lang="en-US" altLang="ja-JP"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令和</a:t>
            </a:r>
            <a:r>
              <a:rPr lang="en-US" altLang="ja-JP" sz="1600" noProof="0" dirty="0">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年度末 </a:t>
            </a:r>
            <a:r>
              <a:rPr kumimoji="1" lang="en-US" altLang="ja-JP"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1,100</a:t>
            </a:r>
            <a:r>
              <a:rPr kumimoji="1" lang="ja-JP" altLang="en-US"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億円以下）に取り組んでいます。</a:t>
            </a:r>
            <a:endParaRPr kumimoji="1" lang="en-US" altLang="ja-JP" sz="16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08000" marR="0" lvl="0" indent="-457200" algn="l" defTabSz="914400" rtl="0" eaLnBrk="1" fontAlgn="auto" latinLnBrk="0" hangingPunct="1">
              <a:lnSpc>
                <a:spcPts val="1200"/>
              </a:lnSpc>
              <a:spcBef>
                <a:spcPct val="0"/>
              </a:spcBef>
              <a:spcAft>
                <a:spcPts val="0"/>
              </a:spcAft>
              <a:buClrTx/>
              <a:buSzTx/>
              <a:buFontTx/>
              <a:buNone/>
              <a:tabLst/>
              <a:defRPr/>
            </a:pPr>
            <a:r>
              <a:rPr kumimoji="1"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グループファイナンスや過去の公社賃貸住宅建設資金などの借換に係るものです。</a:t>
            </a:r>
            <a:endParaRPr kumimoji="1"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08000" marR="0" lvl="0" indent="-457200" algn="l" defTabSz="914400" rtl="0" eaLnBrk="1" fontAlgn="auto" latinLnBrk="0" hangingPunct="1">
              <a:lnSpc>
                <a:spcPts val="1200"/>
              </a:lnSpc>
              <a:spcBef>
                <a:spcPct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現在は、既に損失補償を付与している借入金の借換のみ損失補償の対象としており、新たな借入金については付与していません。</a:t>
            </a:r>
          </a:p>
          <a:p>
            <a:pPr marL="0" marR="0" lvl="0" indent="0" algn="l" defTabSz="914400" rtl="0" eaLnBrk="1" fontAlgn="auto" latinLnBrk="0" hangingPunct="1">
              <a:lnSpc>
                <a:spcPts val="1800"/>
              </a:lnSpc>
              <a:spcBef>
                <a:spcPct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講ずべき措置</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7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府としては、社会経済情勢の変化に伴う借入金利の動向などを注視しつつ、公社における家賃収入の確保や、公社債の発行などの安定的かつ低利な資金調達等により、経営改善への取組みが進むよう、引き続き指導を行います。</a:t>
            </a:r>
          </a:p>
        </p:txBody>
      </p:sp>
      <p:graphicFrame>
        <p:nvGraphicFramePr>
          <p:cNvPr id="22" name="グラフ 21"/>
          <p:cNvGraphicFramePr>
            <a:graphicFrameLocks/>
          </p:cNvGraphicFramePr>
          <p:nvPr/>
        </p:nvGraphicFramePr>
        <p:xfrm>
          <a:off x="4211960" y="4437112"/>
          <a:ext cx="5040560" cy="2052228"/>
        </p:xfrm>
        <a:graphic>
          <a:graphicData uri="http://schemas.openxmlformats.org/drawingml/2006/chart">
            <c:chart xmlns:c="http://schemas.openxmlformats.org/drawingml/2006/chart" xmlns:r="http://schemas.openxmlformats.org/officeDocument/2006/relationships" r:id="rId2"/>
          </a:graphicData>
        </a:graphic>
      </p:graphicFrame>
      <p:sp>
        <p:nvSpPr>
          <p:cNvPr id="3" name="テキスト ボックス 2"/>
          <p:cNvSpPr txBox="1"/>
          <p:nvPr/>
        </p:nvSpPr>
        <p:spPr>
          <a:xfrm>
            <a:off x="4644008" y="6453336"/>
            <a:ext cx="504056"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年度</a:t>
            </a:r>
          </a:p>
        </p:txBody>
      </p:sp>
    </p:spTree>
    <p:extLst>
      <p:ext uri="{BB962C8B-B14F-4D97-AF65-F5344CB8AC3E}">
        <p14:creationId xmlns:p14="http://schemas.microsoft.com/office/powerpoint/2010/main" val="2671709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79512" y="4766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テキスト ボックス 6"/>
          <p:cNvSpPr txBox="1"/>
          <p:nvPr/>
        </p:nvSpPr>
        <p:spPr>
          <a:xfrm>
            <a:off x="71531" y="557972"/>
            <a:ext cx="8989031" cy="1077218"/>
          </a:xfrm>
          <a:prstGeom prst="rect">
            <a:avLst/>
          </a:prstGeom>
          <a:noFill/>
        </p:spPr>
        <p:txBody>
          <a:bodyPr wrap="square" rtlCol="0">
            <a:spAutoFit/>
          </a:bodyPr>
          <a:lstStyle/>
          <a:p>
            <a:pPr marL="360000" indent="-457200"/>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（４）大阪府道路公社</a:t>
            </a:r>
            <a:endParaRPr lang="ja-JP" altLang="en-US" sz="16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p>
            <a:pPr marL="363538" indent="-363538"/>
            <a:r>
              <a:rPr lang="ja-JP" altLang="en-US" sz="1600" dirty="0">
                <a:latin typeface="Meiryo UI" panose="020B0604030504040204" pitchFamily="50" charset="-128"/>
                <a:ea typeface="Meiryo UI" panose="020B0604030504040204" pitchFamily="50" charset="-128"/>
                <a:cs typeface="Meiryo UI" panose="020B0604030504040204" pitchFamily="50" charset="-128"/>
              </a:rPr>
              <a:t>  ○　大阪府道路公社は、昭和</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58</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年に地方道路公社法に基づき設立され、大阪府の出資金及び国からの借入金などにより５路線の有料道路を建設し、管理運営しています（</a:t>
            </a:r>
            <a:r>
              <a:rPr lang="ja-JP" altLang="ja-JP" sz="1600" dirty="0">
                <a:latin typeface="Meiryo UI" panose="020B0604030504040204" pitchFamily="50" charset="-128"/>
                <a:ea typeface="Meiryo UI" panose="020B0604030504040204" pitchFamily="50" charset="-128"/>
              </a:rPr>
              <a:t>このうち３路線は高速道路会社</a:t>
            </a:r>
            <a:r>
              <a:rPr lang="en-US" altLang="ja-JP"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に移管済み</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）。また、通行料金は建設等に要した資金の償還に充てられています。</a:t>
            </a:r>
          </a:p>
        </p:txBody>
      </p:sp>
      <p:sp>
        <p:nvSpPr>
          <p:cNvPr id="9" name="AutoShape 3"/>
          <p:cNvSpPr>
            <a:spLocks noChangeArrowheads="1"/>
          </p:cNvSpPr>
          <p:nvPr/>
        </p:nvSpPr>
        <p:spPr bwMode="auto">
          <a:xfrm>
            <a:off x="71531" y="1683692"/>
            <a:ext cx="3636455" cy="5004556"/>
          </a:xfrm>
          <a:prstGeom prst="roundRect">
            <a:avLst>
              <a:gd name="adj" fmla="val 0"/>
            </a:avLst>
          </a:prstGeom>
          <a:noFill/>
          <a:ln w="19050">
            <a:noFill/>
            <a:prstDash val="sysDot"/>
            <a:round/>
            <a:headEnd/>
            <a:tailEnd/>
          </a:ln>
          <a:effectLst/>
        </p:spPr>
        <p:txBody>
          <a:bodyPr wrap="square" lIns="90000" rIns="90000">
            <a:noAutofit/>
          </a:bodyPr>
          <a:lstStyle>
            <a:lvl1pPr defTabSz="939800">
              <a:defRPr sz="1400" b="1">
                <a:solidFill>
                  <a:schemeClr val="tx1"/>
                </a:solidFill>
                <a:latin typeface="Arial" charset="0"/>
                <a:ea typeface="ＭＳ Ｐゴシック" pitchFamily="50" charset="-128"/>
              </a:defRPr>
            </a:lvl1pPr>
            <a:lvl2pPr marL="742950" indent="-285750" defTabSz="939800">
              <a:defRPr sz="1400" b="1">
                <a:solidFill>
                  <a:schemeClr val="tx1"/>
                </a:solidFill>
                <a:latin typeface="Arial" charset="0"/>
                <a:ea typeface="ＭＳ Ｐゴシック" pitchFamily="50" charset="-128"/>
              </a:defRPr>
            </a:lvl2pPr>
            <a:lvl3pPr marL="1143000" indent="-228600" defTabSz="939800">
              <a:defRPr sz="1400" b="1">
                <a:solidFill>
                  <a:schemeClr val="tx1"/>
                </a:solidFill>
                <a:latin typeface="Arial" charset="0"/>
                <a:ea typeface="ＭＳ Ｐゴシック" pitchFamily="50" charset="-128"/>
              </a:defRPr>
            </a:lvl3pPr>
            <a:lvl4pPr marL="1600200" indent="-228600" defTabSz="939800">
              <a:defRPr sz="1400" b="1">
                <a:solidFill>
                  <a:schemeClr val="tx1"/>
                </a:solidFill>
                <a:latin typeface="Arial" charset="0"/>
                <a:ea typeface="ＭＳ Ｐゴシック" pitchFamily="50" charset="-128"/>
              </a:defRPr>
            </a:lvl4pPr>
            <a:lvl5pPr marL="2057400" indent="-228600" defTabSz="939800">
              <a:defRPr sz="1400" b="1">
                <a:solidFill>
                  <a:schemeClr val="tx1"/>
                </a:solidFill>
                <a:latin typeface="Arial" charset="0"/>
                <a:ea typeface="ＭＳ Ｐゴシック" pitchFamily="50" charset="-128"/>
              </a:defRPr>
            </a:lvl5pPr>
            <a:lvl6pPr marL="2514600" indent="-228600" defTabSz="9398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6pPr>
            <a:lvl7pPr marL="2971800" indent="-228600" defTabSz="9398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7pPr>
            <a:lvl8pPr marL="3429000" indent="-228600" defTabSz="9398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8pPr>
            <a:lvl9pPr marL="3886200" indent="-228600" defTabSz="939800" eaLnBrk="0" fontAlgn="base" hangingPunct="0">
              <a:lnSpc>
                <a:spcPct val="90000"/>
              </a:lnSpc>
              <a:spcBef>
                <a:spcPct val="40000"/>
              </a:spcBef>
              <a:spcAft>
                <a:spcPct val="0"/>
              </a:spcAft>
              <a:defRPr sz="1400" b="1">
                <a:solidFill>
                  <a:schemeClr val="tx1"/>
                </a:solidFill>
                <a:latin typeface="Arial" charset="0"/>
                <a:ea typeface="ＭＳ Ｐゴシック" pitchFamily="50" charset="-128"/>
              </a:defRPr>
            </a:lvl9pPr>
          </a:lstStyle>
          <a:p>
            <a:pPr eaLnBrk="1" hangingPunct="1">
              <a:lnSpc>
                <a:spcPts val="1800"/>
              </a:lnSpc>
              <a:spcBef>
                <a:spcPct val="0"/>
              </a:spcBef>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財政リスクの内容・程度</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800"/>
              </a:lnSpc>
              <a:spcBef>
                <a:spcPct val="0"/>
              </a:spcBef>
            </a:pP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　</a:t>
            </a:r>
            <a:r>
              <a:rPr lang="ja-JP" altLang="en-US" b="0" dirty="0">
                <a:latin typeface="Meiryo UI" panose="020B0604030504040204" pitchFamily="50" charset="-128"/>
                <a:ea typeface="Meiryo UI" panose="020B0604030504040204" pitchFamily="50" charset="-128"/>
                <a:cs typeface="Meiryo UI" panose="020B0604030504040204" pitchFamily="50" charset="-128"/>
              </a:rPr>
              <a:t>昨今の社会情勢変化などにより、有料道路事業許可取得時の予測交通量に満たない路線が存在することから、さらなる府の支出を回避できるよう、公社策定の中期経営計画に基づく経営改善の取組みを着実に実施することにより、料金徴収期間の満了時に、建設債務の償還残額（収支の不足額）が府出資金総額</a:t>
            </a:r>
            <a:r>
              <a:rPr lang="en-US" altLang="ja-JP" b="0" dirty="0">
                <a:latin typeface="Meiryo UI" panose="020B0604030504040204" pitchFamily="50" charset="-128"/>
                <a:ea typeface="Meiryo UI" panose="020B0604030504040204" pitchFamily="50" charset="-128"/>
                <a:cs typeface="Meiryo UI" panose="020B0604030504040204" pitchFamily="50" charset="-128"/>
              </a:rPr>
              <a:t>911</a:t>
            </a:r>
            <a:r>
              <a:rPr lang="ja-JP" altLang="en-US" b="0" dirty="0">
                <a:latin typeface="Meiryo UI" panose="020B0604030504040204" pitchFamily="50" charset="-128"/>
                <a:ea typeface="Meiryo UI" panose="020B0604030504040204" pitchFamily="50" charset="-128"/>
                <a:cs typeface="Meiryo UI" panose="020B0604030504040204" pitchFamily="50" charset="-128"/>
              </a:rPr>
              <a:t>億円（うち</a:t>
            </a:r>
            <a:r>
              <a:rPr lang="en-US" altLang="ja-JP" b="0" dirty="0">
                <a:latin typeface="Meiryo UI" panose="020B0604030504040204" pitchFamily="50" charset="-128"/>
                <a:ea typeface="Meiryo UI" panose="020B0604030504040204" pitchFamily="50" charset="-128"/>
                <a:cs typeface="Meiryo UI" panose="020B0604030504040204" pitchFamily="50" charset="-128"/>
              </a:rPr>
              <a:t>411</a:t>
            </a:r>
            <a:r>
              <a:rPr lang="ja-JP" altLang="en-US" b="0" dirty="0">
                <a:latin typeface="Meiryo UI" panose="020B0604030504040204" pitchFamily="50" charset="-128"/>
                <a:ea typeface="Meiryo UI" panose="020B0604030504040204" pitchFamily="50" charset="-128"/>
                <a:cs typeface="Meiryo UI" panose="020B0604030504040204" pitchFamily="50" charset="-128"/>
              </a:rPr>
              <a:t>億円放棄）の範囲内となるよう、取組みを進めています。　　</a:t>
            </a:r>
            <a:endParaRPr lang="en-US" altLang="ja-JP" b="0" dirty="0">
              <a:latin typeface="Meiryo UI" panose="020B0604030504040204" pitchFamily="50" charset="-128"/>
              <a:ea typeface="Meiryo UI" panose="020B0604030504040204" pitchFamily="50" charset="-128"/>
              <a:cs typeface="Meiryo UI" panose="020B0604030504040204" pitchFamily="50" charset="-128"/>
            </a:endParaRPr>
          </a:p>
          <a:p>
            <a:pPr algn="just" eaLnBrk="1" hangingPunct="1">
              <a:lnSpc>
                <a:spcPts val="1800"/>
              </a:lnSpc>
              <a:spcBef>
                <a:spcPct val="0"/>
              </a:spcBef>
            </a:pPr>
            <a:r>
              <a:rPr lang="ja-JP" altLang="en-US" b="0" dirty="0">
                <a:latin typeface="Meiryo UI" panose="020B0604030504040204" pitchFamily="50" charset="-128"/>
                <a:ea typeface="Meiryo UI" panose="020B0604030504040204" pitchFamily="50" charset="-128"/>
                <a:cs typeface="Meiryo UI" panose="020B0604030504040204" pitchFamily="50" charset="-128"/>
              </a:rPr>
              <a:t>　また、近畿圏の高速道路料金体系一元化のため、道路公社路線の高速道路会社への移管に取り組んでおり、平成</a:t>
            </a:r>
            <a:r>
              <a:rPr lang="en-US" altLang="ja-JP" b="0" dirty="0">
                <a:latin typeface="Meiryo UI" panose="020B0604030504040204" pitchFamily="50" charset="-128"/>
                <a:ea typeface="Meiryo UI" panose="020B0604030504040204" pitchFamily="50" charset="-128"/>
                <a:cs typeface="Meiryo UI" panose="020B0604030504040204" pitchFamily="50" charset="-128"/>
              </a:rPr>
              <a:t>30</a:t>
            </a:r>
            <a:r>
              <a:rPr lang="ja-JP" altLang="en-US" b="0" dirty="0">
                <a:latin typeface="Meiryo UI" panose="020B0604030504040204" pitchFamily="50" charset="-128"/>
                <a:ea typeface="Meiryo UI" panose="020B0604030504040204" pitchFamily="50" charset="-128"/>
                <a:cs typeface="Meiryo UI" panose="020B0604030504040204" pitchFamily="50" charset="-128"/>
              </a:rPr>
              <a:t>年</a:t>
            </a:r>
            <a:r>
              <a:rPr lang="en-US" altLang="ja-JP" b="0" dirty="0">
                <a:latin typeface="Meiryo UI" panose="020B0604030504040204" pitchFamily="50" charset="-128"/>
                <a:ea typeface="Meiryo UI" panose="020B0604030504040204" pitchFamily="50" charset="-128"/>
                <a:cs typeface="Meiryo UI" panose="020B0604030504040204" pitchFamily="50" charset="-128"/>
              </a:rPr>
              <a:t>4</a:t>
            </a:r>
            <a:r>
              <a:rPr lang="ja-JP" altLang="en-US" b="0" dirty="0">
                <a:latin typeface="Meiryo UI" panose="020B0604030504040204" pitchFamily="50" charset="-128"/>
                <a:ea typeface="Meiryo UI" panose="020B0604030504040204" pitchFamily="50" charset="-128"/>
                <a:cs typeface="Meiryo UI" panose="020B0604030504040204" pitchFamily="50" charset="-128"/>
              </a:rPr>
              <a:t>月に堺泉北及び南阪奈の移管を、平成</a:t>
            </a:r>
            <a:r>
              <a:rPr lang="en-US" altLang="ja-JP" b="0" dirty="0">
                <a:latin typeface="Meiryo UI" panose="020B0604030504040204" pitchFamily="50" charset="-128"/>
                <a:ea typeface="Meiryo UI" panose="020B0604030504040204" pitchFamily="50" charset="-128"/>
                <a:cs typeface="Meiryo UI" panose="020B0604030504040204" pitchFamily="50" charset="-128"/>
              </a:rPr>
              <a:t>31</a:t>
            </a:r>
            <a:r>
              <a:rPr lang="ja-JP" altLang="en-US" b="0" dirty="0">
                <a:latin typeface="Meiryo UI" panose="020B0604030504040204" pitchFamily="50" charset="-128"/>
                <a:ea typeface="Meiryo UI" panose="020B0604030504040204" pitchFamily="50" charset="-128"/>
                <a:cs typeface="Meiryo UI" panose="020B0604030504040204" pitchFamily="50" charset="-128"/>
              </a:rPr>
              <a:t>年</a:t>
            </a:r>
            <a:r>
              <a:rPr lang="en-US" altLang="ja-JP" b="0" dirty="0">
                <a:latin typeface="Meiryo UI" panose="020B0604030504040204" pitchFamily="50" charset="-128"/>
                <a:ea typeface="Meiryo UI" panose="020B0604030504040204" pitchFamily="50" charset="-128"/>
                <a:cs typeface="Meiryo UI" panose="020B0604030504040204" pitchFamily="50" charset="-128"/>
              </a:rPr>
              <a:t>4</a:t>
            </a:r>
            <a:r>
              <a:rPr lang="ja-JP" altLang="en-US" b="0" dirty="0">
                <a:latin typeface="Meiryo UI" panose="020B0604030504040204" pitchFamily="50" charset="-128"/>
                <a:ea typeface="Meiryo UI" panose="020B0604030504040204" pitchFamily="50" charset="-128"/>
                <a:cs typeface="Meiryo UI" panose="020B0604030504040204" pitchFamily="50" charset="-128"/>
              </a:rPr>
              <a:t>月に第二阪奈の移管を完了しております。</a:t>
            </a:r>
            <a:endParaRPr lang="en-US" altLang="ja-JP" b="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1200"/>
              </a:spcBef>
            </a:pP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講ずべき措置</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indent="216000" algn="just">
              <a:lnSpc>
                <a:spcPts val="1800"/>
              </a:lnSpc>
              <a:spcBef>
                <a:spcPct val="0"/>
              </a:spcBef>
            </a:pPr>
            <a:r>
              <a:rPr lang="ja-JP" altLang="en-US" b="0" dirty="0">
                <a:latin typeface="Meiryo UI" panose="020B0604030504040204" pitchFamily="50" charset="-128"/>
                <a:ea typeface="Meiryo UI" panose="020B0604030504040204" pitchFamily="50" charset="-128"/>
                <a:cs typeface="Meiryo UI" panose="020B0604030504040204" pitchFamily="50" charset="-128"/>
              </a:rPr>
              <a:t>建設債務を着実に償還していくために、公社策定の中期経営計画に基づいた、維持管理費縮減や人件費削減等の経営改善や、利用促進の取組みに努めるとともに、箕面有料道路は、接続する高速道路会社への移管をめざします。</a:t>
            </a:r>
            <a:endParaRPr lang="ja-JP" altLang="en-US" sz="1600" b="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 name="Group 140"/>
          <p:cNvGraphicFramePr>
            <a:graphicFrameLocks noGrp="1"/>
          </p:cNvGraphicFramePr>
          <p:nvPr/>
        </p:nvGraphicFramePr>
        <p:xfrm>
          <a:off x="3840784" y="1916832"/>
          <a:ext cx="5219778" cy="4320480"/>
        </p:xfrm>
        <a:graphic>
          <a:graphicData uri="http://schemas.openxmlformats.org/drawingml/2006/table">
            <a:tbl>
              <a:tblPr/>
              <a:tblGrid>
                <a:gridCol w="1164558">
                  <a:extLst>
                    <a:ext uri="{9D8B030D-6E8A-4147-A177-3AD203B41FA5}">
                      <a16:colId xmlns:a16="http://schemas.microsoft.com/office/drawing/2014/main" val="20000"/>
                    </a:ext>
                  </a:extLst>
                </a:gridCol>
                <a:gridCol w="624967">
                  <a:extLst>
                    <a:ext uri="{9D8B030D-6E8A-4147-A177-3AD203B41FA5}">
                      <a16:colId xmlns:a16="http://schemas.microsoft.com/office/drawing/2014/main" val="20002"/>
                    </a:ext>
                  </a:extLst>
                </a:gridCol>
                <a:gridCol w="764667">
                  <a:extLst>
                    <a:ext uri="{9D8B030D-6E8A-4147-A177-3AD203B41FA5}">
                      <a16:colId xmlns:a16="http://schemas.microsoft.com/office/drawing/2014/main" val="20003"/>
                    </a:ext>
                  </a:extLst>
                </a:gridCol>
                <a:gridCol w="1152128">
                  <a:extLst>
                    <a:ext uri="{9D8B030D-6E8A-4147-A177-3AD203B41FA5}">
                      <a16:colId xmlns:a16="http://schemas.microsoft.com/office/drawing/2014/main" val="20004"/>
                    </a:ext>
                  </a:extLst>
                </a:gridCol>
                <a:gridCol w="748791">
                  <a:extLst>
                    <a:ext uri="{9D8B030D-6E8A-4147-A177-3AD203B41FA5}">
                      <a16:colId xmlns:a16="http://schemas.microsoft.com/office/drawing/2014/main" val="20001"/>
                    </a:ext>
                  </a:extLst>
                </a:gridCol>
                <a:gridCol w="764667">
                  <a:extLst>
                    <a:ext uri="{9D8B030D-6E8A-4147-A177-3AD203B41FA5}">
                      <a16:colId xmlns:a16="http://schemas.microsoft.com/office/drawing/2014/main" val="20005"/>
                    </a:ext>
                  </a:extLst>
                </a:gridCol>
              </a:tblGrid>
              <a:tr h="367028">
                <a:tc gridSpan="6">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各路線の概要</a:t>
                      </a:r>
                    </a:p>
                  </a:txBody>
                  <a:tcPr marL="18002" marR="18002" marT="45677" marB="45677" anchor="ct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14599">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路線名</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H30.4.1,</a:t>
                      </a:r>
                      <a:r>
                        <a:rPr kumimoji="1"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移管</a:t>
                      </a:r>
                      <a:r>
                        <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路線</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H31.4.1,</a:t>
                      </a:r>
                      <a:r>
                        <a:rPr kumimoji="1"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移管路線</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管理</a:t>
                      </a:r>
                      <a:r>
                        <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路線</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14599">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堺泉北</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南阪奈</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第二阪奈</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鳥飼仁和寺</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箕面</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39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延長</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4.7km</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4.6km</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13.4km</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0.7km</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6.8km</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39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供用年月日</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H3.3</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H16.3</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H9.4</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S62.2</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H19.5</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4599">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料金徴収期間満了</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H30.3</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H30.3</a:t>
                      </a: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H31.3</a:t>
                      </a: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R9.2</a:t>
                      </a: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R29.5</a:t>
                      </a: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4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建設費</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257</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651</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1,246</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（大阪府分）</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102</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501</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39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内出資金総額</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66</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226</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423</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175</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39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内放棄額</a:t>
                      </a: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(215</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(196</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80100351"/>
                  </a:ext>
                </a:extLst>
              </a:tr>
              <a:tr h="484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R4</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交通量</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（台／日）</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9,945</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11,813</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47276">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R4</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料金収入</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51823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料金徴収期間</a:t>
                      </a:r>
                      <a:endPar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満了時点での収支</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44</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△189</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△108</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（大阪府分）</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△36</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18002" marR="18002" marT="45677" marB="45677"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△280</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18002" marR="18002" marT="45677" marB="4567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8" name="正方形/長方形 7"/>
          <p:cNvSpPr/>
          <p:nvPr/>
        </p:nvSpPr>
        <p:spPr>
          <a:xfrm>
            <a:off x="8412490" y="6381328"/>
            <a:ext cx="648072" cy="317860"/>
          </a:xfrm>
          <a:prstGeom prst="rect">
            <a:avLst/>
          </a:prstGeom>
          <a:solidFill>
            <a:schemeClr val="bg1"/>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6</a:t>
            </a:r>
            <a:endParaRPr lang="ja-JP" altLang="en-US" dirty="0">
              <a:solidFill>
                <a:prstClr val="black"/>
              </a:solidFill>
            </a:endParaRPr>
          </a:p>
        </p:txBody>
      </p:sp>
    </p:spTree>
    <p:extLst>
      <p:ext uri="{BB962C8B-B14F-4D97-AF65-F5344CB8AC3E}">
        <p14:creationId xmlns:p14="http://schemas.microsoft.com/office/powerpoint/2010/main" val="4199404690"/>
      </p:ext>
    </p:extLst>
  </p:cSld>
  <p:clrMapOvr>
    <a:masterClrMapping/>
  </p:clrMapOvr>
</p:sld>
</file>

<file path=ppt/theme/theme1.xml><?xml version="1.0" encoding="utf-8"?>
<a:theme xmlns:a="http://schemas.openxmlformats.org/drawingml/2006/main" name="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defPPr marL="0" marR="0" indent="0" algn="ctr" defTabSz="914400" eaLnBrk="1" fontAlgn="auto" latinLnBrk="0" hangingPunct="1">
          <a:lnSpc>
            <a:spcPct val="100000"/>
          </a:lnSpc>
          <a:spcBef>
            <a:spcPts val="0"/>
          </a:spcBef>
          <a:spcAft>
            <a:spcPts val="0"/>
          </a:spcAft>
          <a:buClrTx/>
          <a:buSzTx/>
          <a:buFontTx/>
          <a:buNone/>
          <a:tabLst/>
          <a:defRPr kumimoji="0" sz="4000" i="1" u="none" strike="noStrike" kern="0" cap="all" spc="0" normalizeH="0" baseline="0" noProof="0" dirty="0" smtClean="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HG丸ｺﾞｼｯｸM-PRO" panose="020F0600000000000000" pitchFamily="50" charset="-128"/>
            <a:ea typeface="HG丸ｺﾞｼｯｸM-PRO" panose="020F0600000000000000"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B532240C-9678-49BC-876E-9028F5F0CBF7}">
  <ds:schemaRefs>
    <ds:schemaRef ds:uri="http://schemas.openxmlformats.org/package/2006/metadata/core-properties"/>
    <ds:schemaRef ds:uri="http://schemas.microsoft.com/office/2006/metadata/properties"/>
    <ds:schemaRef ds:uri="http://purl.org/dc/terms/"/>
    <ds:schemaRef ds:uri="http://schemas.microsoft.com/office/2006/documentManagement/types"/>
    <ds:schemaRef ds:uri="http://www.w3.org/XML/1998/namespace"/>
    <ds:schemaRef ds:uri="http://purl.org/dc/dcmitype/"/>
    <ds:schemaRef ds:uri="http://purl.org/dc/elements/1.1/"/>
  </ds:schemaRefs>
</ds:datastoreItem>
</file>

<file path=customXml/itemProps2.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3.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13952</TotalTime>
  <Words>2138</Words>
  <Application>Microsoft Office PowerPoint</Application>
  <PresentationFormat>画面に合わせる (4:3)</PresentationFormat>
  <Paragraphs>191</Paragraphs>
  <Slides>6</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13" baseType="lpstr">
      <vt:lpstr>HG丸ｺﾞｼｯｸM-PRO</vt:lpstr>
      <vt:lpstr>Meiryo UI</vt:lpstr>
      <vt:lpstr>Arial</vt:lpstr>
      <vt:lpstr>Calibri</vt:lpstr>
      <vt:lpstr>Wingdings</vt:lpstr>
      <vt:lpstr>Office ​​テーマ</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杉山　伸孝</cp:lastModifiedBy>
  <cp:revision>1289</cp:revision>
  <cp:lastPrinted>2024-02-06T04:20:04Z</cp:lastPrinted>
  <dcterms:created xsi:type="dcterms:W3CDTF">2014-06-17T12:02:58Z</dcterms:created>
  <dcterms:modified xsi:type="dcterms:W3CDTF">2024-02-06T13:55:34Z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