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73"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0000"/>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706" autoAdjust="0"/>
    <p:restoredTop sz="94434" autoAdjust="0"/>
  </p:normalViewPr>
  <p:slideViewPr>
    <p:cSldViewPr snapToGrid="0">
      <p:cViewPr varScale="1">
        <p:scale>
          <a:sx n="100" d="100"/>
          <a:sy n="100" d="100"/>
        </p:scale>
        <p:origin x="121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2949574" cy="498476"/>
          </a:xfrm>
          <a:prstGeom prst="rect">
            <a:avLst/>
          </a:prstGeom>
        </p:spPr>
        <p:txBody>
          <a:bodyPr vert="horz" lIns="91402" tIns="45702" rIns="91402"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3"/>
            <a:ext cx="2949574" cy="498476"/>
          </a:xfrm>
          <a:prstGeom prst="rect">
            <a:avLst/>
          </a:prstGeom>
        </p:spPr>
        <p:txBody>
          <a:bodyPr vert="horz" lIns="91402" tIns="45702" rIns="91402" bIns="45702" rtlCol="0"/>
          <a:lstStyle>
            <a:lvl1pPr algn="r">
              <a:defRPr sz="1200"/>
            </a:lvl1pPr>
          </a:lstStyle>
          <a:p>
            <a:fld id="{ECBA3D3F-E09E-4480-A3FA-9C96152F6833}"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5975"/>
          </a:xfrm>
          <a:prstGeom prst="rect">
            <a:avLst/>
          </a:prstGeom>
          <a:noFill/>
          <a:ln w="12700">
            <a:solidFill>
              <a:prstClr val="black"/>
            </a:solidFill>
          </a:ln>
        </p:spPr>
        <p:txBody>
          <a:bodyPr vert="horz" lIns="91402" tIns="45702" rIns="91402" bIns="45702"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8"/>
          </a:xfrm>
          <a:prstGeom prst="rect">
            <a:avLst/>
          </a:prstGeom>
        </p:spPr>
        <p:txBody>
          <a:bodyPr vert="horz" lIns="91402" tIns="45702" rIns="91402"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6"/>
            <a:ext cx="2949574" cy="498476"/>
          </a:xfrm>
          <a:prstGeom prst="rect">
            <a:avLst/>
          </a:prstGeom>
        </p:spPr>
        <p:txBody>
          <a:bodyPr vert="horz" lIns="91402" tIns="45702" rIns="91402"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6"/>
            <a:ext cx="2949574" cy="498476"/>
          </a:xfrm>
          <a:prstGeom prst="rect">
            <a:avLst/>
          </a:prstGeom>
        </p:spPr>
        <p:txBody>
          <a:bodyPr vert="horz" lIns="91402" tIns="45702" rIns="91402" bIns="45702" rtlCol="0" anchor="b"/>
          <a:lstStyle>
            <a:lvl1pPr algn="r">
              <a:defRPr sz="1200"/>
            </a:lvl1pPr>
          </a:lstStyle>
          <a:p>
            <a:fld id="{BFB2099C-0D95-481A-B4D5-66F801626264}" type="slidenum">
              <a:rPr kumimoji="1" lang="ja-JP" altLang="en-US" smtClean="0"/>
              <a:t>‹#›</a:t>
            </a:fld>
            <a:endParaRPr kumimoji="1" lang="ja-JP" altLang="en-US"/>
          </a:p>
        </p:txBody>
      </p:sp>
    </p:spTree>
    <p:extLst>
      <p:ext uri="{BB962C8B-B14F-4D97-AF65-F5344CB8AC3E}">
        <p14:creationId xmlns:p14="http://schemas.microsoft.com/office/powerpoint/2010/main" val="1635982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2009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64082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24451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7125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53691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34920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204949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194454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83940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20063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774A29-4AF1-4D9C-B7D8-44FFA68319E6}" type="datetimeFigureOut">
              <a:rPr kumimoji="1" lang="ja-JP" altLang="en-US" smtClean="0"/>
              <a:t>2024/1/19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70543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74A29-4AF1-4D9C-B7D8-44FFA68319E6}" type="datetimeFigureOut">
              <a:rPr kumimoji="1" lang="ja-JP" altLang="en-US" smtClean="0"/>
              <a:t>2024/1/19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D13BA-A91B-41CC-8E3B-190D8C672410}" type="slidenum">
              <a:rPr kumimoji="1" lang="ja-JP" altLang="en-US" smtClean="0"/>
              <a:t>‹#›</a:t>
            </a:fld>
            <a:endParaRPr kumimoji="1" lang="ja-JP" altLang="en-US"/>
          </a:p>
        </p:txBody>
      </p:sp>
    </p:spTree>
    <p:extLst>
      <p:ext uri="{BB962C8B-B14F-4D97-AF65-F5344CB8AC3E}">
        <p14:creationId xmlns:p14="http://schemas.microsoft.com/office/powerpoint/2010/main" val="3759985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1" y="2350"/>
            <a:ext cx="9903849" cy="432000"/>
          </a:xfrm>
          <a:prstGeom prst="bevel">
            <a:avLst>
              <a:gd name="adj" fmla="val 0"/>
            </a:avLst>
          </a:prstGeom>
          <a:solidFill>
            <a:srgbClr val="0070C0"/>
          </a:solidFill>
          <a:ln w="1270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kumimoji="1" lang="en-US" altLang="ja-JP" sz="200" b="1" dirty="0">
              <a:solidFill>
                <a:schemeClr val="tx1"/>
              </a:solidFill>
              <a:latin typeface="Meiryo UI" panose="020B0604030504040204" pitchFamily="50" charset="-128"/>
              <a:ea typeface="Meiryo UI" panose="020B0604030504040204" pitchFamily="50" charset="-128"/>
            </a:endParaRPr>
          </a:p>
          <a:p>
            <a:pPr algn="ctr"/>
            <a:r>
              <a:rPr kumimoji="1" lang="en-US" altLang="ja-JP" sz="1300" b="1" dirty="0">
                <a:solidFill>
                  <a:schemeClr val="bg1"/>
                </a:solidFill>
                <a:latin typeface="Meiryo UI" panose="020B0604030504040204" pitchFamily="50" charset="-128"/>
                <a:ea typeface="Meiryo UI" panose="020B0604030504040204" pitchFamily="50" charset="-128"/>
              </a:rPr>
              <a:t>2025</a:t>
            </a:r>
            <a:r>
              <a:rPr kumimoji="1" lang="ja-JP" altLang="en-US" sz="1300" b="1" dirty="0">
                <a:solidFill>
                  <a:schemeClr val="bg1"/>
                </a:solidFill>
                <a:latin typeface="Meiryo UI" panose="020B0604030504040204" pitchFamily="50" charset="-128"/>
                <a:ea typeface="Meiryo UI" panose="020B0604030504040204" pitchFamily="50" charset="-128"/>
              </a:rPr>
              <a:t>年日本国際博覧会（大阪・関西万博）関連事業に関する要望</a:t>
            </a:r>
            <a:r>
              <a:rPr kumimoji="1" lang="ja-JP" altLang="en-US" sz="1200" b="1" dirty="0">
                <a:solidFill>
                  <a:schemeClr val="bg1"/>
                </a:solidFill>
                <a:latin typeface="Meiryo UI" panose="020B0604030504040204" pitchFamily="50" charset="-128"/>
                <a:ea typeface="Meiryo UI" panose="020B0604030504040204" pitchFamily="50" charset="-128"/>
              </a:rPr>
              <a:t>　（主な項目）</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100" b="1" dirty="0">
                <a:solidFill>
                  <a:schemeClr val="bg1"/>
                </a:solidFill>
                <a:latin typeface="Meiryo UI" panose="020B0604030504040204" pitchFamily="50" charset="-128"/>
                <a:ea typeface="Meiryo UI" panose="020B0604030504040204" pitchFamily="50" charset="-128"/>
              </a:rPr>
              <a:t>～政府の「</a:t>
            </a:r>
            <a:r>
              <a:rPr kumimoji="1" lang="en-US" altLang="ja-JP" sz="1100" b="1" dirty="0">
                <a:solidFill>
                  <a:schemeClr val="bg1"/>
                </a:solidFill>
                <a:latin typeface="Meiryo UI" panose="020B0604030504040204" pitchFamily="50" charset="-128"/>
                <a:ea typeface="Meiryo UI" panose="020B0604030504040204" pitchFamily="50" charset="-128"/>
              </a:rPr>
              <a:t>2025</a:t>
            </a:r>
            <a:r>
              <a:rPr kumimoji="1" lang="ja-JP" altLang="en-US" sz="1100" b="1" dirty="0">
                <a:solidFill>
                  <a:schemeClr val="bg1"/>
                </a:solidFill>
                <a:latin typeface="Meiryo UI" panose="020B0604030504040204" pitchFamily="50" charset="-128"/>
                <a:ea typeface="Meiryo UI" panose="020B0604030504040204" pitchFamily="50" charset="-128"/>
              </a:rPr>
              <a:t>年大阪・関西万博アクションプラン</a:t>
            </a:r>
            <a:r>
              <a:rPr kumimoji="1" lang="en-US" altLang="ja-JP" sz="1100" b="1" dirty="0">
                <a:solidFill>
                  <a:schemeClr val="bg1"/>
                </a:solidFill>
                <a:latin typeface="Meiryo UI" panose="020B0604030504040204" pitchFamily="50" charset="-128"/>
                <a:ea typeface="Meiryo UI" panose="020B0604030504040204" pitchFamily="50" charset="-128"/>
              </a:rPr>
              <a:t>Ver.4</a:t>
            </a:r>
            <a:r>
              <a:rPr kumimoji="1" lang="ja-JP" altLang="en-US" sz="1100" b="1" dirty="0">
                <a:solidFill>
                  <a:schemeClr val="bg1"/>
                </a:solidFill>
                <a:latin typeface="Meiryo UI" panose="020B0604030504040204" pitchFamily="50" charset="-128"/>
                <a:ea typeface="Meiryo UI" panose="020B0604030504040204" pitchFamily="50" charset="-128"/>
              </a:rPr>
              <a:t>」改訂に向けて～</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8086" y="1474936"/>
            <a:ext cx="4845399" cy="5346167"/>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108000"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10" name="角丸四角形 9"/>
          <p:cNvSpPr/>
          <p:nvPr/>
        </p:nvSpPr>
        <p:spPr>
          <a:xfrm>
            <a:off x="127057" y="1634651"/>
            <a:ext cx="1412861" cy="167440"/>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Meiryo UI" panose="020B0604030504040204" pitchFamily="50" charset="-128"/>
                <a:ea typeface="Meiryo UI" panose="020B0604030504040204" pitchFamily="50" charset="-128"/>
              </a:rPr>
              <a:t>ライフサイエンス</a:t>
            </a:r>
          </a:p>
        </p:txBody>
      </p:sp>
      <p:sp>
        <p:nvSpPr>
          <p:cNvPr id="49" name="正方形/長方形 48"/>
          <p:cNvSpPr/>
          <p:nvPr/>
        </p:nvSpPr>
        <p:spPr>
          <a:xfrm>
            <a:off x="89295" y="1771463"/>
            <a:ext cx="4831826" cy="965210"/>
          </a:xfrm>
          <a:prstGeom prst="rect">
            <a:avLst/>
          </a:prstGeom>
        </p:spPr>
        <p:txBody>
          <a:bodyPr wrap="square">
            <a:noAutofit/>
          </a:bodyPr>
          <a:lstStyle/>
          <a:p>
            <a:pPr>
              <a:lnSpc>
                <a:spcPts val="1200"/>
              </a:lnSpc>
            </a:pP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rPr>
              <a:t>・</a:t>
            </a:r>
            <a:r>
              <a:rPr kumimoji="1" lang="ja-JP" altLang="en-US"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国（厚労省他）、府市、博覧会協会で関係者会議を設置し</a:t>
            </a:r>
            <a:endParaRPr kumimoji="1" lang="en-US" altLang="ja-JP"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情報発信について</a:t>
            </a: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検討</a:t>
            </a:r>
            <a:endParaRPr lang="ja-JP"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defTabSz="457200" rtl="0" eaLnBrk="1" fontAlgn="auto" latinLnBrk="0" hangingPunct="1">
              <a:lnSpc>
                <a:spcPts val="12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・未来医療</a:t>
            </a:r>
            <a:r>
              <a:rPr kumimoji="1" lang="ja-JP" altLang="en-US" sz="800" dirty="0">
                <a:latin typeface="Meiryo UI" panose="020B0604030504040204" pitchFamily="50" charset="-128"/>
                <a:ea typeface="Meiryo UI" panose="020B0604030504040204" pitchFamily="50" charset="-128"/>
                <a:cs typeface="Times New Roman" panose="02020603050405020304" pitchFamily="18" charset="0"/>
              </a:rPr>
              <a:t>推進</a:t>
            </a:r>
            <a:r>
              <a:rPr kumimoji="1" lang="ja-JP" altLang="en-US"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機構の「再生・細胞医療・遺伝子治療の社会</a:t>
            </a:r>
            <a:endParaRPr kumimoji="1" lang="en-US" altLang="ja-JP"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defTabSz="457200" rtl="0" eaLnBrk="1" fontAlgn="auto" latinLnBrk="0" hangingPunct="1">
              <a:lnSpc>
                <a:spcPts val="12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実装に向けた環境整備事業費補助金」採択</a:t>
            </a:r>
            <a:endParaRPr kumimoji="1" lang="en-US" altLang="ja-JP"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defTabSz="457200" rtl="0" eaLnBrk="1" fontAlgn="auto" latinLnBrk="0" hangingPunct="1">
              <a:lnSpc>
                <a:spcPts val="12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Times New Roman" panose="02020603050405020304" pitchFamily="18" charset="0"/>
              </a:rPr>
              <a:t>・未来医療国際拠点における</a:t>
            </a:r>
            <a:r>
              <a:rPr kumimoji="1" lang="ja-JP" altLang="en-US" sz="800" kern="1200" dirty="0">
                <a:latin typeface="Meiryo UI" panose="020B0604030504040204" pitchFamily="50" charset="-128"/>
                <a:ea typeface="Meiryo UI" panose="020B0604030504040204" pitchFamily="50" charset="-128"/>
              </a:rPr>
              <a:t>「交流・共創・発信」の場の整備</a:t>
            </a:r>
            <a:endParaRPr kumimoji="1"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900" dirty="0">
              <a:latin typeface="Meiryo UI" panose="020B0604030504040204" pitchFamily="50" charset="-128"/>
              <a:ea typeface="Meiryo UI" panose="020B0604030504040204" pitchFamily="50" charset="-128"/>
            </a:endParaRPr>
          </a:p>
        </p:txBody>
      </p:sp>
      <p:sp>
        <p:nvSpPr>
          <p:cNvPr id="2" name="角丸四角形 1"/>
          <p:cNvSpPr/>
          <p:nvPr/>
        </p:nvSpPr>
        <p:spPr>
          <a:xfrm>
            <a:off x="65216" y="508400"/>
            <a:ext cx="9828126" cy="755518"/>
          </a:xfrm>
          <a:prstGeom prst="roundRect">
            <a:avLst>
              <a:gd name="adj" fmla="val 23686"/>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rPr>
              <a:t>◆大阪・関西万博開催まで１年３ヶ月となり、国家プロジェクトである万博の成功に向け、</a:t>
            </a:r>
            <a:r>
              <a:rPr lang="ja-JP" altLang="en-US" sz="1000" b="1" u="sng" dirty="0">
                <a:solidFill>
                  <a:schemeClr val="tx1"/>
                </a:solidFill>
                <a:latin typeface="Meiryo UI" panose="020B0604030504040204" pitchFamily="50" charset="-128"/>
                <a:ea typeface="Meiryo UI" panose="020B0604030504040204" pitchFamily="50" charset="-128"/>
              </a:rPr>
              <a:t>様々な準備の総仕上げを行うべき非常に重要な段階</a:t>
            </a:r>
            <a:r>
              <a:rPr lang="ja-JP" altLang="en-US" sz="1000" dirty="0">
                <a:solidFill>
                  <a:schemeClr val="tx1"/>
                </a:solidFill>
                <a:latin typeface="Meiryo UI" panose="020B0604030504040204" pitchFamily="50" charset="-128"/>
                <a:ea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◆万博会場の整備等の開催準備に万全を期すことはもとより、</a:t>
            </a:r>
            <a:r>
              <a:rPr lang="ja-JP" altLang="en-US" sz="1000" b="1" u="sng" dirty="0">
                <a:solidFill>
                  <a:schemeClr val="tx1"/>
                </a:solidFill>
                <a:latin typeface="Meiryo UI" panose="020B0604030504040204" pitchFamily="50" charset="-128"/>
                <a:ea typeface="Meiryo UI" panose="020B0604030504040204" pitchFamily="50" charset="-128"/>
              </a:rPr>
              <a:t>未来社会の実現に向け、国や地元がこれまで積み上げてきた取組みを確実に実行</a:t>
            </a:r>
            <a:r>
              <a:rPr lang="ja-JP" altLang="en-US" sz="1000" dirty="0">
                <a:solidFill>
                  <a:schemeClr val="tx1"/>
                </a:solidFill>
                <a:latin typeface="Meiryo UI" panose="020B0604030504040204" pitchFamily="50" charset="-128"/>
                <a:ea typeface="Meiryo UI" panose="020B0604030504040204" pitchFamily="50" charset="-128"/>
              </a:rPr>
              <a:t>していかなければならない、まさに今が正念場。</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◆万博成功のみならず、我が国の経済成長や世界の課題解決につなげるためにも、全国の自治体とも連携し、</a:t>
            </a:r>
            <a:r>
              <a:rPr lang="ja-JP" altLang="en-US" sz="1000" b="1" u="sng" dirty="0">
                <a:solidFill>
                  <a:schemeClr val="tx1"/>
                </a:solidFill>
                <a:latin typeface="Meiryo UI" panose="020B0604030504040204" pitchFamily="50" charset="-128"/>
                <a:ea typeface="Meiryo UI" panose="020B0604030504040204" pitchFamily="50" charset="-128"/>
              </a:rPr>
              <a:t>「</a:t>
            </a:r>
            <a:r>
              <a:rPr lang="en-US" altLang="ja-JP" sz="1000" b="1" u="sng" dirty="0">
                <a:solidFill>
                  <a:schemeClr val="tx1"/>
                </a:solidFill>
                <a:latin typeface="Meiryo UI" panose="020B0604030504040204" pitchFamily="50" charset="-128"/>
                <a:ea typeface="Meiryo UI" panose="020B0604030504040204" pitchFamily="50" charset="-128"/>
              </a:rPr>
              <a:t>2025</a:t>
            </a:r>
            <a:r>
              <a:rPr lang="ja-JP" altLang="en-US" sz="1000" b="1" u="sng" dirty="0">
                <a:solidFill>
                  <a:schemeClr val="tx1"/>
                </a:solidFill>
                <a:latin typeface="Meiryo UI" panose="020B0604030504040204" pitchFamily="50" charset="-128"/>
                <a:ea typeface="Meiryo UI" panose="020B0604030504040204" pitchFamily="50" charset="-128"/>
              </a:rPr>
              <a:t>年大阪・関西万博アクションプラン」の着実な推進が必要</a:t>
            </a:r>
            <a:r>
              <a:rPr lang="ja-JP" altLang="ja-JP" sz="1000" b="1" u="sng" dirty="0">
                <a:solidFill>
                  <a:schemeClr val="tx1"/>
                </a:solidFill>
                <a:latin typeface="Meiryo UI" panose="020B0604030504040204" pitchFamily="50" charset="-128"/>
                <a:ea typeface="Meiryo UI" panose="020B0604030504040204" pitchFamily="50" charset="-128"/>
              </a:rPr>
              <a:t>。</a:t>
            </a:r>
          </a:p>
        </p:txBody>
      </p:sp>
      <p:sp>
        <p:nvSpPr>
          <p:cNvPr id="5" name="対角する 2 つの角を切り取った四角形 4"/>
          <p:cNvSpPr/>
          <p:nvPr/>
        </p:nvSpPr>
        <p:spPr>
          <a:xfrm>
            <a:off x="65216" y="1339889"/>
            <a:ext cx="4816320" cy="227117"/>
          </a:xfrm>
          <a:prstGeom prst="snip2DiagRect">
            <a:avLst>
              <a:gd name="adj1" fmla="val 36597"/>
              <a:gd name="adj2" fmla="val 16667"/>
            </a:avLst>
          </a:prstGeom>
          <a:gradFill>
            <a:gsLst>
              <a:gs pos="0">
                <a:schemeClr val="tx1"/>
              </a:gs>
              <a:gs pos="85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Meiryo UI" panose="020B0604030504040204" pitchFamily="50" charset="-128"/>
                <a:ea typeface="Meiryo UI" panose="020B0604030504040204" pitchFamily="50" charset="-128"/>
              </a:rPr>
              <a:t>万博を契機とした「未来社会」の実現に向けて</a:t>
            </a:r>
          </a:p>
        </p:txBody>
      </p:sp>
      <p:sp>
        <p:nvSpPr>
          <p:cNvPr id="59" name="角丸四角形 29">
            <a:extLst>
              <a:ext uri="{FF2B5EF4-FFF2-40B4-BE49-F238E27FC236}">
                <a16:creationId xmlns:a16="http://schemas.microsoft.com/office/drawing/2014/main" id="{64576B89-7285-43EF-B5C3-6F43BB81605C}"/>
              </a:ext>
            </a:extLst>
          </p:cNvPr>
          <p:cNvSpPr/>
          <p:nvPr/>
        </p:nvSpPr>
        <p:spPr>
          <a:xfrm>
            <a:off x="127057" y="3408013"/>
            <a:ext cx="1412861" cy="213760"/>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Meiryo UI" panose="020B0604030504040204" pitchFamily="50" charset="-128"/>
                <a:ea typeface="Meiryo UI" panose="020B0604030504040204" pitchFamily="50" charset="-128"/>
              </a:rPr>
              <a:t>次世代モビリティ</a:t>
            </a:r>
          </a:p>
        </p:txBody>
      </p:sp>
      <p:sp>
        <p:nvSpPr>
          <p:cNvPr id="61" name="正方形/長方形 60">
            <a:extLst>
              <a:ext uri="{FF2B5EF4-FFF2-40B4-BE49-F238E27FC236}">
                <a16:creationId xmlns:a16="http://schemas.microsoft.com/office/drawing/2014/main" id="{34F1C3B8-0995-4CD9-B2BD-CA8B18FAAE99}"/>
              </a:ext>
            </a:extLst>
          </p:cNvPr>
          <p:cNvSpPr/>
          <p:nvPr/>
        </p:nvSpPr>
        <p:spPr>
          <a:xfrm>
            <a:off x="89295" y="3609446"/>
            <a:ext cx="4688657" cy="1080839"/>
          </a:xfrm>
          <a:prstGeom prst="rect">
            <a:avLst/>
          </a:prstGeom>
        </p:spPr>
        <p:txBody>
          <a:bodyPr wrap="square">
            <a:noAutofit/>
          </a:bodyPr>
          <a:lstStyle/>
          <a:p>
            <a:pPr>
              <a:lnSpc>
                <a:spcPts val="1200"/>
              </a:lnSpc>
            </a:pP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rPr>
              <a:t>・</a:t>
            </a:r>
            <a:r>
              <a:rPr lang="ja-JP"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国、府市、博覧会協会、</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事業者</a:t>
            </a:r>
            <a:r>
              <a:rPr lang="ja-JP"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で</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「大阪・関西万博空飛ぶ</a:t>
            </a:r>
            <a:endParaRPr lang="en-US"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クルマ準備</a:t>
            </a:r>
            <a:r>
              <a:rPr lang="ja-JP"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会議</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を設置</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し実用化に向け検討</a:t>
            </a: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kumimoji="1" lang="ja-JP" altLang="en-US"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・空飛ぶクルマのバーティポート（離発着場）整備指針の公表</a:t>
            </a:r>
            <a:endParaRPr kumimoji="1" lang="en-US" altLang="ja-JP"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角丸四角形 29">
            <a:extLst>
              <a:ext uri="{FF2B5EF4-FFF2-40B4-BE49-F238E27FC236}">
                <a16:creationId xmlns:a16="http://schemas.microsoft.com/office/drawing/2014/main" id="{C2CDD29E-5AC0-4279-B7AA-43E0D1E4CC05}"/>
              </a:ext>
            </a:extLst>
          </p:cNvPr>
          <p:cNvSpPr/>
          <p:nvPr/>
        </p:nvSpPr>
        <p:spPr>
          <a:xfrm>
            <a:off x="127057" y="4944047"/>
            <a:ext cx="1398883" cy="186623"/>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r>
              <a:rPr lang="ja-JP" altLang="en-US" sz="1000" b="1" dirty="0">
                <a:latin typeface="Meiryo UI" panose="020B0604030504040204" pitchFamily="50" charset="-128"/>
                <a:ea typeface="Meiryo UI" panose="020B0604030504040204" pitchFamily="50" charset="-128"/>
              </a:rPr>
              <a:t>カーボンニュートラル</a:t>
            </a:r>
          </a:p>
        </p:txBody>
      </p:sp>
      <p:sp>
        <p:nvSpPr>
          <p:cNvPr id="63" name="正方形/長方形 62">
            <a:extLst>
              <a:ext uri="{FF2B5EF4-FFF2-40B4-BE49-F238E27FC236}">
                <a16:creationId xmlns:a16="http://schemas.microsoft.com/office/drawing/2014/main" id="{D0621FEE-0664-4950-842E-65300F94FE32}"/>
              </a:ext>
            </a:extLst>
          </p:cNvPr>
          <p:cNvSpPr/>
          <p:nvPr/>
        </p:nvSpPr>
        <p:spPr>
          <a:xfrm>
            <a:off x="89294" y="5136726"/>
            <a:ext cx="4714059" cy="975455"/>
          </a:xfrm>
          <a:prstGeom prst="rect">
            <a:avLst/>
          </a:prstGeom>
        </p:spPr>
        <p:txBody>
          <a:bodyPr wrap="square">
            <a:noAutofit/>
          </a:bodyPr>
          <a:lstStyle/>
          <a:p>
            <a:pPr>
              <a:lnSpc>
                <a:spcPts val="1200"/>
              </a:lnSpc>
            </a:pP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rPr>
              <a:t>・</a:t>
            </a:r>
            <a:r>
              <a:rPr kumimoji="1" lang="ja-JP" altLang="en-US"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万博会場内外でのカーボンニュートラル</a:t>
            </a: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に</a:t>
            </a:r>
            <a:r>
              <a:rPr kumimoji="1" lang="ja-JP" altLang="en-US"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資する新技術の</a:t>
            </a:r>
            <a:endParaRPr kumimoji="1" lang="en-US" altLang="ja-JP"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開発・実証への支援について協議</a:t>
            </a:r>
            <a:endParaRPr kumimoji="1" lang="en-US" altLang="ja-JP" sz="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・会場周辺でのブルーカーボン生態系の再生・創出への支援</a:t>
            </a:r>
            <a:endParaRPr kumimoji="1"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について協議</a:t>
            </a:r>
            <a:endParaRPr kumimoji="1"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kumimoji="1" lang="ja-JP" altLang="en-US" sz="800" kern="100" dirty="0">
                <a:latin typeface="Meiryo UI" panose="020B0604030504040204" pitchFamily="50" charset="-128"/>
                <a:ea typeface="Meiryo UI" panose="020B0604030504040204" pitchFamily="50" charset="-128"/>
                <a:cs typeface="Times New Roman" panose="02020603050405020304" pitchFamily="18" charset="0"/>
              </a:rPr>
              <a:t>・見える化、行動変容に向けた支援について協議</a:t>
            </a:r>
            <a:endParaRPr lang="en-US" altLang="ja-JP" sz="800"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A9F58F79-0C61-48E8-BE89-78F60FDC96C6}"/>
              </a:ext>
            </a:extLst>
          </p:cNvPr>
          <p:cNvSpPr/>
          <p:nvPr/>
        </p:nvSpPr>
        <p:spPr>
          <a:xfrm>
            <a:off x="186118" y="2872681"/>
            <a:ext cx="4633823" cy="447808"/>
          </a:xfrm>
          <a:prstGeom prst="rect">
            <a:avLst/>
          </a:prstGeom>
          <a:ln>
            <a:solidFill>
              <a:schemeClr val="tx1"/>
            </a:solidFill>
          </a:ln>
        </p:spPr>
        <p:txBody>
          <a:bodyPr wrap="square" anchor="b" anchorCtr="0">
            <a:noAutofit/>
          </a:bodyPr>
          <a:lstStyle/>
          <a:p>
            <a:r>
              <a:rPr lang="ja-JP" altLang="en-US" sz="1000" b="1" dirty="0">
                <a:latin typeface="Meiryo UI" panose="020B0604030504040204" pitchFamily="50" charset="-128"/>
                <a:ea typeface="Meiryo UI" panose="020B0604030504040204" pitchFamily="50" charset="-128"/>
              </a:rPr>
              <a:t>➡再生医療をはじめとする最先端の医療の取組みを、会場内外で効果的に発信するた</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め、関係者会議での議論を成熟化させ具体化を図る</a:t>
            </a:r>
            <a:endParaRPr lang="en-US" altLang="ja-JP" sz="1000" dirty="0">
              <a:latin typeface="Meiryo UI" panose="020B0604030504040204" pitchFamily="50" charset="-128"/>
              <a:ea typeface="Meiryo UI" panose="020B0604030504040204" pitchFamily="50" charset="-128"/>
            </a:endParaRPr>
          </a:p>
        </p:txBody>
      </p:sp>
      <p:sp>
        <p:nvSpPr>
          <p:cNvPr id="98" name="角丸四角形 9">
            <a:extLst>
              <a:ext uri="{FF2B5EF4-FFF2-40B4-BE49-F238E27FC236}">
                <a16:creationId xmlns:a16="http://schemas.microsoft.com/office/drawing/2014/main" id="{09157049-5F10-4983-BBBE-96810764A534}"/>
              </a:ext>
            </a:extLst>
          </p:cNvPr>
          <p:cNvSpPr/>
          <p:nvPr/>
        </p:nvSpPr>
        <p:spPr>
          <a:xfrm>
            <a:off x="250460" y="2805225"/>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sp>
        <p:nvSpPr>
          <p:cNvPr id="103" name="正方形/長方形 102">
            <a:extLst>
              <a:ext uri="{FF2B5EF4-FFF2-40B4-BE49-F238E27FC236}">
                <a16:creationId xmlns:a16="http://schemas.microsoft.com/office/drawing/2014/main" id="{DEE9E2A0-D81E-48E5-8D91-FF2DAEE6B0DC}"/>
              </a:ext>
            </a:extLst>
          </p:cNvPr>
          <p:cNvSpPr/>
          <p:nvPr/>
        </p:nvSpPr>
        <p:spPr>
          <a:xfrm>
            <a:off x="186118" y="4419333"/>
            <a:ext cx="4633824" cy="399011"/>
          </a:xfrm>
          <a:prstGeom prst="rect">
            <a:avLst/>
          </a:prstGeom>
          <a:ln>
            <a:solidFill>
              <a:schemeClr val="tx1"/>
            </a:solidFill>
          </a:ln>
        </p:spPr>
        <p:txBody>
          <a:bodyPr wrap="square" anchor="b" anchorCtr="0">
            <a:noAutofit/>
          </a:bodyPr>
          <a:lstStyle/>
          <a:p>
            <a:r>
              <a:rPr lang="ja-JP" altLang="en-US" sz="1000" b="1" dirty="0">
                <a:latin typeface="Meiryo UI" panose="020B0604030504040204" pitchFamily="50" charset="-128"/>
                <a:ea typeface="Meiryo UI" panose="020B0604030504040204" pitchFamily="50" charset="-128"/>
              </a:rPr>
              <a:t>➡万博における商用運航と万博後のビジネス化に向けた操縦者免許や運航基準等の</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早期整備</a:t>
            </a:r>
            <a:endParaRPr lang="en-US" altLang="ja-JP" sz="1000" dirty="0">
              <a:latin typeface="Meiryo UI" panose="020B0604030504040204" pitchFamily="50" charset="-128"/>
              <a:ea typeface="Meiryo UI" panose="020B0604030504040204" pitchFamily="50" charset="-128"/>
            </a:endParaRPr>
          </a:p>
        </p:txBody>
      </p:sp>
      <p:sp>
        <p:nvSpPr>
          <p:cNvPr id="105" name="正方形/長方形 104">
            <a:extLst>
              <a:ext uri="{FF2B5EF4-FFF2-40B4-BE49-F238E27FC236}">
                <a16:creationId xmlns:a16="http://schemas.microsoft.com/office/drawing/2014/main" id="{D8B59FCB-F6E9-4CC8-BABE-B3DDC51F3A5B}"/>
              </a:ext>
            </a:extLst>
          </p:cNvPr>
          <p:cNvSpPr/>
          <p:nvPr/>
        </p:nvSpPr>
        <p:spPr>
          <a:xfrm>
            <a:off x="1590575" y="1611634"/>
            <a:ext cx="2643746" cy="23892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■国際的な最先端未来医療都市の実現</a:t>
            </a:r>
            <a:endParaRPr lang="en-US" altLang="ja-JP" sz="1000" b="1" dirty="0">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C046559D-5390-4B9B-8BA6-CE5DCCD009AB}"/>
              </a:ext>
            </a:extLst>
          </p:cNvPr>
          <p:cNvSpPr/>
          <p:nvPr/>
        </p:nvSpPr>
        <p:spPr>
          <a:xfrm>
            <a:off x="1590575" y="3401814"/>
            <a:ext cx="2643746" cy="23892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■世界をリードする次世代モビリティの実現</a:t>
            </a:r>
            <a:endParaRPr lang="en-US" altLang="ja-JP" sz="1000" b="1" dirty="0">
              <a:latin typeface="Meiryo UI" panose="020B0604030504040204" pitchFamily="50" charset="-128"/>
              <a:ea typeface="Meiryo UI" panose="020B0604030504040204" pitchFamily="50" charset="-128"/>
            </a:endParaRPr>
          </a:p>
        </p:txBody>
      </p:sp>
      <p:sp>
        <p:nvSpPr>
          <p:cNvPr id="107" name="正方形/長方形 106">
            <a:extLst>
              <a:ext uri="{FF2B5EF4-FFF2-40B4-BE49-F238E27FC236}">
                <a16:creationId xmlns:a16="http://schemas.microsoft.com/office/drawing/2014/main" id="{458AF71F-D540-4F2B-AB1A-4E589B1ED062}"/>
              </a:ext>
            </a:extLst>
          </p:cNvPr>
          <p:cNvSpPr/>
          <p:nvPr/>
        </p:nvSpPr>
        <p:spPr>
          <a:xfrm>
            <a:off x="1588281" y="4923835"/>
            <a:ext cx="2643746" cy="23892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■万博を契機とした脱炭素社会の実現</a:t>
            </a:r>
            <a:endParaRPr lang="en-US" altLang="ja-JP" sz="1000" b="1" dirty="0">
              <a:latin typeface="Meiryo UI" panose="020B0604030504040204" pitchFamily="50" charset="-128"/>
              <a:ea typeface="Meiryo UI" panose="020B0604030504040204" pitchFamily="50" charset="-128"/>
            </a:endParaRPr>
          </a:p>
        </p:txBody>
      </p:sp>
      <p:sp>
        <p:nvSpPr>
          <p:cNvPr id="108" name="正方形/長方形 107">
            <a:extLst>
              <a:ext uri="{FF2B5EF4-FFF2-40B4-BE49-F238E27FC236}">
                <a16:creationId xmlns:a16="http://schemas.microsoft.com/office/drawing/2014/main" id="{B62B1E1C-F6DB-4EFD-A11F-B80C595E4548}"/>
              </a:ext>
            </a:extLst>
          </p:cNvPr>
          <p:cNvSpPr/>
          <p:nvPr/>
        </p:nvSpPr>
        <p:spPr>
          <a:xfrm>
            <a:off x="182960" y="6299243"/>
            <a:ext cx="4633823" cy="470521"/>
          </a:xfrm>
          <a:prstGeom prst="rect">
            <a:avLst/>
          </a:prstGeom>
          <a:ln>
            <a:solidFill>
              <a:schemeClr val="tx1"/>
            </a:solidFill>
          </a:ln>
        </p:spPr>
        <p:txBody>
          <a:bodyPr wrap="square" anchor="b" anchorCtr="0">
            <a:noAutofit/>
          </a:bodyPr>
          <a:lstStyle/>
          <a:p>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CO</a:t>
            </a:r>
            <a:r>
              <a:rPr lang="en-US" altLang="ja-JP" sz="1000" b="1" baseline="-25000" dirty="0">
                <a:latin typeface="Meiryo UI" panose="020B0604030504040204" pitchFamily="50" charset="-128"/>
                <a:ea typeface="Meiryo UI" panose="020B0604030504040204" pitchFamily="50" charset="-128"/>
              </a:rPr>
              <a:t>2</a:t>
            </a:r>
            <a:r>
              <a:rPr lang="ja-JP" altLang="en-US" sz="1000" b="1" dirty="0">
                <a:latin typeface="Meiryo UI" panose="020B0604030504040204" pitchFamily="50" charset="-128"/>
                <a:ea typeface="Meiryo UI" panose="020B0604030504040204" pitchFamily="50" charset="-128"/>
              </a:rPr>
              <a:t>排出削減効果の高い技術の開発・実証を支援する事業等</a:t>
            </a:r>
            <a:r>
              <a:rPr lang="ja-JP" altLang="en-US" sz="1000" b="1" strike="noStrike" dirty="0">
                <a:latin typeface="Meiryo UI" panose="020B0604030504040204" pitchFamily="50" charset="-128"/>
                <a:ea typeface="Meiryo UI" panose="020B0604030504040204" pitchFamily="50" charset="-128"/>
              </a:rPr>
              <a:t>を活用した、</a:t>
            </a:r>
            <a:r>
              <a:rPr lang="ja-JP" altLang="en-US" sz="1000" b="1" dirty="0">
                <a:latin typeface="Meiryo UI" panose="020B0604030504040204" pitchFamily="50" charset="-128"/>
                <a:ea typeface="Meiryo UI" panose="020B0604030504040204" pitchFamily="50" charset="-128"/>
              </a:rPr>
              <a:t>カーボ</a:t>
            </a:r>
            <a:endParaRPr lang="en-US" altLang="ja-JP" sz="1000" b="1" dirty="0">
              <a:latin typeface="Meiryo UI" panose="020B0604030504040204" pitchFamily="50" charset="-128"/>
              <a:ea typeface="Meiryo UI" panose="020B0604030504040204" pitchFamily="50" charset="-128"/>
            </a:endParaRPr>
          </a:p>
          <a:p>
            <a:r>
              <a:rPr lang="en-US" altLang="ja-JP" sz="1000" b="1" dirty="0">
                <a:latin typeface="Meiryo UI" panose="020B0604030504040204" pitchFamily="50" charset="-128"/>
                <a:ea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rPr>
              <a:t>ンニュートラルに資する</a:t>
            </a:r>
            <a:r>
              <a:rPr lang="ja-JP" altLang="en-US" sz="1000" b="1" strike="noStrike" dirty="0">
                <a:latin typeface="Meiryo UI" panose="020B0604030504040204" pitchFamily="50" charset="-128"/>
                <a:ea typeface="Meiryo UI" panose="020B0604030504040204" pitchFamily="50" charset="-128"/>
              </a:rPr>
              <a:t>最先端技術の、万博会場内外における実証・実装</a:t>
            </a:r>
            <a:r>
              <a:rPr lang="ja-JP" altLang="en-US" sz="1000" b="1" dirty="0">
                <a:latin typeface="Meiryo UI" panose="020B0604030504040204" pitchFamily="50" charset="-128"/>
                <a:ea typeface="Meiryo UI" panose="020B0604030504040204" pitchFamily="50" charset="-128"/>
              </a:rPr>
              <a:t>の支援</a:t>
            </a:r>
            <a:endParaRPr kumimoji="1" lang="en-US" altLang="ja-JP" sz="1000" b="1" i="0"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20" name="正方形/長方形 119">
            <a:extLst>
              <a:ext uri="{FF2B5EF4-FFF2-40B4-BE49-F238E27FC236}">
                <a16:creationId xmlns:a16="http://schemas.microsoft.com/office/drawing/2014/main" id="{AB171FDF-6B51-4F62-8A1C-5F9E4CB70DB2}"/>
              </a:ext>
            </a:extLst>
          </p:cNvPr>
          <p:cNvSpPr/>
          <p:nvPr/>
        </p:nvSpPr>
        <p:spPr>
          <a:xfrm>
            <a:off x="4001292" y="4165478"/>
            <a:ext cx="845025" cy="223533"/>
          </a:xfrm>
          <a:prstGeom prst="rect">
            <a:avLst/>
          </a:prstGeom>
        </p:spPr>
        <p:txBody>
          <a:bodyPr wrap="square">
            <a:noAutofit/>
          </a:bodyPr>
          <a:lstStyle/>
          <a:p>
            <a:pPr>
              <a:lnSpc>
                <a:spcPts val="600"/>
              </a:lnSpc>
            </a:pPr>
            <a:r>
              <a:rPr lang="ja-JP" altLang="en-US" sz="400" dirty="0">
                <a:latin typeface="Meiryo UI" panose="020B0604030504040204" pitchFamily="50" charset="-128"/>
                <a:ea typeface="Meiryo UI" panose="020B0604030504040204" pitchFamily="50" charset="-128"/>
              </a:rPr>
              <a:t>◀空飛ぶクルマ実機を用いた</a:t>
            </a:r>
            <a:endParaRPr lang="en-US" altLang="ja-JP" sz="400" dirty="0">
              <a:latin typeface="Meiryo UI" panose="020B0604030504040204" pitchFamily="50" charset="-128"/>
              <a:ea typeface="Meiryo UI" panose="020B0604030504040204" pitchFamily="50" charset="-128"/>
            </a:endParaRPr>
          </a:p>
          <a:p>
            <a:pPr>
              <a:lnSpc>
                <a:spcPts val="600"/>
              </a:lnSpc>
            </a:pPr>
            <a:r>
              <a:rPr lang="en-US" altLang="ja-JP" sz="400" dirty="0">
                <a:latin typeface="Meiryo UI" panose="020B0604030504040204" pitchFamily="50" charset="-128"/>
                <a:ea typeface="Meiryo UI" panose="020B0604030504040204" pitchFamily="50" charset="-128"/>
              </a:rPr>
              <a:t>   </a:t>
            </a:r>
            <a:r>
              <a:rPr lang="ja-JP" altLang="en-US" sz="400" dirty="0">
                <a:latin typeface="Meiryo UI" panose="020B0604030504040204" pitchFamily="50" charset="-128"/>
                <a:ea typeface="Meiryo UI" panose="020B0604030504040204" pitchFamily="50" charset="-128"/>
              </a:rPr>
              <a:t>試験飛行</a:t>
            </a:r>
            <a:r>
              <a:rPr lang="en-US" altLang="ja-JP" sz="400" dirty="0">
                <a:latin typeface="Meiryo UI" panose="020B0604030504040204" pitchFamily="50" charset="-128"/>
                <a:ea typeface="Meiryo UI" panose="020B0604030504040204" pitchFamily="50" charset="-128"/>
              </a:rPr>
              <a:t>(R5.12.13)</a:t>
            </a:r>
          </a:p>
          <a:p>
            <a:pPr>
              <a:lnSpc>
                <a:spcPts val="600"/>
              </a:lnSpc>
            </a:pPr>
            <a:endParaRPr lang="en-US" altLang="ja-JP" sz="400" dirty="0">
              <a:latin typeface="Meiryo UI" panose="020B0604030504040204" pitchFamily="50" charset="-128"/>
              <a:ea typeface="Meiryo UI" panose="020B0604030504040204" pitchFamily="50" charset="-128"/>
            </a:endParaRPr>
          </a:p>
          <a:p>
            <a:pPr>
              <a:lnSpc>
                <a:spcPts val="600"/>
              </a:lnSpc>
            </a:pPr>
            <a:endParaRPr lang="en-US" altLang="ja-JP" sz="400" dirty="0">
              <a:latin typeface="Meiryo UI" panose="020B0604030504040204" pitchFamily="50" charset="-128"/>
              <a:ea typeface="Meiryo UI" panose="020B0604030504040204" pitchFamily="50" charset="-128"/>
            </a:endParaRPr>
          </a:p>
        </p:txBody>
      </p:sp>
      <p:pic>
        <p:nvPicPr>
          <p:cNvPr id="72" name="図 71">
            <a:extLst>
              <a:ext uri="{FF2B5EF4-FFF2-40B4-BE49-F238E27FC236}">
                <a16:creationId xmlns:a16="http://schemas.microsoft.com/office/drawing/2014/main" id="{1FD0E1B2-713E-43E3-B95A-9CCA267205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782355" y="5213298"/>
            <a:ext cx="892340" cy="479193"/>
          </a:xfrm>
          <a:prstGeom prst="rect">
            <a:avLst/>
          </a:prstGeom>
        </p:spPr>
      </p:pic>
      <p:pic>
        <p:nvPicPr>
          <p:cNvPr id="74" name="Picture 2" descr="http://www.iwatani.co.jp/jpn/downloads/images/img89.jpg">
            <a:extLst>
              <a:ext uri="{FF2B5EF4-FFF2-40B4-BE49-F238E27FC236}">
                <a16:creationId xmlns:a16="http://schemas.microsoft.com/office/drawing/2014/main" id="{C3D384AA-6EEF-4D94-96EC-06A03904FF6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03095" y="5727136"/>
            <a:ext cx="803804" cy="470521"/>
          </a:xfrm>
          <a:prstGeom prst="rect">
            <a:avLst/>
          </a:prstGeom>
          <a:noFill/>
          <a:extLst>
            <a:ext uri="{909E8E84-426E-40DD-AFC4-6F175D3DCCD1}">
              <a14:hiddenFill xmlns:a14="http://schemas.microsoft.com/office/drawing/2010/main">
                <a:solidFill>
                  <a:srgbClr val="FFFFFF"/>
                </a:solidFill>
              </a14:hiddenFill>
            </a:ext>
          </a:extLst>
        </p:spPr>
      </p:pic>
      <p:pic>
        <p:nvPicPr>
          <p:cNvPr id="77" name="図 76">
            <a:extLst>
              <a:ext uri="{FF2B5EF4-FFF2-40B4-BE49-F238E27FC236}">
                <a16:creationId xmlns:a16="http://schemas.microsoft.com/office/drawing/2014/main" id="{74FB58F3-EF13-4187-AD95-A11BCC7BED0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730973" y="5213298"/>
            <a:ext cx="803804" cy="875253"/>
          </a:xfrm>
          <a:prstGeom prst="rect">
            <a:avLst/>
          </a:prstGeom>
        </p:spPr>
      </p:pic>
      <p:pic>
        <p:nvPicPr>
          <p:cNvPr id="75" name="図 74" descr="C:\Users\TabuchiKe\AppData\Local\Microsoft\Windows\INetCache\Content.Word\P1070475　ﾜｶﾒ.JPG">
            <a:extLst>
              <a:ext uri="{FF2B5EF4-FFF2-40B4-BE49-F238E27FC236}">
                <a16:creationId xmlns:a16="http://schemas.microsoft.com/office/drawing/2014/main" id="{171F1234-B19A-43E2-99AA-CF6873B17563}"/>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4414659" y="5880083"/>
            <a:ext cx="411678" cy="308758"/>
          </a:xfrm>
          <a:prstGeom prst="rect">
            <a:avLst/>
          </a:prstGeom>
          <a:noFill/>
          <a:ln>
            <a:noFill/>
          </a:ln>
        </p:spPr>
      </p:pic>
      <p:sp>
        <p:nvSpPr>
          <p:cNvPr id="76" name="テキスト ボックス 75">
            <a:extLst>
              <a:ext uri="{FF2B5EF4-FFF2-40B4-BE49-F238E27FC236}">
                <a16:creationId xmlns:a16="http://schemas.microsoft.com/office/drawing/2014/main" id="{EF552CE9-AB74-4F6F-A273-8D66F52CF1F7}"/>
              </a:ext>
            </a:extLst>
          </p:cNvPr>
          <p:cNvSpPr txBox="1"/>
          <p:nvPr/>
        </p:nvSpPr>
        <p:spPr>
          <a:xfrm>
            <a:off x="4435886" y="6133641"/>
            <a:ext cx="222209" cy="47716"/>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3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藻場イメージ</a:t>
            </a:r>
          </a:p>
        </p:txBody>
      </p:sp>
      <p:sp>
        <p:nvSpPr>
          <p:cNvPr id="79" name="テキスト ボックス 78">
            <a:extLst>
              <a:ext uri="{FF2B5EF4-FFF2-40B4-BE49-F238E27FC236}">
                <a16:creationId xmlns:a16="http://schemas.microsoft.com/office/drawing/2014/main" id="{5F7F0E9E-0D86-40C2-858D-4EF35075FEB1}"/>
              </a:ext>
            </a:extLst>
          </p:cNvPr>
          <p:cNvSpPr txBox="1"/>
          <p:nvPr/>
        </p:nvSpPr>
        <p:spPr>
          <a:xfrm>
            <a:off x="3296682" y="6130593"/>
            <a:ext cx="299878" cy="61822"/>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水素ステーション</a:t>
            </a:r>
          </a:p>
        </p:txBody>
      </p:sp>
      <p:sp>
        <p:nvSpPr>
          <p:cNvPr id="80" name="テキスト ボックス 79">
            <a:extLst>
              <a:ext uri="{FF2B5EF4-FFF2-40B4-BE49-F238E27FC236}">
                <a16:creationId xmlns:a16="http://schemas.microsoft.com/office/drawing/2014/main" id="{1844F9D8-726E-4AF7-A434-580FE7D8D884}"/>
              </a:ext>
            </a:extLst>
          </p:cNvPr>
          <p:cNvSpPr txBox="1"/>
          <p:nvPr/>
        </p:nvSpPr>
        <p:spPr>
          <a:xfrm>
            <a:off x="2803095" y="5606097"/>
            <a:ext cx="344180" cy="67678"/>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次世代型太陽電池</a:t>
            </a:r>
          </a:p>
        </p:txBody>
      </p:sp>
      <p:sp>
        <p:nvSpPr>
          <p:cNvPr id="81" name="角丸四角形 9">
            <a:extLst>
              <a:ext uri="{FF2B5EF4-FFF2-40B4-BE49-F238E27FC236}">
                <a16:creationId xmlns:a16="http://schemas.microsoft.com/office/drawing/2014/main" id="{BC4D7118-D076-426D-AB1C-7B16563DE6ED}"/>
              </a:ext>
            </a:extLst>
          </p:cNvPr>
          <p:cNvSpPr/>
          <p:nvPr/>
        </p:nvSpPr>
        <p:spPr>
          <a:xfrm>
            <a:off x="250460" y="4301538"/>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sp>
        <p:nvSpPr>
          <p:cNvPr id="82" name="角丸四角形 9">
            <a:extLst>
              <a:ext uri="{FF2B5EF4-FFF2-40B4-BE49-F238E27FC236}">
                <a16:creationId xmlns:a16="http://schemas.microsoft.com/office/drawing/2014/main" id="{EB6EFC81-32D6-4AFA-BE5F-7DB4CB1A7FBD}"/>
              </a:ext>
            </a:extLst>
          </p:cNvPr>
          <p:cNvSpPr/>
          <p:nvPr/>
        </p:nvSpPr>
        <p:spPr>
          <a:xfrm>
            <a:off x="250461" y="6216975"/>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pic>
        <p:nvPicPr>
          <p:cNvPr id="113" name="図 112">
            <a:extLst>
              <a:ext uri="{FF2B5EF4-FFF2-40B4-BE49-F238E27FC236}">
                <a16:creationId xmlns:a16="http://schemas.microsoft.com/office/drawing/2014/main" id="{179CFDDF-8BBA-431A-81B4-9DE905C96A96}"/>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l="1697" t="1197" r="1492" b="1005"/>
          <a:stretch/>
        </p:blipFill>
        <p:spPr>
          <a:xfrm>
            <a:off x="2813336" y="1960920"/>
            <a:ext cx="604245" cy="848916"/>
          </a:xfrm>
          <a:prstGeom prst="rect">
            <a:avLst/>
          </a:prstGeom>
        </p:spPr>
      </p:pic>
      <p:pic>
        <p:nvPicPr>
          <p:cNvPr id="116" name="図 115">
            <a:extLst>
              <a:ext uri="{FF2B5EF4-FFF2-40B4-BE49-F238E27FC236}">
                <a16:creationId xmlns:a16="http://schemas.microsoft.com/office/drawing/2014/main" id="{E6C210CA-4202-495B-A93F-E91EFD24B796}"/>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l="3063" t="3214" r="4266" b="3187"/>
          <a:stretch/>
        </p:blipFill>
        <p:spPr>
          <a:xfrm>
            <a:off x="4313763" y="1924454"/>
            <a:ext cx="534982" cy="856687"/>
          </a:xfrm>
          <a:prstGeom prst="rect">
            <a:avLst/>
          </a:prstGeom>
        </p:spPr>
      </p:pic>
      <p:sp>
        <p:nvSpPr>
          <p:cNvPr id="117" name="テキスト ボックス 116">
            <a:extLst>
              <a:ext uri="{FF2B5EF4-FFF2-40B4-BE49-F238E27FC236}">
                <a16:creationId xmlns:a16="http://schemas.microsoft.com/office/drawing/2014/main" id="{A6E8C2B9-A30D-4630-9AD0-22541472C96C}"/>
              </a:ext>
            </a:extLst>
          </p:cNvPr>
          <p:cNvSpPr txBox="1"/>
          <p:nvPr/>
        </p:nvSpPr>
        <p:spPr>
          <a:xfrm>
            <a:off x="2953705" y="2743055"/>
            <a:ext cx="438602" cy="58655"/>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50" b="1" dirty="0">
                <a:latin typeface="BIZ UDPゴシック" panose="020B0400000000000000" pitchFamily="50" charset="-128"/>
                <a:ea typeface="BIZ UDPゴシック" panose="020B0400000000000000" pitchFamily="50" charset="-128"/>
                <a:cs typeface="Meiryo UI" panose="020B0604030504040204" pitchFamily="50" charset="-128"/>
              </a:rPr>
              <a:t>エントランス・交流空間イメージ</a:t>
            </a:r>
            <a:endParaRPr kumimoji="0" lang="ja-JP" altLang="en-US" sz="2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19" name="テキスト ボックス 118">
            <a:extLst>
              <a:ext uri="{FF2B5EF4-FFF2-40B4-BE49-F238E27FC236}">
                <a16:creationId xmlns:a16="http://schemas.microsoft.com/office/drawing/2014/main" id="{59D633E2-7F14-42B1-9E5A-00B413170B88}"/>
              </a:ext>
            </a:extLst>
          </p:cNvPr>
          <p:cNvSpPr txBox="1"/>
          <p:nvPr/>
        </p:nvSpPr>
        <p:spPr>
          <a:xfrm>
            <a:off x="4555083" y="2718505"/>
            <a:ext cx="277553" cy="53778"/>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50" b="1" dirty="0">
                <a:latin typeface="BIZ UDPゴシック" panose="020B0400000000000000" pitchFamily="50" charset="-128"/>
                <a:ea typeface="BIZ UDPゴシック" panose="020B0400000000000000" pitchFamily="50" charset="-128"/>
                <a:cs typeface="Meiryo UI" panose="020B0604030504040204" pitchFamily="50" charset="-128"/>
              </a:rPr>
              <a:t>シェアラボイメージ</a:t>
            </a:r>
            <a:endParaRPr kumimoji="0" lang="ja-JP" altLang="en-US" sz="2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21" name="テキスト ボックス 120">
            <a:extLst>
              <a:ext uri="{FF2B5EF4-FFF2-40B4-BE49-F238E27FC236}">
                <a16:creationId xmlns:a16="http://schemas.microsoft.com/office/drawing/2014/main" id="{BB0169C6-4956-4EEC-98C9-14731675D365}"/>
              </a:ext>
            </a:extLst>
          </p:cNvPr>
          <p:cNvSpPr txBox="1"/>
          <p:nvPr/>
        </p:nvSpPr>
        <p:spPr>
          <a:xfrm>
            <a:off x="4318527" y="2276926"/>
            <a:ext cx="511411" cy="53778"/>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50" b="1" dirty="0">
                <a:latin typeface="BIZ UDPゴシック" panose="020B0400000000000000" pitchFamily="50" charset="-128"/>
                <a:ea typeface="BIZ UDPゴシック" panose="020B0400000000000000" pitchFamily="50" charset="-128"/>
                <a:cs typeface="Meiryo UI" panose="020B0604030504040204" pitchFamily="50" charset="-128"/>
              </a:rPr>
              <a:t>コミュニケーションラウンジイメージ</a:t>
            </a:r>
            <a:endParaRPr kumimoji="0" lang="ja-JP" altLang="en-US" sz="2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grpSp>
        <p:nvGrpSpPr>
          <p:cNvPr id="124" name="グループ化 123">
            <a:extLst>
              <a:ext uri="{FF2B5EF4-FFF2-40B4-BE49-F238E27FC236}">
                <a16:creationId xmlns:a16="http://schemas.microsoft.com/office/drawing/2014/main" id="{8289B4CA-0B26-4CA2-AB41-7412437FA38F}"/>
              </a:ext>
            </a:extLst>
          </p:cNvPr>
          <p:cNvGrpSpPr/>
          <p:nvPr/>
        </p:nvGrpSpPr>
        <p:grpSpPr>
          <a:xfrm>
            <a:off x="3369401" y="1886699"/>
            <a:ext cx="991008" cy="946182"/>
            <a:chOff x="3293716" y="1860343"/>
            <a:chExt cx="991008" cy="946182"/>
          </a:xfrm>
        </p:grpSpPr>
        <p:pic>
          <p:nvPicPr>
            <p:cNvPr id="127" name="図 126">
              <a:extLst>
                <a:ext uri="{FF2B5EF4-FFF2-40B4-BE49-F238E27FC236}">
                  <a16:creationId xmlns:a16="http://schemas.microsoft.com/office/drawing/2014/main" id="{A8E4166B-C9FB-4844-9160-500DE139B691}"/>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293716" y="1861280"/>
              <a:ext cx="991008" cy="943056"/>
            </a:xfrm>
            <a:prstGeom prst="rect">
              <a:avLst/>
            </a:prstGeom>
          </p:spPr>
        </p:pic>
        <p:sp>
          <p:nvSpPr>
            <p:cNvPr id="128" name="テキスト ボックス 127">
              <a:extLst>
                <a:ext uri="{FF2B5EF4-FFF2-40B4-BE49-F238E27FC236}">
                  <a16:creationId xmlns:a16="http://schemas.microsoft.com/office/drawing/2014/main" id="{D0E446CB-DE11-4160-9748-81030AAC2BB7}"/>
                </a:ext>
              </a:extLst>
            </p:cNvPr>
            <p:cNvSpPr txBox="1"/>
            <p:nvPr/>
          </p:nvSpPr>
          <p:spPr>
            <a:xfrm>
              <a:off x="3489712" y="2747837"/>
              <a:ext cx="599016" cy="58688"/>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50" b="1" dirty="0">
                  <a:solidFill>
                    <a:srgbClr val="00B05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50" b="1" dirty="0">
                  <a:solidFill>
                    <a:srgbClr val="00B050"/>
                  </a:solidFill>
                  <a:latin typeface="BIZ UDPゴシック" panose="020B0400000000000000" pitchFamily="50" charset="-128"/>
                  <a:ea typeface="BIZ UDPゴシック" panose="020B0400000000000000" pitchFamily="50" charset="-128"/>
                  <a:cs typeface="Meiryo UI" panose="020B0604030504040204" pitchFamily="50" charset="-128"/>
                </a:rPr>
                <a:t>未来医療の共有</a:t>
              </a:r>
              <a:r>
                <a:rPr lang="en-US" altLang="ja-JP" sz="250" b="1" dirty="0">
                  <a:solidFill>
                    <a:srgbClr val="00B05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50" b="1" dirty="0">
                  <a:solidFill>
                    <a:srgbClr val="00B050"/>
                  </a:solidFill>
                  <a:latin typeface="BIZ UDPゴシック" panose="020B0400000000000000" pitchFamily="50" charset="-128"/>
                  <a:ea typeface="BIZ UDPゴシック" panose="020B0400000000000000" pitchFamily="50" charset="-128"/>
                  <a:cs typeface="Meiryo UI" panose="020B0604030504040204" pitchFamily="50" charset="-128"/>
                </a:rPr>
                <a:t>中之島国際フォーラム</a:t>
              </a:r>
              <a:endParaRPr kumimoji="0" lang="ja-JP" altLang="en-US" sz="250" b="1" i="0" strike="noStrike" kern="1200" cap="none" spc="0" normalizeH="0" baseline="0" noProof="0" dirty="0">
                <a:ln>
                  <a:noFill/>
                </a:ln>
                <a:solidFill>
                  <a:srgbClr val="00B05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29" name="テキスト ボックス 128">
              <a:extLst>
                <a:ext uri="{FF2B5EF4-FFF2-40B4-BE49-F238E27FC236}">
                  <a16:creationId xmlns:a16="http://schemas.microsoft.com/office/drawing/2014/main" id="{9F780B79-AAA2-48A6-A8E7-9A9F3D6C1F1A}"/>
                </a:ext>
              </a:extLst>
            </p:cNvPr>
            <p:cNvSpPr txBox="1"/>
            <p:nvPr/>
          </p:nvSpPr>
          <p:spPr>
            <a:xfrm>
              <a:off x="3789220" y="2040463"/>
              <a:ext cx="382482" cy="87583"/>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50" b="1" dirty="0">
                  <a:solidFill>
                    <a:schemeClr val="accent2"/>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50" b="1" dirty="0">
                  <a:solidFill>
                    <a:schemeClr val="accent2"/>
                  </a:solidFill>
                  <a:latin typeface="BIZ UDPゴシック" panose="020B0400000000000000" pitchFamily="50" charset="-128"/>
                  <a:ea typeface="BIZ UDPゴシック" panose="020B0400000000000000" pitchFamily="50" charset="-128"/>
                  <a:cs typeface="Meiryo UI" panose="020B0604030504040204" pitchFamily="50" charset="-128"/>
                </a:rPr>
                <a:t>未来医療の共有</a:t>
              </a:r>
              <a:r>
                <a:rPr lang="en-US" altLang="ja-JP" sz="250" b="1" dirty="0">
                  <a:solidFill>
                    <a:schemeClr val="accent2"/>
                  </a:solidFill>
                  <a:latin typeface="BIZ UDPゴシック" panose="020B0400000000000000" pitchFamily="50" charset="-128"/>
                  <a:ea typeface="BIZ UDPゴシック" panose="020B0400000000000000" pitchFamily="50" charset="-128"/>
                  <a:cs typeface="Meiryo UI" panose="020B0604030504040204" pitchFamily="50" charset="-128"/>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50" b="1" i="0" strike="noStrike" kern="1200" cap="none" spc="0" normalizeH="0" baseline="0" noProof="0" dirty="0">
                  <a:ln>
                    <a:noFill/>
                  </a:ln>
                  <a:solidFill>
                    <a:schemeClr val="accent2"/>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未来医療</a:t>
              </a:r>
              <a:r>
                <a:rPr kumimoji="0" lang="en-US" altLang="ja-JP" sz="250" b="1" i="0" strike="noStrike" kern="1200" cap="none" spc="0" normalizeH="0" baseline="0" noProof="0" dirty="0">
                  <a:ln>
                    <a:noFill/>
                  </a:ln>
                  <a:solidFill>
                    <a:schemeClr val="accent2"/>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MED</a:t>
              </a:r>
              <a:r>
                <a:rPr kumimoji="0" lang="ja-JP" altLang="en-US" sz="250" b="1" i="0" strike="noStrike" kern="1200" cap="none" spc="0" normalizeH="0" baseline="0" noProof="0" dirty="0">
                  <a:ln>
                    <a:noFill/>
                  </a:ln>
                  <a:solidFill>
                    <a:schemeClr val="accent2"/>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センター</a:t>
              </a:r>
            </a:p>
          </p:txBody>
        </p:sp>
        <p:sp>
          <p:nvSpPr>
            <p:cNvPr id="130" name="テキスト ボックス 129">
              <a:extLst>
                <a:ext uri="{FF2B5EF4-FFF2-40B4-BE49-F238E27FC236}">
                  <a16:creationId xmlns:a16="http://schemas.microsoft.com/office/drawing/2014/main" id="{230AB7B8-7F74-4C8F-9F73-A8C0B19C2E40}"/>
                </a:ext>
              </a:extLst>
            </p:cNvPr>
            <p:cNvSpPr txBox="1"/>
            <p:nvPr/>
          </p:nvSpPr>
          <p:spPr>
            <a:xfrm>
              <a:off x="3388148" y="1860343"/>
              <a:ext cx="382482" cy="87583"/>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50" b="1" dirty="0">
                  <a:solidFill>
                    <a:srgbClr val="0070C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50" b="1" dirty="0">
                  <a:solidFill>
                    <a:srgbClr val="0070C0"/>
                  </a:solidFill>
                  <a:latin typeface="BIZ UDPゴシック" panose="020B0400000000000000" pitchFamily="50" charset="-128"/>
                  <a:ea typeface="BIZ UDPゴシック" panose="020B0400000000000000" pitchFamily="50" charset="-128"/>
                  <a:cs typeface="Meiryo UI" panose="020B0604030504040204" pitchFamily="50" charset="-128"/>
                </a:rPr>
                <a:t>未来医療の創造</a:t>
              </a:r>
              <a:r>
                <a:rPr lang="en-US" altLang="ja-JP" sz="250" b="1" dirty="0">
                  <a:solidFill>
                    <a:srgbClr val="0070C0"/>
                  </a:solidFill>
                  <a:latin typeface="BIZ UDPゴシック" panose="020B0400000000000000" pitchFamily="50" charset="-128"/>
                  <a:ea typeface="BIZ UDPゴシック" panose="020B0400000000000000" pitchFamily="50" charset="-128"/>
                  <a:cs typeface="Meiryo UI" panose="020B0604030504040204" pitchFamily="50" charset="-128"/>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50" b="1" i="0"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未来医療</a:t>
              </a:r>
              <a:r>
                <a:rPr lang="en-US" altLang="ja-JP" sz="250" b="1" dirty="0">
                  <a:solidFill>
                    <a:srgbClr val="0070C0"/>
                  </a:solidFill>
                  <a:latin typeface="BIZ UDPゴシック" panose="020B0400000000000000" pitchFamily="50" charset="-128"/>
                  <a:ea typeface="BIZ UDPゴシック" panose="020B0400000000000000" pitchFamily="50" charset="-128"/>
                  <a:cs typeface="Meiryo UI" panose="020B0604030504040204" pitchFamily="50" charset="-128"/>
                </a:rPr>
                <a:t>R</a:t>
              </a:r>
              <a:r>
                <a:rPr lang="ja-JP" altLang="en-US" sz="250" b="1" dirty="0">
                  <a:solidFill>
                    <a:srgbClr val="0070C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250" b="1" dirty="0">
                  <a:solidFill>
                    <a:srgbClr val="0070C0"/>
                  </a:solidFill>
                  <a:latin typeface="BIZ UDPゴシック" panose="020B0400000000000000" pitchFamily="50" charset="-128"/>
                  <a:ea typeface="BIZ UDPゴシック" panose="020B0400000000000000" pitchFamily="50" charset="-128"/>
                  <a:cs typeface="Meiryo UI" panose="020B0604030504040204" pitchFamily="50" charset="-128"/>
                </a:rPr>
                <a:t>D</a:t>
              </a:r>
              <a:r>
                <a:rPr kumimoji="0" lang="ja-JP" altLang="en-US" sz="250" b="1" i="0"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センター</a:t>
              </a:r>
            </a:p>
          </p:txBody>
        </p:sp>
        <p:sp>
          <p:nvSpPr>
            <p:cNvPr id="131" name="テキスト ボックス 130">
              <a:extLst>
                <a:ext uri="{FF2B5EF4-FFF2-40B4-BE49-F238E27FC236}">
                  <a16:creationId xmlns:a16="http://schemas.microsoft.com/office/drawing/2014/main" id="{1B8B535A-872F-4881-ADC8-634688E46267}"/>
                </a:ext>
              </a:extLst>
            </p:cNvPr>
            <p:cNvSpPr txBox="1"/>
            <p:nvPr/>
          </p:nvSpPr>
          <p:spPr>
            <a:xfrm>
              <a:off x="3489712" y="2172344"/>
              <a:ext cx="193797" cy="39451"/>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 b="1" dirty="0">
                  <a:latin typeface="BIZ UDPゴシック" panose="020B0400000000000000" pitchFamily="50" charset="-128"/>
                  <a:ea typeface="BIZ UDPゴシック" panose="020B0400000000000000" pitchFamily="50" charset="-128"/>
                  <a:cs typeface="Meiryo UI" panose="020B0604030504040204" pitchFamily="50" charset="-128"/>
                </a:rPr>
                <a:t>リエゾンオフィス</a:t>
              </a:r>
              <a:endParaRPr kumimoji="0" lang="ja-JP" altLang="en-US"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2" name="テキスト ボックス 131">
              <a:extLst>
                <a:ext uri="{FF2B5EF4-FFF2-40B4-BE49-F238E27FC236}">
                  <a16:creationId xmlns:a16="http://schemas.microsoft.com/office/drawing/2014/main" id="{4F22B98D-26F3-407F-A692-3752CE916E9E}"/>
                </a:ext>
              </a:extLst>
            </p:cNvPr>
            <p:cNvSpPr txBox="1"/>
            <p:nvPr/>
          </p:nvSpPr>
          <p:spPr>
            <a:xfrm>
              <a:off x="3939361" y="2266640"/>
              <a:ext cx="67489" cy="37785"/>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 b="1" dirty="0">
                  <a:latin typeface="BIZ UDPゴシック" panose="020B0400000000000000" pitchFamily="50" charset="-128"/>
                  <a:ea typeface="BIZ UDPゴシック" panose="020B0400000000000000" pitchFamily="50" charset="-128"/>
                  <a:cs typeface="Meiryo UI" panose="020B0604030504040204" pitchFamily="50" charset="-128"/>
                </a:rPr>
                <a:t>病院</a:t>
              </a:r>
              <a:endParaRPr kumimoji="0" lang="ja-JP" altLang="en-US"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3" name="テキスト ボックス 132">
              <a:extLst>
                <a:ext uri="{FF2B5EF4-FFF2-40B4-BE49-F238E27FC236}">
                  <a16:creationId xmlns:a16="http://schemas.microsoft.com/office/drawing/2014/main" id="{5F5FDAF9-937D-4233-8104-D0A91C79136D}"/>
                </a:ext>
              </a:extLst>
            </p:cNvPr>
            <p:cNvSpPr txBox="1"/>
            <p:nvPr/>
          </p:nvSpPr>
          <p:spPr>
            <a:xfrm>
              <a:off x="3453039" y="2690915"/>
              <a:ext cx="268796" cy="34350"/>
            </a:xfrm>
            <a:prstGeom prst="rect">
              <a:avLst/>
            </a:prstGeom>
            <a:solidFill>
              <a:schemeClr val="bg1"/>
            </a:solid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 b="1" dirty="0">
                  <a:latin typeface="BIZ UDPゴシック" panose="020B0400000000000000" pitchFamily="50" charset="-128"/>
                  <a:ea typeface="BIZ UDPゴシック" panose="020B0400000000000000" pitchFamily="50" charset="-128"/>
                  <a:cs typeface="Meiryo UI" panose="020B0604030504040204" pitchFamily="50" charset="-128"/>
                </a:rPr>
                <a:t>カンファレンスセンター</a:t>
              </a:r>
              <a:endParaRPr kumimoji="0" lang="ja-JP" altLang="en-US"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4" name="テキスト ボックス 133">
              <a:extLst>
                <a:ext uri="{FF2B5EF4-FFF2-40B4-BE49-F238E27FC236}">
                  <a16:creationId xmlns:a16="http://schemas.microsoft.com/office/drawing/2014/main" id="{F75CE645-B1C5-4DFA-9277-867FDC1B8D6C}"/>
                </a:ext>
              </a:extLst>
            </p:cNvPr>
            <p:cNvSpPr txBox="1"/>
            <p:nvPr/>
          </p:nvSpPr>
          <p:spPr>
            <a:xfrm>
              <a:off x="4007594" y="2691338"/>
              <a:ext cx="94211" cy="3435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CPC</a:t>
              </a:r>
              <a:endParaRPr kumimoji="0" lang="ja-JP" altLang="en-US"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5" name="テキスト ボックス 134">
              <a:extLst>
                <a:ext uri="{FF2B5EF4-FFF2-40B4-BE49-F238E27FC236}">
                  <a16:creationId xmlns:a16="http://schemas.microsoft.com/office/drawing/2014/main" id="{B548BE51-310F-42E0-98F9-D9D32002697F}"/>
                </a:ext>
              </a:extLst>
            </p:cNvPr>
            <p:cNvSpPr txBox="1"/>
            <p:nvPr/>
          </p:nvSpPr>
          <p:spPr>
            <a:xfrm>
              <a:off x="3949283" y="2640298"/>
              <a:ext cx="183592" cy="3435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診療所・薬局</a:t>
              </a:r>
            </a:p>
          </p:txBody>
        </p:sp>
        <p:sp>
          <p:nvSpPr>
            <p:cNvPr id="136" name="テキスト ボックス 135">
              <a:extLst>
                <a:ext uri="{FF2B5EF4-FFF2-40B4-BE49-F238E27FC236}">
                  <a16:creationId xmlns:a16="http://schemas.microsoft.com/office/drawing/2014/main" id="{59450F0C-0DB5-44D8-B7E8-8C0212AE8402}"/>
                </a:ext>
              </a:extLst>
            </p:cNvPr>
            <p:cNvSpPr txBox="1"/>
            <p:nvPr/>
          </p:nvSpPr>
          <p:spPr>
            <a:xfrm>
              <a:off x="3431661" y="2640074"/>
              <a:ext cx="432902" cy="3435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コミュニティカフェ、交流・共創・発信の場　等</a:t>
              </a:r>
            </a:p>
          </p:txBody>
        </p:sp>
        <p:sp>
          <p:nvSpPr>
            <p:cNvPr id="137" name="テキスト ボックス 136">
              <a:extLst>
                <a:ext uri="{FF2B5EF4-FFF2-40B4-BE49-F238E27FC236}">
                  <a16:creationId xmlns:a16="http://schemas.microsoft.com/office/drawing/2014/main" id="{D2BEDF90-A60E-49FE-84F2-8215D1FF7152}"/>
                </a:ext>
              </a:extLst>
            </p:cNvPr>
            <p:cNvSpPr txBox="1"/>
            <p:nvPr/>
          </p:nvSpPr>
          <p:spPr>
            <a:xfrm>
              <a:off x="3817350" y="2690094"/>
              <a:ext cx="67489" cy="37785"/>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 b="1" dirty="0">
                  <a:latin typeface="BIZ UDPゴシック" panose="020B0400000000000000" pitchFamily="50" charset="-128"/>
                  <a:ea typeface="BIZ UDPゴシック" panose="020B0400000000000000" pitchFamily="50" charset="-128"/>
                  <a:cs typeface="Meiryo UI" panose="020B0604030504040204" pitchFamily="50" charset="-128"/>
                </a:rPr>
                <a:t>病院</a:t>
              </a:r>
              <a:endParaRPr kumimoji="0" lang="ja-JP" altLang="en-US" sz="2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8" name="テキスト ボックス 137">
              <a:extLst>
                <a:ext uri="{FF2B5EF4-FFF2-40B4-BE49-F238E27FC236}">
                  <a16:creationId xmlns:a16="http://schemas.microsoft.com/office/drawing/2014/main" id="{076F9886-A561-41EA-8E62-EDEC7C3A433E}"/>
                </a:ext>
              </a:extLst>
            </p:cNvPr>
            <p:cNvSpPr txBox="1"/>
            <p:nvPr/>
          </p:nvSpPr>
          <p:spPr>
            <a:xfrm>
              <a:off x="3426399" y="2492799"/>
              <a:ext cx="315337" cy="11063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産学医連携スモールオフィス</a:t>
              </a:r>
              <a:endParaRPr kumimoji="0" lang="en-US" altLang="ja-JP"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50" b="1" dirty="0">
                  <a:latin typeface="BIZ UDPゴシック" panose="020B0400000000000000" pitchFamily="50" charset="-128"/>
                  <a:ea typeface="BIZ UDPゴシック" panose="020B0400000000000000" pitchFamily="50" charset="-128"/>
                  <a:cs typeface="Meiryo UI" panose="020B0604030504040204" pitchFamily="50" charset="-128"/>
                </a:rPr>
                <a:t>インキュベートラボ　等</a:t>
              </a:r>
              <a:endPar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9" name="テキスト ボックス 138">
              <a:extLst>
                <a:ext uri="{FF2B5EF4-FFF2-40B4-BE49-F238E27FC236}">
                  <a16:creationId xmlns:a16="http://schemas.microsoft.com/office/drawing/2014/main" id="{DBD34D84-8351-4875-835F-120B9234E2C5}"/>
                </a:ext>
              </a:extLst>
            </p:cNvPr>
            <p:cNvSpPr txBox="1"/>
            <p:nvPr/>
          </p:nvSpPr>
          <p:spPr>
            <a:xfrm>
              <a:off x="3815436" y="2488982"/>
              <a:ext cx="315337" cy="11063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高度診療センター</a:t>
              </a:r>
              <a:endParaRPr kumimoji="0" lang="en-US" altLang="ja-JP"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50" b="1" dirty="0">
                  <a:latin typeface="BIZ UDPゴシック" panose="020B0400000000000000" pitchFamily="50" charset="-128"/>
                  <a:ea typeface="BIZ UDPゴシック" panose="020B0400000000000000" pitchFamily="50" charset="-128"/>
                  <a:cs typeface="Meiryo UI" panose="020B0604030504040204" pitchFamily="50" charset="-128"/>
                </a:rPr>
                <a:t>診療所</a:t>
              </a:r>
              <a:endPar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40" name="テキスト ボックス 139">
              <a:extLst>
                <a:ext uri="{FF2B5EF4-FFF2-40B4-BE49-F238E27FC236}">
                  <a16:creationId xmlns:a16="http://schemas.microsoft.com/office/drawing/2014/main" id="{2FBEF4CE-5F94-4C6E-975E-2F2D907B148B}"/>
                </a:ext>
              </a:extLst>
            </p:cNvPr>
            <p:cNvSpPr txBox="1"/>
            <p:nvPr/>
          </p:nvSpPr>
          <p:spPr>
            <a:xfrm>
              <a:off x="3437851" y="2420767"/>
              <a:ext cx="295677" cy="3435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（一財）未来医療推進機構</a:t>
              </a:r>
            </a:p>
          </p:txBody>
        </p:sp>
        <p:sp>
          <p:nvSpPr>
            <p:cNvPr id="141" name="テキスト ボックス 140">
              <a:extLst>
                <a:ext uri="{FF2B5EF4-FFF2-40B4-BE49-F238E27FC236}">
                  <a16:creationId xmlns:a16="http://schemas.microsoft.com/office/drawing/2014/main" id="{CAB073F1-19B5-4531-8753-2EEA6396F353}"/>
                </a:ext>
              </a:extLst>
            </p:cNvPr>
            <p:cNvSpPr txBox="1"/>
            <p:nvPr/>
          </p:nvSpPr>
          <p:spPr>
            <a:xfrm>
              <a:off x="3790965" y="2421694"/>
              <a:ext cx="357770" cy="34350"/>
            </a:xfrm>
            <a:prstGeom prst="rect">
              <a:avLst/>
            </a:prstGeom>
            <a:solidFill>
              <a:schemeClr val="bg1"/>
            </a:solid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（公財）京都大学</a:t>
              </a:r>
              <a:r>
                <a:rPr kumimoji="0" lang="en-US" altLang="ja-JP" sz="150" b="1" i="0" strike="noStrike" kern="1200" cap="none" spc="0" normalizeH="0" baseline="0" noProof="0" dirty="0" err="1">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iPS</a:t>
              </a:r>
              <a:r>
                <a:rPr kumimoji="0" lang="ja-JP" altLang="en-US" sz="15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細胞研究財団</a:t>
              </a:r>
            </a:p>
          </p:txBody>
        </p:sp>
      </p:grpSp>
      <p:sp>
        <p:nvSpPr>
          <p:cNvPr id="88" name="正方形/長方形 87">
            <a:extLst>
              <a:ext uri="{FF2B5EF4-FFF2-40B4-BE49-F238E27FC236}">
                <a16:creationId xmlns:a16="http://schemas.microsoft.com/office/drawing/2014/main" id="{99EB918C-6A5C-4DBC-AEAD-75607F2415D2}"/>
              </a:ext>
            </a:extLst>
          </p:cNvPr>
          <p:cNvSpPr/>
          <p:nvPr/>
        </p:nvSpPr>
        <p:spPr>
          <a:xfrm>
            <a:off x="5017223" y="4281436"/>
            <a:ext cx="4867756" cy="2545193"/>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108000"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82F6637C-710A-44EC-969A-648816A573BE}"/>
              </a:ext>
            </a:extLst>
          </p:cNvPr>
          <p:cNvSpPr/>
          <p:nvPr/>
        </p:nvSpPr>
        <p:spPr>
          <a:xfrm>
            <a:off x="5007702" y="1487728"/>
            <a:ext cx="4877277" cy="2612201"/>
          </a:xfrm>
          <a:prstGeom prst="rect">
            <a:avLst/>
          </a:prstGeom>
          <a:solidFill>
            <a:schemeClr val="accent2">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108000"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90" name="角丸四角形 13">
            <a:extLst>
              <a:ext uri="{FF2B5EF4-FFF2-40B4-BE49-F238E27FC236}">
                <a16:creationId xmlns:a16="http://schemas.microsoft.com/office/drawing/2014/main" id="{317100A2-4CAC-4E18-8C8C-7B61CE9AD869}"/>
              </a:ext>
            </a:extLst>
          </p:cNvPr>
          <p:cNvSpPr/>
          <p:nvPr/>
        </p:nvSpPr>
        <p:spPr>
          <a:xfrm>
            <a:off x="5043588" y="1610180"/>
            <a:ext cx="2219334" cy="236857"/>
          </a:xfrm>
          <a:prstGeom prst="roundRect">
            <a:avLst>
              <a:gd name="adj" fmla="val 50000"/>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Meiryo UI" panose="020B0604030504040204" pitchFamily="50" charset="-128"/>
                <a:ea typeface="Meiryo UI" panose="020B0604030504040204" pitchFamily="50" charset="-128"/>
              </a:rPr>
              <a:t>「未来社会ショーケース事業」の実現</a:t>
            </a:r>
          </a:p>
        </p:txBody>
      </p:sp>
      <p:sp>
        <p:nvSpPr>
          <p:cNvPr id="91" name="対角する 2 つの角を切り取った四角形 31">
            <a:extLst>
              <a:ext uri="{FF2B5EF4-FFF2-40B4-BE49-F238E27FC236}">
                <a16:creationId xmlns:a16="http://schemas.microsoft.com/office/drawing/2014/main" id="{52B6C341-645F-4192-98AC-C8BFB1DE06B0}"/>
              </a:ext>
            </a:extLst>
          </p:cNvPr>
          <p:cNvSpPr/>
          <p:nvPr/>
        </p:nvSpPr>
        <p:spPr>
          <a:xfrm>
            <a:off x="5024466" y="1331563"/>
            <a:ext cx="3940305" cy="238927"/>
          </a:xfrm>
          <a:prstGeom prst="snip2DiagRect">
            <a:avLst>
              <a:gd name="adj1" fmla="val 36597"/>
              <a:gd name="adj2" fmla="val 16667"/>
            </a:avLst>
          </a:prstGeom>
          <a:gradFill>
            <a:gsLst>
              <a:gs pos="0">
                <a:schemeClr val="tx1"/>
              </a:gs>
              <a:gs pos="85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Meiryo UI" panose="020B0604030504040204" pitchFamily="50" charset="-128"/>
                <a:ea typeface="Meiryo UI" panose="020B0604030504040204" pitchFamily="50" charset="-128"/>
              </a:rPr>
              <a:t>万博会場の整備・運営にあたって</a:t>
            </a:r>
          </a:p>
        </p:txBody>
      </p:sp>
      <p:sp>
        <p:nvSpPr>
          <p:cNvPr id="92" name="角丸四角形 13">
            <a:extLst>
              <a:ext uri="{FF2B5EF4-FFF2-40B4-BE49-F238E27FC236}">
                <a16:creationId xmlns:a16="http://schemas.microsoft.com/office/drawing/2014/main" id="{C7857589-3B49-4DF8-A48E-17C6452522C3}"/>
              </a:ext>
            </a:extLst>
          </p:cNvPr>
          <p:cNvSpPr/>
          <p:nvPr/>
        </p:nvSpPr>
        <p:spPr>
          <a:xfrm>
            <a:off x="5031517" y="2894752"/>
            <a:ext cx="1811243" cy="211274"/>
          </a:xfrm>
          <a:prstGeom prst="roundRect">
            <a:avLst>
              <a:gd name="adj" fmla="val 50000"/>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kumimoji="1" lang="ja-JP" altLang="en-US" sz="1000" b="1" dirty="0">
                <a:solidFill>
                  <a:prstClr val="white"/>
                </a:solidFill>
                <a:latin typeface="Meiryo UI" panose="020B0604030504040204" pitchFamily="50" charset="-128"/>
                <a:ea typeface="Meiryo UI" panose="020B0604030504040204" pitchFamily="50" charset="-128"/>
              </a:rPr>
              <a:t>万博の円滑な運営に向けて</a:t>
            </a:r>
            <a:r>
              <a:rPr kumimoji="1" lang="ja-JP" altLang="en-US" sz="1200" b="1" dirty="0">
                <a:solidFill>
                  <a:prstClr val="white"/>
                </a:solidFill>
                <a:latin typeface="Meiryo UI" panose="020B0604030504040204" pitchFamily="50" charset="-128"/>
                <a:ea typeface="Meiryo UI" panose="020B0604030504040204" pitchFamily="50" charset="-128"/>
              </a:rPr>
              <a:t>　</a:t>
            </a:r>
            <a:endParaRPr lang="ja-JP" altLang="en-US" sz="1200" b="1" dirty="0">
              <a:latin typeface="Meiryo UI" panose="020B0604030504040204" pitchFamily="50" charset="-128"/>
              <a:ea typeface="Meiryo UI" panose="020B0604030504040204" pitchFamily="50" charset="-128"/>
            </a:endParaRPr>
          </a:p>
        </p:txBody>
      </p:sp>
      <p:sp>
        <p:nvSpPr>
          <p:cNvPr id="93" name="対角する 2 つの角を切り取った四角形 82">
            <a:extLst>
              <a:ext uri="{FF2B5EF4-FFF2-40B4-BE49-F238E27FC236}">
                <a16:creationId xmlns:a16="http://schemas.microsoft.com/office/drawing/2014/main" id="{50F357DE-E2D3-4629-B4AE-9FFBB0B34786}"/>
              </a:ext>
            </a:extLst>
          </p:cNvPr>
          <p:cNvSpPr/>
          <p:nvPr/>
        </p:nvSpPr>
        <p:spPr>
          <a:xfrm>
            <a:off x="5032717" y="4133870"/>
            <a:ext cx="3940305" cy="280764"/>
          </a:xfrm>
          <a:prstGeom prst="snip2DiagRect">
            <a:avLst>
              <a:gd name="adj1" fmla="val 36597"/>
              <a:gd name="adj2" fmla="val 16667"/>
            </a:avLst>
          </a:prstGeom>
          <a:gradFill>
            <a:gsLst>
              <a:gs pos="0">
                <a:schemeClr val="tx1"/>
              </a:gs>
              <a:gs pos="85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latin typeface="Meiryo UI" panose="020B0604030504040204" pitchFamily="50" charset="-128"/>
                <a:ea typeface="Meiryo UI" panose="020B0604030504040204" pitchFamily="50" charset="-128"/>
              </a:rPr>
              <a:t>万博を契機とした更なる地域活性化</a:t>
            </a:r>
          </a:p>
        </p:txBody>
      </p:sp>
      <p:sp>
        <p:nvSpPr>
          <p:cNvPr id="94" name="角丸四角形 9">
            <a:extLst>
              <a:ext uri="{FF2B5EF4-FFF2-40B4-BE49-F238E27FC236}">
                <a16:creationId xmlns:a16="http://schemas.microsoft.com/office/drawing/2014/main" id="{BDEE039A-CC04-44C5-984D-EB98AA67CD50}"/>
              </a:ext>
            </a:extLst>
          </p:cNvPr>
          <p:cNvSpPr/>
          <p:nvPr/>
        </p:nvSpPr>
        <p:spPr>
          <a:xfrm>
            <a:off x="5043587" y="4466277"/>
            <a:ext cx="2076880" cy="242510"/>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Meiryo UI" panose="020B0604030504040204" pitchFamily="50" charset="-128"/>
                <a:ea typeface="Meiryo UI" panose="020B0604030504040204" pitchFamily="50" charset="-128"/>
              </a:rPr>
              <a:t>開催に向けた全国的な機運醸成</a:t>
            </a:r>
          </a:p>
        </p:txBody>
      </p:sp>
      <p:sp>
        <p:nvSpPr>
          <p:cNvPr id="95" name="正方形/長方形 94">
            <a:extLst>
              <a:ext uri="{FF2B5EF4-FFF2-40B4-BE49-F238E27FC236}">
                <a16:creationId xmlns:a16="http://schemas.microsoft.com/office/drawing/2014/main" id="{D5C30CB9-1F67-46B4-A594-555D770F69E5}"/>
              </a:ext>
            </a:extLst>
          </p:cNvPr>
          <p:cNvSpPr/>
          <p:nvPr/>
        </p:nvSpPr>
        <p:spPr>
          <a:xfrm>
            <a:off x="5085911" y="5286652"/>
            <a:ext cx="4665511" cy="402944"/>
          </a:xfrm>
          <a:prstGeom prst="rect">
            <a:avLst/>
          </a:prstGeom>
          <a:ln>
            <a:solidFill>
              <a:schemeClr val="tx1"/>
            </a:solidFill>
          </a:ln>
        </p:spPr>
        <p:txBody>
          <a:bodyPr wrap="square" anchor="b" anchorCtr="0">
            <a:noAutofit/>
          </a:bodyPr>
          <a:lstStyle/>
          <a:p>
            <a:r>
              <a:rPr lang="ja-JP" altLang="en-US" sz="1000" b="1" dirty="0">
                <a:latin typeface="Meiryo UI" panose="020B0604030504040204" pitchFamily="50" charset="-128"/>
                <a:ea typeface="Meiryo UI" panose="020B0604030504040204" pitchFamily="50" charset="-128"/>
              </a:rPr>
              <a:t>➡我が国で万博を開催する意義や効果について、国においてわかりやすく整理し、全国</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で広く発信することで、更なる機運醸成を図る</a:t>
            </a:r>
            <a:endParaRPr lang="en-US" altLang="ja-JP" sz="1000" dirty="0">
              <a:latin typeface="Meiryo UI" panose="020B0604030504040204" pitchFamily="50" charset="-128"/>
              <a:ea typeface="Meiryo UI" panose="020B0604030504040204" pitchFamily="50" charset="-128"/>
            </a:endParaRPr>
          </a:p>
        </p:txBody>
      </p:sp>
      <p:sp>
        <p:nvSpPr>
          <p:cNvPr id="96" name="角丸四角形 9">
            <a:extLst>
              <a:ext uri="{FF2B5EF4-FFF2-40B4-BE49-F238E27FC236}">
                <a16:creationId xmlns:a16="http://schemas.microsoft.com/office/drawing/2014/main" id="{24711E32-4115-43B5-837B-18F11919060C}"/>
              </a:ext>
            </a:extLst>
          </p:cNvPr>
          <p:cNvSpPr/>
          <p:nvPr/>
        </p:nvSpPr>
        <p:spPr>
          <a:xfrm>
            <a:off x="5047129" y="5731815"/>
            <a:ext cx="2076880" cy="225747"/>
          </a:xfrm>
          <a:prstGeom prst="roundRect">
            <a:avLst>
              <a:gd name="adj" fmla="val 37919"/>
            </a:avLst>
          </a:prstGeom>
          <a:solidFill>
            <a:srgbClr val="000066"/>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1000" b="1" dirty="0">
                <a:latin typeface="Meiryo UI" panose="020B0604030504040204" pitchFamily="50" charset="-128"/>
                <a:ea typeface="Meiryo UI" panose="020B0604030504040204" pitchFamily="50" charset="-128"/>
              </a:rPr>
              <a:t>万博交流イニシアチブの推進</a:t>
            </a:r>
          </a:p>
        </p:txBody>
      </p:sp>
      <p:sp>
        <p:nvSpPr>
          <p:cNvPr id="97" name="正方形/長方形 96">
            <a:extLst>
              <a:ext uri="{FF2B5EF4-FFF2-40B4-BE49-F238E27FC236}">
                <a16:creationId xmlns:a16="http://schemas.microsoft.com/office/drawing/2014/main" id="{66EA3EEB-4A89-4822-A37F-9D9EB4F8A666}"/>
              </a:ext>
            </a:extLst>
          </p:cNvPr>
          <p:cNvSpPr/>
          <p:nvPr/>
        </p:nvSpPr>
        <p:spPr>
          <a:xfrm>
            <a:off x="5080373" y="6312221"/>
            <a:ext cx="4640391" cy="472534"/>
          </a:xfrm>
          <a:prstGeom prst="rect">
            <a:avLst/>
          </a:prstGeom>
          <a:ln>
            <a:solidFill>
              <a:schemeClr val="tx1"/>
            </a:solidFill>
          </a:ln>
        </p:spPr>
        <p:txBody>
          <a:bodyPr wrap="square" anchor="b" anchorCtr="0">
            <a:noAutofit/>
          </a:bodyPr>
          <a:lstStyle/>
          <a:p>
            <a:endParaRPr lang="en-US" altLang="ja-JP" sz="1000" b="1" dirty="0">
              <a:latin typeface="Meiryo UI" panose="020B0604030504040204" pitchFamily="50" charset="-128"/>
              <a:ea typeface="Meiryo UI" panose="020B0604030504040204" pitchFamily="50" charset="-128"/>
            </a:endParaRPr>
          </a:p>
          <a:p>
            <a:endParaRPr lang="en-US" altLang="ja-JP" sz="1000" b="1" dirty="0">
              <a:solidFill>
                <a:srgbClr val="FF0000"/>
              </a:solidFill>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➡次世代育成支援として全国の子どもたちが、万博会場で未来社会を体現する機会</a:t>
            </a:r>
            <a:endParaRPr lang="en-US" altLang="ja-JP" sz="1000" b="1" dirty="0">
              <a:latin typeface="Meiryo UI" panose="020B0604030504040204" pitchFamily="50" charset="-128"/>
              <a:ea typeface="Meiryo UI" panose="020B0604030504040204" pitchFamily="50" charset="-128"/>
            </a:endParaRPr>
          </a:p>
          <a:p>
            <a:r>
              <a:rPr lang="en-US" altLang="ja-JP" sz="1000" b="1" dirty="0">
                <a:latin typeface="Meiryo UI" panose="020B0604030504040204" pitchFamily="50" charset="-128"/>
                <a:ea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rPr>
              <a:t>の創設や、地方の特色を活かした地域活性化の取組を強力に支援</a:t>
            </a:r>
            <a:endParaRPr lang="en-US" altLang="ja-JP" sz="1000" b="1" dirty="0">
              <a:latin typeface="Meiryo UI" panose="020B0604030504040204" pitchFamily="50" charset="-128"/>
              <a:ea typeface="Meiryo UI" panose="020B0604030504040204" pitchFamily="50" charset="-128"/>
            </a:endParaRPr>
          </a:p>
        </p:txBody>
      </p:sp>
      <p:sp>
        <p:nvSpPr>
          <p:cNvPr id="99" name="正方形/長方形 98">
            <a:extLst>
              <a:ext uri="{FF2B5EF4-FFF2-40B4-BE49-F238E27FC236}">
                <a16:creationId xmlns:a16="http://schemas.microsoft.com/office/drawing/2014/main" id="{FA270044-8DFB-47F5-A5C7-B7B33189098C}"/>
              </a:ext>
            </a:extLst>
          </p:cNvPr>
          <p:cNvSpPr/>
          <p:nvPr/>
        </p:nvSpPr>
        <p:spPr>
          <a:xfrm>
            <a:off x="5073190" y="1805153"/>
            <a:ext cx="4760124" cy="603886"/>
          </a:xfrm>
          <a:prstGeom prst="rect">
            <a:avLst/>
          </a:prstGeom>
        </p:spPr>
        <p:txBody>
          <a:bodyPr wrap="square">
            <a:noAutofit/>
          </a:bodyPr>
          <a:lstStyle/>
          <a:p>
            <a:pPr>
              <a:lnSpc>
                <a:spcPts val="1200"/>
              </a:lnSpc>
            </a:pP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p>
          <a:p>
            <a:pPr>
              <a:lnSpc>
                <a:spcPts val="1200"/>
              </a:lnSpc>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・万博会場を未来社会のショーケースに見立て、６つの領域（スマートモビリティ、デジタル、バーチャル、アート、グリーン、フューチャーライフ）に関する事業について、企業等の協賛により</a:t>
            </a: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実証予定</a:t>
            </a:r>
            <a:endParaRPr lang="en-US" altLang="ja-JP" sz="800" dirty="0">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3D7E41B8-0158-4D5A-8306-166EE24B9F67}"/>
              </a:ext>
            </a:extLst>
          </p:cNvPr>
          <p:cNvSpPr/>
          <p:nvPr/>
        </p:nvSpPr>
        <p:spPr>
          <a:xfrm>
            <a:off x="5088708" y="2361272"/>
            <a:ext cx="4662714" cy="466341"/>
          </a:xfrm>
          <a:prstGeom prst="rect">
            <a:avLst/>
          </a:prstGeom>
          <a:ln>
            <a:solidFill>
              <a:schemeClr val="tx1"/>
            </a:solidFill>
          </a:ln>
        </p:spPr>
        <p:txBody>
          <a:bodyPr wrap="square" anchor="t" anchorCtr="0">
            <a:noAutofit/>
          </a:bodyPr>
          <a:lstStyle/>
          <a:p>
            <a:endParaRPr lang="en-US" altLang="ja-JP" sz="5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➡全ての来場者が「未来社会」を実感するために、会場内においてロボットによるサービ</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ス提供や通信環境の整備など、アクションプランの取組を着実に推進</a:t>
            </a:r>
            <a:endParaRPr lang="en-US" altLang="ja-JP" sz="1000" dirty="0">
              <a:latin typeface="Meiryo UI" panose="020B0604030504040204" pitchFamily="50" charset="-128"/>
              <a:ea typeface="Meiryo UI" panose="020B0604030504040204" pitchFamily="50" charset="-128"/>
            </a:endParaRPr>
          </a:p>
        </p:txBody>
      </p:sp>
      <p:sp>
        <p:nvSpPr>
          <p:cNvPr id="101" name="正方形/長方形 100">
            <a:extLst>
              <a:ext uri="{FF2B5EF4-FFF2-40B4-BE49-F238E27FC236}">
                <a16:creationId xmlns:a16="http://schemas.microsoft.com/office/drawing/2014/main" id="{3FA26212-6C1F-47F1-8926-42BA322149B1}"/>
              </a:ext>
            </a:extLst>
          </p:cNvPr>
          <p:cNvSpPr/>
          <p:nvPr/>
        </p:nvSpPr>
        <p:spPr>
          <a:xfrm>
            <a:off x="5037461" y="3060393"/>
            <a:ext cx="4779244" cy="580345"/>
          </a:xfrm>
          <a:prstGeom prst="rect">
            <a:avLst/>
          </a:prstGeom>
        </p:spPr>
        <p:txBody>
          <a:bodyPr wrap="square">
            <a:noAutofit/>
          </a:bodyPr>
          <a:lstStyle/>
          <a:p>
            <a:pPr>
              <a:lnSpc>
                <a:spcPts val="1200"/>
              </a:lnSpc>
            </a:pPr>
            <a:r>
              <a:rPr lang="ja-JP" altLang="en-US" sz="800" b="1" dirty="0">
                <a:latin typeface="Meiryo UI" panose="020B0604030504040204" pitchFamily="50" charset="-128"/>
                <a:ea typeface="Meiryo UI" panose="020B0604030504040204" pitchFamily="50" charset="-128"/>
              </a:rPr>
              <a:t> </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endParaRPr lang="en-US" altLang="ja-JP" sz="800" b="1" dirty="0">
              <a:solidFill>
                <a:srgbClr val="FF0000"/>
              </a:solidFill>
              <a:latin typeface="Meiryo UI" panose="020B0604030504040204" pitchFamily="50" charset="-128"/>
              <a:ea typeface="Meiryo UI" panose="020B0604030504040204" pitchFamily="50" charset="-128"/>
            </a:endParaRPr>
          </a:p>
          <a:p>
            <a:pPr>
              <a:lnSpc>
                <a:spcPts val="1200"/>
              </a:lnSpc>
            </a:pPr>
            <a:r>
              <a:rPr lang="ja-JP" altLang="en-US" sz="8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・政府、自治体、経済界等が一体となって万博会場整備やパビリオン建設を促進</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年大阪・関西万博 交通円滑化推進会議」において、企業への働きかけ内容について確認</a:t>
            </a: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2" name="正方形/長方形 101">
            <a:extLst>
              <a:ext uri="{FF2B5EF4-FFF2-40B4-BE49-F238E27FC236}">
                <a16:creationId xmlns:a16="http://schemas.microsoft.com/office/drawing/2014/main" id="{1036F331-ED43-4947-BF6D-396A9A64C5F2}"/>
              </a:ext>
            </a:extLst>
          </p:cNvPr>
          <p:cNvSpPr/>
          <p:nvPr/>
        </p:nvSpPr>
        <p:spPr>
          <a:xfrm>
            <a:off x="5092032" y="3652908"/>
            <a:ext cx="4665511" cy="422852"/>
          </a:xfrm>
          <a:prstGeom prst="rect">
            <a:avLst/>
          </a:prstGeom>
          <a:ln>
            <a:solidFill>
              <a:schemeClr val="tx1"/>
            </a:solidFill>
          </a:ln>
        </p:spPr>
        <p:txBody>
          <a:bodyPr wrap="square" anchor="b" anchorCtr="0">
            <a:noAutofit/>
          </a:bodyPr>
          <a:lstStyle/>
          <a:p>
            <a:r>
              <a:rPr lang="ja-JP" altLang="en-US" sz="1000" b="1" dirty="0">
                <a:latin typeface="Meiryo UI" panose="020B0604030504040204" pitchFamily="50" charset="-128"/>
                <a:ea typeface="Meiryo UI" panose="020B0604030504040204" pitchFamily="50" charset="-128"/>
              </a:rPr>
              <a:t>➡万博期間中の交通円滑化（来場者・物流等）に向け、国民や事業者に対し、国に　　</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よるあらゆる広報媒体を用いた情報発信</a:t>
            </a:r>
            <a:endParaRPr lang="en-US" altLang="ja-JP" sz="1000" dirty="0">
              <a:latin typeface="Meiryo UI" panose="020B0604030504040204" pitchFamily="50" charset="-128"/>
              <a:ea typeface="Meiryo UI" panose="020B0604030504040204" pitchFamily="50" charset="-128"/>
            </a:endParaRPr>
          </a:p>
        </p:txBody>
      </p:sp>
      <p:sp>
        <p:nvSpPr>
          <p:cNvPr id="104" name="正方形/長方形 103">
            <a:extLst>
              <a:ext uri="{FF2B5EF4-FFF2-40B4-BE49-F238E27FC236}">
                <a16:creationId xmlns:a16="http://schemas.microsoft.com/office/drawing/2014/main" id="{AEEE294C-BEA5-4F92-BEFA-3C493104481F}"/>
              </a:ext>
            </a:extLst>
          </p:cNvPr>
          <p:cNvSpPr/>
          <p:nvPr/>
        </p:nvSpPr>
        <p:spPr>
          <a:xfrm>
            <a:off x="7297837" y="1611752"/>
            <a:ext cx="2535477" cy="25645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■先進的な技術等で未来社会の一端を実現</a:t>
            </a:r>
            <a:endParaRPr lang="en-US" altLang="ja-JP" sz="1000" b="1" dirty="0">
              <a:latin typeface="Meiryo UI" panose="020B0604030504040204" pitchFamily="50" charset="-128"/>
              <a:ea typeface="Meiryo UI" panose="020B0604030504040204" pitchFamily="50" charset="-128"/>
            </a:endParaRPr>
          </a:p>
        </p:txBody>
      </p:sp>
      <p:sp>
        <p:nvSpPr>
          <p:cNvPr id="109" name="正方形/長方形 108">
            <a:extLst>
              <a:ext uri="{FF2B5EF4-FFF2-40B4-BE49-F238E27FC236}">
                <a16:creationId xmlns:a16="http://schemas.microsoft.com/office/drawing/2014/main" id="{258650D3-7F07-42DE-AC72-9031FE51D58C}"/>
              </a:ext>
            </a:extLst>
          </p:cNvPr>
          <p:cNvSpPr/>
          <p:nvPr/>
        </p:nvSpPr>
        <p:spPr>
          <a:xfrm>
            <a:off x="6871248" y="2893924"/>
            <a:ext cx="1686011" cy="25645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■安心・安全な万博の実現</a:t>
            </a:r>
            <a:endParaRPr lang="en-US" altLang="ja-JP" sz="1000" b="1" dirty="0">
              <a:latin typeface="Meiryo UI" panose="020B0604030504040204" pitchFamily="50" charset="-128"/>
              <a:ea typeface="Meiryo UI" panose="020B0604030504040204" pitchFamily="50" charset="-128"/>
            </a:endParaRPr>
          </a:p>
        </p:txBody>
      </p:sp>
      <p:sp>
        <p:nvSpPr>
          <p:cNvPr id="142" name="正方形/長方形 141">
            <a:extLst>
              <a:ext uri="{FF2B5EF4-FFF2-40B4-BE49-F238E27FC236}">
                <a16:creationId xmlns:a16="http://schemas.microsoft.com/office/drawing/2014/main" id="{6C6B4290-5108-402F-AF3B-183878999A8F}"/>
              </a:ext>
            </a:extLst>
          </p:cNvPr>
          <p:cNvSpPr/>
          <p:nvPr/>
        </p:nvSpPr>
        <p:spPr>
          <a:xfrm>
            <a:off x="7138630" y="4467095"/>
            <a:ext cx="2754711" cy="25645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■オールジャパン体制による機運醸成活動の実現</a:t>
            </a:r>
            <a:endParaRPr lang="en-US" altLang="ja-JP" sz="1000" b="1" dirty="0">
              <a:latin typeface="Meiryo UI" panose="020B0604030504040204" pitchFamily="50" charset="-128"/>
              <a:ea typeface="Meiryo UI" panose="020B0604030504040204" pitchFamily="50" charset="-128"/>
            </a:endParaRPr>
          </a:p>
        </p:txBody>
      </p:sp>
      <p:sp>
        <p:nvSpPr>
          <p:cNvPr id="143" name="正方形/長方形 142">
            <a:extLst>
              <a:ext uri="{FF2B5EF4-FFF2-40B4-BE49-F238E27FC236}">
                <a16:creationId xmlns:a16="http://schemas.microsoft.com/office/drawing/2014/main" id="{91893286-4F10-4880-98CC-DB41C59FED16}"/>
              </a:ext>
            </a:extLst>
          </p:cNvPr>
          <p:cNvSpPr/>
          <p:nvPr/>
        </p:nvSpPr>
        <p:spPr>
          <a:xfrm>
            <a:off x="7192644" y="5731670"/>
            <a:ext cx="2624062" cy="256458"/>
          </a:xfrm>
          <a:prstGeom prst="rect">
            <a:avLst/>
          </a:prstGeom>
          <a:solidFill>
            <a:schemeClr val="bg1"/>
          </a:solidFill>
        </p:spPr>
        <p:txBody>
          <a:bodyPr wrap="square">
            <a:noAutofit/>
          </a:bodyPr>
          <a:lstStyle/>
          <a:p>
            <a:pPr>
              <a:lnSpc>
                <a:spcPts val="1200"/>
              </a:lnSpc>
            </a:pPr>
            <a:r>
              <a:rPr lang="ja-JP" altLang="en-US" sz="1000" b="1" dirty="0">
                <a:latin typeface="Meiryo UI" panose="020B0604030504040204" pitchFamily="50" charset="-128"/>
                <a:ea typeface="Meiryo UI" panose="020B0604030504040204" pitchFamily="50" charset="-128"/>
              </a:rPr>
              <a:t>■自治体、観光、教育等に関する交流の実現</a:t>
            </a:r>
            <a:endParaRPr lang="en-US" altLang="ja-JP" sz="1000" b="1" dirty="0">
              <a:latin typeface="Meiryo UI" panose="020B0604030504040204" pitchFamily="50" charset="-128"/>
              <a:ea typeface="Meiryo UI" panose="020B0604030504040204" pitchFamily="50" charset="-128"/>
            </a:endParaRPr>
          </a:p>
        </p:txBody>
      </p:sp>
      <p:sp>
        <p:nvSpPr>
          <p:cNvPr id="144" name="角丸四角形 9">
            <a:extLst>
              <a:ext uri="{FF2B5EF4-FFF2-40B4-BE49-F238E27FC236}">
                <a16:creationId xmlns:a16="http://schemas.microsoft.com/office/drawing/2014/main" id="{D203F103-597B-4CB7-A04B-C830FAB32C21}"/>
              </a:ext>
            </a:extLst>
          </p:cNvPr>
          <p:cNvSpPr/>
          <p:nvPr/>
        </p:nvSpPr>
        <p:spPr>
          <a:xfrm>
            <a:off x="5151470" y="2325100"/>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sp>
        <p:nvSpPr>
          <p:cNvPr id="145" name="角丸四角形 9">
            <a:extLst>
              <a:ext uri="{FF2B5EF4-FFF2-40B4-BE49-F238E27FC236}">
                <a16:creationId xmlns:a16="http://schemas.microsoft.com/office/drawing/2014/main" id="{D3CF7B1E-F23E-46BD-A60F-F21FF9FC2EF2}"/>
              </a:ext>
            </a:extLst>
          </p:cNvPr>
          <p:cNvSpPr/>
          <p:nvPr/>
        </p:nvSpPr>
        <p:spPr>
          <a:xfrm>
            <a:off x="5155578" y="3580535"/>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sp>
        <p:nvSpPr>
          <p:cNvPr id="146" name="角丸四角形 9">
            <a:extLst>
              <a:ext uri="{FF2B5EF4-FFF2-40B4-BE49-F238E27FC236}">
                <a16:creationId xmlns:a16="http://schemas.microsoft.com/office/drawing/2014/main" id="{14567EA8-E2FC-406A-93CE-F384BABB6323}"/>
              </a:ext>
            </a:extLst>
          </p:cNvPr>
          <p:cNvSpPr/>
          <p:nvPr/>
        </p:nvSpPr>
        <p:spPr>
          <a:xfrm>
            <a:off x="5184836" y="5188803"/>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sp>
        <p:nvSpPr>
          <p:cNvPr id="147" name="角丸四角形 9">
            <a:extLst>
              <a:ext uri="{FF2B5EF4-FFF2-40B4-BE49-F238E27FC236}">
                <a16:creationId xmlns:a16="http://schemas.microsoft.com/office/drawing/2014/main" id="{FA1EA877-734E-4B30-9816-161041399252}"/>
              </a:ext>
            </a:extLst>
          </p:cNvPr>
          <p:cNvSpPr/>
          <p:nvPr/>
        </p:nvSpPr>
        <p:spPr>
          <a:xfrm>
            <a:off x="5184836" y="6278551"/>
            <a:ext cx="1412861" cy="141787"/>
          </a:xfrm>
          <a:prstGeom prst="roundRect">
            <a:avLst>
              <a:gd name="adj" fmla="val 37919"/>
            </a:avLst>
          </a:prstGeom>
          <a:solidFill>
            <a:schemeClr val="bg1"/>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r>
              <a:rPr lang="ja-JP" altLang="en-US" sz="800" b="1" dirty="0">
                <a:solidFill>
                  <a:schemeClr val="tx1"/>
                </a:solidFill>
                <a:latin typeface="Meiryo UI" panose="020B0604030504040204" pitchFamily="50" charset="-128"/>
                <a:ea typeface="Meiryo UI" panose="020B0604030504040204" pitchFamily="50" charset="-128"/>
              </a:rPr>
              <a:t>特に後押しが必要なもの</a:t>
            </a:r>
          </a:p>
        </p:txBody>
      </p:sp>
      <p:sp>
        <p:nvSpPr>
          <p:cNvPr id="149" name="正方形/長方形 148">
            <a:extLst>
              <a:ext uri="{FF2B5EF4-FFF2-40B4-BE49-F238E27FC236}">
                <a16:creationId xmlns:a16="http://schemas.microsoft.com/office/drawing/2014/main" id="{A018575E-BEA4-4B6D-BE3F-C9DCCADF4087}"/>
              </a:ext>
            </a:extLst>
          </p:cNvPr>
          <p:cNvSpPr/>
          <p:nvPr/>
        </p:nvSpPr>
        <p:spPr>
          <a:xfrm>
            <a:off x="4858269" y="4685274"/>
            <a:ext cx="4975045" cy="402944"/>
          </a:xfrm>
          <a:prstGeom prst="rect">
            <a:avLst/>
          </a:prstGeom>
        </p:spPr>
        <p:txBody>
          <a:bodyPr wrap="square">
            <a:noAutofit/>
          </a:bodyPr>
          <a:lstStyle/>
          <a:p>
            <a:pPr>
              <a:lnSpc>
                <a:spcPts val="1200"/>
              </a:lnSpc>
            </a:pPr>
            <a:r>
              <a:rPr lang="ja-JP" altLang="en-US" sz="800" b="1" dirty="0">
                <a:latin typeface="Meiryo UI" panose="020B0604030504040204" pitchFamily="50" charset="-128"/>
                <a:ea typeface="Meiryo UI" panose="020B0604030504040204" pitchFamily="50" charset="-128"/>
              </a:rPr>
              <a:t>　　</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p>
          <a:p>
            <a:pPr>
              <a:lnSpc>
                <a:spcPts val="1200"/>
              </a:lnSpc>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800" dirty="0">
                <a:latin typeface="Meiryo UI" panose="020B0604030504040204" pitchFamily="50" charset="-128"/>
                <a:ea typeface="Meiryo UI" panose="020B0604030504040204" pitchFamily="50" charset="-128"/>
              </a:rPr>
              <a:t>・全国に向けた機運醸成の司令塔・旗振り役として、協会に「機運醸成委員会」を設置</a:t>
            </a:r>
            <a:endParaRPr lang="en-US" altLang="ja-JP" sz="800" dirty="0">
              <a:latin typeface="Meiryo UI" panose="020B0604030504040204" pitchFamily="50" charset="-128"/>
              <a:ea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rPr>
              <a:t>　　　・全国知事会や首長連合等の行政ネットワークの活用などによる全国各地での万博</a:t>
            </a:r>
            <a:r>
              <a:rPr lang="en-US" altLang="ja-JP" sz="800" dirty="0">
                <a:latin typeface="Meiryo UI" panose="020B0604030504040204" pitchFamily="50" charset="-128"/>
                <a:ea typeface="Meiryo UI" panose="020B0604030504040204" pitchFamily="50" charset="-128"/>
              </a:rPr>
              <a:t>PR</a:t>
            </a:r>
            <a:r>
              <a:rPr lang="ja-JP" altLang="en-US" sz="800" dirty="0">
                <a:latin typeface="Meiryo UI" panose="020B0604030504040204" pitchFamily="50" charset="-128"/>
                <a:ea typeface="Meiryo UI" panose="020B0604030504040204" pitchFamily="50" charset="-128"/>
              </a:rPr>
              <a:t>を展開</a:t>
            </a:r>
            <a:endParaRPr lang="en-US" altLang="ja-JP" sz="800" dirty="0">
              <a:latin typeface="Meiryo UI" panose="020B0604030504040204" pitchFamily="50" charset="-128"/>
              <a:ea typeface="Meiryo UI" panose="020B0604030504040204" pitchFamily="50" charset="-128"/>
            </a:endParaRPr>
          </a:p>
        </p:txBody>
      </p:sp>
      <p:sp>
        <p:nvSpPr>
          <p:cNvPr id="150" name="正方形/長方形 149">
            <a:extLst>
              <a:ext uri="{FF2B5EF4-FFF2-40B4-BE49-F238E27FC236}">
                <a16:creationId xmlns:a16="http://schemas.microsoft.com/office/drawing/2014/main" id="{A26539A3-CE3A-472E-BA70-B6F4D51F731E}"/>
              </a:ext>
            </a:extLst>
          </p:cNvPr>
          <p:cNvSpPr/>
          <p:nvPr/>
        </p:nvSpPr>
        <p:spPr>
          <a:xfrm>
            <a:off x="4907408" y="5928858"/>
            <a:ext cx="4867756" cy="425618"/>
          </a:xfrm>
          <a:prstGeom prst="rect">
            <a:avLst/>
          </a:prstGeom>
        </p:spPr>
        <p:txBody>
          <a:bodyPr wrap="square">
            <a:noAutofit/>
          </a:bodyPr>
          <a:lstStyle/>
          <a:p>
            <a:pPr>
              <a:lnSpc>
                <a:spcPts val="1200"/>
              </a:lnSpc>
            </a:pPr>
            <a:r>
              <a:rPr lang="ja-JP" altLang="en-US" sz="800" b="1" dirty="0">
                <a:latin typeface="Meiryo UI" panose="020B0604030504040204" pitchFamily="50" charset="-128"/>
                <a:ea typeface="Meiryo UI" panose="020B0604030504040204" pitchFamily="50" charset="-128"/>
              </a:rPr>
              <a:t>　　</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これまでの進捗</a:t>
            </a:r>
            <a:r>
              <a:rPr lang="en-US" altLang="ja-JP" sz="800" b="1" dirty="0">
                <a:latin typeface="Meiryo UI" panose="020B0604030504040204" pitchFamily="50" charset="-128"/>
                <a:ea typeface="Meiryo UI" panose="020B0604030504040204" pitchFamily="50" charset="-128"/>
              </a:rPr>
              <a:t>】</a:t>
            </a:r>
          </a:p>
          <a:p>
            <a:pPr>
              <a:lnSpc>
                <a:spcPts val="1200"/>
              </a:lnSpc>
            </a:pPr>
            <a:r>
              <a:rPr lang="ja-JP" altLang="en-US"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・全国知事会において</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度に渡り「万博を契機とした更なる地域活性化」についての</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提言を実施</a:t>
            </a: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lang="ja-JP" altLang="en-US" sz="8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8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3" name="図 12">
            <a:extLst>
              <a:ext uri="{FF2B5EF4-FFF2-40B4-BE49-F238E27FC236}">
                <a16:creationId xmlns:a16="http://schemas.microsoft.com/office/drawing/2014/main" id="{BBE16249-6172-4F1E-88CA-1D78C69649CE}"/>
              </a:ext>
            </a:extLst>
          </p:cNvPr>
          <p:cNvPicPr>
            <a:picLocks noChangeAspect="1"/>
          </p:cNvPicPr>
          <p:nvPr/>
        </p:nvPicPr>
        <p:blipFill>
          <a:blip r:embed="rId9"/>
          <a:stretch>
            <a:fillRect/>
          </a:stretch>
        </p:blipFill>
        <p:spPr>
          <a:xfrm>
            <a:off x="2967086" y="3668553"/>
            <a:ext cx="1076664" cy="709647"/>
          </a:xfrm>
          <a:prstGeom prst="rect">
            <a:avLst/>
          </a:prstGeom>
        </p:spPr>
      </p:pic>
      <p:pic>
        <p:nvPicPr>
          <p:cNvPr id="78" name="図 77">
            <a:extLst>
              <a:ext uri="{FF2B5EF4-FFF2-40B4-BE49-F238E27FC236}">
                <a16:creationId xmlns:a16="http://schemas.microsoft.com/office/drawing/2014/main" id="{CC5E19AE-91CF-42C5-8846-045D81D90E0F}"/>
              </a:ext>
            </a:extLst>
          </p:cNvPr>
          <p:cNvPicPr/>
          <p:nvPr/>
        </p:nvPicPr>
        <p:blipFill>
          <a:blip r:embed="rId10" cstate="print">
            <a:extLst>
              <a:ext uri="{28A0092B-C50C-407E-A947-70E740481C1C}">
                <a14:useLocalDpi xmlns:a14="http://schemas.microsoft.com/office/drawing/2010/main" val="0"/>
              </a:ext>
            </a:extLst>
          </a:blip>
          <a:stretch>
            <a:fillRect/>
          </a:stretch>
        </p:blipFill>
        <p:spPr bwMode="auto">
          <a:xfrm>
            <a:off x="8942137" y="4750158"/>
            <a:ext cx="852897" cy="499641"/>
          </a:xfrm>
          <a:prstGeom prst="rect">
            <a:avLst/>
          </a:prstGeom>
          <a:noFill/>
          <a:ln>
            <a:noFill/>
          </a:ln>
        </p:spPr>
      </p:pic>
    </p:spTree>
    <p:extLst>
      <p:ext uri="{BB962C8B-B14F-4D97-AF65-F5344CB8AC3E}">
        <p14:creationId xmlns:p14="http://schemas.microsoft.com/office/powerpoint/2010/main" val="2629542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21" ma:contentTypeDescription="新しいドキュメントを作成します。" ma:contentTypeScope="" ma:versionID="bd7a641dc8978a25a10ee4d7f541d2cd">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a91c98e2a89666899148d4fefa2e5c9e"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画像タグ" ma:readOnly="false" ma:fieldId="{5cf76f15-5ced-4ddc-b409-7134ff3c332f}" ma:taxonomyMulti="true" ma:sspId="830bbbaa-6a32-4373-a1f7-811ce9549a2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8" nillable="true" ma:displayName="Taxonomy Catch All Column" ma:hidden="true" ma:list="{73514e13-ebdb-4e25-92f7-546732d44c91}" ma:internalName="TaxCatchAll" ma:showField="CatchAllData" ma:web="8f4cdcb3-8df3-40bb-aa01-17e691cee2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lcf76f155ced4ddcb4097134ff3c332f xmlns="ac1f43fb-e9e4-4612-89b7-617d43053bba">
      <Terms xmlns="http://schemas.microsoft.com/office/infopath/2007/PartnerControls"/>
    </lcf76f155ced4ddcb4097134ff3c332f>
    <TaxCatchAll xmlns="8f4cdcb3-8df3-40bb-aa01-17e691cee2b9" xsi:nil="true"/>
  </documentManagement>
</p:properties>
</file>

<file path=customXml/itemProps1.xml><?xml version="1.0" encoding="utf-8"?>
<ds:datastoreItem xmlns:ds="http://schemas.openxmlformats.org/officeDocument/2006/customXml" ds:itemID="{173B4374-354B-493C-986F-6AB740754457}">
  <ds:schemaRefs>
    <ds:schemaRef ds:uri="http://schemas.microsoft.com/sharepoint/v3/contenttype/forms"/>
  </ds:schemaRefs>
</ds:datastoreItem>
</file>

<file path=customXml/itemProps2.xml><?xml version="1.0" encoding="utf-8"?>
<ds:datastoreItem xmlns:ds="http://schemas.openxmlformats.org/officeDocument/2006/customXml" ds:itemID="{1D2224A2-345A-4927-A22A-242154AED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3B58B-EAA8-42B9-BD40-60B8321B77DA}">
  <ds:schemaRefs>
    <ds:schemaRef ds:uri="http://schemas.microsoft.com/office/2006/metadata/properties"/>
    <ds:schemaRef ds:uri="http://schemas.openxmlformats.org/package/2006/metadata/core-properties"/>
    <ds:schemaRef ds:uri="http://purl.org/dc/terms/"/>
    <ds:schemaRef ds:uri="http://purl.org/dc/dcmitype/"/>
    <ds:schemaRef ds:uri="http://purl.org/dc/elements/1.1/"/>
    <ds:schemaRef ds:uri="ac1f43fb-e9e4-4612-89b7-617d43053bba"/>
    <ds:schemaRef ds:uri="http://schemas.microsoft.com/office/2006/documentManagement/types"/>
    <ds:schemaRef ds:uri="http://schemas.microsoft.com/office/infopath/2007/PartnerControls"/>
    <ds:schemaRef ds:uri="8f4cdcb3-8df3-40bb-aa01-17e691cee2b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330</TotalTime>
  <Words>1086</Words>
  <PresentationFormat>A4 210 x 297 mm</PresentationFormat>
  <Paragraphs>100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2024-01-12T01:55:23Z</cp:lastPrinted>
  <dcterms:modified xsi:type="dcterms:W3CDTF">2024-01-19T05:40:46Z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y fmtid="{D5CDD505-2E9C-101B-9397-08002B2CF9AE}" pid="3" name="MediaServiceImageTags">
    <vt:lpwstr/>
  </property>
</Properties>
</file>