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1296" r:id="rId5"/>
  </p:sldIdLst>
  <p:sldSz cx="12801600" cy="9601200" type="A3"/>
  <p:notesSz cx="9777413" cy="6646863"/>
  <p:defaultTextStyle>
    <a:defPPr>
      <a:defRPr lang="ja-JP"/>
    </a:defPPr>
    <a:lvl1pPr marL="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CCCC"/>
    <a:srgbClr val="FFFF99"/>
    <a:srgbClr val="CCFFFF"/>
    <a:srgbClr val="FFFFFF"/>
    <a:srgbClr val="CBE3F2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65" autoAdjust="0"/>
    <p:restoredTop sz="94434" autoAdjust="0"/>
  </p:normalViewPr>
  <p:slideViewPr>
    <p:cSldViewPr>
      <p:cViewPr varScale="1">
        <p:scale>
          <a:sx n="54" d="100"/>
          <a:sy n="54" d="100"/>
        </p:scale>
        <p:origin x="858" y="72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4" y="8"/>
            <a:ext cx="4236879" cy="332342"/>
          </a:xfrm>
          <a:prstGeom prst="rect">
            <a:avLst/>
          </a:prstGeom>
        </p:spPr>
        <p:txBody>
          <a:bodyPr vert="horz" lIns="89146" tIns="44569" rIns="89146" bIns="4456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38294" y="8"/>
            <a:ext cx="4236879" cy="332342"/>
          </a:xfrm>
          <a:prstGeom prst="rect">
            <a:avLst/>
          </a:prstGeom>
        </p:spPr>
        <p:txBody>
          <a:bodyPr vert="horz" lIns="89146" tIns="44569" rIns="89146" bIns="44569" rtlCol="0"/>
          <a:lstStyle>
            <a:lvl1pPr algn="r">
              <a:defRPr sz="1200"/>
            </a:lvl1pPr>
          </a:lstStyle>
          <a:p>
            <a:fld id="{3F2D28A0-6F62-4A73-959C-6359E5DDD042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25800" y="496888"/>
            <a:ext cx="3325813" cy="2493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146" tIns="44569" rIns="89146" bIns="4456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77742" y="3157260"/>
            <a:ext cx="7821930" cy="2991088"/>
          </a:xfrm>
          <a:prstGeom prst="rect">
            <a:avLst/>
          </a:prstGeom>
        </p:spPr>
        <p:txBody>
          <a:bodyPr vert="horz" lIns="89146" tIns="44569" rIns="89146" bIns="44569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4" y="6313377"/>
            <a:ext cx="4236879" cy="332342"/>
          </a:xfrm>
          <a:prstGeom prst="rect">
            <a:avLst/>
          </a:prstGeom>
        </p:spPr>
        <p:txBody>
          <a:bodyPr vert="horz" lIns="89146" tIns="44569" rIns="89146" bIns="4456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38294" y="6313377"/>
            <a:ext cx="4236879" cy="332342"/>
          </a:xfrm>
          <a:prstGeom prst="rect">
            <a:avLst/>
          </a:prstGeom>
        </p:spPr>
        <p:txBody>
          <a:bodyPr vert="horz" lIns="89146" tIns="44569" rIns="89146" bIns="44569" rtlCol="0" anchor="b"/>
          <a:lstStyle>
            <a:lvl1pPr algn="r">
              <a:defRPr sz="1200"/>
            </a:lvl1pPr>
          </a:lstStyle>
          <a:p>
            <a:fld id="{51875A66-8240-4C7B-8F63-ACC40D251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648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75A66-8240-4C7B-8F63-ACC40D251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605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7"/>
            <a:ext cx="10881360" cy="205803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268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3047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81160" y="384495"/>
            <a:ext cx="2880360" cy="819213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40080" y="384495"/>
            <a:ext cx="8427720" cy="819213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4883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0304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9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9" y="4069400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122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1856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2" y="2149159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2" y="3044826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036" y="2149159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036" y="3044826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61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4313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76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2" y="382270"/>
            <a:ext cx="4211639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069" y="382272"/>
            <a:ext cx="7156451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2" y="2009142"/>
            <a:ext cx="4211639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4811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1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514274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1E5E-691E-48DE-A204-CB25103CED8D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1D223-6A27-4327-8087-FA06212A7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832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898892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1E5E-691E-48DE-A204-CB25103CED8D}" type="datetimeFigureOut">
              <a:rPr kumimoji="1" lang="ja-JP" altLang="en-US" smtClean="0"/>
              <a:t>2022/3/24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880" y="8898892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480" y="8898892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1D223-6A27-4327-8087-FA06212A7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705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kumimoji="1"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グループ化 51"/>
          <p:cNvGrpSpPr/>
          <p:nvPr/>
        </p:nvGrpSpPr>
        <p:grpSpPr>
          <a:xfrm>
            <a:off x="69835" y="5285018"/>
            <a:ext cx="4239245" cy="2971966"/>
            <a:chOff x="131649" y="5225122"/>
            <a:chExt cx="4126407" cy="2174802"/>
          </a:xfrm>
        </p:grpSpPr>
        <p:grpSp>
          <p:nvGrpSpPr>
            <p:cNvPr id="53" name="グループ化 52"/>
            <p:cNvGrpSpPr/>
            <p:nvPr/>
          </p:nvGrpSpPr>
          <p:grpSpPr>
            <a:xfrm>
              <a:off x="131649" y="5225122"/>
              <a:ext cx="4126407" cy="2174802"/>
              <a:chOff x="131648" y="3326059"/>
              <a:chExt cx="4127169" cy="3954774"/>
            </a:xfrm>
          </p:grpSpPr>
          <p:sp>
            <p:nvSpPr>
              <p:cNvPr id="57" name="コンテンツ プレースホルダー 2"/>
              <p:cNvSpPr txBox="1">
                <a:spLocks/>
              </p:cNvSpPr>
              <p:nvPr/>
            </p:nvSpPr>
            <p:spPr>
              <a:xfrm>
                <a:off x="136800" y="3711527"/>
                <a:ext cx="4122017" cy="356930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9050">
                <a:solidFill>
                  <a:schemeClr val="bg2">
                    <a:lumMod val="1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lIns="128016" tIns="64008" rIns="128016" bIns="64008" rtlCol="0">
                <a:noAutofit/>
              </a:bodyPr>
              <a:lstStyle>
                <a:lvl1pPr marL="480060" indent="-480060" algn="l" defTabSz="128016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4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040130" indent="-400050" algn="l" defTabSz="128016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600200" indent="-320040" algn="l" defTabSz="128016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3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240280" indent="-320040" algn="l" defTabSz="128016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880360" indent="-320040" algn="l" defTabSz="128016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kumimoji="1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520440" indent="-320040" algn="l" defTabSz="128016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4160520" indent="-320040" algn="l" defTabSz="128016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800600" indent="-320040" algn="l" defTabSz="128016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5440680" indent="-320040" algn="l" defTabSz="128016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lvl="0" indent="0" defTabSz="914400">
                  <a:spcBef>
                    <a:spcPts val="0"/>
                  </a:spcBef>
                  <a:buNone/>
                </a:pPr>
                <a:endParaRPr kumimoji="0" lang="en-US" altLang="ja-JP" sz="1000" b="1" u="sng" kern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</a:t>
                </a:r>
                <a:endParaRPr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</a:t>
                </a:r>
                <a:endParaRPr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◆建物の劣化度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調査・現況調査の実施及び中長期保全計画の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策定</a:t>
                </a:r>
                <a:endParaRPr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</a:t>
                </a:r>
                <a:r>
                  <a:rPr lang="ja-JP" altLang="en-US" sz="80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（</a:t>
                </a:r>
                <a:r>
                  <a:rPr lang="ja-JP" altLang="en-US" sz="80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延床面積</a:t>
                </a:r>
                <a:r>
                  <a:rPr lang="en-US" altLang="ja-JP" sz="80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1,000㎡</a:t>
                </a:r>
                <a:r>
                  <a:rPr lang="ja-JP" altLang="en-US" sz="80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以上 約</a:t>
                </a:r>
                <a:r>
                  <a:rPr lang="en-US" altLang="ja-JP" sz="80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1,000</a:t>
                </a:r>
                <a:r>
                  <a:rPr lang="ja-JP" altLang="en-US" sz="80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棟</a:t>
                </a:r>
                <a:r>
                  <a:rPr lang="ja-JP" altLang="en-US" sz="80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、</a:t>
                </a:r>
                <a:r>
                  <a:rPr lang="en-US" altLang="ja-JP" sz="80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1,000</a:t>
                </a:r>
                <a:r>
                  <a:rPr lang="ja-JP" altLang="en-US" sz="80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㎡未満 </a:t>
                </a:r>
                <a:r>
                  <a:rPr lang="ja-JP" altLang="en-US" sz="80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約</a:t>
                </a:r>
                <a:r>
                  <a:rPr lang="en-US" altLang="ja-JP" sz="80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4,000</a:t>
                </a:r>
                <a:r>
                  <a:rPr lang="ja-JP" altLang="en-US" sz="80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棟</a:t>
                </a:r>
                <a:r>
                  <a:rPr lang="ja-JP" altLang="en-US" sz="80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）</a:t>
                </a:r>
                <a:endParaRPr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lnSpc>
                    <a:spcPts val="500"/>
                  </a:lnSpc>
                  <a:buNone/>
                </a:pPr>
                <a:endParaRPr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◆長寿命化に向けた改修工事等の着手</a:t>
                </a:r>
                <a:r>
                  <a:rPr lang="ja-JP" altLang="en-US" sz="80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（令和２年度～）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ja-JP" altLang="en-US" sz="80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　</a:t>
                </a:r>
                <a:r>
                  <a:rPr lang="ja-JP" altLang="en-US" sz="80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劣化度調査等の結果、不具合の発生などの劣化が著しく、長寿命化のために優先的</a:t>
                </a:r>
                <a:r>
                  <a:rPr lang="ja-JP" altLang="en-US" sz="80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に</a:t>
                </a:r>
                <a:endParaRPr lang="en-US" altLang="ja-JP" sz="8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ja-JP" altLang="en-US" sz="80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</a:t>
                </a:r>
                <a:r>
                  <a:rPr lang="ja-JP" altLang="en-US" sz="80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　対応</a:t>
                </a:r>
                <a:r>
                  <a:rPr lang="ja-JP" altLang="en-US" sz="80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する必要のあるものから改修工事等に着手。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US" altLang="ja-JP" sz="8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endParaRPr kumimoji="0" lang="en-US" altLang="ja-JP" sz="800" b="1" u="sng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lvl="0" indent="0" defTabSz="914400">
                  <a:spcBef>
                    <a:spcPts val="0"/>
                  </a:spcBef>
                  <a:buNone/>
                </a:pPr>
                <a:endParaRPr kumimoji="0" lang="en-US" altLang="ja-JP" sz="1100" b="1" u="sng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buNone/>
                </a:pPr>
                <a:endParaRPr lang="en-US" altLang="ja-JP" sz="8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buNone/>
                </a:pPr>
                <a:r>
                  <a:rPr lang="ja-JP" altLang="en-US" sz="1050" dirty="0" smtClean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◆築後</a:t>
                </a:r>
                <a:r>
                  <a:rPr lang="en-US" altLang="ja-JP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25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・</a:t>
                </a:r>
                <a:r>
                  <a:rPr lang="en-US" altLang="ja-JP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50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年目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の施設等の点検を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実施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（</a:t>
                </a:r>
                <a:r>
                  <a:rPr lang="en-US" altLang="ja-JP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333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施設</a:t>
                </a:r>
                <a:r>
                  <a:rPr lang="en-US" altLang="ja-JP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〔1,476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棟</a:t>
                </a:r>
                <a:r>
                  <a:rPr lang="en-US" altLang="ja-JP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〕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）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　</a:t>
                </a:r>
                <a:endParaRPr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lnSpc>
                    <a:spcPts val="500"/>
                  </a:lnSpc>
                  <a:buNone/>
                </a:pPr>
                <a:endPara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◆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学校、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警察施設の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施設類型別計画等に基づき、施設の再編等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を</a:t>
                </a:r>
                <a:endParaRPr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altLang="ja-JP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   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実施</a:t>
                </a:r>
                <a:endParaRPr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buNone/>
                </a:pPr>
                <a:endParaRPr lang="en-US" altLang="ja-JP" sz="10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buNone/>
                </a:pPr>
                <a:endParaRPr lang="en-US" altLang="ja-JP" sz="10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buNone/>
                </a:pPr>
                <a:endParaRPr lang="en-US" altLang="ja-JP" sz="10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buNone/>
                </a:pPr>
                <a:endParaRPr lang="en-US" altLang="ja-JP" sz="10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buNone/>
                </a:pPr>
                <a:endParaRPr lang="en-US" altLang="ja-JP" sz="10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buNone/>
                </a:pPr>
                <a:endParaRPr lang="en-US" altLang="ja-JP" sz="10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buNone/>
                </a:pPr>
                <a:endParaRPr lang="en-US" altLang="ja-JP" sz="10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buNone/>
                </a:pPr>
                <a:endParaRPr lang="en-US" altLang="ja-JP" sz="10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buNone/>
                </a:pPr>
                <a:endParaRPr lang="en-US" altLang="ja-JP" sz="10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buNone/>
                </a:pPr>
                <a:endParaRPr lang="en-US" altLang="ja-JP" sz="10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buNone/>
                </a:pPr>
                <a:endParaRPr lang="en-US" altLang="ja-JP" sz="10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marL="0" indent="0">
                  <a:buNone/>
                </a:pPr>
                <a:endParaRPr lang="en-US" altLang="ja-JP" sz="10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  <p:sp>
            <p:nvSpPr>
              <p:cNvPr id="58" name="コンテンツ プレースホルダー 2"/>
              <p:cNvSpPr txBox="1">
                <a:spLocks/>
              </p:cNvSpPr>
              <p:nvPr/>
            </p:nvSpPr>
            <p:spPr>
              <a:xfrm>
                <a:off x="131648" y="3326059"/>
                <a:ext cx="4125658" cy="373659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 w="19050">
                <a:solidFill>
                  <a:schemeClr val="bg2">
                    <a:lumMod val="1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128016" tIns="64008" rIns="128016" bIns="64008" rtlCol="0" anchor="ctr" anchorCtr="0">
                <a:noAutofit/>
              </a:bodyPr>
              <a:lstStyle>
                <a:lvl1pPr marL="480060" indent="-480060" algn="l" defTabSz="128016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4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040130" indent="-400050" algn="l" defTabSz="128016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600200" indent="-320040" algn="l" defTabSz="128016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3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240280" indent="-320040" algn="l" defTabSz="128016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880360" indent="-320040" algn="l" defTabSz="128016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kumimoji="1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520440" indent="-320040" algn="l" defTabSz="128016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4160520" indent="-320040" algn="l" defTabSz="128016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800600" indent="-320040" algn="l" defTabSz="128016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5440680" indent="-320040" algn="l" defTabSz="128016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ja-JP" altLang="en-US" sz="12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これま</a:t>
                </a:r>
                <a:r>
                  <a:rPr lang="ja-JP" altLang="en-US" sz="1200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で</a:t>
                </a:r>
                <a:r>
                  <a:rPr lang="ja-JP" altLang="en-US" sz="12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の取組み</a:t>
                </a:r>
                <a:r>
                  <a:rPr lang="ja-JP" altLang="en-US" sz="9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（</a:t>
                </a:r>
                <a:r>
                  <a:rPr lang="ja-JP" altLang="en-US" sz="900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平成</a:t>
                </a:r>
                <a:r>
                  <a:rPr lang="en-US" altLang="ja-JP" sz="9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28</a:t>
                </a:r>
                <a:r>
                  <a:rPr lang="ja-JP" altLang="en-US" sz="9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年度～令和</a:t>
                </a:r>
                <a:r>
                  <a:rPr lang="en-US" altLang="ja-JP" sz="9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3</a:t>
                </a:r>
                <a:r>
                  <a:rPr lang="ja-JP" altLang="en-US" sz="9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年度）</a:t>
                </a:r>
                <a:endParaRPr lang="ja-JP" altLang="en-US" sz="9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</p:grpSp>
        <p:sp>
          <p:nvSpPr>
            <p:cNvPr id="54" name="コンテンツ プレースホルダー 2"/>
            <p:cNvSpPr txBox="1">
              <a:spLocks/>
            </p:cNvSpPr>
            <p:nvPr/>
          </p:nvSpPr>
          <p:spPr>
            <a:xfrm>
              <a:off x="309358" y="5582374"/>
              <a:ext cx="2038785" cy="184407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3175">
              <a:solidFill>
                <a:schemeClr val="bg2">
                  <a:lumMod val="10000"/>
                </a:schemeClr>
              </a:solidFill>
              <a:prstDash val="sysDash"/>
            </a:ln>
            <a:effectLst/>
          </p:spPr>
          <p:txBody>
            <a:bodyPr vert="horz" wrap="square" lIns="128016" tIns="64008" rIns="128016" bIns="64008" rtlCol="0" anchor="ctr" anchorCtr="0">
              <a:noAutofit/>
            </a:bodyPr>
            <a:lstStyle>
              <a:lvl1pPr marL="480060" indent="-48006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4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40130" indent="-40005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60020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24028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88036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52044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16052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80060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44068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ja-JP" altLang="en-US" sz="11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長  寿  命  化  </a:t>
              </a:r>
              <a:endParaRPr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56" name="コンテンツ プレースホルダー 2"/>
            <p:cNvSpPr txBox="1">
              <a:spLocks/>
            </p:cNvSpPr>
            <p:nvPr/>
          </p:nvSpPr>
          <p:spPr>
            <a:xfrm>
              <a:off x="309357" y="6559932"/>
              <a:ext cx="2038785" cy="184407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3175">
              <a:solidFill>
                <a:schemeClr val="bg2">
                  <a:lumMod val="10000"/>
                </a:schemeClr>
              </a:solidFill>
              <a:prstDash val="sysDash"/>
            </a:ln>
            <a:effectLst/>
          </p:spPr>
          <p:txBody>
            <a:bodyPr vert="horz" wrap="square" lIns="128016" tIns="64008" rIns="128016" bIns="64008" rtlCol="0" anchor="ctr" anchorCtr="0">
              <a:noAutofit/>
            </a:bodyPr>
            <a:lstStyle>
              <a:lvl1pPr marL="480060" indent="-48006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4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40130" indent="-40005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60020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24028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88036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52044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16052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80060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44068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ja-JP" altLang="en-US" sz="11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総量最適化・有効活用  </a:t>
              </a:r>
              <a:endParaRPr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4" name="タイトル 1"/>
          <p:cNvSpPr txBox="1">
            <a:spLocks/>
          </p:cNvSpPr>
          <p:nvPr/>
        </p:nvSpPr>
        <p:spPr>
          <a:xfrm>
            <a:off x="-1" y="1"/>
            <a:ext cx="12711120" cy="437726"/>
          </a:xfrm>
          <a:prstGeom prst="rect">
            <a:avLst/>
          </a:prstGeom>
          <a:noFill/>
          <a:ln>
            <a:noFill/>
          </a:ln>
        </p:spPr>
        <p:txBody>
          <a:bodyPr vert="horz" lIns="128016" tIns="64008" rIns="128016" bIns="64008" rtlCol="0" anchor="ctr">
            <a:noAutofit/>
          </a:bodyPr>
          <a:lstStyle>
            <a:lvl1pPr algn="ctr" defTabSz="1280160" rtl="0" eaLnBrk="1" latinLnBrk="0" hangingPunct="1">
              <a:spcBef>
                <a:spcPct val="0"/>
              </a:spcBef>
              <a:buNone/>
              <a:defRPr kumimoji="1" sz="6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大阪府ファシリティマネジメント基本方針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（大阪府公共施設等総合管理計画）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の改訂について　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0" y="431624"/>
            <a:ext cx="12801600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3" name="グループ化 2"/>
          <p:cNvGrpSpPr/>
          <p:nvPr/>
        </p:nvGrpSpPr>
        <p:grpSpPr>
          <a:xfrm>
            <a:off x="5247178" y="1031185"/>
            <a:ext cx="7414240" cy="8449934"/>
            <a:chOff x="4665341" y="763181"/>
            <a:chExt cx="7953304" cy="4080227"/>
          </a:xfrm>
        </p:grpSpPr>
        <p:sp>
          <p:nvSpPr>
            <p:cNvPr id="68" name="コンテンツ プレースホルダー 2"/>
            <p:cNvSpPr txBox="1">
              <a:spLocks/>
            </p:cNvSpPr>
            <p:nvPr/>
          </p:nvSpPr>
          <p:spPr>
            <a:xfrm>
              <a:off x="4666943" y="903154"/>
              <a:ext cx="7951702" cy="394025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bg2">
                  <a:lumMod val="1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lIns="128016" tIns="64008" rIns="128016" bIns="64008" rtlCol="0">
              <a:noAutofit/>
            </a:bodyPr>
            <a:lstStyle>
              <a:lvl1pPr marL="480060" indent="-48006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4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40130" indent="-40005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60020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24028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88036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52044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16052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80060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44068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Bef>
                  <a:spcPts val="0"/>
                </a:spcBef>
                <a:buNone/>
              </a:pPr>
              <a:r>
                <a:rPr lang="en-US" altLang="ja-JP" sz="1050" b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【</a:t>
              </a:r>
              <a:r>
                <a:rPr lang="ja-JP" altLang="en-US" sz="1050" b="1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改訂の動機</a:t>
              </a:r>
              <a:r>
                <a:rPr lang="en-US" altLang="ja-JP" sz="1050" b="1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】</a:t>
              </a:r>
              <a:r>
                <a:rPr lang="ja-JP" altLang="en-US" sz="1050" b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endParaRPr lang="en-US" altLang="ja-JP" sz="105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ja-JP" altLang="en-US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国（総務省）の要請</a:t>
              </a: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に</a:t>
              </a:r>
              <a:r>
                <a:rPr lang="ja-JP" altLang="en-US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対応</a:t>
              </a:r>
              <a:r>
                <a:rPr lang="ja-JP" altLang="en-US" sz="10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（令和</a:t>
              </a:r>
              <a:r>
                <a:rPr lang="en-US" altLang="ja-JP" sz="10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3</a:t>
              </a:r>
              <a:r>
                <a:rPr lang="ja-JP" altLang="en-US" sz="10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年</a:t>
              </a:r>
              <a:r>
                <a:rPr lang="en-US" altLang="ja-JP" sz="10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1</a:t>
              </a:r>
              <a:r>
                <a:rPr lang="ja-JP" altLang="en-US" sz="10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月</a:t>
              </a:r>
              <a:r>
                <a:rPr lang="en-US" altLang="ja-JP" sz="10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26</a:t>
              </a:r>
              <a:r>
                <a:rPr lang="ja-JP" altLang="en-US" sz="10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日付け 総財務第</a:t>
              </a:r>
              <a:r>
                <a:rPr lang="en-US" altLang="ja-JP" sz="10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6</a:t>
              </a:r>
              <a:r>
                <a:rPr lang="ja-JP" altLang="en-US" sz="10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号通知）</a:t>
              </a:r>
            </a:p>
            <a:p>
              <a:pPr marL="0" lvl="0" indent="0">
                <a:spcBef>
                  <a:spcPts val="0"/>
                </a:spcBef>
                <a:buNone/>
              </a:pP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ja-JP" altLang="en-US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○ 令和</a:t>
              </a:r>
              <a:r>
                <a:rPr lang="en-US" altLang="ja-JP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3</a:t>
              </a:r>
              <a:r>
                <a:rPr lang="ja-JP" altLang="en-US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年度中に記載</a:t>
              </a: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事項を</a:t>
              </a:r>
              <a:r>
                <a:rPr lang="ja-JP" altLang="en-US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追記　・個別</a:t>
              </a: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施設計画等（策定済）の反映</a:t>
              </a:r>
            </a:p>
            <a:p>
              <a:pPr marL="0" lvl="0" indent="0">
                <a:spcBef>
                  <a:spcPts val="0"/>
                </a:spcBef>
                <a:buNone/>
              </a:pP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　　　　　　　　　　　　　　　　　</a:t>
              </a:r>
              <a:r>
                <a:rPr lang="ja-JP" altLang="en-US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　　　・インフラ</a:t>
              </a: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、特別会計、企業会計を含めた中長期的な経費見込み　ほか</a:t>
              </a: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r>
                <a:rPr lang="ja-JP" altLang="en-US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en-US" altLang="ja-JP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※</a:t>
              </a:r>
              <a:r>
                <a:rPr lang="ja-JP" altLang="en-US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現在</a:t>
              </a: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、本基本方針に基づき平成</a:t>
              </a:r>
              <a:r>
                <a:rPr lang="en-US" altLang="ja-JP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28</a:t>
              </a: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年度から令和</a:t>
              </a:r>
              <a:r>
                <a:rPr lang="en-US" altLang="ja-JP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7</a:t>
              </a: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年度までを緊急取組期間と位置づけて取組んでおり、今回の改訂は</a:t>
              </a:r>
              <a:r>
                <a:rPr lang="ja-JP" altLang="en-US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社会的</a:t>
              </a:r>
              <a:endParaRPr lang="en-US" altLang="ja-JP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ja-JP" altLang="en-US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背景</a:t>
              </a: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の変化等に伴うものではなく、総務省通知により新規に追加するものを主とし、本編の第１、第２及び第３並びに参考資料編</a:t>
              </a:r>
              <a:r>
                <a:rPr lang="ja-JP" altLang="en-US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に</a:t>
              </a:r>
              <a:endParaRPr lang="en-US" altLang="ja-JP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ja-JP" altLang="en-US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記載</a:t>
              </a: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の基礎データ等については、基本的には本基本方針策定時のものである</a:t>
              </a:r>
              <a:r>
                <a:rPr lang="ja-JP" altLang="en-US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。</a:t>
              </a:r>
              <a:endParaRPr lang="en-US" altLang="ja-JP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r>
                <a:rPr lang="en-US" altLang="ja-JP" sz="1200" b="1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【</a:t>
              </a:r>
              <a:r>
                <a:rPr lang="ja-JP" altLang="en-US" sz="1200" b="1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改訂内容</a:t>
              </a:r>
              <a:r>
                <a:rPr lang="en-US" altLang="ja-JP" sz="1200" b="1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】</a:t>
              </a:r>
              <a:endPara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ja-JP" altLang="en-US" sz="9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r>
                <a:rPr lang="ja-JP" altLang="en-US" sz="1200" b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１．個別施設ごとの具体的な対応方針である「個別施設計画」を基本方針に位置づけるとともに</a:t>
              </a:r>
              <a:r>
                <a:rPr lang="ja-JP" altLang="en-US" sz="1200" b="1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、関連事項</a:t>
              </a:r>
              <a:r>
                <a:rPr lang="ja-JP" altLang="en-US" sz="1200" b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を改訂。</a:t>
              </a:r>
            </a:p>
            <a:p>
              <a:pPr marL="0" lvl="0" indent="0">
                <a:spcBef>
                  <a:spcPts val="0"/>
                </a:spcBef>
                <a:buNone/>
              </a:pP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</a:t>
              </a:r>
              <a:r>
                <a:rPr lang="ja-JP" altLang="en-US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○ </a:t>
              </a: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「方針の位置づけ」に既存の「施設類型別計画」を「個別施設計画」と定義。</a:t>
              </a:r>
            </a:p>
            <a:p>
              <a:pPr marL="0" lvl="0" indent="0">
                <a:spcBef>
                  <a:spcPts val="0"/>
                </a:spcBef>
                <a:buNone/>
              </a:pP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</a:t>
              </a:r>
              <a:r>
                <a:rPr lang="ja-JP" altLang="en-US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○ 個別施設計画の記載（本編及び参考資料）：</a:t>
              </a:r>
              <a:endParaRPr lang="en-US" altLang="ja-JP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ja-JP" altLang="en-US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　警察</a:t>
              </a: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施設（交通安全施設）、府営住宅、都市基盤施設（インフラ）、環境農林水産施設</a:t>
              </a:r>
              <a:r>
                <a:rPr lang="ja-JP" altLang="en-US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、日本</a:t>
              </a: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万国博覧会記念</a:t>
              </a:r>
              <a:r>
                <a:rPr lang="ja-JP" altLang="en-US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公園　など</a:t>
              </a:r>
              <a:endParaRPr lang="ja-JP" altLang="en-US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ja-JP" altLang="en-US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r>
                <a:rPr lang="ja-JP" altLang="en-US" sz="1200" b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２． 「公共施設等の維持管理・更新等に係る経費見込み」を算出。</a:t>
              </a:r>
            </a:p>
            <a:p>
              <a:pPr marL="0" lvl="0" indent="0">
                <a:spcBef>
                  <a:spcPts val="0"/>
                </a:spcBef>
                <a:buNone/>
              </a:pP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</a:t>
              </a:r>
              <a:r>
                <a:rPr lang="ja-JP" altLang="en-US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○ </a:t>
              </a: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総務省通知に例示される「</a:t>
              </a:r>
              <a:r>
                <a:rPr lang="en-US" altLang="ja-JP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10 </a:t>
              </a: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年間試算表」の様式を参考に採用。（試算期間：</a:t>
              </a:r>
              <a:r>
                <a:rPr lang="en-US" altLang="ja-JP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R5〜14 </a:t>
              </a: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年度）</a:t>
              </a:r>
            </a:p>
            <a:p>
              <a:pPr marL="0" lvl="0" indent="0">
                <a:spcBef>
                  <a:spcPts val="0"/>
                </a:spcBef>
                <a:buNone/>
              </a:pP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</a:t>
              </a:r>
              <a:r>
                <a:rPr lang="ja-JP" altLang="en-US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  </a:t>
              </a:r>
              <a:r>
                <a:rPr lang="en-US" altLang="ja-JP" sz="9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※</a:t>
              </a:r>
              <a:r>
                <a:rPr lang="ja-JP" altLang="en-US" sz="9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旧</a:t>
              </a:r>
              <a:r>
                <a:rPr lang="ja-JP" altLang="en-US" sz="9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基本</a:t>
              </a:r>
              <a:r>
                <a:rPr lang="ja-JP" altLang="en-US" sz="9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⽅針に掲載している「中⻑期的な経費等の⾒込みの概算」は、引続き参考資料編に掲載</a:t>
              </a:r>
              <a:r>
                <a:rPr lang="ja-JP" altLang="en-US" sz="9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。</a:t>
              </a:r>
              <a:endParaRPr lang="en-US" altLang="ja-JP" sz="9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en-US" altLang="ja-JP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indent="0">
                <a:buNone/>
              </a:pPr>
              <a:endParaRPr lang="en-US" altLang="ja-JP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0" indent="0">
                <a:buNone/>
              </a:pPr>
              <a:r>
                <a:rPr lang="ja-JP" altLang="en-US" sz="12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３</a:t>
              </a:r>
              <a:r>
                <a:rPr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． 参考資料を追加。</a:t>
              </a:r>
            </a:p>
            <a:p>
              <a:pPr marL="0" indent="0">
                <a:buNone/>
              </a:pP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</a:t>
              </a:r>
              <a:r>
                <a:rPr lang="ja-JP" altLang="en-US" sz="105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○ 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総務省通知における必須事項の項目を</a:t>
              </a:r>
              <a:r>
                <a:rPr lang="ja-JP" altLang="en-US" sz="105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追記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0" indent="0">
                <a:buNone/>
              </a:pP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　</a:t>
              </a:r>
              <a:r>
                <a:rPr lang="ja-JP" altLang="en-US" sz="105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（例：参考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資料編に「施設保有量の推移」、「有形固定資産減価償却率」を掲載</a:t>
              </a:r>
              <a:r>
                <a:rPr lang="ja-JP" altLang="en-US" sz="105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。）</a:t>
              </a:r>
              <a:endPara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0" indent="0">
                <a:buNone/>
              </a:pPr>
              <a:endParaRPr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0" indent="0">
                <a:buNone/>
              </a:pPr>
              <a:r>
                <a:rPr lang="ja-JP" altLang="en-US" sz="12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４</a:t>
              </a:r>
              <a:r>
                <a:rPr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．これまでに行った実績を踏まえ、具体的な取組みについて部分改訂</a:t>
              </a:r>
              <a:r>
                <a:rPr lang="ja-JP" altLang="en-US" sz="12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。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0" lvl="0" indent="0">
                <a:spcBef>
                  <a:spcPts val="0"/>
                </a:spcBef>
                <a:buNone/>
              </a:pPr>
              <a:endParaRPr lang="ja-JP" altLang="en-US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69" name="コンテンツ プレースホルダー 2"/>
            <p:cNvSpPr txBox="1">
              <a:spLocks/>
            </p:cNvSpPr>
            <p:nvPr/>
          </p:nvSpPr>
          <p:spPr>
            <a:xfrm>
              <a:off x="4665341" y="763181"/>
              <a:ext cx="7953303" cy="13997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19050">
              <a:solidFill>
                <a:schemeClr val="bg2">
                  <a:lumMod val="1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128016" tIns="64008" rIns="128016" bIns="64008" rtlCol="0" anchor="ctr" anchorCtr="0">
              <a:noAutofit/>
            </a:bodyPr>
            <a:lstStyle>
              <a:lvl1pPr marL="480060" indent="-48006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4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40130" indent="-40005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60020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24028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88036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52044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16052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80060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44068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ja-JP" altLang="en-US" sz="1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主 な 改 訂 内 容</a:t>
              </a:r>
              <a:endPara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73188" y="1031186"/>
            <a:ext cx="4239380" cy="3447065"/>
            <a:chOff x="141585" y="541195"/>
            <a:chExt cx="3879472" cy="3761119"/>
          </a:xfrm>
        </p:grpSpPr>
        <p:sp>
          <p:nvSpPr>
            <p:cNvPr id="19" name="コンテンツ プレースホルダー 2"/>
            <p:cNvSpPr txBox="1">
              <a:spLocks/>
            </p:cNvSpPr>
            <p:nvPr/>
          </p:nvSpPr>
          <p:spPr>
            <a:xfrm>
              <a:off x="141818" y="857481"/>
              <a:ext cx="3876048" cy="344483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bg2">
                  <a:lumMod val="1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lIns="36000" tIns="36000" rIns="36000" bIns="36000" rtlCol="0">
              <a:noAutofit/>
            </a:bodyPr>
            <a:lstStyle>
              <a:lvl1pPr marL="480060" indent="-48006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4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40130" indent="-40005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60020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24028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88036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52044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16052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80060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44068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 defTabSz="914400">
                <a:spcBef>
                  <a:spcPts val="0"/>
                </a:spcBef>
                <a:buNone/>
              </a:pPr>
              <a:endParaRPr kumimoji="0" lang="en-US" altLang="ja-JP" sz="800" kern="0" dirty="0" smtClean="0">
                <a:ln w="12700">
                  <a:noFill/>
                  <a:prstDash val="solid"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 defTabSz="914400">
                <a:spcBef>
                  <a:spcPts val="0"/>
                </a:spcBef>
                <a:buNone/>
              </a:pPr>
              <a:r>
                <a:rPr kumimoji="0" lang="en-US" altLang="ja-JP" sz="100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</a:t>
              </a:r>
              <a:endParaRPr kumimoji="0" lang="en-US" altLang="ja-JP" sz="1000" b="1" u="sng" kern="0" dirty="0">
                <a:ln w="12700">
                  <a:noFill/>
                  <a:prstDash val="solid"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 defTabSz="914400">
                <a:spcBef>
                  <a:spcPts val="0"/>
                </a:spcBef>
                <a:buNone/>
              </a:pPr>
              <a:endParaRPr kumimoji="0" lang="en-US" altLang="ja-JP" sz="800" b="1" u="sng" kern="0" dirty="0" smtClean="0">
                <a:ln w="12700">
                  <a:noFill/>
                  <a:prstDash val="solid"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 defTabSz="914400">
                <a:spcBef>
                  <a:spcPts val="0"/>
                </a:spcBef>
                <a:buNone/>
              </a:pPr>
              <a:r>
                <a:rPr kumimoji="0" lang="ja-JP" altLang="en-US" sz="100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endParaRPr kumimoji="0" lang="en-US" altLang="ja-JP" sz="1000" kern="0" dirty="0" smtClean="0">
                <a:ln w="12700">
                  <a:noFill/>
                  <a:prstDash val="solid"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 defTabSz="914400">
                <a:spcBef>
                  <a:spcPts val="0"/>
                </a:spcBef>
                <a:buNone/>
              </a:pPr>
              <a:r>
                <a:rPr kumimoji="0" lang="ja-JP" altLang="en-US" sz="100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</a:t>
              </a: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★</a:t>
              </a:r>
              <a:r>
                <a:rPr kumimoji="0" lang="ja-JP" altLang="en-US" sz="1050" kern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施設の</a:t>
              </a: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長寿命化</a:t>
              </a:r>
              <a:r>
                <a:rPr kumimoji="0" lang="en-US" altLang="ja-JP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(</a:t>
              </a: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築後</a:t>
              </a:r>
              <a:r>
                <a:rPr kumimoji="0" lang="en-US" altLang="ja-JP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70</a:t>
              </a: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年以上</a:t>
              </a:r>
              <a:r>
                <a:rPr kumimoji="0" lang="en-US" altLang="ja-JP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)</a:t>
              </a: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を</a:t>
              </a:r>
              <a:r>
                <a:rPr kumimoji="0" lang="ja-JP" altLang="en-US" sz="1050" kern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推進し、維持・更新</a:t>
              </a: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経費の</a:t>
              </a:r>
              <a:endParaRPr kumimoji="0" lang="en-US" altLang="ja-JP" sz="1050" kern="0" dirty="0" smtClean="0">
                <a:ln w="12700">
                  <a:noFill/>
                  <a:prstDash val="solid"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 defTabSz="914400">
                <a:spcBef>
                  <a:spcPts val="0"/>
                </a:spcBef>
                <a:buNone/>
              </a:pPr>
              <a:r>
                <a:rPr kumimoji="0" lang="ja-JP" altLang="en-US" sz="1050" kern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</a:t>
              </a:r>
              <a:r>
                <a:rPr kumimoji="0" lang="ja-JP" altLang="en-US" sz="1050" kern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軽減・平準化</a:t>
              </a:r>
              <a:r>
                <a:rPr kumimoji="0" lang="ja-JP" altLang="en-US" sz="1050" kern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を</a:t>
              </a: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図る</a:t>
              </a:r>
              <a:endParaRPr kumimoji="0" lang="en-US" altLang="ja-JP" sz="1050" kern="0" dirty="0" smtClean="0">
                <a:ln w="12700">
                  <a:noFill/>
                  <a:prstDash val="solid"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 defTabSz="914400">
                <a:lnSpc>
                  <a:spcPts val="500"/>
                </a:lnSpc>
                <a:spcBef>
                  <a:spcPts val="0"/>
                </a:spcBef>
                <a:buNone/>
              </a:pPr>
              <a:endParaRPr kumimoji="0" lang="en-US" altLang="ja-JP" sz="1050" kern="0" dirty="0">
                <a:ln w="12700">
                  <a:noFill/>
                  <a:prstDash val="solid"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 defTabSz="914400">
                <a:spcBef>
                  <a:spcPts val="0"/>
                </a:spcBef>
                <a:buNone/>
              </a:pP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★劣化度</a:t>
              </a:r>
              <a:r>
                <a:rPr kumimoji="0" lang="ja-JP" altLang="en-US" sz="1050" kern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調査</a:t>
              </a: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等によ</a:t>
              </a:r>
              <a:r>
                <a:rPr kumimoji="0" lang="ja-JP" altLang="en-US" sz="1050" kern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り</a:t>
              </a: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、</a:t>
              </a:r>
              <a:r>
                <a:rPr kumimoji="0" lang="ja-JP" altLang="en-US" sz="1050" kern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予防保全型の施設維持管理体制を</a:t>
              </a: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構築し、</a:t>
              </a:r>
              <a:endParaRPr kumimoji="0" lang="en-US" altLang="ja-JP" sz="1050" kern="0" dirty="0" smtClean="0">
                <a:ln w="12700">
                  <a:noFill/>
                  <a:prstDash val="solid"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 defTabSz="914400">
                <a:spcBef>
                  <a:spcPts val="0"/>
                </a:spcBef>
                <a:buNone/>
              </a:pPr>
              <a:r>
                <a:rPr kumimoji="0" lang="ja-JP" altLang="en-US" sz="1050" kern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 府民の</a:t>
              </a:r>
              <a:r>
                <a:rPr kumimoji="0" lang="ja-JP" altLang="en-US" sz="1050" kern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安全・安心の確保に</a:t>
              </a: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努める</a:t>
              </a:r>
              <a:endParaRPr kumimoji="0" lang="en-US" altLang="ja-JP" sz="1050" kern="0" dirty="0" smtClean="0">
                <a:ln w="12700">
                  <a:noFill/>
                  <a:prstDash val="solid"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 defTabSz="914400">
                <a:spcBef>
                  <a:spcPts val="0"/>
                </a:spcBef>
                <a:buNone/>
              </a:pPr>
              <a:endParaRPr kumimoji="0" lang="en-US" altLang="ja-JP" sz="1050" kern="0" dirty="0">
                <a:ln w="12700">
                  <a:noFill/>
                  <a:prstDash val="solid"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 defTabSz="914400">
                <a:spcBef>
                  <a:spcPts val="0"/>
                </a:spcBef>
                <a:buNone/>
              </a:pPr>
              <a:endParaRPr kumimoji="0" lang="en-US" altLang="ja-JP" sz="500" kern="0" dirty="0" smtClean="0">
                <a:ln w="12700">
                  <a:noFill/>
                  <a:prstDash val="solid"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 defTabSz="914400">
                <a:spcBef>
                  <a:spcPts val="0"/>
                </a:spcBef>
                <a:buNone/>
              </a:pPr>
              <a:endParaRPr kumimoji="0" lang="en-US" altLang="ja-JP" sz="500" kern="0" dirty="0">
                <a:ln w="12700">
                  <a:noFill/>
                  <a:prstDash val="solid"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 defTabSz="914400">
                <a:spcBef>
                  <a:spcPts val="0"/>
                </a:spcBef>
                <a:buNone/>
              </a:pPr>
              <a:endParaRPr kumimoji="0" lang="en-US" altLang="ja-JP" sz="800" b="1" u="sng" kern="0" dirty="0" smtClean="0">
                <a:ln w="12700">
                  <a:noFill/>
                  <a:prstDash val="solid"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 defTabSz="914400">
                <a:spcBef>
                  <a:spcPts val="0"/>
                </a:spcBef>
                <a:buNone/>
              </a:pPr>
              <a:r>
                <a:rPr kumimoji="0" lang="ja-JP" altLang="en-US" sz="100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</a:t>
              </a:r>
              <a:endParaRPr kumimoji="0" lang="en-US" altLang="ja-JP" sz="1000" kern="0" dirty="0" smtClean="0">
                <a:ln w="12700">
                  <a:noFill/>
                  <a:prstDash val="solid"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 defTabSz="914400">
                <a:spcBef>
                  <a:spcPts val="0"/>
                </a:spcBef>
                <a:buNone/>
              </a:pP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★</a:t>
              </a:r>
              <a:r>
                <a:rPr kumimoji="0" lang="ja-JP" altLang="en-US" sz="1050" kern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新規施設整備を抑制し、将来の利用需要に応じた施設の</a:t>
              </a: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有効</a:t>
              </a:r>
              <a:endParaRPr kumimoji="0" lang="en-US" altLang="ja-JP" sz="1050" kern="0" dirty="0" smtClean="0">
                <a:ln w="12700">
                  <a:noFill/>
                  <a:prstDash val="solid"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 defTabSz="914400">
                <a:spcBef>
                  <a:spcPts val="0"/>
                </a:spcBef>
                <a:buNone/>
              </a:pPr>
              <a:r>
                <a:rPr kumimoji="0" lang="ja-JP" altLang="en-US" sz="1050" kern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</a:t>
              </a:r>
              <a:r>
                <a:rPr kumimoji="0" lang="ja-JP" altLang="en-US" sz="1050" kern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活用</a:t>
              </a:r>
              <a:r>
                <a:rPr kumimoji="0" lang="ja-JP" altLang="en-US" sz="1050" kern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や</a:t>
              </a: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、総量</a:t>
              </a:r>
              <a:r>
                <a:rPr kumimoji="0" lang="ja-JP" altLang="en-US" sz="1050" kern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の最適化を</a:t>
              </a: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図る</a:t>
              </a:r>
              <a:endParaRPr kumimoji="0" lang="en-US" altLang="ja-JP" sz="1050" kern="0" dirty="0" smtClean="0">
                <a:ln w="12700">
                  <a:noFill/>
                  <a:prstDash val="solid"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 defTabSz="914400">
                <a:spcBef>
                  <a:spcPts val="0"/>
                </a:spcBef>
                <a:buNone/>
              </a:pPr>
              <a:endParaRPr kumimoji="0" lang="en-US" altLang="ja-JP" sz="1050" kern="0" dirty="0" smtClean="0">
                <a:ln w="12700">
                  <a:noFill/>
                  <a:prstDash val="solid"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 defTabSz="914400">
                <a:spcBef>
                  <a:spcPts val="0"/>
                </a:spcBef>
                <a:buNone/>
              </a:pP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</a:t>
              </a:r>
              <a:r>
                <a:rPr kumimoji="0" lang="en-US" altLang="ja-JP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※</a:t>
              </a: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ファシリティマネジメント</a:t>
              </a:r>
              <a:r>
                <a:rPr kumimoji="0" lang="en-US" altLang="ja-JP" sz="1050" kern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:</a:t>
              </a:r>
            </a:p>
            <a:p>
              <a:pPr marL="0" lvl="0" indent="0" defTabSz="914400">
                <a:spcBef>
                  <a:spcPts val="0"/>
                </a:spcBef>
                <a:buNone/>
              </a:pPr>
              <a:r>
                <a:rPr kumimoji="0" lang="en-US" altLang="ja-JP" sz="1050" kern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   </a:t>
              </a:r>
              <a:r>
                <a:rPr kumimoji="0" lang="ja-JP" altLang="en-US" sz="1050" kern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　</a:t>
              </a: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公共</a:t>
              </a:r>
              <a:r>
                <a:rPr kumimoji="0" lang="ja-JP" altLang="en-US" sz="1050" kern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施設等の管理に関し、行政サービスの向上に努めながら</a:t>
              </a: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、</a:t>
              </a:r>
              <a:endParaRPr kumimoji="0" lang="en-US" altLang="ja-JP" sz="1050" kern="0" dirty="0" smtClean="0">
                <a:ln w="12700">
                  <a:noFill/>
                  <a:prstDash val="solid"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 defTabSz="914400">
                <a:spcBef>
                  <a:spcPts val="0"/>
                </a:spcBef>
                <a:buNone/>
              </a:pP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       できる限り</a:t>
              </a:r>
              <a:r>
                <a:rPr kumimoji="0" lang="ja-JP" altLang="en-US" sz="1050" kern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少ない経費で最適な経営管理を行うこと</a:t>
              </a:r>
            </a:p>
            <a:p>
              <a:pPr marL="0" lvl="0" indent="0" defTabSz="914400">
                <a:spcBef>
                  <a:spcPts val="0"/>
                </a:spcBef>
                <a:buNone/>
              </a:pPr>
              <a:endParaRPr kumimoji="0" lang="en-US" altLang="ja-JP" sz="1050" kern="0" dirty="0">
                <a:ln w="12700">
                  <a:noFill/>
                  <a:prstDash val="solid"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lvl="0" indent="0" defTabSz="914400">
                <a:spcBef>
                  <a:spcPts val="0"/>
                </a:spcBef>
                <a:buNone/>
              </a:pPr>
              <a:r>
                <a:rPr kumimoji="0" lang="ja-JP" altLang="en-US" sz="1050" kern="0" dirty="0" smtClean="0">
                  <a:ln w="12700">
                    <a:noFill/>
                    <a:prstDash val="solid"/>
                  </a:ln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endParaRPr kumimoji="0" lang="ja-JP" altLang="en-US" sz="1050" kern="0" dirty="0">
                <a:ln w="12700">
                  <a:noFill/>
                  <a:prstDash val="solid"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0" name="コンテンツ プレースホルダー 2"/>
            <p:cNvSpPr txBox="1">
              <a:spLocks/>
            </p:cNvSpPr>
            <p:nvPr/>
          </p:nvSpPr>
          <p:spPr>
            <a:xfrm>
              <a:off x="141585" y="541195"/>
              <a:ext cx="3879472" cy="30694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19050">
              <a:solidFill>
                <a:schemeClr val="bg2">
                  <a:lumMod val="1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128016" tIns="64008" rIns="128016" bIns="64008" rtlCol="0" anchor="ctr" anchorCtr="0">
              <a:noAutofit/>
            </a:bodyPr>
            <a:lstStyle>
              <a:lvl1pPr marL="480060" indent="-48006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4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40130" indent="-40005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60020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24028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88036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52044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16052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80060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44068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ja-JP" altLang="en-US" sz="1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基本的</a:t>
              </a:r>
              <a:r>
                <a:rPr lang="ja-JP" altLang="en-US" sz="12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な</a:t>
              </a:r>
              <a:r>
                <a:rPr lang="ja-JP" altLang="en-US" sz="1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方針</a:t>
              </a:r>
            </a:p>
          </p:txBody>
        </p:sp>
      </p:grpSp>
      <p:sp>
        <p:nvSpPr>
          <p:cNvPr id="30" name="二等辺三角形 29"/>
          <p:cNvSpPr/>
          <p:nvPr/>
        </p:nvSpPr>
        <p:spPr>
          <a:xfrm rot="10800000">
            <a:off x="959179" y="4664683"/>
            <a:ext cx="2300110" cy="360000"/>
          </a:xfrm>
          <a:prstGeom prst="triangle">
            <a:avLst>
              <a:gd name="adj" fmla="val 48994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txBody>
          <a:bodyPr wrap="square" lIns="91440" tIns="45720" rIns="91440" bIns="45720" rtlCol="0" anchor="ctr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4000" i="1" u="none" strike="noStrike" kern="0" cap="all" spc="0" normalizeH="0" baseline="0" noProof="0" dirty="0" smtClean="0">
              <a:ln/>
              <a:solidFill>
                <a:sysClr val="windowText" lastClr="000000"/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1" name="コンテンツ プレースホルダー 2"/>
          <p:cNvSpPr txBox="1">
            <a:spLocks/>
          </p:cNvSpPr>
          <p:nvPr/>
        </p:nvSpPr>
        <p:spPr>
          <a:xfrm>
            <a:off x="73630" y="536618"/>
            <a:ext cx="4238938" cy="33933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128016" tIns="64008" rIns="128016" bIns="64008" rtlCol="0" anchor="ctr" anchorCtr="0">
            <a:noAutofit/>
          </a:bodyPr>
          <a:lstStyle>
            <a:lvl1pPr marL="480060" indent="-48006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40130" indent="-40005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0020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4028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8036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2044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6052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4068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基本方針 策定</a:t>
            </a:r>
            <a:r>
              <a:rPr lang="en-US" altLang="ja-JP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27</a:t>
            </a:r>
            <a:r>
              <a:rPr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</a:t>
            </a:r>
            <a:r>
              <a:rPr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コンテンツ プレースホルダー 2"/>
          <p:cNvSpPr txBox="1">
            <a:spLocks/>
          </p:cNvSpPr>
          <p:nvPr/>
        </p:nvSpPr>
        <p:spPr>
          <a:xfrm>
            <a:off x="5247178" y="532953"/>
            <a:ext cx="7409858" cy="342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128016" tIns="64008" rIns="128016" bIns="64008" rtlCol="0" anchor="ctr" anchorCtr="0">
            <a:noAutofit/>
          </a:bodyPr>
          <a:lstStyle>
            <a:lvl1pPr marL="480060" indent="-48006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40130" indent="-40005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0020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4028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8036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2044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6052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4068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基本方針 改訂</a:t>
            </a:r>
            <a:r>
              <a:rPr lang="en-US" altLang="ja-JP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令和４年３月</a:t>
            </a:r>
            <a:r>
              <a:rPr lang="en-US" altLang="ja-JP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コンテンツ プレースホルダー 2"/>
          <p:cNvSpPr txBox="1">
            <a:spLocks/>
          </p:cNvSpPr>
          <p:nvPr/>
        </p:nvSpPr>
        <p:spPr>
          <a:xfrm>
            <a:off x="245559" y="1561589"/>
            <a:ext cx="2016000" cy="2520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175">
            <a:solidFill>
              <a:schemeClr val="bg2">
                <a:lumMod val="10000"/>
              </a:schemeClr>
            </a:solidFill>
            <a:prstDash val="sysDash"/>
          </a:ln>
          <a:effectLst/>
        </p:spPr>
        <p:txBody>
          <a:bodyPr vert="horz" wrap="square" lIns="128016" tIns="64008" rIns="128016" bIns="64008" rtlCol="0" anchor="ctr" anchorCtr="0">
            <a:noAutofit/>
          </a:bodyPr>
          <a:lstStyle>
            <a:lvl1pPr marL="480060" indent="-48006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40130" indent="-40005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0020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4028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8036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2044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6052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4068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1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長  寿  命  化  </a:t>
            </a:r>
            <a:endParaRPr lang="ja-JP" altLang="en-US" sz="11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5" name="コンテンツ プレースホルダー 2"/>
          <p:cNvSpPr txBox="1">
            <a:spLocks/>
          </p:cNvSpPr>
          <p:nvPr/>
        </p:nvSpPr>
        <p:spPr>
          <a:xfrm>
            <a:off x="245559" y="2841317"/>
            <a:ext cx="2016000" cy="2520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175">
            <a:solidFill>
              <a:schemeClr val="bg2">
                <a:lumMod val="10000"/>
              </a:schemeClr>
            </a:solidFill>
            <a:prstDash val="sysDash"/>
          </a:ln>
          <a:effectLst/>
        </p:spPr>
        <p:txBody>
          <a:bodyPr vert="horz" wrap="square" lIns="128016" tIns="64008" rIns="128016" bIns="64008" rtlCol="0" anchor="ctr" anchorCtr="0">
            <a:noAutofit/>
          </a:bodyPr>
          <a:lstStyle>
            <a:lvl1pPr marL="480060" indent="-48006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40130" indent="-40005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0020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4028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8036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2044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6052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40680" indent="-320040" algn="l" defTabSz="12801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1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総量最適化・有効活用  </a:t>
            </a:r>
            <a:endParaRPr lang="ja-JP" altLang="en-US" sz="11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二等辺三角形 10"/>
          <p:cNvSpPr/>
          <p:nvPr/>
        </p:nvSpPr>
        <p:spPr>
          <a:xfrm rot="5400000">
            <a:off x="3065749" y="4988040"/>
            <a:ext cx="3564000" cy="466204"/>
          </a:xfrm>
          <a:prstGeom prst="triangle">
            <a:avLst>
              <a:gd name="adj" fmla="val 49718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</a:ln>
        </p:spPr>
        <p:txBody>
          <a:bodyPr wrap="square" lIns="91440" tIns="45720" rIns="91440" bIns="45720" rtlCol="0" anchor="ctr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4000" i="1" u="none" strike="noStrike" kern="0" cap="all" spc="0" normalizeH="0" baseline="0" noProof="0" dirty="0" smtClean="0">
              <a:ln/>
              <a:solidFill>
                <a:sysClr val="windowText" lastClr="000000"/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59" name="グループ化 58"/>
          <p:cNvGrpSpPr/>
          <p:nvPr/>
        </p:nvGrpSpPr>
        <p:grpSpPr>
          <a:xfrm>
            <a:off x="73192" y="8382044"/>
            <a:ext cx="4234336" cy="1073359"/>
            <a:chOff x="136108" y="8332506"/>
            <a:chExt cx="4088163" cy="828322"/>
          </a:xfrm>
        </p:grpSpPr>
        <p:sp>
          <p:nvSpPr>
            <p:cNvPr id="60" name="コンテンツ プレースホルダー 2"/>
            <p:cNvSpPr txBox="1">
              <a:spLocks/>
            </p:cNvSpPr>
            <p:nvPr/>
          </p:nvSpPr>
          <p:spPr>
            <a:xfrm>
              <a:off x="136350" y="8597402"/>
              <a:ext cx="4084554" cy="56342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bg2">
                  <a:lumMod val="1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lIns="128016" tIns="64008" rIns="128016" bIns="64008" rtlCol="0">
              <a:noAutofit/>
            </a:bodyPr>
            <a:lstStyle>
              <a:lvl1pPr marL="480060" indent="-48006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4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40130" indent="-40005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60020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24028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88036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52044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16052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80060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44068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ja-JP" altLang="en-US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◆国（総務省）の要請</a:t>
              </a:r>
              <a:r>
                <a:rPr lang="ja-JP" altLang="en-US" sz="105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に</a:t>
              </a:r>
              <a:r>
                <a:rPr lang="ja-JP" altLang="en-US" sz="105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対応</a:t>
              </a:r>
              <a:r>
                <a:rPr lang="ja-JP" altLang="en-US" sz="8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（平成</a:t>
              </a:r>
              <a:r>
                <a:rPr lang="en-US" altLang="ja-JP" sz="8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30</a:t>
              </a:r>
              <a:r>
                <a:rPr lang="ja-JP" altLang="en-US" sz="8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年</a:t>
              </a:r>
              <a:r>
                <a:rPr lang="en-US" altLang="ja-JP" sz="8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2</a:t>
              </a:r>
              <a:r>
                <a:rPr lang="ja-JP" altLang="en-US" sz="8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月</a:t>
              </a:r>
              <a:r>
                <a:rPr lang="en-US" altLang="ja-JP" sz="8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27</a:t>
              </a:r>
              <a:r>
                <a:rPr lang="ja-JP" altLang="en-US" sz="8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日付け 総財務第</a:t>
              </a:r>
              <a:r>
                <a:rPr lang="en-US" altLang="ja-JP" sz="8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28</a:t>
              </a:r>
              <a:r>
                <a:rPr lang="ja-JP" altLang="en-US" sz="8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号通知</a:t>
              </a:r>
              <a:r>
                <a:rPr lang="ja-JP" altLang="en-US" sz="8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）</a:t>
              </a:r>
              <a:endParaRPr lang="en-US" altLang="ja-JP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indent="0">
                <a:buNone/>
              </a:pPr>
              <a:r>
                <a:rPr lang="ja-JP" altLang="en-US" sz="9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en-US" altLang="ja-JP" sz="9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30</a:t>
              </a:r>
              <a:r>
                <a:rPr lang="ja-JP" altLang="en-US" sz="9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年程度以上の中長期的な経費見込み ／ ユニバーサルデザイン化の推進方策　／ </a:t>
              </a:r>
              <a:endParaRPr lang="en-US" altLang="ja-JP" sz="9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0" indent="0">
                <a:buNone/>
              </a:pPr>
              <a:r>
                <a:rPr lang="ja-JP" altLang="en-US" sz="9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ja-JP" altLang="en-US" sz="900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地方</a:t>
              </a:r>
              <a:r>
                <a:rPr lang="ja-JP" altLang="en-US" sz="9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独立行政法人が所有する施設の追加 ／ ほか</a:t>
              </a:r>
              <a:endParaRPr lang="en-US" altLang="ja-JP" sz="9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63" name="コンテンツ プレースホルダー 2"/>
            <p:cNvSpPr txBox="1">
              <a:spLocks/>
            </p:cNvSpPr>
            <p:nvPr/>
          </p:nvSpPr>
          <p:spPr>
            <a:xfrm>
              <a:off x="136108" y="8332506"/>
              <a:ext cx="4088163" cy="256785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19050">
              <a:solidFill>
                <a:schemeClr val="bg2">
                  <a:lumMod val="1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128016" tIns="64008" rIns="128016" bIns="64008" rtlCol="0" anchor="ctr" anchorCtr="0">
              <a:noAutofit/>
            </a:bodyPr>
            <a:lstStyle>
              <a:lvl1pPr marL="480060" indent="-48006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4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40130" indent="-40005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60020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24028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88036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52044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16052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80060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440680" indent="-320040" algn="l" defTabSz="128016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ja-JP" altLang="en-US" sz="11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これまで</a:t>
              </a:r>
              <a:r>
                <a:rPr lang="ja-JP" altLang="en-US" sz="11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の改訂の経過 </a:t>
              </a:r>
              <a:r>
                <a:rPr lang="en-US" altLang="ja-JP" sz="9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【</a:t>
              </a:r>
              <a:r>
                <a:rPr lang="ja-JP" altLang="en-US" sz="9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平成</a:t>
              </a:r>
              <a:r>
                <a:rPr lang="en-US" altLang="ja-JP" sz="9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31</a:t>
              </a:r>
              <a:r>
                <a:rPr lang="ja-JP" altLang="en-US" sz="9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年</a:t>
              </a:r>
              <a:r>
                <a:rPr lang="en-US" altLang="ja-JP" sz="9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2</a:t>
              </a:r>
              <a:r>
                <a:rPr lang="ja-JP" altLang="en-US" sz="9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月</a:t>
              </a:r>
              <a:r>
                <a:rPr lang="en-US" altLang="ja-JP" sz="9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】</a:t>
              </a:r>
              <a:endParaRPr lang="ja-JP" altLang="en-US" sz="9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pic>
        <p:nvPicPr>
          <p:cNvPr id="8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8752" y="4440560"/>
            <a:ext cx="6247094" cy="3744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24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メトロ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tx1"/>
          </a:solidFill>
        </a:ln>
      </a:spPr>
      <a:bodyPr wrap="square" lIns="91440" tIns="45720" rIns="91440" bIns="45720" rtlCol="0" anchor="ctr">
        <a:spAutoFit/>
        <a:scene3d>
          <a:camera prst="orthographicFront"/>
          <a:lightRig rig="brightRoom" dir="t"/>
        </a:scene3d>
        <a:sp3d contourW="6350" prstMaterial="plastic">
          <a:bevelT w="20320" h="20320" prst="angle"/>
          <a:contourClr>
            <a:schemeClr val="accent1">
              <a:tint val="100000"/>
              <a:shade val="100000"/>
              <a:hueMod val="100000"/>
              <a:satMod val="100000"/>
            </a:schemeClr>
          </a:contourClr>
        </a:sp3d>
      </a:bodyPr>
      <a:lstStyle>
        <a:defPPr marL="0" marR="0" indent="0" algn="ctr" defTabSz="9144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000" kern="0" cap="all" dirty="0" smtClean="0">
            <a:ln/>
            <a:effectLst>
              <a:outerShdw blurRad="19685" dist="12700" dir="5400000" algn="tl" rotWithShape="0">
                <a:srgbClr val="4F81BD">
                  <a:satMod val="130000"/>
                  <a:alpha val="60000"/>
                </a:srgbClr>
              </a:outerShdw>
              <a:reflection blurRad="10000" stA="55000" endPos="48000" dist="500" dir="5400000" sy="-100000" algn="bl" rotWithShape="0"/>
            </a:effectLst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</a:spDef>
    <a:txDef>
      <a:spPr>
        <a:solidFill>
          <a:schemeClr val="bg2">
            <a:lumMod val="50000"/>
          </a:schemeClr>
        </a:solidFill>
        <a:ln w="19050">
          <a:solidFill>
            <a:schemeClr val="bg2">
              <a:lumMod val="10000"/>
            </a:schemeClr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vert="horz" wrap="square" lIns="128016" tIns="64008" rIns="128016" bIns="64008" rtlCol="0" anchor="ctr" anchorCtr="0">
        <a:noAutofit/>
      </a:bodyPr>
      <a:lstStyle>
        <a:defPPr marL="0" indent="0">
          <a:buNone/>
          <a:defRPr sz="12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EF5C6CA66625842BD9EABBB207E7DCF" ma:contentTypeVersion="0" ma:contentTypeDescription="新しいドキュメントを作成します。" ma:contentTypeScope="" ma:versionID="19e100ba22bd90536024203d1e7e716f">
  <xsd:schema xmlns:xsd="http://www.w3.org/2001/XMLSchema" xmlns:p="http://schemas.microsoft.com/office/2006/metadata/properties" targetNamespace="http://schemas.microsoft.com/office/2006/metadata/properties" ma:root="true" ma:fieldsID="f4cff559f9a06213828a8956bc5bb22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32240C-9678-49BC-876E-9028F5F0CBF7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terms/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4BAA375-4434-4683-9766-7CA0A63058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FD13421D-47B8-4EE1-AFD8-43F894A84F8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12111</TotalTime>
  <Words>861</Words>
  <Application>Microsoft Office PowerPoint</Application>
  <PresentationFormat>A3 297x420 mm</PresentationFormat>
  <Paragraphs>111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Meiryo UI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Company>大阪府庁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大阪府庁</dc:creator>
  <cp:lastModifiedBy>大内　克則</cp:lastModifiedBy>
  <cp:revision>1251</cp:revision>
  <cp:lastPrinted>2022-03-22T02:12:53Z</cp:lastPrinted>
  <dcterms:created xsi:type="dcterms:W3CDTF">2014-06-17T12:02:58Z</dcterms:created>
  <dcterms:modified xsi:type="dcterms:W3CDTF">2022-03-24T01:17:58Z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0x010100FEF5C6CA66625842BD9EABBB207E7DCF</vt:lpwstr>
  </property>
</Properties>
</file>