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9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佐倉　由佳" initials="佐倉　由佳" lastIdx="1" clrIdx="0">
    <p:extLst>
      <p:ext uri="{19B8F6BF-5375-455C-9EA6-DF929625EA0E}">
        <p15:presenceInfo xmlns:p15="http://schemas.microsoft.com/office/powerpoint/2012/main" userId="S::SakuraY@lan.pref.osaka.jp::7fd4f0b5-bf6f-454e-adfa-4638c93912d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8000"/>
    <a:srgbClr val="0000FF"/>
    <a:srgbClr val="FFCCFF"/>
    <a:srgbClr val="00CC66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90" autoAdjust="0"/>
    <p:restoredTop sz="92971" autoAdjust="0"/>
  </p:normalViewPr>
  <p:slideViewPr>
    <p:cSldViewPr snapToGrid="0">
      <p:cViewPr varScale="1">
        <p:scale>
          <a:sx n="59" d="100"/>
          <a:sy n="59" d="100"/>
        </p:scale>
        <p:origin x="18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51649-7399-4707-9E37-4243628F29EF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8C8F3-8D76-4B33-83E1-9AD8B9F3B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211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0469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58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394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69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23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893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05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337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60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983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52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0C300-262F-471F-8574-83C6305F746C}" type="datetimeFigureOut">
              <a:rPr kumimoji="1" lang="ja-JP" altLang="en-US" smtClean="0"/>
              <a:t>2024/1/26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9DD64-654A-4BE2-B131-B2DB028698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16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1D71E41F-E052-4CC2-928A-D2D8DD3FADA7}"/>
              </a:ext>
            </a:extLst>
          </p:cNvPr>
          <p:cNvSpPr/>
          <p:nvPr/>
        </p:nvSpPr>
        <p:spPr>
          <a:xfrm>
            <a:off x="-1" y="0"/>
            <a:ext cx="9144000" cy="385962"/>
          </a:xfrm>
          <a:prstGeom prst="rect">
            <a:avLst/>
          </a:prstGeom>
          <a:solidFill>
            <a:srgbClr val="2038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0675" tIns="30675" rIns="30675" bIns="30675" rtlCol="0" anchor="ctr"/>
          <a:lstStyle/>
          <a:p>
            <a:pPr algn="ctr" defTabSz="422041">
              <a:defRPr/>
            </a:pPr>
            <a:r>
              <a:rPr lang="ja-JP" altLang="en-US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外国人材の受入加速に向け、今後受入促進</a:t>
            </a:r>
            <a:r>
              <a:rPr lang="en-US" altLang="ja-JP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WG</a:t>
            </a:r>
            <a:r>
              <a:rPr lang="ja-JP" altLang="en-US" sz="14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において検討する取組み（事務局案）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DD44EC6C-310C-4B3C-AA49-12A95350E0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656051"/>
              </p:ext>
            </p:extLst>
          </p:nvPr>
        </p:nvGraphicFramePr>
        <p:xfrm>
          <a:off x="152183" y="1594789"/>
          <a:ext cx="8896783" cy="45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0747">
                  <a:extLst>
                    <a:ext uri="{9D8B030D-6E8A-4147-A177-3AD203B41FA5}">
                      <a16:colId xmlns:a16="http://schemas.microsoft.com/office/drawing/2014/main" val="2515181370"/>
                    </a:ext>
                  </a:extLst>
                </a:gridCol>
                <a:gridCol w="3003770">
                  <a:extLst>
                    <a:ext uri="{9D8B030D-6E8A-4147-A177-3AD203B41FA5}">
                      <a16:colId xmlns:a16="http://schemas.microsoft.com/office/drawing/2014/main" val="2281443916"/>
                    </a:ext>
                  </a:extLst>
                </a:gridCol>
                <a:gridCol w="4972266">
                  <a:extLst>
                    <a:ext uri="{9D8B030D-6E8A-4147-A177-3AD203B41FA5}">
                      <a16:colId xmlns:a16="http://schemas.microsoft.com/office/drawing/2014/main" val="3729054955"/>
                    </a:ext>
                  </a:extLst>
                </a:gridCol>
              </a:tblGrid>
              <a:tr h="270013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rgbClr val="0000FF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72000" marR="72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重点項目</a:t>
                      </a:r>
                      <a:endParaRPr kumimoji="1" lang="en-US" altLang="ja-JP" sz="1200" dirty="0">
                        <a:solidFill>
                          <a:schemeClr val="bg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今後受入促進</a:t>
                      </a:r>
                      <a:r>
                        <a:rPr kumimoji="1" lang="en-US" altLang="ja-JP" sz="1200" dirty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WG</a:t>
                      </a: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において検討する取組み（イメージ）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　</a:t>
                      </a:r>
                    </a:p>
                  </a:txBody>
                  <a:tcPr marL="72000" marR="72000" marT="108000" marB="10800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325863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b="1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  <a:sym typeface="+mn-ea"/>
                        </a:rPr>
                        <a:t>海外への</a:t>
                      </a:r>
                      <a:endParaRPr kumimoji="1" lang="en-US" altLang="ja-JP" sz="1200" b="1" kern="1200" noProof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  <a:sym typeface="+mn-ea"/>
                      </a:endParaRP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b="1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  <a:sym typeface="+mn-ea"/>
                        </a:rPr>
                        <a:t>アウトリーチ等による</a:t>
                      </a:r>
                      <a:endParaRPr kumimoji="1" lang="en-US" altLang="ja-JP" sz="1200" b="1" kern="1200" noProof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  <a:sym typeface="+mn-ea"/>
                      </a:endParaRP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kumimoji="1" lang="ja-JP" altLang="en-US" sz="1200" b="1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  <a:sym typeface="+mn-ea"/>
                        </a:rPr>
                        <a:t>人材獲得</a:t>
                      </a:r>
                      <a:endParaRPr kumimoji="1" lang="en-US" altLang="ja-JP" sz="1200" b="1" kern="1200" noProof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  <a:sym typeface="+mn-ea"/>
                      </a:endParaRPr>
                    </a:p>
                  </a:txBody>
                  <a:tcPr marL="72000" marR="72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kern="1600" spc="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①　大阪で働く魅力のプロモーション　　　　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u"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大阪で活躍している外国人材へのインタビューや職場定着につながった先進的な事例</a:t>
                      </a:r>
                      <a:r>
                        <a:rPr kumimoji="1" lang="ja-JP" altLang="en-US" sz="1200" b="1" u="none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の</a:t>
                      </a: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情報収集、発信</a:t>
                      </a:r>
                      <a:endParaRPr kumimoji="1" lang="en-US" altLang="ja-JP" sz="1050" b="0" u="none" strike="sngStrike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72000" marR="72000" marT="108000" marB="108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4204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lvl="0"/>
                      <a:endParaRPr lang="en-US" altLang="ja-JP" sz="1000" b="1" kern="100" dirty="0">
                        <a:solidFill>
                          <a:prstClr val="black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72000" marR="72000" marT="72000" marB="7200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②　海外人材へのダイレクトアプローチ</a:t>
                      </a:r>
                      <a:endParaRPr kumimoji="1" lang="en-US" altLang="ja-JP" sz="1200" b="0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企業ミッション団の派遣</a:t>
                      </a:r>
                      <a:endParaRPr kumimoji="1" lang="en-US" altLang="ja-JP" sz="1200" b="1" u="sng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marL="171450" marR="0" lvl="0" indent="-1714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海外での</a:t>
                      </a:r>
                      <a:r>
                        <a:rPr kumimoji="1" lang="ja-JP" altLang="en-U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ダイレクトな人材獲得の推進</a:t>
                      </a:r>
                      <a:endParaRPr kumimoji="1" lang="en-US" altLang="ja-JP" sz="1100" b="1" u="sng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72000" marR="72000" marT="108000" marB="108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32876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③　国内外の外国人学生のインターンシップ</a:t>
                      </a:r>
                      <a:endParaRPr kumimoji="1" lang="en-US" altLang="ja-JP" sz="1200" b="0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　　　や職場視察の受入</a:t>
                      </a:r>
                      <a:endParaRPr kumimoji="1" lang="en-US" altLang="ja-JP" sz="1200" b="0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u="none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企業における有償長期も含めた</a:t>
                      </a:r>
                      <a:r>
                        <a:rPr kumimoji="1" lang="ja-JP" altLang="en-US" sz="1200" b="1" u="sng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インターンシップや視察の受入</a:t>
                      </a:r>
                      <a:endParaRPr kumimoji="1" lang="en-US" altLang="ja-JP" sz="1200" b="1" u="sng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72000" marR="72000" marT="108000" marB="108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45205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kern="1600" spc="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④　海外の教育機関と</a:t>
                      </a:r>
                      <a:r>
                        <a:rPr kumimoji="1" lang="ja-JP" altLang="en-US" sz="1200" strike="noStrike" kern="1600" spc="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の</a:t>
                      </a:r>
                      <a:r>
                        <a:rPr kumimoji="1" lang="ja-JP" altLang="en-US" sz="1200" kern="1600" spc="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連携による人材育成</a:t>
                      </a: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大阪での採用を見据えた</a:t>
                      </a:r>
                      <a:r>
                        <a:rPr kumimoji="1" lang="ja-JP" altLang="en-US" sz="1200" b="1" u="sng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現地での人材育成</a:t>
                      </a:r>
                      <a:endParaRPr kumimoji="1" lang="en-US" altLang="ja-JP" sz="1200" b="1" u="sng" kern="1200" noProof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72000" marR="72000" marT="108000" marB="108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12487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000" b="1" kern="1200" noProof="0" dirty="0">
                        <a:solidFill>
                          <a:prstClr val="black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  <a:sym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000" b="1" kern="1200" noProof="0" dirty="0">
                        <a:solidFill>
                          <a:prstClr val="black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  <a:sym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000" b="1" kern="1200" noProof="0" dirty="0">
                        <a:solidFill>
                          <a:prstClr val="black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  <a:sym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000" b="1" kern="1200" noProof="0" dirty="0">
                        <a:solidFill>
                          <a:prstClr val="black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  <a:sym typeface="+mn-ea"/>
                      </a:endParaRPr>
                    </a:p>
                  </a:txBody>
                  <a:tcPr marL="72000" marR="72000" marT="72000" marB="72000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kern="1600" spc="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⑤　外国人材ニーズの把握</a:t>
                      </a: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u="none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企業が求める</a:t>
                      </a:r>
                      <a:r>
                        <a:rPr kumimoji="1" lang="ja-JP" altLang="en-US" sz="1200" b="1" u="sng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人材像の把握</a:t>
                      </a:r>
                      <a:endParaRPr kumimoji="1" lang="en-US" altLang="ja-JP" sz="1200" b="1" u="sng" kern="1200" noProof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1450" marR="0" lvl="0" indent="-1714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u="none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外国人材を初めて採用する</a:t>
                      </a:r>
                      <a:r>
                        <a:rPr kumimoji="1" lang="ja-JP" altLang="en-US" sz="1200" b="1" u="sng" kern="1200" noProof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企業の掘り起こし</a:t>
                      </a:r>
                      <a:endParaRPr kumimoji="1" lang="en-US" altLang="ja-JP" sz="1200" b="1" u="sng" kern="1200" noProof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72000" marR="72000" marT="108000" marB="108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323486"/>
                  </a:ext>
                </a:extLst>
              </a:tr>
              <a:tr h="11407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職場定着</a:t>
                      </a:r>
                      <a:endParaRPr kumimoji="1" lang="en-US" altLang="ja-JP" sz="1200" b="1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に向けた</a:t>
                      </a:r>
                      <a:endParaRPr kumimoji="1" lang="en-US" altLang="ja-JP" sz="1200" b="1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企業内の</a:t>
                      </a:r>
                      <a:endParaRPr kumimoji="1" lang="en-US" altLang="ja-JP" sz="1200" b="1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仕組み</a:t>
                      </a:r>
                      <a:endParaRPr kumimoji="1" lang="en-US" altLang="ja-JP" sz="1200" b="1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6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づくり</a:t>
                      </a:r>
                      <a:endParaRPr kumimoji="1" lang="en-US" altLang="ja-JP" sz="1200" b="1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72000" marR="72000" marT="108000" marB="10800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kern="1600" spc="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①　受入企業の意識向上・正しい知識の習得</a:t>
                      </a:r>
                      <a:endParaRPr kumimoji="1" lang="en-US" altLang="ja-JP" sz="1200" kern="1600" spc="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kumimoji="1" lang="en-US" altLang="ja-JP" sz="1200" kern="1600" spc="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1" lang="ja-JP" altLang="en-US" sz="1200" kern="1600" spc="0" baseline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②　外国人材が安心して働ける環境の整備</a:t>
                      </a:r>
                      <a:endParaRPr kumimoji="1" lang="en-US" altLang="ja-JP" sz="1200" kern="1600" spc="0" baseline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72000" marR="72000" marT="108000" marB="1080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外国人材が求める</a:t>
                      </a:r>
                      <a:r>
                        <a:rPr kumimoji="1" lang="ja-JP" altLang="en-U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職場環境等のニーズ把握</a:t>
                      </a:r>
                      <a:endParaRPr kumimoji="1" lang="en-US" altLang="ja-JP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1450" marR="0" lvl="0" indent="-1714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外国人材が定着・活躍が継続している企業の先進的な取組みの</a:t>
                      </a:r>
                      <a:r>
                        <a:rPr kumimoji="1" lang="ja-JP" altLang="en-U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府内中小企業へ展開、導入に向けた働きかけ</a:t>
                      </a:r>
                      <a:endParaRPr kumimoji="1" lang="en-US" altLang="ja-JP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  <a:p>
                      <a:pPr marL="171450" marR="0" lvl="0" indent="-17145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u"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外国人材のスキルアップやメンター制度、多言語対応など、</a:t>
                      </a:r>
                      <a:r>
                        <a:rPr kumimoji="1" lang="ja-JP" altLang="en-U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  <a:cs typeface="+mn-cs"/>
                        </a:rPr>
                        <a:t>外国人材を受け入れる企業の職場環境の整備</a:t>
                      </a:r>
                      <a:endParaRPr kumimoji="1" lang="en-US" altLang="ja-JP" sz="1100" b="0" i="0" u="none" strike="noStrike" kern="16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  <a:cs typeface="+mn-cs"/>
                      </a:endParaRPr>
                    </a:p>
                  </a:txBody>
                  <a:tcPr marL="72000" marR="72000" marT="108000" marB="108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3011978"/>
                  </a:ext>
                </a:extLst>
              </a:tr>
            </a:tbl>
          </a:graphicData>
        </a:graphic>
      </p:graphicFrame>
      <p:sp>
        <p:nvSpPr>
          <p:cNvPr id="9" name="メモ 7">
            <a:extLst>
              <a:ext uri="{FF2B5EF4-FFF2-40B4-BE49-F238E27FC236}">
                <a16:creationId xmlns:a16="http://schemas.microsoft.com/office/drawing/2014/main" id="{9DBC82F1-F288-4203-8076-A161ED1138CB}"/>
              </a:ext>
            </a:extLst>
          </p:cNvPr>
          <p:cNvSpPr/>
          <p:nvPr/>
        </p:nvSpPr>
        <p:spPr>
          <a:xfrm>
            <a:off x="152183" y="600667"/>
            <a:ext cx="8839632" cy="789984"/>
          </a:xfrm>
          <a:prstGeom prst="foldedCorner">
            <a:avLst>
              <a:gd name="adj" fmla="val 19304"/>
            </a:avLst>
          </a:prstGeom>
          <a:solidFill>
            <a:srgbClr val="FFFF99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180000" tIns="108000" rtlCol="0" anchor="t" anchorCtr="0"/>
          <a:lstStyle/>
          <a:p>
            <a:pPr defTabSz="913765">
              <a:defRPr/>
            </a:pPr>
            <a:r>
              <a:rPr kumimoji="0" lang="ja-JP" altLang="en-US" sz="13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万博をインパクトにした大阪の成長・飛躍に資する外国人材の確保に向け、海外へのアウトリーチ等より積極的な取組みが</a:t>
            </a:r>
            <a:endParaRPr kumimoji="0" lang="en-US" altLang="ja-JP" sz="1300" kern="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pPr defTabSz="913765">
              <a:defRPr/>
            </a:pPr>
            <a:r>
              <a:rPr kumimoji="0" lang="ja-JP" altLang="en-US" sz="13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求められる。</a:t>
            </a:r>
            <a:endParaRPr kumimoji="0" lang="en-US" altLang="ja-JP" sz="1300" kern="0" dirty="0">
              <a:solidFill>
                <a:prstClr val="black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pPr defTabSz="913765">
              <a:defRPr/>
            </a:pPr>
            <a:r>
              <a:rPr kumimoji="0" lang="ja-JP" altLang="en-US" sz="1300" kern="0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あわせて、大阪で働く外国人材に長く</a:t>
            </a:r>
            <a:r>
              <a:rPr kumimoji="0" lang="ja-JP" altLang="en-US" sz="1300" kern="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活躍していただくため、定着に向けた取組みや安心して働ける環境の整備も急務。</a:t>
            </a:r>
            <a:endParaRPr kumimoji="0" lang="en-US" altLang="ja-JP" sz="1300" kern="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6A7448C-E045-4AE2-9EAD-2206068F3BF4}"/>
              </a:ext>
            </a:extLst>
          </p:cNvPr>
          <p:cNvSpPr/>
          <p:nvPr/>
        </p:nvSpPr>
        <p:spPr>
          <a:xfrm>
            <a:off x="8000892" y="29558"/>
            <a:ext cx="1067015" cy="31484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資料４</a:t>
            </a:r>
          </a:p>
        </p:txBody>
      </p:sp>
    </p:spTree>
    <p:extLst>
      <p:ext uri="{BB962C8B-B14F-4D97-AF65-F5344CB8AC3E}">
        <p14:creationId xmlns:p14="http://schemas.microsoft.com/office/powerpoint/2010/main" val="52784318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1750</TotalTime>
  <Words>312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UD デジタル 教科書体 NK-R</vt:lpstr>
      <vt:lpstr>游ゴシック</vt:lpstr>
      <vt:lpstr>Arial</vt:lpstr>
      <vt:lpstr>Calibri</vt:lpstr>
      <vt:lpstr>Calibri Light</vt:lpstr>
      <vt:lpstr>Wingdings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佐倉　由佳</cp:lastModifiedBy>
  <cp:revision>209</cp:revision>
  <cp:lastPrinted>2024-01-23T05:52:19Z</cp:lastPrinted>
  <dcterms:created xsi:type="dcterms:W3CDTF">2023-11-07T02:07:11Z</dcterms:created>
  <dcterms:modified xsi:type="dcterms:W3CDTF">2024-01-26T08:00:32Z</dcterms:modified>
</cp:coreProperties>
</file>