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倉　由佳" initials="佐倉　由佳" lastIdx="1" clrIdx="0">
    <p:extLst>
      <p:ext uri="{19B8F6BF-5375-455C-9EA6-DF929625EA0E}">
        <p15:presenceInfo xmlns:p15="http://schemas.microsoft.com/office/powerpoint/2012/main" userId="S::SakuraY@lan.pref.osaka.jp::7fd4f0b5-bf6f-454e-adfa-4638c93912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9" d="100"/>
          <a:sy n="49" d="100"/>
        </p:scale>
        <p:origin x="11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10.19.135.21\kikaku\90%20&#25512;&#36914;&#12464;&#12523;&#12540;&#12503;&#65288;02.04.01~&#65289;\19%20&#22806;&#22269;&#20154;&#26448;\R4\&#9733;&#22320;&#22495;&#21332;&#35696;&#20250;&#65286;WG\&#9834;&#12487;&#12540;&#12479;&#26356;&#26032;\&#20225;&#26989;&#35215;&#27169;&#21029;&#38599;&#29992;&#20154;&#21729;&#21028;&#26029;DI&#12398;&#25512;&#3122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277800828456249E-2"/>
          <c:y val="9.178643018219565E-2"/>
          <c:w val="0.87317130855072544"/>
          <c:h val="0.79586659269069693"/>
        </c:manualLayout>
      </c:layout>
      <c:lineChart>
        <c:grouping val="standard"/>
        <c:varyColors val="0"/>
        <c:ser>
          <c:idx val="0"/>
          <c:order val="0"/>
          <c:tx>
            <c:strRef>
              <c:f>★課題データ集用!$C$3</c:f>
              <c:strCache>
                <c:ptCount val="1"/>
                <c:pt idx="0">
                  <c:v>総人口</c:v>
                </c:pt>
              </c:strCache>
            </c:strRef>
          </c:tx>
          <c:spPr>
            <a:ln w="38100" cap="rnd" cmpd="sng">
              <a:solidFill>
                <a:schemeClr val="accent3">
                  <a:lumMod val="75000"/>
                </a:schemeClr>
              </a:solidFill>
              <a:prstDash val="solid"/>
              <a:round/>
            </a:ln>
            <a:effectLst/>
          </c:spPr>
          <c:marker>
            <c:symbol val="none"/>
          </c:marker>
          <c:dPt>
            <c:idx val="10"/>
            <c:bubble3D val="0"/>
            <c:spPr>
              <a:ln w="38100" cap="rnd" cmpd="sng">
                <a:solidFill>
                  <a:schemeClr val="accent3">
                    <a:lumMod val="75000"/>
                  </a:schemeClr>
                </a:solidFill>
                <a:prstDash val="solid"/>
                <a:round/>
              </a:ln>
              <a:effectLst/>
            </c:spPr>
            <c:extLst>
              <c:ext xmlns:c16="http://schemas.microsoft.com/office/drawing/2014/chart" uri="{C3380CC4-5D6E-409C-BE32-E72D297353CC}">
                <c16:uniqueId val="{00000001-96F8-4F43-9FC4-03FE04F930A5}"/>
              </c:ext>
            </c:extLst>
          </c:dPt>
          <c:dPt>
            <c:idx val="11"/>
            <c:bubble3D val="0"/>
            <c:spPr>
              <a:ln w="38100" cap="rnd" cmpd="sng">
                <a:solidFill>
                  <a:schemeClr val="accent3">
                    <a:lumMod val="75000"/>
                  </a:schemeClr>
                </a:solidFill>
                <a:prstDash val="solid"/>
                <a:round/>
              </a:ln>
              <a:effectLst/>
            </c:spPr>
            <c:extLst>
              <c:ext xmlns:c16="http://schemas.microsoft.com/office/drawing/2014/chart" uri="{C3380CC4-5D6E-409C-BE32-E72D297353CC}">
                <c16:uniqueId val="{00000003-96F8-4F43-9FC4-03FE04F930A5}"/>
              </c:ext>
            </c:extLst>
          </c:dPt>
          <c:dPt>
            <c:idx val="12"/>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5-96F8-4F43-9FC4-03FE04F930A5}"/>
              </c:ext>
            </c:extLst>
          </c:dPt>
          <c:dPt>
            <c:idx val="13"/>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7-96F8-4F43-9FC4-03FE04F930A5}"/>
              </c:ext>
            </c:extLst>
          </c:dPt>
          <c:dPt>
            <c:idx val="14"/>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9-96F8-4F43-9FC4-03FE04F930A5}"/>
              </c:ext>
            </c:extLst>
          </c:dPt>
          <c:dPt>
            <c:idx val="15"/>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B-96F8-4F43-9FC4-03FE04F930A5}"/>
              </c:ext>
            </c:extLst>
          </c:dPt>
          <c:dPt>
            <c:idx val="16"/>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D-96F8-4F43-9FC4-03FE04F930A5}"/>
              </c:ext>
            </c:extLst>
          </c:dPt>
          <c:dPt>
            <c:idx val="17"/>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0F-96F8-4F43-9FC4-03FE04F930A5}"/>
              </c:ext>
            </c:extLst>
          </c:dPt>
          <c:dPt>
            <c:idx val="18"/>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1-96F8-4F43-9FC4-03FE04F930A5}"/>
              </c:ext>
            </c:extLst>
          </c:dPt>
          <c:dPt>
            <c:idx val="19"/>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3-96F8-4F43-9FC4-03FE04F930A5}"/>
              </c:ext>
            </c:extLst>
          </c:dPt>
          <c:dPt>
            <c:idx val="20"/>
            <c:bubble3D val="0"/>
            <c:spPr>
              <a:ln w="38100" cap="rnd" cmpd="sng">
                <a:solidFill>
                  <a:schemeClr val="accent3">
                    <a:lumMod val="75000"/>
                  </a:schemeClr>
                </a:solidFill>
                <a:prstDash val="sysDash"/>
                <a:round/>
              </a:ln>
              <a:effectLst/>
            </c:spPr>
            <c:extLst>
              <c:ext xmlns:c16="http://schemas.microsoft.com/office/drawing/2014/chart" uri="{C3380CC4-5D6E-409C-BE32-E72D297353CC}">
                <c16:uniqueId val="{00000015-96F8-4F43-9FC4-03FE04F930A5}"/>
              </c:ext>
            </c:extLst>
          </c:dPt>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★課題データ集用!$C$4:$C$20</c:f>
              <c:numCache>
                <c:formatCode>0</c:formatCode>
                <c:ptCount val="17"/>
                <c:pt idx="0">
                  <c:v>665.71889999999996</c:v>
                </c:pt>
                <c:pt idx="1">
                  <c:v>762.048</c:v>
                </c:pt>
                <c:pt idx="2">
                  <c:v>827.89250000000004</c:v>
                </c:pt>
                <c:pt idx="3">
                  <c:v>847.34460000000001</c:v>
                </c:pt>
                <c:pt idx="4">
                  <c:v>866.80949999999996</c:v>
                </c:pt>
                <c:pt idx="5">
                  <c:v>873.45159999999998</c:v>
                </c:pt>
                <c:pt idx="6">
                  <c:v>879.72680000000003</c:v>
                </c:pt>
                <c:pt idx="7">
                  <c:v>880.50810000000001</c:v>
                </c:pt>
                <c:pt idx="8">
                  <c:v>881.71659999999997</c:v>
                </c:pt>
                <c:pt idx="9">
                  <c:v>886.52449999999999</c:v>
                </c:pt>
                <c:pt idx="10">
                  <c:v>883.94690000000003</c:v>
                </c:pt>
                <c:pt idx="11">
                  <c:v>884</c:v>
                </c:pt>
                <c:pt idx="12">
                  <c:v>856.19393226809007</c:v>
                </c:pt>
                <c:pt idx="13">
                  <c:v>832.8289351216979</c:v>
                </c:pt>
                <c:pt idx="14">
                  <c:v>805.65047350409964</c:v>
                </c:pt>
                <c:pt idx="15">
                  <c:v>776.14465712587901</c:v>
                </c:pt>
                <c:pt idx="16">
                  <c:v>747.82054534903932</c:v>
                </c:pt>
              </c:numCache>
            </c:numRef>
          </c:val>
          <c:smooth val="0"/>
          <c:extLst>
            <c:ext xmlns:c16="http://schemas.microsoft.com/office/drawing/2014/chart" uri="{C3380CC4-5D6E-409C-BE32-E72D297353CC}">
              <c16:uniqueId val="{00000018-96F8-4F43-9FC4-03FE04F930A5}"/>
            </c:ext>
          </c:extLst>
        </c:ser>
        <c:ser>
          <c:idx val="2"/>
          <c:order val="1"/>
          <c:tx>
            <c:strRef>
              <c:f>★課題データ集用!$E$3</c:f>
              <c:strCache>
                <c:ptCount val="1"/>
                <c:pt idx="0">
                  <c:v>生産年齢人口</c:v>
                </c:pt>
              </c:strCache>
            </c:strRef>
          </c:tx>
          <c:spPr>
            <a:ln w="38100" cap="rnd" cmpd="dbl">
              <a:solidFill>
                <a:srgbClr val="0070C0"/>
              </a:solidFill>
              <a:round/>
            </a:ln>
            <a:effectLst/>
          </c:spPr>
          <c:marker>
            <c:symbol val="circle"/>
            <c:size val="4"/>
            <c:spPr>
              <a:solidFill>
                <a:schemeClr val="accent5"/>
              </a:solidFill>
              <a:ln w="9525">
                <a:solidFill>
                  <a:srgbClr val="0070C0"/>
                </a:solidFill>
              </a:ln>
              <a:effectLst/>
            </c:spPr>
          </c:marker>
          <c:dPt>
            <c:idx val="9"/>
            <c:bubble3D val="0"/>
            <c:spPr>
              <a:ln w="38100" cap="rnd" cmpd="dbl">
                <a:solidFill>
                  <a:srgbClr val="0070C0"/>
                </a:solidFill>
                <a:prstDash val="solid"/>
                <a:round/>
              </a:ln>
              <a:effectLst/>
            </c:spPr>
            <c:extLst>
              <c:ext xmlns:c16="http://schemas.microsoft.com/office/drawing/2014/chart" uri="{C3380CC4-5D6E-409C-BE32-E72D297353CC}">
                <c16:uniqueId val="{0000001A-96F8-4F43-9FC4-03FE04F930A5}"/>
              </c:ext>
            </c:extLst>
          </c:dPt>
          <c:dPt>
            <c:idx val="10"/>
            <c:bubble3D val="0"/>
            <c:spPr>
              <a:ln w="38100" cap="rnd" cmpd="dbl">
                <a:solidFill>
                  <a:srgbClr val="0070C0"/>
                </a:solidFill>
                <a:prstDash val="solid"/>
                <a:round/>
              </a:ln>
              <a:effectLst/>
            </c:spPr>
            <c:extLst>
              <c:ext xmlns:c16="http://schemas.microsoft.com/office/drawing/2014/chart" uri="{C3380CC4-5D6E-409C-BE32-E72D297353CC}">
                <c16:uniqueId val="{0000001C-96F8-4F43-9FC4-03FE04F930A5}"/>
              </c:ext>
            </c:extLst>
          </c:dPt>
          <c:dPt>
            <c:idx val="11"/>
            <c:bubble3D val="0"/>
            <c:spPr>
              <a:ln w="38100" cap="rnd" cmpd="dbl">
                <a:solidFill>
                  <a:srgbClr val="0070C0"/>
                </a:solidFill>
                <a:prstDash val="solid"/>
                <a:round/>
              </a:ln>
              <a:effectLst/>
            </c:spPr>
            <c:extLst>
              <c:ext xmlns:c16="http://schemas.microsoft.com/office/drawing/2014/chart" uri="{C3380CC4-5D6E-409C-BE32-E72D297353CC}">
                <c16:uniqueId val="{0000001E-96F8-4F43-9FC4-03FE04F930A5}"/>
              </c:ext>
            </c:extLst>
          </c:dPt>
          <c:dPt>
            <c:idx val="12"/>
            <c:bubble3D val="0"/>
            <c:spPr>
              <a:ln w="38100" cap="rnd" cmpd="dbl">
                <a:solidFill>
                  <a:srgbClr val="0070C0"/>
                </a:solidFill>
                <a:prstDash val="dash"/>
                <a:round/>
              </a:ln>
              <a:effectLst/>
            </c:spPr>
            <c:extLst>
              <c:ext xmlns:c16="http://schemas.microsoft.com/office/drawing/2014/chart" uri="{C3380CC4-5D6E-409C-BE32-E72D297353CC}">
                <c16:uniqueId val="{00000020-96F8-4F43-9FC4-03FE04F930A5}"/>
              </c:ext>
            </c:extLst>
          </c:dPt>
          <c:dPt>
            <c:idx val="13"/>
            <c:bubble3D val="0"/>
            <c:spPr>
              <a:ln w="38100" cap="rnd" cmpd="dbl">
                <a:solidFill>
                  <a:srgbClr val="0070C0"/>
                </a:solidFill>
                <a:prstDash val="dash"/>
                <a:round/>
              </a:ln>
              <a:effectLst/>
            </c:spPr>
            <c:extLst>
              <c:ext xmlns:c16="http://schemas.microsoft.com/office/drawing/2014/chart" uri="{C3380CC4-5D6E-409C-BE32-E72D297353CC}">
                <c16:uniqueId val="{00000022-96F8-4F43-9FC4-03FE04F930A5}"/>
              </c:ext>
            </c:extLst>
          </c:dPt>
          <c:dPt>
            <c:idx val="14"/>
            <c:bubble3D val="0"/>
            <c:spPr>
              <a:ln w="38100" cap="rnd" cmpd="dbl">
                <a:solidFill>
                  <a:srgbClr val="0070C0"/>
                </a:solidFill>
                <a:prstDash val="dash"/>
                <a:round/>
              </a:ln>
              <a:effectLst/>
            </c:spPr>
            <c:extLst>
              <c:ext xmlns:c16="http://schemas.microsoft.com/office/drawing/2014/chart" uri="{C3380CC4-5D6E-409C-BE32-E72D297353CC}">
                <c16:uniqueId val="{00000024-96F8-4F43-9FC4-03FE04F930A5}"/>
              </c:ext>
            </c:extLst>
          </c:dPt>
          <c:dPt>
            <c:idx val="15"/>
            <c:bubble3D val="0"/>
            <c:spPr>
              <a:ln w="38100" cap="rnd" cmpd="dbl">
                <a:solidFill>
                  <a:srgbClr val="0070C0"/>
                </a:solidFill>
                <a:prstDash val="dash"/>
                <a:round/>
              </a:ln>
              <a:effectLst/>
            </c:spPr>
            <c:extLst>
              <c:ext xmlns:c16="http://schemas.microsoft.com/office/drawing/2014/chart" uri="{C3380CC4-5D6E-409C-BE32-E72D297353CC}">
                <c16:uniqueId val="{00000026-96F8-4F43-9FC4-03FE04F930A5}"/>
              </c:ext>
            </c:extLst>
          </c:dPt>
          <c:dPt>
            <c:idx val="16"/>
            <c:bubble3D val="0"/>
            <c:spPr>
              <a:ln w="38100" cap="rnd" cmpd="dbl">
                <a:solidFill>
                  <a:srgbClr val="0070C0"/>
                </a:solidFill>
                <a:prstDash val="dash"/>
                <a:round/>
              </a:ln>
              <a:effectLst/>
            </c:spPr>
            <c:extLst>
              <c:ext xmlns:c16="http://schemas.microsoft.com/office/drawing/2014/chart" uri="{C3380CC4-5D6E-409C-BE32-E72D297353CC}">
                <c16:uniqueId val="{00000028-96F8-4F43-9FC4-03FE04F930A5}"/>
              </c:ext>
            </c:extLst>
          </c:dPt>
          <c:dPt>
            <c:idx val="17"/>
            <c:bubble3D val="0"/>
            <c:spPr>
              <a:ln w="38100" cap="rnd" cmpd="dbl">
                <a:solidFill>
                  <a:srgbClr val="0070C0"/>
                </a:solidFill>
                <a:prstDash val="dash"/>
                <a:round/>
              </a:ln>
              <a:effectLst/>
            </c:spPr>
            <c:extLst>
              <c:ext xmlns:c16="http://schemas.microsoft.com/office/drawing/2014/chart" uri="{C3380CC4-5D6E-409C-BE32-E72D297353CC}">
                <c16:uniqueId val="{0000002A-96F8-4F43-9FC4-03FE04F930A5}"/>
              </c:ext>
            </c:extLst>
          </c:dPt>
          <c:dPt>
            <c:idx val="18"/>
            <c:bubble3D val="0"/>
            <c:spPr>
              <a:ln w="38100" cap="rnd" cmpd="dbl">
                <a:solidFill>
                  <a:srgbClr val="0070C0"/>
                </a:solidFill>
                <a:prstDash val="dash"/>
                <a:round/>
              </a:ln>
              <a:effectLst/>
            </c:spPr>
            <c:extLst>
              <c:ext xmlns:c16="http://schemas.microsoft.com/office/drawing/2014/chart" uri="{C3380CC4-5D6E-409C-BE32-E72D297353CC}">
                <c16:uniqueId val="{0000002C-96F8-4F43-9FC4-03FE04F930A5}"/>
              </c:ext>
            </c:extLst>
          </c:dPt>
          <c:dPt>
            <c:idx val="19"/>
            <c:bubble3D val="0"/>
            <c:spPr>
              <a:ln w="38100" cap="rnd" cmpd="dbl">
                <a:solidFill>
                  <a:srgbClr val="0070C0"/>
                </a:solidFill>
                <a:prstDash val="dash"/>
                <a:round/>
              </a:ln>
              <a:effectLst/>
            </c:spPr>
            <c:extLst>
              <c:ext xmlns:c16="http://schemas.microsoft.com/office/drawing/2014/chart" uri="{C3380CC4-5D6E-409C-BE32-E72D297353CC}">
                <c16:uniqueId val="{0000002E-96F8-4F43-9FC4-03FE04F930A5}"/>
              </c:ext>
            </c:extLst>
          </c:dPt>
          <c:dPt>
            <c:idx val="20"/>
            <c:bubble3D val="0"/>
            <c:spPr>
              <a:ln w="38100" cap="rnd" cmpd="dbl">
                <a:solidFill>
                  <a:srgbClr val="0070C0"/>
                </a:solidFill>
                <a:prstDash val="dash"/>
                <a:round/>
              </a:ln>
              <a:effectLst/>
            </c:spPr>
            <c:extLst>
              <c:ext xmlns:c16="http://schemas.microsoft.com/office/drawing/2014/chart" uri="{C3380CC4-5D6E-409C-BE32-E72D297353CC}">
                <c16:uniqueId val="{00000030-96F8-4F43-9FC4-03FE04F930A5}"/>
              </c:ext>
            </c:extLst>
          </c:dPt>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★課題データ集用!$E$4:$E$20</c:f>
              <c:numCache>
                <c:formatCode>0</c:formatCode>
                <c:ptCount val="17"/>
                <c:pt idx="0">
                  <c:v>482.68459999999999</c:v>
                </c:pt>
                <c:pt idx="1">
                  <c:v>540.60919999999999</c:v>
                </c:pt>
                <c:pt idx="2">
                  <c:v>565.57546002067636</c:v>
                </c:pt>
                <c:pt idx="3">
                  <c:v>578.95873809639704</c:v>
                </c:pt>
                <c:pt idx="4">
                  <c:v>609.90845466702535</c:v>
                </c:pt>
                <c:pt idx="5">
                  <c:v>637.67875715543994</c:v>
                </c:pt>
                <c:pt idx="6">
                  <c:v>642.36081997313613</c:v>
                </c:pt>
                <c:pt idx="7">
                  <c:v>623.5323083933813</c:v>
                </c:pt>
                <c:pt idx="8">
                  <c:v>595.28058104847878</c:v>
                </c:pt>
                <c:pt idx="9">
                  <c:v>570.80999999999995</c:v>
                </c:pt>
                <c:pt idx="10">
                  <c:v>542.27250000000004</c:v>
                </c:pt>
                <c:pt idx="11">
                  <c:v>520</c:v>
                </c:pt>
                <c:pt idx="12">
                  <c:v>518.06476504110424</c:v>
                </c:pt>
                <c:pt idx="13">
                  <c:v>498.19417674651481</c:v>
                </c:pt>
                <c:pt idx="14">
                  <c:v>467.85419644577036</c:v>
                </c:pt>
                <c:pt idx="15">
                  <c:v>427.61808948711024</c:v>
                </c:pt>
                <c:pt idx="16">
                  <c:v>399.94273195808654</c:v>
                </c:pt>
              </c:numCache>
            </c:numRef>
          </c:val>
          <c:smooth val="0"/>
          <c:extLst>
            <c:ext xmlns:c16="http://schemas.microsoft.com/office/drawing/2014/chart" uri="{C3380CC4-5D6E-409C-BE32-E72D297353CC}">
              <c16:uniqueId val="{00000032-96F8-4F43-9FC4-03FE04F930A5}"/>
            </c:ext>
          </c:extLst>
        </c:ser>
        <c:ser>
          <c:idx val="1"/>
          <c:order val="2"/>
          <c:tx>
            <c:strRef>
              <c:f>★課題データ集用!$D$3</c:f>
              <c:strCache>
                <c:ptCount val="1"/>
                <c:pt idx="0">
                  <c:v>労働力人口</c:v>
                </c:pt>
              </c:strCache>
            </c:strRef>
          </c:tx>
          <c:spPr>
            <a:ln w="38100" cap="rnd">
              <a:solidFill>
                <a:srgbClr val="ED2331"/>
              </a:solidFill>
              <a:round/>
            </a:ln>
            <a:effectLst/>
          </c:spPr>
          <c:marker>
            <c:symbol val="diamond"/>
            <c:size val="6"/>
            <c:spPr>
              <a:solidFill>
                <a:srgbClr val="ED2331"/>
              </a:solidFill>
              <a:ln w="9525">
                <a:solidFill>
                  <a:schemeClr val="accent2"/>
                </a:solidFill>
              </a:ln>
              <a:effectLst/>
            </c:spPr>
          </c:marker>
          <c:dPt>
            <c:idx val="10"/>
            <c:bubble3D val="0"/>
            <c:spPr>
              <a:ln w="38100" cap="rnd">
                <a:solidFill>
                  <a:srgbClr val="ED2331"/>
                </a:solidFill>
                <a:prstDash val="solid"/>
                <a:round/>
              </a:ln>
              <a:effectLst/>
            </c:spPr>
            <c:extLst>
              <c:ext xmlns:c16="http://schemas.microsoft.com/office/drawing/2014/chart" uri="{C3380CC4-5D6E-409C-BE32-E72D297353CC}">
                <c16:uniqueId val="{00000034-96F8-4F43-9FC4-03FE04F930A5}"/>
              </c:ext>
            </c:extLst>
          </c:dPt>
          <c:dPt>
            <c:idx val="11"/>
            <c:bubble3D val="0"/>
            <c:spPr>
              <a:ln w="38100" cap="rnd">
                <a:solidFill>
                  <a:srgbClr val="ED2331"/>
                </a:solidFill>
                <a:prstDash val="solid"/>
                <a:round/>
              </a:ln>
              <a:effectLst/>
            </c:spPr>
            <c:extLst>
              <c:ext xmlns:c16="http://schemas.microsoft.com/office/drawing/2014/chart" uri="{C3380CC4-5D6E-409C-BE32-E72D297353CC}">
                <c16:uniqueId val="{00000036-96F8-4F43-9FC4-03FE04F930A5}"/>
              </c:ext>
            </c:extLst>
          </c:dPt>
          <c:dPt>
            <c:idx val="12"/>
            <c:bubble3D val="0"/>
            <c:spPr>
              <a:ln w="38100" cap="rnd">
                <a:solidFill>
                  <a:srgbClr val="ED2331"/>
                </a:solidFill>
                <a:prstDash val="dash"/>
                <a:round/>
              </a:ln>
              <a:effectLst/>
            </c:spPr>
            <c:extLst>
              <c:ext xmlns:c16="http://schemas.microsoft.com/office/drawing/2014/chart" uri="{C3380CC4-5D6E-409C-BE32-E72D297353CC}">
                <c16:uniqueId val="{00000038-96F8-4F43-9FC4-03FE04F930A5}"/>
              </c:ext>
            </c:extLst>
          </c:dPt>
          <c:dPt>
            <c:idx val="13"/>
            <c:bubble3D val="0"/>
            <c:spPr>
              <a:ln w="38100" cap="rnd">
                <a:solidFill>
                  <a:srgbClr val="ED2331"/>
                </a:solidFill>
                <a:prstDash val="dash"/>
                <a:round/>
              </a:ln>
              <a:effectLst/>
            </c:spPr>
            <c:extLst>
              <c:ext xmlns:c16="http://schemas.microsoft.com/office/drawing/2014/chart" uri="{C3380CC4-5D6E-409C-BE32-E72D297353CC}">
                <c16:uniqueId val="{0000003A-96F8-4F43-9FC4-03FE04F930A5}"/>
              </c:ext>
            </c:extLst>
          </c:dPt>
          <c:dPt>
            <c:idx val="14"/>
            <c:bubble3D val="0"/>
            <c:spPr>
              <a:ln w="38100" cap="rnd">
                <a:solidFill>
                  <a:srgbClr val="ED2331"/>
                </a:solidFill>
                <a:prstDash val="dash"/>
                <a:round/>
              </a:ln>
              <a:effectLst/>
            </c:spPr>
            <c:extLst>
              <c:ext xmlns:c16="http://schemas.microsoft.com/office/drawing/2014/chart" uri="{C3380CC4-5D6E-409C-BE32-E72D297353CC}">
                <c16:uniqueId val="{0000003C-96F8-4F43-9FC4-03FE04F930A5}"/>
              </c:ext>
            </c:extLst>
          </c:dPt>
          <c:dPt>
            <c:idx val="15"/>
            <c:bubble3D val="0"/>
            <c:spPr>
              <a:ln w="38100" cap="rnd">
                <a:solidFill>
                  <a:srgbClr val="ED2331"/>
                </a:solidFill>
                <a:prstDash val="dash"/>
                <a:round/>
              </a:ln>
              <a:effectLst/>
            </c:spPr>
            <c:extLst>
              <c:ext xmlns:c16="http://schemas.microsoft.com/office/drawing/2014/chart" uri="{C3380CC4-5D6E-409C-BE32-E72D297353CC}">
                <c16:uniqueId val="{0000003E-96F8-4F43-9FC4-03FE04F930A5}"/>
              </c:ext>
            </c:extLst>
          </c:dPt>
          <c:dPt>
            <c:idx val="16"/>
            <c:bubble3D val="0"/>
            <c:spPr>
              <a:ln w="38100" cap="rnd">
                <a:solidFill>
                  <a:srgbClr val="ED2331"/>
                </a:solidFill>
                <a:prstDash val="dash"/>
                <a:round/>
              </a:ln>
              <a:effectLst/>
            </c:spPr>
            <c:extLst>
              <c:ext xmlns:c16="http://schemas.microsoft.com/office/drawing/2014/chart" uri="{C3380CC4-5D6E-409C-BE32-E72D297353CC}">
                <c16:uniqueId val="{00000040-96F8-4F43-9FC4-03FE04F930A5}"/>
              </c:ext>
            </c:extLst>
          </c:dPt>
          <c:dPt>
            <c:idx val="17"/>
            <c:bubble3D val="0"/>
            <c:spPr>
              <a:ln w="38100" cap="rnd">
                <a:solidFill>
                  <a:srgbClr val="ED2331"/>
                </a:solidFill>
                <a:prstDash val="dash"/>
                <a:round/>
              </a:ln>
              <a:effectLst/>
            </c:spPr>
            <c:extLst>
              <c:ext xmlns:c16="http://schemas.microsoft.com/office/drawing/2014/chart" uri="{C3380CC4-5D6E-409C-BE32-E72D297353CC}">
                <c16:uniqueId val="{00000042-96F8-4F43-9FC4-03FE04F930A5}"/>
              </c:ext>
            </c:extLst>
          </c:dPt>
          <c:dPt>
            <c:idx val="18"/>
            <c:bubble3D val="0"/>
            <c:spPr>
              <a:ln w="38100" cap="rnd">
                <a:solidFill>
                  <a:srgbClr val="ED2331"/>
                </a:solidFill>
                <a:prstDash val="dash"/>
                <a:round/>
              </a:ln>
              <a:effectLst/>
            </c:spPr>
            <c:extLst>
              <c:ext xmlns:c16="http://schemas.microsoft.com/office/drawing/2014/chart" uri="{C3380CC4-5D6E-409C-BE32-E72D297353CC}">
                <c16:uniqueId val="{00000044-96F8-4F43-9FC4-03FE04F930A5}"/>
              </c:ext>
            </c:extLst>
          </c:dPt>
          <c:dPt>
            <c:idx val="19"/>
            <c:bubble3D val="0"/>
            <c:spPr>
              <a:ln w="38100" cap="rnd">
                <a:solidFill>
                  <a:srgbClr val="ED2331"/>
                </a:solidFill>
                <a:prstDash val="dash"/>
                <a:round/>
              </a:ln>
              <a:effectLst/>
            </c:spPr>
            <c:extLst>
              <c:ext xmlns:c16="http://schemas.microsoft.com/office/drawing/2014/chart" uri="{C3380CC4-5D6E-409C-BE32-E72D297353CC}">
                <c16:uniqueId val="{00000046-96F8-4F43-9FC4-03FE04F930A5}"/>
              </c:ext>
            </c:extLst>
          </c:dPt>
          <c:dPt>
            <c:idx val="20"/>
            <c:bubble3D val="0"/>
            <c:spPr>
              <a:ln w="38100" cap="rnd">
                <a:solidFill>
                  <a:srgbClr val="ED2331"/>
                </a:solidFill>
                <a:prstDash val="dash"/>
                <a:round/>
              </a:ln>
              <a:effectLst/>
            </c:spPr>
            <c:extLst>
              <c:ext xmlns:c16="http://schemas.microsoft.com/office/drawing/2014/chart" uri="{C3380CC4-5D6E-409C-BE32-E72D297353CC}">
                <c16:uniqueId val="{00000048-96F8-4F43-9FC4-03FE04F930A5}"/>
              </c:ext>
            </c:extLst>
          </c:dPt>
          <c:cat>
            <c:numRef>
              <c:f>★課題データ集用!$B$4:$B$20</c:f>
              <c:numCache>
                <c:formatCode>General</c:formatCode>
                <c:ptCount val="17"/>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pt idx="16">
                  <c:v>2045</c:v>
                </c:pt>
              </c:numCache>
            </c:numRef>
          </c:cat>
          <c:val>
            <c:numRef>
              <c:f>★課題データ集用!$D$4:$D$20</c:f>
              <c:numCache>
                <c:formatCode>General</c:formatCode>
                <c:ptCount val="17"/>
                <c:pt idx="7" formatCode="0">
                  <c:v>457</c:v>
                </c:pt>
                <c:pt idx="8" formatCode="0">
                  <c:v>446</c:v>
                </c:pt>
                <c:pt idx="9" formatCode="0">
                  <c:v>441</c:v>
                </c:pt>
                <c:pt idx="10" formatCode="0">
                  <c:v>442</c:v>
                </c:pt>
                <c:pt idx="11" formatCode="0">
                  <c:v>477</c:v>
                </c:pt>
                <c:pt idx="12" formatCode="0">
                  <c:v>457</c:v>
                </c:pt>
                <c:pt idx="13" formatCode="0">
                  <c:v>441</c:v>
                </c:pt>
                <c:pt idx="14" formatCode="0">
                  <c:v>420</c:v>
                </c:pt>
                <c:pt idx="15" formatCode="0">
                  <c:v>392</c:v>
                </c:pt>
                <c:pt idx="16" formatCode="0">
                  <c:v>372</c:v>
                </c:pt>
              </c:numCache>
            </c:numRef>
          </c:val>
          <c:smooth val="0"/>
          <c:extLst>
            <c:ext xmlns:c16="http://schemas.microsoft.com/office/drawing/2014/chart" uri="{C3380CC4-5D6E-409C-BE32-E72D297353CC}">
              <c16:uniqueId val="{00000049-96F8-4F43-9FC4-03FE04F930A5}"/>
            </c:ext>
          </c:extLst>
        </c:ser>
        <c:dLbls>
          <c:showLegendKey val="0"/>
          <c:showVal val="0"/>
          <c:showCatName val="0"/>
          <c:showSerName val="0"/>
          <c:showPercent val="0"/>
          <c:showBubbleSize val="0"/>
        </c:dLbls>
        <c:smooth val="0"/>
        <c:axId val="704270208"/>
        <c:axId val="704283520"/>
      </c:lineChart>
      <c:catAx>
        <c:axId val="704270208"/>
        <c:scaling>
          <c:orientation val="minMax"/>
        </c:scaling>
        <c:delete val="0"/>
        <c:axPos val="b"/>
        <c:numFmt formatCode="General" sourceLinked="1"/>
        <c:majorTickMark val="none"/>
        <c:minorTickMark val="none"/>
        <c:tickLblPos val="nextTo"/>
        <c:spPr>
          <a:noFill/>
          <a:ln w="19050" cap="flat" cmpd="sng" algn="ctr">
            <a:solidFill>
              <a:schemeClr val="tx1">
                <a:lumMod val="15000"/>
                <a:lumOff val="85000"/>
              </a:schemeClr>
            </a:solidFill>
            <a:round/>
          </a:ln>
          <a:effectLst/>
        </c:spPr>
        <c:txPr>
          <a:bodyPr rot="-60000000" vert="horz"/>
          <a:lstStyle/>
          <a:p>
            <a:pPr>
              <a:defRPr sz="500" baseline="0"/>
            </a:pPr>
            <a:endParaRPr lang="ja-JP"/>
          </a:p>
        </c:txPr>
        <c:crossAx val="704283520"/>
        <c:crosses val="autoZero"/>
        <c:auto val="1"/>
        <c:lblAlgn val="ctr"/>
        <c:lblOffset val="100"/>
        <c:tickLblSkip val="1"/>
        <c:tickMarkSkip val="1"/>
        <c:noMultiLvlLbl val="0"/>
      </c:catAx>
      <c:valAx>
        <c:axId val="704283520"/>
        <c:scaling>
          <c:orientation val="minMax"/>
          <c:max val="950"/>
          <c:min val="2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sz="600"/>
            </a:pPr>
            <a:endParaRPr lang="ja-JP"/>
          </a:p>
        </c:txPr>
        <c:crossAx val="704270208"/>
        <c:crosses val="autoZero"/>
        <c:crossBetween val="midCat"/>
      </c:valAx>
      <c:spPr>
        <a:noFill/>
        <a:ln>
          <a:noFill/>
        </a:ln>
        <a:effectLst/>
      </c:spPr>
    </c:plotArea>
    <c:legend>
      <c:legendPos val="b"/>
      <c:layout>
        <c:manualLayout>
          <c:xMode val="edge"/>
          <c:yMode val="edge"/>
          <c:x val="9.4997645856514143E-2"/>
          <c:y val="0.68118534559902633"/>
          <c:w val="0.25009331570430299"/>
          <c:h val="0.17313329992483087"/>
        </c:manualLayout>
      </c:layout>
      <c:overlay val="0"/>
      <c:spPr>
        <a:solidFill>
          <a:schemeClr val="bg1"/>
        </a:solidFill>
        <a:ln>
          <a:solidFill>
            <a:schemeClr val="bg1">
              <a:lumMod val="65000"/>
            </a:schemeClr>
          </a:solidFill>
        </a:ln>
        <a:effectLst/>
      </c:spPr>
      <c:txPr>
        <a:bodyPr rot="0" vert="horz"/>
        <a:lstStyle/>
        <a:p>
          <a:pPr>
            <a:defRPr sz="500" baseline="0"/>
          </a:pPr>
          <a:endParaRPr lang="ja-JP"/>
        </a:p>
      </c:txPr>
    </c:legend>
    <c:plotVisOnly val="1"/>
    <c:dispBlanksAs val="gap"/>
    <c:showDLblsOverMax val="0"/>
  </c:chart>
  <c:spPr>
    <a:solidFill>
      <a:schemeClr val="bg1"/>
    </a:solid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528605631348"/>
          <c:y val="8.8123857751472134E-2"/>
          <c:w val="0.82316598887772852"/>
          <c:h val="0.65795329273036918"/>
        </c:manualLayout>
      </c:layout>
      <c:lineChart>
        <c:grouping val="standard"/>
        <c:varyColors val="0"/>
        <c:ser>
          <c:idx val="0"/>
          <c:order val="0"/>
          <c:tx>
            <c:strRef>
              <c:f>加工!$D$10</c:f>
              <c:strCache>
                <c:ptCount val="1"/>
                <c:pt idx="0">
                  <c:v>大企業（全産業）</c:v>
                </c:pt>
              </c:strCache>
            </c:strRef>
          </c:tx>
          <c:spPr>
            <a:ln w="28575" cap="rnd" cmpd="dbl">
              <a:solidFill>
                <a:srgbClr val="FF0000"/>
              </a:solidFill>
              <a:round/>
            </a:ln>
            <a:effectLst/>
          </c:spPr>
          <c:marker>
            <c:symbol val="none"/>
          </c:marker>
          <c:cat>
            <c:multiLvlStrRef>
              <c:f>加工!$A$11:$B$61</c:f>
              <c:multiLvlStrCache>
                <c:ptCount val="51"/>
                <c:lvl>
                  <c:pt idx="0">
                    <c:v>3</c:v>
                  </c:pt>
                  <c:pt idx="1">
                    <c:v>6</c:v>
                  </c:pt>
                  <c:pt idx="2">
                    <c:v>9</c:v>
                  </c:pt>
                  <c:pt idx="3">
                    <c:v>12</c:v>
                  </c:pt>
                  <c:pt idx="4">
                    <c:v>3</c:v>
                  </c:pt>
                  <c:pt idx="5">
                    <c:v>6</c:v>
                  </c:pt>
                  <c:pt idx="6">
                    <c:v>9</c:v>
                  </c:pt>
                  <c:pt idx="7">
                    <c:v>12</c:v>
                  </c:pt>
                  <c:pt idx="8">
                    <c:v>3</c:v>
                  </c:pt>
                  <c:pt idx="9">
                    <c:v>6</c:v>
                  </c:pt>
                  <c:pt idx="10">
                    <c:v>9</c:v>
                  </c:pt>
                  <c:pt idx="11">
                    <c:v>12</c:v>
                  </c:pt>
                  <c:pt idx="12">
                    <c:v>3</c:v>
                  </c:pt>
                  <c:pt idx="13">
                    <c:v>6</c:v>
                  </c:pt>
                  <c:pt idx="14">
                    <c:v>9</c:v>
                  </c:pt>
                  <c:pt idx="15">
                    <c:v>12</c:v>
                  </c:pt>
                  <c:pt idx="16">
                    <c:v>3</c:v>
                  </c:pt>
                  <c:pt idx="17">
                    <c:v>6</c:v>
                  </c:pt>
                  <c:pt idx="18">
                    <c:v>9</c:v>
                  </c:pt>
                  <c:pt idx="19">
                    <c:v>12</c:v>
                  </c:pt>
                  <c:pt idx="20">
                    <c:v>3</c:v>
                  </c:pt>
                  <c:pt idx="21">
                    <c:v>6</c:v>
                  </c:pt>
                  <c:pt idx="22">
                    <c:v>9</c:v>
                  </c:pt>
                  <c:pt idx="23">
                    <c:v>12</c:v>
                  </c:pt>
                  <c:pt idx="24">
                    <c:v>3</c:v>
                  </c:pt>
                  <c:pt idx="25">
                    <c:v>6</c:v>
                  </c:pt>
                  <c:pt idx="26">
                    <c:v>9</c:v>
                  </c:pt>
                  <c:pt idx="27">
                    <c:v>12</c:v>
                  </c:pt>
                  <c:pt idx="28">
                    <c:v>3</c:v>
                  </c:pt>
                  <c:pt idx="29">
                    <c:v>6</c:v>
                  </c:pt>
                  <c:pt idx="30">
                    <c:v>9</c:v>
                  </c:pt>
                  <c:pt idx="31">
                    <c:v>12</c:v>
                  </c:pt>
                  <c:pt idx="32">
                    <c:v>3</c:v>
                  </c:pt>
                  <c:pt idx="33">
                    <c:v>6</c:v>
                  </c:pt>
                  <c:pt idx="34">
                    <c:v>9</c:v>
                  </c:pt>
                  <c:pt idx="35">
                    <c:v>12</c:v>
                  </c:pt>
                  <c:pt idx="36">
                    <c:v>3</c:v>
                  </c:pt>
                  <c:pt idx="37">
                    <c:v>6</c:v>
                  </c:pt>
                  <c:pt idx="38">
                    <c:v>9</c:v>
                  </c:pt>
                  <c:pt idx="39">
                    <c:v>12</c:v>
                  </c:pt>
                  <c:pt idx="40">
                    <c:v>3</c:v>
                  </c:pt>
                  <c:pt idx="41">
                    <c:v>6</c:v>
                  </c:pt>
                  <c:pt idx="42">
                    <c:v>9</c:v>
                  </c:pt>
                  <c:pt idx="43">
                    <c:v>12</c:v>
                  </c:pt>
                  <c:pt idx="44">
                    <c:v>3</c:v>
                  </c:pt>
                  <c:pt idx="45">
                    <c:v>6</c:v>
                  </c:pt>
                  <c:pt idx="46">
                    <c:v>9</c:v>
                  </c:pt>
                  <c:pt idx="47">
                    <c:v>12</c:v>
                  </c:pt>
                  <c:pt idx="48">
                    <c:v>3</c:v>
                  </c:pt>
                  <c:pt idx="49">
                    <c:v>6</c:v>
                  </c:pt>
                  <c:pt idx="50">
                    <c:v>9</c:v>
                  </c:pt>
                </c:lvl>
                <c:lvl>
                  <c:pt idx="0">
                    <c:v>2011</c:v>
                  </c:pt>
                  <c:pt idx="4">
                    <c:v>2012</c:v>
                  </c:pt>
                  <c:pt idx="8">
                    <c:v>2013</c:v>
                  </c:pt>
                  <c:pt idx="12">
                    <c:v>2014</c:v>
                  </c:pt>
                  <c:pt idx="16">
                    <c:v>2015</c:v>
                  </c:pt>
                  <c:pt idx="20">
                    <c:v>2016</c:v>
                  </c:pt>
                  <c:pt idx="24">
                    <c:v>2017</c:v>
                  </c:pt>
                  <c:pt idx="28">
                    <c:v>2018</c:v>
                  </c:pt>
                  <c:pt idx="32">
                    <c:v>2019</c:v>
                  </c:pt>
                  <c:pt idx="36">
                    <c:v>2020</c:v>
                  </c:pt>
                  <c:pt idx="40">
                    <c:v>2021</c:v>
                  </c:pt>
                  <c:pt idx="44">
                    <c:v>2022</c:v>
                  </c:pt>
                  <c:pt idx="48">
                    <c:v>2023</c:v>
                  </c:pt>
                </c:lvl>
              </c:multiLvlStrCache>
            </c:multiLvlStrRef>
          </c:cat>
          <c:val>
            <c:numRef>
              <c:f>加工!$D$11:$D$61</c:f>
              <c:numCache>
                <c:formatCode>0_ </c:formatCode>
                <c:ptCount val="51"/>
                <c:pt idx="0">
                  <c:v>7</c:v>
                </c:pt>
                <c:pt idx="1">
                  <c:v>5</c:v>
                </c:pt>
                <c:pt idx="2">
                  <c:v>6</c:v>
                </c:pt>
                <c:pt idx="3">
                  <c:v>5</c:v>
                </c:pt>
                <c:pt idx="4">
                  <c:v>5</c:v>
                </c:pt>
                <c:pt idx="5">
                  <c:v>2</c:v>
                </c:pt>
                <c:pt idx="6">
                  <c:v>3</c:v>
                </c:pt>
                <c:pt idx="7">
                  <c:v>3</c:v>
                </c:pt>
                <c:pt idx="8">
                  <c:v>3</c:v>
                </c:pt>
                <c:pt idx="9">
                  <c:v>2</c:v>
                </c:pt>
                <c:pt idx="10">
                  <c:v>-3</c:v>
                </c:pt>
                <c:pt idx="11">
                  <c:v>-4</c:v>
                </c:pt>
                <c:pt idx="12">
                  <c:v>-5</c:v>
                </c:pt>
                <c:pt idx="13">
                  <c:v>-6</c:v>
                </c:pt>
                <c:pt idx="14">
                  <c:v>-8</c:v>
                </c:pt>
                <c:pt idx="15">
                  <c:v>-7</c:v>
                </c:pt>
                <c:pt idx="16">
                  <c:v>-10</c:v>
                </c:pt>
                <c:pt idx="17">
                  <c:v>-9</c:v>
                </c:pt>
                <c:pt idx="18">
                  <c:v>-9</c:v>
                </c:pt>
                <c:pt idx="19">
                  <c:v>-12</c:v>
                </c:pt>
                <c:pt idx="20">
                  <c:v>-10</c:v>
                </c:pt>
                <c:pt idx="21">
                  <c:v>-8</c:v>
                </c:pt>
                <c:pt idx="22">
                  <c:v>-9</c:v>
                </c:pt>
                <c:pt idx="23">
                  <c:v>-13</c:v>
                </c:pt>
                <c:pt idx="24">
                  <c:v>-16</c:v>
                </c:pt>
                <c:pt idx="25">
                  <c:v>-19</c:v>
                </c:pt>
                <c:pt idx="26">
                  <c:v>-21</c:v>
                </c:pt>
                <c:pt idx="27">
                  <c:v>-20</c:v>
                </c:pt>
                <c:pt idx="28">
                  <c:v>-24</c:v>
                </c:pt>
                <c:pt idx="29">
                  <c:v>-23</c:v>
                </c:pt>
                <c:pt idx="30">
                  <c:v>-27</c:v>
                </c:pt>
                <c:pt idx="31">
                  <c:v>-25</c:v>
                </c:pt>
                <c:pt idx="32">
                  <c:v>-27</c:v>
                </c:pt>
                <c:pt idx="33">
                  <c:v>-21</c:v>
                </c:pt>
                <c:pt idx="34">
                  <c:v>-22</c:v>
                </c:pt>
                <c:pt idx="35">
                  <c:v>-20</c:v>
                </c:pt>
                <c:pt idx="36">
                  <c:v>-18</c:v>
                </c:pt>
                <c:pt idx="37">
                  <c:v>-2</c:v>
                </c:pt>
                <c:pt idx="38">
                  <c:v>-2</c:v>
                </c:pt>
                <c:pt idx="39">
                  <c:v>-3</c:v>
                </c:pt>
                <c:pt idx="40">
                  <c:v>-4</c:v>
                </c:pt>
                <c:pt idx="41">
                  <c:v>-4</c:v>
                </c:pt>
                <c:pt idx="42">
                  <c:v>-6</c:v>
                </c:pt>
                <c:pt idx="43">
                  <c:v>-7</c:v>
                </c:pt>
                <c:pt idx="44">
                  <c:v>-10</c:v>
                </c:pt>
                <c:pt idx="45">
                  <c:v>-12</c:v>
                </c:pt>
                <c:pt idx="46">
                  <c:v>-15</c:v>
                </c:pt>
                <c:pt idx="47">
                  <c:v>-19</c:v>
                </c:pt>
                <c:pt idx="48">
                  <c:v>-21</c:v>
                </c:pt>
                <c:pt idx="49">
                  <c:v>-22</c:v>
                </c:pt>
                <c:pt idx="50" formatCode="\(#,##0\);\(\-#,##0\)">
                  <c:v>-24</c:v>
                </c:pt>
              </c:numCache>
            </c:numRef>
          </c:val>
          <c:smooth val="0"/>
          <c:extLst>
            <c:ext xmlns:c16="http://schemas.microsoft.com/office/drawing/2014/chart" uri="{C3380CC4-5D6E-409C-BE32-E72D297353CC}">
              <c16:uniqueId val="{00000000-B223-46C6-BCC4-6E2202183CA1}"/>
            </c:ext>
          </c:extLst>
        </c:ser>
        <c:ser>
          <c:idx val="1"/>
          <c:order val="1"/>
          <c:tx>
            <c:strRef>
              <c:f>加工!$E$10</c:f>
              <c:strCache>
                <c:ptCount val="1"/>
                <c:pt idx="0">
                  <c:v>中堅企業（全産業）</c:v>
                </c:pt>
              </c:strCache>
            </c:strRef>
          </c:tx>
          <c:spPr>
            <a:ln w="28575" cap="rnd">
              <a:solidFill>
                <a:srgbClr val="92D050"/>
              </a:solidFill>
              <a:prstDash val="sysDash"/>
              <a:round/>
            </a:ln>
            <a:effectLst/>
          </c:spPr>
          <c:marker>
            <c:symbol val="none"/>
          </c:marker>
          <c:cat>
            <c:multiLvlStrRef>
              <c:f>加工!$A$11:$B$61</c:f>
              <c:multiLvlStrCache>
                <c:ptCount val="51"/>
                <c:lvl>
                  <c:pt idx="0">
                    <c:v>3</c:v>
                  </c:pt>
                  <c:pt idx="1">
                    <c:v>6</c:v>
                  </c:pt>
                  <c:pt idx="2">
                    <c:v>9</c:v>
                  </c:pt>
                  <c:pt idx="3">
                    <c:v>12</c:v>
                  </c:pt>
                  <c:pt idx="4">
                    <c:v>3</c:v>
                  </c:pt>
                  <c:pt idx="5">
                    <c:v>6</c:v>
                  </c:pt>
                  <c:pt idx="6">
                    <c:v>9</c:v>
                  </c:pt>
                  <c:pt idx="7">
                    <c:v>12</c:v>
                  </c:pt>
                  <c:pt idx="8">
                    <c:v>3</c:v>
                  </c:pt>
                  <c:pt idx="9">
                    <c:v>6</c:v>
                  </c:pt>
                  <c:pt idx="10">
                    <c:v>9</c:v>
                  </c:pt>
                  <c:pt idx="11">
                    <c:v>12</c:v>
                  </c:pt>
                  <c:pt idx="12">
                    <c:v>3</c:v>
                  </c:pt>
                  <c:pt idx="13">
                    <c:v>6</c:v>
                  </c:pt>
                  <c:pt idx="14">
                    <c:v>9</c:v>
                  </c:pt>
                  <c:pt idx="15">
                    <c:v>12</c:v>
                  </c:pt>
                  <c:pt idx="16">
                    <c:v>3</c:v>
                  </c:pt>
                  <c:pt idx="17">
                    <c:v>6</c:v>
                  </c:pt>
                  <c:pt idx="18">
                    <c:v>9</c:v>
                  </c:pt>
                  <c:pt idx="19">
                    <c:v>12</c:v>
                  </c:pt>
                  <c:pt idx="20">
                    <c:v>3</c:v>
                  </c:pt>
                  <c:pt idx="21">
                    <c:v>6</c:v>
                  </c:pt>
                  <c:pt idx="22">
                    <c:v>9</c:v>
                  </c:pt>
                  <c:pt idx="23">
                    <c:v>12</c:v>
                  </c:pt>
                  <c:pt idx="24">
                    <c:v>3</c:v>
                  </c:pt>
                  <c:pt idx="25">
                    <c:v>6</c:v>
                  </c:pt>
                  <c:pt idx="26">
                    <c:v>9</c:v>
                  </c:pt>
                  <c:pt idx="27">
                    <c:v>12</c:v>
                  </c:pt>
                  <c:pt idx="28">
                    <c:v>3</c:v>
                  </c:pt>
                  <c:pt idx="29">
                    <c:v>6</c:v>
                  </c:pt>
                  <c:pt idx="30">
                    <c:v>9</c:v>
                  </c:pt>
                  <c:pt idx="31">
                    <c:v>12</c:v>
                  </c:pt>
                  <c:pt idx="32">
                    <c:v>3</c:v>
                  </c:pt>
                  <c:pt idx="33">
                    <c:v>6</c:v>
                  </c:pt>
                  <c:pt idx="34">
                    <c:v>9</c:v>
                  </c:pt>
                  <c:pt idx="35">
                    <c:v>12</c:v>
                  </c:pt>
                  <c:pt idx="36">
                    <c:v>3</c:v>
                  </c:pt>
                  <c:pt idx="37">
                    <c:v>6</c:v>
                  </c:pt>
                  <c:pt idx="38">
                    <c:v>9</c:v>
                  </c:pt>
                  <c:pt idx="39">
                    <c:v>12</c:v>
                  </c:pt>
                  <c:pt idx="40">
                    <c:v>3</c:v>
                  </c:pt>
                  <c:pt idx="41">
                    <c:v>6</c:v>
                  </c:pt>
                  <c:pt idx="42">
                    <c:v>9</c:v>
                  </c:pt>
                  <c:pt idx="43">
                    <c:v>12</c:v>
                  </c:pt>
                  <c:pt idx="44">
                    <c:v>3</c:v>
                  </c:pt>
                  <c:pt idx="45">
                    <c:v>6</c:v>
                  </c:pt>
                  <c:pt idx="46">
                    <c:v>9</c:v>
                  </c:pt>
                  <c:pt idx="47">
                    <c:v>12</c:v>
                  </c:pt>
                  <c:pt idx="48">
                    <c:v>3</c:v>
                  </c:pt>
                  <c:pt idx="49">
                    <c:v>6</c:v>
                  </c:pt>
                  <c:pt idx="50">
                    <c:v>9</c:v>
                  </c:pt>
                </c:lvl>
                <c:lvl>
                  <c:pt idx="0">
                    <c:v>2011</c:v>
                  </c:pt>
                  <c:pt idx="4">
                    <c:v>2012</c:v>
                  </c:pt>
                  <c:pt idx="8">
                    <c:v>2013</c:v>
                  </c:pt>
                  <c:pt idx="12">
                    <c:v>2014</c:v>
                  </c:pt>
                  <c:pt idx="16">
                    <c:v>2015</c:v>
                  </c:pt>
                  <c:pt idx="20">
                    <c:v>2016</c:v>
                  </c:pt>
                  <c:pt idx="24">
                    <c:v>2017</c:v>
                  </c:pt>
                  <c:pt idx="28">
                    <c:v>2018</c:v>
                  </c:pt>
                  <c:pt idx="32">
                    <c:v>2019</c:v>
                  </c:pt>
                  <c:pt idx="36">
                    <c:v>2020</c:v>
                  </c:pt>
                  <c:pt idx="40">
                    <c:v>2021</c:v>
                  </c:pt>
                  <c:pt idx="44">
                    <c:v>2022</c:v>
                  </c:pt>
                  <c:pt idx="48">
                    <c:v>2023</c:v>
                  </c:pt>
                </c:lvl>
              </c:multiLvlStrCache>
            </c:multiLvlStrRef>
          </c:cat>
          <c:val>
            <c:numRef>
              <c:f>加工!$E$11:$E$61</c:f>
              <c:numCache>
                <c:formatCode>0_ </c:formatCode>
                <c:ptCount val="51"/>
                <c:pt idx="0">
                  <c:v>2</c:v>
                </c:pt>
                <c:pt idx="1">
                  <c:v>7</c:v>
                </c:pt>
                <c:pt idx="2">
                  <c:v>3</c:v>
                </c:pt>
                <c:pt idx="3">
                  <c:v>4</c:v>
                </c:pt>
                <c:pt idx="4">
                  <c:v>3</c:v>
                </c:pt>
                <c:pt idx="5">
                  <c:v>7</c:v>
                </c:pt>
                <c:pt idx="6">
                  <c:v>8</c:v>
                </c:pt>
                <c:pt idx="7">
                  <c:v>5</c:v>
                </c:pt>
                <c:pt idx="8">
                  <c:v>0</c:v>
                </c:pt>
                <c:pt idx="9">
                  <c:v>2</c:v>
                </c:pt>
                <c:pt idx="10">
                  <c:v>0</c:v>
                </c:pt>
                <c:pt idx="11">
                  <c:v>-7</c:v>
                </c:pt>
                <c:pt idx="12">
                  <c:v>-9</c:v>
                </c:pt>
                <c:pt idx="13">
                  <c:v>-4</c:v>
                </c:pt>
                <c:pt idx="14">
                  <c:v>-5</c:v>
                </c:pt>
                <c:pt idx="15">
                  <c:v>-9</c:v>
                </c:pt>
                <c:pt idx="16">
                  <c:v>-14</c:v>
                </c:pt>
                <c:pt idx="17">
                  <c:v>-10</c:v>
                </c:pt>
                <c:pt idx="18">
                  <c:v>-13</c:v>
                </c:pt>
                <c:pt idx="19">
                  <c:v>-19</c:v>
                </c:pt>
                <c:pt idx="20">
                  <c:v>-18</c:v>
                </c:pt>
                <c:pt idx="21">
                  <c:v>-16</c:v>
                </c:pt>
                <c:pt idx="22">
                  <c:v>-18</c:v>
                </c:pt>
                <c:pt idx="23">
                  <c:v>-20</c:v>
                </c:pt>
                <c:pt idx="24">
                  <c:v>-25</c:v>
                </c:pt>
                <c:pt idx="25">
                  <c:v>-23</c:v>
                </c:pt>
                <c:pt idx="26">
                  <c:v>-27</c:v>
                </c:pt>
                <c:pt idx="27">
                  <c:v>-30</c:v>
                </c:pt>
                <c:pt idx="28">
                  <c:v>-30</c:v>
                </c:pt>
                <c:pt idx="29">
                  <c:v>-28</c:v>
                </c:pt>
                <c:pt idx="30">
                  <c:v>-30</c:v>
                </c:pt>
                <c:pt idx="31">
                  <c:v>-31</c:v>
                </c:pt>
                <c:pt idx="32">
                  <c:v>-31</c:v>
                </c:pt>
                <c:pt idx="33">
                  <c:v>-29</c:v>
                </c:pt>
                <c:pt idx="34">
                  <c:v>-26</c:v>
                </c:pt>
                <c:pt idx="35">
                  <c:v>-25</c:v>
                </c:pt>
                <c:pt idx="36">
                  <c:v>-23</c:v>
                </c:pt>
                <c:pt idx="37">
                  <c:v>0</c:v>
                </c:pt>
                <c:pt idx="38">
                  <c:v>1</c:v>
                </c:pt>
                <c:pt idx="39">
                  <c:v>-5</c:v>
                </c:pt>
                <c:pt idx="40">
                  <c:v>-9</c:v>
                </c:pt>
                <c:pt idx="41">
                  <c:v>-10</c:v>
                </c:pt>
                <c:pt idx="42">
                  <c:v>-10</c:v>
                </c:pt>
                <c:pt idx="43">
                  <c:v>-17</c:v>
                </c:pt>
                <c:pt idx="44">
                  <c:v>-22</c:v>
                </c:pt>
                <c:pt idx="45">
                  <c:v>-23</c:v>
                </c:pt>
                <c:pt idx="46">
                  <c:v>-25</c:v>
                </c:pt>
                <c:pt idx="47">
                  <c:v>-26</c:v>
                </c:pt>
                <c:pt idx="48">
                  <c:v>-30</c:v>
                </c:pt>
                <c:pt idx="49">
                  <c:v>-29</c:v>
                </c:pt>
                <c:pt idx="50" formatCode="\(#,##0\);\(\-#,##0\)">
                  <c:v>-31</c:v>
                </c:pt>
              </c:numCache>
            </c:numRef>
          </c:val>
          <c:smooth val="0"/>
          <c:extLst>
            <c:ext xmlns:c16="http://schemas.microsoft.com/office/drawing/2014/chart" uri="{C3380CC4-5D6E-409C-BE32-E72D297353CC}">
              <c16:uniqueId val="{00000001-B223-46C6-BCC4-6E2202183CA1}"/>
            </c:ext>
          </c:extLst>
        </c:ser>
        <c:ser>
          <c:idx val="2"/>
          <c:order val="2"/>
          <c:tx>
            <c:strRef>
              <c:f>加工!$F$10</c:f>
              <c:strCache>
                <c:ptCount val="1"/>
                <c:pt idx="0">
                  <c:v>中小企業（全産業）</c:v>
                </c:pt>
              </c:strCache>
            </c:strRef>
          </c:tx>
          <c:spPr>
            <a:ln w="28575" cap="rnd">
              <a:solidFill>
                <a:srgbClr val="002060"/>
              </a:solidFill>
              <a:round/>
            </a:ln>
            <a:effectLst/>
          </c:spPr>
          <c:marker>
            <c:symbol val="none"/>
          </c:marker>
          <c:cat>
            <c:multiLvlStrRef>
              <c:f>加工!$A$11:$B$61</c:f>
              <c:multiLvlStrCache>
                <c:ptCount val="51"/>
                <c:lvl>
                  <c:pt idx="0">
                    <c:v>3</c:v>
                  </c:pt>
                  <c:pt idx="1">
                    <c:v>6</c:v>
                  </c:pt>
                  <c:pt idx="2">
                    <c:v>9</c:v>
                  </c:pt>
                  <c:pt idx="3">
                    <c:v>12</c:v>
                  </c:pt>
                  <c:pt idx="4">
                    <c:v>3</c:v>
                  </c:pt>
                  <c:pt idx="5">
                    <c:v>6</c:v>
                  </c:pt>
                  <c:pt idx="6">
                    <c:v>9</c:v>
                  </c:pt>
                  <c:pt idx="7">
                    <c:v>12</c:v>
                  </c:pt>
                  <c:pt idx="8">
                    <c:v>3</c:v>
                  </c:pt>
                  <c:pt idx="9">
                    <c:v>6</c:v>
                  </c:pt>
                  <c:pt idx="10">
                    <c:v>9</c:v>
                  </c:pt>
                  <c:pt idx="11">
                    <c:v>12</c:v>
                  </c:pt>
                  <c:pt idx="12">
                    <c:v>3</c:v>
                  </c:pt>
                  <c:pt idx="13">
                    <c:v>6</c:v>
                  </c:pt>
                  <c:pt idx="14">
                    <c:v>9</c:v>
                  </c:pt>
                  <c:pt idx="15">
                    <c:v>12</c:v>
                  </c:pt>
                  <c:pt idx="16">
                    <c:v>3</c:v>
                  </c:pt>
                  <c:pt idx="17">
                    <c:v>6</c:v>
                  </c:pt>
                  <c:pt idx="18">
                    <c:v>9</c:v>
                  </c:pt>
                  <c:pt idx="19">
                    <c:v>12</c:v>
                  </c:pt>
                  <c:pt idx="20">
                    <c:v>3</c:v>
                  </c:pt>
                  <c:pt idx="21">
                    <c:v>6</c:v>
                  </c:pt>
                  <c:pt idx="22">
                    <c:v>9</c:v>
                  </c:pt>
                  <c:pt idx="23">
                    <c:v>12</c:v>
                  </c:pt>
                  <c:pt idx="24">
                    <c:v>3</c:v>
                  </c:pt>
                  <c:pt idx="25">
                    <c:v>6</c:v>
                  </c:pt>
                  <c:pt idx="26">
                    <c:v>9</c:v>
                  </c:pt>
                  <c:pt idx="27">
                    <c:v>12</c:v>
                  </c:pt>
                  <c:pt idx="28">
                    <c:v>3</c:v>
                  </c:pt>
                  <c:pt idx="29">
                    <c:v>6</c:v>
                  </c:pt>
                  <c:pt idx="30">
                    <c:v>9</c:v>
                  </c:pt>
                  <c:pt idx="31">
                    <c:v>12</c:v>
                  </c:pt>
                  <c:pt idx="32">
                    <c:v>3</c:v>
                  </c:pt>
                  <c:pt idx="33">
                    <c:v>6</c:v>
                  </c:pt>
                  <c:pt idx="34">
                    <c:v>9</c:v>
                  </c:pt>
                  <c:pt idx="35">
                    <c:v>12</c:v>
                  </c:pt>
                  <c:pt idx="36">
                    <c:v>3</c:v>
                  </c:pt>
                  <c:pt idx="37">
                    <c:v>6</c:v>
                  </c:pt>
                  <c:pt idx="38">
                    <c:v>9</c:v>
                  </c:pt>
                  <c:pt idx="39">
                    <c:v>12</c:v>
                  </c:pt>
                  <c:pt idx="40">
                    <c:v>3</c:v>
                  </c:pt>
                  <c:pt idx="41">
                    <c:v>6</c:v>
                  </c:pt>
                  <c:pt idx="42">
                    <c:v>9</c:v>
                  </c:pt>
                  <c:pt idx="43">
                    <c:v>12</c:v>
                  </c:pt>
                  <c:pt idx="44">
                    <c:v>3</c:v>
                  </c:pt>
                  <c:pt idx="45">
                    <c:v>6</c:v>
                  </c:pt>
                  <c:pt idx="46">
                    <c:v>9</c:v>
                  </c:pt>
                  <c:pt idx="47">
                    <c:v>12</c:v>
                  </c:pt>
                  <c:pt idx="48">
                    <c:v>3</c:v>
                  </c:pt>
                  <c:pt idx="49">
                    <c:v>6</c:v>
                  </c:pt>
                  <c:pt idx="50">
                    <c:v>9</c:v>
                  </c:pt>
                </c:lvl>
                <c:lvl>
                  <c:pt idx="0">
                    <c:v>2011</c:v>
                  </c:pt>
                  <c:pt idx="4">
                    <c:v>2012</c:v>
                  </c:pt>
                  <c:pt idx="8">
                    <c:v>2013</c:v>
                  </c:pt>
                  <c:pt idx="12">
                    <c:v>2014</c:v>
                  </c:pt>
                  <c:pt idx="16">
                    <c:v>2015</c:v>
                  </c:pt>
                  <c:pt idx="20">
                    <c:v>2016</c:v>
                  </c:pt>
                  <c:pt idx="24">
                    <c:v>2017</c:v>
                  </c:pt>
                  <c:pt idx="28">
                    <c:v>2018</c:v>
                  </c:pt>
                  <c:pt idx="32">
                    <c:v>2019</c:v>
                  </c:pt>
                  <c:pt idx="36">
                    <c:v>2020</c:v>
                  </c:pt>
                  <c:pt idx="40">
                    <c:v>2021</c:v>
                  </c:pt>
                  <c:pt idx="44">
                    <c:v>2022</c:v>
                  </c:pt>
                  <c:pt idx="48">
                    <c:v>2023</c:v>
                  </c:pt>
                </c:lvl>
              </c:multiLvlStrCache>
            </c:multiLvlStrRef>
          </c:cat>
          <c:val>
            <c:numRef>
              <c:f>加工!$F$11:$F$61</c:f>
              <c:numCache>
                <c:formatCode>0_ </c:formatCode>
                <c:ptCount val="51"/>
                <c:pt idx="0">
                  <c:v>6</c:v>
                </c:pt>
                <c:pt idx="1">
                  <c:v>9</c:v>
                </c:pt>
                <c:pt idx="2">
                  <c:v>5</c:v>
                </c:pt>
                <c:pt idx="3">
                  <c:v>2</c:v>
                </c:pt>
                <c:pt idx="4">
                  <c:v>3</c:v>
                </c:pt>
                <c:pt idx="5">
                  <c:v>4</c:v>
                </c:pt>
                <c:pt idx="6">
                  <c:v>1</c:v>
                </c:pt>
                <c:pt idx="7">
                  <c:v>3</c:v>
                </c:pt>
                <c:pt idx="8">
                  <c:v>0</c:v>
                </c:pt>
                <c:pt idx="9">
                  <c:v>1</c:v>
                </c:pt>
                <c:pt idx="10">
                  <c:v>-2</c:v>
                </c:pt>
                <c:pt idx="11">
                  <c:v>-10</c:v>
                </c:pt>
                <c:pt idx="12">
                  <c:v>-14</c:v>
                </c:pt>
                <c:pt idx="13">
                  <c:v>-10</c:v>
                </c:pt>
                <c:pt idx="14">
                  <c:v>-12</c:v>
                </c:pt>
                <c:pt idx="15">
                  <c:v>-15</c:v>
                </c:pt>
                <c:pt idx="16">
                  <c:v>-18</c:v>
                </c:pt>
                <c:pt idx="17">
                  <c:v>-13</c:v>
                </c:pt>
                <c:pt idx="18">
                  <c:v>-16</c:v>
                </c:pt>
                <c:pt idx="19">
                  <c:v>-16</c:v>
                </c:pt>
                <c:pt idx="20">
                  <c:v>-18</c:v>
                </c:pt>
                <c:pt idx="21">
                  <c:v>-17</c:v>
                </c:pt>
                <c:pt idx="22">
                  <c:v>-17</c:v>
                </c:pt>
                <c:pt idx="23">
                  <c:v>-19</c:v>
                </c:pt>
                <c:pt idx="24">
                  <c:v>-25</c:v>
                </c:pt>
                <c:pt idx="25">
                  <c:v>-26</c:v>
                </c:pt>
                <c:pt idx="26">
                  <c:v>-31</c:v>
                </c:pt>
                <c:pt idx="27">
                  <c:v>-33</c:v>
                </c:pt>
                <c:pt idx="28">
                  <c:v>-35</c:v>
                </c:pt>
                <c:pt idx="29">
                  <c:v>-32</c:v>
                </c:pt>
                <c:pt idx="30">
                  <c:v>-35</c:v>
                </c:pt>
                <c:pt idx="31">
                  <c:v>-37</c:v>
                </c:pt>
                <c:pt idx="32">
                  <c:v>-37</c:v>
                </c:pt>
                <c:pt idx="33">
                  <c:v>-36</c:v>
                </c:pt>
                <c:pt idx="34">
                  <c:v>-34</c:v>
                </c:pt>
                <c:pt idx="35">
                  <c:v>-32</c:v>
                </c:pt>
                <c:pt idx="36">
                  <c:v>-28</c:v>
                </c:pt>
                <c:pt idx="37">
                  <c:v>-4</c:v>
                </c:pt>
                <c:pt idx="38">
                  <c:v>-1</c:v>
                </c:pt>
                <c:pt idx="39">
                  <c:v>-7</c:v>
                </c:pt>
                <c:pt idx="40">
                  <c:v>-10</c:v>
                </c:pt>
                <c:pt idx="41">
                  <c:v>-12</c:v>
                </c:pt>
                <c:pt idx="42">
                  <c:v>-17</c:v>
                </c:pt>
                <c:pt idx="43">
                  <c:v>-22</c:v>
                </c:pt>
                <c:pt idx="44">
                  <c:v>-25</c:v>
                </c:pt>
                <c:pt idx="45">
                  <c:v>-25</c:v>
                </c:pt>
                <c:pt idx="46">
                  <c:v>-30</c:v>
                </c:pt>
                <c:pt idx="47">
                  <c:v>-29</c:v>
                </c:pt>
                <c:pt idx="48">
                  <c:v>-32</c:v>
                </c:pt>
                <c:pt idx="49">
                  <c:v>-29</c:v>
                </c:pt>
                <c:pt idx="50" formatCode="\(#,##0\);\(\-#,##0\)">
                  <c:v>-34</c:v>
                </c:pt>
              </c:numCache>
            </c:numRef>
          </c:val>
          <c:smooth val="0"/>
          <c:extLst>
            <c:ext xmlns:c16="http://schemas.microsoft.com/office/drawing/2014/chart" uri="{C3380CC4-5D6E-409C-BE32-E72D297353CC}">
              <c16:uniqueId val="{00000002-B223-46C6-BCC4-6E2202183CA1}"/>
            </c:ext>
          </c:extLst>
        </c:ser>
        <c:dLbls>
          <c:showLegendKey val="0"/>
          <c:showVal val="0"/>
          <c:showCatName val="0"/>
          <c:showSerName val="0"/>
          <c:showPercent val="0"/>
          <c:showBubbleSize val="0"/>
        </c:dLbls>
        <c:smooth val="0"/>
        <c:axId val="220307327"/>
        <c:axId val="220308991"/>
      </c:lineChart>
      <c:catAx>
        <c:axId val="22030732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220308991"/>
        <c:crosses val="autoZero"/>
        <c:auto val="1"/>
        <c:lblAlgn val="ctr"/>
        <c:lblOffset val="100"/>
        <c:noMultiLvlLbl val="0"/>
      </c:catAx>
      <c:valAx>
        <c:axId val="220308991"/>
        <c:scaling>
          <c:orientation val="minMax"/>
          <c:max val="20"/>
          <c:min val="-4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220307327"/>
        <c:crosses val="autoZero"/>
        <c:crossBetween val="between"/>
      </c:valAx>
      <c:spPr>
        <a:noFill/>
        <a:ln>
          <a:noFill/>
        </a:ln>
        <a:effectLst/>
      </c:spPr>
    </c:plotArea>
    <c:legend>
      <c:legendPos val="b"/>
      <c:layout>
        <c:manualLayout>
          <c:xMode val="edge"/>
          <c:yMode val="edge"/>
          <c:x val="0.5290068020654346"/>
          <c:y val="0.10182424638056997"/>
          <c:w val="0.39151007605032723"/>
          <c:h val="0.13981596573278368"/>
        </c:manualLayout>
      </c:layout>
      <c:overlay val="0"/>
      <c:spPr>
        <a:solidFill>
          <a:schemeClr val="bg1"/>
        </a:solidFill>
        <a:ln>
          <a:solidFill>
            <a:schemeClr val="bg2">
              <a:lumMod val="50000"/>
            </a:schemeClr>
          </a:solidFill>
        </a:ln>
        <a:effectLst/>
      </c:spPr>
      <c:txPr>
        <a:bodyPr rot="0" spcFirstLastPara="1" vertOverflow="ellipsis" vert="horz" wrap="square" anchor="ctr" anchorCtr="1"/>
        <a:lstStyle/>
        <a:p>
          <a:pPr>
            <a:defRPr sz="500" b="0" i="0" u="none" strike="noStrike" kern="1200" baseline="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showDLblsOverMax val="0"/>
  </c:chart>
  <c:spPr>
    <a:solidFill>
      <a:schemeClr val="bg1"/>
    </a:solidFill>
    <a:ln>
      <a:noFill/>
    </a:ln>
    <a:effectLst/>
  </c:spPr>
  <c:txPr>
    <a:bodyPr/>
    <a:lstStyle/>
    <a:p>
      <a:pPr>
        <a:defRPr sz="600"/>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0.13003</cdr:x>
      <cdr:y>0.01765</cdr:y>
    </cdr:from>
    <cdr:to>
      <cdr:x>0.89981</cdr:x>
      <cdr:y>0.11405</cdr:y>
    </cdr:to>
    <cdr:sp macro="" textlink="">
      <cdr:nvSpPr>
        <cdr:cNvPr id="2" name="テキスト ボックス 25">
          <a:extLst xmlns:a="http://schemas.openxmlformats.org/drawingml/2006/main">
            <a:ext uri="{FF2B5EF4-FFF2-40B4-BE49-F238E27FC236}">
              <a16:creationId xmlns:a16="http://schemas.microsoft.com/office/drawing/2014/main" id="{8D469964-4D37-4A1D-857C-C501E015F4D3}"/>
            </a:ext>
          </a:extLst>
        </cdr:cNvPr>
        <cdr:cNvSpPr txBox="1"/>
      </cdr:nvSpPr>
      <cdr:spPr>
        <a:xfrm xmlns:a="http://schemas.openxmlformats.org/drawingml/2006/main">
          <a:off x="437185" y="39455"/>
          <a:ext cx="2588121" cy="21545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大阪府の総人口・生産年齢人口・労働力人口の推移</a:t>
          </a:r>
          <a:r>
            <a:rPr lang="en-US" altLang="ja-JP" sz="800" dirty="0">
              <a:latin typeface="UD デジタル 教科書体 NK-R" panose="02020400000000000000" pitchFamily="18" charset="-128"/>
              <a:ea typeface="UD デジタル 教科書体 NK-R" panose="02020400000000000000" pitchFamily="18" charset="-128"/>
            </a:rPr>
            <a:t>】</a:t>
          </a:r>
          <a:endParaRPr kumimoji="1" lang="en-US" altLang="ja-JP" sz="800" dirty="0">
            <a:latin typeface="UD デジタル 教科書体 NK-R" panose="02020400000000000000" pitchFamily="18" charset="-128"/>
            <a:ea typeface="UD デジタル 教科書体 NK-R" panose="02020400000000000000" pitchFamily="18" charset="-128"/>
          </a:endParaRPr>
        </a:p>
      </cdr:txBody>
    </cdr:sp>
  </cdr:relSizeAnchor>
  <cdr:relSizeAnchor xmlns:cdr="http://schemas.openxmlformats.org/drawingml/2006/chartDrawing">
    <cdr:from>
      <cdr:x>0.33673</cdr:x>
      <cdr:y>0.26141</cdr:y>
    </cdr:from>
    <cdr:to>
      <cdr:x>0.56271</cdr:x>
      <cdr:y>0.36633</cdr:y>
    </cdr:to>
    <cdr:sp macro="" textlink="">
      <cdr:nvSpPr>
        <cdr:cNvPr id="3" name="吹き出し: 角を丸めた四角形 2">
          <a:extLst xmlns:a="http://schemas.openxmlformats.org/drawingml/2006/main">
            <a:ext uri="{FF2B5EF4-FFF2-40B4-BE49-F238E27FC236}">
              <a16:creationId xmlns:a16="http://schemas.microsoft.com/office/drawing/2014/main" id="{0152FABA-0855-4C66-83CC-4726EB7C526A}"/>
            </a:ext>
          </a:extLst>
        </cdr:cNvPr>
        <cdr:cNvSpPr/>
      </cdr:nvSpPr>
      <cdr:spPr>
        <a:xfrm xmlns:a="http://schemas.openxmlformats.org/drawingml/2006/main">
          <a:off x="1132125" y="584241"/>
          <a:ext cx="759781" cy="234492"/>
        </a:xfrm>
        <a:prstGeom xmlns:a="http://schemas.openxmlformats.org/drawingml/2006/main" prst="wedgeRoundRectCallout">
          <a:avLst>
            <a:gd name="adj1" fmla="val -23532"/>
            <a:gd name="adj2" fmla="val 96348"/>
            <a:gd name="adj3" fmla="val 16667"/>
          </a:avLst>
        </a:prstGeom>
        <a:solidFill xmlns:a="http://schemas.openxmlformats.org/drawingml/2006/main">
          <a:schemeClr val="bg1"/>
        </a:solidFill>
        <a:ln xmlns:a="http://schemas.openxmlformats.org/drawingml/2006/main">
          <a:solidFill>
            <a:srgbClr val="FF0000"/>
          </a:solidFill>
          <a:prstDash val="sysDot"/>
        </a:l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xmlns:a="http://schemas.openxmlformats.org/drawingml/2006/main">
          <a:pPr algn="ctr"/>
          <a:r>
            <a:rPr kumimoji="1" lang="en-US" altLang="ja-JP" sz="500" b="1" dirty="0">
              <a:solidFill>
                <a:srgbClr val="C00000"/>
              </a:solidFill>
              <a:latin typeface="Meiryo UI" panose="020B0604030504040204" pitchFamily="50" charset="-128"/>
              <a:ea typeface="Meiryo UI" panose="020B0604030504040204" pitchFamily="50" charset="-128"/>
            </a:rPr>
            <a:t>1995</a:t>
          </a:r>
          <a:r>
            <a:rPr kumimoji="1" lang="ja-JP" altLang="en-US" sz="500" b="1" dirty="0">
              <a:solidFill>
                <a:srgbClr val="C00000"/>
              </a:solidFill>
              <a:latin typeface="Meiryo UI" panose="020B0604030504040204" pitchFamily="50" charset="-128"/>
              <a:ea typeface="Meiryo UI" panose="020B0604030504040204" pitchFamily="50" charset="-128"/>
            </a:rPr>
            <a:t>年</a:t>
          </a:r>
          <a:endParaRPr kumimoji="1" lang="en-US" altLang="ja-JP" sz="500" b="1" dirty="0">
            <a:solidFill>
              <a:srgbClr val="C00000"/>
            </a:solidFill>
            <a:latin typeface="Meiryo UI" panose="020B0604030504040204" pitchFamily="50" charset="-128"/>
            <a:ea typeface="Meiryo UI" panose="020B0604030504040204" pitchFamily="50" charset="-128"/>
          </a:endParaRPr>
        </a:p>
        <a:p xmlns:a="http://schemas.openxmlformats.org/drawingml/2006/main">
          <a:pPr algn="ctr"/>
          <a:r>
            <a:rPr kumimoji="1" lang="ja-JP" altLang="en-US" sz="500" b="1" dirty="0">
              <a:solidFill>
                <a:srgbClr val="C00000"/>
              </a:solidFill>
              <a:latin typeface="Meiryo UI" panose="020B0604030504040204" pitchFamily="50" charset="-128"/>
              <a:ea typeface="Meiryo UI" panose="020B0604030504040204" pitchFamily="50" charset="-128"/>
            </a:rPr>
            <a:t>生産年齢人口ピーク</a:t>
          </a:r>
        </a:p>
      </cdr:txBody>
    </cdr:sp>
  </cdr:relSizeAnchor>
  <cdr:relSizeAnchor xmlns:cdr="http://schemas.openxmlformats.org/drawingml/2006/chartDrawing">
    <cdr:from>
      <cdr:x>0.67381</cdr:x>
      <cdr:y>0.37643</cdr:y>
    </cdr:from>
    <cdr:to>
      <cdr:x>0.91671</cdr:x>
      <cdr:y>0.49256</cdr:y>
    </cdr:to>
    <cdr:sp macro="" textlink="">
      <cdr:nvSpPr>
        <cdr:cNvPr id="4" name="吹き出し: 角を丸めた四角形 3">
          <a:extLst xmlns:a="http://schemas.openxmlformats.org/drawingml/2006/main">
            <a:ext uri="{FF2B5EF4-FFF2-40B4-BE49-F238E27FC236}">
              <a16:creationId xmlns:a16="http://schemas.microsoft.com/office/drawing/2014/main" id="{0152FABA-0855-4C66-83CC-4726EB7C526A}"/>
            </a:ext>
          </a:extLst>
        </cdr:cNvPr>
        <cdr:cNvSpPr/>
      </cdr:nvSpPr>
      <cdr:spPr>
        <a:xfrm xmlns:a="http://schemas.openxmlformats.org/drawingml/2006/main">
          <a:off x="2265464" y="841301"/>
          <a:ext cx="816668" cy="259558"/>
        </a:xfrm>
        <a:prstGeom xmlns:a="http://schemas.openxmlformats.org/drawingml/2006/main" prst="wedgeRoundRectCallout">
          <a:avLst>
            <a:gd name="adj1" fmla="val -7511"/>
            <a:gd name="adj2" fmla="val 93474"/>
            <a:gd name="adj3" fmla="val 16667"/>
          </a:avLst>
        </a:prstGeom>
        <a:solidFill xmlns:a="http://schemas.openxmlformats.org/drawingml/2006/main">
          <a:schemeClr val="bg1"/>
        </a:solidFill>
        <a:ln xmlns:a="http://schemas.openxmlformats.org/drawingml/2006/main">
          <a:solidFill>
            <a:srgbClr val="FF0000"/>
          </a:solidFill>
          <a:prstDash val="sysDot"/>
        </a:l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xmlns:a="http://schemas.openxmlformats.org/drawingml/2006/main">
          <a:pPr algn="ctr"/>
          <a:r>
            <a:rPr kumimoji="1" lang="en-US" altLang="ja-JP" sz="500" b="1" dirty="0">
              <a:solidFill>
                <a:srgbClr val="C00000"/>
              </a:solidFill>
              <a:latin typeface="Meiryo UI" panose="020B0604030504040204" pitchFamily="50" charset="-128"/>
              <a:ea typeface="Meiryo UI" panose="020B0604030504040204" pitchFamily="50" charset="-128"/>
            </a:rPr>
            <a:t>2030</a:t>
          </a:r>
          <a:r>
            <a:rPr kumimoji="1" lang="ja-JP" altLang="en-US" sz="500" b="1" dirty="0">
              <a:solidFill>
                <a:srgbClr val="C00000"/>
              </a:solidFill>
              <a:latin typeface="Meiryo UI" panose="020B0604030504040204" pitchFamily="50" charset="-128"/>
              <a:ea typeface="Meiryo UI" panose="020B0604030504040204" pitchFamily="50" charset="-128"/>
            </a:rPr>
            <a:t>年</a:t>
          </a:r>
          <a:endParaRPr kumimoji="1" lang="en-US" altLang="ja-JP" sz="500" b="1" dirty="0">
            <a:solidFill>
              <a:srgbClr val="C00000"/>
            </a:solidFill>
            <a:latin typeface="Meiryo UI" panose="020B0604030504040204" pitchFamily="50" charset="-128"/>
            <a:ea typeface="Meiryo UI" panose="020B0604030504040204" pitchFamily="50" charset="-128"/>
          </a:endParaRPr>
        </a:p>
        <a:p xmlns:a="http://schemas.openxmlformats.org/drawingml/2006/main">
          <a:pPr algn="ctr"/>
          <a:r>
            <a:rPr kumimoji="1" lang="en-US" altLang="ja-JP" sz="500" b="1" dirty="0">
              <a:solidFill>
                <a:srgbClr val="C00000"/>
              </a:solidFill>
              <a:latin typeface="Meiryo UI" panose="020B0604030504040204" pitchFamily="50" charset="-128"/>
              <a:ea typeface="Meiryo UI" panose="020B0604030504040204" pitchFamily="50" charset="-128"/>
            </a:rPr>
            <a:t>500</a:t>
          </a:r>
          <a:r>
            <a:rPr kumimoji="1" lang="ja-JP" altLang="en-US" sz="500" b="1" dirty="0">
              <a:solidFill>
                <a:srgbClr val="C00000"/>
              </a:solidFill>
              <a:latin typeface="Meiryo UI" panose="020B0604030504040204" pitchFamily="50" charset="-128"/>
              <a:ea typeface="Meiryo UI" panose="020B0604030504040204" pitchFamily="50" charset="-128"/>
            </a:rPr>
            <a:t>万人を割り込む</a:t>
          </a:r>
        </a:p>
      </cdr:txBody>
    </cdr:sp>
  </cdr:relSizeAnchor>
</c:userShapes>
</file>

<file path=ppt/drawings/drawing2.xml><?xml version="1.0" encoding="utf-8"?>
<c:userShapes xmlns:c="http://schemas.openxmlformats.org/drawingml/2006/chart">
  <cdr:relSizeAnchor xmlns:cdr="http://schemas.openxmlformats.org/drawingml/2006/chartDrawing">
    <cdr:from>
      <cdr:x>0.2935</cdr:x>
      <cdr:y>0.01122</cdr:y>
    </cdr:from>
    <cdr:to>
      <cdr:x>0.72658</cdr:x>
      <cdr:y>0.10882</cdr:y>
    </cdr:to>
    <cdr:sp macro="" textlink="">
      <cdr:nvSpPr>
        <cdr:cNvPr id="2" name="テキスト ボックス 25">
          <a:extLst xmlns:a="http://schemas.openxmlformats.org/drawingml/2006/main">
            <a:ext uri="{FF2B5EF4-FFF2-40B4-BE49-F238E27FC236}">
              <a16:creationId xmlns:a16="http://schemas.microsoft.com/office/drawing/2014/main" id="{8989107F-CC95-499B-A90B-ECF023CA8BEC}"/>
            </a:ext>
          </a:extLst>
        </cdr:cNvPr>
        <cdr:cNvSpPr txBox="1"/>
      </cdr:nvSpPr>
      <cdr:spPr>
        <a:xfrm xmlns:a="http://schemas.openxmlformats.org/drawingml/2006/main">
          <a:off x="937922" y="24767"/>
          <a:ext cx="1383971" cy="2154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企業の人手不足の状況</a:t>
          </a:r>
          <a:r>
            <a:rPr lang="en-US" altLang="ja-JP" sz="800" dirty="0">
              <a:latin typeface="UD デジタル 教科書体 NK-R" panose="02020400000000000000" pitchFamily="18" charset="-128"/>
              <a:ea typeface="UD デジタル 教科書体 NK-R" panose="02020400000000000000" pitchFamily="18" charset="-128"/>
            </a:rPr>
            <a:t>】</a:t>
          </a:r>
          <a:endParaRPr kumimoji="1" lang="en-US" altLang="ja-JP" sz="800" dirty="0">
            <a:latin typeface="UD デジタル 教科書体 NK-R" panose="02020400000000000000" pitchFamily="18" charset="-128"/>
            <a:ea typeface="UD デジタル 教科書体 NK-R" panose="02020400000000000000" pitchFamily="18" charset="-128"/>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3875164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101374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131478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180146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350043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277169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252581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325767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269228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295235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777348-EBF5-4EE8-8C48-5525C023120C}"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109312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5777348-EBF5-4EE8-8C48-5525C023120C}"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48EB290-5D1C-4F52-B48B-908263C734B3}" type="slidenum">
              <a:rPr kumimoji="1" lang="ja-JP" altLang="en-US" smtClean="0"/>
              <a:t>‹#›</a:t>
            </a:fld>
            <a:endParaRPr kumimoji="1" lang="ja-JP" altLang="en-US"/>
          </a:p>
        </p:txBody>
      </p:sp>
    </p:spTree>
    <p:extLst>
      <p:ext uri="{BB962C8B-B14F-4D97-AF65-F5344CB8AC3E}">
        <p14:creationId xmlns:p14="http://schemas.microsoft.com/office/powerpoint/2010/main" val="50151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about:blank" TargetMode="External"/><Relationship Id="rId13" Type="http://schemas.openxmlformats.org/officeDocument/2006/relationships/image" Target="../media/image9.png"/><Relationship Id="rId18" Type="http://schemas.microsoft.com/office/2007/relationships/hdphoto" Target="../media/hdphoto1.wdp"/><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8.png"/><Relationship Id="rId17" Type="http://schemas.openxmlformats.org/officeDocument/2006/relationships/image" Target="../media/image13.png"/><Relationship Id="rId2" Type="http://schemas.openxmlformats.org/officeDocument/2006/relationships/chart" Target="../charts/chart1.xml"/><Relationship Id="rId16"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image" Target="../media/image2.png"/><Relationship Id="rId15" Type="http://schemas.openxmlformats.org/officeDocument/2006/relationships/image" Target="../media/image11.png"/><Relationship Id="rId10" Type="http://schemas.openxmlformats.org/officeDocument/2006/relationships/image" Target="../media/image6.png"/><Relationship Id="rId19" Type="http://schemas.openxmlformats.org/officeDocument/2006/relationships/image" Target="../media/image14.png"/><Relationship Id="rId4" Type="http://schemas.openxmlformats.org/officeDocument/2006/relationships/chart" Target="../charts/chart2.xml"/><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89" y="3243459"/>
            <a:ext cx="12771374" cy="318300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60" dirty="0"/>
          </a:p>
          <a:p>
            <a:endParaRPr lang="en-US" altLang="ja-JP" sz="1260" dirty="0"/>
          </a:p>
          <a:p>
            <a:endParaRPr lang="ja-JP" altLang="en-US" sz="1260" dirty="0"/>
          </a:p>
        </p:txBody>
      </p:sp>
      <p:sp>
        <p:nvSpPr>
          <p:cNvPr id="2" name="正方形/長方形 1"/>
          <p:cNvSpPr/>
          <p:nvPr/>
        </p:nvSpPr>
        <p:spPr>
          <a:xfrm>
            <a:off x="0" y="11945"/>
            <a:ext cx="12801600" cy="41694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UD デジタル 教科書体 NK-R" panose="02020400000000000000" pitchFamily="18" charset="-128"/>
                <a:ea typeface="UD デジタル 教科書体 NK-R" panose="02020400000000000000" pitchFamily="18" charset="-128"/>
              </a:rPr>
              <a:t>外国人材の受入れ・共生のための取組みの方向性　（概要）</a:t>
            </a:r>
          </a:p>
        </p:txBody>
      </p:sp>
      <p:sp>
        <p:nvSpPr>
          <p:cNvPr id="3" name="テキスト ボックス 2"/>
          <p:cNvSpPr txBox="1"/>
          <p:nvPr/>
        </p:nvSpPr>
        <p:spPr>
          <a:xfrm>
            <a:off x="10986446" y="-17553"/>
            <a:ext cx="1720537" cy="480131"/>
          </a:xfrm>
          <a:prstGeom prst="rect">
            <a:avLst/>
          </a:prstGeom>
          <a:noFill/>
        </p:spPr>
        <p:txBody>
          <a:bodyPr wrap="square" rtlCol="0" anchor="ctr">
            <a:spAutoFit/>
          </a:bodyPr>
          <a:lstStyle/>
          <a:p>
            <a:pPr algn="ctr"/>
            <a:r>
              <a:rPr lang="ja-JP" altLang="en-US" sz="840" kern="800" dirty="0">
                <a:solidFill>
                  <a:schemeClr val="bg1"/>
                </a:solidFill>
                <a:latin typeface="UD デジタル 教科書体 NK-R" panose="02020400000000000000" pitchFamily="18" charset="-128"/>
                <a:ea typeface="UD デジタル 教科書体 NK-R" panose="02020400000000000000" pitchFamily="18" charset="-128"/>
              </a:rPr>
              <a:t>２０２４年１月　</a:t>
            </a:r>
            <a:endParaRPr lang="en-US" altLang="ja-JP" sz="840" kern="800" dirty="0">
              <a:solidFill>
                <a:schemeClr val="bg1"/>
              </a:solidFill>
              <a:latin typeface="UD デジタル 教科書体 NK-R" panose="02020400000000000000" pitchFamily="18" charset="-128"/>
              <a:ea typeface="UD デジタル 教科書体 NK-R" panose="02020400000000000000" pitchFamily="18" charset="-128"/>
            </a:endParaRPr>
          </a:p>
          <a:p>
            <a:pPr algn="ctr"/>
            <a:r>
              <a:rPr lang="en-US" altLang="ja-JP" sz="840" kern="800" dirty="0">
                <a:solidFill>
                  <a:schemeClr val="bg1"/>
                </a:solidFill>
                <a:latin typeface="UD デジタル 教科書体 NK-R" panose="02020400000000000000" pitchFamily="18" charset="-128"/>
                <a:ea typeface="UD デジタル 教科書体 NK-R" panose="02020400000000000000" pitchFamily="18" charset="-128"/>
              </a:rPr>
              <a:t>OSAKA</a:t>
            </a:r>
            <a:r>
              <a:rPr lang="ja-JP" altLang="en-US" sz="840" kern="800" dirty="0">
                <a:solidFill>
                  <a:schemeClr val="bg1"/>
                </a:solidFill>
                <a:latin typeface="UD デジタル 教科書体 NK-R" panose="02020400000000000000" pitchFamily="18" charset="-128"/>
                <a:ea typeface="UD デジタル 教科書体 NK-R" panose="02020400000000000000" pitchFamily="18" charset="-128"/>
              </a:rPr>
              <a:t>外国人材</a:t>
            </a:r>
            <a:endParaRPr lang="en-US" altLang="ja-JP" sz="840" kern="800" dirty="0">
              <a:solidFill>
                <a:schemeClr val="bg1"/>
              </a:solidFill>
              <a:latin typeface="UD デジタル 教科書体 NK-R" panose="02020400000000000000" pitchFamily="18" charset="-128"/>
              <a:ea typeface="UD デジタル 教科書体 NK-R" panose="02020400000000000000" pitchFamily="18" charset="-128"/>
            </a:endParaRPr>
          </a:p>
          <a:p>
            <a:pPr algn="ctr"/>
            <a:r>
              <a:rPr lang="ja-JP" altLang="en-US" sz="840" kern="800" dirty="0">
                <a:solidFill>
                  <a:schemeClr val="bg1"/>
                </a:solidFill>
                <a:latin typeface="UD デジタル 教科書体 NK-R" panose="02020400000000000000" pitchFamily="18" charset="-128"/>
                <a:ea typeface="UD デジタル 教科書体 NK-R" panose="02020400000000000000" pitchFamily="18" charset="-128"/>
              </a:rPr>
              <a:t>受入促進・共生推進協議会</a:t>
            </a:r>
          </a:p>
        </p:txBody>
      </p:sp>
      <p:sp>
        <p:nvSpPr>
          <p:cNvPr id="5" name="正方形/長方形 4"/>
          <p:cNvSpPr/>
          <p:nvPr/>
        </p:nvSpPr>
        <p:spPr>
          <a:xfrm>
            <a:off x="23897" y="611722"/>
            <a:ext cx="10246015" cy="2448000"/>
          </a:xfrm>
          <a:prstGeom prst="rect">
            <a:avLst/>
          </a:prstGeom>
          <a:solidFill>
            <a:schemeClr val="tx2">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53365" indent="-253365"/>
            <a:endParaRPr lang="ja-JP" altLang="en-US" sz="1120" dirty="0"/>
          </a:p>
          <a:p>
            <a:pPr marL="200025" indent="-200025"/>
            <a:endParaRPr lang="ja-JP" altLang="en-US" sz="1120" dirty="0"/>
          </a:p>
        </p:txBody>
      </p:sp>
      <p:graphicFrame>
        <p:nvGraphicFramePr>
          <p:cNvPr id="28" name="グラフ 27">
            <a:extLst>
              <a:ext uri="{FF2B5EF4-FFF2-40B4-BE49-F238E27FC236}">
                <a16:creationId xmlns:a16="http://schemas.microsoft.com/office/drawing/2014/main" id="{E2552C5F-2E4E-4710-AFAB-D46A8ED4087B}"/>
              </a:ext>
            </a:extLst>
          </p:cNvPr>
          <p:cNvGraphicFramePr>
            <a:graphicFrameLocks/>
          </p:cNvGraphicFramePr>
          <p:nvPr>
            <p:extLst>
              <p:ext uri="{D42A27DB-BD31-4B8C-83A1-F6EECF244321}">
                <p14:modId xmlns:p14="http://schemas.microsoft.com/office/powerpoint/2010/main" val="1021282354"/>
              </p:ext>
            </p:extLst>
          </p:nvPr>
        </p:nvGraphicFramePr>
        <p:xfrm>
          <a:off x="52094" y="811808"/>
          <a:ext cx="3362157" cy="2234960"/>
        </p:xfrm>
        <a:graphic>
          <a:graphicData uri="http://schemas.openxmlformats.org/drawingml/2006/chart">
            <c:chart xmlns:c="http://schemas.openxmlformats.org/drawingml/2006/chart" xmlns:r="http://schemas.openxmlformats.org/officeDocument/2006/relationships" r:id="rId2"/>
          </a:graphicData>
        </a:graphic>
      </p:graphicFrame>
      <p:sp>
        <p:nvSpPr>
          <p:cNvPr id="8" name="ホームベース 4"/>
          <p:cNvSpPr/>
          <p:nvPr/>
        </p:nvSpPr>
        <p:spPr>
          <a:xfrm>
            <a:off x="19002" y="471788"/>
            <a:ext cx="3477344" cy="281161"/>
          </a:xfrm>
          <a:prstGeom prst="homePlate">
            <a:avLst/>
          </a:prstGeom>
          <a:solidFill>
            <a:srgbClr val="002060"/>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50400" bIns="50400" rtlCol="0" anchor="ctr"/>
          <a:lstStyle/>
          <a:p>
            <a:pPr>
              <a:lnSpc>
                <a:spcPts val="1820"/>
              </a:lnSpc>
              <a:defRPr/>
            </a:pP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en-US" altLang="ja-JP"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Ⅰ</a:t>
            </a: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外国人材を必要とする背景</a:t>
            </a:r>
          </a:p>
        </p:txBody>
      </p:sp>
      <p:sp>
        <p:nvSpPr>
          <p:cNvPr id="9" name="ホームベース 4"/>
          <p:cNvSpPr/>
          <p:nvPr/>
        </p:nvSpPr>
        <p:spPr>
          <a:xfrm>
            <a:off x="21683" y="3097288"/>
            <a:ext cx="3514115" cy="298677"/>
          </a:xfrm>
          <a:prstGeom prst="homePlate">
            <a:avLst/>
          </a:prstGeom>
          <a:solidFill>
            <a:srgbClr val="002060"/>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50400" bIns="50400" rtlCol="0" anchor="ctr"/>
          <a:lstStyle/>
          <a:p>
            <a:pPr>
              <a:lnSpc>
                <a:spcPts val="1820"/>
              </a:lnSpc>
              <a:defRPr/>
            </a:pP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en-US" altLang="ja-JP"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Ⅱ</a:t>
            </a: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大阪の成長に求められる外国人材</a:t>
            </a:r>
          </a:p>
        </p:txBody>
      </p:sp>
      <p:sp>
        <p:nvSpPr>
          <p:cNvPr id="10" name="フローチャート: 組合せ 9"/>
          <p:cNvSpPr/>
          <p:nvPr/>
        </p:nvSpPr>
        <p:spPr>
          <a:xfrm rot="16200000">
            <a:off x="9965853" y="1874880"/>
            <a:ext cx="698551" cy="92878"/>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1" name="正方形/長方形 10"/>
          <p:cNvSpPr/>
          <p:nvPr/>
        </p:nvSpPr>
        <p:spPr>
          <a:xfrm>
            <a:off x="10378543" y="606079"/>
            <a:ext cx="2384106" cy="2448000"/>
          </a:xfrm>
          <a:prstGeom prst="rect">
            <a:avLst/>
          </a:prstGeom>
          <a:ln>
            <a:solidFill>
              <a:srgbClr val="00206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260" dirty="0">
              <a:latin typeface="UD デジタル 教科書体 NP-R" panose="02020400000000000000" pitchFamily="18" charset="-128"/>
              <a:ea typeface="UD デジタル 教科書体 NP-R" panose="02020400000000000000" pitchFamily="18" charset="-128"/>
            </a:endParaRPr>
          </a:p>
          <a:p>
            <a:endParaRPr lang="en-US" altLang="ja-JP" sz="1260" dirty="0">
              <a:latin typeface="UD デジタル 教科書体 NP-R" panose="02020400000000000000" pitchFamily="18" charset="-128"/>
              <a:ea typeface="UD デジタル 教科書体 NP-R" panose="02020400000000000000" pitchFamily="18" charset="-128"/>
            </a:endParaRPr>
          </a:p>
          <a:p>
            <a:endParaRPr lang="en-US" altLang="ja-JP" sz="1260" dirty="0">
              <a:latin typeface="UD デジタル 教科書体 NP-R" panose="02020400000000000000" pitchFamily="18" charset="-128"/>
              <a:ea typeface="UD デジタル 教科書体 NP-R" panose="02020400000000000000" pitchFamily="18" charset="-128"/>
            </a:endParaRPr>
          </a:p>
          <a:p>
            <a:endParaRPr lang="ja-JP" altLang="en-US" sz="1260" dirty="0">
              <a:latin typeface="UD デジタル 教科書体 NP-R" panose="02020400000000000000" pitchFamily="18" charset="-128"/>
              <a:ea typeface="UD デジタル 教科書体 NP-R" panose="02020400000000000000" pitchFamily="18" charset="-128"/>
            </a:endParaRPr>
          </a:p>
        </p:txBody>
      </p:sp>
      <p:sp>
        <p:nvSpPr>
          <p:cNvPr id="15" name="正方形/長方形 14"/>
          <p:cNvSpPr/>
          <p:nvPr/>
        </p:nvSpPr>
        <p:spPr>
          <a:xfrm>
            <a:off x="33516" y="6621349"/>
            <a:ext cx="12771374" cy="295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60" dirty="0"/>
          </a:p>
          <a:p>
            <a:endParaRPr lang="en-US" altLang="ja-JP" sz="1260" dirty="0"/>
          </a:p>
          <a:p>
            <a:endParaRPr lang="ja-JP" altLang="en-US" sz="1260" dirty="0"/>
          </a:p>
        </p:txBody>
      </p:sp>
      <p:graphicFrame>
        <p:nvGraphicFramePr>
          <p:cNvPr id="22" name="表 23">
            <a:extLst>
              <a:ext uri="{FF2B5EF4-FFF2-40B4-BE49-F238E27FC236}">
                <a16:creationId xmlns:a16="http://schemas.microsoft.com/office/drawing/2014/main" id="{75612598-CB75-46E5-828B-B242F7382E31}"/>
              </a:ext>
            </a:extLst>
          </p:cNvPr>
          <p:cNvGraphicFramePr>
            <a:graphicFrameLocks noGrp="1"/>
          </p:cNvGraphicFramePr>
          <p:nvPr>
            <p:extLst>
              <p:ext uri="{D42A27DB-BD31-4B8C-83A1-F6EECF244321}">
                <p14:modId xmlns:p14="http://schemas.microsoft.com/office/powerpoint/2010/main" val="1476721819"/>
              </p:ext>
            </p:extLst>
          </p:nvPr>
        </p:nvGraphicFramePr>
        <p:xfrm>
          <a:off x="107785" y="6805341"/>
          <a:ext cx="7620586" cy="2746248"/>
        </p:xfrm>
        <a:graphic>
          <a:graphicData uri="http://schemas.openxmlformats.org/drawingml/2006/table">
            <a:tbl>
              <a:tblPr firstRow="1" bandRow="1">
                <a:tableStyleId>{5C22544A-7EE6-4342-B048-85BDC9FD1C3A}</a:tableStyleId>
              </a:tblPr>
              <a:tblGrid>
                <a:gridCol w="2592004">
                  <a:extLst>
                    <a:ext uri="{9D8B030D-6E8A-4147-A177-3AD203B41FA5}">
                      <a16:colId xmlns:a16="http://schemas.microsoft.com/office/drawing/2014/main" val="2813010398"/>
                    </a:ext>
                  </a:extLst>
                </a:gridCol>
                <a:gridCol w="3083689">
                  <a:extLst>
                    <a:ext uri="{9D8B030D-6E8A-4147-A177-3AD203B41FA5}">
                      <a16:colId xmlns:a16="http://schemas.microsoft.com/office/drawing/2014/main" val="580140342"/>
                    </a:ext>
                  </a:extLst>
                </a:gridCol>
                <a:gridCol w="1944893">
                  <a:extLst>
                    <a:ext uri="{9D8B030D-6E8A-4147-A177-3AD203B41FA5}">
                      <a16:colId xmlns:a16="http://schemas.microsoft.com/office/drawing/2014/main" val="2555974811"/>
                    </a:ext>
                  </a:extLst>
                </a:gridCol>
              </a:tblGrid>
              <a:tr h="298706">
                <a:tc gridSpan="3">
                  <a:txBody>
                    <a:bodyPr/>
                    <a:lstStyle/>
                    <a:p>
                      <a:pPr algn="ct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受入促進</a:t>
                      </a:r>
                      <a:r>
                        <a:rPr kumimoji="1" lang="en-US" altLang="ja-JP" sz="1200" dirty="0">
                          <a:latin typeface="UD デジタル 教科書体 NK-R" panose="02020400000000000000" pitchFamily="18" charset="-128"/>
                          <a:ea typeface="UD デジタル 教科書体 NK-R" panose="02020400000000000000" pitchFamily="18" charset="-128"/>
                        </a:rPr>
                        <a:t>-</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128016" marR="128016" marT="64008" marB="64008" anchor="ctr"/>
                </a:tc>
                <a:tc hMerge="1">
                  <a:txBody>
                    <a:bodyPr/>
                    <a:lstStyle/>
                    <a:p>
                      <a:endParaRPr kumimoji="1" lang="ja-JP" altLang="en-US" sz="800"/>
                    </a:p>
                  </a:txBody>
                  <a:tcPr/>
                </a:tc>
                <a:tc hMerge="1">
                  <a:txBody>
                    <a:bodyPr/>
                    <a:lstStyle/>
                    <a:p>
                      <a:endParaRPr kumimoji="1" lang="ja-JP" altLang="en-US" sz="800" dirty="0"/>
                    </a:p>
                  </a:txBody>
                  <a:tcPr/>
                </a:tc>
                <a:extLst>
                  <a:ext uri="{0D108BD9-81ED-4DB2-BD59-A6C34878D82A}">
                    <a16:rowId xmlns:a16="http://schemas.microsoft.com/office/drawing/2014/main" val="2460426611"/>
                  </a:ext>
                </a:extLst>
              </a:tr>
              <a:tr h="2840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100" b="1" dirty="0">
                          <a:latin typeface="UD デジタル 教科書体 NK-R" panose="02020400000000000000" pitchFamily="18" charset="-128"/>
                          <a:ea typeface="UD デジタル 教科書体 NK-R" panose="02020400000000000000" pitchFamily="18" charset="-128"/>
                          <a:sym typeface="+mn-ea"/>
                        </a:rPr>
                        <a:t>【</a:t>
                      </a:r>
                      <a:r>
                        <a:rPr lang="ja-JP" altLang="en-US" sz="1100" b="1" dirty="0">
                          <a:latin typeface="UD デジタル 教科書体 NK-R" panose="02020400000000000000" pitchFamily="18" charset="-128"/>
                          <a:ea typeface="UD デジタル 教科書体 NK-R" panose="02020400000000000000" pitchFamily="18" charset="-128"/>
                          <a:sym typeface="+mn-ea"/>
                        </a:rPr>
                        <a:t>採用前・就職前</a:t>
                      </a:r>
                      <a:r>
                        <a:rPr lang="en-US" altLang="ja-JP" sz="1100" b="1" dirty="0">
                          <a:latin typeface="UD デジタル 教科書体 NK-R" panose="02020400000000000000" pitchFamily="18" charset="-128"/>
                          <a:ea typeface="UD デジタル 教科書体 NK-R" panose="02020400000000000000" pitchFamily="18" charset="-128"/>
                          <a:sym typeface="+mn-ea"/>
                        </a:rPr>
                        <a:t>】</a:t>
                      </a:r>
                      <a:endParaRPr kumimoji="1" lang="ja-JP" altLang="en-US" sz="1100" b="1" dirty="0">
                        <a:latin typeface="UD デジタル 教科書体 NK-R" panose="02020400000000000000" pitchFamily="18" charset="-128"/>
                        <a:ea typeface="UD デジタル 教科書体 NK-R" panose="02020400000000000000" pitchFamily="18" charset="-128"/>
                      </a:endParaRPr>
                    </a:p>
                  </a:txBody>
                  <a:tcPr marL="128016" marR="128016" marT="64008" marB="6400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100" b="1" dirty="0">
                          <a:latin typeface="UD デジタル 教科書体 NK-R" panose="02020400000000000000" pitchFamily="18" charset="-128"/>
                          <a:ea typeface="UD デジタル 教科書体 NK-R" panose="02020400000000000000" pitchFamily="18" charset="-128"/>
                          <a:sym typeface="+mn-ea"/>
                        </a:rPr>
                        <a:t>【</a:t>
                      </a:r>
                      <a:r>
                        <a:rPr lang="ja-JP" altLang="en-US" sz="1100" b="1" dirty="0">
                          <a:latin typeface="UD デジタル 教科書体 NK-R" panose="02020400000000000000" pitchFamily="18" charset="-128"/>
                          <a:ea typeface="UD デジタル 教科書体 NK-R" panose="02020400000000000000" pitchFamily="18" charset="-128"/>
                          <a:sym typeface="+mn-ea"/>
                        </a:rPr>
                        <a:t>採用時・就職時</a:t>
                      </a:r>
                      <a:r>
                        <a:rPr lang="en-US" altLang="ja-JP" sz="1100" b="1" dirty="0">
                          <a:latin typeface="UD デジタル 教科書体 NK-R" panose="02020400000000000000" pitchFamily="18" charset="-128"/>
                          <a:ea typeface="UD デジタル 教科書体 NK-R" panose="02020400000000000000" pitchFamily="18" charset="-128"/>
                          <a:sym typeface="+mn-ea"/>
                        </a:rPr>
                        <a:t>】</a:t>
                      </a:r>
                      <a:endParaRPr kumimoji="1" lang="ja-JP" altLang="en-US" sz="1100" dirty="0"/>
                    </a:p>
                  </a:txBody>
                  <a:tcPr marL="128016" marR="128016" marT="64008" marB="6400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100" b="1" dirty="0">
                          <a:latin typeface="UD デジタル 教科書体 NK-R" panose="02020400000000000000" pitchFamily="18" charset="-128"/>
                          <a:ea typeface="UD デジタル 教科書体 NK-R" panose="02020400000000000000" pitchFamily="18" charset="-128"/>
                          <a:sym typeface="+mn-ea"/>
                        </a:rPr>
                        <a:t>【</a:t>
                      </a:r>
                      <a:r>
                        <a:rPr lang="ja-JP" altLang="en-US" sz="1100" b="1" dirty="0">
                          <a:latin typeface="UD デジタル 教科書体 NK-R" panose="02020400000000000000" pitchFamily="18" charset="-128"/>
                          <a:ea typeface="UD デジタル 教科書体 NK-R" panose="02020400000000000000" pitchFamily="18" charset="-128"/>
                          <a:sym typeface="+mn-ea"/>
                        </a:rPr>
                        <a:t>採用後・就職後</a:t>
                      </a:r>
                      <a:r>
                        <a:rPr lang="en-US" altLang="ja-JP" sz="1100" b="1" dirty="0">
                          <a:latin typeface="UD デジタル 教科書体 NK-R" panose="02020400000000000000" pitchFamily="18" charset="-128"/>
                          <a:ea typeface="UD デジタル 教科書体 NK-R" panose="02020400000000000000" pitchFamily="18" charset="-128"/>
                          <a:sym typeface="+mn-ea"/>
                        </a:rPr>
                        <a:t>】</a:t>
                      </a:r>
                      <a:endParaRPr kumimoji="1" lang="ja-JP" altLang="en-US" sz="1100" dirty="0"/>
                    </a:p>
                  </a:txBody>
                  <a:tcPr marL="128016" marR="128016" marT="64008" marB="64008" anchor="ctr"/>
                </a:tc>
                <a:extLst>
                  <a:ext uri="{0D108BD9-81ED-4DB2-BD59-A6C34878D82A}">
                    <a16:rowId xmlns:a16="http://schemas.microsoft.com/office/drawing/2014/main" val="691584321"/>
                  </a:ext>
                </a:extLst>
              </a:tr>
              <a:tr h="2055800">
                <a:tc>
                  <a:txBody>
                    <a:bodyPr/>
                    <a:lstStyle/>
                    <a:p>
                      <a:pPr lvl="0"/>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１：海外にいる外国人材が働く場として</a:t>
                      </a:r>
                      <a:endParaRPr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lvl="0"/>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大阪を選んでいない</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kumimoji="1"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大阪で</a:t>
                      </a:r>
                      <a:r>
                        <a:rPr kumimoji="1" lang="ja-JP" altLang="en-US" sz="1100" dirty="0">
                          <a:latin typeface="UD デジタル 教科書体 NK-R" panose="02020400000000000000" pitchFamily="18" charset="-128"/>
                          <a:ea typeface="UD デジタル 教科書体 NK-R" panose="02020400000000000000" pitchFamily="18" charset="-128"/>
                        </a:rPr>
                        <a:t>働く魅力のプロモーション</a:t>
                      </a:r>
                      <a:endParaRPr kumimoji="1" lang="en-US" altLang="ja-JP"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海外人材</a:t>
                      </a:r>
                      <a:r>
                        <a:rPr kumimoji="1" lang="ja-JP" altLang="en-US" sz="1100" dirty="0">
                          <a:latin typeface="UD デジタル 教科書体 NK-R" panose="02020400000000000000" pitchFamily="18" charset="-128"/>
                          <a:ea typeface="UD デジタル 教科書体 NK-R" panose="02020400000000000000" pitchFamily="18" charset="-128"/>
                        </a:rPr>
                        <a:t>へのアウトリーチ　</a:t>
                      </a:r>
                      <a:endParaRPr kumimoji="1" lang="en-US" altLang="ja-JP" sz="1100" dirty="0">
                        <a:latin typeface="UD デジタル 教科書体 NK-R" panose="02020400000000000000" pitchFamily="18" charset="-128"/>
                        <a:ea typeface="UD デジタル 教科書体 NK-R" panose="02020400000000000000" pitchFamily="18" charset="-128"/>
                      </a:endParaRPr>
                    </a:p>
                    <a:p>
                      <a:pPr marL="0" lvl="0" indent="0">
                        <a:buFont typeface="Wingdings" panose="05000000000000000000" pitchFamily="2" charset="2"/>
                        <a:buNone/>
                      </a:pPr>
                      <a:endParaRPr kumimoji="1" lang="ja-JP" altLang="en-US" sz="1100" dirty="0">
                        <a:latin typeface="UD デジタル 教科書体 NK-R" panose="02020400000000000000" pitchFamily="18" charset="-128"/>
                        <a:ea typeface="UD デジタル 教科書体 NK-R" panose="02020400000000000000" pitchFamily="18" charset="-128"/>
                      </a:endParaRPr>
                    </a:p>
                    <a:p>
                      <a:pPr lvl="0"/>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sym typeface="+mn-ea"/>
                        </a:rPr>
                        <a:t>２：企業の外国人材受入れの理解不足</a:t>
                      </a:r>
                      <a:endParaRPr lang="ja-JP" altLang="en-US" sz="1100" dirty="0">
                        <a:solidFill>
                          <a:prstClr val="black"/>
                        </a:solidFill>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企業の理解</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sym typeface="+mn-ea"/>
                        </a:rPr>
                        <a:t>促進</a:t>
                      </a:r>
                      <a:endParaRPr lang="en-US" altLang="ja-JP" sz="1100" dirty="0">
                        <a:solidFill>
                          <a:prstClr val="black"/>
                        </a:solidFill>
                        <a:latin typeface="UD デジタル 教科書体 NK-R" panose="02020400000000000000" pitchFamily="18" charset="-128"/>
                        <a:ea typeface="UD デジタル 教科書体 NK-R" panose="02020400000000000000" pitchFamily="18" charset="-128"/>
                        <a:sym typeface="+mn-ea"/>
                      </a:endParaRPr>
                    </a:p>
                    <a:p>
                      <a:pPr marL="171450" lvl="0" indent="-171450">
                        <a:buFont typeface="Wingdings" panose="05000000000000000000" pitchFamily="2" charset="2"/>
                        <a:buChar char="Ø"/>
                      </a:pPr>
                      <a:endParaRPr kumimoji="1" lang="en-US" altLang="ja-JP" sz="1100" dirty="0">
                        <a:latin typeface="UD デジタル 教科書体 NK-R" panose="02020400000000000000" pitchFamily="18" charset="-128"/>
                        <a:ea typeface="UD デジタル 教科書体 NK-R" panose="02020400000000000000" pitchFamily="18" charset="-128"/>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３：日本での就職を希望しながら就職で</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　　きない留学生が存在</a:t>
                      </a:r>
                      <a:endParaRPr lang="ja-JP" altLang="en-US"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留学生に対する就職支援の実施</a:t>
                      </a:r>
                    </a:p>
                  </a:txBody>
                  <a:tcPr marL="128016" marR="128016" marT="64008" marB="64008"/>
                </a:tc>
                <a:tc>
                  <a:txBody>
                    <a:bodyPr/>
                    <a:lstStyle/>
                    <a:p>
                      <a:pPr lvl="0" indent="0">
                        <a:buFont typeface="Wingdings" panose="05000000000000000000" pitchFamily="2" charset="2"/>
                        <a:buNone/>
                      </a:pPr>
                      <a:r>
                        <a:rPr lang="ja-JP" altLang="en-US" sz="1100" dirty="0">
                          <a:latin typeface="UD デジタル 教科書体 NK-R" panose="02020400000000000000" pitchFamily="18" charset="-128"/>
                          <a:ea typeface="UD デジタル 教科書体 NK-R" panose="02020400000000000000" pitchFamily="18" charset="-128"/>
                          <a:sym typeface="+mn-ea"/>
                        </a:rPr>
                        <a:t>４：企業に外国人材の採用に必要な知識が不足</a:t>
                      </a:r>
                      <a:endParaRPr lang="ja-JP" altLang="en-US" sz="1100" dirty="0">
                        <a:latin typeface="UD デジタル 教科書体 NK-R" panose="02020400000000000000" pitchFamily="18" charset="-128"/>
                        <a:ea typeface="UD デジタル 教科書体 NK-R" panose="02020400000000000000" pitchFamily="18" charset="-128"/>
                      </a:endParaRPr>
                    </a:p>
                    <a:p>
                      <a:pPr marL="180975" indent="-180975">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外国人材採用に向けた企業支援の実施</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80975" indent="-180975">
                        <a:buFont typeface="Wingdings" panose="05000000000000000000" pitchFamily="2" charset="2"/>
                        <a:buChar char="Ø"/>
                      </a:pPr>
                      <a:endParaRPr kumimoji="1" lang="ja-JP" altLang="en-US" sz="1100" dirty="0">
                        <a:latin typeface="UD デジタル 教科書体 NK-R" panose="02020400000000000000" pitchFamily="18" charset="-128"/>
                        <a:ea typeface="UD デジタル 教科書体 NK-R" panose="02020400000000000000" pitchFamily="18" charset="-128"/>
                      </a:endParaRPr>
                    </a:p>
                    <a:p>
                      <a:pPr indent="0">
                        <a:buFont typeface="Wingdings" panose="05000000000000000000" pitchFamily="2" charset="2"/>
                        <a:buNone/>
                      </a:pPr>
                      <a:r>
                        <a:rPr lang="ja-JP" altLang="en-US" sz="1100" dirty="0">
                          <a:latin typeface="UD デジタル 教科書体 NK-R" panose="02020400000000000000" pitchFamily="18" charset="-128"/>
                          <a:ea typeface="UD デジタル 教科書体 NK-R" panose="02020400000000000000" pitchFamily="18" charset="-128"/>
                          <a:sym typeface="+mn-ea"/>
                        </a:rPr>
                        <a:t>５：外国人材に日本の就職慣行の知識が不足</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71450" indent="-171450">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就職活動に必要な知識の提供</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71450" indent="-171450">
                        <a:buFont typeface="Wingdings" panose="05000000000000000000" pitchFamily="2" charset="2"/>
                        <a:buChar char="Ø"/>
                      </a:pPr>
                      <a:endParaRPr lang="ja-JP" altLang="en-US" sz="1100" dirty="0">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６：適切なマッチングの機会が不足</a:t>
                      </a:r>
                      <a:endParaRPr lang="ja-JP" altLang="en-US"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安定した雇用に結びつくマッチングの強化</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71450" lvl="0" indent="-171450">
                        <a:buFont typeface="Wingdings" panose="05000000000000000000" pitchFamily="2" charset="2"/>
                        <a:buChar char="Ø"/>
                      </a:pPr>
                      <a:endParaRPr kumimoji="1" lang="en-US" altLang="ja-JP" sz="1100" dirty="0">
                        <a:latin typeface="UD デジタル 教科書体 NK-R" panose="02020400000000000000" pitchFamily="18" charset="-128"/>
                        <a:ea typeface="UD デジタル 教科書体 NK-R" panose="02020400000000000000" pitchFamily="18" charset="-128"/>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７：就職に伴う生活環境の変化に対して支援が</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　　必要</a:t>
                      </a:r>
                      <a:endParaRPr lang="ja-JP" altLang="en-US"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生活環境の変化に対する支援の実施</a:t>
                      </a:r>
                      <a:endParaRPr kumimoji="1" lang="en-US" altLang="ja-JP" sz="1100" dirty="0">
                        <a:latin typeface="UD デジタル 教科書体 NK-R" panose="02020400000000000000" pitchFamily="18" charset="-128"/>
                        <a:ea typeface="UD デジタル 教科書体 NK-R" panose="02020400000000000000" pitchFamily="18" charset="-128"/>
                      </a:endParaRPr>
                    </a:p>
                  </a:txBody>
                  <a:tcPr marL="128016" marR="128016" marT="64008" marB="64008"/>
                </a:tc>
                <a:tc>
                  <a:txBody>
                    <a:bodyPr/>
                    <a:lstStyle/>
                    <a:p>
                      <a:pPr lvl="0"/>
                      <a:r>
                        <a:rPr lang="ja-JP" altLang="en-US" sz="1100" dirty="0">
                          <a:latin typeface="UD デジタル 教科書体 NK-R" panose="02020400000000000000" pitchFamily="18" charset="-128"/>
                          <a:ea typeface="UD デジタル 教科書体 NK-R" panose="02020400000000000000" pitchFamily="18" charset="-128"/>
                        </a:rPr>
                        <a:t>８：外国人材が働きやすい職</a:t>
                      </a:r>
                      <a:endParaRPr lang="en-US" altLang="ja-JP" sz="1100" dirty="0">
                        <a:latin typeface="UD デジタル 教科書体 NK-R" panose="02020400000000000000" pitchFamily="18" charset="-128"/>
                        <a:ea typeface="UD デジタル 教科書体 NK-R" panose="02020400000000000000" pitchFamily="18" charset="-128"/>
                      </a:endParaRPr>
                    </a:p>
                    <a:p>
                      <a:pPr lvl="0"/>
                      <a:r>
                        <a:rPr lang="ja-JP" altLang="en-US" sz="1100" dirty="0">
                          <a:latin typeface="UD デジタル 教科書体 NK-R" panose="02020400000000000000" pitchFamily="18" charset="-128"/>
                          <a:ea typeface="UD デジタル 教科書体 NK-R" panose="02020400000000000000" pitchFamily="18" charset="-128"/>
                        </a:rPr>
                        <a:t>　　場環境になっていない</a:t>
                      </a:r>
                    </a:p>
                    <a:p>
                      <a:pPr marL="171450" lvl="0" indent="-171450">
                        <a:buFont typeface="Wingdings" panose="05000000000000000000" pitchFamily="2" charset="2"/>
                        <a:buChar char="Ø"/>
                      </a:pPr>
                      <a:r>
                        <a:rPr kumimoji="1" lang="ja-JP" altLang="en-US" sz="1100" dirty="0">
                          <a:latin typeface="UD デジタル 教科書体 NK-R" panose="02020400000000000000" pitchFamily="18" charset="-128"/>
                          <a:ea typeface="UD デジタル 教科書体 NK-R" panose="02020400000000000000" pitchFamily="18" charset="-128"/>
                        </a:rPr>
                        <a:t>職場定着支援の実施</a:t>
                      </a:r>
                      <a:endParaRPr kumimoji="1" lang="en-US" altLang="ja-JP"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endParaRPr kumimoji="1" lang="ja-JP" altLang="en-US" sz="1100" dirty="0">
                        <a:latin typeface="UD デジタル 教科書体 NK-R" panose="02020400000000000000" pitchFamily="18" charset="-128"/>
                        <a:ea typeface="UD デジタル 教科書体 NK-R" panose="02020400000000000000" pitchFamily="18" charset="-128"/>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９：外国人材が活躍できる職</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latin typeface="UD デジタル 教科書体 NK-R" panose="02020400000000000000" pitchFamily="18" charset="-128"/>
                          <a:ea typeface="UD デジタル 教科書体 NK-R" panose="02020400000000000000" pitchFamily="18" charset="-128"/>
                          <a:sym typeface="+mn-ea"/>
                        </a:rPr>
                        <a:t>　　場環境になっていない</a:t>
                      </a:r>
                      <a:endParaRPr lang="ja-JP" altLang="en-US" sz="1100" dirty="0">
                        <a:latin typeface="UD デジタル 教科書体 NK-R" panose="02020400000000000000" pitchFamily="18" charset="-128"/>
                        <a:ea typeface="UD デジタル 教科書体 NK-R" panose="02020400000000000000" pitchFamily="18" charset="-128"/>
                      </a:endParaRPr>
                    </a:p>
                    <a:p>
                      <a:pPr marL="171450" lvl="0" indent="-171450">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職場環境の整備</a:t>
                      </a:r>
                      <a:endParaRPr kumimoji="1" lang="en-US" altLang="ja-JP" sz="1100" dirty="0">
                        <a:latin typeface="UD デジタル 教科書体 NK-R" panose="02020400000000000000" pitchFamily="18" charset="-128"/>
                        <a:ea typeface="UD デジタル 教科書体 NK-R" panose="02020400000000000000" pitchFamily="18" charset="-128"/>
                      </a:endParaRPr>
                    </a:p>
                    <a:p>
                      <a:endParaRPr kumimoji="1" lang="ja-JP" altLang="en-US" sz="1100" dirty="0"/>
                    </a:p>
                  </a:txBody>
                  <a:tcPr marL="128016" marR="128016" marT="64008" marB="64008"/>
                </a:tc>
                <a:extLst>
                  <a:ext uri="{0D108BD9-81ED-4DB2-BD59-A6C34878D82A}">
                    <a16:rowId xmlns:a16="http://schemas.microsoft.com/office/drawing/2014/main" val="1920041706"/>
                  </a:ext>
                </a:extLst>
              </a:tr>
            </a:tbl>
          </a:graphicData>
        </a:graphic>
      </p:graphicFrame>
      <p:graphicFrame>
        <p:nvGraphicFramePr>
          <p:cNvPr id="24" name="表 24">
            <a:extLst>
              <a:ext uri="{FF2B5EF4-FFF2-40B4-BE49-F238E27FC236}">
                <a16:creationId xmlns:a16="http://schemas.microsoft.com/office/drawing/2014/main" id="{E31DBEC1-982A-4963-ABCE-437F29760390}"/>
              </a:ext>
            </a:extLst>
          </p:cNvPr>
          <p:cNvGraphicFramePr>
            <a:graphicFrameLocks noGrp="1"/>
          </p:cNvGraphicFramePr>
          <p:nvPr>
            <p:extLst>
              <p:ext uri="{D42A27DB-BD31-4B8C-83A1-F6EECF244321}">
                <p14:modId xmlns:p14="http://schemas.microsoft.com/office/powerpoint/2010/main" val="1100459957"/>
              </p:ext>
            </p:extLst>
          </p:nvPr>
        </p:nvGraphicFramePr>
        <p:xfrm>
          <a:off x="7823958" y="6786888"/>
          <a:ext cx="4865678" cy="2758672"/>
        </p:xfrm>
        <a:graphic>
          <a:graphicData uri="http://schemas.openxmlformats.org/drawingml/2006/table">
            <a:tbl>
              <a:tblPr firstRow="1" bandRow="1">
                <a:tableStyleId>{5C22544A-7EE6-4342-B048-85BDC9FD1C3A}</a:tableStyleId>
              </a:tblPr>
              <a:tblGrid>
                <a:gridCol w="2432839">
                  <a:extLst>
                    <a:ext uri="{9D8B030D-6E8A-4147-A177-3AD203B41FA5}">
                      <a16:colId xmlns:a16="http://schemas.microsoft.com/office/drawing/2014/main" val="3477531566"/>
                    </a:ext>
                  </a:extLst>
                </a:gridCol>
                <a:gridCol w="2432839">
                  <a:extLst>
                    <a:ext uri="{9D8B030D-6E8A-4147-A177-3AD203B41FA5}">
                      <a16:colId xmlns:a16="http://schemas.microsoft.com/office/drawing/2014/main" val="2805462334"/>
                    </a:ext>
                  </a:extLst>
                </a:gridCol>
              </a:tblGrid>
              <a:tr h="323320">
                <a:tc gridSpan="2">
                  <a:txBody>
                    <a:bodyPr/>
                    <a:lstStyle/>
                    <a:p>
                      <a:pPr algn="ct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共生推進</a:t>
                      </a:r>
                      <a:r>
                        <a:rPr kumimoji="1" lang="en-US" altLang="ja-JP" sz="1200" dirty="0">
                          <a:latin typeface="UD デジタル 教科書体 NK-R" panose="02020400000000000000" pitchFamily="18" charset="-128"/>
                          <a:ea typeface="UD デジタル 教科書体 NK-R" panose="02020400000000000000" pitchFamily="18" charset="-128"/>
                        </a:rPr>
                        <a:t>-</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128016" marR="128016" marT="64008" marB="64008"/>
                </a:tc>
                <a:tc hMerge="1">
                  <a:txBody>
                    <a:bodyPr/>
                    <a:lstStyle/>
                    <a:p>
                      <a:r>
                        <a:rPr kumimoji="1" lang="ja-JP" altLang="en-US" sz="800" dirty="0"/>
                        <a:t>共生推進</a:t>
                      </a:r>
                    </a:p>
                  </a:txBody>
                  <a:tcPr/>
                </a:tc>
                <a:extLst>
                  <a:ext uri="{0D108BD9-81ED-4DB2-BD59-A6C34878D82A}">
                    <a16:rowId xmlns:a16="http://schemas.microsoft.com/office/drawing/2014/main" val="2875179858"/>
                  </a:ext>
                </a:extLst>
              </a:tr>
              <a:tr h="272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sym typeface="+mn-ea"/>
                        </a:rPr>
                        <a:t>【日常生活】</a:t>
                      </a:r>
                    </a:p>
                  </a:txBody>
                  <a:tcPr marL="128016" marR="128016" marT="64008" marB="6400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latin typeface="UD デジタル 教科書体 NK-R" panose="02020400000000000000" pitchFamily="18" charset="-128"/>
                          <a:ea typeface="UD デジタル 教科書体 NK-R" panose="02020400000000000000" pitchFamily="18" charset="-128"/>
                          <a:sym typeface="+mn-ea"/>
                        </a:rPr>
                        <a:t>【日本語の習得</a:t>
                      </a:r>
                      <a:r>
                        <a:rPr lang="en-US" altLang="ja-JP" sz="1100" b="1" dirty="0">
                          <a:latin typeface="UD デジタル 教科書体 NK-R" panose="02020400000000000000" pitchFamily="18" charset="-128"/>
                          <a:ea typeface="UD デジタル 教科書体 NK-R" panose="02020400000000000000" pitchFamily="18" charset="-128"/>
                          <a:sym typeface="+mn-ea"/>
                        </a:rPr>
                        <a:t>】</a:t>
                      </a:r>
                      <a:endPar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sym typeface="+mn-ea"/>
                      </a:endParaRPr>
                    </a:p>
                  </a:txBody>
                  <a:tcPr marL="128016" marR="128016" marT="64008" marB="64008" anchor="ctr"/>
                </a:tc>
                <a:extLst>
                  <a:ext uri="{0D108BD9-81ED-4DB2-BD59-A6C34878D82A}">
                    <a16:rowId xmlns:a16="http://schemas.microsoft.com/office/drawing/2014/main" val="683852600"/>
                  </a:ext>
                </a:extLst>
              </a:tr>
              <a:tr h="1974824">
                <a:tc>
                  <a:txBody>
                    <a:bodyPr/>
                    <a:lstStyle/>
                    <a:p>
                      <a:pPr lvl="0"/>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１：外国人支援の相談窓口が十分な</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　　機能を発揮できていない</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180975" indent="-180975">
                        <a:buFont typeface="Wingdings" panose="05000000000000000000" pitchFamily="2" charset="2"/>
                        <a:buChar char="Ø"/>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専門的な相談に対応できる、</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0" indent="0">
                        <a:buFont typeface="Wingdings" panose="05000000000000000000" pitchFamily="2" charset="2"/>
                        <a:buNone/>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　　　専門機関のネットワークを形成</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0" indent="0">
                        <a:buFont typeface="Wingdings" panose="05000000000000000000" pitchFamily="2" charset="2"/>
                        <a:buNone/>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２：情報が必要な外国人に十分に届</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　　いていない</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180975" indent="-180975">
                        <a:buFont typeface="Wingdings" panose="05000000000000000000" pitchFamily="2" charset="2"/>
                        <a:buChar char="Ø"/>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より効果的な情報発信の充実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180975" indent="-180975">
                        <a:buFont typeface="Wingdings" panose="05000000000000000000" pitchFamily="2" charset="2"/>
                        <a:buChar char="Ø"/>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lvl="0"/>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３：外国人支援の体制不足</a:t>
                      </a:r>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rPr>
                        <a:t>支援体制の充実　</a:t>
                      </a:r>
                    </a:p>
                    <a:p>
                      <a:pPr lvl="0"/>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marL="128016" marR="128016" marT="64008" marB="64008"/>
                </a:tc>
                <a:tc>
                  <a:txBody>
                    <a:bodyPr/>
                    <a:lstStyle/>
                    <a:p>
                      <a:pPr>
                        <a:defRPr/>
                      </a:pPr>
                      <a:r>
                        <a:rPr lang="ja-JP" altLang="en-US" sz="1100" dirty="0">
                          <a:latin typeface="UD デジタル 教科書体 NK-R" panose="02020400000000000000" pitchFamily="18" charset="-128"/>
                          <a:ea typeface="UD デジタル 教科書体 NK-R" panose="02020400000000000000" pitchFamily="18" charset="-128"/>
                          <a:sym typeface="+mn-ea"/>
                        </a:rPr>
                        <a:t>４：日本語を学べる場が限られている</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marL="180975" indent="-180975">
                        <a:buFont typeface="Wingdings" panose="05000000000000000000" pitchFamily="2" charset="2"/>
                        <a:buChar char="Ø"/>
                      </a:pPr>
                      <a:r>
                        <a:rPr lang="ja-JP" altLang="en-US" sz="1100" dirty="0">
                          <a:latin typeface="UD デジタル 教科書体 NK-R" panose="02020400000000000000" pitchFamily="18" charset="-128"/>
                          <a:ea typeface="UD デジタル 教科書体 NK-R" panose="02020400000000000000" pitchFamily="18" charset="-128"/>
                          <a:sym typeface="+mn-ea"/>
                        </a:rPr>
                        <a:t>日本語を習得できる機会を増やす検討</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100" dirty="0">
                          <a:latin typeface="UD デジタル 教科書体 NK-R" panose="02020400000000000000" pitchFamily="18" charset="-128"/>
                          <a:ea typeface="UD デジタル 教科書体 NK-R" panose="02020400000000000000" pitchFamily="18" charset="-128"/>
                          <a:sym typeface="+mn-ea"/>
                        </a:rPr>
                        <a:t>受入れ企業による日本語教育の検討</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p>
                      <a:pPr>
                        <a:defRPr/>
                      </a:pPr>
                      <a:r>
                        <a:rPr lang="ja-JP" altLang="en-US" sz="1100" dirty="0">
                          <a:latin typeface="UD デジタル 教科書体 NK-R" panose="02020400000000000000" pitchFamily="18" charset="-128"/>
                          <a:ea typeface="UD デジタル 教科書体 NK-R" panose="02020400000000000000" pitchFamily="18" charset="-128"/>
                          <a:sym typeface="+mn-ea"/>
                        </a:rPr>
                        <a:t>５：日本語を指導する人員が不足</a:t>
                      </a:r>
                      <a:endParaRPr lang="en-US" altLang="ja-JP" sz="1100" dirty="0">
                        <a:latin typeface="UD デジタル 教科書体 NK-R" panose="02020400000000000000" pitchFamily="18" charset="-128"/>
                        <a:ea typeface="UD デジタル 教科書体 NK-R" panose="02020400000000000000" pitchFamily="18" charset="-128"/>
                        <a:sym typeface="+mn-ea"/>
                      </a:endParaRPr>
                    </a:p>
                    <a:p>
                      <a:pPr marL="171450" indent="-171450">
                        <a:buFont typeface="Wingdings" panose="05000000000000000000" pitchFamily="2" charset="2"/>
                        <a:buChar char="Ø"/>
                        <a:defRPr/>
                      </a:pPr>
                      <a:r>
                        <a:rPr lang="ja-JP" altLang="en-US" sz="1100" dirty="0">
                          <a:latin typeface="UD デジタル 教科書体 NK-R" panose="02020400000000000000" pitchFamily="18" charset="-128"/>
                          <a:ea typeface="UD デジタル 教科書体 NK-R" panose="02020400000000000000" pitchFamily="18" charset="-128"/>
                          <a:sym typeface="+mn-ea"/>
                        </a:rPr>
                        <a:t>日本語を教えるスタッフの確保に対する支援の検討</a:t>
                      </a:r>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sym typeface="+mn-ea"/>
                      </a:endParaRPr>
                    </a:p>
                  </a:txBody>
                  <a:tcPr marL="128016" marR="128016" marT="64008" marB="64008"/>
                </a:tc>
                <a:extLst>
                  <a:ext uri="{0D108BD9-81ED-4DB2-BD59-A6C34878D82A}">
                    <a16:rowId xmlns:a16="http://schemas.microsoft.com/office/drawing/2014/main" val="2610865252"/>
                  </a:ext>
                </a:extLst>
              </a:tr>
            </a:tbl>
          </a:graphicData>
        </a:graphic>
      </p:graphicFrame>
      <p:pic>
        <p:nvPicPr>
          <p:cNvPr id="1026" name="Picture 2" descr="集合している人たちのイラスト（世界）">
            <a:extLst>
              <a:ext uri="{FF2B5EF4-FFF2-40B4-BE49-F238E27FC236}">
                <a16:creationId xmlns:a16="http://schemas.microsoft.com/office/drawing/2014/main" id="{0569769B-CD97-4152-A25A-7679389C685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21235" y="2382347"/>
            <a:ext cx="646530" cy="53165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9" name="グラフ 28">
            <a:extLst>
              <a:ext uri="{FF2B5EF4-FFF2-40B4-BE49-F238E27FC236}">
                <a16:creationId xmlns:a16="http://schemas.microsoft.com/office/drawing/2014/main" id="{D856025E-23EB-4372-92B9-10ADCCB19F92}"/>
              </a:ext>
            </a:extLst>
          </p:cNvPr>
          <p:cNvGraphicFramePr>
            <a:graphicFrameLocks/>
          </p:cNvGraphicFramePr>
          <p:nvPr>
            <p:extLst>
              <p:ext uri="{D42A27DB-BD31-4B8C-83A1-F6EECF244321}">
                <p14:modId xmlns:p14="http://schemas.microsoft.com/office/powerpoint/2010/main" val="327023442"/>
              </p:ext>
            </p:extLst>
          </p:nvPr>
        </p:nvGraphicFramePr>
        <p:xfrm>
          <a:off x="3510859" y="835331"/>
          <a:ext cx="3195647" cy="2207418"/>
        </p:xfrm>
        <a:graphic>
          <a:graphicData uri="http://schemas.openxmlformats.org/drawingml/2006/chart">
            <c:chart xmlns:c="http://schemas.openxmlformats.org/drawingml/2006/chart" xmlns:r="http://schemas.openxmlformats.org/officeDocument/2006/relationships" r:id="rId4"/>
          </a:graphicData>
        </a:graphic>
      </p:graphicFrame>
      <p:grpSp>
        <p:nvGrpSpPr>
          <p:cNvPr id="14" name="グループ化 13">
            <a:extLst>
              <a:ext uri="{FF2B5EF4-FFF2-40B4-BE49-F238E27FC236}">
                <a16:creationId xmlns:a16="http://schemas.microsoft.com/office/drawing/2014/main" id="{806286E0-A29D-496E-B369-79C8D8F0DD7E}"/>
              </a:ext>
            </a:extLst>
          </p:cNvPr>
          <p:cNvGrpSpPr/>
          <p:nvPr/>
        </p:nvGrpSpPr>
        <p:grpSpPr>
          <a:xfrm>
            <a:off x="-49463" y="3456158"/>
            <a:ext cx="5914487" cy="1219797"/>
            <a:chOff x="-177117" y="3835543"/>
            <a:chExt cx="5914487" cy="839064"/>
          </a:xfrm>
        </p:grpSpPr>
        <p:sp>
          <p:nvSpPr>
            <p:cNvPr id="33" name="テキスト ボックス 32"/>
            <p:cNvSpPr txBox="1"/>
            <p:nvPr/>
          </p:nvSpPr>
          <p:spPr>
            <a:xfrm>
              <a:off x="-177117" y="4136862"/>
              <a:ext cx="5367440" cy="537745"/>
            </a:xfrm>
            <a:prstGeom prst="rect">
              <a:avLst/>
            </a:prstGeom>
            <a:noFill/>
          </p:spPr>
          <p:txBody>
            <a:bodyPr wrap="square" rtlCol="0">
              <a:spAutoFit/>
            </a:bodyPr>
            <a:lstStyle/>
            <a:p>
              <a:endParaRPr lang="en-US" altLang="ja-JP" sz="1120" b="1" u="sng" dirty="0">
                <a:latin typeface="UD デジタル 教科書体 NP-R" panose="02020400000000000000" pitchFamily="18" charset="-128"/>
                <a:ea typeface="UD デジタル 教科書体 NP-R" panose="02020400000000000000" pitchFamily="18" charset="-128"/>
              </a:endParaRPr>
            </a:p>
            <a:p>
              <a:r>
                <a:rPr lang="ja-JP" altLang="en-US" sz="1120" b="1" u="sng" dirty="0">
                  <a:latin typeface="UD デジタル 教科書体 NP-R" panose="02020400000000000000" pitchFamily="18" charset="-128"/>
                  <a:ea typeface="UD デジタル 教科書体 NP-R" panose="02020400000000000000" pitchFamily="18" charset="-128"/>
                </a:rPr>
                <a:t>（２）「技術・人文知識・国際業務」等</a:t>
              </a:r>
              <a:endParaRPr lang="en-US" altLang="ja-JP" sz="1120" b="1" u="sng"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　○成長をけん引する高度な技術・知識を持つ外国人材は、東京に集中</a:t>
              </a:r>
              <a:endParaRPr lang="en-US" altLang="ja-JP" sz="1120"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　○留学生の約６割が日本での就職を希望しているものの、国内就職者は約４割</a:t>
              </a:r>
            </a:p>
          </p:txBody>
        </p:sp>
        <p:sp>
          <p:nvSpPr>
            <p:cNvPr id="32" name="テキスト ボックス 31"/>
            <p:cNvSpPr txBox="1"/>
            <p:nvPr/>
          </p:nvSpPr>
          <p:spPr>
            <a:xfrm>
              <a:off x="-154500" y="3835543"/>
              <a:ext cx="5891870" cy="472115"/>
            </a:xfrm>
            <a:prstGeom prst="rect">
              <a:avLst/>
            </a:prstGeom>
            <a:noFill/>
          </p:spPr>
          <p:txBody>
            <a:bodyPr wrap="square" rtlCol="0">
              <a:spAutoFit/>
            </a:bodyPr>
            <a:lstStyle/>
            <a:p>
              <a:r>
                <a:rPr lang="en-US" altLang="ja-JP" sz="1120" b="1" dirty="0">
                  <a:latin typeface="UD デジタル 教科書体 NP-R" panose="02020400000000000000" pitchFamily="18" charset="-128"/>
                  <a:ea typeface="UD デジタル 教科書体 NP-R" panose="02020400000000000000" pitchFamily="18" charset="-128"/>
                </a:rPr>
                <a:t>【</a:t>
              </a:r>
              <a:r>
                <a:rPr lang="ja-JP" altLang="en-US" sz="1120" b="1" dirty="0">
                  <a:latin typeface="UD デジタル 教科書体 NP-R" panose="02020400000000000000" pitchFamily="18" charset="-128"/>
                  <a:ea typeface="UD デジタル 教科書体 NP-R" panose="02020400000000000000" pitchFamily="18" charset="-128"/>
                </a:rPr>
                <a:t>外国人材の受入れ状況</a:t>
              </a:r>
              <a:r>
                <a:rPr lang="en-US" altLang="ja-JP" sz="1120" b="1" dirty="0">
                  <a:latin typeface="UD デジタル 教科書体 NP-R" panose="02020400000000000000" pitchFamily="18" charset="-128"/>
                  <a:ea typeface="UD デジタル 教科書体 NP-R" panose="02020400000000000000" pitchFamily="18" charset="-128"/>
                </a:rPr>
                <a:t>】</a:t>
              </a:r>
            </a:p>
            <a:p>
              <a:endParaRPr lang="en-US" altLang="ja-JP" sz="400" b="1" u="sng" dirty="0">
                <a:latin typeface="UD デジタル 教科書体 NP-R" panose="02020400000000000000" pitchFamily="18" charset="-128"/>
                <a:ea typeface="UD デジタル 教科書体 NP-R" panose="02020400000000000000" pitchFamily="18" charset="-128"/>
              </a:endParaRPr>
            </a:p>
            <a:p>
              <a:r>
                <a:rPr lang="ja-JP" altLang="en-US" sz="1120" b="1" u="sng" dirty="0">
                  <a:latin typeface="UD デジタル 教科書体 NP-R" panose="02020400000000000000" pitchFamily="18" charset="-128"/>
                  <a:ea typeface="UD デジタル 教科書体 NP-R" panose="02020400000000000000" pitchFamily="18" charset="-128"/>
                </a:rPr>
                <a:t>（１）「特定技能」</a:t>
              </a:r>
              <a:endParaRPr lang="en-US" altLang="ja-JP" sz="1120" b="1" u="sng"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  ○人手不足を補うため創設された特定技能は、想定よりも受入れが進んでいない</a:t>
              </a:r>
            </a:p>
          </p:txBody>
        </p:sp>
      </p:grpSp>
      <p:sp>
        <p:nvSpPr>
          <p:cNvPr id="27" name="テキスト ボックス 26">
            <a:extLst>
              <a:ext uri="{FF2B5EF4-FFF2-40B4-BE49-F238E27FC236}">
                <a16:creationId xmlns:a16="http://schemas.microsoft.com/office/drawing/2014/main" id="{528014F3-8639-4623-B95A-A2ADF136DFB5}"/>
              </a:ext>
            </a:extLst>
          </p:cNvPr>
          <p:cNvSpPr txBox="1"/>
          <p:nvPr/>
        </p:nvSpPr>
        <p:spPr>
          <a:xfrm>
            <a:off x="6722493" y="794586"/>
            <a:ext cx="3488600" cy="2160591"/>
          </a:xfrm>
          <a:prstGeom prst="rect">
            <a:avLst/>
          </a:prstGeom>
          <a:noFill/>
        </p:spPr>
        <p:txBody>
          <a:bodyPr wrap="square" rtlCol="0">
            <a:spAutoFit/>
          </a:bodyPr>
          <a:lstStyle/>
          <a:p>
            <a:r>
              <a:rPr lang="ja-JP" altLang="en-US" sz="1120" dirty="0">
                <a:latin typeface="UD デジタル 教科書体 NK-R" panose="02020400000000000000" pitchFamily="18" charset="-128"/>
                <a:ea typeface="UD デジタル 教科書体 NK-R" panose="02020400000000000000" pitchFamily="18" charset="-128"/>
              </a:rPr>
              <a:t>○生産年齢人口は減少する見込み。女性や高齢者の</a:t>
            </a:r>
          </a:p>
          <a:p>
            <a:r>
              <a:rPr lang="ja-JP" altLang="en-US" sz="1120" dirty="0">
                <a:latin typeface="UD デジタル 教科書体 NK-R" panose="02020400000000000000" pitchFamily="18" charset="-128"/>
                <a:ea typeface="UD デジタル 教科書体 NK-R" panose="02020400000000000000" pitchFamily="18" charset="-128"/>
              </a:rPr>
              <a:t> 　 労働参加が進んでも、将来的には労働力が減少　　　　　　　　　　　　　　　　　　　　　　　　　　</a:t>
            </a:r>
            <a:endParaRPr lang="en-US" altLang="ja-JP" sz="1120" dirty="0">
              <a:latin typeface="UD デジタル 教科書体 NK-R" panose="02020400000000000000" pitchFamily="18" charset="-128"/>
              <a:ea typeface="UD デジタル 教科書体 NK-R" panose="02020400000000000000" pitchFamily="18" charset="-128"/>
            </a:endParaRPr>
          </a:p>
          <a:p>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○企業の人手不足は長期化し、特に小規模な企業で</a:t>
            </a:r>
          </a:p>
          <a:p>
            <a:r>
              <a:rPr lang="ja-JP" altLang="en-US" sz="1120" dirty="0">
                <a:latin typeface="UD デジタル 教科書体 NK-R" panose="02020400000000000000" pitchFamily="18" charset="-128"/>
                <a:ea typeface="UD デジタル 教科書体 NK-R" panose="02020400000000000000" pitchFamily="18" charset="-128"/>
              </a:rPr>
              <a:t>　　深刻。　製造業、飲食業、宿泊業、建設業、介護関連</a:t>
            </a:r>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　　など、多くの分野で人手不足</a:t>
            </a:r>
          </a:p>
          <a:p>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○大阪の成長のためには、グローバル化や</a:t>
            </a:r>
            <a:r>
              <a:rPr lang="en-US" altLang="ja-JP" sz="1120" dirty="0">
                <a:latin typeface="UD デジタル 教科書体 NK-R" panose="02020400000000000000" pitchFamily="18" charset="-128"/>
                <a:ea typeface="UD デジタル 教科書体 NK-R" panose="02020400000000000000" pitchFamily="18" charset="-128"/>
              </a:rPr>
              <a:t>DX</a:t>
            </a:r>
            <a:r>
              <a:rPr lang="ja-JP" altLang="en-US" sz="1120" dirty="0">
                <a:latin typeface="UD デジタル 教科書体 NK-R" panose="02020400000000000000" pitchFamily="18" charset="-128"/>
                <a:ea typeface="UD デジタル 教科書体 NK-R" panose="02020400000000000000" pitchFamily="18" charset="-128"/>
              </a:rPr>
              <a:t>への対応、</a:t>
            </a:r>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　　</a:t>
            </a:r>
            <a:r>
              <a:rPr lang="en-US" altLang="ja-JP" sz="1120" dirty="0">
                <a:latin typeface="UD デジタル 教科書体 NK-R" panose="02020400000000000000" pitchFamily="18" charset="-128"/>
                <a:ea typeface="UD デジタル 教科書体 NK-R" panose="02020400000000000000" pitchFamily="18" charset="-128"/>
              </a:rPr>
              <a:t>2025</a:t>
            </a:r>
            <a:r>
              <a:rPr lang="ja-JP" altLang="en-US" sz="1120" dirty="0">
                <a:latin typeface="UD デジタル 教科書体 NK-R" panose="02020400000000000000" pitchFamily="18" charset="-128"/>
                <a:ea typeface="UD デジタル 教科書体 NK-R" panose="02020400000000000000" pitchFamily="18" charset="-128"/>
              </a:rPr>
              <a:t>年大阪・関西万博の開催、</a:t>
            </a:r>
            <a:r>
              <a:rPr lang="en-US" altLang="ja-JP" sz="1120" dirty="0">
                <a:latin typeface="UD デジタル 教科書体 NK-R" panose="02020400000000000000" pitchFamily="18" charset="-128"/>
                <a:ea typeface="UD デジタル 教科書体 NK-R" panose="02020400000000000000" pitchFamily="18" charset="-128"/>
              </a:rPr>
              <a:t>20</a:t>
            </a:r>
            <a:r>
              <a:rPr lang="ja-JP" altLang="en-US" sz="1120" dirty="0">
                <a:latin typeface="UD デジタル 教科書体 NK-R" panose="02020400000000000000" pitchFamily="18" charset="-128"/>
                <a:ea typeface="UD デジタル 教科書体 NK-R" panose="02020400000000000000" pitchFamily="18" charset="-128"/>
              </a:rPr>
              <a:t>３０年</a:t>
            </a:r>
            <a:r>
              <a:rPr lang="en-US" altLang="ja-JP" sz="1120" dirty="0">
                <a:latin typeface="UD デジタル 教科書体 NK-R" panose="02020400000000000000" pitchFamily="18" charset="-128"/>
                <a:ea typeface="UD デジタル 教科書体 NK-R" panose="02020400000000000000" pitchFamily="18" charset="-128"/>
              </a:rPr>
              <a:t>IR</a:t>
            </a:r>
            <a:r>
              <a:rPr lang="ja-JP" altLang="en-US" sz="1120" dirty="0">
                <a:latin typeface="UD デジタル 教科書体 NK-R" panose="02020400000000000000" pitchFamily="18" charset="-128"/>
                <a:ea typeface="UD デジタル 教科書体 NK-R" panose="02020400000000000000" pitchFamily="18" charset="-128"/>
              </a:rPr>
              <a:t>開業、</a:t>
            </a:r>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　　国際金融都市の実現に向け、 グローバルに活躍で</a:t>
            </a:r>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　　きる人材や専門分野において新たな価値を創造する</a:t>
            </a:r>
            <a:endParaRPr lang="en-US" altLang="ja-JP" sz="1120" dirty="0">
              <a:latin typeface="UD デジタル 教科書体 NK-R" panose="02020400000000000000" pitchFamily="18" charset="-128"/>
              <a:ea typeface="UD デジタル 教科書体 NK-R" panose="02020400000000000000" pitchFamily="18" charset="-128"/>
            </a:endParaRPr>
          </a:p>
          <a:p>
            <a:r>
              <a:rPr lang="ja-JP" altLang="en-US" sz="1120" dirty="0">
                <a:latin typeface="UD デジタル 教科書体 NK-R" panose="02020400000000000000" pitchFamily="18" charset="-128"/>
                <a:ea typeface="UD デジタル 教科書体 NK-R" panose="02020400000000000000" pitchFamily="18" charset="-128"/>
              </a:rPr>
              <a:t>　　人材を積極的に獲得する必要</a:t>
            </a:r>
            <a:endParaRPr lang="en-US" altLang="ja-JP" sz="1120" dirty="0">
              <a:latin typeface="UD デジタル 教科書体 NK-R" panose="02020400000000000000" pitchFamily="18" charset="-128"/>
              <a:ea typeface="UD デジタル 教科書体 NK-R" panose="02020400000000000000" pitchFamily="18" charset="-128"/>
            </a:endParaRPr>
          </a:p>
        </p:txBody>
      </p:sp>
      <p:graphicFrame>
        <p:nvGraphicFramePr>
          <p:cNvPr id="17" name="表 20">
            <a:extLst>
              <a:ext uri="{FF2B5EF4-FFF2-40B4-BE49-F238E27FC236}">
                <a16:creationId xmlns:a16="http://schemas.microsoft.com/office/drawing/2014/main" id="{73EA9517-683C-4286-A389-38F4B6066CF0}"/>
              </a:ext>
            </a:extLst>
          </p:cNvPr>
          <p:cNvGraphicFramePr>
            <a:graphicFrameLocks noGrp="1"/>
          </p:cNvGraphicFramePr>
          <p:nvPr>
            <p:extLst>
              <p:ext uri="{D42A27DB-BD31-4B8C-83A1-F6EECF244321}">
                <p14:modId xmlns:p14="http://schemas.microsoft.com/office/powerpoint/2010/main" val="3614620002"/>
              </p:ext>
            </p:extLst>
          </p:nvPr>
        </p:nvGraphicFramePr>
        <p:xfrm>
          <a:off x="5681884" y="3276762"/>
          <a:ext cx="7007752" cy="3127248"/>
        </p:xfrm>
        <a:graphic>
          <a:graphicData uri="http://schemas.openxmlformats.org/drawingml/2006/table">
            <a:tbl>
              <a:tblPr firstRow="1" bandRow="1">
                <a:tableStyleId>{5C22544A-7EE6-4342-B048-85BDC9FD1C3A}</a:tableStyleId>
              </a:tblPr>
              <a:tblGrid>
                <a:gridCol w="2242916">
                  <a:extLst>
                    <a:ext uri="{9D8B030D-6E8A-4147-A177-3AD203B41FA5}">
                      <a16:colId xmlns:a16="http://schemas.microsoft.com/office/drawing/2014/main" val="2068716132"/>
                    </a:ext>
                  </a:extLst>
                </a:gridCol>
                <a:gridCol w="2325920">
                  <a:extLst>
                    <a:ext uri="{9D8B030D-6E8A-4147-A177-3AD203B41FA5}">
                      <a16:colId xmlns:a16="http://schemas.microsoft.com/office/drawing/2014/main" val="4132575634"/>
                    </a:ext>
                  </a:extLst>
                </a:gridCol>
                <a:gridCol w="2438916">
                  <a:extLst>
                    <a:ext uri="{9D8B030D-6E8A-4147-A177-3AD203B41FA5}">
                      <a16:colId xmlns:a16="http://schemas.microsoft.com/office/drawing/2014/main" val="2572893763"/>
                    </a:ext>
                  </a:extLst>
                </a:gridCol>
              </a:tblGrid>
              <a:tr h="464403">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大阪の成長を支え、</a:t>
                      </a:r>
                      <a:endPar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即戦力となる人材</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大阪の成長をけん引する人材</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新たな価値を創造する人材</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98284559"/>
                  </a:ext>
                </a:extLst>
              </a:tr>
              <a:tr h="464403">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製造業、建設業、宿泊業、</a:t>
                      </a:r>
                      <a:endPar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飲食サービス業、航空、介護</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製造業、建設業、宿泊業、</a:t>
                      </a:r>
                      <a:endPar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飲食サービス業、介護</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製造業、</a:t>
                      </a:r>
                      <a:r>
                        <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rPr>
                        <a:t>IT</a:t>
                      </a: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rPr>
                        <a:t>DX</a:t>
                      </a: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、フィンテック企業（国際金融都市関係）等</a:t>
                      </a:r>
                    </a:p>
                  </a:txBody>
                  <a:tcPr marL="128016" marR="128016"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55682414"/>
                  </a:ext>
                </a:extLst>
              </a:tr>
              <a:tr h="2012414">
                <a:tc>
                  <a:txBody>
                    <a:bodyPr/>
                    <a:lstStyle/>
                    <a:p>
                      <a:pPr marL="171450" indent="-171450">
                        <a:buFont typeface="Wingdings" panose="05000000000000000000" pitchFamily="2" charset="2"/>
                        <a:buChar char="Ø"/>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人手不足が顕著な産業等においては、外国人材の受入れを積極的に進める</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■特に、一定の専門性・技能を有</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する「特定技能」は、即戦力とし</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て期待される存在</a:t>
                      </a:r>
                    </a:p>
                    <a:p>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1450" indent="-171450">
                        <a:buFont typeface="Wingdings" panose="05000000000000000000" pitchFamily="2" charset="2"/>
                        <a:buChar char="Ø"/>
                      </a:pP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企業の海外展開やインバウンド対応業務など、外国人材ならではの視点での活躍が期待される人材の確保を進める</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■特に、日本文化に親しみがあり、　</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　 日本人とのコミュニケーションが</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とりやすい留学生からの「技術・</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人文知識・国際業務」としての就</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　 職は、重要な存在</a:t>
                      </a:r>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1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171450" indent="-171450">
                        <a:buFont typeface="Wingdings" panose="05000000000000000000" pitchFamily="2" charset="2"/>
                        <a:buChar char="Ø"/>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大阪の成長に資するイノベーションを巻き起こし、新たな価値を創造する人材の獲得を進める</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■特に、自然科学分野に関する技術・</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知識を有する「技術・人文知識・</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国際業務」は、革新的な製品や</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技術を生み出す貴重な存在</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国際金融都市</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OSAKA</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を実現する、</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「高度専門職」等も呼び込む</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140993832"/>
                  </a:ext>
                </a:extLst>
              </a:tr>
            </a:tbl>
          </a:graphicData>
        </a:graphic>
      </p:graphicFrame>
      <p:cxnSp>
        <p:nvCxnSpPr>
          <p:cNvPr id="31" name="直線コネクタ 30">
            <a:extLst>
              <a:ext uri="{FF2B5EF4-FFF2-40B4-BE49-F238E27FC236}">
                <a16:creationId xmlns:a16="http://schemas.microsoft.com/office/drawing/2014/main" id="{1ECC6F29-0D2F-4C20-BAD4-AE772E147C44}"/>
              </a:ext>
            </a:extLst>
          </p:cNvPr>
          <p:cNvCxnSpPr>
            <a:cxnSpLocks/>
          </p:cNvCxnSpPr>
          <p:nvPr/>
        </p:nvCxnSpPr>
        <p:spPr>
          <a:xfrm>
            <a:off x="3821094" y="1517829"/>
            <a:ext cx="2690308" cy="0"/>
          </a:xfrm>
          <a:prstGeom prst="line">
            <a:avLst/>
          </a:prstGeom>
          <a:ln w="12700">
            <a:solidFill>
              <a:srgbClr val="FF0000"/>
            </a:solidFill>
          </a:ln>
        </p:spPr>
        <p:style>
          <a:lnRef idx="1">
            <a:schemeClr val="accent2"/>
          </a:lnRef>
          <a:fillRef idx="0">
            <a:schemeClr val="accent2"/>
          </a:fillRef>
          <a:effectRef idx="0">
            <a:schemeClr val="accent2"/>
          </a:effectRef>
          <a:fontRef idx="minor">
            <a:schemeClr val="tx1"/>
          </a:fontRef>
        </p:style>
      </p:cxnSp>
      <p:sp>
        <p:nvSpPr>
          <p:cNvPr id="20" name="テキスト ボックス 19">
            <a:extLst>
              <a:ext uri="{FF2B5EF4-FFF2-40B4-BE49-F238E27FC236}">
                <a16:creationId xmlns:a16="http://schemas.microsoft.com/office/drawing/2014/main" id="{622F2937-A33E-4E34-9876-AC93507B3F8C}"/>
              </a:ext>
            </a:extLst>
          </p:cNvPr>
          <p:cNvSpPr txBox="1"/>
          <p:nvPr/>
        </p:nvSpPr>
        <p:spPr>
          <a:xfrm>
            <a:off x="-160050" y="5100838"/>
            <a:ext cx="3549045" cy="230832"/>
          </a:xfrm>
          <a:prstGeom prst="rect">
            <a:avLst/>
          </a:prstGeom>
          <a:noFill/>
        </p:spPr>
        <p:txBody>
          <a:bodyPr wrap="square" rtlCol="0">
            <a:spAutoFit/>
          </a:bodyPr>
          <a:lstStyle/>
          <a:p>
            <a:pPr algn="ct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51" name="テキスト ボックス 50">
            <a:extLst>
              <a:ext uri="{FF2B5EF4-FFF2-40B4-BE49-F238E27FC236}">
                <a16:creationId xmlns:a16="http://schemas.microsoft.com/office/drawing/2014/main" id="{E07A8A5E-C2F0-4FA0-A187-B2FE3148844B}"/>
              </a:ext>
            </a:extLst>
          </p:cNvPr>
          <p:cNvSpPr txBox="1"/>
          <p:nvPr/>
        </p:nvSpPr>
        <p:spPr>
          <a:xfrm>
            <a:off x="-44514" y="866930"/>
            <a:ext cx="517806" cy="184666"/>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rPr>
              <a:t>（</a:t>
            </a:r>
            <a:r>
              <a:rPr lang="ja-JP" altLang="en-US" sz="500" dirty="0">
                <a:latin typeface="Meiryo UI" panose="020B0604030504040204" pitchFamily="50" charset="-128"/>
                <a:ea typeface="Meiryo UI" panose="020B0604030504040204" pitchFamily="50" charset="-128"/>
              </a:rPr>
              <a:t>万人</a:t>
            </a:r>
            <a:r>
              <a:rPr lang="ja-JP" altLang="en-US" sz="600" dirty="0">
                <a:latin typeface="Meiryo UI" panose="020B0604030504040204" pitchFamily="50" charset="-128"/>
                <a:ea typeface="Meiryo UI" panose="020B0604030504040204" pitchFamily="50" charset="-128"/>
              </a:rPr>
              <a:t>）</a:t>
            </a:r>
          </a:p>
        </p:txBody>
      </p:sp>
      <p:pic>
        <p:nvPicPr>
          <p:cNvPr id="1028" name="Picture 4">
            <a:extLst>
              <a:ext uri="{FF2B5EF4-FFF2-40B4-BE49-F238E27FC236}">
                <a16:creationId xmlns:a16="http://schemas.microsoft.com/office/drawing/2014/main" id="{787190AA-E1E8-4162-A1B1-97203AAA3BB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94197" y="8750301"/>
            <a:ext cx="874394" cy="754619"/>
          </a:xfrm>
          <a:prstGeom prst="rect">
            <a:avLst/>
          </a:prstGeom>
          <a:noFill/>
          <a:extLst>
            <a:ext uri="{909E8E84-426E-40DD-AFC4-6F175D3DCCD1}">
              <a14:hiddenFill xmlns:a14="http://schemas.microsoft.com/office/drawing/2010/main">
                <a:solidFill>
                  <a:srgbClr val="FFFFFF"/>
                </a:solidFill>
              </a14:hiddenFill>
            </a:ext>
          </a:extLst>
        </p:spPr>
      </p:pic>
      <p:sp>
        <p:nvSpPr>
          <p:cNvPr id="47" name="下矢印 16">
            <a:extLst>
              <a:ext uri="{FF2B5EF4-FFF2-40B4-BE49-F238E27FC236}">
                <a16:creationId xmlns:a16="http://schemas.microsoft.com/office/drawing/2014/main" id="{23C51A89-14E3-4AF0-AAEF-E5447C0308D7}"/>
              </a:ext>
            </a:extLst>
          </p:cNvPr>
          <p:cNvSpPr/>
          <p:nvPr/>
        </p:nvSpPr>
        <p:spPr>
          <a:xfrm>
            <a:off x="3990488" y="1562828"/>
            <a:ext cx="244479" cy="900273"/>
          </a:xfrm>
          <a:prstGeom prst="downArrow">
            <a:avLst/>
          </a:prstGeom>
          <a:gradFill>
            <a:gsLst>
              <a:gs pos="0">
                <a:schemeClr val="accent1">
                  <a:lumMod val="5000"/>
                  <a:lumOff val="95000"/>
                </a:schemeClr>
              </a:gs>
              <a:gs pos="42000">
                <a:schemeClr val="accent1"/>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alt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spcAft>
                <a:spcPts val="0"/>
              </a:spcAft>
            </a:pPr>
            <a:r>
              <a:rPr lang="ja-JP" altLang="en-US" sz="70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人手</a:t>
            </a:r>
            <a:r>
              <a:rPr lang="ja-JP" sz="70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不足</a:t>
            </a:r>
            <a:endParaRPr 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8" name="テキスト ボックス 47">
            <a:extLst>
              <a:ext uri="{FF2B5EF4-FFF2-40B4-BE49-F238E27FC236}">
                <a16:creationId xmlns:a16="http://schemas.microsoft.com/office/drawing/2014/main" id="{77A30F55-1EE3-4349-A06D-CFFD728FA112}"/>
              </a:ext>
            </a:extLst>
          </p:cNvPr>
          <p:cNvSpPr txBox="1"/>
          <p:nvPr/>
        </p:nvSpPr>
        <p:spPr>
          <a:xfrm>
            <a:off x="146835" y="5633243"/>
            <a:ext cx="5544507" cy="646331"/>
          </a:xfrm>
          <a:prstGeom prst="rect">
            <a:avLst/>
          </a:prstGeom>
          <a:noFill/>
        </p:spPr>
        <p:txBody>
          <a:bodyPr wrap="square" rtlCol="0">
            <a:spAutoFit/>
          </a:bodyPr>
          <a:lstStyle/>
          <a:p>
            <a:endParaRPr lang="en-US" altLang="ja-JP" sz="1200" b="1" dirty="0">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Ø"/>
            </a:pPr>
            <a:r>
              <a:rPr lang="ja-JP" altLang="en-US" sz="1200" b="1" dirty="0">
                <a:latin typeface="UD デジタル 教科書体 NP-R" panose="02020400000000000000" pitchFamily="18" charset="-128"/>
                <a:ea typeface="UD デジタル 教科書体 NP-R" panose="02020400000000000000" pitchFamily="18" charset="-128"/>
              </a:rPr>
              <a:t>人手不足が顕著な産業等に、即戦力となる人材の確保を進める</a:t>
            </a:r>
            <a:endParaRPr lang="en-US" altLang="ja-JP" sz="1200" b="1" dirty="0">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Ø"/>
            </a:pPr>
            <a:r>
              <a:rPr lang="ja-JP" altLang="en-US" sz="1200" b="1" dirty="0">
                <a:latin typeface="UD デジタル 教科書体 NP-R" panose="02020400000000000000" pitchFamily="18" charset="-128"/>
                <a:ea typeface="UD デジタル 教科書体 NP-R" panose="02020400000000000000" pitchFamily="18" charset="-128"/>
              </a:rPr>
              <a:t>大阪の成長をけん引する人材、新たな価値を創造する人材の受入れを進める</a:t>
            </a:r>
          </a:p>
        </p:txBody>
      </p:sp>
      <p:sp>
        <p:nvSpPr>
          <p:cNvPr id="50" name="テキスト ボックス 49">
            <a:extLst>
              <a:ext uri="{FF2B5EF4-FFF2-40B4-BE49-F238E27FC236}">
                <a16:creationId xmlns:a16="http://schemas.microsoft.com/office/drawing/2014/main" id="{F0158972-EF3A-4BBA-A264-C2F94737609A}"/>
              </a:ext>
            </a:extLst>
          </p:cNvPr>
          <p:cNvSpPr txBox="1"/>
          <p:nvPr/>
        </p:nvSpPr>
        <p:spPr>
          <a:xfrm>
            <a:off x="-13467" y="4665885"/>
            <a:ext cx="5891870" cy="1015663"/>
          </a:xfrm>
          <a:prstGeom prst="rect">
            <a:avLst/>
          </a:prstGeom>
          <a:noFill/>
        </p:spPr>
        <p:txBody>
          <a:bodyPr wrap="square" rtlCol="0">
            <a:spAutoFit/>
          </a:bodyPr>
          <a:lstStyle/>
          <a:p>
            <a:r>
              <a:rPr lang="en-US" altLang="ja-JP" sz="1120" b="1" dirty="0">
                <a:latin typeface="UD デジタル 教科書体 NP-R" panose="02020400000000000000" pitchFamily="18" charset="-128"/>
                <a:ea typeface="UD デジタル 教科書体 NP-R" panose="02020400000000000000" pitchFamily="18" charset="-128"/>
              </a:rPr>
              <a:t>【</a:t>
            </a:r>
            <a:r>
              <a:rPr lang="ja-JP" altLang="en-US" sz="1120" b="1" dirty="0">
                <a:latin typeface="UD デジタル 教科書体 NP-R" panose="02020400000000000000" pitchFamily="18" charset="-128"/>
                <a:ea typeface="UD デジタル 教科書体 NP-R" panose="02020400000000000000" pitchFamily="18" charset="-128"/>
              </a:rPr>
              <a:t>長期的な見通し</a:t>
            </a:r>
            <a:r>
              <a:rPr lang="en-US" altLang="ja-JP" sz="1120" b="1" dirty="0">
                <a:latin typeface="UD デジタル 教科書体 NP-R" panose="02020400000000000000" pitchFamily="18" charset="-128"/>
                <a:ea typeface="UD デジタル 教科書体 NP-R" panose="02020400000000000000" pitchFamily="18" charset="-128"/>
              </a:rPr>
              <a:t>】</a:t>
            </a:r>
          </a:p>
          <a:p>
            <a:endParaRPr lang="en-US" altLang="ja-JP" sz="400" b="1" u="sng"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○国際的な人材需要の高まりや少子化の進行等で、来日する</a:t>
            </a:r>
            <a:r>
              <a:rPr lang="ja-JP" altLang="en-US" sz="1120" b="1" dirty="0">
                <a:latin typeface="UD デジタル 教科書体 NP-R" panose="02020400000000000000" pitchFamily="18" charset="-128"/>
                <a:ea typeface="UD デジタル 教科書体 NP-R" panose="02020400000000000000" pitchFamily="18" charset="-128"/>
              </a:rPr>
              <a:t>外国人材は不足する</a:t>
            </a:r>
            <a:r>
              <a:rPr lang="ja-JP" altLang="en-US" sz="1120" dirty="0">
                <a:latin typeface="UD デジタル 教科書体 NP-R" panose="02020400000000000000" pitchFamily="18" charset="-128"/>
                <a:ea typeface="UD デジタル 教科書体 NP-R" panose="02020400000000000000" pitchFamily="18" charset="-128"/>
              </a:rPr>
              <a:t>見込み</a:t>
            </a:r>
          </a:p>
          <a:p>
            <a:r>
              <a:rPr lang="ja-JP" altLang="en-US" sz="1120" dirty="0">
                <a:latin typeface="UD デジタル 教科書体 NP-R" panose="02020400000000000000" pitchFamily="18" charset="-128"/>
                <a:ea typeface="UD デジタル 教科書体 NP-R" panose="02020400000000000000" pitchFamily="18" charset="-128"/>
              </a:rPr>
              <a:t>○経済成長の実現のためには、大阪において、</a:t>
            </a:r>
            <a:endParaRPr lang="en-US" altLang="ja-JP" sz="1120"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　</a:t>
            </a:r>
            <a:r>
              <a:rPr lang="en-US" altLang="ja-JP" sz="1120" b="1" dirty="0">
                <a:latin typeface="UD デジタル 教科書体 NP-R" panose="02020400000000000000" pitchFamily="18" charset="-128"/>
                <a:ea typeface="UD デジタル 教科書体 NP-R" panose="02020400000000000000" pitchFamily="18" charset="-128"/>
              </a:rPr>
              <a:t>2030</a:t>
            </a:r>
            <a:r>
              <a:rPr lang="ja-JP" altLang="en-US" sz="1120" b="1" dirty="0">
                <a:latin typeface="UD デジタル 教科書体 NP-R" panose="02020400000000000000" pitchFamily="18" charset="-128"/>
                <a:ea typeface="UD デジタル 教科書体 NP-R" panose="02020400000000000000" pitchFamily="18" charset="-128"/>
              </a:rPr>
              <a:t>年に 約</a:t>
            </a:r>
            <a:r>
              <a:rPr lang="en-US" altLang="ja-JP" sz="1120" b="1" dirty="0">
                <a:latin typeface="UD デジタル 教科書体 NP-R" panose="02020400000000000000" pitchFamily="18" charset="-128"/>
                <a:ea typeface="UD デジタル 教科書体 NP-R" panose="02020400000000000000" pitchFamily="18" charset="-128"/>
              </a:rPr>
              <a:t>28</a:t>
            </a:r>
            <a:r>
              <a:rPr lang="ja-JP" altLang="en-US" sz="1120" b="1" dirty="0">
                <a:latin typeface="UD デジタル 教科書体 NP-R" panose="02020400000000000000" pitchFamily="18" charset="-128"/>
                <a:ea typeface="UD デジタル 教科書体 NP-R" panose="02020400000000000000" pitchFamily="18" charset="-128"/>
              </a:rPr>
              <a:t>万人</a:t>
            </a:r>
            <a:r>
              <a:rPr lang="ja-JP" altLang="en-US" sz="1000" b="1" dirty="0">
                <a:latin typeface="UD デジタル 教科書体 NP-R" panose="02020400000000000000" pitchFamily="18" charset="-128"/>
                <a:ea typeface="UD デジタル 教科書体 NP-R" panose="02020400000000000000" pitchFamily="18" charset="-128"/>
              </a:rPr>
              <a:t>（</a:t>
            </a:r>
            <a:r>
              <a:rPr lang="en-US" altLang="ja-JP" sz="1000" b="1" dirty="0">
                <a:latin typeface="UD デジタル 教科書体 NP-R" panose="02020400000000000000" pitchFamily="18" charset="-128"/>
                <a:ea typeface="UD デジタル 教科書体 NP-R" panose="02020400000000000000" pitchFamily="18" charset="-128"/>
              </a:rPr>
              <a:t>2020</a:t>
            </a:r>
            <a:r>
              <a:rPr lang="ja-JP" altLang="en-US" sz="1000" b="1" dirty="0">
                <a:latin typeface="UD デジタル 教科書体 NP-R" panose="02020400000000000000" pitchFamily="18" charset="-128"/>
                <a:ea typeface="UD デジタル 教科書体 NP-R" panose="02020400000000000000" pitchFamily="18" charset="-128"/>
              </a:rPr>
              <a:t>年比 </a:t>
            </a:r>
            <a:r>
              <a:rPr lang="ja-JP" altLang="en-US" sz="1100" b="1" dirty="0">
                <a:latin typeface="UD デジタル 教科書体 NP-R" panose="02020400000000000000" pitchFamily="18" charset="-128"/>
                <a:ea typeface="UD デジタル 教科書体 NP-R" panose="02020400000000000000" pitchFamily="18" charset="-128"/>
              </a:rPr>
              <a:t>約</a:t>
            </a:r>
            <a:r>
              <a:rPr lang="en-US" altLang="ja-JP" sz="1100" b="1" dirty="0">
                <a:latin typeface="UD デジタル 教科書体 NP-R" panose="02020400000000000000" pitchFamily="18" charset="-128"/>
                <a:ea typeface="UD デジタル 教科書体 NP-R" panose="02020400000000000000" pitchFamily="18" charset="-128"/>
              </a:rPr>
              <a:t>2.4</a:t>
            </a:r>
            <a:r>
              <a:rPr lang="ja-JP" altLang="en-US" sz="1100" b="1" dirty="0">
                <a:latin typeface="UD デジタル 教科書体 NP-R" panose="02020400000000000000" pitchFamily="18" charset="-128"/>
                <a:ea typeface="UD デジタル 教科書体 NP-R" panose="02020400000000000000" pitchFamily="18" charset="-128"/>
              </a:rPr>
              <a:t>倍</a:t>
            </a:r>
            <a:r>
              <a:rPr lang="ja-JP" altLang="en-US" sz="1000" b="1" dirty="0">
                <a:latin typeface="UD デジタル 教科書体 NP-R" panose="02020400000000000000" pitchFamily="18" charset="-128"/>
                <a:ea typeface="UD デジタル 教科書体 NP-R" panose="02020400000000000000" pitchFamily="18" charset="-128"/>
              </a:rPr>
              <a:t>）</a:t>
            </a:r>
            <a:r>
              <a:rPr lang="ja-JP" altLang="en-US" sz="1120" dirty="0">
                <a:latin typeface="UD デジタル 教科書体 NP-R" panose="02020400000000000000" pitchFamily="18" charset="-128"/>
                <a:ea typeface="UD デジタル 教科書体 NP-R" panose="02020400000000000000" pitchFamily="18" charset="-128"/>
              </a:rPr>
              <a:t>、</a:t>
            </a:r>
            <a:endParaRPr lang="en-US" altLang="ja-JP" sz="1120" dirty="0">
              <a:latin typeface="UD デジタル 教科書体 NP-R" panose="02020400000000000000" pitchFamily="18" charset="-128"/>
              <a:ea typeface="UD デジタル 教科書体 NP-R" panose="02020400000000000000" pitchFamily="18" charset="-128"/>
            </a:endParaRPr>
          </a:p>
          <a:p>
            <a:r>
              <a:rPr lang="ja-JP" altLang="en-US" sz="1120" dirty="0">
                <a:latin typeface="UD デジタル 教科書体 NP-R" panose="02020400000000000000" pitchFamily="18" charset="-128"/>
                <a:ea typeface="UD デジタル 教科書体 NP-R" panose="02020400000000000000" pitchFamily="18" charset="-128"/>
              </a:rPr>
              <a:t>　</a:t>
            </a:r>
            <a:r>
              <a:rPr lang="en-US" altLang="ja-JP" sz="1120" b="1" dirty="0">
                <a:latin typeface="UD デジタル 教科書体 NP-R" panose="02020400000000000000" pitchFamily="18" charset="-128"/>
                <a:ea typeface="UD デジタル 教科書体 NP-R" panose="02020400000000000000" pitchFamily="18" charset="-128"/>
              </a:rPr>
              <a:t>2040</a:t>
            </a:r>
            <a:r>
              <a:rPr lang="ja-JP" altLang="en-US" sz="1120" b="1" dirty="0">
                <a:latin typeface="UD デジタル 教科書体 NP-R" panose="02020400000000000000" pitchFamily="18" charset="-128"/>
                <a:ea typeface="UD デジタル 教科書体 NP-R" panose="02020400000000000000" pitchFamily="18" charset="-128"/>
              </a:rPr>
              <a:t>年に 約</a:t>
            </a:r>
            <a:r>
              <a:rPr lang="en-US" altLang="ja-JP" sz="1120" b="1" dirty="0">
                <a:latin typeface="UD デジタル 教科書体 NP-R" panose="02020400000000000000" pitchFamily="18" charset="-128"/>
                <a:ea typeface="UD デジタル 教科書体 NP-R" panose="02020400000000000000" pitchFamily="18" charset="-128"/>
              </a:rPr>
              <a:t>46</a:t>
            </a:r>
            <a:r>
              <a:rPr lang="ja-JP" altLang="en-US" sz="1120" b="1" dirty="0">
                <a:latin typeface="UD デジタル 教科書体 NP-R" panose="02020400000000000000" pitchFamily="18" charset="-128"/>
                <a:ea typeface="UD デジタル 教科書体 NP-R" panose="02020400000000000000" pitchFamily="18" charset="-128"/>
              </a:rPr>
              <a:t>万人</a:t>
            </a:r>
            <a:r>
              <a:rPr lang="zh-TW" altLang="en-US" sz="1000" b="1" dirty="0">
                <a:latin typeface="UD デジタル 教科書体 NP-R" panose="02020400000000000000" pitchFamily="18" charset="-128"/>
                <a:ea typeface="UD デジタル 教科書体 NP-R" panose="02020400000000000000" pitchFamily="18" charset="-128"/>
              </a:rPr>
              <a:t>（</a:t>
            </a:r>
            <a:r>
              <a:rPr lang="en-US" altLang="zh-TW" sz="1000" b="1" dirty="0">
                <a:latin typeface="UD デジタル 教科書体 NP-R" panose="02020400000000000000" pitchFamily="18" charset="-128"/>
                <a:ea typeface="UD デジタル 教科書体 NP-R" panose="02020400000000000000" pitchFamily="18" charset="-128"/>
              </a:rPr>
              <a:t>2020</a:t>
            </a:r>
            <a:r>
              <a:rPr lang="zh-TW" altLang="en-US" sz="1000" b="1" dirty="0">
                <a:latin typeface="UD デジタル 教科書体 NP-R" panose="02020400000000000000" pitchFamily="18" charset="-128"/>
                <a:ea typeface="UD デジタル 教科書体 NP-R" panose="02020400000000000000" pitchFamily="18" charset="-128"/>
              </a:rPr>
              <a:t>年比 </a:t>
            </a:r>
            <a:r>
              <a:rPr lang="zh-TW" altLang="en-US" sz="1100" b="1" dirty="0">
                <a:latin typeface="UD デジタル 教科書体 NP-R" panose="02020400000000000000" pitchFamily="18" charset="-128"/>
                <a:ea typeface="UD デジタル 教科書体 NP-R" panose="02020400000000000000" pitchFamily="18" charset="-128"/>
              </a:rPr>
              <a:t>約</a:t>
            </a:r>
            <a:r>
              <a:rPr lang="en-US" altLang="zh-TW" sz="1100" b="1" dirty="0">
                <a:latin typeface="UD デジタル 教科書体 NP-R" panose="02020400000000000000" pitchFamily="18" charset="-128"/>
                <a:ea typeface="UD デジタル 教科書体 NP-R" panose="02020400000000000000" pitchFamily="18" charset="-128"/>
              </a:rPr>
              <a:t>3.9</a:t>
            </a:r>
            <a:r>
              <a:rPr lang="zh-TW" altLang="en-US" sz="1100" b="1" dirty="0">
                <a:latin typeface="UD デジタル 教科書体 NP-R" panose="02020400000000000000" pitchFamily="18" charset="-128"/>
                <a:ea typeface="UD デジタル 教科書体 NP-R" panose="02020400000000000000" pitchFamily="18" charset="-128"/>
              </a:rPr>
              <a:t>倍</a:t>
            </a:r>
            <a:r>
              <a:rPr lang="zh-TW" altLang="en-US" sz="1000" b="1" dirty="0">
                <a:latin typeface="UD デジタル 教科書体 NP-R" panose="02020400000000000000" pitchFamily="18" charset="-128"/>
                <a:ea typeface="UD デジタル 教科書体 NP-R" panose="02020400000000000000" pitchFamily="18" charset="-128"/>
              </a:rPr>
              <a:t>） </a:t>
            </a:r>
            <a:r>
              <a:rPr lang="ja-JP" altLang="en-US" sz="1000" b="1" dirty="0">
                <a:latin typeface="UD デジタル 教科書体 NP-R" panose="02020400000000000000" pitchFamily="18" charset="-128"/>
                <a:ea typeface="UD デジタル 教科書体 NP-R" panose="02020400000000000000" pitchFamily="18" charset="-128"/>
              </a:rPr>
              <a:t>　</a:t>
            </a:r>
            <a:r>
              <a:rPr lang="ja-JP" altLang="en-US" sz="1120" b="1" dirty="0">
                <a:latin typeface="UD デジタル 教科書体 NP-R" panose="02020400000000000000" pitchFamily="18" charset="-128"/>
                <a:ea typeface="UD デジタル 教科書体 NP-R" panose="02020400000000000000" pitchFamily="18" charset="-128"/>
              </a:rPr>
              <a:t>の外国人材が必要</a:t>
            </a:r>
            <a:r>
              <a:rPr lang="ja-JP" altLang="en-US" sz="1120" dirty="0">
                <a:latin typeface="UD デジタル 教科書体 NP-R" panose="02020400000000000000" pitchFamily="18" charset="-128"/>
                <a:ea typeface="UD デジタル 教科書体 NP-R" panose="02020400000000000000" pitchFamily="18" charset="-128"/>
              </a:rPr>
              <a:t>と試算される</a:t>
            </a:r>
            <a:endParaRPr lang="en-US" altLang="ja-JP" sz="1120" dirty="0">
              <a:latin typeface="UD デジタル 教科書体 NP-R" panose="02020400000000000000" pitchFamily="18" charset="-128"/>
              <a:ea typeface="UD デジタル 教科書体 NP-R" panose="02020400000000000000" pitchFamily="18" charset="-128"/>
            </a:endParaRPr>
          </a:p>
        </p:txBody>
      </p:sp>
      <p:sp>
        <p:nvSpPr>
          <p:cNvPr id="21" name="二等辺三角形 20">
            <a:extLst>
              <a:ext uri="{FF2B5EF4-FFF2-40B4-BE49-F238E27FC236}">
                <a16:creationId xmlns:a16="http://schemas.microsoft.com/office/drawing/2014/main" id="{8C063B1E-3A19-4DD4-9181-8C3E0F4937A1}"/>
              </a:ext>
            </a:extLst>
          </p:cNvPr>
          <p:cNvSpPr/>
          <p:nvPr/>
        </p:nvSpPr>
        <p:spPr>
          <a:xfrm rot="10800000">
            <a:off x="2454746" y="5669889"/>
            <a:ext cx="383419" cy="1595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a:extLst>
              <a:ext uri="{FF2B5EF4-FFF2-40B4-BE49-F238E27FC236}">
                <a16:creationId xmlns:a16="http://schemas.microsoft.com/office/drawing/2014/main" id="{634D6932-5F6F-4D4F-AD46-BB1D4F3BACB4}"/>
              </a:ext>
            </a:extLst>
          </p:cNvPr>
          <p:cNvGrpSpPr/>
          <p:nvPr/>
        </p:nvGrpSpPr>
        <p:grpSpPr>
          <a:xfrm>
            <a:off x="10552788" y="2183630"/>
            <a:ext cx="1416207" cy="836870"/>
            <a:chOff x="13519775" y="3908576"/>
            <a:chExt cx="1563342" cy="837552"/>
          </a:xfrm>
        </p:grpSpPr>
        <p:grpSp>
          <p:nvGrpSpPr>
            <p:cNvPr id="70" name="グループ化 69">
              <a:extLst>
                <a:ext uri="{FF2B5EF4-FFF2-40B4-BE49-F238E27FC236}">
                  <a16:creationId xmlns:a16="http://schemas.microsoft.com/office/drawing/2014/main" id="{0F325126-D542-4E88-BC89-0A228CB53A24}"/>
                </a:ext>
              </a:extLst>
            </p:cNvPr>
            <p:cNvGrpSpPr/>
            <p:nvPr/>
          </p:nvGrpSpPr>
          <p:grpSpPr>
            <a:xfrm>
              <a:off x="13613479" y="4106249"/>
              <a:ext cx="1469638" cy="532086"/>
              <a:chOff x="7754633" y="5646397"/>
              <a:chExt cx="1163688" cy="532086"/>
            </a:xfrm>
          </p:grpSpPr>
          <p:sp>
            <p:nvSpPr>
              <p:cNvPr id="71" name="円/楕円 6">
                <a:extLst>
                  <a:ext uri="{FF2B5EF4-FFF2-40B4-BE49-F238E27FC236}">
                    <a16:creationId xmlns:a16="http://schemas.microsoft.com/office/drawing/2014/main" id="{706C1D4B-D86F-45E9-9D62-11B111E61A83}"/>
                  </a:ext>
                </a:extLst>
              </p:cNvPr>
              <p:cNvSpPr/>
              <p:nvPr/>
            </p:nvSpPr>
            <p:spPr>
              <a:xfrm>
                <a:off x="7754633" y="5646397"/>
                <a:ext cx="1163688" cy="532086"/>
              </a:xfrm>
              <a:prstGeom prst="ellipse">
                <a:avLst/>
              </a:prstGeom>
              <a:gradFill>
                <a:gsLst>
                  <a:gs pos="24000">
                    <a:schemeClr val="accent4">
                      <a:lumMod val="60000"/>
                      <a:lumOff val="40000"/>
                    </a:schemeClr>
                  </a:gs>
                  <a:gs pos="0">
                    <a:srgbClr val="FF99CC"/>
                  </a:gs>
                  <a:gs pos="76250">
                    <a:schemeClr val="accent6">
                      <a:lumMod val="60000"/>
                      <a:lumOff val="40000"/>
                    </a:schemeClr>
                  </a:gs>
                  <a:gs pos="50000">
                    <a:schemeClr val="accent5">
                      <a:lumMod val="60000"/>
                      <a:lumOff val="4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sp>
            <p:nvSpPr>
              <p:cNvPr id="72" name="円/楕円 11">
                <a:extLst>
                  <a:ext uri="{FF2B5EF4-FFF2-40B4-BE49-F238E27FC236}">
                    <a16:creationId xmlns:a16="http://schemas.microsoft.com/office/drawing/2014/main" id="{6AC9FD8D-3001-4225-95D7-480A45059857}"/>
                  </a:ext>
                </a:extLst>
              </p:cNvPr>
              <p:cNvSpPr/>
              <p:nvPr/>
            </p:nvSpPr>
            <p:spPr>
              <a:xfrm>
                <a:off x="7907495" y="5763092"/>
                <a:ext cx="730277" cy="2697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grpSp>
        <p:pic>
          <p:nvPicPr>
            <p:cNvPr id="54" name="図 53">
              <a:extLst>
                <a:ext uri="{FF2B5EF4-FFF2-40B4-BE49-F238E27FC236}">
                  <a16:creationId xmlns:a16="http://schemas.microsoft.com/office/drawing/2014/main" id="{7DBA3161-D330-4420-8464-63E15EA872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631824" y="4344572"/>
              <a:ext cx="335113" cy="381380"/>
            </a:xfrm>
            <a:prstGeom prst="rect">
              <a:avLst/>
            </a:prstGeom>
          </p:spPr>
        </p:pic>
        <p:pic>
          <p:nvPicPr>
            <p:cNvPr id="55" name="図 54">
              <a:extLst>
                <a:ext uri="{FF2B5EF4-FFF2-40B4-BE49-F238E27FC236}">
                  <a16:creationId xmlns:a16="http://schemas.microsoft.com/office/drawing/2014/main" id="{F0739D2B-FC28-4BD7-A744-62E8C8B3AE1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275979" y="3908576"/>
              <a:ext cx="478734" cy="419518"/>
            </a:xfrm>
            <a:prstGeom prst="rect">
              <a:avLst/>
            </a:prstGeom>
          </p:spPr>
        </p:pic>
        <p:pic>
          <p:nvPicPr>
            <p:cNvPr id="56" name="Picture 2" descr="ハローワークのイラスト（建物）">
              <a:hlinkClick r:id="rId8"/>
              <a:extLst>
                <a:ext uri="{FF2B5EF4-FFF2-40B4-BE49-F238E27FC236}">
                  <a16:creationId xmlns:a16="http://schemas.microsoft.com/office/drawing/2014/main" id="{640FEE19-590B-4DF3-A4BD-2B603B5333E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648212" y="3918130"/>
              <a:ext cx="400989" cy="400449"/>
            </a:xfrm>
            <a:prstGeom prst="rect">
              <a:avLst/>
            </a:prstGeom>
            <a:noFill/>
            <a:extLst>
              <a:ext uri="{909E8E84-426E-40DD-AFC4-6F175D3DCCD1}">
                <a14:hiddenFill xmlns:a14="http://schemas.microsoft.com/office/drawing/2010/main">
                  <a:solidFill>
                    <a:srgbClr val="FFFFFF"/>
                  </a:solidFill>
                </a14:hiddenFill>
              </a:ext>
            </a:extLst>
          </p:spPr>
        </p:pic>
        <p:pic>
          <p:nvPicPr>
            <p:cNvPr id="57" name="図 56">
              <a:extLst>
                <a:ext uri="{FF2B5EF4-FFF2-40B4-BE49-F238E27FC236}">
                  <a16:creationId xmlns:a16="http://schemas.microsoft.com/office/drawing/2014/main" id="{86A14B79-AC0E-4C36-9D88-30BFC8A5CE0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793561" y="3921096"/>
              <a:ext cx="480367" cy="400449"/>
            </a:xfrm>
            <a:prstGeom prst="rect">
              <a:avLst/>
            </a:prstGeom>
          </p:spPr>
        </p:pic>
        <p:pic>
          <p:nvPicPr>
            <p:cNvPr id="58" name="Picture 2" descr="https://4.bp.blogspot.com/-8tDg7zSeK2M/Wb8gHWCRfLI/AAAAAAABGvQ/Ju4XHm7iWh4APgEBirY-LgMKqq7i1m8RgCLcBGAs/s800/business_icon_big_company.png">
              <a:extLst>
                <a:ext uri="{FF2B5EF4-FFF2-40B4-BE49-F238E27FC236}">
                  <a16:creationId xmlns:a16="http://schemas.microsoft.com/office/drawing/2014/main" id="{CCCE6A21-DBC0-475F-B8DF-9D4145AF92B5}"/>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3519775" y="4326610"/>
              <a:ext cx="419319" cy="419518"/>
            </a:xfrm>
            <a:prstGeom prst="rect">
              <a:avLst/>
            </a:prstGeom>
            <a:noFill/>
            <a:extLst>
              <a:ext uri="{909E8E84-426E-40DD-AFC4-6F175D3DCCD1}">
                <a14:hiddenFill xmlns:a14="http://schemas.microsoft.com/office/drawing/2010/main">
                  <a:solidFill>
                    <a:srgbClr val="FFFFFF"/>
                  </a:solidFill>
                </a14:hiddenFill>
              </a:ext>
            </a:extLst>
          </p:spPr>
        </p:pic>
        <p:pic>
          <p:nvPicPr>
            <p:cNvPr id="59" name="図 58">
              <a:extLst>
                <a:ext uri="{FF2B5EF4-FFF2-40B4-BE49-F238E27FC236}">
                  <a16:creationId xmlns:a16="http://schemas.microsoft.com/office/drawing/2014/main" id="{6D09C3E6-901D-43D0-8766-020BFD70B0C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14171896" y="4288177"/>
              <a:ext cx="211959" cy="438587"/>
            </a:xfrm>
            <a:prstGeom prst="rect">
              <a:avLst/>
            </a:prstGeom>
          </p:spPr>
        </p:pic>
        <p:sp>
          <p:nvSpPr>
            <p:cNvPr id="60" name="正方形/長方形 59">
              <a:extLst>
                <a:ext uri="{FF2B5EF4-FFF2-40B4-BE49-F238E27FC236}">
                  <a16:creationId xmlns:a16="http://schemas.microsoft.com/office/drawing/2014/main" id="{8E24732F-F646-480B-9A30-D5BA9A54D5D2}"/>
                </a:ext>
              </a:extLst>
            </p:cNvPr>
            <p:cNvSpPr/>
            <p:nvPr/>
          </p:nvSpPr>
          <p:spPr>
            <a:xfrm>
              <a:off x="14060065" y="4593597"/>
              <a:ext cx="419320" cy="11714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関係機関</a:t>
              </a:r>
            </a:p>
          </p:txBody>
        </p:sp>
        <p:sp>
          <p:nvSpPr>
            <p:cNvPr id="62" name="正方形/長方形 61">
              <a:extLst>
                <a:ext uri="{FF2B5EF4-FFF2-40B4-BE49-F238E27FC236}">
                  <a16:creationId xmlns:a16="http://schemas.microsoft.com/office/drawing/2014/main" id="{31DAC632-1DBB-4265-A262-84880827B128}"/>
                </a:ext>
              </a:extLst>
            </p:cNvPr>
            <p:cNvSpPr/>
            <p:nvPr/>
          </p:nvSpPr>
          <p:spPr>
            <a:xfrm>
              <a:off x="13561629" y="4579717"/>
              <a:ext cx="362296" cy="14224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経済団体</a:t>
              </a:r>
            </a:p>
          </p:txBody>
        </p:sp>
        <p:sp>
          <p:nvSpPr>
            <p:cNvPr id="66" name="正方形/長方形 65">
              <a:extLst>
                <a:ext uri="{FF2B5EF4-FFF2-40B4-BE49-F238E27FC236}">
                  <a16:creationId xmlns:a16="http://schemas.microsoft.com/office/drawing/2014/main" id="{0CEF25AF-981C-426D-80AA-3A188AAEDA58}"/>
                </a:ext>
              </a:extLst>
            </p:cNvPr>
            <p:cNvSpPr/>
            <p:nvPr/>
          </p:nvSpPr>
          <p:spPr>
            <a:xfrm>
              <a:off x="14281974" y="4145758"/>
              <a:ext cx="506730" cy="14658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大阪入管・</a:t>
              </a:r>
              <a:endParaRPr lang="en-US" altLang="ja-JP" sz="500" b="1" dirty="0">
                <a:solidFill>
                  <a:prstClr val="white"/>
                </a:solidFill>
                <a:latin typeface="UD デジタル 教科書体 NK-B" panose="02020700000000000000" pitchFamily="18" charset="-128"/>
                <a:ea typeface="UD デジタル 教科書体 NK-B" panose="02020700000000000000" pitchFamily="18" charset="-128"/>
              </a:endParaRPr>
            </a:p>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国機関</a:t>
              </a:r>
            </a:p>
          </p:txBody>
        </p:sp>
        <p:sp>
          <p:nvSpPr>
            <p:cNvPr id="73" name="正方形/長方形 72">
              <a:extLst>
                <a:ext uri="{FF2B5EF4-FFF2-40B4-BE49-F238E27FC236}">
                  <a16:creationId xmlns:a16="http://schemas.microsoft.com/office/drawing/2014/main" id="{A1010116-012E-4E7F-9A11-01E93DAE0B24}"/>
                </a:ext>
              </a:extLst>
            </p:cNvPr>
            <p:cNvSpPr/>
            <p:nvPr/>
          </p:nvSpPr>
          <p:spPr>
            <a:xfrm>
              <a:off x="14598169" y="4582310"/>
              <a:ext cx="419320" cy="11714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市町村</a:t>
              </a:r>
            </a:p>
          </p:txBody>
        </p:sp>
      </p:grpSp>
      <p:sp>
        <p:nvSpPr>
          <p:cNvPr id="61" name="正方形/長方形 60">
            <a:extLst>
              <a:ext uri="{FF2B5EF4-FFF2-40B4-BE49-F238E27FC236}">
                <a16:creationId xmlns:a16="http://schemas.microsoft.com/office/drawing/2014/main" id="{B7BED316-CAAE-49EA-8280-D54B7FC3DD8D}"/>
              </a:ext>
            </a:extLst>
          </p:cNvPr>
          <p:cNvSpPr/>
          <p:nvPr/>
        </p:nvSpPr>
        <p:spPr>
          <a:xfrm>
            <a:off x="10735965" y="2399365"/>
            <a:ext cx="234579" cy="1192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500" b="1" dirty="0">
                <a:solidFill>
                  <a:prstClr val="white"/>
                </a:solidFill>
                <a:latin typeface="UD デジタル 教科書体 NK-B" panose="02020700000000000000" pitchFamily="18" charset="-128"/>
                <a:ea typeface="UD デジタル 教科書体 NK-B" panose="02020700000000000000" pitchFamily="18" charset="-128"/>
              </a:rPr>
              <a:t>大阪府</a:t>
            </a:r>
          </a:p>
        </p:txBody>
      </p:sp>
      <p:sp>
        <p:nvSpPr>
          <p:cNvPr id="77" name="吹き出し: 角を丸めた四角形 2">
            <a:extLst>
              <a:ext uri="{FF2B5EF4-FFF2-40B4-BE49-F238E27FC236}">
                <a16:creationId xmlns:a16="http://schemas.microsoft.com/office/drawing/2014/main" id="{95327D24-6098-4962-8B98-1AF9C2CA8DD9}"/>
              </a:ext>
            </a:extLst>
          </p:cNvPr>
          <p:cNvSpPr/>
          <p:nvPr/>
        </p:nvSpPr>
        <p:spPr>
          <a:xfrm>
            <a:off x="1576516" y="2414764"/>
            <a:ext cx="909205" cy="207119"/>
          </a:xfrm>
          <a:prstGeom prst="wedgeRoundRectCallout">
            <a:avLst>
              <a:gd name="adj1" fmla="val 22240"/>
              <a:gd name="adj2" fmla="val -118640"/>
              <a:gd name="adj3" fmla="val 16667"/>
            </a:avLst>
          </a:prstGeom>
          <a:solidFill>
            <a:schemeClr val="bg1"/>
          </a:solidFill>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500" b="1" dirty="0">
                <a:solidFill>
                  <a:srgbClr val="C00000"/>
                </a:solidFill>
                <a:latin typeface="Meiryo UI" panose="020B0604030504040204" pitchFamily="50" charset="-128"/>
                <a:ea typeface="Meiryo UI" panose="020B0604030504040204" pitchFamily="50" charset="-128"/>
              </a:rPr>
              <a:t>高齢者、</a:t>
            </a:r>
            <a:r>
              <a:rPr kumimoji="1" lang="en-US" altLang="ja-JP" sz="500" b="1" dirty="0">
                <a:solidFill>
                  <a:srgbClr val="C00000"/>
                </a:solidFill>
                <a:latin typeface="Meiryo UI" panose="020B0604030504040204" pitchFamily="50" charset="-128"/>
                <a:ea typeface="Meiryo UI" panose="020B0604030504040204" pitchFamily="50" charset="-128"/>
              </a:rPr>
              <a:t>64</a:t>
            </a:r>
            <a:r>
              <a:rPr kumimoji="1" lang="ja-JP" altLang="en-US" sz="500" b="1" dirty="0">
                <a:solidFill>
                  <a:srgbClr val="C00000"/>
                </a:solidFill>
                <a:latin typeface="Meiryo UI" panose="020B0604030504040204" pitchFamily="50" charset="-128"/>
                <a:ea typeface="Meiryo UI" panose="020B0604030504040204" pitchFamily="50" charset="-128"/>
              </a:rPr>
              <a:t>歳以下女性の</a:t>
            </a:r>
            <a:endParaRPr kumimoji="1" lang="en-US" altLang="ja-JP" sz="500" b="1" dirty="0">
              <a:solidFill>
                <a:srgbClr val="C00000"/>
              </a:solidFill>
              <a:latin typeface="Meiryo UI" panose="020B0604030504040204" pitchFamily="50" charset="-128"/>
              <a:ea typeface="Meiryo UI" panose="020B0604030504040204" pitchFamily="50" charset="-128"/>
            </a:endParaRPr>
          </a:p>
          <a:p>
            <a:pPr algn="ctr"/>
            <a:r>
              <a:rPr kumimoji="1" lang="ja-JP" altLang="en-US" sz="500" b="1" dirty="0">
                <a:solidFill>
                  <a:srgbClr val="C00000"/>
                </a:solidFill>
                <a:latin typeface="Meiryo UI" panose="020B0604030504040204" pitchFamily="50" charset="-128"/>
                <a:ea typeface="Meiryo UI" panose="020B0604030504040204" pitchFamily="50" charset="-128"/>
              </a:rPr>
              <a:t>労働力人口の増加</a:t>
            </a:r>
            <a:endParaRPr kumimoji="1" lang="en-US" altLang="ja-JP" sz="500" b="1" dirty="0">
              <a:solidFill>
                <a:srgbClr val="C00000"/>
              </a:solidFill>
              <a:latin typeface="Meiryo UI" panose="020B0604030504040204" pitchFamily="50" charset="-128"/>
              <a:ea typeface="Meiryo UI" panose="020B0604030504040204" pitchFamily="50" charset="-128"/>
            </a:endParaRPr>
          </a:p>
        </p:txBody>
      </p:sp>
      <p:grpSp>
        <p:nvGrpSpPr>
          <p:cNvPr id="78" name="グループ化 77">
            <a:extLst>
              <a:ext uri="{FF2B5EF4-FFF2-40B4-BE49-F238E27FC236}">
                <a16:creationId xmlns:a16="http://schemas.microsoft.com/office/drawing/2014/main" id="{49874709-8170-4D27-9979-9C1C4318911E}"/>
              </a:ext>
            </a:extLst>
          </p:cNvPr>
          <p:cNvGrpSpPr/>
          <p:nvPr/>
        </p:nvGrpSpPr>
        <p:grpSpPr>
          <a:xfrm>
            <a:off x="6049020" y="8750301"/>
            <a:ext cx="703560" cy="468000"/>
            <a:chOff x="2483636" y="4767002"/>
            <a:chExt cx="703560" cy="468000"/>
          </a:xfrm>
        </p:grpSpPr>
        <p:pic>
          <p:nvPicPr>
            <p:cNvPr id="79" name="図 78">
              <a:extLst>
                <a:ext uri="{FF2B5EF4-FFF2-40B4-BE49-F238E27FC236}">
                  <a16:creationId xmlns:a16="http://schemas.microsoft.com/office/drawing/2014/main" id="{51689C1B-4C88-487D-A647-6276A162986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483636" y="4767002"/>
              <a:ext cx="461855" cy="468000"/>
            </a:xfrm>
            <a:prstGeom prst="rect">
              <a:avLst/>
            </a:prstGeom>
          </p:spPr>
        </p:pic>
        <p:pic>
          <p:nvPicPr>
            <p:cNvPr id="80" name="図 79">
              <a:extLst>
                <a:ext uri="{FF2B5EF4-FFF2-40B4-BE49-F238E27FC236}">
                  <a16:creationId xmlns:a16="http://schemas.microsoft.com/office/drawing/2014/main" id="{5E83E9A5-CE05-4E97-BF4F-F774C8378E9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850562" y="4829486"/>
              <a:ext cx="336634" cy="395183"/>
            </a:xfrm>
            <a:prstGeom prst="rect">
              <a:avLst/>
            </a:prstGeom>
          </p:spPr>
        </p:pic>
      </p:grpSp>
      <p:pic>
        <p:nvPicPr>
          <p:cNvPr id="1030" name="Picture 6" descr="外国人用の相談窓口のイラスト">
            <a:extLst>
              <a:ext uri="{FF2B5EF4-FFF2-40B4-BE49-F238E27FC236}">
                <a16:creationId xmlns:a16="http://schemas.microsoft.com/office/drawing/2014/main" id="{66DE44AB-4458-4072-B81D-99882ED0A39F}"/>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918846" y="8905336"/>
            <a:ext cx="547013" cy="54701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翻訳機を使う人のイラスト">
            <a:extLst>
              <a:ext uri="{FF2B5EF4-FFF2-40B4-BE49-F238E27FC236}">
                <a16:creationId xmlns:a16="http://schemas.microsoft.com/office/drawing/2014/main" id="{BE799170-3BCA-4472-89C2-2F993B650583}"/>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20260" y="8901670"/>
            <a:ext cx="628781" cy="595202"/>
          </a:xfrm>
          <a:prstGeom prst="rect">
            <a:avLst/>
          </a:prstGeom>
          <a:noFill/>
          <a:extLst>
            <a:ext uri="{909E8E84-426E-40DD-AFC4-6F175D3DCCD1}">
              <a14:hiddenFill xmlns:a14="http://schemas.microsoft.com/office/drawing/2010/main">
                <a:solidFill>
                  <a:srgbClr val="FFFFFF"/>
                </a:solidFill>
              </a14:hiddenFill>
            </a:ext>
          </a:extLst>
        </p:spPr>
      </p:pic>
      <p:pic>
        <p:nvPicPr>
          <p:cNvPr id="89" name="図 88">
            <a:extLst>
              <a:ext uri="{FF2B5EF4-FFF2-40B4-BE49-F238E27FC236}">
                <a16:creationId xmlns:a16="http://schemas.microsoft.com/office/drawing/2014/main" id="{DC023E19-C6FD-46D9-9CDC-D512000DBFE1}"/>
              </a:ext>
            </a:extLst>
          </p:cNvPr>
          <p:cNvPicPr>
            <a:picLocks noChangeAspect="1"/>
          </p:cNvPicPr>
          <p:nvPr/>
        </p:nvPicPr>
        <p:blipFill rotWithShape="1">
          <a:blip r:embed="rId17" cstate="print">
            <a:extLst>
              <a:ext uri="{BEBA8EAE-BF5A-486C-A8C5-ECC9F3942E4B}">
                <a14:imgProps xmlns:a14="http://schemas.microsoft.com/office/drawing/2010/main">
                  <a14:imgLayer r:embed="rId18">
                    <a14:imgEffect>
                      <a14:backgroundRemoval t="0" b="100000" l="11250" r="100000"/>
                    </a14:imgEffect>
                  </a14:imgLayer>
                </a14:imgProps>
              </a:ext>
              <a:ext uri="{28A0092B-C50C-407E-A947-70E740481C1C}">
                <a14:useLocalDpi xmlns:a14="http://schemas.microsoft.com/office/drawing/2010/main" val="0"/>
              </a:ext>
            </a:extLst>
          </a:blip>
          <a:srcRect l="46032" b="24582"/>
          <a:stretch/>
        </p:blipFill>
        <p:spPr>
          <a:xfrm>
            <a:off x="12215144" y="8893622"/>
            <a:ext cx="389599" cy="377741"/>
          </a:xfrm>
          <a:prstGeom prst="rect">
            <a:avLst/>
          </a:prstGeom>
        </p:spPr>
      </p:pic>
      <p:pic>
        <p:nvPicPr>
          <p:cNvPr id="1032" name="Picture 8" descr="日本語を勉強する外国人のイラスト">
            <a:extLst>
              <a:ext uri="{FF2B5EF4-FFF2-40B4-BE49-F238E27FC236}">
                <a16:creationId xmlns:a16="http://schemas.microsoft.com/office/drawing/2014/main" id="{29E4A981-3B01-47D3-BD7A-A2AE3DF09DF7}"/>
              </a:ext>
            </a:extLst>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1671499" y="8923931"/>
            <a:ext cx="628782" cy="550680"/>
          </a:xfrm>
          <a:prstGeom prst="rect">
            <a:avLst/>
          </a:prstGeom>
          <a:noFill/>
          <a:extLst>
            <a:ext uri="{909E8E84-426E-40DD-AFC4-6F175D3DCCD1}">
              <a14:hiddenFill xmlns:a14="http://schemas.microsoft.com/office/drawing/2010/main">
                <a:solidFill>
                  <a:srgbClr val="FFFFFF"/>
                </a:solidFill>
              </a14:hiddenFill>
            </a:ext>
          </a:extLst>
        </p:spPr>
      </p:pic>
      <p:sp>
        <p:nvSpPr>
          <p:cNvPr id="90" name="テキスト ボックス 89">
            <a:extLst>
              <a:ext uri="{FF2B5EF4-FFF2-40B4-BE49-F238E27FC236}">
                <a16:creationId xmlns:a16="http://schemas.microsoft.com/office/drawing/2014/main" id="{AA51AE47-EE73-463B-A0A5-B44DE3A40EC0}"/>
              </a:ext>
            </a:extLst>
          </p:cNvPr>
          <p:cNvSpPr txBox="1"/>
          <p:nvPr/>
        </p:nvSpPr>
        <p:spPr>
          <a:xfrm>
            <a:off x="376787" y="2931382"/>
            <a:ext cx="3193708" cy="153888"/>
          </a:xfrm>
          <a:prstGeom prst="rect">
            <a:avLst/>
          </a:prstGeom>
          <a:noFill/>
        </p:spPr>
        <p:txBody>
          <a:bodyPr wrap="square" rtlCol="0">
            <a:spAutoFit/>
          </a:bodyPr>
          <a:lstStyle/>
          <a:p>
            <a:pPr lvl="0">
              <a:defRPr/>
            </a:pPr>
            <a:r>
              <a:rPr kumimoji="1" lang="ja-JP" altLang="en-US" sz="400" dirty="0">
                <a:solidFill>
                  <a:prstClr val="black"/>
                </a:solidFill>
                <a:latin typeface="UD デジタル 教科書体 NK-R" panose="02020400000000000000" pitchFamily="18" charset="-128"/>
                <a:ea typeface="UD デジタル 教科書体 NK-R" panose="02020400000000000000" pitchFamily="18" charset="-128"/>
              </a:rPr>
              <a:t>出典：総務省「国勢調査」、「労働力調査」　</a:t>
            </a:r>
            <a:r>
              <a:rPr kumimoji="1" lang="en-US" altLang="ja-JP" sz="400" dirty="0">
                <a:solidFill>
                  <a:prstClr val="black"/>
                </a:solidFill>
                <a:latin typeface="UD デジタル 教科書体 NK-R" panose="02020400000000000000" pitchFamily="18" charset="-128"/>
                <a:ea typeface="UD デジタル 教科書体 NK-R" panose="02020400000000000000" pitchFamily="18" charset="-128"/>
              </a:rPr>
              <a:t>※2025</a:t>
            </a:r>
            <a:r>
              <a:rPr kumimoji="1" lang="ja-JP" altLang="en-US" sz="400" dirty="0">
                <a:solidFill>
                  <a:prstClr val="black"/>
                </a:solidFill>
                <a:latin typeface="UD デジタル 教科書体 NK-R" panose="02020400000000000000" pitchFamily="18" charset="-128"/>
                <a:ea typeface="UD デジタル 教科書体 NK-R" panose="02020400000000000000" pitchFamily="18" charset="-128"/>
              </a:rPr>
              <a:t>年以降の数値</a:t>
            </a:r>
            <a:r>
              <a:rPr lang="ja-JP" altLang="en-US" sz="400" dirty="0">
                <a:solidFill>
                  <a:prstClr val="black"/>
                </a:solidFill>
                <a:latin typeface="UD デジタル 教科書体 NK-R" panose="02020400000000000000" pitchFamily="18" charset="-128"/>
                <a:ea typeface="UD デジタル 教科書体 NK-R" panose="02020400000000000000" pitchFamily="18" charset="-128"/>
              </a:rPr>
              <a:t>は、大阪府「大阪府の将来推計人口について（</a:t>
            </a:r>
            <a:r>
              <a:rPr lang="en-US" altLang="ja-JP" sz="400" dirty="0">
                <a:solidFill>
                  <a:prstClr val="black"/>
                </a:solidFill>
                <a:latin typeface="UD デジタル 教科書体 NK-R" panose="02020400000000000000" pitchFamily="18" charset="-128"/>
                <a:ea typeface="UD デジタル 教科書体 NK-R" panose="02020400000000000000" pitchFamily="18" charset="-128"/>
              </a:rPr>
              <a:t>2018</a:t>
            </a:r>
            <a:r>
              <a:rPr lang="ja-JP" altLang="en-US" sz="400" dirty="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400" dirty="0">
                <a:solidFill>
                  <a:prstClr val="black"/>
                </a:solidFill>
                <a:latin typeface="UD デジタル 教科書体 NK-R" panose="02020400000000000000" pitchFamily="18" charset="-128"/>
                <a:ea typeface="UD デジタル 教科書体 NK-R" panose="02020400000000000000" pitchFamily="18" charset="-128"/>
              </a:rPr>
              <a:t>8</a:t>
            </a:r>
            <a:r>
              <a:rPr lang="ja-JP" altLang="en-US" sz="400" dirty="0">
                <a:solidFill>
                  <a:prstClr val="black"/>
                </a:solidFill>
                <a:latin typeface="UD デジタル 教科書体 NK-R" panose="02020400000000000000" pitchFamily="18" charset="-128"/>
                <a:ea typeface="UD デジタル 教科書体 NK-R" panose="02020400000000000000" pitchFamily="18" charset="-128"/>
              </a:rPr>
              <a:t>月）」に基づく</a:t>
            </a:r>
            <a:r>
              <a:rPr kumimoji="1" lang="ja-JP" altLang="en-US" sz="4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4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92" name="正方形/長方形 91">
            <a:extLst>
              <a:ext uri="{FF2B5EF4-FFF2-40B4-BE49-F238E27FC236}">
                <a16:creationId xmlns:a16="http://schemas.microsoft.com/office/drawing/2014/main" id="{6D457CF6-9CA8-42C2-906B-C7CCFF3A1752}"/>
              </a:ext>
            </a:extLst>
          </p:cNvPr>
          <p:cNvSpPr/>
          <p:nvPr/>
        </p:nvSpPr>
        <p:spPr>
          <a:xfrm>
            <a:off x="5031669" y="2865370"/>
            <a:ext cx="2636005" cy="216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UD デジタル 教科書体 NK-R" panose="02020400000000000000" pitchFamily="18" charset="-128"/>
                <a:ea typeface="UD デジタル 教科書体 NK-R" panose="02020400000000000000" pitchFamily="18" charset="-128"/>
              </a:rPr>
              <a:t>出典：</a:t>
            </a:r>
            <a:r>
              <a:rPr kumimoji="1" lang="zh-TW" altLang="en-US" sz="500" dirty="0">
                <a:solidFill>
                  <a:schemeClr val="tx1"/>
                </a:solidFill>
                <a:latin typeface="UD デジタル 教科書体 NK-R" panose="02020400000000000000" pitchFamily="18" charset="-128"/>
                <a:ea typeface="UD デジタル 教科書体 NK-R" panose="02020400000000000000" pitchFamily="18" charset="-128"/>
              </a:rPr>
              <a:t>日本銀行「企業短期経済観測調査（近畿地区</a:t>
            </a:r>
            <a:r>
              <a:rPr kumimoji="1" lang="en-US" altLang="ja-JP" sz="5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zh-TW" altLang="en-US" sz="5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500" dirty="0">
                <a:solidFill>
                  <a:schemeClr val="tx1"/>
                </a:solidFill>
                <a:latin typeface="UD デジタル 教科書体 NK-R" panose="02020400000000000000" pitchFamily="18" charset="-128"/>
                <a:ea typeface="UD デジタル 教科書体 NK-R" panose="02020400000000000000" pitchFamily="18" charset="-128"/>
              </a:rPr>
              <a:t>　</a:t>
            </a:r>
          </a:p>
        </p:txBody>
      </p:sp>
      <p:sp>
        <p:nvSpPr>
          <p:cNvPr id="64" name="テキスト ボックス 63">
            <a:extLst>
              <a:ext uri="{FF2B5EF4-FFF2-40B4-BE49-F238E27FC236}">
                <a16:creationId xmlns:a16="http://schemas.microsoft.com/office/drawing/2014/main" id="{55D9D252-2FB6-4E69-B659-48CD2F025A70}"/>
              </a:ext>
            </a:extLst>
          </p:cNvPr>
          <p:cNvSpPr txBox="1"/>
          <p:nvPr/>
        </p:nvSpPr>
        <p:spPr>
          <a:xfrm>
            <a:off x="3598709" y="2772057"/>
            <a:ext cx="2692842" cy="184666"/>
          </a:xfrm>
          <a:prstGeom prst="rect">
            <a:avLst/>
          </a:prstGeom>
          <a:noFill/>
          <a:ln>
            <a:noFill/>
          </a:ln>
        </p:spPr>
        <p:txBody>
          <a:bodyPr wrap="square" rtlCol="0">
            <a:spAutoFit/>
          </a:bodyPr>
          <a:lstStyle/>
          <a:p>
            <a:r>
              <a:rPr kumimoji="1" lang="en-US" altLang="ja-JP" sz="600" dirty="0">
                <a:latin typeface="UD デジタル 教科書体 NK-R" panose="02020400000000000000" pitchFamily="18" charset="-128"/>
                <a:ea typeface="UD デジタル 教科書体 NK-R" panose="02020400000000000000" pitchFamily="18" charset="-128"/>
              </a:rPr>
              <a:t>※</a:t>
            </a:r>
            <a:r>
              <a:rPr kumimoji="1" lang="ja-JP" altLang="en-US" sz="600" dirty="0">
                <a:latin typeface="UD デジタル 教科書体 NK-R" panose="02020400000000000000" pitchFamily="18" charset="-128"/>
                <a:ea typeface="UD デジタル 教科書体 NK-R" panose="02020400000000000000" pitchFamily="18" charset="-128"/>
              </a:rPr>
              <a:t>雇用人員判断</a:t>
            </a:r>
            <a:r>
              <a:rPr kumimoji="1" lang="en-US" altLang="ja-JP" sz="600" dirty="0">
                <a:latin typeface="UD デジタル 教科書体 NK-R" panose="02020400000000000000" pitchFamily="18" charset="-128"/>
                <a:ea typeface="UD デジタル 教科書体 NK-R" panose="02020400000000000000" pitchFamily="18" charset="-128"/>
              </a:rPr>
              <a:t>DI</a:t>
            </a:r>
            <a:r>
              <a:rPr kumimoji="1" lang="ja-JP" altLang="en-US" sz="600" dirty="0">
                <a:latin typeface="UD デジタル 教科書体 NK-R" panose="02020400000000000000" pitchFamily="18" charset="-128"/>
                <a:ea typeface="UD デジタル 教科書体 NK-R" panose="02020400000000000000" pitchFamily="18" charset="-128"/>
              </a:rPr>
              <a:t>：マイナス数値になった場合は、人手不足</a:t>
            </a:r>
            <a:endParaRPr kumimoji="1"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a:extLst>
              <a:ext uri="{FF2B5EF4-FFF2-40B4-BE49-F238E27FC236}">
                <a16:creationId xmlns:a16="http://schemas.microsoft.com/office/drawing/2014/main" id="{2BC294E2-4EAC-41E6-BE92-80EF629138DF}"/>
              </a:ext>
            </a:extLst>
          </p:cNvPr>
          <p:cNvSpPr txBox="1"/>
          <p:nvPr/>
        </p:nvSpPr>
        <p:spPr>
          <a:xfrm>
            <a:off x="10361568" y="661740"/>
            <a:ext cx="2595025" cy="156966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altLang="ja-JP" sz="1200" b="1" dirty="0">
                <a:solidFill>
                  <a:prstClr val="black"/>
                </a:solidFill>
                <a:latin typeface="UD デジタル 教科書体 NP-R" panose="02020400000000000000" pitchFamily="18" charset="-128"/>
                <a:ea typeface="UD デジタル 教科書体 NP-R" panose="02020400000000000000" pitchFamily="18" charset="-128"/>
              </a:rPr>
              <a:t>   </a:t>
            </a:r>
            <a:r>
              <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オール大阪</a:t>
            </a:r>
            <a:r>
              <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の体制で、</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大阪の成長・飛躍を支える</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外国人材の受入れを促進</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受け入れた外国人材が安心</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して働き、幸せに暮らせる</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共生社会実現に向けた取組み</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UD デジタル 教科書体 NP-R" panose="02020400000000000000" pitchFamily="18" charset="-128"/>
                <a:ea typeface="UD デジタル 教科書体 NP-R" panose="02020400000000000000" pitchFamily="18" charset="-128"/>
              </a:rPr>
              <a:t>　  </a:t>
            </a:r>
            <a:r>
              <a:rPr kumimoji="0" lang="ja-JP" altLang="en-US"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もあわせて推進</a:t>
            </a:r>
            <a:endParaRPr kumimoji="0"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ホームベース 4"/>
          <p:cNvSpPr/>
          <p:nvPr/>
        </p:nvSpPr>
        <p:spPr>
          <a:xfrm>
            <a:off x="30013" y="6466416"/>
            <a:ext cx="3409177" cy="309867"/>
          </a:xfrm>
          <a:prstGeom prst="homePlate">
            <a:avLst/>
          </a:prstGeom>
          <a:solidFill>
            <a:srgbClr val="002060"/>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50400" bIns="50400" rtlCol="0" anchor="ctr"/>
          <a:lstStyle/>
          <a:p>
            <a:pPr>
              <a:lnSpc>
                <a:spcPts val="1820"/>
              </a:lnSpc>
              <a:defRPr/>
            </a:pP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en-US" altLang="ja-JP"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Ⅲ</a:t>
            </a: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施策課題に応じた取組みの方向性</a:t>
            </a:r>
          </a:p>
        </p:txBody>
      </p:sp>
      <p:sp>
        <p:nvSpPr>
          <p:cNvPr id="63" name="正方形/長方形 62">
            <a:extLst>
              <a:ext uri="{FF2B5EF4-FFF2-40B4-BE49-F238E27FC236}">
                <a16:creationId xmlns:a16="http://schemas.microsoft.com/office/drawing/2014/main" id="{4B745F86-E56B-446B-8DF3-086A58731F10}"/>
              </a:ext>
            </a:extLst>
          </p:cNvPr>
          <p:cNvSpPr/>
          <p:nvPr/>
        </p:nvSpPr>
        <p:spPr>
          <a:xfrm>
            <a:off x="9853760" y="53187"/>
            <a:ext cx="1067015" cy="31484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資料２</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926</TotalTime>
  <Words>1174</Words>
  <Application>Microsoft Office PowerPoint</Application>
  <PresentationFormat>A3 297x420 mm</PresentationFormat>
  <Paragraphs>156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UD デジタル 教科書体 NK-B</vt:lpstr>
      <vt:lpstr>UD デジタル 教科書体 NK-R</vt:lpstr>
      <vt:lpstr>UD デジタル 教科書体 NP-R</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佐倉　由佳</cp:lastModifiedBy>
  <cp:revision>160</cp:revision>
  <cp:lastPrinted>2024-01-25T11:06:10Z</cp:lastPrinted>
  <dcterms:created xsi:type="dcterms:W3CDTF">2023-09-19T07:52:00Z</dcterms:created>
  <dcterms:modified xsi:type="dcterms:W3CDTF">2024-01-26T07:35:41Z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1041-10.8.0.5771</vt:lpwstr>
  </property>
</Properties>
</file>