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644" r:id="rId2"/>
  </p:sldIdLst>
  <p:sldSz cx="9906000" cy="6119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05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101B"/>
    <a:srgbClr val="4F2EA2"/>
    <a:srgbClr val="CD313C"/>
    <a:srgbClr val="AFA0E8"/>
    <a:srgbClr val="CF8583"/>
    <a:srgbClr val="BFBFBF"/>
    <a:srgbClr val="E6E6E6"/>
    <a:srgbClr val="B02A34"/>
    <a:srgbClr val="E91D2C"/>
    <a:srgbClr val="7A0C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99" autoAdjust="0"/>
    <p:restoredTop sz="94710" autoAdjust="0"/>
  </p:normalViewPr>
  <p:slideViewPr>
    <p:cSldViewPr snapToGrid="0" showGuides="1">
      <p:cViewPr varScale="1">
        <p:scale>
          <a:sx n="83" d="100"/>
          <a:sy n="83" d="100"/>
        </p:scale>
        <p:origin x="708" y="90"/>
      </p:cViewPr>
      <p:guideLst>
        <p:guide orient="horz" pos="1905"/>
        <p:guide pos="3143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3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400"/>
            </a:lvl1pPr>
          </a:lstStyle>
          <a:p>
            <a:fld id="{70CDA5F5-8C95-489A-B407-8BDA774F36F0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5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5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400"/>
            </a:lvl1pPr>
          </a:lstStyle>
          <a:p>
            <a:fld id="{901F6261-C4FF-466F-9FE7-B417FEC7F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6737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3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400"/>
            </a:lvl1pPr>
          </a:lstStyle>
          <a:p>
            <a:fld id="{3B6F54E9-9AB6-48CD-B33D-4178DC5B28DC}" type="datetimeFigureOut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1243013"/>
            <a:ext cx="54292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4" rIns="91409" bIns="457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40"/>
            <a:ext cx="5445124" cy="3913187"/>
          </a:xfrm>
          <a:prstGeom prst="rect">
            <a:avLst/>
          </a:prstGeom>
        </p:spPr>
        <p:txBody>
          <a:bodyPr vert="horz" lIns="91409" tIns="45704" rIns="91409" bIns="457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5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5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400"/>
            </a:lvl1pPr>
          </a:lstStyle>
          <a:p>
            <a:fld id="{59DF7B5F-848E-47E1-9557-369D1266A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3386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001553"/>
            <a:ext cx="7429500" cy="2130602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214319"/>
            <a:ext cx="7429500" cy="1477538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3C5E-F115-413A-B701-8302AD44D47F}" type="datetime1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6A2-4437-46C4-8AB6-08015A7ADF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06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5523-89F1-478F-BA53-1F04CEA592C0}" type="datetime1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6A2-4437-46C4-8AB6-08015A7ADF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49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1CA9-050A-4F5C-9591-F39B3BDE0C06}" type="datetime1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6A2-4437-46C4-8AB6-08015A7ADF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64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17CB-BF97-4157-B382-50AE5ABF1D26}" type="datetime1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24963" y="5675042"/>
            <a:ext cx="561023" cy="325823"/>
          </a:xfrm>
        </p:spPr>
        <p:txBody>
          <a:bodyPr/>
          <a:lstStyle/>
          <a:p>
            <a:fld id="{9B28B6A2-4437-46C4-8AB6-08015A7ADF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96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699-1A03-4D2A-8A33-C8C0A028E0F3}" type="datetime1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6A2-4437-46C4-8AB6-08015A7ADF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82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25824"/>
            <a:ext cx="8543925" cy="1182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629117"/>
            <a:ext cx="8543925" cy="388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5672161"/>
            <a:ext cx="2228850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D1DAE-A0A1-479E-A736-61C979EDAA49}" type="datetime1">
              <a:rPr kumimoji="1" lang="ja-JP" altLang="en-US" smtClean="0"/>
              <a:t>2021/9/13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5672161"/>
            <a:ext cx="3343275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24963" y="5675042"/>
            <a:ext cx="561023" cy="3258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8B6A2-4437-46C4-8AB6-08015A7ADF5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91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9" r:id="rId4"/>
    <p:sldLayoutId id="2147483682" r:id="rId5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5547860" y="2973198"/>
            <a:ext cx="4358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企業規模別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52182"/>
              </p:ext>
            </p:extLst>
          </p:nvPr>
        </p:nvGraphicFramePr>
        <p:xfrm>
          <a:off x="5629616" y="2856803"/>
          <a:ext cx="3187701" cy="2371725"/>
        </p:xfrm>
        <a:graphic>
          <a:graphicData uri="http://schemas.openxmlformats.org/drawingml/2006/table">
            <a:tbl>
              <a:tblPr/>
              <a:tblGrid>
                <a:gridCol w="1560546">
                  <a:extLst>
                    <a:ext uri="{9D8B030D-6E8A-4147-A177-3AD203B41FA5}">
                      <a16:colId xmlns:a16="http://schemas.microsoft.com/office/drawing/2014/main" val="3796208232"/>
                    </a:ext>
                  </a:extLst>
                </a:gridCol>
                <a:gridCol w="685118">
                  <a:extLst>
                    <a:ext uri="{9D8B030D-6E8A-4147-A177-3AD203B41FA5}">
                      <a16:colId xmlns:a16="http://schemas.microsoft.com/office/drawing/2014/main" val="3937283378"/>
                    </a:ext>
                  </a:extLst>
                </a:gridCol>
                <a:gridCol w="942037">
                  <a:extLst>
                    <a:ext uri="{9D8B030D-6E8A-4147-A177-3AD203B41FA5}">
                      <a16:colId xmlns:a16="http://schemas.microsoft.com/office/drawing/2014/main" val="1405852498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企業規模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21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54092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>
                          <a:solidFill>
                            <a:srgbClr val="264A60"/>
                          </a:solidFill>
                          <a:effectLst/>
                          <a:latin typeface="MS Gothic" panose="020B0609070205080204" pitchFamily="49" charset="-128"/>
                          <a:ea typeface="MS Gothic" panose="020B0609070205080204" pitchFamily="49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中小企業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A0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小規模事業者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A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03748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人件費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03172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その他事業上の運転資金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13528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賃料・リース料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98966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事業者の生活費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700741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将来に備えて貯金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191254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水道光熱費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36374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その他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655127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わからない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19873"/>
                  </a:ext>
                </a:extLst>
              </a:tr>
            </a:tbl>
          </a:graphicData>
        </a:graphic>
      </p:graphicFrame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906000" cy="358815"/>
          </a:xfrm>
          <a:prstGeom prst="rect">
            <a:avLst/>
          </a:prstGeom>
          <a:solidFill>
            <a:srgbClr val="1A0957"/>
          </a:solidFill>
        </p:spPr>
        <p:txBody>
          <a:bodyPr vert="horz" lIns="81598" tIns="40799" rIns="81598" bIns="40799" rtlCol="0" anchor="b"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/>
            <a:r>
              <a:rPr lang="ja-JP" altLang="en-US" sz="16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</a:t>
            </a:r>
            <a:r>
              <a:rPr lang="ja-JP" altLang="en-US" sz="1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の支援金の主</a:t>
            </a:r>
            <a:r>
              <a:rPr lang="ja-JP" altLang="en-US" sz="16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な活用状況</a:t>
            </a:r>
            <a:endParaRPr lang="ja-JP" altLang="en-US" sz="11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9687" y="1666755"/>
            <a:ext cx="9344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◆大阪府の支援金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〔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休業要請支援金（府・市町村共同支援金）／大阪府休業要請外支援金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〕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の主</a:t>
            </a:r>
            <a:r>
              <a:rPr kumimoji="1"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な活用状況</a:t>
            </a:r>
            <a:endParaRPr kumimoji="1" lang="ja-JP" altLang="en-US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358816"/>
            <a:ext cx="9906000" cy="1200970"/>
          </a:xfrm>
          <a:prstGeom prst="rect">
            <a:avLst/>
          </a:prstGeom>
          <a:solidFill>
            <a:srgbClr val="E7E1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marL="180975" indent="-180975">
              <a:lnSpc>
                <a:spcPct val="150000"/>
              </a:lnSpc>
            </a:pPr>
            <a:r>
              <a:rPr kumimoji="1" lang="ja-JP" altLang="en-US" sz="12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en-US" altLang="ja-JP" sz="12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2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大阪府の支援金を活用した企業の主</a:t>
            </a:r>
            <a:r>
              <a:rPr kumimoji="1" lang="ja-JP" altLang="en-US" sz="12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な活用状況は</a:t>
            </a:r>
            <a:r>
              <a:rPr kumimoji="1" lang="ja-JP" altLang="en-US" sz="12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、中小企業では人件費、小規模事業者では運転資金</a:t>
            </a:r>
            <a:r>
              <a:rPr kumimoji="1" lang="en-US" altLang="ja-JP" sz="125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pPr marL="180975" indent="-180975">
              <a:lnSpc>
                <a:spcPct val="150000"/>
              </a:lnSpc>
            </a:pPr>
            <a:r>
              <a:rPr kumimoji="1" lang="ja-JP" altLang="en-US" sz="12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◆ 大阪府の支援金を活用した府内企業の主</a:t>
            </a:r>
            <a:r>
              <a:rPr kumimoji="1" lang="ja-JP" altLang="en-US" sz="125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な活用状況は</a:t>
            </a:r>
            <a:r>
              <a:rPr kumimoji="1" lang="ja-JP" altLang="en-US" sz="12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、「人件費（５３．</a:t>
            </a:r>
            <a:r>
              <a:rPr kumimoji="1" lang="en-US" altLang="ja-JP" sz="12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8</a:t>
            </a:r>
            <a:r>
              <a:rPr kumimoji="1" lang="ja-JP" altLang="en-US" sz="12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％）」や「その他事業上の運転資金（</a:t>
            </a:r>
            <a:r>
              <a:rPr kumimoji="1" lang="en-US" altLang="ja-JP" sz="12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33.6</a:t>
            </a:r>
            <a:r>
              <a:rPr kumimoji="1" lang="ja-JP" altLang="en-US" sz="12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％）」</a:t>
            </a:r>
            <a:endParaRPr kumimoji="1" lang="en-US" altLang="ja-JP" sz="125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80975" indent="-180975">
              <a:lnSpc>
                <a:spcPct val="150000"/>
              </a:lnSpc>
            </a:pPr>
            <a:r>
              <a:rPr kumimoji="1" lang="ja-JP" altLang="en-US" sz="12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◆ 主</a:t>
            </a:r>
            <a:r>
              <a:rPr kumimoji="1" lang="ja-JP" altLang="en-US" sz="125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な活用状況を</a:t>
            </a:r>
            <a:r>
              <a:rPr kumimoji="1" lang="ja-JP" altLang="en-US" sz="12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企業規模別でみると、従業者数が多い中小企業では「</a:t>
            </a:r>
            <a:r>
              <a:rPr kumimoji="1" lang="ja-JP" altLang="en-US" sz="125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人件費（</a:t>
            </a:r>
            <a:r>
              <a:rPr kumimoji="1" lang="en-US" altLang="ja-JP" sz="125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60.4%</a:t>
            </a:r>
            <a:r>
              <a:rPr kumimoji="1" lang="ja-JP" altLang="en-US" sz="125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）」</a:t>
            </a:r>
            <a:r>
              <a:rPr kumimoji="1" lang="ja-JP" altLang="en-US" sz="12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、小規模事業者では</a:t>
            </a:r>
            <a:r>
              <a:rPr kumimoji="1" lang="ja-JP" altLang="en-US" sz="125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「その他事業上の運転資金</a:t>
            </a:r>
            <a:endParaRPr kumimoji="1" lang="en-US" altLang="ja-JP" sz="125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80975" indent="-180975">
              <a:lnSpc>
                <a:spcPct val="150000"/>
              </a:lnSpc>
            </a:pPr>
            <a:r>
              <a:rPr kumimoji="1" lang="ja-JP" altLang="en-US" sz="12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25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（</a:t>
            </a:r>
            <a:r>
              <a:rPr kumimoji="1" lang="en-US" altLang="ja-JP" sz="125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49.1%</a:t>
            </a:r>
            <a:r>
              <a:rPr kumimoji="1" lang="ja-JP" altLang="en-US" sz="125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）」</a:t>
            </a:r>
            <a:endParaRPr kumimoji="1" lang="ja-JP" altLang="en-US" sz="12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43480" y="5558651"/>
            <a:ext cx="901904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「大阪府</a:t>
            </a:r>
            <a:r>
              <a: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休業要請支援金（府・市町村共同支援金</a:t>
            </a:r>
            <a:r>
              <a:rPr kumimoji="1"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）」及び「大阪府</a:t>
            </a:r>
            <a:r>
              <a: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休業要請外支援</a:t>
            </a:r>
            <a:r>
              <a:rPr kumimoji="1"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金」は</a:t>
            </a:r>
            <a:r>
              <a:rPr kumimoji="1"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、大企業は支給対象外。</a:t>
            </a:r>
            <a:endParaRPr kumimoji="1" lang="en-US" altLang="ja-JP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en-US" altLang="ja-JP" sz="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4083" y="2044699"/>
            <a:ext cx="7638950" cy="3267739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7208654" y="3334016"/>
            <a:ext cx="666000" cy="223154"/>
          </a:xfrm>
          <a:prstGeom prst="rect">
            <a:avLst/>
          </a:prstGeom>
          <a:noFill/>
          <a:ln w="34925">
            <a:solidFill>
              <a:srgbClr val="A810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7874653" y="3557170"/>
            <a:ext cx="942663" cy="230407"/>
          </a:xfrm>
          <a:prstGeom prst="rect">
            <a:avLst/>
          </a:prstGeom>
          <a:noFill/>
          <a:ln w="34925">
            <a:solidFill>
              <a:srgbClr val="A810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51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263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MS Gothic</vt:lpstr>
      <vt:lpstr>UD デジタル 教科書体 NK-B</vt:lpstr>
      <vt:lpstr>UD デジタル 教科書体 NK-R</vt:lpstr>
      <vt:lpstr>UD デジタル 教科書体 NP-B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2020-07-27T06:01:41Z</dcterms:created>
  <dcterms:modified xsi:type="dcterms:W3CDTF">2021-09-13T02:30:26Z</dcterms:modified>
</cp:coreProperties>
</file>