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>
      <p:cViewPr varScale="1">
        <p:scale>
          <a:sx n="100" d="100"/>
          <a:sy n="100" d="100"/>
        </p:scale>
        <p:origin x="2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29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28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4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4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19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5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2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29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61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4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E0A3-0367-4BAC-A012-B5601986CF5E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245F0-CCE8-4750-BE2B-CEFC11FDB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600741-3577-40D0-B039-DFB4B3D14823}"/>
              </a:ext>
            </a:extLst>
          </p:cNvPr>
          <p:cNvSpPr txBox="1"/>
          <p:nvPr/>
        </p:nvSpPr>
        <p:spPr>
          <a:xfrm>
            <a:off x="267294" y="1732933"/>
            <a:ext cx="8582593" cy="144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4C82AC9-BCB6-4C7D-9701-755BB24C8B0A}"/>
              </a:ext>
            </a:extLst>
          </p:cNvPr>
          <p:cNvSpPr txBox="1"/>
          <p:nvPr/>
        </p:nvSpPr>
        <p:spPr>
          <a:xfrm>
            <a:off x="267294" y="2996952"/>
            <a:ext cx="4290807" cy="15224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251139" y="463069"/>
            <a:ext cx="8604000" cy="0"/>
          </a:xfrm>
          <a:prstGeom prst="line">
            <a:avLst/>
          </a:prstGeom>
          <a:ln w="4445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26572" y="54684"/>
            <a:ext cx="7166110" cy="396048"/>
          </a:xfrm>
          <a:prstGeom prst="rect">
            <a:avLst/>
          </a:prstGeom>
          <a:noFill/>
        </p:spPr>
        <p:txBody>
          <a:bodyPr wrap="square" lIns="72177" tIns="36089" rIns="72177" bIns="36089">
            <a:spAutoFit/>
          </a:bodyPr>
          <a:lstStyle/>
          <a:p>
            <a:r>
              <a:rPr lang="ja-JP" altLang="en-U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おおさか元気広場について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90015" y="176013"/>
            <a:ext cx="141989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地域教育振興課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409911" y="17205"/>
            <a:ext cx="721212" cy="300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資料３</a:t>
            </a: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485176"/>
              </p:ext>
            </p:extLst>
          </p:nvPr>
        </p:nvGraphicFramePr>
        <p:xfrm>
          <a:off x="272546" y="853858"/>
          <a:ext cx="8582593" cy="815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771">
                  <a:extLst>
                    <a:ext uri="{9D8B030D-6E8A-4147-A177-3AD203B41FA5}">
                      <a16:colId xmlns:a16="http://schemas.microsoft.com/office/drawing/2014/main" val="2400513869"/>
                    </a:ext>
                  </a:extLst>
                </a:gridCol>
                <a:gridCol w="3318731">
                  <a:extLst>
                    <a:ext uri="{9D8B030D-6E8A-4147-A177-3AD203B41FA5}">
                      <a16:colId xmlns:a16="http://schemas.microsoft.com/office/drawing/2014/main" val="297796585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012630765"/>
                    </a:ext>
                  </a:extLst>
                </a:gridCol>
                <a:gridCol w="1906875">
                  <a:extLst>
                    <a:ext uri="{9D8B030D-6E8A-4147-A177-3AD203B41FA5}">
                      <a16:colId xmlns:a16="http://schemas.microsoft.com/office/drawing/2014/main" val="22235629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具体的事業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進め方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目標（～Ｒ９）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040008"/>
                  </a:ext>
                </a:extLst>
              </a:tr>
              <a:tr h="49143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・放課後等の子どもの体験・交流活動や学習活動等の実施促進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・放課後や週末等に、安全で安心な子どもたちの活動場所が確保されるよう、地域における子どもの体験・交流活動や学習活動等である「おおさか元気広場」の実施を促す。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・活動を担う地域人材への研修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・協力企業・団体による出前プログラムの提供等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・「おおさか元気広場」を実施している小学校区の割合を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％とする。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146277"/>
                  </a:ext>
                </a:extLst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272545" y="521037"/>
            <a:ext cx="6379254" cy="30008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おおさか元気広場に関する記載事項（第</a:t>
            </a:r>
            <a:r>
              <a:rPr lang="en-US" altLang="ja-JP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次大阪府教育振興基本計画前期事業計画）</a:t>
            </a:r>
            <a:endParaRPr lang="en-US" altLang="ja-JP" sz="13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296340"/>
              </p:ext>
            </p:extLst>
          </p:nvPr>
        </p:nvGraphicFramePr>
        <p:xfrm>
          <a:off x="4672730" y="3258696"/>
          <a:ext cx="418472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727">
                  <a:extLst>
                    <a:ext uri="{9D8B030D-6E8A-4147-A177-3AD203B41FA5}">
                      <a16:colId xmlns:a16="http://schemas.microsoft.com/office/drawing/2014/main" val="3012630765"/>
                    </a:ext>
                  </a:extLst>
                </a:gridCol>
              </a:tblGrid>
              <a:tr h="104076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　  回復基調にあるが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    　  ・活動を再開できない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     ・実施日数や参加する子どもが少ない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地域がある。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実績）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146277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926564"/>
              </p:ext>
            </p:extLst>
          </p:nvPr>
        </p:nvGraphicFramePr>
        <p:xfrm>
          <a:off x="323528" y="4732764"/>
          <a:ext cx="4126188" cy="14401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69373">
                  <a:extLst>
                    <a:ext uri="{9D8B030D-6E8A-4147-A177-3AD203B41FA5}">
                      <a16:colId xmlns:a16="http://schemas.microsoft.com/office/drawing/2014/main" val="2364290022"/>
                    </a:ext>
                  </a:extLst>
                </a:gridCol>
                <a:gridCol w="1656815">
                  <a:extLst>
                    <a:ext uri="{9D8B030D-6E8A-4147-A177-3AD203B41FA5}">
                      <a16:colId xmlns:a16="http://schemas.microsoft.com/office/drawing/2014/main" val="1491641943"/>
                    </a:ext>
                  </a:extLst>
                </a:gridCol>
              </a:tblGrid>
              <a:tr h="22434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bg1"/>
                          </a:solidFill>
                        </a:rPr>
                        <a:t>取組みの推進・充実に向けた取組み（</a:t>
                      </a:r>
                      <a:r>
                        <a:rPr lang="en-US" altLang="ja-JP" sz="1200" b="1" dirty="0">
                          <a:solidFill>
                            <a:schemeClr val="bg1"/>
                          </a:solidFill>
                        </a:rPr>
                        <a:t>R5</a:t>
                      </a:r>
                      <a:r>
                        <a:rPr lang="ja-JP" altLang="en-US" sz="1200" b="1" dirty="0">
                          <a:solidFill>
                            <a:schemeClr val="bg1"/>
                          </a:solidFill>
                        </a:rPr>
                        <a:t>）</a:t>
                      </a:r>
                      <a:endParaRPr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31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大阪府の取組み</a:t>
                      </a:r>
                      <a:endParaRPr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市町村の取組み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251867"/>
                  </a:ext>
                </a:extLst>
              </a:tr>
              <a:tr h="8216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・関係者への研修</a:t>
                      </a:r>
                      <a:endParaRPr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・府職員による市町村への出張講座</a:t>
                      </a:r>
                      <a:endParaRPr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・</a:t>
                      </a:r>
                      <a:r>
                        <a:rPr lang="ja-JP" altLang="en-US" sz="900" dirty="0"/>
                        <a:t>大学でのボランティア募集説明会</a:t>
                      </a:r>
                      <a:endParaRPr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・市町村・地域と企業・団体との連携を促進</a:t>
                      </a:r>
                      <a:endParaRPr kumimoji="1"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　（合同研修・「企業・</a:t>
                      </a:r>
                      <a:r>
                        <a:rPr kumimoji="1" lang="en-US" altLang="ja-JP" sz="900" dirty="0"/>
                        <a:t> </a:t>
                      </a:r>
                      <a:r>
                        <a:rPr kumimoji="1" lang="ja-JP" altLang="en-US" sz="900" dirty="0"/>
                        <a:t>団体プログラム」の拡充）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・取組みの好事例を研修や</a:t>
                      </a:r>
                      <a:r>
                        <a:rPr kumimoji="1" lang="en-US" altLang="ja-JP" sz="900" dirty="0"/>
                        <a:t>Web</a:t>
                      </a:r>
                      <a:r>
                        <a:rPr kumimoji="1" lang="ja-JP" altLang="en-US" sz="900" dirty="0"/>
                        <a:t>で紹介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・活動の実施や再開</a:t>
                      </a:r>
                      <a:endParaRPr lang="ja-JP" altLang="en-US" sz="900" dirty="0">
                        <a:solidFill>
                          <a:prstClr val="black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・人材の発掘や育成</a:t>
                      </a:r>
                      <a:endParaRPr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・企業・団体プログラムの活用</a:t>
                      </a:r>
                      <a:endParaRPr lang="en-US" altLang="ja-JP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/>
                        <a:t>・取組みの広報</a:t>
                      </a:r>
                      <a:endParaRPr lang="en-US" altLang="ja-JP" sz="9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等</a:t>
                      </a:r>
                      <a:endParaRPr kumimoji="1" lang="en-US" altLang="ja-JP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192336"/>
                  </a:ext>
                </a:extLst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346013" y="1829834"/>
            <a:ext cx="526485" cy="30890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現状</a:t>
            </a:r>
            <a:endParaRPr lang="en-US" altLang="ja-JP" sz="13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76388" y="3327393"/>
            <a:ext cx="526485" cy="30008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endParaRPr lang="en-US" altLang="ja-JP" sz="13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579382"/>
              </p:ext>
            </p:extLst>
          </p:nvPr>
        </p:nvGraphicFramePr>
        <p:xfrm>
          <a:off x="357473" y="3413760"/>
          <a:ext cx="4123150" cy="1009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3150">
                  <a:extLst>
                    <a:ext uri="{9D8B030D-6E8A-4147-A177-3AD203B41FA5}">
                      <a16:colId xmlns:a16="http://schemas.microsoft.com/office/drawing/2014/main" val="3012630765"/>
                    </a:ext>
                  </a:extLst>
                </a:gridCol>
              </a:tblGrid>
              <a:tr h="1009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・活動休止期間中の関係者交代等によるノウハウの喪失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・実施はしていても、参加する子どもの人数が少ない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・新たな人材の発掘が困難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   </a:t>
                      </a:r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（広報・周知活動の効果が上がらない、未実施校区の人材が見つ　　　</a:t>
                      </a:r>
                      <a:endParaRPr kumimoji="1" lang="en-US" altLang="ja-JP" sz="11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 からない等）</a:t>
                      </a:r>
                      <a:endParaRPr kumimoji="1" lang="en-US" altLang="ja-JP" sz="11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46277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4653467" y="4761984"/>
            <a:ext cx="4231397" cy="52322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おおさか元気広場の活動再開・拡充に向けた、市町村への支援を検討する必要がある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653206" y="5312846"/>
            <a:ext cx="4223776" cy="14209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～ご助言いただきたいこと～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68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おおさか元気広場の活動再開・拡充に向けたてだて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・中断期間を経て活動を再開する際の工夫（周知や募集の方法等）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・各関係者によるノウハウの継承方法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・行政の働きかけ（他の都道府県や市町村の取組みを参考に）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・未実施校区の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人材の確保　　　　　　　　　　　　　　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等について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44">
            <a:extLst>
              <a:ext uri="{FF2B5EF4-FFF2-40B4-BE49-F238E27FC236}">
                <a16:creationId xmlns:a16="http://schemas.microsoft.com/office/drawing/2014/main" id="{9B36F5B6-3E7C-4840-8111-3B7EBBDADD4B}"/>
              </a:ext>
            </a:extLst>
          </p:cNvPr>
          <p:cNvSpPr/>
          <p:nvPr/>
        </p:nvSpPr>
        <p:spPr>
          <a:xfrm rot="3487287">
            <a:off x="4599961" y="2987348"/>
            <a:ext cx="292912" cy="567817"/>
          </a:xfrm>
          <a:prstGeom prst="rightArrow">
            <a:avLst>
              <a:gd name="adj1" fmla="val 55728"/>
              <a:gd name="adj2" fmla="val 4634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6624" y="3110488"/>
            <a:ext cx="4123999" cy="30020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市町村の状況 （ヒアリング 等）</a:t>
            </a:r>
            <a:endParaRPr lang="en-US" altLang="ja-JP" sz="13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右矢印 44">
            <a:extLst>
              <a:ext uri="{FF2B5EF4-FFF2-40B4-BE49-F238E27FC236}">
                <a16:creationId xmlns:a16="http://schemas.microsoft.com/office/drawing/2014/main" id="{1D4293F0-E81E-42F3-B360-84CB41BE6698}"/>
              </a:ext>
            </a:extLst>
          </p:cNvPr>
          <p:cNvSpPr/>
          <p:nvPr/>
        </p:nvSpPr>
        <p:spPr>
          <a:xfrm rot="5400000">
            <a:off x="6595529" y="4280536"/>
            <a:ext cx="300081" cy="552273"/>
          </a:xfrm>
          <a:prstGeom prst="rightArrow">
            <a:avLst>
              <a:gd name="adj1" fmla="val 55728"/>
              <a:gd name="adj2" fmla="val 4634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07E0045-EFF9-4DEE-9DC0-EDCD71A4FE3F}"/>
              </a:ext>
            </a:extLst>
          </p:cNvPr>
          <p:cNvGrpSpPr/>
          <p:nvPr/>
        </p:nvGrpSpPr>
        <p:grpSpPr>
          <a:xfrm>
            <a:off x="291996" y="6210722"/>
            <a:ext cx="4293802" cy="492546"/>
            <a:chOff x="1115616" y="6197313"/>
            <a:chExt cx="3584634" cy="608180"/>
          </a:xfrm>
        </p:grpSpPr>
        <p:sp>
          <p:nvSpPr>
            <p:cNvPr id="47" name="矢印: 山形 46">
              <a:extLst>
                <a:ext uri="{FF2B5EF4-FFF2-40B4-BE49-F238E27FC236}">
                  <a16:creationId xmlns:a16="http://schemas.microsoft.com/office/drawing/2014/main" id="{B64A9AF8-766F-4374-A228-BAC5AACFF939}"/>
                </a:ext>
              </a:extLst>
            </p:cNvPr>
            <p:cNvSpPr/>
            <p:nvPr/>
          </p:nvSpPr>
          <p:spPr>
            <a:xfrm>
              <a:off x="1115616" y="6197519"/>
              <a:ext cx="648072" cy="607769"/>
            </a:xfrm>
            <a:prstGeom prst="chevron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矢印: 山形 50">
              <a:extLst>
                <a:ext uri="{FF2B5EF4-FFF2-40B4-BE49-F238E27FC236}">
                  <a16:creationId xmlns:a16="http://schemas.microsoft.com/office/drawing/2014/main" id="{0090DCC4-A853-47D2-8998-D4FAA5DBF40E}"/>
                </a:ext>
              </a:extLst>
            </p:cNvPr>
            <p:cNvSpPr/>
            <p:nvPr/>
          </p:nvSpPr>
          <p:spPr>
            <a:xfrm>
              <a:off x="1259632" y="6197519"/>
              <a:ext cx="648072" cy="607769"/>
            </a:xfrm>
            <a:prstGeom prst="chevron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矢印: 山形 51">
              <a:extLst>
                <a:ext uri="{FF2B5EF4-FFF2-40B4-BE49-F238E27FC236}">
                  <a16:creationId xmlns:a16="http://schemas.microsoft.com/office/drawing/2014/main" id="{379C6DE5-82A6-42E9-83E4-A76C0C7FA68B}"/>
                </a:ext>
              </a:extLst>
            </p:cNvPr>
            <p:cNvSpPr/>
            <p:nvPr/>
          </p:nvSpPr>
          <p:spPr>
            <a:xfrm>
              <a:off x="1475656" y="6197313"/>
              <a:ext cx="648072" cy="607973"/>
            </a:xfrm>
            <a:prstGeom prst="chevron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矢印: 山形 52">
              <a:extLst>
                <a:ext uri="{FF2B5EF4-FFF2-40B4-BE49-F238E27FC236}">
                  <a16:creationId xmlns:a16="http://schemas.microsoft.com/office/drawing/2014/main" id="{4F62BEFE-7587-4F96-B0FF-169AD04FE16D}"/>
                </a:ext>
              </a:extLst>
            </p:cNvPr>
            <p:cNvSpPr/>
            <p:nvPr/>
          </p:nvSpPr>
          <p:spPr>
            <a:xfrm>
              <a:off x="1819658" y="6197724"/>
              <a:ext cx="2880592" cy="607769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おおさか元気広場の参加機会を、</a:t>
              </a:r>
              <a:endPara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より多くの子どもたちに</a:t>
              </a: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確保するために</a:t>
              </a:r>
            </a:p>
          </p:txBody>
        </p:sp>
      </p:grpSp>
      <p:sp>
        <p:nvSpPr>
          <p:cNvPr id="56" name="右矢印 44">
            <a:extLst>
              <a:ext uri="{FF2B5EF4-FFF2-40B4-BE49-F238E27FC236}">
                <a16:creationId xmlns:a16="http://schemas.microsoft.com/office/drawing/2014/main" id="{B1E3F5A8-C57C-4D68-9AEB-C3ED502A9FE1}"/>
              </a:ext>
            </a:extLst>
          </p:cNvPr>
          <p:cNvSpPr/>
          <p:nvPr/>
        </p:nvSpPr>
        <p:spPr>
          <a:xfrm rot="5400000">
            <a:off x="2276394" y="4247884"/>
            <a:ext cx="220454" cy="690177"/>
          </a:xfrm>
          <a:prstGeom prst="rightArrow">
            <a:avLst>
              <a:gd name="adj1" fmla="val 55728"/>
              <a:gd name="adj2" fmla="val 4634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6E149E6-67BA-41FB-A56F-0C089DE5F47D}"/>
              </a:ext>
            </a:extLst>
          </p:cNvPr>
          <p:cNvSpPr txBox="1"/>
          <p:nvPr/>
        </p:nvSpPr>
        <p:spPr>
          <a:xfrm>
            <a:off x="4666104" y="4437112"/>
            <a:ext cx="1418627" cy="30008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35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取組みの方向性</a:t>
            </a:r>
            <a:endParaRPr lang="en-US" altLang="ja-JP" sz="135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CCC94BB-AFCE-4FB8-91D8-21E516CD2894}"/>
              </a:ext>
            </a:extLst>
          </p:cNvPr>
          <p:cNvSpPr txBox="1"/>
          <p:nvPr/>
        </p:nvSpPr>
        <p:spPr>
          <a:xfrm>
            <a:off x="259674" y="2121808"/>
            <a:ext cx="778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b="1" dirty="0">
                <a:latin typeface="+mn-ea"/>
              </a:rPr>
              <a:t>※</a:t>
            </a:r>
            <a:r>
              <a:rPr lang="ja-JP" altLang="en-US" sz="600" b="1" dirty="0">
                <a:latin typeface="+mn-ea"/>
              </a:rPr>
              <a:t> 政令・中核市</a:t>
            </a:r>
            <a:endParaRPr lang="en-US" altLang="ja-JP" sz="600" b="1" dirty="0">
              <a:latin typeface="+mn-ea"/>
            </a:endParaRPr>
          </a:p>
          <a:p>
            <a:r>
              <a:rPr lang="ja-JP" altLang="en-US" sz="600" b="1" dirty="0">
                <a:latin typeface="+mn-ea"/>
              </a:rPr>
              <a:t>　　除く</a:t>
            </a:r>
            <a:endParaRPr lang="en-US" altLang="ja-JP" sz="600" b="1" dirty="0">
              <a:latin typeface="+mn-ea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CC56861E-E0AD-4159-9E82-835468686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641" y="1820300"/>
            <a:ext cx="2578832" cy="1237595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4BCB45C-6EA2-41EC-A569-24A8231E0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459" y="1810010"/>
            <a:ext cx="2578832" cy="1237595"/>
          </a:xfrm>
          <a:prstGeom prst="rect">
            <a:avLst/>
          </a:prstGeom>
        </p:spPr>
      </p:pic>
      <p:pic>
        <p:nvPicPr>
          <p:cNvPr id="65" name="コンテンツ プレースホルダー 3">
            <a:extLst>
              <a:ext uri="{FF2B5EF4-FFF2-40B4-BE49-F238E27FC236}">
                <a16:creationId xmlns:a16="http://schemas.microsoft.com/office/drawing/2014/main" id="{04001FC5-5B95-4635-9169-A2548DC274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291" y="1829834"/>
            <a:ext cx="2591025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91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HGP創英角ｺﾞｼｯｸUB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2024-02-22T02:18:02Z</dcterms:created>
  <dcterms:modified xsi:type="dcterms:W3CDTF">2024-02-22T02:19:34Z</dcterms:modified>
</cp:coreProperties>
</file>