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2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488F1-0EDE-40AF-80E8-6040B728BFF7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7C845-D4EE-44C5-92C7-25F166A07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397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707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4D6F-5EA8-4AB1-98A6-DC1FFC3AB6F7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8D20-2B78-4CF7-8972-6DDC6B0F6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52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4D6F-5EA8-4AB1-98A6-DC1FFC3AB6F7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8D20-2B78-4CF7-8972-6DDC6B0F6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14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4D6F-5EA8-4AB1-98A6-DC1FFC3AB6F7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8D20-2B78-4CF7-8972-6DDC6B0F6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85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4D6F-5EA8-4AB1-98A6-DC1FFC3AB6F7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8D20-2B78-4CF7-8972-6DDC6B0F6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107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4D6F-5EA8-4AB1-98A6-DC1FFC3AB6F7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8D20-2B78-4CF7-8972-6DDC6B0F6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961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4D6F-5EA8-4AB1-98A6-DC1FFC3AB6F7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8D20-2B78-4CF7-8972-6DDC6B0F6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67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4D6F-5EA8-4AB1-98A6-DC1FFC3AB6F7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8D20-2B78-4CF7-8972-6DDC6B0F6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22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4D6F-5EA8-4AB1-98A6-DC1FFC3AB6F7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8D20-2B78-4CF7-8972-6DDC6B0F6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49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4D6F-5EA8-4AB1-98A6-DC1FFC3AB6F7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8D20-2B78-4CF7-8972-6DDC6B0F6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17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4D6F-5EA8-4AB1-98A6-DC1FFC3AB6F7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8D20-2B78-4CF7-8972-6DDC6B0F6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68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4D6F-5EA8-4AB1-98A6-DC1FFC3AB6F7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8D20-2B78-4CF7-8972-6DDC6B0F6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23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44D6F-5EA8-4AB1-98A6-DC1FFC3AB6F7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98D20-2B78-4CF7-8972-6DDC6B0F6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94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78726" y="881059"/>
            <a:ext cx="8964000" cy="1583646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en-US" altLang="ja-JP" sz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◆令和３年度から第４次大阪府子ども読書活動推進計画（根拠法令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子どもの読書活動の推進に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関する法律）に基づき諸施策を進めているものの、成果指標である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大阪府における子どもの不読率</a:t>
            </a:r>
            <a:endParaRPr lang="en-US" altLang="ja-JP" sz="11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は依然高水準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で、全国的に見ても高い割合。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◆第４次計画の計画期間は令和７年度までであり、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次期計画を令和７年度中に策定予定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。次期計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画策定に向け、子どもの読書活動や図書館の実態把握など、施策の見直しや立案に必要な基礎資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料を得るため、令和６年度中に実態調査の実施や分析、事例の収集が必要。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164286"/>
            <a:ext cx="6337738" cy="61200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no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［細事業］　 次期大阪府子ども読書活動推進計画策定事業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［細々事業］新しい時代の子ども読書活動推進調査研究事業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810825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6307959" y="440101"/>
            <a:ext cx="2713579" cy="333788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no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（令和６年度当初予算要求資料より）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8726" y="2538578"/>
            <a:ext cx="8964000" cy="338400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pPr>
              <a:lnSpc>
                <a:spcPts val="15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　　　　　　　◆子どもの不読率改善に向けた、より効果的な次期計画を策定するために、子ども読書活動に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関する大阪府の現状を把握する。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◆好事例となる取組の収集や試行実施を行い、子どもの不読率改善にむけて、子どもが読書に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親しむために効果がある取組事例を次期計画に反映させる。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33760" y="3353057"/>
            <a:ext cx="2772000" cy="1224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○府内の国公私立小・中・高・支援学校等の児童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・生徒及び保護者対象の意識調査（抽出）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○学校園・図書館・教育保育施設・社会教育施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設対象の取組状況調査（全数）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＜参考＞前回の調査は令和元年度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33760" y="3353058"/>
            <a:ext cx="2772000" cy="360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　令和６年度大阪府子ども読書活動調査</a:t>
            </a:r>
            <a:endParaRPr kumimoji="1"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8725" y="883288"/>
            <a:ext cx="756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現状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78725" y="2544426"/>
            <a:ext cx="756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事業概要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33760" y="4641760"/>
            <a:ext cx="2772000" cy="1224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○子ども読書活動推進の先進地域である他県及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び当該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県内市町村の取組を現地視察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○市町村等と連携した県全域のネットワーク構築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状況や、公立図書館と学校図書館、福祉部局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との連携状況や仕組みについて好事例を収集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33760" y="4641762"/>
            <a:ext cx="2772000" cy="360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-2 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子ども読書活動推進先進地域視察</a:t>
            </a:r>
            <a:endParaRPr kumimoji="1"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962880" y="3353055"/>
            <a:ext cx="3240000" cy="1224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○連絡会を開催し、府内各市町村における子ども読書活動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推進の好事例を収集するとともに、市町村相互で取組を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交流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○有識者による講演等も併せて実施し、子ども読書活動推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進における課題を共有　　　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５、９、１月頃、年間３回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962880" y="3353057"/>
            <a:ext cx="3240000" cy="360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-1 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市町村子ども読書活動推進担当者連絡会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56566" y="4641655"/>
            <a:ext cx="3240000" cy="1224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○読書が苦手、図書館に興味のない子どもが図書館に行き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たくなるような取組を、府教育庁が府内公立図書館の協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力を得て試行実施　　　　　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７～１２月頃、年間４回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（例）・地域の企業等と連携した読書関連イベント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・親子で読書に親しむことができる講座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956566" y="4641656"/>
            <a:ext cx="3240000" cy="360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-3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図書館の魅力をより高める取組の試行実施</a:t>
            </a:r>
            <a:endParaRPr kumimoji="1"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264322" y="4647180"/>
            <a:ext cx="2718643" cy="1224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○①、②の内容及び実施した事業の成果につい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ja-JP" altLang="en-US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報告会を開催し、府及び市町村から報告・発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信　　　　　　　　　　　　　　　　　　　　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２月頃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○報告内容については、次期計画策定に</a:t>
            </a:r>
            <a:r>
              <a:rPr kumimoji="1" lang="ja-JP" altLang="en-US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あたっ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ja-JP" altLang="en-US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ての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資料に位置づけ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264322" y="4641764"/>
            <a:ext cx="2722225" cy="360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調査研究成果報告会</a:t>
            </a:r>
            <a:endParaRPr kumimoji="1"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8725" y="5974923"/>
            <a:ext cx="8964000" cy="816402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　　　　　　　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8725" y="5974923"/>
            <a:ext cx="756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事業計画</a:t>
            </a:r>
          </a:p>
        </p:txBody>
      </p:sp>
      <p:sp>
        <p:nvSpPr>
          <p:cNvPr id="4" name="ホームベース 3"/>
          <p:cNvSpPr/>
          <p:nvPr/>
        </p:nvSpPr>
        <p:spPr>
          <a:xfrm>
            <a:off x="1390003" y="6059124"/>
            <a:ext cx="2293075" cy="648000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400"/>
              </a:lnSpc>
            </a:pPr>
            <a:r>
              <a:rPr kumimoji="1"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R6</a:t>
            </a: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・現状把握、調査研究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・次期計画の方針検討</a:t>
            </a:r>
          </a:p>
        </p:txBody>
      </p:sp>
      <p:sp>
        <p:nvSpPr>
          <p:cNvPr id="7" name="山形 6"/>
          <p:cNvSpPr/>
          <p:nvPr/>
        </p:nvSpPr>
        <p:spPr>
          <a:xfrm>
            <a:off x="3683078" y="6059124"/>
            <a:ext cx="2390692" cy="648000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400"/>
              </a:lnSpc>
            </a:pPr>
            <a:r>
              <a:rPr kumimoji="1" lang="en-US" altLang="ja-JP" sz="1200" b="1" u="sng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R7</a:t>
            </a: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・現行計画まとめ</a:t>
            </a:r>
            <a:endParaRPr kumimoji="1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・次期計画策定</a:t>
            </a:r>
            <a:endParaRPr kumimoji="1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山形 30"/>
          <p:cNvSpPr/>
          <p:nvPr/>
        </p:nvSpPr>
        <p:spPr>
          <a:xfrm>
            <a:off x="6097223" y="6069351"/>
            <a:ext cx="2178095" cy="64800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400"/>
              </a:lnSpc>
            </a:pPr>
            <a:r>
              <a:rPr kumimoji="1" lang="en-US" altLang="ja-JP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R8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・次期計画施行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・計画の周知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6511319" y="3566792"/>
            <a:ext cx="1764000" cy="324000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実態調査結果による</a:t>
            </a:r>
            <a:endParaRPr kumimoji="1" lang="en-US" altLang="ja-JP" sz="10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現状と課題の提示</a:t>
            </a:r>
          </a:p>
        </p:txBody>
      </p:sp>
      <p:sp>
        <p:nvSpPr>
          <p:cNvPr id="33" name="角丸四角形 32"/>
          <p:cNvSpPr/>
          <p:nvPr/>
        </p:nvSpPr>
        <p:spPr>
          <a:xfrm>
            <a:off x="6435642" y="2671086"/>
            <a:ext cx="2376000" cy="216000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子どもの不読率改善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6434803" y="3224633"/>
            <a:ext cx="2376000" cy="1296000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より効果的な次期計画策定</a:t>
            </a:r>
          </a:p>
        </p:txBody>
      </p:sp>
      <p:sp>
        <p:nvSpPr>
          <p:cNvPr id="12" name="上矢印 11"/>
          <p:cNvSpPr/>
          <p:nvPr/>
        </p:nvSpPr>
        <p:spPr>
          <a:xfrm>
            <a:off x="6915417" y="2941776"/>
            <a:ext cx="1416451" cy="216000"/>
          </a:xfrm>
          <a:prstGeom prst="upArrow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6511319" y="4019101"/>
            <a:ext cx="1764000" cy="324000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効果的な取組事例紹介</a:t>
            </a:r>
            <a:endParaRPr kumimoji="1" lang="en-US" altLang="ja-JP" sz="10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（府内市町村、他県、府）</a:t>
            </a:r>
            <a:endParaRPr kumimoji="1" lang="en-US" altLang="ja-JP" sz="10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楕円 12"/>
          <p:cNvSpPr/>
          <p:nvPr/>
        </p:nvSpPr>
        <p:spPr>
          <a:xfrm>
            <a:off x="6511319" y="3562183"/>
            <a:ext cx="324000" cy="3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１</a:t>
            </a:r>
          </a:p>
        </p:txBody>
      </p:sp>
      <p:sp>
        <p:nvSpPr>
          <p:cNvPr id="37" name="楕円 36"/>
          <p:cNvSpPr/>
          <p:nvPr/>
        </p:nvSpPr>
        <p:spPr>
          <a:xfrm>
            <a:off x="6511319" y="4019101"/>
            <a:ext cx="324000" cy="3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２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6276950" y="2604064"/>
            <a:ext cx="2700103" cy="1980000"/>
          </a:xfrm>
          <a:prstGeom prst="roundRect">
            <a:avLst>
              <a:gd name="adj" fmla="val 4348"/>
            </a:avLst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角丸四角形 38"/>
          <p:cNvSpPr/>
          <p:nvPr/>
        </p:nvSpPr>
        <p:spPr>
          <a:xfrm>
            <a:off x="8418042" y="3271581"/>
            <a:ext cx="324000" cy="1224000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調査研究結果</a:t>
            </a:r>
            <a:endParaRPr kumimoji="1" lang="en-US" altLang="ja-JP" sz="10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の検証・発信</a:t>
            </a:r>
          </a:p>
        </p:txBody>
      </p:sp>
      <p:sp>
        <p:nvSpPr>
          <p:cNvPr id="40" name="楕円 39"/>
          <p:cNvSpPr/>
          <p:nvPr/>
        </p:nvSpPr>
        <p:spPr>
          <a:xfrm>
            <a:off x="8418042" y="3271581"/>
            <a:ext cx="324000" cy="3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３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8334950" y="3224633"/>
            <a:ext cx="0" cy="1296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図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5971" y="919133"/>
            <a:ext cx="2435567" cy="1512000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6FC563BE-52F2-4270-8B05-CB07928A42A8}"/>
              </a:ext>
            </a:extLst>
          </p:cNvPr>
          <p:cNvSpPr/>
          <p:nvPr/>
        </p:nvSpPr>
        <p:spPr>
          <a:xfrm>
            <a:off x="7654731" y="115877"/>
            <a:ext cx="1241174" cy="2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</a:p>
        </p:txBody>
      </p:sp>
    </p:spTree>
    <p:extLst>
      <p:ext uri="{BB962C8B-B14F-4D97-AF65-F5344CB8AC3E}">
        <p14:creationId xmlns:p14="http://schemas.microsoft.com/office/powerpoint/2010/main" val="1153875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785</Words>
  <Application>Microsoft Office PowerPoint</Application>
  <PresentationFormat>画面に合わせる (4:3)</PresentationFormat>
  <Paragraphs>74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2024-02-22T02:00:50Z</dcterms:created>
  <dcterms:modified xsi:type="dcterms:W3CDTF">2024-02-22T02:00:56Z</dcterms:modified>
</cp:coreProperties>
</file>