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3"/>
  </p:notesMasterIdLst>
  <p:sldIdLst>
    <p:sldId id="261" r:id="rId2"/>
  </p:sldIdLst>
  <p:sldSz cx="7775575" cy="10907713"/>
  <p:notesSz cx="6807200" cy="9939338"/>
  <p:defaultTextStyle>
    <a:defPPr>
      <a:defRPr lang="ja-JP"/>
    </a:defPPr>
    <a:lvl1pPr marL="0" algn="l" defTabSz="1019007" rtl="0" eaLnBrk="1" latinLnBrk="0" hangingPunct="1">
      <a:defRPr kumimoji="1" sz="2006" kern="1200">
        <a:solidFill>
          <a:schemeClr val="tx1"/>
        </a:solidFill>
        <a:latin typeface="+mn-lt"/>
        <a:ea typeface="+mn-ea"/>
        <a:cs typeface="+mn-cs"/>
      </a:defRPr>
    </a:lvl1pPr>
    <a:lvl2pPr marL="509504" algn="l" defTabSz="1019007" rtl="0" eaLnBrk="1" latinLnBrk="0" hangingPunct="1">
      <a:defRPr kumimoji="1" sz="2006" kern="1200">
        <a:solidFill>
          <a:schemeClr val="tx1"/>
        </a:solidFill>
        <a:latin typeface="+mn-lt"/>
        <a:ea typeface="+mn-ea"/>
        <a:cs typeface="+mn-cs"/>
      </a:defRPr>
    </a:lvl2pPr>
    <a:lvl3pPr marL="1019007" algn="l" defTabSz="1019007" rtl="0" eaLnBrk="1" latinLnBrk="0" hangingPunct="1">
      <a:defRPr kumimoji="1" sz="2006" kern="1200">
        <a:solidFill>
          <a:schemeClr val="tx1"/>
        </a:solidFill>
        <a:latin typeface="+mn-lt"/>
        <a:ea typeface="+mn-ea"/>
        <a:cs typeface="+mn-cs"/>
      </a:defRPr>
    </a:lvl3pPr>
    <a:lvl4pPr marL="1528511" algn="l" defTabSz="1019007" rtl="0" eaLnBrk="1" latinLnBrk="0" hangingPunct="1">
      <a:defRPr kumimoji="1" sz="2006" kern="1200">
        <a:solidFill>
          <a:schemeClr val="tx1"/>
        </a:solidFill>
        <a:latin typeface="+mn-lt"/>
        <a:ea typeface="+mn-ea"/>
        <a:cs typeface="+mn-cs"/>
      </a:defRPr>
    </a:lvl4pPr>
    <a:lvl5pPr marL="2038015" algn="l" defTabSz="1019007" rtl="0" eaLnBrk="1" latinLnBrk="0" hangingPunct="1">
      <a:defRPr kumimoji="1" sz="2006" kern="1200">
        <a:solidFill>
          <a:schemeClr val="tx1"/>
        </a:solidFill>
        <a:latin typeface="+mn-lt"/>
        <a:ea typeface="+mn-ea"/>
        <a:cs typeface="+mn-cs"/>
      </a:defRPr>
    </a:lvl5pPr>
    <a:lvl6pPr marL="2547518" algn="l" defTabSz="1019007" rtl="0" eaLnBrk="1" latinLnBrk="0" hangingPunct="1">
      <a:defRPr kumimoji="1" sz="2006" kern="1200">
        <a:solidFill>
          <a:schemeClr val="tx1"/>
        </a:solidFill>
        <a:latin typeface="+mn-lt"/>
        <a:ea typeface="+mn-ea"/>
        <a:cs typeface="+mn-cs"/>
      </a:defRPr>
    </a:lvl6pPr>
    <a:lvl7pPr marL="3057022" algn="l" defTabSz="1019007" rtl="0" eaLnBrk="1" latinLnBrk="0" hangingPunct="1">
      <a:defRPr kumimoji="1" sz="2006" kern="1200">
        <a:solidFill>
          <a:schemeClr val="tx1"/>
        </a:solidFill>
        <a:latin typeface="+mn-lt"/>
        <a:ea typeface="+mn-ea"/>
        <a:cs typeface="+mn-cs"/>
      </a:defRPr>
    </a:lvl7pPr>
    <a:lvl8pPr marL="3566526" algn="l" defTabSz="1019007" rtl="0" eaLnBrk="1" latinLnBrk="0" hangingPunct="1">
      <a:defRPr kumimoji="1" sz="2006" kern="1200">
        <a:solidFill>
          <a:schemeClr val="tx1"/>
        </a:solidFill>
        <a:latin typeface="+mn-lt"/>
        <a:ea typeface="+mn-ea"/>
        <a:cs typeface="+mn-cs"/>
      </a:defRPr>
    </a:lvl8pPr>
    <a:lvl9pPr marL="4076029" algn="l" defTabSz="1019007" rtl="0" eaLnBrk="1" latinLnBrk="0" hangingPunct="1">
      <a:defRPr kumimoji="1"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5">
          <p15:clr>
            <a:srgbClr val="A4A3A4"/>
          </p15:clr>
        </p15:guide>
        <p15:guide id="2" pos="244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9E7"/>
    <a:srgbClr val="FFF2CC"/>
    <a:srgbClr val="FFC000"/>
    <a:srgbClr val="EC6C00"/>
    <a:srgbClr val="7EBE33"/>
    <a:srgbClr val="906E30"/>
    <a:srgbClr val="A4723A"/>
    <a:srgbClr val="664724"/>
    <a:srgbClr val="645226"/>
    <a:srgbClr val="6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146" d="100"/>
          <a:sy n="146" d="100"/>
        </p:scale>
        <p:origin x="274" y="-4738"/>
      </p:cViewPr>
      <p:guideLst>
        <p:guide orient="horz" pos="3435"/>
        <p:guide pos="24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9786" cy="498693"/>
          </a:xfrm>
          <a:prstGeom prst="rect">
            <a:avLst/>
          </a:prstGeom>
        </p:spPr>
        <p:txBody>
          <a:bodyPr vert="horz" lIns="91569" tIns="45785" rIns="91569" bIns="45785"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841" y="0"/>
            <a:ext cx="2949786" cy="498693"/>
          </a:xfrm>
          <a:prstGeom prst="rect">
            <a:avLst/>
          </a:prstGeom>
        </p:spPr>
        <p:txBody>
          <a:bodyPr vert="horz" lIns="91569" tIns="45785" rIns="91569" bIns="45785" rtlCol="0"/>
          <a:lstStyle>
            <a:lvl1pPr algn="r">
              <a:defRPr sz="1100"/>
            </a:lvl1pPr>
          </a:lstStyle>
          <a:p>
            <a:fld id="{70F99883-74AE-4A2C-81B7-5B86A08198C0}" type="datetimeFigureOut">
              <a:rPr kumimoji="1" lang="ja-JP" altLang="en-US" smtClean="0"/>
              <a:t>2024/1/10</a:t>
            </a:fld>
            <a:endParaRPr kumimoji="1" lang="ja-JP" altLang="en-US"/>
          </a:p>
        </p:txBody>
      </p:sp>
      <p:sp>
        <p:nvSpPr>
          <p:cNvPr id="4" name="スライド イメージ プレースホルダー 3"/>
          <p:cNvSpPr>
            <a:spLocks noGrp="1" noRot="1" noChangeAspect="1"/>
          </p:cNvSpPr>
          <p:nvPr>
            <p:ph type="sldImg" idx="2"/>
          </p:nvPr>
        </p:nvSpPr>
        <p:spPr>
          <a:xfrm>
            <a:off x="2208213" y="1241425"/>
            <a:ext cx="2390775" cy="3355975"/>
          </a:xfrm>
          <a:prstGeom prst="rect">
            <a:avLst/>
          </a:prstGeom>
          <a:noFill/>
          <a:ln w="12700">
            <a:solidFill>
              <a:prstClr val="black"/>
            </a:solidFill>
          </a:ln>
        </p:spPr>
        <p:txBody>
          <a:bodyPr vert="horz" lIns="91569" tIns="45785" rIns="91569" bIns="45785"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569" tIns="45785" rIns="91569" bIns="4578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40649"/>
            <a:ext cx="2949786" cy="498692"/>
          </a:xfrm>
          <a:prstGeom prst="rect">
            <a:avLst/>
          </a:prstGeom>
        </p:spPr>
        <p:txBody>
          <a:bodyPr vert="horz" lIns="91569" tIns="45785" rIns="91569" bIns="45785"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841" y="9440649"/>
            <a:ext cx="2949786" cy="498692"/>
          </a:xfrm>
          <a:prstGeom prst="rect">
            <a:avLst/>
          </a:prstGeom>
        </p:spPr>
        <p:txBody>
          <a:bodyPr vert="horz" lIns="91569" tIns="45785" rIns="91569" bIns="45785" rtlCol="0" anchor="b"/>
          <a:lstStyle>
            <a:lvl1pPr algn="r">
              <a:defRPr sz="1100"/>
            </a:lvl1pPr>
          </a:lstStyle>
          <a:p>
            <a:fld id="{ACD93CC5-A9B8-46A1-B8C3-70AA73E05DA2}" type="slidenum">
              <a:rPr kumimoji="1" lang="ja-JP" altLang="en-US" smtClean="0"/>
              <a:t>‹#›</a:t>
            </a:fld>
            <a:endParaRPr kumimoji="1" lang="ja-JP" altLang="en-US"/>
          </a:p>
        </p:txBody>
      </p:sp>
    </p:spTree>
    <p:extLst>
      <p:ext uri="{BB962C8B-B14F-4D97-AF65-F5344CB8AC3E}">
        <p14:creationId xmlns:p14="http://schemas.microsoft.com/office/powerpoint/2010/main" val="3670022972"/>
      </p:ext>
    </p:extLst>
  </p:cSld>
  <p:clrMap bg1="lt1" tx1="dk1" bg2="lt2" tx2="dk2" accent1="accent1" accent2="accent2" accent3="accent3" accent4="accent4" accent5="accent5" accent6="accent6" hlink="hlink" folHlink="folHlink"/>
  <p:notesStyle>
    <a:lvl1pPr marL="0" algn="l" defTabSz="1019007" rtl="0" eaLnBrk="1" latinLnBrk="0" hangingPunct="1">
      <a:defRPr kumimoji="1" sz="1337" kern="1200">
        <a:solidFill>
          <a:schemeClr val="tx1"/>
        </a:solidFill>
        <a:latin typeface="+mn-lt"/>
        <a:ea typeface="+mn-ea"/>
        <a:cs typeface="+mn-cs"/>
      </a:defRPr>
    </a:lvl1pPr>
    <a:lvl2pPr marL="509504" algn="l" defTabSz="1019007" rtl="0" eaLnBrk="1" latinLnBrk="0" hangingPunct="1">
      <a:defRPr kumimoji="1" sz="1337" kern="1200">
        <a:solidFill>
          <a:schemeClr val="tx1"/>
        </a:solidFill>
        <a:latin typeface="+mn-lt"/>
        <a:ea typeface="+mn-ea"/>
        <a:cs typeface="+mn-cs"/>
      </a:defRPr>
    </a:lvl2pPr>
    <a:lvl3pPr marL="1019007" algn="l" defTabSz="1019007" rtl="0" eaLnBrk="1" latinLnBrk="0" hangingPunct="1">
      <a:defRPr kumimoji="1" sz="1337" kern="1200">
        <a:solidFill>
          <a:schemeClr val="tx1"/>
        </a:solidFill>
        <a:latin typeface="+mn-lt"/>
        <a:ea typeface="+mn-ea"/>
        <a:cs typeface="+mn-cs"/>
      </a:defRPr>
    </a:lvl3pPr>
    <a:lvl4pPr marL="1528511" algn="l" defTabSz="1019007" rtl="0" eaLnBrk="1" latinLnBrk="0" hangingPunct="1">
      <a:defRPr kumimoji="1" sz="1337" kern="1200">
        <a:solidFill>
          <a:schemeClr val="tx1"/>
        </a:solidFill>
        <a:latin typeface="+mn-lt"/>
        <a:ea typeface="+mn-ea"/>
        <a:cs typeface="+mn-cs"/>
      </a:defRPr>
    </a:lvl4pPr>
    <a:lvl5pPr marL="2038015" algn="l" defTabSz="1019007" rtl="0" eaLnBrk="1" latinLnBrk="0" hangingPunct="1">
      <a:defRPr kumimoji="1" sz="1337" kern="1200">
        <a:solidFill>
          <a:schemeClr val="tx1"/>
        </a:solidFill>
        <a:latin typeface="+mn-lt"/>
        <a:ea typeface="+mn-ea"/>
        <a:cs typeface="+mn-cs"/>
      </a:defRPr>
    </a:lvl5pPr>
    <a:lvl6pPr marL="2547518" algn="l" defTabSz="1019007" rtl="0" eaLnBrk="1" latinLnBrk="0" hangingPunct="1">
      <a:defRPr kumimoji="1" sz="1337" kern="1200">
        <a:solidFill>
          <a:schemeClr val="tx1"/>
        </a:solidFill>
        <a:latin typeface="+mn-lt"/>
        <a:ea typeface="+mn-ea"/>
        <a:cs typeface="+mn-cs"/>
      </a:defRPr>
    </a:lvl6pPr>
    <a:lvl7pPr marL="3057022" algn="l" defTabSz="1019007" rtl="0" eaLnBrk="1" latinLnBrk="0" hangingPunct="1">
      <a:defRPr kumimoji="1" sz="1337" kern="1200">
        <a:solidFill>
          <a:schemeClr val="tx1"/>
        </a:solidFill>
        <a:latin typeface="+mn-lt"/>
        <a:ea typeface="+mn-ea"/>
        <a:cs typeface="+mn-cs"/>
      </a:defRPr>
    </a:lvl7pPr>
    <a:lvl8pPr marL="3566526" algn="l" defTabSz="1019007" rtl="0" eaLnBrk="1" latinLnBrk="0" hangingPunct="1">
      <a:defRPr kumimoji="1" sz="1337" kern="1200">
        <a:solidFill>
          <a:schemeClr val="tx1"/>
        </a:solidFill>
        <a:latin typeface="+mn-lt"/>
        <a:ea typeface="+mn-ea"/>
        <a:cs typeface="+mn-cs"/>
      </a:defRPr>
    </a:lvl8pPr>
    <a:lvl9pPr marL="4076029" algn="l" defTabSz="1019007" rtl="0" eaLnBrk="1" latinLnBrk="0" hangingPunct="1">
      <a:defRPr kumimoji="1" sz="1337"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a:prstGeom prst="rect">
            <a:avLst/>
          </a:prstGeo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a:prstGeom prst="rect">
            <a:avLst/>
          </a:prstGeo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94A3B7E-DD21-4048-88F3-59665D8E8CDB}"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84903F17-9641-4B84-A974-7D55D06F1897}"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210892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988" y="2903538"/>
            <a:ext cx="6705600" cy="69215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57294DBB-917B-4186-A703-7409F7CF8E54}"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52B72EE-4B45-425F-B500-026DA88CB77F}"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32365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C64D20DD-EE55-4DDE-BB8B-8D151B9371C9}"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EF60586A-009D-4946-86B1-6BEB0D580BF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55280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287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34988" y="2903538"/>
            <a:ext cx="6705600" cy="69215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AE7DE13-46BE-4B37-9FBB-8FA2A87D7224}"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9A7FC707-0A99-4B85-9C38-B64E72987C1E}"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3555207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a:prstGeom prst="rect">
            <a:avLst/>
          </a:prstGeo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a:prstGeom prst="rect">
            <a:avLst/>
          </a:prstGeo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8184D596-71CB-401C-BE2A-FF96587D8E95}"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5"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3D9CCBC2-8C21-4C9A-A2A0-C4F7CFD13B61}"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99240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B73FDC24-657B-46BD-9F76-F6EB56EE60B7}"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0B8B99DA-1B7B-4D03-B44C-EA0B6BFD2A8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2163169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a:prstGeom prst="rect">
            <a:avLst/>
          </a:prstGeo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23244564-11C5-49CA-A6C6-0EFA5B9EEF59}"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8"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A10FB411-F8C4-4E71-AA2F-EFB8BA585732}"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39328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534988" y="581025"/>
            <a:ext cx="6705600" cy="2108200"/>
          </a:xfrm>
          <a:prstGeom prst="rect">
            <a:avLst/>
          </a:prstGeom>
        </p:spPr>
        <p:txBody>
          <a:bodyPr/>
          <a:lstStyle/>
          <a:p>
            <a:r>
              <a:rPr lang="ja-JP" altLang="en-US"/>
              <a:t>マスター タイトルの書式設定</a:t>
            </a:r>
            <a:endParaRPr lang="en-US" dirty="0"/>
          </a:p>
        </p:txBody>
      </p:sp>
      <p:sp>
        <p:nvSpPr>
          <p:cNvPr id="3"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1E3C5F0A-E814-4F5B-8509-4826EF6EAFAD}"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4"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F8C3135D-753B-4641-9B40-F5C756AB03B8}"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16759063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449F838-D727-4C3D-981F-C91357BA9725}"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3"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2E37CFDE-7B0F-4037-894D-A6CABA6358C6}"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6630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a:prstGeom prst="rect">
            <a:avLst/>
          </a:prstGeo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61578700-CC02-43A7-8D67-617F0C9B34C3}"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717CBD56-090A-4AA6-BB18-0A87B6BE4240}"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671046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a:prstGeom prst="rect">
            <a:avLst/>
          </a:prstGeo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a:prstGeom prst="rect">
            <a:avLst/>
          </a:prstGeo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pPr lvl="0"/>
            <a:r>
              <a:rPr lang="ja-JP" altLang="en-US" noProof="0"/>
              <a:t>図を追加</a:t>
            </a:r>
            <a:endParaRPr lang="en-US" noProof="0" dirty="0"/>
          </a:p>
        </p:txBody>
      </p:sp>
      <p:sp>
        <p:nvSpPr>
          <p:cNvPr id="4" name="Text Placeholder 3"/>
          <p:cNvSpPr>
            <a:spLocks noGrp="1"/>
          </p:cNvSpPr>
          <p:nvPr>
            <p:ph type="body" sz="half" idx="2"/>
          </p:nvPr>
        </p:nvSpPr>
        <p:spPr>
          <a:xfrm>
            <a:off x="535584" y="3272314"/>
            <a:ext cx="2507825" cy="6062366"/>
          </a:xfrm>
          <a:prstGeom prst="rect">
            <a:avLst/>
          </a:prstGeo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3"/>
          <p:cNvSpPr>
            <a:spLocks noGrp="1"/>
          </p:cNvSpPr>
          <p:nvPr>
            <p:ph type="dt" sz="half" idx="10"/>
          </p:nvPr>
        </p:nvSpPr>
        <p:spPr>
          <a:xfrm>
            <a:off x="534988" y="10109200"/>
            <a:ext cx="1749425" cy="581025"/>
          </a:xfrm>
          <a:prstGeom prst="rect">
            <a:avLst/>
          </a:prstGeom>
        </p:spPr>
        <p:txBody>
          <a:bodyPr/>
          <a:lstStyle>
            <a:lvl1pPr>
              <a:defRPr/>
            </a:lvl1pPr>
          </a:lstStyle>
          <a:p>
            <a:pPr>
              <a:defRPr/>
            </a:pPr>
            <a:fld id="{D7CF08AA-2110-42CD-8773-E3A4EF59A3C2}" type="datetimeFigureOut">
              <a:rPr lang="en-US">
                <a:solidFill>
                  <a:prstClr val="black">
                    <a:tint val="75000"/>
                  </a:prstClr>
                </a:solidFill>
              </a:rPr>
              <a:pPr>
                <a:defRPr/>
              </a:pPr>
              <a:t>1/10/2024</a:t>
            </a:fld>
            <a:endParaRPr lang="en-US" dirty="0">
              <a:solidFill>
                <a:prstClr val="black">
                  <a:tint val="75000"/>
                </a:prstClr>
              </a:solidFill>
            </a:endParaRPr>
          </a:p>
        </p:txBody>
      </p:sp>
      <p:sp>
        <p:nvSpPr>
          <p:cNvPr id="6" name="Footer Placeholder 4"/>
          <p:cNvSpPr>
            <a:spLocks noGrp="1"/>
          </p:cNvSpPr>
          <p:nvPr>
            <p:ph type="ftr" sz="quarter" idx="11"/>
          </p:nvPr>
        </p:nvSpPr>
        <p:spPr>
          <a:xfrm>
            <a:off x="2574925" y="10109200"/>
            <a:ext cx="2625725" cy="581025"/>
          </a:xfrm>
          <a:prstGeom prst="rect">
            <a:avLst/>
          </a:prstGeom>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a:xfrm>
            <a:off x="5491163" y="10109200"/>
            <a:ext cx="1749425" cy="581025"/>
          </a:xfrm>
          <a:prstGeom prst="rect">
            <a:avLst/>
          </a:prstGeom>
        </p:spPr>
        <p:txBody>
          <a:bodyPr/>
          <a:lstStyle>
            <a:lvl1pPr>
              <a:defRPr/>
            </a:lvl1pPr>
          </a:lstStyle>
          <a:p>
            <a:pPr>
              <a:defRPr/>
            </a:pPr>
            <a:fld id="{5D69A334-02AD-4810-8742-6DB93C5EA25A}" type="slidenum">
              <a:rPr lang="en-US">
                <a:solidFill>
                  <a:prstClr val="black">
                    <a:tint val="75000"/>
                  </a:prstClr>
                </a:solidFill>
              </a:rPr>
              <a:pPr>
                <a:defRPr/>
              </a:pPr>
              <a:t>‹#›</a:t>
            </a:fld>
            <a:endParaRPr lang="en-US" dirty="0">
              <a:solidFill>
                <a:prstClr val="black">
                  <a:tint val="75000"/>
                </a:prstClr>
              </a:solidFill>
            </a:endParaRPr>
          </a:p>
        </p:txBody>
      </p:sp>
    </p:spTree>
    <p:extLst>
      <p:ext uri="{BB962C8B-B14F-4D97-AF65-F5344CB8AC3E}">
        <p14:creationId xmlns:p14="http://schemas.microsoft.com/office/powerpoint/2010/main" val="4214634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746532"/>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defTabSz="776288" rtl="0" fontAlgn="base">
        <a:lnSpc>
          <a:spcPct val="90000"/>
        </a:lnSpc>
        <a:spcBef>
          <a:spcPct val="0"/>
        </a:spcBef>
        <a:spcAft>
          <a:spcPct val="0"/>
        </a:spcAft>
        <a:defRPr kumimoji="1" sz="3700" kern="1200">
          <a:solidFill>
            <a:schemeClr val="tx1"/>
          </a:solidFill>
          <a:latin typeface="+mj-lt"/>
          <a:ea typeface="+mj-ea"/>
          <a:cs typeface="+mj-cs"/>
        </a:defRPr>
      </a:lvl1pPr>
      <a:lvl2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2pPr>
      <a:lvl3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3pPr>
      <a:lvl4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4pPr>
      <a:lvl5pPr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5pPr>
      <a:lvl6pPr marL="4572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6pPr>
      <a:lvl7pPr marL="9144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7pPr>
      <a:lvl8pPr marL="13716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8pPr>
      <a:lvl9pPr marL="1828800" algn="l" defTabSz="776288" rtl="0" fontAlgn="base">
        <a:lnSpc>
          <a:spcPct val="90000"/>
        </a:lnSpc>
        <a:spcBef>
          <a:spcPct val="0"/>
        </a:spcBef>
        <a:spcAft>
          <a:spcPct val="0"/>
        </a:spcAft>
        <a:defRPr kumimoji="1" sz="3700">
          <a:solidFill>
            <a:schemeClr val="tx1"/>
          </a:solidFill>
          <a:latin typeface="Calibri Light"/>
          <a:ea typeface="ＭＳ Ｐゴシック" pitchFamily="50" charset="-128"/>
        </a:defRPr>
      </a:lvl9pPr>
    </p:titleStyle>
    <p:bodyStyle>
      <a:lvl1pPr marL="193675" indent="-193675" algn="l" defTabSz="776288" rtl="0" fontAlgn="base">
        <a:lnSpc>
          <a:spcPct val="90000"/>
        </a:lnSpc>
        <a:spcBef>
          <a:spcPts val="850"/>
        </a:spcBef>
        <a:spcAft>
          <a:spcPct val="0"/>
        </a:spcAft>
        <a:buFont typeface="Arial" pitchFamily="34" charset="0"/>
        <a:buChar char="•"/>
        <a:defRPr kumimoji="1" sz="2300" kern="1200">
          <a:solidFill>
            <a:schemeClr val="tx1"/>
          </a:solidFill>
          <a:latin typeface="+mn-lt"/>
          <a:ea typeface="+mn-ea"/>
          <a:cs typeface="+mn-cs"/>
        </a:defRPr>
      </a:lvl1pPr>
      <a:lvl2pPr marL="582613" indent="-193675" algn="l" defTabSz="776288" rtl="0" fontAlgn="base">
        <a:lnSpc>
          <a:spcPct val="90000"/>
        </a:lnSpc>
        <a:spcBef>
          <a:spcPts val="425"/>
        </a:spcBef>
        <a:spcAft>
          <a:spcPct val="0"/>
        </a:spcAft>
        <a:buFont typeface="Arial" pitchFamily="34" charset="0"/>
        <a:buChar char="•"/>
        <a:defRPr kumimoji="1" sz="2000" kern="1200">
          <a:solidFill>
            <a:schemeClr val="tx1"/>
          </a:solidFill>
          <a:latin typeface="+mn-lt"/>
          <a:ea typeface="+mn-ea"/>
          <a:cs typeface="+mn-cs"/>
        </a:defRPr>
      </a:lvl2pPr>
      <a:lvl3pPr marL="971550" indent="-193675" algn="l" defTabSz="776288" rtl="0" fontAlgn="base">
        <a:lnSpc>
          <a:spcPct val="90000"/>
        </a:lnSpc>
        <a:spcBef>
          <a:spcPts val="425"/>
        </a:spcBef>
        <a:spcAft>
          <a:spcPct val="0"/>
        </a:spcAft>
        <a:buFont typeface="Arial" pitchFamily="34" charset="0"/>
        <a:buChar char="•"/>
        <a:defRPr kumimoji="1" sz="1700" kern="1200">
          <a:solidFill>
            <a:schemeClr val="tx1"/>
          </a:solidFill>
          <a:latin typeface="+mn-lt"/>
          <a:ea typeface="+mn-ea"/>
          <a:cs typeface="+mn-cs"/>
        </a:defRPr>
      </a:lvl3pPr>
      <a:lvl4pPr marL="136048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4pPr>
      <a:lvl5pPr marL="1747838" indent="-193675" algn="l" defTabSz="776288" rtl="0" fontAlgn="base">
        <a:lnSpc>
          <a:spcPct val="90000"/>
        </a:lnSpc>
        <a:spcBef>
          <a:spcPts val="425"/>
        </a:spcBef>
        <a:spcAft>
          <a:spcPct val="0"/>
        </a:spcAft>
        <a:buFont typeface="Arial" pitchFamily="34" charset="0"/>
        <a:buChar char="•"/>
        <a:defRPr kumimoji="1" sz="1500"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ugyosokushin-g04@gbox.pref.osaka.lg.jp" TargetMode="External"/><Relationship Id="rId7" Type="http://schemas.openxmlformats.org/officeDocument/2006/relationships/image" Target="../media/image4.png"/><Relationship Id="rId2" Type="http://schemas.openxmlformats.org/officeDocument/2006/relationships/image" Target="../media/image1.gif"/><Relationship Id="rId1" Type="http://schemas.openxmlformats.org/officeDocument/2006/relationships/slideLayout" Target="../slideLayouts/slideLayout12.xml"/><Relationship Id="rId6" Type="http://schemas.openxmlformats.org/officeDocument/2006/relationships/hyperlink" Target="https://lgpos.task-asp.net/cu/270008/ea/residents/procedures/apply/ab57b679-4d24-43e3-b1da-237918f97793/start" TargetMode="External"/><Relationship Id="rId5" Type="http://schemas.openxmlformats.org/officeDocument/2006/relationships/image" Target="../media/image3.pn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10048" y="3339106"/>
            <a:ext cx="7785623" cy="1094873"/>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2782363" y="4556790"/>
            <a:ext cx="4865892" cy="338554"/>
          </a:xfrm>
          <a:prstGeom prst="rect">
            <a:avLst/>
          </a:prstGeom>
        </p:spPr>
        <p:txBody>
          <a:bodyPr wrap="square">
            <a:spAutoFit/>
          </a:bodyPr>
          <a:lstStyle/>
          <a:p>
            <a:r>
              <a:rPr lang="en-US" altLang="ja-JP" sz="1600" dirty="0">
                <a:latin typeface="HGPｺﾞｼｯｸE" panose="020B0900000000000000" pitchFamily="50" charset="-128"/>
                <a:ea typeface="HGPｺﾞｼｯｸE" panose="020B0900000000000000" pitchFamily="50" charset="-128"/>
              </a:rPr>
              <a:t>2024</a:t>
            </a:r>
            <a:r>
              <a:rPr lang="ja-JP" altLang="en-US" sz="1600" dirty="0">
                <a:latin typeface="HGPｺﾞｼｯｸE" panose="020B0900000000000000" pitchFamily="50" charset="-128"/>
                <a:ea typeface="HGPｺﾞｼｯｸE" panose="020B0900000000000000" pitchFamily="50" charset="-128"/>
              </a:rPr>
              <a:t>年</a:t>
            </a:r>
            <a:r>
              <a:rPr lang="en-US" altLang="ja-JP" sz="1600" dirty="0">
                <a:latin typeface="HGPｺﾞｼｯｸE" panose="020B0900000000000000" pitchFamily="50" charset="-128"/>
                <a:ea typeface="HGPｺﾞｼｯｸE" panose="020B0900000000000000" pitchFamily="50" charset="-128"/>
              </a:rPr>
              <a:t>3</a:t>
            </a:r>
            <a:r>
              <a:rPr lang="ja-JP" altLang="en-US" sz="1600" dirty="0">
                <a:latin typeface="HGPｺﾞｼｯｸE" panose="020B0900000000000000" pitchFamily="50" charset="-128"/>
                <a:ea typeface="HGPｺﾞｼｯｸE" panose="020B0900000000000000" pitchFamily="50" charset="-128"/>
              </a:rPr>
              <a:t>月</a:t>
            </a:r>
            <a:r>
              <a:rPr lang="en-US" altLang="ja-JP" sz="1600" dirty="0">
                <a:latin typeface="HGPｺﾞｼｯｸE" panose="020B0900000000000000" pitchFamily="50" charset="-128"/>
                <a:ea typeface="HGPｺﾞｼｯｸE" panose="020B0900000000000000" pitchFamily="50" charset="-128"/>
              </a:rPr>
              <a:t>21</a:t>
            </a:r>
            <a:r>
              <a:rPr lang="ja-JP" altLang="en-US" sz="1600" dirty="0">
                <a:latin typeface="HGPｺﾞｼｯｸE" panose="020B0900000000000000" pitchFamily="50" charset="-128"/>
                <a:ea typeface="HGPｺﾞｼｯｸE" panose="020B0900000000000000" pitchFamily="50" charset="-128"/>
              </a:rPr>
              <a:t>日（木）　</a:t>
            </a:r>
            <a:r>
              <a:rPr lang="en-US" altLang="ja-JP" sz="1600" dirty="0">
                <a:latin typeface="HGPｺﾞｼｯｸE" panose="020B0900000000000000" pitchFamily="50" charset="-128"/>
                <a:ea typeface="HGPｺﾞｼｯｸE" panose="020B0900000000000000" pitchFamily="50" charset="-128"/>
              </a:rPr>
              <a:t>13</a:t>
            </a:r>
            <a:r>
              <a:rPr lang="ja-JP" altLang="en-US" sz="1600" dirty="0">
                <a:latin typeface="HGPｺﾞｼｯｸE" panose="020B0900000000000000" pitchFamily="50" charset="-128"/>
                <a:ea typeface="HGPｺﾞｼｯｸE" panose="020B0900000000000000" pitchFamily="50" charset="-128"/>
              </a:rPr>
              <a:t>：</a:t>
            </a:r>
            <a:r>
              <a:rPr lang="en-US" altLang="ja-JP" sz="1600" dirty="0">
                <a:latin typeface="HGPｺﾞｼｯｸE" panose="020B0900000000000000" pitchFamily="50" charset="-128"/>
                <a:ea typeface="HGPｺﾞｼｯｸE" panose="020B0900000000000000" pitchFamily="50" charset="-128"/>
              </a:rPr>
              <a:t>30</a:t>
            </a:r>
            <a:r>
              <a:rPr lang="ja-JP" altLang="en-US" sz="1600" dirty="0">
                <a:latin typeface="HGPｺﾞｼｯｸE" panose="020B0900000000000000" pitchFamily="50" charset="-128"/>
                <a:ea typeface="HGPｺﾞｼｯｸE" panose="020B0900000000000000" pitchFamily="50" charset="-128"/>
              </a:rPr>
              <a:t>～</a:t>
            </a:r>
            <a:r>
              <a:rPr lang="en-US" altLang="ja-JP" sz="1600" dirty="0">
                <a:latin typeface="HGPｺﾞｼｯｸE" panose="020B0900000000000000" pitchFamily="50" charset="-128"/>
                <a:ea typeface="HGPｺﾞｼｯｸE" panose="020B0900000000000000" pitchFamily="50" charset="-128"/>
              </a:rPr>
              <a:t>16</a:t>
            </a:r>
            <a:r>
              <a:rPr lang="ja-JP" altLang="en-US" sz="1600" dirty="0">
                <a:latin typeface="HGPｺﾞｼｯｸE" panose="020B0900000000000000" pitchFamily="50" charset="-128"/>
                <a:ea typeface="HGPｺﾞｼｯｸE" panose="020B0900000000000000" pitchFamily="50" charset="-128"/>
              </a:rPr>
              <a:t>：</a:t>
            </a:r>
            <a:r>
              <a:rPr lang="en-US" altLang="ja-JP" sz="1600" dirty="0">
                <a:latin typeface="HGPｺﾞｼｯｸE" panose="020B0900000000000000" pitchFamily="50" charset="-128"/>
                <a:ea typeface="HGPｺﾞｼｯｸE" panose="020B0900000000000000" pitchFamily="50" charset="-128"/>
              </a:rPr>
              <a:t>00</a:t>
            </a:r>
            <a:r>
              <a:rPr lang="ja-JP" altLang="en-US" sz="1400" dirty="0">
                <a:latin typeface="HGPｺﾞｼｯｸE" panose="020B0900000000000000" pitchFamily="50" charset="-128"/>
                <a:ea typeface="HGPｺﾞｼｯｸE" panose="020B0900000000000000" pitchFamily="50" charset="-128"/>
              </a:rPr>
              <a:t>（受付開始</a:t>
            </a:r>
            <a:r>
              <a:rPr lang="en-US" altLang="ja-JP" sz="1400" dirty="0">
                <a:latin typeface="HGPｺﾞｼｯｸE" panose="020B0900000000000000" pitchFamily="50" charset="-128"/>
                <a:ea typeface="HGPｺﾞｼｯｸE" panose="020B0900000000000000" pitchFamily="50" charset="-128"/>
              </a:rPr>
              <a:t>13</a:t>
            </a:r>
            <a:r>
              <a:rPr lang="ja-JP" altLang="en-US" sz="1400" dirty="0">
                <a:latin typeface="HGPｺﾞｼｯｸE" panose="020B0900000000000000" pitchFamily="50" charset="-128"/>
                <a:ea typeface="HGPｺﾞｼｯｸE" panose="020B0900000000000000" pitchFamily="50" charset="-128"/>
              </a:rPr>
              <a:t>時）</a:t>
            </a:r>
          </a:p>
        </p:txBody>
      </p:sp>
      <p:sp>
        <p:nvSpPr>
          <p:cNvPr id="7" name="正方形/長方形 6"/>
          <p:cNvSpPr/>
          <p:nvPr/>
        </p:nvSpPr>
        <p:spPr>
          <a:xfrm>
            <a:off x="2845096" y="4969728"/>
            <a:ext cx="4227376" cy="584775"/>
          </a:xfrm>
          <a:prstGeom prst="rect">
            <a:avLst/>
          </a:prstGeom>
        </p:spPr>
        <p:txBody>
          <a:bodyPr wrap="square">
            <a:spAutoFit/>
          </a:bodyPr>
          <a:lstStyle/>
          <a:p>
            <a:r>
              <a:rPr lang="ja-JP" altLang="ja-JP" sz="1600" b="1" dirty="0">
                <a:latin typeface="HG丸ｺﾞｼｯｸM-PRO" panose="020F0600000000000000" pitchFamily="50" charset="-128"/>
                <a:ea typeface="HG丸ｺﾞｼｯｸM-PRO" panose="020F0600000000000000" pitchFamily="50" charset="-128"/>
              </a:rPr>
              <a:t>エル・おおさか本館</a:t>
            </a:r>
            <a:r>
              <a:rPr lang="en-US" altLang="ja-JP" sz="1600" b="1" dirty="0">
                <a:latin typeface="HG丸ｺﾞｼｯｸM-PRO" panose="020F0600000000000000" pitchFamily="50" charset="-128"/>
                <a:ea typeface="HG丸ｺﾞｼｯｸM-PRO" panose="020F0600000000000000" pitchFamily="50" charset="-128"/>
              </a:rPr>
              <a:t>11</a:t>
            </a:r>
            <a:r>
              <a:rPr lang="ja-JP" altLang="ja-JP" sz="1600" b="1" dirty="0">
                <a:latin typeface="HG丸ｺﾞｼｯｸM-PRO" panose="020F0600000000000000" pitchFamily="50" charset="-128"/>
                <a:ea typeface="HG丸ｺﾞｼｯｸM-PRO" panose="020F0600000000000000" pitchFamily="50" charset="-128"/>
              </a:rPr>
              <a:t>階　セミナールーム　（大阪市中央区北浜東</a:t>
            </a:r>
            <a:r>
              <a:rPr lang="en-US" altLang="ja-JP" sz="1600" b="1" dirty="0">
                <a:latin typeface="HG丸ｺﾞｼｯｸM-PRO" panose="020F0600000000000000" pitchFamily="50" charset="-128"/>
                <a:ea typeface="HG丸ｺﾞｼｯｸM-PRO" panose="020F0600000000000000" pitchFamily="50" charset="-128"/>
              </a:rPr>
              <a:t>3-14</a:t>
            </a:r>
            <a:r>
              <a:rPr lang="ja-JP" altLang="ja-JP" sz="1600" b="1" dirty="0">
                <a:latin typeface="HG丸ｺﾞｼｯｸM-PRO" panose="020F0600000000000000" pitchFamily="50" charset="-128"/>
                <a:ea typeface="HG丸ｺﾞｼｯｸM-PRO" panose="020F0600000000000000" pitchFamily="50" charset="-128"/>
              </a:rPr>
              <a:t>）</a:t>
            </a:r>
          </a:p>
        </p:txBody>
      </p:sp>
      <p:sp>
        <p:nvSpPr>
          <p:cNvPr id="8" name="正方形/長方形 7"/>
          <p:cNvSpPr/>
          <p:nvPr/>
        </p:nvSpPr>
        <p:spPr>
          <a:xfrm>
            <a:off x="577151" y="6589289"/>
            <a:ext cx="6611221" cy="2477922"/>
          </a:xfrm>
          <a:prstGeom prst="rect">
            <a:avLst/>
          </a:prstGeom>
        </p:spPr>
        <p:txBody>
          <a:bodyPr wrap="square">
            <a:spAutoFit/>
          </a:bodyPr>
          <a:lstStyle/>
          <a:p>
            <a:pPr>
              <a:lnSpc>
                <a:spcPts val="3200"/>
              </a:lnSpc>
            </a:pPr>
            <a:r>
              <a:rPr lang="ja-JP" altLang="en-US" sz="1200" b="1" dirty="0">
                <a:solidFill>
                  <a:schemeClr val="accent2"/>
                </a:solidFill>
                <a:latin typeface="HG丸ｺﾞｼｯｸM-PRO" panose="020F0600000000000000" pitchFamily="50" charset="-128"/>
                <a:ea typeface="HG丸ｺﾞｼｯｸM-PRO" panose="020F0600000000000000" pitchFamily="50" charset="-128"/>
              </a:rPr>
              <a:t>◆</a:t>
            </a:r>
            <a:r>
              <a:rPr lang="ja-JP" altLang="en-US" sz="1200" b="1" dirty="0">
                <a:solidFill>
                  <a:srgbClr val="EC6C00"/>
                </a:solidFill>
                <a:latin typeface="HG丸ｺﾞｼｯｸM-PRO" panose="020F0600000000000000" pitchFamily="50" charset="-128"/>
                <a:ea typeface="HG丸ｺﾞｼｯｸM-PRO" panose="020F0600000000000000" pitchFamily="50" charset="-128"/>
              </a:rPr>
              <a:t>　</a:t>
            </a:r>
            <a:r>
              <a:rPr lang="ja-JP" altLang="en-US" sz="1200" b="1" dirty="0">
                <a:latin typeface="HG丸ｺﾞｼｯｸM-PRO" panose="020F0600000000000000" pitchFamily="50" charset="-128"/>
                <a:ea typeface="HG丸ｺﾞｼｯｸM-PRO" panose="020F0600000000000000" pitchFamily="50" charset="-128"/>
              </a:rPr>
              <a:t>精神科医の立場から障がい者雇用について</a:t>
            </a:r>
            <a:r>
              <a:rPr lang="ja-JP" altLang="en-US" sz="1400" b="1" dirty="0">
                <a:latin typeface="HG丸ｺﾞｼｯｸM-PRO" panose="020F0600000000000000" pitchFamily="50" charset="-128"/>
                <a:ea typeface="HG丸ｺﾞｼｯｸM-PRO" panose="020F0600000000000000" pitchFamily="50" charset="-128"/>
              </a:rPr>
              <a:t>　　 </a:t>
            </a:r>
            <a:r>
              <a:rPr lang="ja-JP" altLang="en-US" sz="1200" b="1" dirty="0">
                <a:latin typeface="HG丸ｺﾞｼｯｸM-PRO" panose="020F0600000000000000" pitchFamily="50" charset="-128"/>
                <a:ea typeface="HG丸ｺﾞｼｯｸM-PRO" panose="020F0600000000000000" pitchFamily="50" charset="-128"/>
              </a:rPr>
              <a:t>西浦クリニック　院長　西浦　竹彦氏</a:t>
            </a:r>
          </a:p>
          <a:p>
            <a:pPr>
              <a:lnSpc>
                <a:spcPts val="3200"/>
              </a:lnSpc>
            </a:pPr>
            <a:r>
              <a:rPr lang="ja-JP" altLang="en-US" sz="1200" b="1" dirty="0">
                <a:solidFill>
                  <a:schemeClr val="accent2"/>
                </a:solidFill>
                <a:latin typeface="HG丸ｺﾞｼｯｸM-PRO" panose="020F0600000000000000" pitchFamily="50" charset="-128"/>
                <a:ea typeface="HG丸ｺﾞｼｯｸM-PRO" panose="020F0600000000000000" pitchFamily="50" charset="-128"/>
              </a:rPr>
              <a:t>◆</a:t>
            </a:r>
            <a:r>
              <a:rPr lang="ja-JP" altLang="en-US" sz="1200" b="1" dirty="0">
                <a:solidFill>
                  <a:srgbClr val="EC6C00"/>
                </a:solidFill>
                <a:latin typeface="HG丸ｺﾞｼｯｸM-PRO" panose="020F0600000000000000" pitchFamily="50" charset="-128"/>
                <a:ea typeface="HG丸ｺﾞｼｯｸM-PRO" panose="020F0600000000000000" pitchFamily="50" charset="-128"/>
              </a:rPr>
              <a:t>　</a:t>
            </a:r>
            <a:r>
              <a:rPr lang="ja-JP" altLang="en-US" sz="1200" b="1" dirty="0">
                <a:latin typeface="HG丸ｺﾞｼｯｸM-PRO" panose="020F0600000000000000" pitchFamily="50" charset="-128"/>
                <a:ea typeface="HG丸ｺﾞｼｯｸM-PRO" panose="020F0600000000000000" pitchFamily="50" charset="-128"/>
              </a:rPr>
              <a:t>訓練機関の立場から障がい者雇用について　</a:t>
            </a:r>
            <a:endParaRPr lang="en-US" altLang="ja-JP" sz="1200" b="1" dirty="0">
              <a:latin typeface="HG丸ｺﾞｼｯｸM-PRO" panose="020F0600000000000000" pitchFamily="50" charset="-128"/>
              <a:ea typeface="HG丸ｺﾞｼｯｸM-PRO" panose="020F0600000000000000" pitchFamily="50" charset="-128"/>
            </a:endParaRPr>
          </a:p>
          <a:p>
            <a:pPr>
              <a:lnSpc>
                <a:spcPts val="3200"/>
              </a:lnSpc>
            </a:pPr>
            <a:r>
              <a:rPr lang="ja-JP" altLang="en-US" sz="1200" b="1" dirty="0">
                <a:latin typeface="HG丸ｺﾞｼｯｸM-PRO" panose="020F0600000000000000" pitchFamily="50" charset="-128"/>
                <a:ea typeface="HG丸ｺﾞｼｯｸM-PRO" panose="020F0600000000000000" pitchFamily="50" charset="-128"/>
              </a:rPr>
              <a:t>　　　　　　　　　　　　　</a:t>
            </a:r>
            <a:r>
              <a:rPr lang="ja-JP" altLang="ja-JP" sz="1200" b="1" dirty="0">
                <a:latin typeface="HG丸ｺﾞｼｯｸM-PRO" panose="020F0600000000000000" pitchFamily="50" charset="-128"/>
                <a:ea typeface="HG丸ｺﾞｼｯｸM-PRO" panose="020F0600000000000000" pitchFamily="50" charset="-128"/>
              </a:rPr>
              <a:t>大阪市</a:t>
            </a:r>
            <a:r>
              <a:rPr lang="ja-JP" altLang="en-US" sz="1200" b="1" dirty="0">
                <a:latin typeface="HG丸ｺﾞｼｯｸM-PRO" panose="020F0600000000000000" pitchFamily="50" charset="-128"/>
                <a:ea typeface="HG丸ｺﾞｼｯｸM-PRO" panose="020F0600000000000000" pitchFamily="50" charset="-128"/>
              </a:rPr>
              <a:t>職業</a:t>
            </a:r>
            <a:r>
              <a:rPr lang="ja-JP" altLang="ja-JP" sz="1200" b="1" dirty="0">
                <a:latin typeface="HG丸ｺﾞｼｯｸM-PRO" panose="020F0600000000000000" pitchFamily="50" charset="-128"/>
                <a:ea typeface="HG丸ｺﾞｼｯｸM-PRO" panose="020F0600000000000000" pitchFamily="50" charset="-128"/>
              </a:rPr>
              <a:t>リハビリテーションセンター　</a:t>
            </a:r>
            <a:r>
              <a:rPr lang="ja-JP" altLang="en-US" sz="1200" b="1" dirty="0">
                <a:latin typeface="HG丸ｺﾞｼｯｸM-PRO" panose="020F0600000000000000" pitchFamily="50" charset="-128"/>
                <a:ea typeface="HG丸ｺﾞｼｯｸM-PRO" panose="020F0600000000000000" pitchFamily="50" charset="-128"/>
              </a:rPr>
              <a:t>所長　</a:t>
            </a:r>
            <a:r>
              <a:rPr lang="ja-JP" altLang="ja-JP" sz="1200" b="1" dirty="0">
                <a:latin typeface="HG丸ｺﾞｼｯｸM-PRO" panose="020F0600000000000000" pitchFamily="50" charset="-128"/>
                <a:ea typeface="HG丸ｺﾞｼｯｸM-PRO" panose="020F0600000000000000" pitchFamily="50" charset="-128"/>
              </a:rPr>
              <a:t>酒井</a:t>
            </a:r>
            <a:r>
              <a:rPr lang="ja-JP" altLang="en-US" sz="1200" b="1" dirty="0">
                <a:latin typeface="HG丸ｺﾞｼｯｸM-PRO" panose="020F0600000000000000" pitchFamily="50" charset="-128"/>
                <a:ea typeface="HG丸ｺﾞｼｯｸM-PRO" panose="020F0600000000000000" pitchFamily="50" charset="-128"/>
              </a:rPr>
              <a:t>　京子氏</a:t>
            </a:r>
            <a:br>
              <a:rPr lang="en-US" altLang="ja-JP" sz="1200" b="1" dirty="0">
                <a:latin typeface="HG丸ｺﾞｼｯｸM-PRO" panose="020F0600000000000000" pitchFamily="50" charset="-128"/>
                <a:ea typeface="HG丸ｺﾞｼｯｸM-PRO" panose="020F0600000000000000" pitchFamily="50" charset="-128"/>
              </a:rPr>
            </a:br>
            <a:r>
              <a:rPr lang="ja-JP" altLang="en-US" sz="1200" b="1" dirty="0">
                <a:solidFill>
                  <a:schemeClr val="accent2"/>
                </a:solidFill>
                <a:latin typeface="HG丸ｺﾞｼｯｸM-PRO" panose="020F0600000000000000" pitchFamily="50" charset="-128"/>
                <a:ea typeface="HG丸ｺﾞｼｯｸM-PRO" panose="020F0600000000000000" pitchFamily="50" charset="-128"/>
              </a:rPr>
              <a:t>◆</a:t>
            </a:r>
            <a:r>
              <a:rPr lang="ja-JP" altLang="en-US" sz="1200" b="1" dirty="0">
                <a:latin typeface="HG丸ｺﾞｼｯｸM-PRO" panose="020F0600000000000000" pitchFamily="50" charset="-128"/>
                <a:ea typeface="HG丸ｺﾞｼｯｸM-PRO" panose="020F0600000000000000" pitchFamily="50" charset="-128"/>
              </a:rPr>
              <a:t>　支援機関の立場から障がい者雇用について　</a:t>
            </a:r>
            <a:endParaRPr lang="en-US" altLang="ja-JP" sz="1200" b="1" dirty="0">
              <a:latin typeface="HG丸ｺﾞｼｯｸM-PRO" panose="020F0600000000000000" pitchFamily="50" charset="-128"/>
              <a:ea typeface="HG丸ｺﾞｼｯｸM-PRO" panose="020F0600000000000000" pitchFamily="50" charset="-128"/>
            </a:endParaRPr>
          </a:p>
          <a:p>
            <a:pPr>
              <a:lnSpc>
                <a:spcPts val="3200"/>
              </a:lnSpc>
            </a:pPr>
            <a:r>
              <a:rPr lang="ja-JP" altLang="en-US" sz="1200" b="1" dirty="0">
                <a:latin typeface="HG丸ｺﾞｼｯｸM-PRO" panose="020F0600000000000000" pitchFamily="50" charset="-128"/>
                <a:ea typeface="HG丸ｺﾞｼｯｸM-PRO" panose="020F0600000000000000" pitchFamily="50" charset="-128"/>
              </a:rPr>
              <a:t>　　　　　　　　　　　　　　</a:t>
            </a:r>
            <a:r>
              <a:rPr lang="ja-JP" altLang="ja-JP" sz="1200" b="1" dirty="0">
                <a:latin typeface="HG丸ｺﾞｼｯｸM-PRO" panose="020F0600000000000000" pitchFamily="50" charset="-128"/>
                <a:ea typeface="HG丸ｺﾞｼｯｸM-PRO" panose="020F0600000000000000" pitchFamily="50" charset="-128"/>
              </a:rPr>
              <a:t>大阪市障害者就業・生活支援センター　</a:t>
            </a:r>
            <a:r>
              <a:rPr lang="ja-JP" altLang="en-US" sz="1200" b="1" dirty="0">
                <a:latin typeface="HG丸ｺﾞｼｯｸM-PRO" panose="020F0600000000000000" pitchFamily="50" charset="-128"/>
                <a:ea typeface="HG丸ｺﾞｼｯｸM-PRO" panose="020F0600000000000000" pitchFamily="50" charset="-128"/>
              </a:rPr>
              <a:t>所長　</a:t>
            </a:r>
            <a:r>
              <a:rPr lang="ja-JP" altLang="ja-JP" sz="1200" b="1" dirty="0">
                <a:latin typeface="HG丸ｺﾞｼｯｸM-PRO" panose="020F0600000000000000" pitchFamily="50" charset="-128"/>
                <a:ea typeface="HG丸ｺﾞｼｯｸM-PRO" panose="020F0600000000000000" pitchFamily="50" charset="-128"/>
              </a:rPr>
              <a:t>前野</a:t>
            </a:r>
            <a:r>
              <a:rPr lang="ja-JP" altLang="en-US" sz="1200" b="1" dirty="0">
                <a:latin typeface="HG丸ｺﾞｼｯｸM-PRO" panose="020F0600000000000000" pitchFamily="50" charset="-128"/>
                <a:ea typeface="HG丸ｺﾞｼｯｸM-PRO" panose="020F0600000000000000" pitchFamily="50" charset="-128"/>
              </a:rPr>
              <a:t>　哲哉氏　</a:t>
            </a:r>
            <a:endParaRPr lang="en-US" altLang="ja-JP" sz="1200" b="1" dirty="0">
              <a:latin typeface="HG丸ｺﾞｼｯｸM-PRO" panose="020F0600000000000000" pitchFamily="50" charset="-128"/>
              <a:ea typeface="HG丸ｺﾞｼｯｸM-PRO" panose="020F0600000000000000" pitchFamily="50" charset="-128"/>
            </a:endParaRPr>
          </a:p>
          <a:p>
            <a:pPr>
              <a:lnSpc>
                <a:spcPts val="3200"/>
              </a:lnSpc>
            </a:pPr>
            <a:r>
              <a:rPr lang="ja-JP" altLang="en-US" sz="1200" b="1" dirty="0">
                <a:solidFill>
                  <a:schemeClr val="accent2"/>
                </a:solidFill>
                <a:latin typeface="HG丸ｺﾞｼｯｸM-PRO" panose="020F0600000000000000" pitchFamily="50" charset="-128"/>
                <a:ea typeface="HG丸ｺﾞｼｯｸM-PRO" panose="020F0600000000000000" pitchFamily="50" charset="-128"/>
              </a:rPr>
              <a:t>◆</a:t>
            </a:r>
            <a:r>
              <a:rPr lang="ja-JP" altLang="en-US" sz="1200" b="1" dirty="0">
                <a:solidFill>
                  <a:srgbClr val="EC6C00"/>
                </a:solidFill>
                <a:latin typeface="HG丸ｺﾞｼｯｸM-PRO" panose="020F0600000000000000" pitchFamily="50" charset="-128"/>
                <a:ea typeface="HG丸ｺﾞｼｯｸM-PRO" panose="020F0600000000000000" pitchFamily="50" charset="-128"/>
              </a:rPr>
              <a:t>　</a:t>
            </a:r>
            <a:r>
              <a:rPr lang="ja-JP" altLang="en-US" sz="1200" b="1" dirty="0">
                <a:latin typeface="HG丸ｺﾞｼｯｸM-PRO" panose="020F0600000000000000" pitchFamily="50" charset="-128"/>
                <a:ea typeface="HG丸ｺﾞｼｯｸM-PRO" panose="020F0600000000000000" pitchFamily="50" charset="-128"/>
              </a:rPr>
              <a:t>全体ディスカッション</a:t>
            </a:r>
          </a:p>
        </p:txBody>
      </p:sp>
      <p:sp>
        <p:nvSpPr>
          <p:cNvPr id="28" name="正方形/長方形 27"/>
          <p:cNvSpPr/>
          <p:nvPr/>
        </p:nvSpPr>
        <p:spPr>
          <a:xfrm>
            <a:off x="1932557" y="4541401"/>
            <a:ext cx="1006869" cy="369332"/>
          </a:xfrm>
          <a:prstGeom prst="rect">
            <a:avLst/>
          </a:prstGeom>
        </p:spPr>
        <p:txBody>
          <a:bodyPr wrap="square">
            <a:spAutoFit/>
          </a:bodyPr>
          <a:lstStyle/>
          <a:p>
            <a:pPr algn="ctr"/>
            <a:r>
              <a:rPr lang="ja-JP" altLang="en-US" sz="1800" dirty="0">
                <a:latin typeface="HGPｺﾞｼｯｸE" panose="020B0900000000000000" pitchFamily="50" charset="-128"/>
                <a:ea typeface="HGPｺﾞｼｯｸE" panose="020B0900000000000000" pitchFamily="50" charset="-128"/>
              </a:rPr>
              <a:t>［日時］</a:t>
            </a:r>
          </a:p>
        </p:txBody>
      </p:sp>
      <p:sp>
        <p:nvSpPr>
          <p:cNvPr id="29" name="正方形/長方形 28"/>
          <p:cNvSpPr/>
          <p:nvPr/>
        </p:nvSpPr>
        <p:spPr>
          <a:xfrm>
            <a:off x="1932557" y="4989882"/>
            <a:ext cx="1006869" cy="369332"/>
          </a:xfrm>
          <a:prstGeom prst="rect">
            <a:avLst/>
          </a:prstGeom>
        </p:spPr>
        <p:txBody>
          <a:bodyPr wrap="square">
            <a:spAutoFit/>
          </a:bodyPr>
          <a:lstStyle/>
          <a:p>
            <a:pPr algn="ctr"/>
            <a:r>
              <a:rPr lang="ja-JP" altLang="en-US" sz="1800" dirty="0">
                <a:latin typeface="HGPｺﾞｼｯｸE" panose="020B0900000000000000" pitchFamily="50" charset="-128"/>
                <a:ea typeface="HGPｺﾞｼｯｸE" panose="020B0900000000000000" pitchFamily="50" charset="-128"/>
              </a:rPr>
              <a:t>［会場］</a:t>
            </a:r>
          </a:p>
        </p:txBody>
      </p:sp>
      <p:pic>
        <p:nvPicPr>
          <p:cNvPr id="27" name="図 26"/>
          <p:cNvPicPr/>
          <p:nvPr/>
        </p:nvPicPr>
        <p:blipFill>
          <a:blip r:embed="rId2">
            <a:extLst>
              <a:ext uri="{28A0092B-C50C-407E-A947-70E740481C1C}">
                <a14:useLocalDpi xmlns:a14="http://schemas.microsoft.com/office/drawing/2010/main" val="0"/>
              </a:ext>
            </a:extLst>
          </a:blip>
          <a:srcRect/>
          <a:stretch>
            <a:fillRect/>
          </a:stretch>
        </p:blipFill>
        <p:spPr bwMode="auto">
          <a:xfrm>
            <a:off x="518735" y="268609"/>
            <a:ext cx="1259989" cy="388447"/>
          </a:xfrm>
          <a:prstGeom prst="rect">
            <a:avLst/>
          </a:prstGeom>
          <a:noFill/>
          <a:ln>
            <a:noFill/>
          </a:ln>
          <a:effectLst/>
        </p:spPr>
      </p:pic>
      <p:sp>
        <p:nvSpPr>
          <p:cNvPr id="16" name="テキスト ボックス 15"/>
          <p:cNvSpPr txBox="1"/>
          <p:nvPr/>
        </p:nvSpPr>
        <p:spPr>
          <a:xfrm>
            <a:off x="1689684" y="3351330"/>
            <a:ext cx="5823273" cy="1401281"/>
          </a:xfrm>
          <a:prstGeom prst="rect">
            <a:avLst/>
          </a:prstGeom>
          <a:noFill/>
        </p:spPr>
        <p:txBody>
          <a:bodyPr wrap="square" rtlCol="0">
            <a:spAutoFit/>
          </a:bodyPr>
          <a:lstStyle/>
          <a:p>
            <a:r>
              <a:rPr lang="ja-JP" altLang="en-US" sz="1300" u="sng" dirty="0">
                <a:latin typeface="Meiryo UI" panose="020B0604030504040204" pitchFamily="50" charset="-128"/>
                <a:ea typeface="Meiryo UI" panose="020B0604030504040204" pitchFamily="50" charset="-128"/>
                <a:cs typeface="Meiryo UI" panose="020B0604030504040204" pitchFamily="50" charset="-128"/>
              </a:rPr>
              <a:t>医療機関、訓練機関、支援機関、それぞれの立場から障がい者雇用の現状と今後をお話しいただき、全体ディスカッションで障がい者雇用への理解をより一層深めていきたいと思います。</a:t>
            </a:r>
            <a:endParaRPr lang="en-US" altLang="ja-JP" sz="1300" u="sng" dirty="0">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u="sng" dirty="0" err="1">
                <a:latin typeface="Meiryo UI" panose="020B0604030504040204" pitchFamily="50" charset="-128"/>
                <a:ea typeface="Meiryo UI" panose="020B0604030504040204" pitchFamily="50" charset="-128"/>
                <a:cs typeface="Meiryo UI" panose="020B0604030504040204" pitchFamily="50" charset="-128"/>
              </a:rPr>
              <a:t>障がい</a:t>
            </a:r>
            <a:r>
              <a:rPr lang="ja-JP" altLang="en-US" sz="1300" u="sng" dirty="0">
                <a:latin typeface="Meiryo UI" panose="020B0604030504040204" pitchFamily="50" charset="-128"/>
                <a:ea typeface="Meiryo UI" panose="020B0604030504040204" pitchFamily="50" charset="-128"/>
                <a:cs typeface="Meiryo UI" panose="020B0604030504040204" pitchFamily="50" charset="-128"/>
              </a:rPr>
              <a:t>者雇用や就労支援に積極的・先駆的に取り組む、サポートカンパニー登録企業のみなさま、ぜひご参加ください。</a:t>
            </a:r>
            <a:endParaRPr lang="ja-JP" altLang="ja-JP" sz="1300" u="sng" dirty="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dirty="0"/>
          </a:p>
        </p:txBody>
      </p:sp>
      <p:sp>
        <p:nvSpPr>
          <p:cNvPr id="33" name="正方形/長方形 32"/>
          <p:cNvSpPr/>
          <p:nvPr/>
        </p:nvSpPr>
        <p:spPr>
          <a:xfrm>
            <a:off x="0" y="9182046"/>
            <a:ext cx="7775575" cy="187997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6655119" y="9309426"/>
            <a:ext cx="1052623"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二次元コード</a:t>
            </a:r>
          </a:p>
        </p:txBody>
      </p:sp>
      <p:sp>
        <p:nvSpPr>
          <p:cNvPr id="25" name="テキスト ボックス 24"/>
          <p:cNvSpPr txBox="1"/>
          <p:nvPr/>
        </p:nvSpPr>
        <p:spPr>
          <a:xfrm>
            <a:off x="206349" y="9148866"/>
            <a:ext cx="7793665" cy="1708160"/>
          </a:xfrm>
          <a:prstGeom prst="rect">
            <a:avLst/>
          </a:prstGeom>
          <a:noFill/>
        </p:spPr>
        <p:txBody>
          <a:bodyPr wrap="square" rtlCol="0">
            <a:spAutoFit/>
          </a:bodyPr>
          <a:lstStyle/>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申込み方法</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締め切り：</a:t>
            </a:r>
            <a:r>
              <a:rPr lang="en-US" altLang="ja-JP" sz="1400" dirty="0">
                <a:latin typeface="Meiryo UI" panose="020B0604030504040204" pitchFamily="50" charset="-128"/>
                <a:ea typeface="Meiryo UI" panose="020B0604030504040204" pitchFamily="50" charset="-128"/>
              </a:rPr>
              <a:t>2024</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20</a:t>
            </a:r>
            <a:r>
              <a:rPr lang="ja-JP" altLang="en-US" sz="1400" dirty="0">
                <a:latin typeface="Meiryo UI" panose="020B0604030504040204" pitchFamily="50" charset="-128"/>
                <a:ea typeface="Meiryo UI" panose="020B0604030504040204" pitchFamily="50" charset="-128"/>
              </a:rPr>
              <a:t>日</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水</a:t>
            </a:r>
            <a:r>
              <a:rPr lang="en-US" altLang="ja-JP" sz="14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下記</a:t>
            </a:r>
            <a:r>
              <a:rPr lang="en-US" altLang="ja-JP" sz="1100" dirty="0">
                <a:latin typeface="Meiryo UI" panose="020B0604030504040204" pitchFamily="50" charset="-128"/>
                <a:ea typeface="Meiryo UI" panose="020B0604030504040204" pitchFamily="50" charset="-128"/>
              </a:rPr>
              <a:t>URL</a:t>
            </a:r>
            <a:r>
              <a:rPr lang="ja-JP" altLang="en-US" sz="1100" dirty="0">
                <a:latin typeface="Meiryo UI" panose="020B0604030504040204" pitchFamily="50" charset="-128"/>
                <a:ea typeface="Meiryo UI" panose="020B0604030504040204" pitchFamily="50" charset="-128"/>
              </a:rPr>
              <a:t>もしくは二次元コードよりお申込みください。</a:t>
            </a:r>
            <a:endParaRPr lang="en-US" altLang="ja-JP" sz="11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endParaRPr lang="en-US" altLang="ja-JP" sz="800" dirty="0">
              <a:latin typeface="Meiryo UI" panose="020B0604030504040204" pitchFamily="50" charset="-128"/>
              <a:ea typeface="Meiryo UI" panose="020B0604030504040204" pitchFamily="50" charset="-128"/>
            </a:endParaRPr>
          </a:p>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問合先</a:t>
            </a:r>
            <a:r>
              <a:rPr lang="en-US" altLang="ja-JP" sz="14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大阪府障がい者雇用促進センター</a:t>
            </a:r>
            <a:r>
              <a:rPr lang="ja-JP" altLang="en-US" sz="900" dirty="0">
                <a:latin typeface="Meiryo UI" panose="020B0604030504040204" pitchFamily="50" charset="-128"/>
                <a:ea typeface="Meiryo UI" panose="020B0604030504040204" pitchFamily="50" charset="-128"/>
              </a:rPr>
              <a:t>（大阪府商工労働部雇用推進室就業促進課障がい者雇用促進グループ）</a:t>
            </a:r>
          </a:p>
          <a:p>
            <a:r>
              <a:rPr lang="ja-JP" altLang="en-US" sz="1100" dirty="0">
                <a:latin typeface="Meiryo UI" panose="020B0604030504040204" pitchFamily="50" charset="-128"/>
                <a:ea typeface="Meiryo UI" panose="020B0604030504040204" pitchFamily="50" charset="-128"/>
              </a:rPr>
              <a:t>電話：</a:t>
            </a:r>
            <a:r>
              <a:rPr lang="en-US" altLang="ja-JP" sz="1100" dirty="0">
                <a:latin typeface="Meiryo UI" panose="020B0604030504040204" pitchFamily="50" charset="-128"/>
                <a:ea typeface="Meiryo UI" panose="020B0604030504040204" pitchFamily="50" charset="-128"/>
              </a:rPr>
              <a:t>06-6360-9077</a:t>
            </a:r>
            <a:r>
              <a:rPr lang="ja-JP" altLang="en-US" sz="11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E-mail</a:t>
            </a:r>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hlinkClick r:id="rId3"/>
              </a:rPr>
              <a:t>shugyosokushin-g04@gbox.pref.osaka.lg.jp</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手話通訳等が必要な場合は、事前にお申し出ください。</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お申込みいただいた個人情報は、本セミナーの運営にのみ利用させていただきます。</a:t>
            </a:r>
            <a:endParaRPr lang="en-US" altLang="ja-JP" sz="1100" dirty="0">
              <a:latin typeface="Meiryo UI" panose="020B0604030504040204" pitchFamily="50" charset="-128"/>
              <a:ea typeface="Meiryo UI" panose="020B0604030504040204" pitchFamily="50" charset="-128"/>
            </a:endParaRPr>
          </a:p>
          <a:p>
            <a:endParaRPr kumimoji="1" lang="ja-JP" altLang="en-US" sz="1100" dirty="0"/>
          </a:p>
        </p:txBody>
      </p:sp>
      <p:sp>
        <p:nvSpPr>
          <p:cNvPr id="30" name="正方形/長方形 29"/>
          <p:cNvSpPr/>
          <p:nvPr/>
        </p:nvSpPr>
        <p:spPr>
          <a:xfrm>
            <a:off x="1928083" y="5645508"/>
            <a:ext cx="1006869" cy="369332"/>
          </a:xfrm>
          <a:prstGeom prst="rect">
            <a:avLst/>
          </a:prstGeom>
        </p:spPr>
        <p:txBody>
          <a:bodyPr wrap="square">
            <a:spAutoFit/>
          </a:bodyPr>
          <a:lstStyle/>
          <a:p>
            <a:pPr algn="ctr"/>
            <a:r>
              <a:rPr lang="ja-JP" altLang="en-US" sz="1800" dirty="0">
                <a:latin typeface="HGPｺﾞｼｯｸE" panose="020B0900000000000000" pitchFamily="50" charset="-128"/>
                <a:ea typeface="HGPｺﾞｼｯｸE" panose="020B0900000000000000" pitchFamily="50" charset="-128"/>
              </a:rPr>
              <a:t>［対象］</a:t>
            </a:r>
          </a:p>
        </p:txBody>
      </p:sp>
      <p:sp>
        <p:nvSpPr>
          <p:cNvPr id="31" name="正方形/長方形 30"/>
          <p:cNvSpPr/>
          <p:nvPr/>
        </p:nvSpPr>
        <p:spPr>
          <a:xfrm>
            <a:off x="2845095" y="5595547"/>
            <a:ext cx="4667862" cy="707886"/>
          </a:xfrm>
          <a:prstGeom prst="rect">
            <a:avLst/>
          </a:prstGeom>
        </p:spPr>
        <p:txBody>
          <a:bodyPr wrap="square">
            <a:spAutoFit/>
          </a:bodyPr>
          <a:lstStyle/>
          <a:p>
            <a:r>
              <a:rPr lang="ja-JP" altLang="en-US" sz="1600" b="1" dirty="0">
                <a:latin typeface="HG丸ｺﾞｼｯｸM-PRO" panose="020F0600000000000000" pitchFamily="50" charset="-128"/>
                <a:ea typeface="HG丸ｺﾞｼｯｸM-PRO" panose="020F0600000000000000" pitchFamily="50" charset="-128"/>
              </a:rPr>
              <a:t>サポートカンパニー登録企業</a:t>
            </a:r>
            <a:endParaRPr lang="en-US" altLang="ja-JP" sz="16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（登録については「大阪府　障がい者サポートカンパニー」で　</a:t>
            </a:r>
            <a:endParaRPr lang="en-US" altLang="ja-JP" sz="1200" b="1" dirty="0">
              <a:latin typeface="HG丸ｺﾞｼｯｸM-PRO" panose="020F0600000000000000" pitchFamily="50" charset="-128"/>
              <a:ea typeface="HG丸ｺﾞｼｯｸM-PRO" panose="020F0600000000000000" pitchFamily="50" charset="-128"/>
            </a:endParaRPr>
          </a:p>
          <a:p>
            <a:r>
              <a:rPr lang="ja-JP" altLang="en-US" sz="1200" b="1" dirty="0">
                <a:latin typeface="HG丸ｺﾞｼｯｸM-PRO" panose="020F0600000000000000" pitchFamily="50" charset="-128"/>
                <a:ea typeface="HG丸ｺﾞｼｯｸM-PRO" panose="020F0600000000000000" pitchFamily="50" charset="-128"/>
              </a:rPr>
              <a:t>　　　　　　　　　　　　　　　　　　　検索をお願いします）</a:t>
            </a:r>
            <a:endParaRPr lang="ja-JP" altLang="ja-JP" sz="1200" b="1" dirty="0">
              <a:latin typeface="HG丸ｺﾞｼｯｸM-PRO" panose="020F0600000000000000" pitchFamily="50" charset="-128"/>
              <a:ea typeface="HG丸ｺﾞｼｯｸM-PRO" panose="020F0600000000000000" pitchFamily="50" charset="-128"/>
            </a:endParaRPr>
          </a:p>
        </p:txBody>
      </p:sp>
      <p:sp>
        <p:nvSpPr>
          <p:cNvPr id="15" name="楕円 14"/>
          <p:cNvSpPr/>
          <p:nvPr/>
        </p:nvSpPr>
        <p:spPr>
          <a:xfrm>
            <a:off x="415372" y="4624305"/>
            <a:ext cx="1665563" cy="153055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正方形/長方形 4"/>
          <p:cNvSpPr/>
          <p:nvPr/>
        </p:nvSpPr>
        <p:spPr>
          <a:xfrm>
            <a:off x="286534" y="4873559"/>
            <a:ext cx="1923240" cy="1077218"/>
          </a:xfrm>
          <a:prstGeom prst="rect">
            <a:avLst/>
          </a:prstGeom>
        </p:spPr>
        <p:txBody>
          <a:bodyPr wrap="square" anchor="ctr">
            <a:spAutoFit/>
          </a:bodyPr>
          <a:lstStyle/>
          <a:p>
            <a:pPr algn="ctr"/>
            <a:r>
              <a:rPr lang="zh-TW" altLang="en-US" sz="1800" dirty="0">
                <a:latin typeface="HGPｺﾞｼｯｸE" panose="020B0900000000000000" pitchFamily="50" charset="-128"/>
                <a:ea typeface="HGPｺﾞｼｯｸE" panose="020B0900000000000000" pitchFamily="50" charset="-128"/>
              </a:rPr>
              <a:t>参加費無料</a:t>
            </a:r>
          </a:p>
          <a:p>
            <a:pPr algn="ctr" fontAlgn="ctr"/>
            <a:r>
              <a:rPr lang="ja-JP" altLang="en-US" sz="1800" dirty="0">
                <a:latin typeface="HGPｺﾞｼｯｸE" panose="020B0900000000000000" pitchFamily="50" charset="-128"/>
                <a:ea typeface="HGPｺﾞｼｯｸE" panose="020B0900000000000000" pitchFamily="50" charset="-128"/>
              </a:rPr>
              <a:t>定員</a:t>
            </a:r>
            <a:r>
              <a:rPr lang="ja-JP" altLang="en-US" sz="3200" dirty="0">
                <a:latin typeface="HGPｺﾞｼｯｸE" panose="020B0900000000000000" pitchFamily="50" charset="-128"/>
                <a:ea typeface="HGPｺﾞｼｯｸE" panose="020B0900000000000000" pitchFamily="50" charset="-128"/>
              </a:rPr>
              <a:t>２０</a:t>
            </a:r>
            <a:r>
              <a:rPr lang="zh-TW" altLang="en-US" sz="1800" dirty="0">
                <a:latin typeface="HGPｺﾞｼｯｸE" panose="020B0900000000000000" pitchFamily="50" charset="-128"/>
                <a:ea typeface="HGPｺﾞｼｯｸE" panose="020B0900000000000000" pitchFamily="50" charset="-128"/>
              </a:rPr>
              <a:t>名</a:t>
            </a:r>
          </a:p>
          <a:p>
            <a:pPr algn="ctr"/>
            <a:r>
              <a:rPr lang="zh-TW" altLang="en-US" sz="1400" dirty="0">
                <a:latin typeface="HGPｺﾞｼｯｸE" panose="020B0900000000000000" pitchFamily="50" charset="-128"/>
                <a:ea typeface="HGPｺﾞｼｯｸE" panose="020B0900000000000000" pitchFamily="50" charset="-128"/>
              </a:rPr>
              <a:t>（事前予約制）</a:t>
            </a:r>
            <a:endParaRPr lang="ja-JP" altLang="en-US" sz="1400" dirty="0">
              <a:latin typeface="HGPｺﾞｼｯｸE" panose="020B0900000000000000" pitchFamily="50" charset="-128"/>
              <a:ea typeface="HGPｺﾞｼｯｸE" panose="020B0900000000000000" pitchFamily="50" charset="-128"/>
            </a:endParaRPr>
          </a:p>
        </p:txBody>
      </p:sp>
      <p:sp>
        <p:nvSpPr>
          <p:cNvPr id="3" name="正方形/長方形 2"/>
          <p:cNvSpPr/>
          <p:nvPr/>
        </p:nvSpPr>
        <p:spPr>
          <a:xfrm>
            <a:off x="634705" y="707017"/>
            <a:ext cx="6496116" cy="1938992"/>
          </a:xfrm>
          <a:prstGeom prst="rect">
            <a:avLst/>
          </a:prstGeom>
          <a:solidFill>
            <a:schemeClr val="accent4">
              <a:lumMod val="20000"/>
              <a:lumOff val="80000"/>
            </a:schemeClr>
          </a:solidFill>
          <a:ln>
            <a:noFill/>
          </a:ln>
        </p:spPr>
        <p:txBody>
          <a:bodyPr wrap="square">
            <a:spAutoFit/>
          </a:bodyPr>
          <a:lstStyle/>
          <a:p>
            <a:pPr algn="ctr"/>
            <a:r>
              <a:rPr lang="ja-JP" altLang="en-US" sz="2800" b="1" dirty="0">
                <a:latin typeface="Meiryo UI" panose="020B0604030504040204" pitchFamily="50" charset="-128"/>
                <a:ea typeface="Meiryo UI" panose="020B0604030504040204" pitchFamily="50" charset="-128"/>
              </a:rPr>
              <a:t>令和５年度　</a:t>
            </a:r>
            <a:endParaRPr lang="en-US" altLang="ja-JP" sz="2800" b="1" dirty="0">
              <a:latin typeface="Meiryo UI" panose="020B0604030504040204" pitchFamily="50" charset="-128"/>
              <a:ea typeface="Meiryo UI" panose="020B0604030504040204" pitchFamily="50" charset="-128"/>
            </a:endParaRPr>
          </a:p>
          <a:p>
            <a:pPr algn="ctr"/>
            <a:r>
              <a:rPr lang="ja-JP" altLang="en-US" sz="2800" b="1" dirty="0" err="1">
                <a:latin typeface="Meiryo UI" panose="020B0604030504040204" pitchFamily="50" charset="-128"/>
                <a:ea typeface="Meiryo UI" panose="020B0604030504040204" pitchFamily="50" charset="-128"/>
              </a:rPr>
              <a:t>大阪府障がい</a:t>
            </a:r>
            <a:r>
              <a:rPr lang="ja-JP" altLang="en-US" sz="2800" b="1" dirty="0">
                <a:latin typeface="Meiryo UI" panose="020B0604030504040204" pitchFamily="50" charset="-128"/>
                <a:ea typeface="Meiryo UI" panose="020B0604030504040204" pitchFamily="50" charset="-128"/>
              </a:rPr>
              <a:t>者サポートカンパニーの集い</a:t>
            </a:r>
            <a:endParaRPr lang="en-US" altLang="ja-JP" sz="2800" b="1" dirty="0">
              <a:latin typeface="Meiryo UI" panose="020B0604030504040204" pitchFamily="50" charset="-128"/>
              <a:ea typeface="Meiryo UI" panose="020B0604030504040204" pitchFamily="50" charset="-128"/>
            </a:endParaRPr>
          </a:p>
          <a:p>
            <a:pPr algn="ctr"/>
            <a:endParaRPr lang="en-US" altLang="ja-JP" sz="1400" b="1" dirty="0">
              <a:latin typeface="Meiryo UI" panose="020B0604030504040204" pitchFamily="50" charset="-128"/>
              <a:ea typeface="Meiryo UI" panose="020B0604030504040204" pitchFamily="50" charset="-128"/>
            </a:endParaRPr>
          </a:p>
          <a:p>
            <a:pPr algn="ctr"/>
            <a:r>
              <a:rPr lang="ja-JP" altLang="en-US" sz="3600" b="1" dirty="0" err="1">
                <a:latin typeface="Meiryo UI" panose="020B0604030504040204" pitchFamily="50" charset="-128"/>
                <a:ea typeface="Meiryo UI" panose="020B0604030504040204" pitchFamily="50" charset="-128"/>
              </a:rPr>
              <a:t>障がい</a:t>
            </a:r>
            <a:r>
              <a:rPr lang="ja-JP" altLang="en-US" sz="3600" b="1" dirty="0">
                <a:latin typeface="Meiryo UI" panose="020B0604030504040204" pitchFamily="50" charset="-128"/>
                <a:ea typeface="Meiryo UI" panose="020B0604030504040204" pitchFamily="50" charset="-128"/>
              </a:rPr>
              <a:t>者雇用の今後を考える</a:t>
            </a:r>
          </a:p>
          <a:p>
            <a:pPr algn="ctr"/>
            <a:endParaRPr lang="en-US" altLang="ja-JP" sz="1400" b="1" dirty="0">
              <a:solidFill>
                <a:srgbClr val="7EBE33"/>
              </a:solidFill>
              <a:latin typeface="Meiryo UI" panose="020B0604030504040204" pitchFamily="50" charset="-128"/>
              <a:ea typeface="Meiryo UI" panose="020B0604030504040204" pitchFamily="50" charset="-128"/>
            </a:endParaRPr>
          </a:p>
        </p:txBody>
      </p:sp>
      <p:pic>
        <p:nvPicPr>
          <p:cNvPr id="42" name="図 41"/>
          <p:cNvPicPr>
            <a:picLocks noChangeAspect="1"/>
          </p:cNvPicPr>
          <p:nvPr/>
        </p:nvPicPr>
        <p:blipFill rotWithShape="1">
          <a:blip r:embed="rId4"/>
          <a:srcRect t="5330" b="7248"/>
          <a:stretch/>
        </p:blipFill>
        <p:spPr>
          <a:xfrm>
            <a:off x="5823694" y="2354618"/>
            <a:ext cx="1596583" cy="943444"/>
          </a:xfrm>
          <a:prstGeom prst="rect">
            <a:avLst/>
          </a:prstGeom>
        </p:spPr>
      </p:pic>
      <p:sp>
        <p:nvSpPr>
          <p:cNvPr id="32" name="正方形/長方形 31">
            <a:extLst>
              <a:ext uri="{FF2B5EF4-FFF2-40B4-BE49-F238E27FC236}">
                <a16:creationId xmlns:a16="http://schemas.microsoft.com/office/drawing/2014/main" id="{0CA70BAB-0CCA-4D1B-ABD1-C519E3A8907E}"/>
              </a:ext>
            </a:extLst>
          </p:cNvPr>
          <p:cNvSpPr/>
          <p:nvPr/>
        </p:nvSpPr>
        <p:spPr>
          <a:xfrm>
            <a:off x="634703" y="6305482"/>
            <a:ext cx="6496116" cy="369332"/>
          </a:xfrm>
          <a:prstGeom prst="rect">
            <a:avLst/>
          </a:prstGeom>
          <a:solidFill>
            <a:schemeClr val="accent4">
              <a:lumMod val="20000"/>
              <a:lumOff val="80000"/>
            </a:schemeClr>
          </a:solidFill>
          <a:ln>
            <a:noFill/>
          </a:ln>
        </p:spPr>
        <p:txBody>
          <a:bodyPr wrap="square">
            <a:spAutoFit/>
          </a:bodyPr>
          <a:lstStyle/>
          <a:p>
            <a:pPr algn="ctr"/>
            <a:r>
              <a:rPr lang="ja-JP" altLang="en-US" sz="1800" b="1" dirty="0">
                <a:latin typeface="Meiryo UI" panose="020B0604030504040204" pitchFamily="50" charset="-128"/>
                <a:ea typeface="Meiryo UI" panose="020B0604030504040204" pitchFamily="50" charset="-128"/>
              </a:rPr>
              <a:t>プログラム</a:t>
            </a:r>
            <a:endParaRPr lang="en-US" altLang="ja-JP" sz="1800" b="1" dirty="0">
              <a:latin typeface="Meiryo UI" panose="020B0604030504040204" pitchFamily="50" charset="-128"/>
              <a:ea typeface="Meiryo UI" panose="020B0604030504040204" pitchFamily="50" charset="-128"/>
            </a:endParaRPr>
          </a:p>
        </p:txBody>
      </p:sp>
      <p:sp>
        <p:nvSpPr>
          <p:cNvPr id="13" name="楕円 12">
            <a:extLst>
              <a:ext uri="{FF2B5EF4-FFF2-40B4-BE49-F238E27FC236}">
                <a16:creationId xmlns:a16="http://schemas.microsoft.com/office/drawing/2014/main" id="{2E80B60B-0C1E-4B95-8875-CFB3FB56C315}"/>
              </a:ext>
            </a:extLst>
          </p:cNvPr>
          <p:cNvSpPr/>
          <p:nvPr/>
        </p:nvSpPr>
        <p:spPr>
          <a:xfrm>
            <a:off x="577151" y="3502603"/>
            <a:ext cx="881137" cy="81471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 name="図 9">
            <a:extLst>
              <a:ext uri="{FF2B5EF4-FFF2-40B4-BE49-F238E27FC236}">
                <a16:creationId xmlns:a16="http://schemas.microsoft.com/office/drawing/2014/main" id="{D0BA08F0-4A9B-4488-8C3A-18144A41A2C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29648" y="3339106"/>
            <a:ext cx="1084507" cy="1084507"/>
          </a:xfrm>
          <a:prstGeom prst="rect">
            <a:avLst/>
          </a:prstGeom>
        </p:spPr>
      </p:pic>
      <p:sp>
        <p:nvSpPr>
          <p:cNvPr id="34" name="テキスト ボックス 33">
            <a:extLst>
              <a:ext uri="{FF2B5EF4-FFF2-40B4-BE49-F238E27FC236}">
                <a16:creationId xmlns:a16="http://schemas.microsoft.com/office/drawing/2014/main" id="{0F3A939B-1A40-41EE-BD70-5F0089BF7C2C}"/>
              </a:ext>
            </a:extLst>
          </p:cNvPr>
          <p:cNvSpPr txBox="1"/>
          <p:nvPr/>
        </p:nvSpPr>
        <p:spPr>
          <a:xfrm>
            <a:off x="223352" y="9509822"/>
            <a:ext cx="6311559" cy="461665"/>
          </a:xfrm>
          <a:prstGeom prst="rect">
            <a:avLst/>
          </a:prstGeom>
          <a:noFill/>
        </p:spPr>
        <p:txBody>
          <a:bodyPr wrap="square" rtlCol="0">
            <a:spAutoFit/>
          </a:bodyPr>
          <a:lstStyle/>
          <a:p>
            <a:r>
              <a:rPr lang="en-US" altLang="ja-JP" sz="1200" dirty="0">
                <a:latin typeface="Meiryo UI" panose="020B0604030504040204" pitchFamily="50" charset="-128"/>
                <a:ea typeface="Meiryo UI" panose="020B0604030504040204" pitchFamily="50" charset="-128"/>
                <a:hlinkClick r:id="rId6"/>
              </a:rPr>
              <a:t>https://lgpos.task-asp.net/cu/270008/ea/residents/procedures/apply/ab57b679-4d24-43e3-b1da-237918f97793/start</a:t>
            </a:r>
            <a:endParaRPr lang="en-US" altLang="ja-JP" sz="1200" dirty="0">
              <a:latin typeface="Meiryo UI" panose="020B0604030504040204" pitchFamily="50" charset="-128"/>
              <a:ea typeface="Meiryo UI" panose="020B0604030504040204" pitchFamily="50" charset="-128"/>
            </a:endParaRPr>
          </a:p>
        </p:txBody>
      </p:sp>
      <p:pic>
        <p:nvPicPr>
          <p:cNvPr id="9" name="図 8">
            <a:extLst>
              <a:ext uri="{FF2B5EF4-FFF2-40B4-BE49-F238E27FC236}">
                <a16:creationId xmlns:a16="http://schemas.microsoft.com/office/drawing/2014/main" id="{81BC252B-29E3-4B42-8DFB-83F8C7D171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621986" y="9578159"/>
            <a:ext cx="829724" cy="829724"/>
          </a:xfrm>
          <a:prstGeom prst="rect">
            <a:avLst/>
          </a:prstGeom>
        </p:spPr>
      </p:pic>
      <p:cxnSp>
        <p:nvCxnSpPr>
          <p:cNvPr id="41" name="直線コネクタ 40">
            <a:extLst>
              <a:ext uri="{FF2B5EF4-FFF2-40B4-BE49-F238E27FC236}">
                <a16:creationId xmlns:a16="http://schemas.microsoft.com/office/drawing/2014/main" id="{5DE94254-4418-451A-80DA-B2799F12590D}"/>
              </a:ext>
            </a:extLst>
          </p:cNvPr>
          <p:cNvCxnSpPr>
            <a:cxnSpLocks/>
          </p:cNvCxnSpPr>
          <p:nvPr/>
        </p:nvCxnSpPr>
        <p:spPr>
          <a:xfrm>
            <a:off x="960456" y="7051006"/>
            <a:ext cx="6076392" cy="0"/>
          </a:xfrm>
          <a:prstGeom prst="line">
            <a:avLst/>
          </a:prstGeom>
          <a:ln w="12700">
            <a:solidFill>
              <a:srgbClr val="EC6C00"/>
            </a:solidFill>
            <a:prstDash val="sysDot"/>
          </a:ln>
        </p:spPr>
        <p:style>
          <a:lnRef idx="1">
            <a:schemeClr val="accent1"/>
          </a:lnRef>
          <a:fillRef idx="0">
            <a:schemeClr val="accent1"/>
          </a:fillRef>
          <a:effectRef idx="0">
            <a:schemeClr val="accent1"/>
          </a:effectRef>
          <a:fontRef idx="minor">
            <a:schemeClr val="tx1"/>
          </a:fontRef>
        </p:style>
      </p:cxnSp>
      <p:cxnSp>
        <p:nvCxnSpPr>
          <p:cNvPr id="44" name="直線コネクタ 43">
            <a:extLst>
              <a:ext uri="{FF2B5EF4-FFF2-40B4-BE49-F238E27FC236}">
                <a16:creationId xmlns:a16="http://schemas.microsoft.com/office/drawing/2014/main" id="{03ECFE92-55AF-4D96-A405-29CC0A637172}"/>
              </a:ext>
            </a:extLst>
          </p:cNvPr>
          <p:cNvCxnSpPr>
            <a:cxnSpLocks/>
          </p:cNvCxnSpPr>
          <p:nvPr/>
        </p:nvCxnSpPr>
        <p:spPr>
          <a:xfrm>
            <a:off x="960456" y="7875913"/>
            <a:ext cx="6112016" cy="26873"/>
          </a:xfrm>
          <a:prstGeom prst="line">
            <a:avLst/>
          </a:prstGeom>
          <a:ln w="12700">
            <a:solidFill>
              <a:srgbClr val="EC6C00"/>
            </a:solidFill>
            <a:prstDash val="sysDot"/>
          </a:ln>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67916D9A-B598-4B54-B6D4-4EF26642BE83}"/>
              </a:ext>
            </a:extLst>
          </p:cNvPr>
          <p:cNvCxnSpPr>
            <a:cxnSpLocks/>
          </p:cNvCxnSpPr>
          <p:nvPr/>
        </p:nvCxnSpPr>
        <p:spPr>
          <a:xfrm>
            <a:off x="960456" y="8674064"/>
            <a:ext cx="6112016" cy="26873"/>
          </a:xfrm>
          <a:prstGeom prst="line">
            <a:avLst/>
          </a:prstGeom>
          <a:ln w="12700">
            <a:solidFill>
              <a:srgbClr val="EC6C00"/>
            </a:solidFill>
            <a:prstDash val="sysDot"/>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3208618F-4ED3-4FCC-B055-7746530FDD52}"/>
              </a:ext>
            </a:extLst>
          </p:cNvPr>
          <p:cNvCxnSpPr>
            <a:cxnSpLocks/>
          </p:cNvCxnSpPr>
          <p:nvPr/>
        </p:nvCxnSpPr>
        <p:spPr>
          <a:xfrm>
            <a:off x="960456" y="9111627"/>
            <a:ext cx="6112016" cy="26873"/>
          </a:xfrm>
          <a:prstGeom prst="line">
            <a:avLst/>
          </a:prstGeom>
          <a:ln w="12700">
            <a:solidFill>
              <a:srgbClr val="EC6C0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9290052"/>
      </p:ext>
    </p:extLst>
  </p:cSld>
  <p:clrMapOvr>
    <a:masterClrMapping/>
  </p:clrMapOvr>
</p:sld>
</file>

<file path=ppt/theme/theme1.xml><?xml version="1.0" encoding="utf-8"?>
<a:theme xmlns:a="http://schemas.openxmlformats.org/drawingml/2006/main" name="1_ガイド入りテンプレートサンプル20130531三木さん">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5.potx" id="{3F8E5C06-014F-4A13-A3C7-E133BECAFD1E}" vid="{BD152B00-4CFD-4022-8208-530F7579D7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51</Template>
  <TotalTime>542</TotalTime>
  <Words>403</Words>
  <Application>Microsoft Office PowerPoint</Application>
  <PresentationFormat>ユーザー設定</PresentationFormat>
  <Paragraphs>34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HGPｺﾞｼｯｸE</vt:lpstr>
      <vt:lpstr>HG丸ｺﾞｼｯｸM-PRO</vt:lpstr>
      <vt:lpstr>Meiryo UI</vt:lpstr>
      <vt:lpstr>Arial</vt:lpstr>
      <vt:lpstr>Calibri</vt:lpstr>
      <vt:lpstr>Calibri Light</vt:lpstr>
      <vt:lpstr>1_ガイド入りテンプレートサンプル20130531三木さん</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赤星真人(d006033)</dc:creator>
  <cp:lastModifiedBy>坂下　幸子</cp:lastModifiedBy>
  <cp:revision>81</cp:revision>
  <cp:lastPrinted>2024-01-10T06:17:35Z</cp:lastPrinted>
  <dcterms:created xsi:type="dcterms:W3CDTF">2013-08-07T01:16:52Z</dcterms:created>
  <dcterms:modified xsi:type="dcterms:W3CDTF">2024-01-10T06:19:21Z</dcterms:modified>
</cp:coreProperties>
</file>