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9664" autoAdjust="0"/>
  </p:normalViewPr>
  <p:slideViewPr>
    <p:cSldViewPr>
      <p:cViewPr>
        <p:scale>
          <a:sx n="75" d="100"/>
          <a:sy n="75" d="100"/>
        </p:scale>
        <p:origin x="259" y="173"/>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340306"/>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7" y="0"/>
            <a:ext cx="4306737" cy="340306"/>
          </a:xfrm>
          <a:prstGeom prst="rect">
            <a:avLst/>
          </a:prstGeom>
        </p:spPr>
        <p:txBody>
          <a:bodyPr vert="horz" lIns="91410" tIns="45706" rIns="91410" bIns="45706" rtlCol="0"/>
          <a:lstStyle>
            <a:lvl1pPr algn="r">
              <a:defRPr sz="1200"/>
            </a:lvl1pPr>
          </a:lstStyle>
          <a:p>
            <a:fld id="{501931E4-B05A-40DA-9851-B8055BA93722}" type="datetimeFigureOut">
              <a:rPr kumimoji="1" lang="ja-JP" altLang="en-US" smtClean="0"/>
              <a:t>2024/2/1</a:t>
            </a:fld>
            <a:endParaRPr kumimoji="1" lang="ja-JP" altLang="en-US"/>
          </a:p>
        </p:txBody>
      </p:sp>
      <p:sp>
        <p:nvSpPr>
          <p:cNvPr id="4" name="フッター プレースホルダー 3"/>
          <p:cNvSpPr>
            <a:spLocks noGrp="1"/>
          </p:cNvSpPr>
          <p:nvPr>
            <p:ph type="ftr" sz="quarter" idx="2"/>
          </p:nvPr>
        </p:nvSpPr>
        <p:spPr>
          <a:xfrm>
            <a:off x="5" y="6465812"/>
            <a:ext cx="4306737" cy="340305"/>
          </a:xfrm>
          <a:prstGeom prst="rect">
            <a:avLst/>
          </a:prstGeom>
        </p:spPr>
        <p:txBody>
          <a:bodyPr vert="horz" lIns="91410" tIns="45706" rIns="91410"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7" y="6465812"/>
            <a:ext cx="4306737" cy="340305"/>
          </a:xfrm>
          <a:prstGeom prst="rect">
            <a:avLst/>
          </a:prstGeom>
        </p:spPr>
        <p:txBody>
          <a:bodyPr vert="horz" lIns="91410" tIns="45706" rIns="91410" bIns="45706"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340306"/>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0"/>
            <a:ext cx="4306737" cy="340306"/>
          </a:xfrm>
          <a:prstGeom prst="rect">
            <a:avLst/>
          </a:prstGeom>
        </p:spPr>
        <p:txBody>
          <a:bodyPr vert="horz" lIns="91410" tIns="45706" rIns="91410" bIns="45706" rtlCol="0"/>
          <a:lstStyle>
            <a:lvl1pPr algn="r">
              <a:defRPr sz="1200"/>
            </a:lvl1pPr>
          </a:lstStyle>
          <a:p>
            <a:fld id="{64CB58A3-54AD-4A26-8BFA-6D2375241D74}" type="datetimeFigureOut">
              <a:rPr kumimoji="1" lang="ja-JP" altLang="en-US" smtClean="0"/>
              <a:t>2024/2/1</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10" tIns="45706" rIns="91410" bIns="45706" rtlCol="0" anchor="ctr"/>
          <a:lstStyle/>
          <a:p>
            <a:endParaRPr lang="ja-JP" altLang="en-US"/>
          </a:p>
        </p:txBody>
      </p:sp>
      <p:sp>
        <p:nvSpPr>
          <p:cNvPr id="5" name="ノート プレースホルダー 4"/>
          <p:cNvSpPr>
            <a:spLocks noGrp="1"/>
          </p:cNvSpPr>
          <p:nvPr>
            <p:ph type="body" sz="quarter" idx="3"/>
          </p:nvPr>
        </p:nvSpPr>
        <p:spPr>
          <a:xfrm>
            <a:off x="994401" y="3233450"/>
            <a:ext cx="7950543" cy="3062751"/>
          </a:xfrm>
          <a:prstGeom prst="rect">
            <a:avLst/>
          </a:prstGeom>
        </p:spPr>
        <p:txBody>
          <a:bodyPr vert="horz" lIns="91410" tIns="45706" rIns="91410"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5812"/>
            <a:ext cx="4306737" cy="340305"/>
          </a:xfrm>
          <a:prstGeom prst="rect">
            <a:avLst/>
          </a:prstGeom>
        </p:spPr>
        <p:txBody>
          <a:bodyPr vert="horz" lIns="91410" tIns="45706" rIns="91410"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12"/>
            <a:ext cx="4306737" cy="340305"/>
          </a:xfrm>
          <a:prstGeom prst="rect">
            <a:avLst/>
          </a:prstGeom>
        </p:spPr>
        <p:txBody>
          <a:bodyPr vert="horz" lIns="91410" tIns="45706" rIns="91410" bIns="45706"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2024/2/1</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角丸四角形 54"/>
          <p:cNvSpPr/>
          <p:nvPr/>
        </p:nvSpPr>
        <p:spPr>
          <a:xfrm>
            <a:off x="6907382" y="722778"/>
            <a:ext cx="8136779" cy="2249676"/>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正方形/長方形 71"/>
          <p:cNvSpPr/>
          <p:nvPr/>
        </p:nvSpPr>
        <p:spPr>
          <a:xfrm>
            <a:off x="6705410" y="1177002"/>
            <a:ext cx="8285061" cy="1709003"/>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大阪府と市町村は、適切な役割分担のもと、相互に連携して、女性支援事業に取り組む。</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64" name="角丸四角形 63"/>
          <p:cNvSpPr/>
          <p:nvPr/>
        </p:nvSpPr>
        <p:spPr>
          <a:xfrm>
            <a:off x="94459" y="10201619"/>
            <a:ext cx="14882775" cy="556029"/>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角丸四角形 61"/>
          <p:cNvSpPr/>
          <p:nvPr/>
        </p:nvSpPr>
        <p:spPr>
          <a:xfrm>
            <a:off x="136614" y="912674"/>
            <a:ext cx="6506094" cy="239033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角丸四角形 60"/>
          <p:cNvSpPr/>
          <p:nvPr/>
        </p:nvSpPr>
        <p:spPr>
          <a:xfrm>
            <a:off x="126224" y="3315865"/>
            <a:ext cx="6550913" cy="5165747"/>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角丸四角形 17"/>
          <p:cNvSpPr/>
          <p:nvPr/>
        </p:nvSpPr>
        <p:spPr>
          <a:xfrm>
            <a:off x="6775031" y="2931986"/>
            <a:ext cx="8354353" cy="7220293"/>
          </a:xfrm>
          <a:prstGeom prst="roundRect">
            <a:avLst>
              <a:gd name="adj" fmla="val 23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39" name="角丸四角形 38"/>
          <p:cNvSpPr/>
          <p:nvPr/>
        </p:nvSpPr>
        <p:spPr>
          <a:xfrm rot="16200000">
            <a:off x="3181792" y="346108"/>
            <a:ext cx="374501" cy="6355204"/>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２　</a:t>
            </a:r>
            <a:r>
              <a:rPr lang="ja-JP" altLang="en-US" sz="1600" b="1" dirty="0">
                <a:latin typeface="ＭＳ Ｐゴシック"/>
                <a:ea typeface="Meiryo UI"/>
                <a:cs typeface="ＭＳ Ｐゴシック"/>
              </a:rPr>
              <a:t>困難な問題を抱える女性をめぐる現状・課題</a:t>
            </a:r>
            <a:r>
              <a:rPr lang="ja-JP" altLang="en-US" sz="1200" b="1" dirty="0">
                <a:latin typeface="ＭＳ Ｐゴシック"/>
                <a:ea typeface="Meiryo UI"/>
                <a:cs typeface="ＭＳ Ｐゴシック"/>
              </a:rPr>
              <a:t>（</a:t>
            </a:r>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章）</a:t>
            </a:r>
            <a:endParaRPr lang="en-US" altLang="ja-JP" sz="1200" b="1" dirty="0">
              <a:latin typeface="Meiryo UI" panose="020B0604030504040204" pitchFamily="50" charset="-128"/>
              <a:ea typeface="Meiryo UI" panose="020B0604030504040204" pitchFamily="50" charset="-128"/>
            </a:endParaRPr>
          </a:p>
        </p:txBody>
      </p:sp>
      <p:sp>
        <p:nvSpPr>
          <p:cNvPr id="24" name="角丸四角形 23"/>
          <p:cNvSpPr/>
          <p:nvPr/>
        </p:nvSpPr>
        <p:spPr>
          <a:xfrm>
            <a:off x="1235146" y="167993"/>
            <a:ext cx="12601400"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a:solidFill>
                  <a:schemeClr val="tx1"/>
                </a:solidFill>
                <a:effectLst/>
                <a:latin typeface="ＭＳ Ｐゴシック"/>
                <a:ea typeface="Meiryo UI"/>
                <a:cs typeface="ＭＳ Ｐゴシック"/>
              </a:rPr>
              <a:t>大阪府困難な問題を抱える女性への支援のための施策の実施に関する基本的な計画（</a:t>
            </a:r>
            <a:r>
              <a:rPr lang="ja-JP" altLang="en-US" sz="2000" b="1" dirty="0">
                <a:solidFill>
                  <a:schemeClr val="tx1"/>
                </a:solidFill>
                <a:latin typeface="ＭＳ Ｐゴシック"/>
                <a:ea typeface="Meiryo UI"/>
                <a:cs typeface="ＭＳ Ｐゴシック"/>
              </a:rPr>
              <a:t>案</a:t>
            </a:r>
            <a:r>
              <a:rPr lang="ja-JP" altLang="en-US" sz="2000" b="1" kern="1200" dirty="0">
                <a:solidFill>
                  <a:schemeClr val="tx1"/>
                </a:solidFill>
                <a:effectLst/>
                <a:latin typeface="ＭＳ Ｐゴシック"/>
                <a:ea typeface="Meiryo UI"/>
                <a:cs typeface="ＭＳ Ｐゴシック"/>
              </a:rPr>
              <a:t>）の概要</a:t>
            </a:r>
            <a:endParaRPr lang="ja-JP" sz="1200" b="1" dirty="0">
              <a:solidFill>
                <a:schemeClr val="tx1"/>
              </a:solidFill>
              <a:effectLst/>
              <a:latin typeface="ＭＳ Ｐゴシック"/>
              <a:cs typeface="ＭＳ Ｐゴシック"/>
            </a:endParaRPr>
          </a:p>
        </p:txBody>
      </p:sp>
      <p:sp>
        <p:nvSpPr>
          <p:cNvPr id="16" name="角丸四角形吹き出し 15"/>
          <p:cNvSpPr/>
          <p:nvPr/>
        </p:nvSpPr>
        <p:spPr>
          <a:xfrm>
            <a:off x="224118" y="3746004"/>
            <a:ext cx="1743955"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a:latin typeface="ＭＳ Ｐゴシック"/>
                <a:ea typeface="Meiryo UI"/>
                <a:cs typeface="ＭＳ Ｐゴシック"/>
              </a:rPr>
              <a:t>（１）　現状</a:t>
            </a:r>
            <a:endParaRPr lang="ja-JP" sz="1200" dirty="0">
              <a:effectLst/>
              <a:latin typeface="ＭＳ Ｐゴシック"/>
              <a:cs typeface="ＭＳ Ｐゴシック"/>
            </a:endParaRPr>
          </a:p>
        </p:txBody>
      </p:sp>
      <p:sp>
        <p:nvSpPr>
          <p:cNvPr id="14" name="正方形/長方形 13"/>
          <p:cNvSpPr/>
          <p:nvPr/>
        </p:nvSpPr>
        <p:spPr>
          <a:xfrm>
            <a:off x="211333" y="1137473"/>
            <a:ext cx="6387439" cy="2154511"/>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36000" rIns="91440" bIns="36000" numCol="1" spcCol="0" rtlCol="0" fromWordArt="0" anchor="ctr" anchorCtr="0" forceAA="0" compatLnSpc="1">
            <a:prstTxWarp prst="textNoShape">
              <a:avLst/>
            </a:prstTxWarp>
            <a:noAutofit/>
          </a:bodyPr>
          <a:lstStyle/>
          <a:p>
            <a:pPr lvl="0"/>
            <a:r>
              <a:rPr lang="ja-JP" altLang="en-US"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困難な問題を抱える女性への支援に関する法律</a:t>
            </a:r>
            <a:r>
              <a:rPr lang="ja-JP" altLang="en-US"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（以下「女性支援法」）の成立</a:t>
            </a:r>
            <a:endParaRPr lang="en-US" altLang="ja-JP" sz="1000" u="sng"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女性が抱える問題が多様化、複雑化している中、支援を必要とする女性が抱えている問題やその背景、心身の状況等に応</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じた適切な支援を包括的に</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提供することが必要</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 府では</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「大阪府における保護を必要とする女性への支援のあり方について提言」を踏まえ、女性支</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援を実施</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女性が安心かつ自立して暮らせる社会の実現</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を目的として、女性支援法が成立</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rPr>
              <a:t>大阪府基本計画の策定</a:t>
            </a:r>
            <a:endParaRPr lang="en-US" altLang="ja-JP"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  女性支援</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法や</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厚生労働省が令和５年３月に策定した</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基本方針の内容を受け、困難な問題を抱える女性への福祉の増進及び</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自立に向けた施策を総合的かつ計画的に展開し、個々の支援対象となる女性に対して効果的に機能することを目指すため</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に</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大阪府基本計画を策定</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  基本計画の対象期間は令和６年度（</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2024</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年度）から令和８年度（</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2026</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年度）までの３年間　</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rPr>
              <a:t>支援の対象者と基本理念</a:t>
            </a:r>
            <a:endParaRPr lang="en-US" altLang="ja-JP"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支援の対象者と基本理念は女性支援法及び国の基本方針を踏襲し、包括的かつ継続的な支援を実施</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15" name="角丸四角形 14"/>
          <p:cNvSpPr/>
          <p:nvPr/>
        </p:nvSpPr>
        <p:spPr>
          <a:xfrm rot="16200000">
            <a:off x="3174544" y="-2257411"/>
            <a:ext cx="374499" cy="639048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ＭＳ Ｐゴシック"/>
                <a:ea typeface="Meiryo UI"/>
                <a:cs typeface="ＭＳ Ｐゴシック"/>
              </a:rPr>
              <a:t>　１</a:t>
            </a:r>
            <a:r>
              <a:rPr lang="ja-JP" altLang="en-US" sz="1600" b="1" kern="1200" dirty="0">
                <a:effectLst/>
                <a:latin typeface="ＭＳ Ｐゴシック"/>
                <a:ea typeface="Meiryo UI"/>
                <a:cs typeface="ＭＳ Ｐゴシック"/>
              </a:rPr>
              <a:t>　計画の基本的な考え方　</a:t>
            </a:r>
            <a:r>
              <a:rPr lang="ja-JP" altLang="en-US" sz="1200" b="1" kern="1200" dirty="0">
                <a:effectLst/>
                <a:latin typeface="ＭＳ Ｐゴシック"/>
                <a:ea typeface="Meiryo UI"/>
                <a:cs typeface="ＭＳ Ｐゴシック"/>
              </a:rPr>
              <a:t>（第</a:t>
            </a:r>
            <a:r>
              <a:rPr lang="en-US" altLang="ja-JP" sz="1200" b="1" kern="1200"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200" dirty="0">
                <a:effectLst/>
                <a:latin typeface="Meiryo UI" panose="020B0604030504040204" pitchFamily="50" charset="-128"/>
                <a:ea typeface="Meiryo UI" panose="020B0604030504040204" pitchFamily="50" charset="-128"/>
                <a:cs typeface="Meiryo UI" panose="020B0604030504040204" pitchFamily="50" charset="-128"/>
              </a:rPr>
              <a:t>章</a:t>
            </a:r>
            <a:r>
              <a:rPr lang="ja-JP" altLang="en-US" sz="1200" b="1" dirty="0">
                <a:latin typeface="Meiryo UI" panose="020B0604030504040204" pitchFamily="50" charset="-128"/>
                <a:ea typeface="Meiryo UI" panose="020B0604030504040204" pitchFamily="50" charset="-128"/>
                <a:cs typeface="ＭＳ Ｐゴシック"/>
              </a:rPr>
              <a:t>）</a:t>
            </a:r>
            <a:endParaRPr lang="ja-JP" sz="1600" b="1" dirty="0">
              <a:effectLst/>
              <a:latin typeface="Meiryo UI" panose="020B0604030504040204" pitchFamily="50" charset="-128"/>
              <a:ea typeface="Meiryo UI" panose="020B0604030504040204" pitchFamily="50" charset="-128"/>
              <a:cs typeface="ＭＳ Ｐゴシック"/>
            </a:endParaRPr>
          </a:p>
        </p:txBody>
      </p:sp>
      <p:sp>
        <p:nvSpPr>
          <p:cNvPr id="2" name="Rectangle 2"/>
          <p:cNvSpPr>
            <a:spLocks noChangeArrowheads="1"/>
          </p:cNvSpPr>
          <p:nvPr/>
        </p:nvSpPr>
        <p:spPr bwMode="auto">
          <a:xfrm>
            <a:off x="0" y="-269304"/>
            <a:ext cx="18473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5" name="角丸四角形 44"/>
          <p:cNvSpPr/>
          <p:nvPr/>
        </p:nvSpPr>
        <p:spPr>
          <a:xfrm>
            <a:off x="6845375" y="3559750"/>
            <a:ext cx="4000936" cy="695566"/>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民間団体と連携した、</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SNS</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等を活用した早期把握</a:t>
            </a:r>
            <a:endParaRPr lang="en-US" altLang="ja-JP" sz="8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支援対象者を早期に把握して必要な支援に結びつける市町村の好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事例を広く展開 </a:t>
            </a:r>
            <a:endPar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endParaRPr lang="en-US" altLang="ja-JP" sz="8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54" name="角丸四角形 53"/>
          <p:cNvSpPr/>
          <p:nvPr/>
        </p:nvSpPr>
        <p:spPr>
          <a:xfrm>
            <a:off x="2390068" y="10297030"/>
            <a:ext cx="12531133" cy="443499"/>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基本計画の見直しにあたっては、見直し前に各種統計調査、市町村アンケート及び民間団体アンケート等を行い、当該調査結果等をもとに基本計画に定めた基本目標の評価を行う。</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当該評価により得られた結果をもとに、女性支援の課題や改善点を抽出し、基本計画の見直しを行うこととする。</a:t>
            </a:r>
            <a:endParaRPr lang="ja-JP" sz="1050" dirty="0">
              <a:solidFill>
                <a:schemeClr val="tx1"/>
              </a:solidFill>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10697366" y="-1084598"/>
            <a:ext cx="369931" cy="8303363"/>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　支援内容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10989536" y="3558268"/>
            <a:ext cx="4000936" cy="687751"/>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市町村や民間団体が実施する居場所提供事業の周知</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民間団体が実施する既存の居場所提供事業の推進・拡大</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67" name="角丸四角形 66"/>
          <p:cNvSpPr/>
          <p:nvPr/>
        </p:nvSpPr>
        <p:spPr>
          <a:xfrm>
            <a:off x="6845374" y="4623449"/>
            <a:ext cx="3988380" cy="1131657"/>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ctr" anchorCtr="0" forceAA="0" compatLnSpc="1">
            <a:prstTxWarp prst="textNoShape">
              <a:avLst/>
            </a:prstTxWarp>
            <a:noAutofit/>
          </a:bodyPr>
          <a:lstStyle/>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女性相談センターの相談支援体制の充実（継続・拡充）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女性相談窓口（府・市町村）の周知</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市町村への女性相談支援員の配置促進・育成支援（継続・拡充）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個別ケース支援調整会議の開催促進                </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女性相談支援員が適切な支援を提供できるよう、アドバイスや</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スーパーバイズなどの支援や協力を行う（継続・拡充）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68" name="角丸四角形 67"/>
          <p:cNvSpPr/>
          <p:nvPr/>
        </p:nvSpPr>
        <p:spPr>
          <a:xfrm>
            <a:off x="10989536" y="4623449"/>
            <a:ext cx="4000935" cy="1018964"/>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一時保護中の携帯電話や外出などの制限は必要最小限とし必要性</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を丁寧に説明するとともに、適切な情報提供に努め、一時保護の</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必要な女性が、一時保護につながるよう支援（継続・拡充）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それぞれの状況に応じた一時保護又は一時保護委託を充実させ、</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多様なニーズに対応（継続・拡充）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endPar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75" name="角丸四角形 74"/>
          <p:cNvSpPr/>
          <p:nvPr/>
        </p:nvSpPr>
        <p:spPr>
          <a:xfrm>
            <a:off x="6864684" y="6078381"/>
            <a:ext cx="3989548" cy="1120597"/>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女性相談センター一時保護所への心理担当職員の配置（継続）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一時保護中の支援対象者へ必要に応じて法律相談を実施（継続）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一時保護中の性的な被害を含めた暴力被害者等に対する医療機関</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等と連携した心身の健康の回復のための援助（継続）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大阪府立女性自立支援センターの利用者に対する医学的又は心理</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学的援助（継続）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endPar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76" name="角丸四角形 75"/>
          <p:cNvSpPr/>
          <p:nvPr/>
        </p:nvSpPr>
        <p:spPr>
          <a:xfrm>
            <a:off x="10998061" y="6018769"/>
            <a:ext cx="3979173" cy="76737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大阪府立女性自立支援センターの支援内容の充実（継続）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入所施設等との連携促進や、一時保護を経て施設入所する支援対</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象者への個別ケース支援調整会議の開催</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41" name="角丸四角形 40"/>
          <p:cNvSpPr/>
          <p:nvPr/>
        </p:nvSpPr>
        <p:spPr>
          <a:xfrm>
            <a:off x="136614" y="10263311"/>
            <a:ext cx="2268000" cy="522449"/>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600" b="1" dirty="0">
                <a:latin typeface="ＭＳ Ｐゴシック"/>
                <a:ea typeface="Meiryo UI"/>
                <a:cs typeface="ＭＳ Ｐゴシック"/>
              </a:rPr>
              <a:t>７　基本計画の見直し</a:t>
            </a:r>
            <a:endParaRPr lang="en-US" altLang="ja-JP" sz="1600" b="1" dirty="0">
              <a:latin typeface="ＭＳ Ｐゴシック"/>
              <a:ea typeface="Meiryo UI"/>
              <a:cs typeface="ＭＳ Ｐゴシック"/>
            </a:endParaRPr>
          </a:p>
          <a:p>
            <a:pPr algn="ctr">
              <a:spcAft>
                <a:spcPts val="0"/>
              </a:spcAft>
            </a:pPr>
            <a:r>
              <a:rPr lang="ja-JP" altLang="en-US" sz="1200" b="1" dirty="0">
                <a:latin typeface="ＭＳ Ｐゴシック"/>
                <a:ea typeface="Meiryo UI"/>
                <a:cs typeface="ＭＳ Ｐゴシック"/>
              </a:rPr>
              <a:t>（</a:t>
            </a:r>
            <a:r>
              <a:rPr lang="ja-JP" altLang="en-US" sz="1200" b="1" dirty="0">
                <a:latin typeface="Meiryo UI" panose="020B0604030504040204" pitchFamily="50" charset="-128"/>
                <a:ea typeface="Meiryo UI" panose="020B0604030504040204" pitchFamily="50" charset="-128"/>
                <a:cs typeface="ＭＳ Ｐゴシック"/>
              </a:rPr>
              <a:t>第</a:t>
            </a:r>
            <a:r>
              <a:rPr lang="en-US" altLang="ja-JP" sz="1200" b="1" dirty="0">
                <a:latin typeface="Meiryo UI" panose="020B0604030504040204" pitchFamily="50" charset="-128"/>
                <a:ea typeface="Meiryo UI" panose="020B0604030504040204" pitchFamily="50" charset="-128"/>
                <a:cs typeface="ＭＳ Ｐゴシック"/>
              </a:rPr>
              <a:t>3</a:t>
            </a:r>
            <a:r>
              <a:rPr lang="ja-JP" altLang="en-US" sz="1200" b="1" dirty="0">
                <a:effectLst/>
                <a:latin typeface="Meiryo UI" panose="020B0604030504040204" pitchFamily="50" charset="-128"/>
                <a:ea typeface="Meiryo UI" panose="020B0604030504040204" pitchFamily="50" charset="-128"/>
                <a:cs typeface="ＭＳ Ｐゴシック"/>
              </a:rPr>
              <a:t>章）</a:t>
            </a:r>
            <a:endParaRPr lang="ja-JP" sz="1600" dirty="0">
              <a:effectLst/>
              <a:latin typeface="Meiryo UI" panose="020B0604030504040204" pitchFamily="50" charset="-128"/>
              <a:ea typeface="Meiryo UI" panose="020B0604030504040204" pitchFamily="50" charset="-128"/>
              <a:cs typeface="ＭＳ Ｐゴシック"/>
            </a:endParaRPr>
          </a:p>
        </p:txBody>
      </p:sp>
      <p:sp>
        <p:nvSpPr>
          <p:cNvPr id="35" name="角丸四角形 34"/>
          <p:cNvSpPr/>
          <p:nvPr/>
        </p:nvSpPr>
        <p:spPr>
          <a:xfrm>
            <a:off x="6845375" y="7566215"/>
            <a:ext cx="4000936" cy="98598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一時保護中の児童に対し、学習習慣や学力の維持を図るため、</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学齢に応じた学習支援を実施（継続）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一時保護中の子どもに必要に応じ心理的ケアを実施（継続）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母子ともに支援が可能な施設との連携（継続）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個別ケース支援調整会議において同伴児童等への支援体制の調整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38" name="角丸四角形 37"/>
          <p:cNvSpPr/>
          <p:nvPr/>
        </p:nvSpPr>
        <p:spPr>
          <a:xfrm>
            <a:off x="10989537" y="7164984"/>
            <a:ext cx="3968592" cy="1579258"/>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a:spcAft>
                <a:spcPts val="0"/>
              </a:spcAft>
            </a:pP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一時保護中の支援対象者に、医療機関等の専門機関と連携し</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た支援を実施（継続）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身元保証人確保対策事業や、</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退所者自立支援事業等の活用によ</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り、必要に応じた自立支援を</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実施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市町村女性相談支援員等が相談者のニーズに応じた支援の調整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窓口として自立支援をコーディネートできるよう支援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支援調整会議における支援体制の調整を促進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DV</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被害者等自立生活援助事業による自立支援</a:t>
            </a:r>
          </a:p>
        </p:txBody>
      </p:sp>
      <p:sp>
        <p:nvSpPr>
          <p:cNvPr id="43" name="角丸四角形 42"/>
          <p:cNvSpPr/>
          <p:nvPr/>
        </p:nvSpPr>
        <p:spPr>
          <a:xfrm>
            <a:off x="6845374" y="8899124"/>
            <a:ext cx="4000936" cy="115207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大阪府立女性自立支援センターにおいて、必要に応じて</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退所者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自立支援事業等の支援を</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実施（継続）（再掲）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rPr>
              <a:t>DV</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被害者等自立生活援助事業による自立支援（再掲）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市町村女性相談支援員を中心とした継続的なアフターケア</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の働きかけ</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個別ケース支援調整会議における支援体制の調整を促進（再掲）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47" name="角丸四角形 46"/>
          <p:cNvSpPr/>
          <p:nvPr/>
        </p:nvSpPr>
        <p:spPr>
          <a:xfrm>
            <a:off x="136613" y="8509707"/>
            <a:ext cx="6511979" cy="161971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角丸四角形 47"/>
          <p:cNvSpPr/>
          <p:nvPr/>
        </p:nvSpPr>
        <p:spPr>
          <a:xfrm rot="16200000">
            <a:off x="3145165" y="5348858"/>
            <a:ext cx="374501" cy="6381141"/>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３　基本目標（令和６年度～令和８年度）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（第１章）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1697" y="6977475"/>
            <a:ext cx="6428242" cy="1302502"/>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a:solidFill>
                  <a:schemeClr val="tx1"/>
                </a:solidFill>
                <a:latin typeface="+mn-ea"/>
                <a:cs typeface="Times New Roman"/>
              </a:rPr>
              <a:t>支援体制</a:t>
            </a:r>
            <a:endParaRPr lang="en-US" altLang="ja-JP" sz="1050" b="1" u="sng" kern="100" dirty="0">
              <a:solidFill>
                <a:schemeClr val="tx1"/>
              </a:solidFill>
              <a:latin typeface="+mn-ea"/>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婦人相談員設置市の数が多いとはいえないことに加え、配偶者暴力相談支援センター（府及び市</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町村）の認知度も高いとはいえず、</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相談</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や</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支援</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の</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ニーズに十分対応できていない可能性がある</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相談件数は横ばいにも関わらず、一時保護の人数が減少傾向にあり、一時保護が必要であった人が、</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結果として一時保護につながらなかった可能性がある</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民間団体との連携</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多様な活動を行う民間団体があるが、</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十分連携が取れてい</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る行政機関は多いとはいえず連携場面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も限定的</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49" name="正方形/長方形 48"/>
          <p:cNvSpPr/>
          <p:nvPr/>
        </p:nvSpPr>
        <p:spPr>
          <a:xfrm>
            <a:off x="224118" y="4029337"/>
            <a:ext cx="6479463" cy="2595282"/>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050" b="1" u="sng" kern="100" dirty="0">
                <a:solidFill>
                  <a:schemeClr val="tx1"/>
                </a:solidFill>
                <a:latin typeface="+mn-ea"/>
                <a:cs typeface="Times New Roman"/>
              </a:rPr>
              <a:t>女性相談センター及び市町村婦人相談員の相談状況等</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婦人相談所１か所設置（大阪府女性相談センター）　婦人相談員設置市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/33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42.4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女性相談の件数　大阪府</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11,401</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４）、婦人相談員設置市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11,709</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DV</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相談</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16,697</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件（政令市含む）</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女性相談センターにおける一時保護人数（一時保護委託件数含む）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245</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配偶者暴力相談支援センターの状況等</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大阪府配偶者暴力相談支援センター ７か所（女性相談センター及び６か所の子ども家庭センター）</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市町村配偶者暴力相談支援センター ８市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18.6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５）</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配偶者暴力相談支援センター（府及び市町村）の認知度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20</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R1</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資料出所：大阪府「男女共同参画に関する府民意識調査」</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婦人保護施設</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婦人保護施設１か所２施設（大阪府立女性自立支援センター）　定員数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60</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令和４年度利用者実績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79</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人（本人のみの人数）</a:t>
            </a:r>
          </a:p>
          <a:p>
            <a:r>
              <a:rPr lang="ja-JP" altLang="en-US" sz="1050" b="1" u="sng" kern="100" dirty="0">
                <a:solidFill>
                  <a:schemeClr val="tx1"/>
                </a:solidFill>
                <a:latin typeface="+mn-ea"/>
                <a:cs typeface="Times New Roman"/>
              </a:rPr>
              <a:t>行政機関と民間団体の連携</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民間団体アンケート回答</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団体（</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R5</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調査）中、行政機関と連携している民間団体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38</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団体</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女性相談窓口において民間団体と連携している市町村数　８市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18.6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調査）</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10" name="正方形/長方形 9"/>
          <p:cNvSpPr/>
          <p:nvPr/>
        </p:nvSpPr>
        <p:spPr>
          <a:xfrm>
            <a:off x="165784" y="8738131"/>
            <a:ext cx="6471718" cy="1494195"/>
          </a:xfrm>
          <a:prstGeom prst="rect">
            <a:avLst/>
          </a:prstGeom>
          <a:solidFill>
            <a:schemeClr val="bg1"/>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（１）女性相談支援員の配置などにより全ての市町村で女性相談機能の構築を促進</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女性相談支援員の配置市数　</a:t>
            </a:r>
            <a:r>
              <a:rPr lang="en-US" altLang="ja-JP" sz="1050" dirty="0">
                <a:latin typeface="HG丸ｺﾞｼｯｸM-PRO" panose="020F0600000000000000" pitchFamily="50" charset="-128"/>
                <a:ea typeface="HG丸ｺﾞｼｯｸM-PRO" panose="020F0600000000000000" pitchFamily="50" charset="-128"/>
                <a:cs typeface="Times New Roman"/>
              </a:rPr>
              <a:t>14</a:t>
            </a:r>
            <a:r>
              <a:rPr lang="ja-JP" altLang="en-US" sz="1050" dirty="0">
                <a:latin typeface="HG丸ｺﾞｼｯｸM-PRO" panose="020F0600000000000000" pitchFamily="50" charset="-128"/>
                <a:ea typeface="HG丸ｺﾞｼｯｸM-PRO" panose="020F0600000000000000" pitchFamily="50" charset="-128"/>
                <a:cs typeface="Times New Roman"/>
              </a:rPr>
              <a:t>市→全</a:t>
            </a:r>
            <a:r>
              <a:rPr lang="en-US" altLang="ja-JP" sz="1050" dirty="0">
                <a:latin typeface="HG丸ｺﾞｼｯｸM-PRO" panose="020F0600000000000000" pitchFamily="50" charset="-128"/>
                <a:ea typeface="HG丸ｺﾞｼｯｸM-PRO" panose="020F0600000000000000" pitchFamily="50" charset="-128"/>
                <a:cs typeface="Times New Roman"/>
              </a:rPr>
              <a:t>33</a:t>
            </a:r>
            <a:r>
              <a:rPr lang="ja-JP" altLang="en-US" sz="1050" dirty="0">
                <a:latin typeface="HG丸ｺﾞｼｯｸM-PRO" panose="020F0600000000000000" pitchFamily="50" charset="-128"/>
                <a:ea typeface="HG丸ｺﾞｼｯｸM-PRO" panose="020F0600000000000000" pitchFamily="50" charset="-128"/>
                <a:cs typeface="Times New Roman"/>
              </a:rPr>
              <a:t>市</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（２）女性相談支援員の任用６か月以内の初任者研修受講</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受講率</a:t>
            </a:r>
            <a:r>
              <a:rPr lang="en-US" altLang="ja-JP" sz="1050" dirty="0">
                <a:latin typeface="HG丸ｺﾞｼｯｸM-PRO" panose="020F0600000000000000" pitchFamily="50" charset="-128"/>
                <a:ea typeface="HG丸ｺﾞｼｯｸM-PRO" panose="020F0600000000000000" pitchFamily="50" charset="-128"/>
                <a:cs typeface="Times New Roman"/>
              </a:rPr>
              <a:t>100</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及び中堅職員研修の充実</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（３）女性支援に必要な関係者や支援者が参画する会議（支援調整会議）の開催を促進</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【16</a:t>
            </a:r>
            <a:r>
              <a:rPr lang="ja-JP" altLang="en-US" sz="1050" dirty="0">
                <a:latin typeface="HG丸ｺﾞｼｯｸM-PRO" panose="020F0600000000000000" pitchFamily="50" charset="-128"/>
                <a:ea typeface="HG丸ｺﾞｼｯｸM-PRO" panose="020F0600000000000000" pitchFamily="50" charset="-128"/>
                <a:cs typeface="Times New Roman"/>
              </a:rPr>
              <a:t>市（町村）</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（４）市町村（女性相談窓口）における民間団体との連携を促進</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８市→</a:t>
            </a:r>
            <a:r>
              <a:rPr lang="en-US" altLang="ja-JP" sz="1050" dirty="0">
                <a:latin typeface="HG丸ｺﾞｼｯｸM-PRO" panose="020F0600000000000000" pitchFamily="50" charset="-128"/>
                <a:ea typeface="HG丸ｺﾞｼｯｸM-PRO" panose="020F0600000000000000" pitchFamily="50" charset="-128"/>
                <a:cs typeface="Times New Roman"/>
              </a:rPr>
              <a:t>16</a:t>
            </a:r>
            <a:r>
              <a:rPr lang="ja-JP" altLang="en-US" sz="1050" dirty="0">
                <a:latin typeface="HG丸ｺﾞｼｯｸM-PRO" panose="020F0600000000000000" pitchFamily="50" charset="-128"/>
                <a:ea typeface="HG丸ｺﾞｼｯｸM-PRO" panose="020F0600000000000000" pitchFamily="50" charset="-128"/>
                <a:cs typeface="Times New Roman"/>
              </a:rPr>
              <a:t>市（町村）</a:t>
            </a:r>
            <a:r>
              <a:rPr lang="en-US" altLang="ja-JP" sz="1050" dirty="0">
                <a:latin typeface="HG丸ｺﾞｼｯｸM-PRO" panose="020F0600000000000000" pitchFamily="50" charset="-128"/>
                <a:ea typeface="HG丸ｺﾞｼｯｸM-PRO" panose="020F0600000000000000" pitchFamily="50" charset="-128"/>
                <a:cs typeface="Times New Roman"/>
              </a:rPr>
              <a:t>】</a:t>
            </a:r>
            <a:endParaRPr lang="ja-JP"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（５）大阪府及び府内市町村の女性相談窓口を掲載する府ウェブページを開設</a:t>
            </a:r>
            <a:r>
              <a:rPr lang="en-US" altLang="ja-JP" sz="1050" dirty="0">
                <a:latin typeface="HG丸ｺﾞｼｯｸM-PRO" panose="020F0600000000000000" pitchFamily="50" charset="-128"/>
                <a:ea typeface="HG丸ｺﾞｼｯｸM-PRO" panose="020F0600000000000000" pitchFamily="50" charset="-128"/>
                <a:cs typeface="Times New Roman"/>
              </a:rPr>
              <a:t>【30,000PV】</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配偶者暴力相談支援センター（府及び市町村）の認知度の向上</a:t>
            </a:r>
            <a:r>
              <a:rPr lang="en-US" altLang="ja-JP" sz="1050" dirty="0">
                <a:latin typeface="HG丸ｺﾞｼｯｸM-PRO" panose="020F0600000000000000" pitchFamily="50" charset="-128"/>
                <a:ea typeface="HG丸ｺﾞｼｯｸM-PRO" panose="020F0600000000000000" pitchFamily="50" charset="-128"/>
                <a:cs typeface="Times New Roman"/>
              </a:rPr>
              <a:t>【20</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25</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おおさか男女共同参画プランにおける目標値（</a:t>
            </a:r>
            <a:r>
              <a:rPr lang="en-US" altLang="ja-JP" sz="1050" dirty="0">
                <a:latin typeface="HG丸ｺﾞｼｯｸM-PRO" panose="020F0600000000000000" pitchFamily="50" charset="-128"/>
                <a:ea typeface="HG丸ｺﾞｼｯｸM-PRO" panose="020F0600000000000000" pitchFamily="50" charset="-128"/>
                <a:cs typeface="Times New Roman"/>
              </a:rPr>
              <a:t>R7</a:t>
            </a:r>
            <a:r>
              <a:rPr lang="ja-JP" altLang="en-US" sz="1050" dirty="0">
                <a:latin typeface="HG丸ｺﾞｼｯｸM-PRO" panose="020F0600000000000000" pitchFamily="50" charset="-128"/>
                <a:ea typeface="HG丸ｺﾞｼｯｸM-PRO" panose="020F0600000000000000" pitchFamily="50" charset="-128"/>
                <a:cs typeface="Times New Roman"/>
              </a:rPr>
              <a:t>年度）と同じ</a:t>
            </a:r>
            <a:endParaRPr lang="en-US" altLang="ja-JP" sz="1050" b="1" u="sng" dirty="0">
              <a:latin typeface="HG丸ｺﾞｼｯｸM-PRO" panose="020F0600000000000000" pitchFamily="50" charset="-128"/>
              <a:ea typeface="HG丸ｺﾞｼｯｸM-PRO" panose="020F0600000000000000" pitchFamily="50" charset="-128"/>
              <a:cs typeface="Times New Roman"/>
            </a:endParaRPr>
          </a:p>
        </p:txBody>
      </p:sp>
      <p:sp>
        <p:nvSpPr>
          <p:cNvPr id="3" name="テキスト ボックス 2"/>
          <p:cNvSpPr txBox="1"/>
          <p:nvPr/>
        </p:nvSpPr>
        <p:spPr>
          <a:xfrm>
            <a:off x="1930214" y="3703681"/>
            <a:ext cx="4672349" cy="230832"/>
          </a:xfrm>
          <a:prstGeom prst="rect">
            <a:avLst/>
          </a:prstGeom>
          <a:noFill/>
        </p:spPr>
        <p:txBody>
          <a:bodyPr wrap="square" rtlCol="0">
            <a:spAutoFit/>
          </a:bodyPr>
          <a:lstStyle/>
          <a:p>
            <a:r>
              <a:rPr lang="en-US" altLang="ja-JP" sz="900" dirty="0">
                <a:latin typeface="HG丸ｺﾞｼｯｸM-PRO" panose="020F0600000000000000" pitchFamily="50" charset="-128"/>
                <a:ea typeface="HG丸ｺﾞｼｯｸM-PRO" panose="020F0600000000000000" pitchFamily="50" charset="-128"/>
                <a:cs typeface="Times New Roman"/>
              </a:rPr>
              <a:t>※</a:t>
            </a:r>
            <a:r>
              <a:rPr lang="ja-JP" altLang="en-US" sz="900" dirty="0">
                <a:latin typeface="HG丸ｺﾞｼｯｸM-PRO" panose="020F0600000000000000" pitchFamily="50" charset="-128"/>
                <a:ea typeface="HG丸ｺﾞｼｯｸM-PRO" panose="020F0600000000000000" pitchFamily="50" charset="-128"/>
                <a:cs typeface="Times New Roman"/>
              </a:rPr>
              <a:t>数値については一部を除き令和４年度のものです。</a:t>
            </a:r>
          </a:p>
        </p:txBody>
      </p:sp>
      <p:sp>
        <p:nvSpPr>
          <p:cNvPr id="65" name="角丸四角形 64"/>
          <p:cNvSpPr/>
          <p:nvPr/>
        </p:nvSpPr>
        <p:spPr>
          <a:xfrm rot="16200000">
            <a:off x="10656711" y="-3174275"/>
            <a:ext cx="426148" cy="827827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ＭＳ Ｐゴシック"/>
                <a:ea typeface="Meiryo UI"/>
                <a:cs typeface="ＭＳ Ｐゴシック"/>
              </a:rPr>
              <a:t>　４</a:t>
            </a:r>
            <a:r>
              <a:rPr lang="ja-JP" altLang="en-US" sz="1600" b="1" kern="1200" dirty="0">
                <a:effectLst/>
                <a:latin typeface="ＭＳ Ｐゴシック"/>
                <a:ea typeface="Meiryo UI"/>
                <a:cs typeface="ＭＳ Ｐゴシック"/>
              </a:rPr>
              <a:t>　役割分担　</a:t>
            </a:r>
            <a:r>
              <a:rPr lang="ja-JP" altLang="en-US" sz="1200" b="1" kern="1200" dirty="0">
                <a:effectLst/>
                <a:latin typeface="ＭＳ Ｐゴシック"/>
                <a:ea typeface="Meiryo UI"/>
                <a:cs typeface="ＭＳ Ｐゴシック"/>
              </a:rPr>
              <a:t>（第２</a:t>
            </a:r>
            <a:r>
              <a:rPr lang="ja-JP" altLang="en-US" sz="1200" b="1" kern="1200" dirty="0">
                <a:effectLst/>
                <a:latin typeface="Meiryo UI" panose="020B0604030504040204" pitchFamily="50" charset="-128"/>
                <a:ea typeface="Meiryo UI" panose="020B0604030504040204" pitchFamily="50" charset="-128"/>
                <a:cs typeface="Meiryo UI" panose="020B0604030504040204" pitchFamily="50" charset="-128"/>
              </a:rPr>
              <a:t>章</a:t>
            </a:r>
            <a:r>
              <a:rPr lang="ja-JP" altLang="en-US" sz="1200" b="1" dirty="0">
                <a:latin typeface="Meiryo UI" panose="020B0604030504040204" pitchFamily="50" charset="-128"/>
                <a:ea typeface="Meiryo UI" panose="020B0604030504040204" pitchFamily="50" charset="-128"/>
                <a:cs typeface="ＭＳ Ｐゴシック"/>
              </a:rPr>
              <a:t>）</a:t>
            </a:r>
            <a:endParaRPr lang="ja-JP" sz="1600" b="1" dirty="0">
              <a:effectLst/>
              <a:latin typeface="Meiryo UI" panose="020B0604030504040204" pitchFamily="50" charset="-128"/>
              <a:ea typeface="Meiryo UI" panose="020B0604030504040204" pitchFamily="50" charset="-128"/>
              <a:cs typeface="ＭＳ Ｐゴシック"/>
            </a:endParaRPr>
          </a:p>
        </p:txBody>
      </p:sp>
      <p:sp>
        <p:nvSpPr>
          <p:cNvPr id="69" name="角丸四角形 68"/>
          <p:cNvSpPr/>
          <p:nvPr/>
        </p:nvSpPr>
        <p:spPr>
          <a:xfrm>
            <a:off x="6836302" y="1737603"/>
            <a:ext cx="4716884" cy="103024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t" anchorCtr="0" forceAA="0" compatLnSpc="1">
            <a:prstTxWarp prst="textNoShape">
              <a:avLst/>
            </a:prstTxWarp>
            <a:noAutofit/>
          </a:bodyPr>
          <a:lstStyle/>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女性支援事業に当たり中核的な役割を果たし、基本計画を策定すること等</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05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を通じて、地域特性を考慮しつつ施策を検討し展開</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段階的・重層的な支援を行うため、行政機関と民間団体それぞれの特性を</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05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生かした支援のあり方を検討</a:t>
            </a: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広域的な観点から、市町村への情報提供、施策の取組状況の把握や展開、</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支援、必要な取組を促進</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1" name="角丸四角形 57">
            <a:extLst>
              <a:ext uri="{FF2B5EF4-FFF2-40B4-BE49-F238E27FC236}">
                <a16:creationId xmlns:a16="http://schemas.microsoft.com/office/drawing/2014/main" id="{7C13C64A-1155-41AE-919D-E532A03C11B0}"/>
              </a:ext>
            </a:extLst>
          </p:cNvPr>
          <p:cNvSpPr/>
          <p:nvPr/>
        </p:nvSpPr>
        <p:spPr>
          <a:xfrm>
            <a:off x="11667654" y="1746935"/>
            <a:ext cx="3096345" cy="103024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t" anchorCtr="0" forceAA="0" compatLnSpc="1">
            <a:prstTxWarp prst="textNoShape">
              <a:avLst/>
            </a:prstTxWarp>
            <a:noAutofit/>
          </a:bodyPr>
          <a:lstStyle/>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最も身近な相談先としての役割を果たす</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多くの福祉制度の実施主体として、必要な支援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の包括的な提供、他機関や他自治体等への繋ぎ</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等を実施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関係機関が参加する会議の開催等の工夫</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D001993F-4C75-CBBC-CD6E-76E6FA293BEE}"/>
              </a:ext>
            </a:extLst>
          </p:cNvPr>
          <p:cNvSpPr txBox="1"/>
          <p:nvPr/>
        </p:nvSpPr>
        <p:spPr>
          <a:xfrm>
            <a:off x="4917820" y="8464176"/>
            <a:ext cx="1584176" cy="230832"/>
          </a:xfrm>
          <a:prstGeom prst="rect">
            <a:avLst/>
          </a:prstGeom>
          <a:noFill/>
        </p:spPr>
        <p:txBody>
          <a:bodyPr wrap="square" rtlCol="0">
            <a:spAutoFit/>
          </a:bodyPr>
          <a:lstStyle/>
          <a:p>
            <a:r>
              <a:rPr lang="en-US" altLang="ja-JP" sz="900" dirty="0">
                <a:latin typeface="HG丸ｺﾞｼｯｸM-PRO" panose="020F0600000000000000" pitchFamily="50" charset="-128"/>
                <a:ea typeface="HG丸ｺﾞｼｯｸM-PRO" panose="020F0600000000000000" pitchFamily="50" charset="-128"/>
                <a:cs typeface="Times New Roman"/>
              </a:rPr>
              <a:t>※【】</a:t>
            </a:r>
            <a:r>
              <a:rPr lang="ja-JP" altLang="en-US" sz="900" dirty="0">
                <a:latin typeface="HG丸ｺﾞｼｯｸM-PRO" panose="020F0600000000000000" pitchFamily="50" charset="-128"/>
                <a:ea typeface="HG丸ｺﾞｼｯｸM-PRO" panose="020F0600000000000000" pitchFamily="50" charset="-128"/>
                <a:cs typeface="Times New Roman"/>
              </a:rPr>
              <a:t>内は数値目標</a:t>
            </a:r>
          </a:p>
        </p:txBody>
      </p:sp>
      <p:sp>
        <p:nvSpPr>
          <p:cNvPr id="6" name="角丸四角形 58">
            <a:extLst>
              <a:ext uri="{FF2B5EF4-FFF2-40B4-BE49-F238E27FC236}">
                <a16:creationId xmlns:a16="http://schemas.microsoft.com/office/drawing/2014/main" id="{68DA481C-7221-659B-026B-F0656E616D5A}"/>
              </a:ext>
            </a:extLst>
          </p:cNvPr>
          <p:cNvSpPr/>
          <p:nvPr/>
        </p:nvSpPr>
        <p:spPr>
          <a:xfrm>
            <a:off x="10985941" y="9141951"/>
            <a:ext cx="4000936" cy="837054"/>
          </a:xfrm>
          <a:prstGeom prst="roundRect">
            <a:avLst>
              <a:gd name="adj" fmla="val 455"/>
            </a:avLst>
          </a:prstGeom>
          <a:solidFill>
            <a:schemeClr val="bg1"/>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女性相談センター、女性相談支援員、大阪府立女性自立支援セン</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ターの連携</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民間団体との連携</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関係機関との連携</a:t>
            </a: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支援調整会議</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66" name="角丸四角形 65"/>
          <p:cNvSpPr/>
          <p:nvPr/>
        </p:nvSpPr>
        <p:spPr>
          <a:xfrm>
            <a:off x="6807274" y="1401840"/>
            <a:ext cx="4761284" cy="346901"/>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大阪府の役割</a:t>
            </a:r>
            <a:endParaRPr lang="ja-JP" altLang="ja-JP" sz="1200" dirty="0">
              <a:latin typeface="+mj-ea"/>
              <a:cs typeface="ＭＳ Ｐゴシック"/>
            </a:endParaRPr>
          </a:p>
        </p:txBody>
      </p:sp>
      <p:sp>
        <p:nvSpPr>
          <p:cNvPr id="70" name="角丸四角形 54">
            <a:extLst>
              <a:ext uri="{FF2B5EF4-FFF2-40B4-BE49-F238E27FC236}">
                <a16:creationId xmlns:a16="http://schemas.microsoft.com/office/drawing/2014/main" id="{049EDDFE-6842-4C64-84AD-10000000C9C5}"/>
              </a:ext>
            </a:extLst>
          </p:cNvPr>
          <p:cNvSpPr/>
          <p:nvPr/>
        </p:nvSpPr>
        <p:spPr>
          <a:xfrm>
            <a:off x="11653183" y="1401840"/>
            <a:ext cx="3125289" cy="369729"/>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市町村の役割</a:t>
            </a:r>
            <a:endParaRPr lang="ja-JP" altLang="ja-JP" sz="1200" dirty="0">
              <a:latin typeface="+mj-ea"/>
              <a:cs typeface="ＭＳ Ｐゴシック"/>
            </a:endParaRPr>
          </a:p>
        </p:txBody>
      </p:sp>
      <p:sp>
        <p:nvSpPr>
          <p:cNvPr id="46" name="角丸四角形 45"/>
          <p:cNvSpPr/>
          <p:nvPr/>
        </p:nvSpPr>
        <p:spPr>
          <a:xfrm>
            <a:off x="6795081" y="3284154"/>
            <a:ext cx="4122679" cy="2892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a:t>
            </a:r>
            <a:r>
              <a:rPr lang="ja-JP" altLang="en-US" sz="1200" b="1" dirty="0">
                <a:effectLst/>
                <a:latin typeface="ＭＳ Ｐゴシック"/>
                <a:ea typeface="Meiryo UI"/>
                <a:cs typeface="ＭＳ Ｐゴシック"/>
              </a:rPr>
              <a:t>１）　支援対象者の</a:t>
            </a:r>
            <a:r>
              <a:rPr lang="ja-JP" altLang="en-US" sz="1200" b="1" dirty="0">
                <a:latin typeface="ＭＳ Ｐゴシック"/>
                <a:ea typeface="Meiryo UI"/>
                <a:cs typeface="ＭＳ Ｐゴシック"/>
              </a:rPr>
              <a:t>早期把握（</a:t>
            </a:r>
            <a:r>
              <a:rPr lang="ja-JP" altLang="en-US" sz="1100" b="1" dirty="0">
                <a:latin typeface="ＭＳ Ｐゴシック"/>
                <a:ea typeface="Meiryo UI"/>
                <a:cs typeface="ＭＳ Ｐゴシック"/>
              </a:rPr>
              <a:t>アウトリーチ等）</a:t>
            </a:r>
            <a:endParaRPr lang="ja-JP" sz="1100" dirty="0">
              <a:effectLst/>
              <a:latin typeface="+mj-ea"/>
              <a:ea typeface="+mj-ea"/>
              <a:cs typeface="ＭＳ Ｐゴシック"/>
            </a:endParaRPr>
          </a:p>
        </p:txBody>
      </p:sp>
      <p:sp>
        <p:nvSpPr>
          <p:cNvPr id="50" name="角丸四角形 49"/>
          <p:cNvSpPr/>
          <p:nvPr/>
        </p:nvSpPr>
        <p:spPr>
          <a:xfrm>
            <a:off x="10973894" y="4306908"/>
            <a:ext cx="4047673"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　一時保護の充実</a:t>
            </a:r>
            <a:endParaRPr lang="ja-JP" altLang="ja-JP" sz="1200" b="1" dirty="0">
              <a:latin typeface="ＭＳ Ｐゴシック"/>
              <a:ea typeface="Meiryo UI"/>
              <a:cs typeface="ＭＳ Ｐゴシック"/>
            </a:endParaRPr>
          </a:p>
        </p:txBody>
      </p:sp>
      <p:sp>
        <p:nvSpPr>
          <p:cNvPr id="60" name="角丸四角形 59"/>
          <p:cNvSpPr/>
          <p:nvPr/>
        </p:nvSpPr>
        <p:spPr>
          <a:xfrm>
            <a:off x="6795081" y="4315191"/>
            <a:ext cx="4134872" cy="2979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（３）　適切な相談支援</a:t>
            </a:r>
            <a:endParaRPr lang="ja-JP" altLang="ja-JP" sz="1200" dirty="0">
              <a:latin typeface="+mj-ea"/>
              <a:cs typeface="ＭＳ Ｐゴシック"/>
            </a:endParaRPr>
          </a:p>
        </p:txBody>
      </p:sp>
      <p:sp>
        <p:nvSpPr>
          <p:cNvPr id="73" name="角丸四角形 72"/>
          <p:cNvSpPr/>
          <p:nvPr/>
        </p:nvSpPr>
        <p:spPr>
          <a:xfrm>
            <a:off x="10973894" y="5712493"/>
            <a:ext cx="4060119"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（６）　日常生活の回復支援</a:t>
            </a:r>
            <a:endParaRPr lang="ja-JP" sz="1200" b="1" dirty="0">
              <a:latin typeface="ＭＳ Ｐゴシック"/>
              <a:ea typeface="Meiryo UI"/>
              <a:cs typeface="ＭＳ Ｐゴシック"/>
            </a:endParaRPr>
          </a:p>
        </p:txBody>
      </p:sp>
      <p:sp>
        <p:nvSpPr>
          <p:cNvPr id="74" name="角丸四角形 73"/>
          <p:cNvSpPr/>
          <p:nvPr/>
        </p:nvSpPr>
        <p:spPr>
          <a:xfrm>
            <a:off x="6795081" y="5804446"/>
            <a:ext cx="4120025" cy="302322"/>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（５）　</a:t>
            </a:r>
            <a:r>
              <a:rPr lang="zh-TW" altLang="en-US" sz="1200" b="1" dirty="0">
                <a:latin typeface="ＭＳ Ｐゴシック"/>
                <a:ea typeface="Meiryo UI"/>
                <a:cs typeface="ＭＳ Ｐゴシック"/>
              </a:rPr>
              <a:t>被害回復支援</a:t>
            </a:r>
            <a:endParaRPr lang="ja-JP" altLang="ja-JP" sz="1200" dirty="0">
              <a:latin typeface="+mj-ea"/>
              <a:cs typeface="ＭＳ Ｐゴシック"/>
            </a:endParaRPr>
          </a:p>
        </p:txBody>
      </p:sp>
      <p:sp>
        <p:nvSpPr>
          <p:cNvPr id="34" name="角丸四角形 33"/>
          <p:cNvSpPr/>
          <p:nvPr/>
        </p:nvSpPr>
        <p:spPr>
          <a:xfrm>
            <a:off x="6795081" y="7243731"/>
            <a:ext cx="4142556" cy="32596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（７）　同伴児童等への支援</a:t>
            </a:r>
            <a:endParaRPr lang="ja-JP" altLang="ja-JP" sz="1200" dirty="0">
              <a:latin typeface="+mj-ea"/>
              <a:cs typeface="ＭＳ Ｐゴシック"/>
            </a:endParaRPr>
          </a:p>
        </p:txBody>
      </p:sp>
      <p:sp>
        <p:nvSpPr>
          <p:cNvPr id="36" name="角丸四角形 35"/>
          <p:cNvSpPr/>
          <p:nvPr/>
        </p:nvSpPr>
        <p:spPr>
          <a:xfrm>
            <a:off x="10973894" y="6835481"/>
            <a:ext cx="4053393" cy="317082"/>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（８）　支援対象者に寄り添った</a:t>
            </a:r>
            <a:r>
              <a:rPr lang="zh-TW" altLang="en-US" sz="1200" b="1" dirty="0">
                <a:latin typeface="ＭＳ Ｐゴシック"/>
                <a:ea typeface="Meiryo UI"/>
                <a:cs typeface="ＭＳ Ｐゴシック"/>
              </a:rPr>
              <a:t>自立支援</a:t>
            </a:r>
            <a:endParaRPr lang="ja-JP" altLang="ja-JP" sz="1200" dirty="0">
              <a:latin typeface="+mj-ea"/>
              <a:cs typeface="ＭＳ Ｐゴシック"/>
            </a:endParaRPr>
          </a:p>
        </p:txBody>
      </p:sp>
      <p:sp>
        <p:nvSpPr>
          <p:cNvPr id="40" name="角丸四角形 39"/>
          <p:cNvSpPr/>
          <p:nvPr/>
        </p:nvSpPr>
        <p:spPr>
          <a:xfrm>
            <a:off x="6795081" y="8610931"/>
            <a:ext cx="4134872" cy="304667"/>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（９）　アフターケア</a:t>
            </a:r>
            <a:endParaRPr lang="ja-JP" altLang="ja-JP" sz="1200" dirty="0">
              <a:latin typeface="+mj-ea"/>
              <a:cs typeface="ＭＳ Ｐゴシック"/>
            </a:endParaRPr>
          </a:p>
        </p:txBody>
      </p:sp>
      <p:sp>
        <p:nvSpPr>
          <p:cNvPr id="57" name="角丸四角形 56"/>
          <p:cNvSpPr/>
          <p:nvPr/>
        </p:nvSpPr>
        <p:spPr>
          <a:xfrm>
            <a:off x="10973894" y="3278673"/>
            <a:ext cx="4060119" cy="295234"/>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（２）　気軽に立ち寄ることができる居場所の提供</a:t>
            </a:r>
            <a:endParaRPr lang="ja-JP" altLang="ja-JP" sz="1200" dirty="0">
              <a:latin typeface="+mj-ea"/>
              <a:cs typeface="ＭＳ Ｐゴシック"/>
            </a:endParaRPr>
          </a:p>
        </p:txBody>
      </p:sp>
      <p:sp>
        <p:nvSpPr>
          <p:cNvPr id="5" name="角丸四角形 56">
            <a:extLst>
              <a:ext uri="{FF2B5EF4-FFF2-40B4-BE49-F238E27FC236}">
                <a16:creationId xmlns:a16="http://schemas.microsoft.com/office/drawing/2014/main" id="{6419844D-4423-8CB2-7887-10D4C9C661EC}"/>
              </a:ext>
            </a:extLst>
          </p:cNvPr>
          <p:cNvSpPr/>
          <p:nvPr/>
        </p:nvSpPr>
        <p:spPr>
          <a:xfrm>
            <a:off x="10959653" y="8814322"/>
            <a:ext cx="4060119"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　</a:t>
            </a:r>
            <a:r>
              <a:rPr lang="ja-JP" altLang="en-US" sz="1600" b="1" dirty="0">
                <a:latin typeface="ＭＳ Ｐゴシック"/>
                <a:ea typeface="Meiryo UI"/>
                <a:cs typeface="ＭＳ Ｐゴシック"/>
              </a:rPr>
              <a:t>６　大阪府における計画の推進体制</a:t>
            </a:r>
            <a:r>
              <a:rPr lang="ja-JP" altLang="en-US" sz="1050" b="1" dirty="0">
                <a:latin typeface="ＭＳ Ｐゴシック"/>
                <a:ea typeface="Meiryo UI"/>
                <a:cs typeface="ＭＳ Ｐゴシック"/>
              </a:rPr>
              <a:t>（第２</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章</a:t>
            </a:r>
            <a:r>
              <a:rPr lang="ja-JP" altLang="en-US" sz="1050" b="1" dirty="0">
                <a:latin typeface="Meiryo UI" panose="020B0604030504040204" pitchFamily="50" charset="-128"/>
                <a:ea typeface="Meiryo UI" panose="020B0604030504040204" pitchFamily="50" charset="-128"/>
                <a:cs typeface="ＭＳ Ｐゴシック"/>
              </a:rPr>
              <a:t>）</a:t>
            </a:r>
            <a:endParaRPr lang="ja-JP" altLang="ja-JP" sz="1200" b="1" dirty="0">
              <a:latin typeface="Meiryo UI" panose="020B0604030504040204" pitchFamily="50" charset="-128"/>
              <a:ea typeface="Meiryo UI" panose="020B0604030504040204" pitchFamily="50" charset="-128"/>
              <a:cs typeface="ＭＳ Ｐゴシック"/>
            </a:endParaRPr>
          </a:p>
        </p:txBody>
      </p:sp>
      <p:sp>
        <p:nvSpPr>
          <p:cNvPr id="44" name="角丸四角形吹き出し 43"/>
          <p:cNvSpPr/>
          <p:nvPr/>
        </p:nvSpPr>
        <p:spPr>
          <a:xfrm>
            <a:off x="203307" y="6672755"/>
            <a:ext cx="1731419"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a:latin typeface="ＭＳ Ｐゴシック"/>
                <a:ea typeface="Meiryo UI"/>
                <a:cs typeface="ＭＳ Ｐゴシック"/>
              </a:rPr>
              <a:t>（２）　課題</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41195543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2028</Words>
  <Application>Microsoft Office PowerPoint</Application>
  <PresentationFormat>ユーザー設定</PresentationFormat>
  <Paragraphs>146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2024-02-01T00:23:11Z</dcterms:modified>
</cp:coreProperties>
</file>