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0264775" cy="7218363"/>
  <p:notesSz cx="6807200" cy="9939338"/>
  <p:defaultTextStyle>
    <a:defPPr>
      <a:defRPr lang="ja-JP"/>
    </a:defPPr>
    <a:lvl1pPr marL="0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4">
          <p15:clr>
            <a:srgbClr val="A4A3A4"/>
          </p15:clr>
        </p15:guide>
        <p15:guide id="2" pos="323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FFCC"/>
    <a:srgbClr val="99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94660"/>
  </p:normalViewPr>
  <p:slideViewPr>
    <p:cSldViewPr>
      <p:cViewPr varScale="1">
        <p:scale>
          <a:sx n="109" d="100"/>
          <a:sy n="109" d="100"/>
        </p:scale>
        <p:origin x="1638" y="120"/>
      </p:cViewPr>
      <p:guideLst>
        <p:guide orient="horz" pos="2274"/>
        <p:guide pos="32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62D59-7EE2-49B6-8F62-36E32BA02755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5650" y="746125"/>
            <a:ext cx="52959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B0610-8D3B-4399-8DE8-7C6B817143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56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6768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3536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0304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07073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83841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60609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37377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14145" algn="l" defTabSz="95353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0610-8D3B-4399-8DE8-7C6B8171431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85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9858" y="2242373"/>
            <a:ext cx="8725059" cy="15472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9716" y="4090406"/>
            <a:ext cx="7185343" cy="18446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3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0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7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3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0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7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4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3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76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41962" y="289071"/>
            <a:ext cx="2309574" cy="615900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3239" y="289071"/>
            <a:ext cx="6757644" cy="615900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7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4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0847" y="4638468"/>
            <a:ext cx="8725059" cy="143364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10847" y="3059451"/>
            <a:ext cx="8725059" cy="157901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7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35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03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70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38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06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73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41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2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3239" y="1684286"/>
            <a:ext cx="4533609" cy="476378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17927" y="1684286"/>
            <a:ext cx="4533609" cy="476378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991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39" y="1615778"/>
            <a:ext cx="4535391" cy="67337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768" indent="0">
              <a:buNone/>
              <a:defRPr sz="2100" b="1"/>
            </a:lvl2pPr>
            <a:lvl3pPr marL="953536" indent="0">
              <a:buNone/>
              <a:defRPr sz="1900" b="1"/>
            </a:lvl3pPr>
            <a:lvl4pPr marL="1430304" indent="0">
              <a:buNone/>
              <a:defRPr sz="1700" b="1"/>
            </a:lvl4pPr>
            <a:lvl5pPr marL="1907073" indent="0">
              <a:buNone/>
              <a:defRPr sz="1700" b="1"/>
            </a:lvl5pPr>
            <a:lvl6pPr marL="2383841" indent="0">
              <a:buNone/>
              <a:defRPr sz="1700" b="1"/>
            </a:lvl6pPr>
            <a:lvl7pPr marL="2860609" indent="0">
              <a:buNone/>
              <a:defRPr sz="1700" b="1"/>
            </a:lvl7pPr>
            <a:lvl8pPr marL="3337377" indent="0">
              <a:buNone/>
              <a:defRPr sz="1700" b="1"/>
            </a:lvl8pPr>
            <a:lvl9pPr marL="381414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3239" y="2289157"/>
            <a:ext cx="4535391" cy="415891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214364" y="1615778"/>
            <a:ext cx="4537174" cy="67337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768" indent="0">
              <a:buNone/>
              <a:defRPr sz="2100" b="1"/>
            </a:lvl2pPr>
            <a:lvl3pPr marL="953536" indent="0">
              <a:buNone/>
              <a:defRPr sz="1900" b="1"/>
            </a:lvl3pPr>
            <a:lvl4pPr marL="1430304" indent="0">
              <a:buNone/>
              <a:defRPr sz="1700" b="1"/>
            </a:lvl4pPr>
            <a:lvl5pPr marL="1907073" indent="0">
              <a:buNone/>
              <a:defRPr sz="1700" b="1"/>
            </a:lvl5pPr>
            <a:lvl6pPr marL="2383841" indent="0">
              <a:buNone/>
              <a:defRPr sz="1700" b="1"/>
            </a:lvl6pPr>
            <a:lvl7pPr marL="2860609" indent="0">
              <a:buNone/>
              <a:defRPr sz="1700" b="1"/>
            </a:lvl7pPr>
            <a:lvl8pPr marL="3337377" indent="0">
              <a:buNone/>
              <a:defRPr sz="1700" b="1"/>
            </a:lvl8pPr>
            <a:lvl9pPr marL="3814145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214364" y="2289157"/>
            <a:ext cx="4537174" cy="415891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89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9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117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239" y="287398"/>
            <a:ext cx="3377041" cy="12231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13243" y="287399"/>
            <a:ext cx="5738294" cy="616067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239" y="1510511"/>
            <a:ext cx="3377041" cy="4937561"/>
          </a:xfrm>
        </p:spPr>
        <p:txBody>
          <a:bodyPr/>
          <a:lstStyle>
            <a:lvl1pPr marL="0" indent="0">
              <a:buNone/>
              <a:defRPr sz="1500"/>
            </a:lvl1pPr>
            <a:lvl2pPr marL="476768" indent="0">
              <a:buNone/>
              <a:defRPr sz="1300"/>
            </a:lvl2pPr>
            <a:lvl3pPr marL="953536" indent="0">
              <a:buNone/>
              <a:defRPr sz="1000"/>
            </a:lvl3pPr>
            <a:lvl4pPr marL="1430304" indent="0">
              <a:buNone/>
              <a:defRPr sz="900"/>
            </a:lvl4pPr>
            <a:lvl5pPr marL="1907073" indent="0">
              <a:buNone/>
              <a:defRPr sz="900"/>
            </a:lvl5pPr>
            <a:lvl6pPr marL="2383841" indent="0">
              <a:buNone/>
              <a:defRPr sz="900"/>
            </a:lvl6pPr>
            <a:lvl7pPr marL="2860609" indent="0">
              <a:buNone/>
              <a:defRPr sz="900"/>
            </a:lvl7pPr>
            <a:lvl8pPr marL="3337377" indent="0">
              <a:buNone/>
              <a:defRPr sz="900"/>
            </a:lvl8pPr>
            <a:lvl9pPr marL="381414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80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1967" y="5052854"/>
            <a:ext cx="6158865" cy="59651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11967" y="644974"/>
            <a:ext cx="6158865" cy="4331018"/>
          </a:xfrm>
        </p:spPr>
        <p:txBody>
          <a:bodyPr/>
          <a:lstStyle>
            <a:lvl1pPr marL="0" indent="0">
              <a:buNone/>
              <a:defRPr sz="3300"/>
            </a:lvl1pPr>
            <a:lvl2pPr marL="476768" indent="0">
              <a:buNone/>
              <a:defRPr sz="2900"/>
            </a:lvl2pPr>
            <a:lvl3pPr marL="953536" indent="0">
              <a:buNone/>
              <a:defRPr sz="2500"/>
            </a:lvl3pPr>
            <a:lvl4pPr marL="1430304" indent="0">
              <a:buNone/>
              <a:defRPr sz="2100"/>
            </a:lvl4pPr>
            <a:lvl5pPr marL="1907073" indent="0">
              <a:buNone/>
              <a:defRPr sz="2100"/>
            </a:lvl5pPr>
            <a:lvl6pPr marL="2383841" indent="0">
              <a:buNone/>
              <a:defRPr sz="2100"/>
            </a:lvl6pPr>
            <a:lvl7pPr marL="2860609" indent="0">
              <a:buNone/>
              <a:defRPr sz="2100"/>
            </a:lvl7pPr>
            <a:lvl8pPr marL="3337377" indent="0">
              <a:buNone/>
              <a:defRPr sz="2100"/>
            </a:lvl8pPr>
            <a:lvl9pPr marL="381414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11967" y="5649372"/>
            <a:ext cx="6158865" cy="847155"/>
          </a:xfrm>
        </p:spPr>
        <p:txBody>
          <a:bodyPr/>
          <a:lstStyle>
            <a:lvl1pPr marL="0" indent="0">
              <a:buNone/>
              <a:defRPr sz="1500"/>
            </a:lvl1pPr>
            <a:lvl2pPr marL="476768" indent="0">
              <a:buNone/>
              <a:defRPr sz="1300"/>
            </a:lvl2pPr>
            <a:lvl3pPr marL="953536" indent="0">
              <a:buNone/>
              <a:defRPr sz="1000"/>
            </a:lvl3pPr>
            <a:lvl4pPr marL="1430304" indent="0">
              <a:buNone/>
              <a:defRPr sz="900"/>
            </a:lvl4pPr>
            <a:lvl5pPr marL="1907073" indent="0">
              <a:buNone/>
              <a:defRPr sz="900"/>
            </a:lvl5pPr>
            <a:lvl6pPr marL="2383841" indent="0">
              <a:buNone/>
              <a:defRPr sz="900"/>
            </a:lvl6pPr>
            <a:lvl7pPr marL="2860609" indent="0">
              <a:buNone/>
              <a:defRPr sz="900"/>
            </a:lvl7pPr>
            <a:lvl8pPr marL="3337377" indent="0">
              <a:buNone/>
              <a:defRPr sz="900"/>
            </a:lvl8pPr>
            <a:lvl9pPr marL="381414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73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3239" y="289069"/>
            <a:ext cx="9238298" cy="1203061"/>
          </a:xfrm>
          <a:prstGeom prst="rect">
            <a:avLst/>
          </a:prstGeom>
        </p:spPr>
        <p:txBody>
          <a:bodyPr vert="horz" lIns="95354" tIns="47677" rIns="95354" bIns="4767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3239" y="1684286"/>
            <a:ext cx="9238298" cy="4763786"/>
          </a:xfrm>
          <a:prstGeom prst="rect">
            <a:avLst/>
          </a:prstGeom>
        </p:spPr>
        <p:txBody>
          <a:bodyPr vert="horz" lIns="95354" tIns="47677" rIns="95354" bIns="4767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3239" y="6690355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4D1F0-52FC-4BA7-954A-6C676D9B0087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07132" y="6690355"/>
            <a:ext cx="3250512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56422" y="6690355"/>
            <a:ext cx="2395114" cy="384311"/>
          </a:xfrm>
          <a:prstGeom prst="rect">
            <a:avLst/>
          </a:prstGeom>
        </p:spPr>
        <p:txBody>
          <a:bodyPr vert="horz" lIns="95354" tIns="47677" rIns="95354" bIns="4767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CD505-AAEA-453D-A630-644BB67C4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18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3536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576" indent="-357576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4748" indent="-297980" algn="l" defTabSz="9535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1920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8689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457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2225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8993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5761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52529" indent="-238384" algn="l" defTabSz="95353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768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3536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0304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7073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3841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0609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7377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4145" algn="l" defTabSz="95353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238017" y="1679402"/>
            <a:ext cx="9811508" cy="137469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38018" y="3292387"/>
            <a:ext cx="6763507" cy="37119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35842" y="740921"/>
            <a:ext cx="9793089" cy="7571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36000" rtlCol="0" anchor="t"/>
          <a:lstStyle/>
          <a:p>
            <a:endParaRPr lang="en-US" altLang="ja-JP" sz="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○計画の趣旨等（第１～８節）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・位置づけ：老人福祉法及び介護保険法に基づき、「高齢者福祉計画」と「介護保険事業支援計画」を一体的に策定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共生社会の実現を推進するための認知症基本法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(2024(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日施行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に基づく国の基本計画の策定に先駆け、「認知症施策推進計画」を策定</a:t>
            </a: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・計画期間：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年度～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2026(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令和８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年度までの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　　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955"/>
              </a:lnSpc>
            </a:pPr>
            <a:endParaRPr lang="en-US" altLang="ja-JP" sz="859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078775" y="3250587"/>
            <a:ext cx="3004009" cy="375981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955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7157895" y="3393157"/>
            <a:ext cx="2847166" cy="3544091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47677" rIns="36000" bIns="47677" spcCol="0" rtlCol="0" anchor="t" anchorCtr="0"/>
          <a:lstStyle/>
          <a:p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第３節</a:t>
            </a:r>
            <a:r>
              <a:rPr lang="en-US" altLang="ja-JP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理解増進、相談体制の整備等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認知症の人に関する理解の増進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・認知症サポーターの養成促進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　　</a:t>
            </a:r>
            <a:r>
              <a: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サポーター養成講座の講師役となるキャラバン・メイトの養成</a:t>
            </a:r>
            <a:r>
              <a:rPr lang="en-US" altLang="ja-JP" sz="7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ja-JP" altLang="en-US" sz="7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・認知症月間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及び認知症の日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(9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における啓発 等</a:t>
            </a: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相談体制の整備等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安心して生活を営むことができる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認知症バリアフリーの推進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認知症の人の生活におけるバリアフリー化の推進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・民間事業者を対象とした理解促進のためのセミナーの実施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・「認知症サポート事業所」登録制度の創設・普及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認知症の人の社会参加の機会の確保等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・認知症の人本人からの発信支援　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・若年性認知症の人への支援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認知症の人の意思決定の支援及び権利利益の保護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保健医療サービス及び福祉サービスの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提供体制の整備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早期発見・早期対応と医療体制の整備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医療・介護従事者の認知症対応力向上の促進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介護サービス基盤の整備と介護人材の確保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第４項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認知症の予防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認知症予防に資する可能性のある活動の推進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・認知症予防事業の効果検証及び効果的な事業の普及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(MCI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を含む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の早期発見・早期対応等の推進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横巻き 35"/>
          <p:cNvSpPr/>
          <p:nvPr/>
        </p:nvSpPr>
        <p:spPr>
          <a:xfrm>
            <a:off x="7082096" y="3105124"/>
            <a:ext cx="2835088" cy="269585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第４章　大阪府認知症施策推進計画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横巻き 33"/>
          <p:cNvSpPr/>
          <p:nvPr/>
        </p:nvSpPr>
        <p:spPr>
          <a:xfrm>
            <a:off x="235843" y="586656"/>
            <a:ext cx="2088232" cy="266854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第１章　計画策定の意義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375499" y="1775460"/>
            <a:ext cx="5612026" cy="1211580"/>
          </a:xfrm>
          <a:prstGeom prst="roundRect">
            <a:avLst>
              <a:gd name="adj" fmla="val 10496"/>
            </a:avLst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0" rIns="95354" bIns="47677" spcCol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○高齢者を取り巻く状況（第１節）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・団塊の世代が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年、団塊ジュニア世代が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65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歳以上となる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2040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年に向けて、大阪府は高齢化が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さらに進展する見込み。一方で生産年齢人口は減少する見込み。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85 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歳以上人口の増加等により、要介護度の高い高齢者や、医療と介護双方のニーズを有する高齢者、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認知症高齢者などの増加が見込まれる。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・大阪府は全国に比べ高齢者の単身世帯の割合が高く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(2020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:39.3%)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、その割合は今後も増加が見込まれる。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・大阪府は全国に比べ介護サービス受給者のうち居宅サービスの利用が多く、特に軽度者の認定率が高い。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6214607" y="1787617"/>
            <a:ext cx="3762942" cy="1232598"/>
          </a:xfrm>
          <a:prstGeom prst="roundRect">
            <a:avLst>
              <a:gd name="adj" fmla="val 10496"/>
            </a:avLst>
          </a:prstGeom>
          <a:solidFill>
            <a:schemeClr val="bg1"/>
          </a:solidFill>
          <a:ln w="952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47677" rIns="95354" bIns="47677" spcCol="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○めざすべき方向性（第２節）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高齢者が、可能な限り住み慣れた地域で、自分らしい暮らしを人生の最期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まで続けることができる社会、また居場所と出番がある社会の実現をめざす。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＜取組みの方向性＞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（１）介護保険制度の持続可能性の確保 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（２）大阪府の特徴に対応したサービス基盤等の構築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（３）市町村や各種団体との協働による地域包括ケアシステムの深化・推進、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 地域共生社会の実現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3C0E3B-7F06-4EFC-BBD9-6733D4E65F5A}"/>
              </a:ext>
            </a:extLst>
          </p:cNvPr>
          <p:cNvSpPr txBox="1"/>
          <p:nvPr/>
        </p:nvSpPr>
        <p:spPr>
          <a:xfrm>
            <a:off x="13554" y="80748"/>
            <a:ext cx="10260433" cy="391628"/>
          </a:xfrm>
          <a:prstGeom prst="rect">
            <a:avLst/>
          </a:prstGeom>
          <a:solidFill>
            <a:srgbClr val="00206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tIns="72000" bIns="72000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大阪府高齢者計画２０２４（案）の概要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7705AEC7-7F7B-4888-86EA-BED3824B9BFB}"/>
              </a:ext>
            </a:extLst>
          </p:cNvPr>
          <p:cNvSpPr/>
          <p:nvPr/>
        </p:nvSpPr>
        <p:spPr>
          <a:xfrm>
            <a:off x="5920429" y="2052271"/>
            <a:ext cx="378463" cy="65284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横巻き 29"/>
          <p:cNvSpPr/>
          <p:nvPr/>
        </p:nvSpPr>
        <p:spPr>
          <a:xfrm>
            <a:off x="238016" y="3084385"/>
            <a:ext cx="2088232" cy="297860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第３章　施策の推進方策</a:t>
            </a:r>
            <a:endParaRPr kumimoji="1"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横巻き 32"/>
          <p:cNvSpPr/>
          <p:nvPr/>
        </p:nvSpPr>
        <p:spPr>
          <a:xfrm>
            <a:off x="238016" y="1520949"/>
            <a:ext cx="3960440" cy="328834"/>
          </a:xfrm>
          <a:prstGeom prst="horizontalScroll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1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第２章　高齢者を取り巻く状況と大阪府のめざすべき方向性</a:t>
            </a:r>
            <a:endParaRPr kumimoji="1" lang="en-US" altLang="ja-JP" sz="11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375499" y="3429000"/>
            <a:ext cx="6528221" cy="347472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354" tIns="47677" rIns="36000" bIns="47677" spcCol="0" rtlCol="0" anchor="t" anchorCtr="0"/>
          <a:lstStyle/>
          <a:p>
            <a:endParaRPr lang="en-US" altLang="ja-JP" sz="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自立支援、介護予防・重度化防止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市町村における自立支援、介護予防・重度化防止の取組み支援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・地域ケア会議等の市町村における介護予防の取組みを支援する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リハビリ専門職等の養成や派遣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健康づくりの推進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社会参加の促進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社会参加の促進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・地域で居場所づくりや生活支援を行う地域団体へのプロボノ（ボランティア）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による支援（ええまちプロジェクト）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雇用・就業対策の推進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医療・介護連携の推進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医療と介護の連携強化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・在宅医療・介護連携の推進にかかる市町村担当者研修会の開催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・医療介護専門職への入退院支援等の実践事例の周知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在宅医療の充実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包括的な支援体制の構築及び権利擁護の推進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地域共生社会の実現に向けた包括的な支援体制の構築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・複合的な課題に対応するための地域包括支援センターと関係機関の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連携強化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権利擁護の推進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</a:t>
            </a:r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高齢者虐待防止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にかかる市町村担当者研修の実施、対応困難事例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に対する専門職チームの派遣</a:t>
            </a:r>
            <a:r>
              <a:rPr lang="zh-TW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C16BBE-0470-447E-BBE2-5434247BF553}"/>
              </a:ext>
            </a:extLst>
          </p:cNvPr>
          <p:cNvSpPr txBox="1"/>
          <p:nvPr/>
        </p:nvSpPr>
        <p:spPr bwMode="auto">
          <a:xfrm>
            <a:off x="3678094" y="3456348"/>
            <a:ext cx="3326501" cy="35788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84790" tIns="42394" rIns="84790" bIns="42394" rtlCol="0" anchor="t" anchorCtr="0">
            <a:spAutoFit/>
          </a:bodyPr>
          <a:lstStyle/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多様な住まい、サービス基盤の整備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高齢者の居住安定確保と福祉のまちづくりの推進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高齢者のニーズに応じたサービス基盤の確保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・介護保険施設等の計画的な整備 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第６節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福祉・介護サービスを担う人材の確保・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資質の向上及び介護現場の生産性の向上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介護人材の確保と資質の向上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・介護の仕事の魅力発信、多様な人材の参入促進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・介護ロボット・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の導入支援、生産性向上・人材確保に関する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ワンストップ窓口の設置等、離職防止・定着促進に向けた取組み　等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在宅医療の充実（再掲）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第７節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介護保険事業の適切な運営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個々の高齢者等の状況に配慮したサービスの提供、質の向上</a:t>
            </a: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事業者への指導・助言　　</a:t>
            </a:r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相談支援及び苦情対応の充実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第８節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介護給付等適正化</a:t>
            </a:r>
            <a:endParaRPr lang="en-US" altLang="ja-JP" sz="9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要介護認定の適正化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ケアプラン点検等の市町村が行う事業の支援</a:t>
            </a: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3.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高齢者住まいにおける適正なサービス提供の確保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第９節</a:t>
            </a:r>
            <a:r>
              <a:rPr lang="en-US" altLang="ja-JP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災害、感染症に対する高齢者支援体制の確立</a:t>
            </a:r>
            <a:endParaRPr lang="en-US" altLang="ja-JP" sz="10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災害に対する高齢者支援体制の確立</a:t>
            </a:r>
            <a:endParaRPr lang="en-US" altLang="ja-JP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2.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感染症に対する高齢者支援体制の確立</a:t>
            </a:r>
            <a:endParaRPr kumimoji="1" lang="ja-JP" altLang="en-US" sz="11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424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rgbClr val="FFCC66"/>
        </a:solidFill>
        <a:ln w="12700">
          <a:solidFill>
            <a:schemeClr val="tx1"/>
          </a:solidFill>
          <a:miter lim="800000"/>
          <a:headEnd/>
          <a:tailEnd/>
        </a:ln>
      </a:spPr>
      <a:bodyPr lIns="84790" tIns="42394" rIns="84790" bIns="42394" anchor="ctr"/>
      <a:lstStyle>
        <a:defPPr eaLnBrk="1" hangingPunct="1">
          <a:defRPr sz="1100" b="1" dirty="0" smtClean="0">
            <a:solidFill>
              <a:srgbClr val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1257</Words>
  <Application>Microsoft Office PowerPoint</Application>
  <PresentationFormat>ユーザー設定</PresentationFormat>
  <Paragraphs>112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2024-01-24T08:51:15Z</dcterms:created>
  <dcterms:modified xsi:type="dcterms:W3CDTF">2024-01-26T01:21:15Z</dcterms:modified>
</cp:coreProperties>
</file>