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434" autoAdjust="0"/>
  </p:normalViewPr>
  <p:slideViewPr>
    <p:cSldViewPr>
      <p:cViewPr varScale="1">
        <p:scale>
          <a:sx n="68" d="100"/>
          <a:sy n="68" d="100"/>
        </p:scale>
        <p:origin x="110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2023/11/24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2023/11/24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2023/11/24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109504" y="5930575"/>
            <a:ext cx="5907094" cy="899505"/>
          </a:xfrm>
          <a:prstGeom prst="roundRect">
            <a:avLst/>
          </a:prstGeom>
          <a:solidFill>
            <a:schemeClr val="accent5">
              <a:lumMod val="40000"/>
              <a:lumOff val="60000"/>
            </a:schemeClr>
          </a:solidFill>
          <a:ln w="12700" cap="flat" cmpd="sng" algn="ctr">
            <a:no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38" name="角丸四角形 37"/>
          <p:cNvSpPr/>
          <p:nvPr/>
        </p:nvSpPr>
        <p:spPr>
          <a:xfrm>
            <a:off x="109504" y="4226440"/>
            <a:ext cx="5907094" cy="1379061"/>
          </a:xfrm>
          <a:prstGeom prst="roundRect">
            <a:avLst/>
          </a:prstGeom>
          <a:solidFill>
            <a:srgbClr val="FFFF00"/>
          </a:solidFill>
          <a:ln w="12700" cap="flat" cmpd="sng" algn="ctr">
            <a:no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txBox="1">
            <a:spLocks/>
          </p:cNvSpPr>
          <p:nvPr/>
        </p:nvSpPr>
        <p:spPr>
          <a:xfrm>
            <a:off x="457200" y="1493098"/>
            <a:ext cx="8363272" cy="521744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a:p>
        </p:txBody>
      </p:sp>
      <p:sp>
        <p:nvSpPr>
          <p:cNvPr id="35" name="正方形/長方形 34"/>
          <p:cNvSpPr/>
          <p:nvPr/>
        </p:nvSpPr>
        <p:spPr>
          <a:xfrm>
            <a:off x="0" y="387654"/>
            <a:ext cx="9077758" cy="1576824"/>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marL="72000" indent="-457200">
              <a:lnSpc>
                <a:spcPts val="1500"/>
              </a:lnSpc>
            </a:pPr>
            <a:endParaRPr lang="en-US" altLang="ja-JP" sz="1000" dirty="0">
              <a:latin typeface="Meiryo UI" panose="020B0604030504040204" pitchFamily="50" charset="-128"/>
              <a:ea typeface="Meiryo UI" panose="020B0604030504040204" pitchFamily="50" charset="-128"/>
            </a:endParaRPr>
          </a:p>
          <a:p>
            <a:pPr marL="72000" indent="-457200">
              <a:lnSpc>
                <a:spcPts val="1300"/>
              </a:lnSpc>
            </a:pPr>
            <a:r>
              <a:rPr lang="ja-JP" altLang="en-US" sz="1050" dirty="0">
                <a:latin typeface="Meiryo UI" panose="020B0604030504040204" pitchFamily="50" charset="-128"/>
                <a:ea typeface="Meiryo UI" panose="020B0604030504040204" pitchFamily="50" charset="-128"/>
              </a:rPr>
              <a:t>〇</a:t>
            </a:r>
            <a:r>
              <a:rPr lang="ja-JP" altLang="en-US" sz="1050" dirty="0">
                <a:solidFill>
                  <a:schemeClr val="tx1"/>
                </a:solidFill>
                <a:latin typeface="Meiryo UI" panose="020B0604030504040204" pitchFamily="50" charset="-128"/>
                <a:ea typeface="Meiryo UI" panose="020B0604030504040204" pitchFamily="50" charset="-128"/>
              </a:rPr>
              <a:t>施設から地域生活への移行の推進は、大阪府障がい者計画でも最重点施策に位置づけられており</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地域移行が可能な施設入所者から 順次、地域移行を進めてきた。</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現在、府内の障がい者支援施設は</a:t>
            </a:r>
            <a:r>
              <a:rPr lang="en-US" altLang="ja-JP" sz="1050" dirty="0">
                <a:solidFill>
                  <a:schemeClr val="tx1"/>
                </a:solidFill>
                <a:latin typeface="Meiryo UI" panose="020B0604030504040204" pitchFamily="50" charset="-128"/>
                <a:ea typeface="Meiryo UI" panose="020B0604030504040204" pitchFamily="50" charset="-128"/>
              </a:rPr>
              <a:t>85</a:t>
            </a:r>
            <a:r>
              <a:rPr lang="ja-JP" altLang="en-US" sz="1050" dirty="0">
                <a:solidFill>
                  <a:schemeClr val="tx1"/>
                </a:solidFill>
                <a:latin typeface="Meiryo UI" panose="020B0604030504040204" pitchFamily="50" charset="-128"/>
                <a:ea typeface="Meiryo UI" panose="020B0604030504040204" pitchFamily="50" charset="-128"/>
              </a:rPr>
              <a:t>施設約</a:t>
            </a:r>
            <a:r>
              <a:rPr lang="en-US" altLang="ja-JP" sz="1050" dirty="0">
                <a:solidFill>
                  <a:schemeClr val="tx1"/>
                </a:solidFill>
                <a:latin typeface="Meiryo UI" panose="020B0604030504040204" pitchFamily="50" charset="-128"/>
                <a:ea typeface="Meiryo UI" panose="020B0604030504040204" pitchFamily="50" charset="-128"/>
              </a:rPr>
              <a:t>4,800</a:t>
            </a:r>
            <a:r>
              <a:rPr lang="ja-JP" altLang="en-US" sz="1050" dirty="0">
                <a:solidFill>
                  <a:schemeClr val="tx1"/>
                </a:solidFill>
                <a:latin typeface="Meiryo UI" panose="020B0604030504040204" pitchFamily="50" charset="-128"/>
                <a:ea typeface="Meiryo UI" panose="020B0604030504040204" pitchFamily="50" charset="-128"/>
              </a:rPr>
              <a:t>人が入所している。</a:t>
            </a: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〇国連勧告</a:t>
            </a:r>
            <a:r>
              <a:rPr lang="en-US" altLang="ja-JP" sz="1050" dirty="0">
                <a:solidFill>
                  <a:schemeClr val="tx1"/>
                </a:solidFill>
                <a:latin typeface="Meiryo UI" panose="020B0604030504040204" pitchFamily="50" charset="-128"/>
                <a:ea typeface="Meiryo UI" panose="020B0604030504040204" pitchFamily="50" charset="-128"/>
              </a:rPr>
              <a:t>(R4.9)</a:t>
            </a:r>
            <a:r>
              <a:rPr lang="ja-JP" altLang="en-US" sz="1050" dirty="0">
                <a:solidFill>
                  <a:schemeClr val="tx1"/>
                </a:solidFill>
                <a:latin typeface="Meiryo UI" panose="020B0604030504040204" pitchFamily="50" charset="-128"/>
                <a:ea typeface="Meiryo UI" panose="020B0604030504040204" pitchFamily="50" charset="-128"/>
              </a:rPr>
              <a:t>においては、「</a:t>
            </a:r>
            <a:r>
              <a:rPr lang="ja-JP" altLang="en-US" sz="1050" dirty="0" err="1">
                <a:solidFill>
                  <a:schemeClr val="tx1"/>
                </a:solidFill>
                <a:latin typeface="Meiryo UI" panose="020B0604030504040204" pitchFamily="50" charset="-128"/>
                <a:ea typeface="Meiryo UI" panose="020B0604030504040204" pitchFamily="50" charset="-128"/>
              </a:rPr>
              <a:t>障がい</a:t>
            </a:r>
            <a:r>
              <a:rPr lang="ja-JP" altLang="en-US" sz="1050" dirty="0">
                <a:solidFill>
                  <a:schemeClr val="tx1"/>
                </a:solidFill>
                <a:latin typeface="Meiryo UI" panose="020B0604030504040204" pitchFamily="50" charset="-128"/>
                <a:ea typeface="Meiryo UI" panose="020B0604030504040204" pitchFamily="50" charset="-128"/>
              </a:rPr>
              <a:t>者が居住地、地域社会のどこで誰と暮らすかを選択する機会を</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持つ」こと、「地域で自立して生活していくための支援体制の強化」などが強く要請された。</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脱施設化</a:t>
            </a:r>
            <a:r>
              <a:rPr lang="en-US" altLang="ja-JP" sz="1050" dirty="0">
                <a:solidFill>
                  <a:schemeClr val="tx1"/>
                </a:solidFill>
                <a:latin typeface="Meiryo UI" panose="020B0604030504040204" pitchFamily="50" charset="-128"/>
                <a:ea typeface="Meiryo UI" panose="020B0604030504040204" pitchFamily="50" charset="-128"/>
              </a:rPr>
              <a:t>)</a:t>
            </a: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〇</a:t>
            </a:r>
            <a:r>
              <a:rPr lang="ja-JP" altLang="ja-JP" sz="1050" dirty="0">
                <a:solidFill>
                  <a:schemeClr val="tx1"/>
                </a:solidFill>
                <a:latin typeface="Meiryo UI" panose="020B0604030504040204" pitchFamily="50" charset="-128"/>
                <a:ea typeface="Meiryo UI" panose="020B0604030504040204" pitchFamily="50" charset="-128"/>
              </a:rPr>
              <a:t>近年、入所者の重度化や高齢化に伴い、</a:t>
            </a:r>
            <a:r>
              <a:rPr lang="ja-JP" altLang="ja-JP" sz="1050" dirty="0" err="1">
                <a:solidFill>
                  <a:schemeClr val="tx1"/>
                </a:solidFill>
                <a:latin typeface="Meiryo UI" panose="020B0604030504040204" pitchFamily="50" charset="-128"/>
                <a:ea typeface="Meiryo UI" panose="020B0604030504040204" pitchFamily="50" charset="-128"/>
              </a:rPr>
              <a:t>障がい</a:t>
            </a:r>
            <a:r>
              <a:rPr lang="ja-JP" altLang="ja-JP" sz="1050" dirty="0">
                <a:solidFill>
                  <a:schemeClr val="tx1"/>
                </a:solidFill>
                <a:latin typeface="Meiryo UI" panose="020B0604030504040204" pitchFamily="50" charset="-128"/>
                <a:ea typeface="Meiryo UI" panose="020B0604030504040204" pitchFamily="50" charset="-128"/>
              </a:rPr>
              <a:t>者支援施設からの地域移行は</a:t>
            </a:r>
            <a:r>
              <a:rPr lang="en-US" altLang="ja-JP" sz="1050" dirty="0">
                <a:solidFill>
                  <a:schemeClr val="tx1"/>
                </a:solidFill>
                <a:latin typeface="Meiryo UI" panose="020B0604030504040204" pitchFamily="50" charset="-128"/>
                <a:ea typeface="Meiryo UI" panose="020B0604030504040204" pitchFamily="50" charset="-128"/>
              </a:rPr>
              <a:t> </a:t>
            </a:r>
            <a:r>
              <a:rPr lang="ja-JP" altLang="ja-JP" sz="1050" dirty="0">
                <a:solidFill>
                  <a:schemeClr val="tx1"/>
                </a:solidFill>
                <a:latin typeface="Meiryo UI" panose="020B0604030504040204" pitchFamily="50" charset="-128"/>
                <a:ea typeface="Meiryo UI" panose="020B0604030504040204" pitchFamily="50" charset="-128"/>
              </a:rPr>
              <a:t>鈍化傾向</a:t>
            </a:r>
            <a:r>
              <a:rPr lang="ja-JP" altLang="en-US" sz="1050" dirty="0">
                <a:solidFill>
                  <a:schemeClr val="tx1"/>
                </a:solidFill>
                <a:latin typeface="Meiryo UI" panose="020B0604030504040204" pitchFamily="50" charset="-128"/>
                <a:ea typeface="Meiryo UI" panose="020B0604030504040204" pitchFamily="50" charset="-128"/>
              </a:rPr>
              <a:t>にある</a:t>
            </a:r>
            <a:r>
              <a:rPr lang="ja-JP" altLang="ja-JP"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ja-JP" sz="1050" dirty="0">
                <a:solidFill>
                  <a:schemeClr val="tx1"/>
                </a:solidFill>
                <a:latin typeface="Meiryo UI" panose="020B0604030504040204" pitchFamily="50" charset="-128"/>
                <a:ea typeface="Meiryo UI" panose="020B0604030504040204" pitchFamily="50" charset="-128"/>
              </a:rPr>
              <a:t>親亡き後など</a:t>
            </a:r>
            <a:r>
              <a:rPr lang="ja-JP" altLang="en-US" sz="1050" dirty="0">
                <a:solidFill>
                  <a:schemeClr val="tx1"/>
                </a:solidFill>
                <a:latin typeface="Meiryo UI" panose="020B0604030504040204" pitchFamily="50" charset="-128"/>
                <a:ea typeface="Meiryo UI" panose="020B0604030504040204" pitchFamily="50" charset="-128"/>
              </a:rPr>
              <a:t>、</a:t>
            </a:r>
            <a:r>
              <a:rPr lang="ja-JP" altLang="ja-JP" sz="1050" dirty="0">
                <a:solidFill>
                  <a:schemeClr val="tx1"/>
                </a:solidFill>
                <a:latin typeface="Meiryo UI" panose="020B0604030504040204" pitchFamily="50" charset="-128"/>
                <a:ea typeface="Meiryo UI" panose="020B0604030504040204" pitchFamily="50" charset="-128"/>
              </a:rPr>
              <a:t>特に重度知的障がい者の暮らしの場の</a:t>
            </a:r>
            <a:r>
              <a:rPr lang="ja-JP" altLang="en-US" sz="1050" dirty="0">
                <a:solidFill>
                  <a:schemeClr val="tx1"/>
                </a:solidFill>
                <a:latin typeface="Meiryo UI" panose="020B0604030504040204" pitchFamily="50" charset="-128"/>
                <a:ea typeface="Meiryo UI" panose="020B0604030504040204" pitchFamily="50" charset="-128"/>
              </a:rPr>
              <a:t>確保や相談支援をはじめとした地域移行に向けた</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支援体制の整備</a:t>
            </a:r>
            <a:r>
              <a:rPr lang="ja-JP" altLang="ja-JP" sz="1050" dirty="0">
                <a:solidFill>
                  <a:schemeClr val="tx1"/>
                </a:solidFill>
                <a:latin typeface="Meiryo UI" panose="020B0604030504040204" pitchFamily="50" charset="-128"/>
                <a:ea typeface="Meiryo UI" panose="020B0604030504040204" pitchFamily="50" charset="-128"/>
              </a:rPr>
              <a:t>が課題となっている。</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500"/>
              </a:lnSpc>
            </a:pPr>
            <a:endParaRPr lang="en-US" altLang="ja-JP" sz="1000" dirty="0">
              <a:solidFill>
                <a:schemeClr val="tx1"/>
              </a:solidFill>
              <a:latin typeface="Meiryo UI" panose="020B0604030504040204" pitchFamily="50" charset="-128"/>
              <a:ea typeface="Meiryo UI" panose="020B0604030504040204" pitchFamily="50" charset="-128"/>
            </a:endParaRPr>
          </a:p>
          <a:p>
            <a:pPr marL="72000" indent="-457200">
              <a:lnSpc>
                <a:spcPts val="1200"/>
              </a:lnSpc>
            </a:pPr>
            <a:endParaRPr lang="en-US" altLang="ja-JP" sz="900"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742414656"/>
              </p:ext>
            </p:extLst>
          </p:nvPr>
        </p:nvGraphicFramePr>
        <p:xfrm>
          <a:off x="14655" y="1994997"/>
          <a:ext cx="9083266" cy="1907540"/>
        </p:xfrm>
        <a:graphic>
          <a:graphicData uri="http://schemas.openxmlformats.org/drawingml/2006/table">
            <a:tbl>
              <a:tblPr firstRow="1" bandRow="1">
                <a:tableStyleId>{5C22544A-7EE6-4342-B048-85BDC9FD1C3A}</a:tableStyleId>
              </a:tblPr>
              <a:tblGrid>
                <a:gridCol w="671314">
                  <a:extLst>
                    <a:ext uri="{9D8B030D-6E8A-4147-A177-3AD203B41FA5}">
                      <a16:colId xmlns:a16="http://schemas.microsoft.com/office/drawing/2014/main" val="1980792030"/>
                    </a:ext>
                  </a:extLst>
                </a:gridCol>
                <a:gridCol w="8411952">
                  <a:extLst>
                    <a:ext uri="{9D8B030D-6E8A-4147-A177-3AD203B41FA5}">
                      <a16:colId xmlns:a16="http://schemas.microsoft.com/office/drawing/2014/main" val="20001"/>
                    </a:ext>
                  </a:extLst>
                </a:gridCol>
              </a:tblGrid>
              <a:tr h="243161">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大阪府障がい者自立支援協議会提言「地域における障がい者等への支援体制について」</a:t>
                      </a: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10006"/>
                  </a:ext>
                </a:extLst>
              </a:tr>
              <a:tr h="386197">
                <a:tc>
                  <a:txBody>
                    <a:bodyPr/>
                    <a:lstStyle/>
                    <a:p>
                      <a:pPr marL="0" indent="0" algn="ctr"/>
                      <a:r>
                        <a:rPr kumimoji="1" lang="en-US" altLang="ja-JP" sz="1050" dirty="0">
                          <a:latin typeface="Meiryo UI" panose="020B0604030504040204" pitchFamily="50" charset="-128"/>
                          <a:ea typeface="Meiryo UI" panose="020B0604030504040204" pitchFamily="50" charset="-128"/>
                        </a:rPr>
                        <a:t>R2</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kern="1200" dirty="0">
                          <a:solidFill>
                            <a:schemeClr val="dk1"/>
                          </a:solidFill>
                          <a:latin typeface="Meiryo UI" panose="020B0604030504040204" pitchFamily="50" charset="-128"/>
                          <a:ea typeface="Meiryo UI" panose="020B0604030504040204" pitchFamily="50" charset="-128"/>
                          <a:cs typeface="+mn-cs"/>
                        </a:rPr>
                        <a:t>大阪府障がい者自立</a:t>
                      </a:r>
                      <a:r>
                        <a:rPr kumimoji="1" lang="ja-JP" altLang="en-US" sz="1050" kern="1200" dirty="0">
                          <a:solidFill>
                            <a:schemeClr val="tx1"/>
                          </a:solidFill>
                          <a:latin typeface="Meiryo UI" panose="020B0604030504040204" pitchFamily="50" charset="-128"/>
                          <a:ea typeface="Meiryo UI" panose="020B0604030504040204" pitchFamily="50" charset="-128"/>
                          <a:cs typeface="+mn-cs"/>
                        </a:rPr>
                        <a:t>支援協議会において、「地域移行を進めていくために、</a:t>
                      </a:r>
                      <a:r>
                        <a:rPr kumimoji="1" lang="ja-JP" altLang="en-US" sz="1050" b="1" u="sng" kern="1200" dirty="0">
                          <a:solidFill>
                            <a:schemeClr val="tx1"/>
                          </a:solidFill>
                          <a:latin typeface="Meiryo UI" panose="020B0604030504040204" pitchFamily="50" charset="-128"/>
                          <a:ea typeface="Meiryo UI" panose="020B0604030504040204" pitchFamily="50" charset="-128"/>
                          <a:cs typeface="+mn-cs"/>
                        </a:rPr>
                        <a:t>障がい者支援施設の今日的な役割等について、府の自立支援協議会として議論してはどうか</a:t>
                      </a:r>
                      <a:r>
                        <a:rPr kumimoji="1" lang="ja-JP" altLang="en-US" sz="1050" kern="1200" dirty="0">
                          <a:solidFill>
                            <a:schemeClr val="tx1"/>
                          </a:solidFill>
                          <a:latin typeface="Meiryo UI" panose="020B0604030504040204" pitchFamily="50" charset="-128"/>
                          <a:ea typeface="Meiryo UI" panose="020B0604030504040204" pitchFamily="50" charset="-128"/>
                          <a:cs typeface="+mn-cs"/>
                        </a:rPr>
                        <a:t>。」とのご意見を受けて、検討</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を開始。</a:t>
                      </a:r>
                      <a:endParaRPr kumimoji="1" lang="en-US" altLang="ja-JP" sz="1050"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538215467"/>
                  </a:ext>
                </a:extLst>
              </a:tr>
              <a:tr h="254000">
                <a:tc>
                  <a:txBody>
                    <a:bodyPr/>
                    <a:lstStyle/>
                    <a:p>
                      <a:pPr algn="ctr"/>
                      <a:r>
                        <a:rPr kumimoji="1" lang="en-US" altLang="ja-JP" sz="1050" dirty="0">
                          <a:latin typeface="Meiryo UI" panose="020B0604030504040204" pitchFamily="50" charset="-128"/>
                          <a:ea typeface="Meiryo UI" panose="020B0604030504040204" pitchFamily="50" charset="-128"/>
                        </a:rPr>
                        <a:t>R3</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府内の施設入所者や市町村及び関係機関等の現状把握や検討に向けて準備。</a:t>
                      </a:r>
                      <a:endParaRPr kumimoji="1" lang="en-US" altLang="ja-JP" sz="1050" b="0"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2802875789"/>
                  </a:ext>
                </a:extLst>
              </a:tr>
              <a:tr h="536384">
                <a:tc>
                  <a:txBody>
                    <a:bodyPr/>
                    <a:lstStyle/>
                    <a:p>
                      <a:pPr algn="ctr"/>
                      <a:r>
                        <a:rPr kumimoji="1" lang="en-US" altLang="ja-JP" sz="1050" dirty="0">
                          <a:latin typeface="Meiryo UI" panose="020B0604030504040204" pitchFamily="50" charset="-128"/>
                          <a:ea typeface="Meiryo UI" panose="020B0604030504040204" pitchFamily="50" charset="-128"/>
                        </a:rPr>
                        <a:t>R4</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大</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阪府障がい者自立支援協議会で議論。障がい者支援施設だけでなく、地域全体で障がい者を支援する必要があることから、相談支援体制や市町村等の関係機関も含め、地域における支援体制全般について議論。</a:t>
                      </a:r>
                      <a:endParaRPr kumimoji="1" lang="en-US" altLang="ja-JP" sz="1050" kern="1200" dirty="0">
                        <a:solidFill>
                          <a:schemeClr val="dk1"/>
                        </a:solidFill>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１年間の議論を踏まえ、</a:t>
                      </a:r>
                      <a:r>
                        <a:rPr kumimoji="1" lang="ja-JP" altLang="en-US" sz="1050" b="1" kern="1200" dirty="0">
                          <a:solidFill>
                            <a:schemeClr val="dk1"/>
                          </a:solidFill>
                          <a:latin typeface="Meiryo UI" panose="020B0604030504040204" pitchFamily="50" charset="-128"/>
                          <a:ea typeface="Meiryo UI" panose="020B0604030504040204" pitchFamily="50" charset="-128"/>
                          <a:cs typeface="+mn-cs"/>
                        </a:rPr>
                        <a:t>報告書「地域における障がい者等への支援体制について」</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のとりまとめ。⇒協議会から府への提言</a:t>
                      </a:r>
                    </a:p>
                  </a:txBody>
                  <a:tcPr anchor="ctr"/>
                </a:tc>
                <a:extLst>
                  <a:ext uri="{0D108BD9-81ED-4DB2-BD59-A6C34878D82A}">
                    <a16:rowId xmlns:a16="http://schemas.microsoft.com/office/drawing/2014/main" val="884871649"/>
                  </a:ext>
                </a:extLst>
              </a:tr>
              <a:tr h="386356">
                <a:tc>
                  <a:txBody>
                    <a:bodyPr/>
                    <a:lstStyle/>
                    <a:p>
                      <a:pPr algn="ct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提言を踏まえ、</a:t>
                      </a:r>
                      <a:r>
                        <a:rPr kumimoji="1" lang="ja-JP" altLang="en-US" sz="1050" b="0" kern="1200" dirty="0" err="1">
                          <a:solidFill>
                            <a:schemeClr val="dk1"/>
                          </a:solidFill>
                          <a:latin typeface="Meiryo UI" panose="020B0604030504040204" pitchFamily="50" charset="-128"/>
                          <a:ea typeface="Meiryo UI" panose="020B0604030504040204" pitchFamily="50" charset="-128"/>
                          <a:cs typeface="+mn-cs"/>
                        </a:rPr>
                        <a:t>大</a:t>
                      </a:r>
                      <a:r>
                        <a:rPr kumimoji="1" lang="ja-JP" altLang="en-US" sz="1050" kern="1200" dirty="0" err="1">
                          <a:solidFill>
                            <a:schemeClr val="dk1"/>
                          </a:solidFill>
                          <a:latin typeface="Meiryo UI" panose="020B0604030504040204" pitchFamily="50" charset="-128"/>
                          <a:ea typeface="Meiryo UI" panose="020B0604030504040204" pitchFamily="50" charset="-128"/>
                          <a:cs typeface="+mn-cs"/>
                        </a:rPr>
                        <a:t>阪府障がい</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者自立支援協議会地域支援推進部会「基盤整備促進ワーキンググループ」において、</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障がい者支援施設や拠点等の支援体制の整備について、今後の方向性や</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具体的方策を検討。</a:t>
                      </a:r>
                      <a:endParaRPr kumimoji="1" lang="ja-JP" altLang="en-US" sz="1050" b="0"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02376434"/>
                  </a:ext>
                </a:extLst>
              </a:tr>
            </a:tbl>
          </a:graphicData>
        </a:graphic>
      </p:graphicFrame>
      <p:sp>
        <p:nvSpPr>
          <p:cNvPr id="42" name="タイトル 1"/>
          <p:cNvSpPr txBox="1">
            <a:spLocks/>
          </p:cNvSpPr>
          <p:nvPr/>
        </p:nvSpPr>
        <p:spPr>
          <a:xfrm>
            <a:off x="0" y="403634"/>
            <a:ext cx="9072000" cy="187258"/>
          </a:xfrm>
          <a:prstGeom prst="rect">
            <a:avLst/>
          </a:prstGeom>
          <a:solidFill>
            <a:schemeClr val="tx2">
              <a:lumMod val="60000"/>
              <a:lumOff val="40000"/>
            </a:schemeClr>
          </a:solidFill>
          <a:ln>
            <a:solidFill>
              <a:schemeClr val="tx2">
                <a:lumMod val="60000"/>
                <a:lumOff val="40000"/>
              </a:schemeClr>
            </a:solidFill>
          </a:ln>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検討の背景・経緯</a:t>
            </a:r>
          </a:p>
        </p:txBody>
      </p:sp>
      <p:sp>
        <p:nvSpPr>
          <p:cNvPr id="28" name="四角形: 角を丸くする 1">
            <a:extLst>
              <a:ext uri="{FF2B5EF4-FFF2-40B4-BE49-F238E27FC236}">
                <a16:creationId xmlns:a16="http://schemas.microsoft.com/office/drawing/2014/main" id="{545282AF-7933-48F0-B2BC-16A22CEFB14D}"/>
              </a:ext>
            </a:extLst>
          </p:cNvPr>
          <p:cNvSpPr/>
          <p:nvPr/>
        </p:nvSpPr>
        <p:spPr>
          <a:xfrm>
            <a:off x="226770" y="5995190"/>
            <a:ext cx="1852943" cy="76040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集中支援機能</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重度の知的障がい者への集中支援により、地域生活への移行を推進する機能</a:t>
            </a:r>
            <a:endParaRPr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000" dirty="0"/>
          </a:p>
        </p:txBody>
      </p:sp>
      <p:sp>
        <p:nvSpPr>
          <p:cNvPr id="31" name="四角形: 角を丸くする 1">
            <a:extLst>
              <a:ext uri="{FF2B5EF4-FFF2-40B4-BE49-F238E27FC236}">
                <a16:creationId xmlns:a16="http://schemas.microsoft.com/office/drawing/2014/main" id="{545282AF-7933-48F0-B2BC-16A22CEFB14D}"/>
              </a:ext>
            </a:extLst>
          </p:cNvPr>
          <p:cNvSpPr/>
          <p:nvPr/>
        </p:nvSpPr>
        <p:spPr>
          <a:xfrm>
            <a:off x="2118824" y="6001552"/>
            <a:ext cx="1943331" cy="76040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生活支援機能</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高齢で地域移行が困難な障がい者や支援期間が長期となる方の「生活の質を担保する」機能</a:t>
            </a:r>
            <a:r>
              <a:rPr lang="ja-JP" altLang="en-US" sz="1050" b="1" dirty="0">
                <a:solidFill>
                  <a:schemeClr val="tx1"/>
                </a:solidFill>
                <a:latin typeface="Meiryo UI" panose="020B0604030504040204" pitchFamily="50" charset="-128"/>
                <a:ea typeface="Meiryo UI" panose="020B0604030504040204" pitchFamily="50" charset="-128"/>
              </a:rPr>
              <a:t> </a:t>
            </a:r>
            <a:endParaRPr lang="en-US" altLang="ja-JP" sz="1100" dirty="0">
              <a:solidFill>
                <a:schemeClr val="tx1"/>
              </a:solidFill>
              <a:latin typeface="ＭＳ Ｐ明朝" panose="02020600040205080304" pitchFamily="18" charset="-128"/>
              <a:ea typeface="ＭＳ Ｐ明朝" panose="02020600040205080304" pitchFamily="18" charset="-128"/>
            </a:endParaRPr>
          </a:p>
          <a:p>
            <a:endParaRPr kumimoji="1" lang="ja-JP" altLang="en-US" sz="1000" dirty="0"/>
          </a:p>
        </p:txBody>
      </p:sp>
      <p:sp>
        <p:nvSpPr>
          <p:cNvPr id="34" name="四角形: 角を丸くする 1">
            <a:extLst>
              <a:ext uri="{FF2B5EF4-FFF2-40B4-BE49-F238E27FC236}">
                <a16:creationId xmlns:a16="http://schemas.microsoft.com/office/drawing/2014/main" id="{545282AF-7933-48F0-B2BC-16A22CEFB14D}"/>
              </a:ext>
            </a:extLst>
          </p:cNvPr>
          <p:cNvSpPr/>
          <p:nvPr/>
        </p:nvSpPr>
        <p:spPr>
          <a:xfrm>
            <a:off x="4091641" y="5996780"/>
            <a:ext cx="1800200" cy="760403"/>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緊急時地域支援機能</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地域で暮らす障がい者や家族の緊急時に受入れ支援を行う機能</a:t>
            </a:r>
            <a:endParaRPr lang="en-US" altLang="ja-JP" sz="1100" dirty="0">
              <a:solidFill>
                <a:schemeClr val="tx1"/>
              </a:solidFill>
              <a:latin typeface="ＭＳ Ｐ明朝" panose="02020600040205080304" pitchFamily="18" charset="-128"/>
              <a:ea typeface="ＭＳ Ｐ明朝" panose="02020600040205080304" pitchFamily="18" charset="-128"/>
            </a:endParaRPr>
          </a:p>
          <a:p>
            <a:endParaRPr kumimoji="1" lang="ja-JP" altLang="en-US" sz="1000" dirty="0"/>
          </a:p>
        </p:txBody>
      </p:sp>
      <p:sp>
        <p:nvSpPr>
          <p:cNvPr id="37" name="正方形/長方形 36">
            <a:extLst>
              <a:ext uri="{FF2B5EF4-FFF2-40B4-BE49-F238E27FC236}">
                <a16:creationId xmlns:a16="http://schemas.microsoft.com/office/drawing/2014/main" id="{DBCAC53A-06EE-4214-937C-805C5D0F40A4}"/>
              </a:ext>
            </a:extLst>
          </p:cNvPr>
          <p:cNvSpPr/>
          <p:nvPr/>
        </p:nvSpPr>
        <p:spPr>
          <a:xfrm>
            <a:off x="29344" y="4030104"/>
            <a:ext cx="6038412" cy="27873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200" dirty="0"/>
          </a:p>
          <a:p>
            <a:endParaRPr lang="en-US" altLang="ja-JP" sz="1200" dirty="0"/>
          </a:p>
          <a:p>
            <a:r>
              <a:rPr lang="ja-JP" altLang="en-US" sz="1100" dirty="0">
                <a:solidFill>
                  <a:schemeClr val="tx1"/>
                </a:solidFill>
                <a:latin typeface="+mn-ea"/>
              </a:rPr>
              <a:t> </a:t>
            </a:r>
            <a:endParaRPr lang="en-US" altLang="ja-JP" sz="900" dirty="0">
              <a:solidFill>
                <a:schemeClr val="tx1"/>
              </a:solidFill>
              <a:latin typeface="ＭＳ Ｐ明朝" panose="02020600040205080304" pitchFamily="18" charset="-128"/>
              <a:ea typeface="ＭＳ Ｐ明朝" panose="02020600040205080304" pitchFamily="18" charset="-128"/>
            </a:endParaRPr>
          </a:p>
          <a:p>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sp>
        <p:nvSpPr>
          <p:cNvPr id="41" name="タイトル 1"/>
          <p:cNvSpPr txBox="1">
            <a:spLocks/>
          </p:cNvSpPr>
          <p:nvPr/>
        </p:nvSpPr>
        <p:spPr>
          <a:xfrm>
            <a:off x="29344" y="3933056"/>
            <a:ext cx="6048309" cy="293384"/>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提言「第</a:t>
            </a:r>
            <a:r>
              <a:rPr lang="en-US" altLang="ja-JP" sz="1100" b="1" dirty="0">
                <a:solidFill>
                  <a:schemeClr val="bg1"/>
                </a:solidFill>
                <a:latin typeface="Meiryo UI" panose="020B0604030504040204" pitchFamily="50" charset="-128"/>
                <a:ea typeface="Meiryo UI" panose="020B0604030504040204" pitchFamily="50" charset="-128"/>
              </a:rPr>
              <a:t>3</a:t>
            </a:r>
            <a:r>
              <a:rPr lang="ja-JP" altLang="en-US" sz="1100" b="1" dirty="0">
                <a:solidFill>
                  <a:schemeClr val="bg1"/>
                </a:solidFill>
                <a:latin typeface="Meiryo UI" panose="020B0604030504040204" pitchFamily="50" charset="-128"/>
                <a:ea typeface="Meiryo UI" panose="020B0604030504040204" pitchFamily="50" charset="-128"/>
              </a:rPr>
              <a:t>章　行政・地域に求められる支援体制と連携体制」</a:t>
            </a:r>
          </a:p>
        </p:txBody>
      </p:sp>
      <p:sp>
        <p:nvSpPr>
          <p:cNvPr id="43" name="正方形/長方形 42">
            <a:extLst>
              <a:ext uri="{FF2B5EF4-FFF2-40B4-BE49-F238E27FC236}">
                <a16:creationId xmlns:a16="http://schemas.microsoft.com/office/drawing/2014/main" id="{DBCAC53A-06EE-4214-937C-805C5D0F40A4}"/>
              </a:ext>
            </a:extLst>
          </p:cNvPr>
          <p:cNvSpPr/>
          <p:nvPr/>
        </p:nvSpPr>
        <p:spPr>
          <a:xfrm>
            <a:off x="6104956" y="4030104"/>
            <a:ext cx="3002060" cy="27873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200" dirty="0"/>
          </a:p>
          <a:p>
            <a:pPr lvl="0" algn="just">
              <a:defRPr/>
            </a:pPr>
            <a:endParaRPr lang="en-US" altLang="ja-JP" sz="12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endParaRPr lang="en-US" altLang="ja-JP" sz="1100" b="1"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b="1" dirty="0">
                <a:solidFill>
                  <a:schemeClr val="dk1"/>
                </a:solidFill>
                <a:latin typeface="Meiryo UI" panose="020B0604030504040204" pitchFamily="50" charset="-128"/>
                <a:ea typeface="Meiryo UI" panose="020B0604030504040204" pitchFamily="50" charset="-128"/>
              </a:rPr>
              <a:t>＜地域全体で障がい者を支える仕組みの構築＞</a:t>
            </a:r>
            <a:endParaRPr lang="en-US" altLang="ja-JP" sz="1400" b="1"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〇相談支援及び意思決定支援の充実</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〇地域移行に向けた認識の形成と共有</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〇グループホーム等サービス提供基盤の拡充</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〇在宅やグループホームで暮らす</a:t>
            </a:r>
            <a:r>
              <a:rPr lang="ja-JP" altLang="en-US" sz="1100" dirty="0" err="1">
                <a:solidFill>
                  <a:schemeClr val="dk1"/>
                </a:solidFill>
                <a:latin typeface="Meiryo UI" panose="020B0604030504040204" pitchFamily="50" charset="-128"/>
                <a:ea typeface="Meiryo UI" panose="020B0604030504040204" pitchFamily="50" charset="-128"/>
              </a:rPr>
              <a:t>障がい</a:t>
            </a:r>
            <a:r>
              <a:rPr lang="ja-JP" altLang="en-US" sz="1100" dirty="0">
                <a:solidFill>
                  <a:schemeClr val="dk1"/>
                </a:solidFill>
                <a:latin typeface="Meiryo UI" panose="020B0604030504040204" pitchFamily="50" charset="-128"/>
                <a:ea typeface="Meiryo UI" panose="020B0604030504040204" pitchFamily="50" charset="-128"/>
              </a:rPr>
              <a:t>者や</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　 介護者等へのバッ クアップ</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endParaRPr lang="en-US" altLang="ja-JP" sz="1100" b="1" spc="-1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b="1" spc="-10" dirty="0">
                <a:solidFill>
                  <a:schemeClr val="dk1"/>
                </a:solidFill>
                <a:latin typeface="Meiryo UI" panose="020B0604030504040204" pitchFamily="50" charset="-128"/>
                <a:ea typeface="Meiryo UI" panose="020B0604030504040204" pitchFamily="50" charset="-128"/>
              </a:rPr>
              <a:t>＜</a:t>
            </a:r>
            <a:r>
              <a:rPr lang="ja-JP" altLang="en-US" sz="1100" b="1" spc="-10" dirty="0" err="1">
                <a:solidFill>
                  <a:schemeClr val="dk1"/>
                </a:solidFill>
                <a:latin typeface="Meiryo UI" panose="020B0604030504040204" pitchFamily="50" charset="-128"/>
                <a:ea typeface="Meiryo UI" panose="020B0604030504040204" pitchFamily="50" charset="-128"/>
              </a:rPr>
              <a:t>障がい</a:t>
            </a:r>
            <a:r>
              <a:rPr lang="ja-JP" altLang="en-US" sz="1100" b="1" spc="-10" dirty="0">
                <a:solidFill>
                  <a:schemeClr val="dk1"/>
                </a:solidFill>
                <a:latin typeface="Meiryo UI" panose="020B0604030504040204" pitchFamily="50" charset="-128"/>
                <a:ea typeface="Meiryo UI" panose="020B0604030504040204" pitchFamily="50" charset="-128"/>
              </a:rPr>
              <a:t>者支援施設の生活・支援環境の整備＞</a:t>
            </a:r>
            <a:endParaRPr lang="en-US" altLang="ja-JP" sz="1100" b="1" spc="-1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〇地域生活への移行に向けた支援体制の構築</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〇重度化・高齢化に対応した生活環境の整備　　　〇多様化する障がい者への支援</a:t>
            </a:r>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sp>
        <p:nvSpPr>
          <p:cNvPr id="44" name="タイトル 1"/>
          <p:cNvSpPr txBox="1">
            <a:spLocks/>
          </p:cNvSpPr>
          <p:nvPr/>
        </p:nvSpPr>
        <p:spPr>
          <a:xfrm>
            <a:off x="6093081" y="3933056"/>
            <a:ext cx="3024000" cy="504056"/>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pPr>
            <a:r>
              <a:rPr lang="ja-JP" altLang="en-US" sz="1100" b="1" dirty="0">
                <a:solidFill>
                  <a:schemeClr val="bg1"/>
                </a:solidFill>
                <a:latin typeface="Meiryo UI" panose="020B0604030504040204" pitchFamily="50" charset="-128"/>
                <a:ea typeface="Meiryo UI" panose="020B0604030504040204" pitchFamily="50" charset="-128"/>
              </a:rPr>
              <a:t>提言「第</a:t>
            </a:r>
            <a:r>
              <a:rPr lang="en-US" altLang="ja-JP" sz="1100" b="1" dirty="0">
                <a:solidFill>
                  <a:schemeClr val="bg1"/>
                </a:solidFill>
                <a:latin typeface="Meiryo UI" panose="020B0604030504040204" pitchFamily="50" charset="-128"/>
                <a:ea typeface="Meiryo UI" panose="020B0604030504040204" pitchFamily="50" charset="-128"/>
              </a:rPr>
              <a:t>4</a:t>
            </a:r>
            <a:r>
              <a:rPr lang="ja-JP" altLang="en-US" sz="1100" b="1" dirty="0">
                <a:solidFill>
                  <a:schemeClr val="bg1"/>
                </a:solidFill>
                <a:latin typeface="Meiryo UI" panose="020B0604030504040204" pitchFamily="50" charset="-128"/>
                <a:ea typeface="Meiryo UI" panose="020B0604030504040204" pitchFamily="50" charset="-128"/>
              </a:rPr>
              <a:t>章　地域における</a:t>
            </a:r>
            <a:r>
              <a:rPr lang="ja-JP" altLang="en-US" sz="1100" b="1" dirty="0" err="1">
                <a:solidFill>
                  <a:schemeClr val="bg1"/>
                </a:solidFill>
                <a:latin typeface="Meiryo UI" panose="020B0604030504040204" pitchFamily="50" charset="-128"/>
                <a:ea typeface="Meiryo UI" panose="020B0604030504040204" pitchFamily="50" charset="-128"/>
              </a:rPr>
              <a:t>障がい</a:t>
            </a:r>
            <a:r>
              <a:rPr lang="ja-JP" altLang="en-US" sz="1100" b="1" dirty="0">
                <a:solidFill>
                  <a:schemeClr val="bg1"/>
                </a:solidFill>
                <a:latin typeface="Meiryo UI" panose="020B0604030504040204" pitchFamily="50" charset="-128"/>
                <a:ea typeface="Meiryo UI" panose="020B0604030504040204" pitchFamily="50" charset="-128"/>
              </a:rPr>
              <a:t>者等への支援体制の再構築に向けた提言</a:t>
            </a: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今後の検討内容</a:t>
            </a:r>
            <a:r>
              <a:rPr lang="en-US" altLang="ja-JP" sz="1100" b="1" dirty="0">
                <a:solidFill>
                  <a:schemeClr val="bg1"/>
                </a:solidFill>
                <a:latin typeface="Meiryo UI" panose="020B0604030504040204" pitchFamily="50" charset="-128"/>
                <a:ea typeface="Meiryo UI" panose="020B0604030504040204" pitchFamily="50" charset="-128"/>
              </a:rPr>
              <a:t>)</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24" name="タイトル 1"/>
          <p:cNvSpPr txBox="1">
            <a:spLocks/>
          </p:cNvSpPr>
          <p:nvPr/>
        </p:nvSpPr>
        <p:spPr>
          <a:xfrm>
            <a:off x="38896" y="5643618"/>
            <a:ext cx="6048309" cy="271945"/>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提言「第</a:t>
            </a:r>
            <a:r>
              <a:rPr lang="en-US" altLang="ja-JP" sz="1100" b="1" dirty="0">
                <a:solidFill>
                  <a:schemeClr val="bg1"/>
                </a:solidFill>
                <a:latin typeface="Meiryo UI" panose="020B0604030504040204" pitchFamily="50" charset="-128"/>
                <a:ea typeface="Meiryo UI" panose="020B0604030504040204" pitchFamily="50" charset="-128"/>
              </a:rPr>
              <a:t>3</a:t>
            </a:r>
            <a:r>
              <a:rPr lang="ja-JP" altLang="en-US" sz="1100" b="1" dirty="0">
                <a:solidFill>
                  <a:schemeClr val="bg1"/>
                </a:solidFill>
                <a:latin typeface="Meiryo UI" panose="020B0604030504040204" pitchFamily="50" charset="-128"/>
                <a:ea typeface="Meiryo UI" panose="020B0604030504040204" pitchFamily="50" charset="-128"/>
              </a:rPr>
              <a:t>章　地域における</a:t>
            </a:r>
            <a:r>
              <a:rPr lang="ja-JP" altLang="en-US" sz="1100" b="1" dirty="0" err="1">
                <a:solidFill>
                  <a:schemeClr val="bg1"/>
                </a:solidFill>
                <a:latin typeface="Meiryo UI" panose="020B0604030504040204" pitchFamily="50" charset="-128"/>
                <a:ea typeface="Meiryo UI" panose="020B0604030504040204" pitchFamily="50" charset="-128"/>
              </a:rPr>
              <a:t>障がい</a:t>
            </a:r>
            <a:r>
              <a:rPr lang="ja-JP" altLang="en-US" sz="1100" b="1" dirty="0">
                <a:solidFill>
                  <a:schemeClr val="bg1"/>
                </a:solidFill>
                <a:latin typeface="Meiryo UI" panose="020B0604030504040204" pitchFamily="50" charset="-128"/>
                <a:ea typeface="Meiryo UI" panose="020B0604030504040204" pitchFamily="50" charset="-128"/>
              </a:rPr>
              <a:t>者支援施設に求められる機能」</a:t>
            </a:r>
          </a:p>
        </p:txBody>
      </p:sp>
      <p:sp>
        <p:nvSpPr>
          <p:cNvPr id="26" name="四角形: 角を丸くする 1">
            <a:extLst>
              <a:ext uri="{FF2B5EF4-FFF2-40B4-BE49-F238E27FC236}">
                <a16:creationId xmlns:a16="http://schemas.microsoft.com/office/drawing/2014/main" id="{545282AF-7933-48F0-B2BC-16A22CEFB14D}"/>
              </a:ext>
            </a:extLst>
          </p:cNvPr>
          <p:cNvSpPr/>
          <p:nvPr/>
        </p:nvSpPr>
        <p:spPr>
          <a:xfrm>
            <a:off x="3085491" y="4278469"/>
            <a:ext cx="1404000" cy="128144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サービス提供機能の充実</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地域生活を支えるために地域の</a:t>
            </a:r>
            <a:r>
              <a:rPr lang="ja-JP" altLang="en-US" sz="1050" dirty="0" err="1">
                <a:solidFill>
                  <a:schemeClr val="tx1"/>
                </a:solidFill>
                <a:latin typeface="Meiryo UI" panose="020B0604030504040204" pitchFamily="50" charset="-128"/>
                <a:ea typeface="Meiryo UI" panose="020B0604030504040204" pitchFamily="50" charset="-128"/>
              </a:rPr>
              <a:t>障がい</a:t>
            </a:r>
            <a:r>
              <a:rPr lang="ja-JP" altLang="en-US" sz="1050" dirty="0">
                <a:solidFill>
                  <a:schemeClr val="tx1"/>
                </a:solidFill>
                <a:latin typeface="Meiryo UI" panose="020B0604030504040204" pitchFamily="50" charset="-128"/>
                <a:ea typeface="Meiryo UI" panose="020B0604030504040204" pitchFamily="50" charset="-128"/>
              </a:rPr>
              <a:t>福祉サービス提供体制を充実</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27" name="四角形: 角を丸くする 1">
            <a:extLst>
              <a:ext uri="{FF2B5EF4-FFF2-40B4-BE49-F238E27FC236}">
                <a16:creationId xmlns:a16="http://schemas.microsoft.com/office/drawing/2014/main" id="{545282AF-7933-48F0-B2BC-16A22CEFB14D}"/>
              </a:ext>
            </a:extLst>
          </p:cNvPr>
          <p:cNvSpPr/>
          <p:nvPr/>
        </p:nvSpPr>
        <p:spPr>
          <a:xfrm>
            <a:off x="179512" y="4281438"/>
            <a:ext cx="1404000" cy="1274407"/>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本人中心支援の理念の浸透</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本人中心の支援を実現していくための意思決定支援及び情報の保障の充実</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9" name="四角形: 角を丸くする 1">
            <a:extLst>
              <a:ext uri="{FF2B5EF4-FFF2-40B4-BE49-F238E27FC236}">
                <a16:creationId xmlns:a16="http://schemas.microsoft.com/office/drawing/2014/main" id="{545282AF-7933-48F0-B2BC-16A22CEFB14D}"/>
              </a:ext>
            </a:extLst>
          </p:cNvPr>
          <p:cNvSpPr/>
          <p:nvPr/>
        </p:nvSpPr>
        <p:spPr>
          <a:xfrm>
            <a:off x="4556288" y="4292215"/>
            <a:ext cx="1404000" cy="1263630"/>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連携体制の整備</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地域移行後も</a:t>
            </a:r>
            <a:r>
              <a:rPr lang="ja-JP" altLang="en-US" sz="1050" dirty="0" err="1">
                <a:solidFill>
                  <a:schemeClr val="tx1"/>
                </a:solidFill>
                <a:latin typeface="Meiryo UI" panose="020B0604030504040204" pitchFamily="50" charset="-128"/>
                <a:ea typeface="Meiryo UI" panose="020B0604030504040204" pitchFamily="50" charset="-128"/>
              </a:rPr>
              <a:t>障がい</a:t>
            </a:r>
            <a:r>
              <a:rPr lang="ja-JP" altLang="en-US" sz="1050" dirty="0">
                <a:solidFill>
                  <a:schemeClr val="tx1"/>
                </a:solidFill>
                <a:latin typeface="Meiryo UI" panose="020B0604030504040204" pitchFamily="50" charset="-128"/>
                <a:ea typeface="Meiryo UI" panose="020B0604030504040204" pitchFamily="50" charset="-128"/>
              </a:rPr>
              <a:t>者・家族・介護者等が安心して地域生活を送れるような連携体制の構築</a:t>
            </a:r>
            <a:endParaRPr lang="en-US" altLang="ja-JP" sz="1050" dirty="0">
              <a:solidFill>
                <a:schemeClr val="tx1"/>
              </a:solidFill>
              <a:latin typeface="+mn-ea"/>
            </a:endParaRPr>
          </a:p>
        </p:txBody>
      </p:sp>
      <p:sp>
        <p:nvSpPr>
          <p:cNvPr id="30" name="四角形: 角を丸くする 1">
            <a:extLst>
              <a:ext uri="{FF2B5EF4-FFF2-40B4-BE49-F238E27FC236}">
                <a16:creationId xmlns:a16="http://schemas.microsoft.com/office/drawing/2014/main" id="{545282AF-7933-48F0-B2BC-16A22CEFB14D}"/>
              </a:ext>
            </a:extLst>
          </p:cNvPr>
          <p:cNvSpPr/>
          <p:nvPr/>
        </p:nvSpPr>
        <p:spPr>
          <a:xfrm>
            <a:off x="1630333" y="4273984"/>
            <a:ext cx="1404000" cy="1274407"/>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相談支援体制の整備</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地域移行を促進し、地域生活を支援するための相談支援の役割分担と業務内容の明確化</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タイトル 1"/>
          <p:cNvSpPr txBox="1">
            <a:spLocks/>
          </p:cNvSpPr>
          <p:nvPr/>
        </p:nvSpPr>
        <p:spPr>
          <a:xfrm>
            <a:off x="-6153" y="-7650"/>
            <a:ext cx="9077585" cy="385367"/>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令和５年度　基盤整備促進ワーキンググループにおける検討事項について</a:t>
            </a:r>
          </a:p>
        </p:txBody>
      </p:sp>
      <p:sp>
        <p:nvSpPr>
          <p:cNvPr id="22" name="テキスト ボックス 21"/>
          <p:cNvSpPr txBox="1"/>
          <p:nvPr/>
        </p:nvSpPr>
        <p:spPr>
          <a:xfrm>
            <a:off x="8063320" y="86393"/>
            <a:ext cx="1008112" cy="276999"/>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参考資料</a:t>
            </a:r>
            <a:r>
              <a:rPr lang="ja-JP" altLang="en-US" sz="1200" dirty="0">
                <a:solidFill>
                  <a:schemeClr val="tx1"/>
                </a:solidFill>
                <a:latin typeface="Meiryo UI" panose="020B0604030504040204" pitchFamily="50" charset="-128"/>
                <a:ea typeface="Meiryo UI" panose="020B0604030504040204" pitchFamily="50" charset="-128"/>
              </a:rPr>
              <a:t>５</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pic>
        <p:nvPicPr>
          <p:cNvPr id="25" name="図 24"/>
          <p:cNvPicPr>
            <a:picLocks noChangeAspect="1"/>
          </p:cNvPicPr>
          <p:nvPr/>
        </p:nvPicPr>
        <p:blipFill rotWithShape="1">
          <a:blip r:embed="rId2"/>
          <a:srcRect l="2877"/>
          <a:stretch/>
        </p:blipFill>
        <p:spPr>
          <a:xfrm>
            <a:off x="5744658" y="636480"/>
            <a:ext cx="3326774" cy="1309993"/>
          </a:xfrm>
          <a:prstGeom prst="rect">
            <a:avLst/>
          </a:prstGeom>
        </p:spPr>
      </p:pic>
      <p:sp>
        <p:nvSpPr>
          <p:cNvPr id="2" name="正方形/長方形 1"/>
          <p:cNvSpPr/>
          <p:nvPr/>
        </p:nvSpPr>
        <p:spPr>
          <a:xfrm>
            <a:off x="29344" y="3501008"/>
            <a:ext cx="9042088" cy="40152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43436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13922</TotalTime>
  <Words>789</Words>
  <Application>Microsoft Office PowerPoint</Application>
  <PresentationFormat>画面に合わせる (4:3)</PresentationFormat>
  <Paragraphs>56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Ｐ明朝</vt:lpstr>
      <vt:lpstr>ＭＳ ゴシック</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751</cp:revision>
  <cp:lastPrinted>2023-08-14T09:05:26Z</cp:lastPrinted>
  <dcterms:created xsi:type="dcterms:W3CDTF">2014-05-26T00:08:15Z</dcterms:created>
  <dcterms:modified xsi:type="dcterms:W3CDTF">2023-11-24T07:58:36Z</dcterms:modified>
</cp:coreProperties>
</file>