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380" r:id="rId1"/>
  </p:sldMasterIdLst>
  <p:notesMasterIdLst>
    <p:notesMasterId r:id="rId12"/>
  </p:notesMasterIdLst>
  <p:handoutMasterIdLst>
    <p:handoutMasterId r:id="rId13"/>
  </p:handoutMasterIdLst>
  <p:sldIdLst>
    <p:sldId id="441" r:id="rId2"/>
    <p:sldId id="463" r:id="rId3"/>
    <p:sldId id="453" r:id="rId4"/>
    <p:sldId id="454" r:id="rId5"/>
    <p:sldId id="437" r:id="rId6"/>
    <p:sldId id="462" r:id="rId7"/>
    <p:sldId id="465" r:id="rId8"/>
    <p:sldId id="459" r:id="rId9"/>
    <p:sldId id="452" r:id="rId10"/>
    <p:sldId id="460" r:id="rId1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B5D3"/>
    <a:srgbClr val="FFFFFF"/>
    <a:srgbClr val="DAE9F6"/>
    <a:srgbClr val="B5C1E1"/>
    <a:srgbClr val="FFCCFF"/>
    <a:srgbClr val="9DC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434" autoAdjust="0"/>
  </p:normalViewPr>
  <p:slideViewPr>
    <p:cSldViewPr>
      <p:cViewPr varScale="1">
        <p:scale>
          <a:sx n="61" d="100"/>
          <a:sy n="61" d="100"/>
        </p:scale>
        <p:origin x="1276"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sHome3$\ShimizuNa\&#25312;&#28857;\&#38598;&#35336;&#29992;&#12288;&#12304;&#22823;&#38442;&#24220;&#12305;%20(&#33258;&#21205;&#20445;&#23384;&#28168;&#12415;).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100" b="1" dirty="0"/>
              <a:t>コーディネーターを配置した効果</a:t>
            </a:r>
          </a:p>
        </c:rich>
      </c:tx>
      <c:layout>
        <c:manualLayout>
          <c:xMode val="edge"/>
          <c:yMode val="edge"/>
          <c:x val="0.3308474183789411"/>
          <c:y val="0.20501937277715587"/>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57907491774086917"/>
          <c:y val="0.24829379280256975"/>
          <c:w val="0.37182408909038495"/>
          <c:h val="0.66691963556508949"/>
        </c:manualLayout>
      </c:layout>
      <c:barChart>
        <c:barDir val="bar"/>
        <c:grouping val="clustered"/>
        <c:varyColors val="0"/>
        <c:ser>
          <c:idx val="0"/>
          <c:order val="0"/>
          <c:tx>
            <c:strRef>
              <c:f>Co配置効果!$B$24</c:f>
              <c:strCache>
                <c:ptCount val="1"/>
                <c:pt idx="0">
                  <c:v>市町村</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Co配置効果!$A$25:$A$30</c:f>
              <c:strCache>
                <c:ptCount val="6"/>
                <c:pt idx="0">
                  <c:v>その他</c:v>
                </c:pt>
                <c:pt idx="1">
                  <c:v>緊急時は支給決定までがスムーズに進む</c:v>
                </c:pt>
                <c:pt idx="2">
                  <c:v>個別給付で対応できない部分を拠点Co.が対応できる</c:v>
                </c:pt>
                <c:pt idx="3">
                  <c:v>登録している障がい者の情報を一元管理できる</c:v>
                </c:pt>
                <c:pt idx="4">
                  <c:v>緊急時の受入先の空き情報を集約できる</c:v>
                </c:pt>
                <c:pt idx="5">
                  <c:v>事業所同士の有機的・機動的連携に繋がっている</c:v>
                </c:pt>
              </c:strCache>
            </c:strRef>
          </c:cat>
          <c:val>
            <c:numRef>
              <c:f>Co配置効果!$B$25:$B$30</c:f>
              <c:numCache>
                <c:formatCode>General</c:formatCode>
                <c:ptCount val="6"/>
                <c:pt idx="0">
                  <c:v>1</c:v>
                </c:pt>
                <c:pt idx="1">
                  <c:v>1</c:v>
                </c:pt>
                <c:pt idx="2">
                  <c:v>3</c:v>
                </c:pt>
                <c:pt idx="3">
                  <c:v>6</c:v>
                </c:pt>
                <c:pt idx="4">
                  <c:v>8</c:v>
                </c:pt>
                <c:pt idx="5">
                  <c:v>9</c:v>
                </c:pt>
              </c:numCache>
            </c:numRef>
          </c:val>
          <c:extLst>
            <c:ext xmlns:c16="http://schemas.microsoft.com/office/drawing/2014/chart" uri="{C3380CC4-5D6E-409C-BE32-E72D297353CC}">
              <c16:uniqueId val="{00000000-1826-4E21-87AB-66CF40985706}"/>
            </c:ext>
          </c:extLst>
        </c:ser>
        <c:dLbls>
          <c:dLblPos val="inEnd"/>
          <c:showLegendKey val="0"/>
          <c:showVal val="1"/>
          <c:showCatName val="0"/>
          <c:showSerName val="0"/>
          <c:showPercent val="0"/>
          <c:showBubbleSize val="0"/>
        </c:dLbls>
        <c:gapWidth val="182"/>
        <c:axId val="606446832"/>
        <c:axId val="606451408"/>
      </c:barChart>
      <c:catAx>
        <c:axId val="606446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06451408"/>
        <c:crosses val="autoZero"/>
        <c:auto val="1"/>
        <c:lblAlgn val="ctr"/>
        <c:lblOffset val="100"/>
        <c:noMultiLvlLbl val="0"/>
      </c:catAx>
      <c:valAx>
        <c:axId val="606451408"/>
        <c:scaling>
          <c:orientation val="minMax"/>
        </c:scaling>
        <c:delete val="1"/>
        <c:axPos val="b"/>
        <c:numFmt formatCode="General" sourceLinked="1"/>
        <c:majorTickMark val="none"/>
        <c:minorTickMark val="none"/>
        <c:tickLblPos val="nextTo"/>
        <c:crossAx val="60644683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100" b="1"/>
              <a:t>コーディネーターが担っている業務</a:t>
            </a:r>
          </a:p>
        </c:rich>
      </c:tx>
      <c:layout>
        <c:manualLayout>
          <c:xMode val="edge"/>
          <c:yMode val="edge"/>
          <c:x val="0.28534497903350869"/>
          <c:y val="4.6414693356942698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9966216309437633"/>
          <c:y val="0.14604076713069897"/>
          <c:w val="0.47931155957767169"/>
          <c:h val="0.84303130890348943"/>
        </c:manualLayout>
      </c:layout>
      <c:barChart>
        <c:barDir val="bar"/>
        <c:grouping val="clustered"/>
        <c:varyColors val="0"/>
        <c:ser>
          <c:idx val="0"/>
          <c:order val="0"/>
          <c:tx>
            <c:strRef>
              <c:f>コーディネーターの業務!$D$21</c:f>
              <c:strCache>
                <c:ptCount val="1"/>
                <c:pt idx="0">
                  <c:v>市町村数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コーディネーターの業務!$C$22:$C$30</c:f>
              <c:strCache>
                <c:ptCount val="9"/>
                <c:pt idx="0">
                  <c:v>入所施設・病院からの地域移行ニーズの把握</c:v>
                </c:pt>
                <c:pt idx="1">
                  <c:v>拠点等の広報・周知</c:v>
                </c:pt>
                <c:pt idx="2">
                  <c:v>専門性を高めるための人材養成研修の企画・実施</c:v>
                </c:pt>
                <c:pt idx="3">
                  <c:v>地域移行・地域生活の継続支援のための関係機関・事業所による連携会議の開催</c:v>
                </c:pt>
                <c:pt idx="4">
                  <c:v>緊急時の支援が見込めない者の事前把握・登録</c:v>
                </c:pt>
                <c:pt idx="5">
                  <c:v>在宅の障がい者等の地域生活継続の支援ニーズの把握</c:v>
                </c:pt>
                <c:pt idx="6">
                  <c:v>地域の体験宿泊先や緊急受入先の確保・開拓</c:v>
                </c:pt>
                <c:pt idx="7">
                  <c:v>常時の連絡体制の確保</c:v>
                </c:pt>
                <c:pt idx="8">
                  <c:v>緊急時のコーディネートや相談支援等の個別対応</c:v>
                </c:pt>
              </c:strCache>
            </c:strRef>
          </c:cat>
          <c:val>
            <c:numRef>
              <c:f>コーディネーターの業務!$D$22:$D$30</c:f>
              <c:numCache>
                <c:formatCode>General</c:formatCode>
                <c:ptCount val="9"/>
                <c:pt idx="0">
                  <c:v>5</c:v>
                </c:pt>
                <c:pt idx="1">
                  <c:v>6</c:v>
                </c:pt>
                <c:pt idx="2">
                  <c:v>6</c:v>
                </c:pt>
                <c:pt idx="3">
                  <c:v>10</c:v>
                </c:pt>
                <c:pt idx="4">
                  <c:v>12</c:v>
                </c:pt>
                <c:pt idx="5">
                  <c:v>12</c:v>
                </c:pt>
                <c:pt idx="6">
                  <c:v>12</c:v>
                </c:pt>
                <c:pt idx="7">
                  <c:v>13</c:v>
                </c:pt>
                <c:pt idx="8">
                  <c:v>17</c:v>
                </c:pt>
              </c:numCache>
            </c:numRef>
          </c:val>
          <c:extLst>
            <c:ext xmlns:c16="http://schemas.microsoft.com/office/drawing/2014/chart" uri="{C3380CC4-5D6E-409C-BE32-E72D297353CC}">
              <c16:uniqueId val="{00000000-64AF-45F5-80F5-9A3A80EF565F}"/>
            </c:ext>
          </c:extLst>
        </c:ser>
        <c:dLbls>
          <c:showLegendKey val="0"/>
          <c:showVal val="0"/>
          <c:showCatName val="0"/>
          <c:showSerName val="0"/>
          <c:showPercent val="0"/>
          <c:showBubbleSize val="0"/>
        </c:dLbls>
        <c:gapWidth val="182"/>
        <c:axId val="822939648"/>
        <c:axId val="822944640"/>
      </c:barChart>
      <c:catAx>
        <c:axId val="822939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22944640"/>
        <c:crosses val="autoZero"/>
        <c:auto val="1"/>
        <c:lblAlgn val="ctr"/>
        <c:lblOffset val="100"/>
        <c:noMultiLvlLbl val="0"/>
      </c:catAx>
      <c:valAx>
        <c:axId val="822944640"/>
        <c:scaling>
          <c:orientation val="minMax"/>
        </c:scaling>
        <c:delete val="1"/>
        <c:axPos val="b"/>
        <c:numFmt formatCode="General" sourceLinked="1"/>
        <c:majorTickMark val="none"/>
        <c:minorTickMark val="none"/>
        <c:tickLblPos val="nextTo"/>
        <c:crossAx val="82293964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790051602878364E-2"/>
          <c:y val="0.45568219692761408"/>
          <c:w val="0.63129238747281602"/>
          <c:h val="0.50871519326135484"/>
        </c:manualLayout>
      </c:layout>
      <c:barChart>
        <c:barDir val="col"/>
        <c:grouping val="clustered"/>
        <c:varyColors val="0"/>
        <c:dLbls>
          <c:showLegendKey val="0"/>
          <c:showVal val="0"/>
          <c:showCatName val="0"/>
          <c:showSerName val="0"/>
          <c:showPercent val="0"/>
          <c:showBubbleSize val="0"/>
        </c:dLbls>
        <c:gapWidth val="100"/>
        <c:axId val="79802368"/>
        <c:axId val="79962496"/>
      </c:barChart>
      <c:catAx>
        <c:axId val="79802368"/>
        <c:scaling>
          <c:orientation val="minMax"/>
        </c:scaling>
        <c:delete val="1"/>
        <c:axPos val="b"/>
        <c:majorTickMark val="out"/>
        <c:minorTickMark val="none"/>
        <c:tickLblPos val="nextTo"/>
        <c:crossAx val="79962496"/>
        <c:crosses val="autoZero"/>
        <c:auto val="1"/>
        <c:lblAlgn val="ctr"/>
        <c:lblOffset val="100"/>
        <c:noMultiLvlLbl val="0"/>
      </c:catAx>
      <c:valAx>
        <c:axId val="79962496"/>
        <c:scaling>
          <c:orientation val="minMax"/>
        </c:scaling>
        <c:delete val="0"/>
        <c:axPos val="l"/>
        <c:numFmt formatCode="General" sourceLinked="1"/>
        <c:majorTickMark val="out"/>
        <c:minorTickMark val="none"/>
        <c:tickLblPos val="nextTo"/>
        <c:crossAx val="79802368"/>
        <c:crosses val="autoZero"/>
        <c:crossBetween val="between"/>
      </c:valAx>
      <c:spPr>
        <a:noFill/>
        <a:ln w="25400">
          <a:noFill/>
        </a:ln>
      </c:spPr>
    </c:plotArea>
    <c:plotVisOnly val="1"/>
    <c:dispBlanksAs val="gap"/>
    <c:showDLblsOverMax val="0"/>
  </c:chart>
  <c:spPr>
    <a:ln>
      <a:solidFill>
        <a:schemeClr val="tx1"/>
      </a:solidFill>
    </a:ln>
  </c:spPr>
  <c:txPr>
    <a:bodyPr/>
    <a:lstStyle/>
    <a:p>
      <a:pPr>
        <a:defRPr sz="1200" baseline="0">
          <a:ea typeface="Meiryo UI" panose="020B0604030504040204" pitchFamily="50" charset="-128"/>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sz="1400" b="1"/>
            </a:pPr>
            <a:r>
              <a:rPr lang="ja-JP" sz="1800" b="1" dirty="0" err="1"/>
              <a:t>障がい</a:t>
            </a:r>
            <a:r>
              <a:rPr lang="ja-JP" sz="1800" b="1" dirty="0"/>
              <a:t>者相談支援事業の運営方法</a:t>
            </a:r>
          </a:p>
        </c:rich>
      </c:tx>
      <c:overlay val="0"/>
    </c:title>
    <c:autoTitleDeleted val="0"/>
    <c:plotArea>
      <c:layout>
        <c:manualLayout>
          <c:layoutTarget val="inner"/>
          <c:xMode val="edge"/>
          <c:yMode val="edge"/>
          <c:x val="0.18584732916830776"/>
          <c:y val="0.19237180717294039"/>
          <c:w val="0.65125032068769895"/>
          <c:h val="0.72813273272666679"/>
        </c:manualLayout>
      </c:layout>
      <c:barChart>
        <c:barDir val="bar"/>
        <c:grouping val="stacked"/>
        <c:varyColors val="0"/>
        <c:dLbls>
          <c:showLegendKey val="0"/>
          <c:showVal val="0"/>
          <c:showCatName val="0"/>
          <c:showSerName val="0"/>
          <c:showPercent val="0"/>
          <c:showBubbleSize val="0"/>
        </c:dLbls>
        <c:gapWidth val="100"/>
        <c:overlap val="100"/>
        <c:axId val="694615504"/>
        <c:axId val="694607184"/>
      </c:barChart>
      <c:valAx>
        <c:axId val="694607184"/>
        <c:scaling>
          <c:orientation val="minMax"/>
        </c:scaling>
        <c:delete val="0"/>
        <c:axPos val="b"/>
        <c:majorGridlines/>
        <c:majorTickMark val="out"/>
        <c:minorTickMark val="none"/>
        <c:tickLblPos val="nextTo"/>
        <c:crossAx val="694615504"/>
        <c:crosses val="autoZero"/>
        <c:crossBetween val="between"/>
      </c:valAx>
      <c:catAx>
        <c:axId val="694615504"/>
        <c:scaling>
          <c:orientation val="minMax"/>
        </c:scaling>
        <c:delete val="0"/>
        <c:axPos val="l"/>
        <c:majorTickMark val="out"/>
        <c:minorTickMark val="none"/>
        <c:tickLblPos val="nextTo"/>
        <c:crossAx val="694607184"/>
        <c:crosses val="autoZero"/>
        <c:auto val="1"/>
        <c:lblAlgn val="ctr"/>
        <c:lblOffset val="100"/>
        <c:noMultiLvlLbl val="0"/>
      </c:catAx>
    </c:plotArea>
    <c:plotVisOnly val="1"/>
    <c:dispBlanksAs val="gap"/>
    <c:showDLblsOverMax val="0"/>
  </c:chart>
  <c:spPr>
    <a:ln>
      <a:solidFill>
        <a:schemeClr val="tx1"/>
      </a:solidFill>
    </a:ln>
  </c:spPr>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200" b="1" dirty="0"/>
              <a:t>抽出された課題</a:t>
            </a:r>
            <a:endParaRPr lang="ja-JP" sz="1200" b="1" dirty="0"/>
          </a:p>
        </c:rich>
      </c:tx>
      <c:layout>
        <c:manualLayout>
          <c:xMode val="edge"/>
          <c:yMode val="edge"/>
          <c:x val="0.36755702512013005"/>
          <c:y val="6.8788706472978037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62470822397200354"/>
          <c:y val="0.19958333333333333"/>
          <c:w val="0.33697244094488188"/>
          <c:h val="0.7477273782528546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検証・検討３!$A$4:$A$18</c:f>
              <c:strCache>
                <c:ptCount val="15"/>
                <c:pt idx="0">
                  <c:v>専門的人材の確保</c:v>
                </c:pt>
                <c:pt idx="1">
                  <c:v>医療等他分野との連携</c:v>
                </c:pt>
                <c:pt idx="2">
                  <c:v>ハイリスク者の抽出</c:v>
                </c:pt>
                <c:pt idx="3">
                  <c:v>未整備機能のニーズ把握</c:v>
                </c:pt>
                <c:pt idx="4">
                  <c:v>事業者間連携</c:v>
                </c:pt>
                <c:pt idx="5">
                  <c:v>緊急時や休日夜間の相談体制の整備・役割整理</c:v>
                </c:pt>
                <c:pt idx="6">
                  <c:v>整備済み機能の利用実績不足</c:v>
                </c:pt>
                <c:pt idx="7">
                  <c:v>不足する社会資源の開発</c:v>
                </c:pt>
                <c:pt idx="8">
                  <c:v>コーディネーターの配置・役割の明確化</c:v>
                </c:pt>
                <c:pt idx="9">
                  <c:v>緊急時の対応機能の強化・居室確保</c:v>
                </c:pt>
                <c:pt idx="10">
                  <c:v>事業者の参加促進</c:v>
                </c:pt>
                <c:pt idx="11">
                  <c:v>体験の機会・場の確保</c:v>
                </c:pt>
                <c:pt idx="12">
                  <c:v>未整備機能の整備促進</c:v>
                </c:pt>
                <c:pt idx="13">
                  <c:v>利用者の事前把握・登録が進まない</c:v>
                </c:pt>
                <c:pt idx="14">
                  <c:v>拠点の周知（事業者・利用者）</c:v>
                </c:pt>
              </c:strCache>
            </c:strRef>
          </c:cat>
          <c:val>
            <c:numRef>
              <c:f>検証・検討３!$B$4:$B$18</c:f>
              <c:numCache>
                <c:formatCode>General</c:formatCode>
                <c:ptCount val="15"/>
                <c:pt idx="0">
                  <c:v>1</c:v>
                </c:pt>
                <c:pt idx="1">
                  <c:v>1</c:v>
                </c:pt>
                <c:pt idx="2">
                  <c:v>1</c:v>
                </c:pt>
                <c:pt idx="3">
                  <c:v>1</c:v>
                </c:pt>
                <c:pt idx="4">
                  <c:v>2</c:v>
                </c:pt>
                <c:pt idx="5">
                  <c:v>2</c:v>
                </c:pt>
                <c:pt idx="6">
                  <c:v>2</c:v>
                </c:pt>
                <c:pt idx="7">
                  <c:v>3</c:v>
                </c:pt>
                <c:pt idx="8">
                  <c:v>4</c:v>
                </c:pt>
                <c:pt idx="9">
                  <c:v>4</c:v>
                </c:pt>
                <c:pt idx="10">
                  <c:v>4</c:v>
                </c:pt>
                <c:pt idx="11">
                  <c:v>5</c:v>
                </c:pt>
                <c:pt idx="12">
                  <c:v>5</c:v>
                </c:pt>
                <c:pt idx="13">
                  <c:v>6</c:v>
                </c:pt>
                <c:pt idx="14">
                  <c:v>6</c:v>
                </c:pt>
              </c:numCache>
            </c:numRef>
          </c:val>
          <c:extLst>
            <c:ext xmlns:c16="http://schemas.microsoft.com/office/drawing/2014/chart" uri="{C3380CC4-5D6E-409C-BE32-E72D297353CC}">
              <c16:uniqueId val="{00000000-80E8-4322-83DB-A93C4BD0546E}"/>
            </c:ext>
          </c:extLst>
        </c:ser>
        <c:dLbls>
          <c:showLegendKey val="0"/>
          <c:showVal val="0"/>
          <c:showCatName val="0"/>
          <c:showSerName val="0"/>
          <c:showPercent val="0"/>
          <c:showBubbleSize val="0"/>
        </c:dLbls>
        <c:gapWidth val="182"/>
        <c:axId val="696141487"/>
        <c:axId val="696146895"/>
      </c:barChart>
      <c:catAx>
        <c:axId val="6961414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96146895"/>
        <c:crosses val="autoZero"/>
        <c:auto val="1"/>
        <c:lblAlgn val="ctr"/>
        <c:lblOffset val="100"/>
        <c:noMultiLvlLbl val="0"/>
      </c:catAx>
      <c:valAx>
        <c:axId val="696146895"/>
        <c:scaling>
          <c:orientation val="minMax"/>
        </c:scaling>
        <c:delete val="1"/>
        <c:axPos val="b"/>
        <c:numFmt formatCode="General" sourceLinked="1"/>
        <c:majorTickMark val="none"/>
        <c:minorTickMark val="none"/>
        <c:tickLblPos val="nextTo"/>
        <c:crossAx val="696141487"/>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0.45447</cdr:x>
      <cdr:y>0.93662</cdr:y>
    </cdr:from>
    <cdr:to>
      <cdr:x>0.96068</cdr:x>
      <cdr:y>1</cdr:y>
    </cdr:to>
    <cdr:sp macro="" textlink="">
      <cdr:nvSpPr>
        <cdr:cNvPr id="2" name="スライド番号プレースホルダー 9"/>
        <cdr:cNvSpPr>
          <a:spLocks xmlns:a="http://schemas.openxmlformats.org/drawingml/2006/main" noGrp="1"/>
        </cdr:cNvSpPr>
      </cdr:nvSpPr>
      <cdr:spPr>
        <a:xfrm xmlns:a="http://schemas.openxmlformats.org/drawingml/2006/main">
          <a:off x="1915503" y="5395794"/>
          <a:ext cx="2133600" cy="365125"/>
        </a:xfrm>
        <a:prstGeom xmlns:a="http://schemas.openxmlformats.org/drawingml/2006/main" prst="rect">
          <a:avLst/>
        </a:prstGeom>
      </cdr:spPr>
      <cdr:txBody>
        <a:bodyPr xmlns:a="http://schemas.openxmlformats.org/drawingml/2006/main" vert="horz" lIns="91440" tIns="45720" rIns="91440" bIns="45720" rtlCol="0" anchor="ctr"/>
        <a:lstStyle xmlns:a="http://schemas.openxmlformats.org/drawingml/2006/main">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fld id="{1C2C60DF-5D73-46A2-8FFF-B4A756D3B2D0}" type="slidenum">
            <a:rPr kumimoji="1" lang="ja-JP" altLang="en-US" smtClean="0"/>
            <a:pPr/>
            <a:t>6</a:t>
          </a:fld>
          <a:endParaRPr kumimoji="1" lang="ja-JP" alt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0.05583</cdr:x>
      <cdr:y>0</cdr:y>
    </cdr:from>
    <cdr:to>
      <cdr:x>0.18471</cdr:x>
      <cdr:y>0.05479</cdr:y>
    </cdr:to>
    <cdr:sp macro="" textlink="">
      <cdr:nvSpPr>
        <cdr:cNvPr id="2" name="テキスト ボックス 26"/>
        <cdr:cNvSpPr txBox="1"/>
      </cdr:nvSpPr>
      <cdr:spPr>
        <a:xfrm xmlns:a="http://schemas.openxmlformats.org/drawingml/2006/main">
          <a:off x="287403" y="-2314835"/>
          <a:ext cx="663493" cy="230832"/>
        </a:xfrm>
        <a:prstGeom xmlns:a="http://schemas.openxmlformats.org/drawingml/2006/main" prst="rect">
          <a:avLst/>
        </a:prstGeom>
        <a:gradFill xmlns:a="http://schemas.openxmlformats.org/drawingml/2006/main">
          <a:gsLst>
            <a:gs pos="37000">
              <a:srgbClr val="FFFFFF"/>
            </a:gs>
            <a:gs pos="81000">
              <a:schemeClr val="dk1">
                <a:lumMod val="105000"/>
                <a:satMod val="103000"/>
                <a:tint val="73000"/>
              </a:schemeClr>
            </a:gs>
            <a:gs pos="100000">
              <a:schemeClr val="dk1">
                <a:lumMod val="105000"/>
                <a:satMod val="109000"/>
                <a:tint val="81000"/>
              </a:schemeClr>
            </a:gs>
          </a:gsLst>
        </a:gradFill>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wrap="square" rtlCol="0" anchor="ctr">
          <a:spAutoFit/>
        </a:bodyP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r>
            <a:rPr kumimoji="1" lang="ja-JP" altLang="en-US" sz="900" b="1" dirty="0">
              <a:latin typeface="Meiryo UI" panose="020B0604030504040204" pitchFamily="50" charset="-128"/>
              <a:ea typeface="Meiryo UI" panose="020B0604030504040204" pitchFamily="50" charset="-128"/>
            </a:rPr>
            <a:t>データ</a:t>
          </a:r>
          <a:r>
            <a:rPr lang="ja-JP" altLang="en-US" sz="900" b="1" dirty="0">
              <a:latin typeface="Meiryo UI" panose="020B0604030504040204" pitchFamily="50" charset="-128"/>
              <a:ea typeface="Meiryo UI" panose="020B0604030504040204" pitchFamily="50" charset="-128"/>
            </a:rPr>
            <a:t>５</a:t>
          </a:r>
          <a:endParaRPr kumimoji="1" lang="ja-JP" altLang="en-US" sz="900" b="1"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0.12271</cdr:x>
      <cdr:y>0.16212</cdr:y>
    </cdr:from>
    <cdr:to>
      <cdr:x>0.99321</cdr:x>
      <cdr:y>0.30383</cdr:y>
    </cdr:to>
    <cdr:sp macro="" textlink="">
      <cdr:nvSpPr>
        <cdr:cNvPr id="3" name="角丸四角形 2"/>
        <cdr:cNvSpPr/>
      </cdr:nvSpPr>
      <cdr:spPr>
        <a:xfrm xmlns:a="http://schemas.openxmlformats.org/drawingml/2006/main">
          <a:off x="631689" y="713589"/>
          <a:ext cx="4481376" cy="623760"/>
        </a:xfrm>
        <a:prstGeom xmlns:a="http://schemas.openxmlformats.org/drawingml/2006/main" prst="roundRect">
          <a:avLst/>
        </a:prstGeom>
        <a:noFill xmlns:a="http://schemas.openxmlformats.org/drawingml/2006/main"/>
        <a:ln xmlns:a="http://schemas.openxmlformats.org/drawingml/2006/main" w="25400">
          <a:solidFill>
            <a:srgbClr val="FF0000"/>
          </a:solidFill>
        </a:ln>
      </cdr:spPr>
      <cdr:style>
        <a:lnRef xmlns:a="http://schemas.openxmlformats.org/drawingml/2006/main" idx="3">
          <a:schemeClr val="lt1"/>
        </a:lnRef>
        <a:fillRef xmlns:a="http://schemas.openxmlformats.org/drawingml/2006/main" idx="1">
          <a:schemeClr val="accent2"/>
        </a:fillRef>
        <a:effectRef xmlns:a="http://schemas.openxmlformats.org/drawingml/2006/main" idx="1">
          <a:schemeClr val="accent2"/>
        </a:effectRef>
        <a:fontRef xmlns:a="http://schemas.openxmlformats.org/drawingml/2006/main" idx="minor">
          <a:schemeClr val="lt1"/>
        </a:fontRef>
      </cdr:style>
      <cdr:txBody>
        <a:bodyPr xmlns:a="http://schemas.openxmlformats.org/drawingml/2006/main" rtlCol="0" anchor="t"/>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b="1" dirty="0">
            <a:latin typeface="HG丸ｺﾞｼｯｸM-PRO" panose="020F0600000000000000" pitchFamily="50" charset="-128"/>
            <a:ea typeface="HG丸ｺﾞｼｯｸM-PRO" panose="020F0600000000000000"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0.04883</cdr:x>
      <cdr:y>0.04788</cdr:y>
    </cdr:from>
    <cdr:to>
      <cdr:x>0.93532</cdr:x>
      <cdr:y>0.93044</cdr:y>
    </cdr:to>
    <cdr:sp macro="" textlink="">
      <cdr:nvSpPr>
        <cdr:cNvPr id="2" name="テキスト ボックス 1"/>
        <cdr:cNvSpPr txBox="1"/>
      </cdr:nvSpPr>
      <cdr:spPr>
        <a:xfrm xmlns:a="http://schemas.openxmlformats.org/drawingml/2006/main">
          <a:off x="218092" y="207027"/>
          <a:ext cx="3959672" cy="38164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0.14171</cdr:x>
      <cdr:y>0.08118</cdr:y>
    </cdr:from>
    <cdr:to>
      <cdr:x>0.96389</cdr:x>
      <cdr:y>0.88312</cdr:y>
    </cdr:to>
    <cdr:sp macro="" textlink="">
      <cdr:nvSpPr>
        <cdr:cNvPr id="3" name="テキスト ボックス 2"/>
        <cdr:cNvSpPr txBox="1"/>
      </cdr:nvSpPr>
      <cdr:spPr>
        <a:xfrm xmlns:a="http://schemas.openxmlformats.org/drawingml/2006/main">
          <a:off x="632987" y="351043"/>
          <a:ext cx="3672408" cy="34678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0.03539</cdr:x>
      <cdr:y>0</cdr:y>
    </cdr:from>
    <cdr:to>
      <cdr:x>0.88538</cdr:x>
      <cdr:y>0.09497</cdr:y>
    </cdr:to>
    <cdr:sp macro="" textlink="">
      <cdr:nvSpPr>
        <cdr:cNvPr id="5" name="テキスト ボックス 4"/>
        <cdr:cNvSpPr txBox="1"/>
      </cdr:nvSpPr>
      <cdr:spPr>
        <a:xfrm xmlns:a="http://schemas.openxmlformats.org/drawingml/2006/main">
          <a:off x="158060" y="-2132857"/>
          <a:ext cx="3796645"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0.10356</cdr:x>
      <cdr:y>0.0103</cdr:y>
    </cdr:from>
    <cdr:to>
      <cdr:x>0.22513</cdr:x>
      <cdr:y>0.08271</cdr:y>
    </cdr:to>
    <cdr:sp macro="" textlink="">
      <cdr:nvSpPr>
        <cdr:cNvPr id="2" name="テキスト ボックス 35"/>
        <cdr:cNvSpPr txBox="1"/>
      </cdr:nvSpPr>
      <cdr:spPr>
        <a:xfrm xmlns:a="http://schemas.openxmlformats.org/drawingml/2006/main">
          <a:off x="565185" y="32819"/>
          <a:ext cx="663477" cy="230832"/>
        </a:xfrm>
        <a:prstGeom xmlns:a="http://schemas.openxmlformats.org/drawingml/2006/main" prst="rect">
          <a:avLst/>
        </a:prstGeom>
        <a:gradFill xmlns:a="http://schemas.openxmlformats.org/drawingml/2006/main">
          <a:gsLst>
            <a:gs pos="37000">
              <a:srgbClr val="FFFFFF"/>
            </a:gs>
            <a:gs pos="81000">
              <a:schemeClr val="dk1">
                <a:lumMod val="105000"/>
                <a:satMod val="103000"/>
                <a:tint val="73000"/>
              </a:schemeClr>
            </a:gs>
            <a:gs pos="100000">
              <a:schemeClr val="dk1">
                <a:lumMod val="105000"/>
                <a:satMod val="109000"/>
                <a:tint val="81000"/>
              </a:schemeClr>
            </a:gs>
          </a:gsLst>
        </a:gradFill>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wrap="square" rtlCol="0" anchor="ctr">
          <a:spAutoFit/>
        </a:bodyP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r>
            <a:rPr kumimoji="1" lang="ja-JP" altLang="en-US" sz="900" b="1" dirty="0">
              <a:latin typeface="Meiryo UI" panose="020B0604030504040204" pitchFamily="50" charset="-128"/>
              <a:ea typeface="Meiryo UI" panose="020B0604030504040204" pitchFamily="50" charset="-128"/>
            </a:rPr>
            <a:t>データ</a:t>
          </a:r>
          <a:r>
            <a:rPr lang="en-US" altLang="ja-JP" sz="900" b="1" dirty="0">
              <a:latin typeface="Meiryo UI" panose="020B0604030504040204" pitchFamily="50" charset="-128"/>
              <a:ea typeface="Meiryo UI" panose="020B0604030504040204" pitchFamily="50" charset="-128"/>
            </a:rPr>
            <a:t>11</a:t>
          </a:r>
          <a:endParaRPr kumimoji="1" lang="ja-JP" altLang="en-US" sz="900" b="1" dirty="0">
            <a:latin typeface="Meiryo UI" panose="020B0604030504040204" pitchFamily="50" charset="-128"/>
            <a:ea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4"/>
            <a:ext cx="2949787" cy="496967"/>
          </a:xfrm>
          <a:prstGeom prst="rect">
            <a:avLst/>
          </a:prstGeom>
        </p:spPr>
        <p:txBody>
          <a:bodyPr vert="horz" lIns="91410" tIns="45708" rIns="91410" bIns="457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2" y="4"/>
            <a:ext cx="2949787" cy="496967"/>
          </a:xfrm>
          <a:prstGeom prst="rect">
            <a:avLst/>
          </a:prstGeom>
        </p:spPr>
        <p:txBody>
          <a:bodyPr vert="horz" lIns="91410" tIns="45708" rIns="91410" bIns="45708" rtlCol="0"/>
          <a:lstStyle>
            <a:lvl1pPr algn="r">
              <a:defRPr sz="1200"/>
            </a:lvl1pPr>
          </a:lstStyle>
          <a:p>
            <a:fld id="{F8F4B279-546B-4566-BB86-CCD863FE3373}" type="datetimeFigureOut">
              <a:rPr kumimoji="1" lang="ja-JP" altLang="en-US" smtClean="0"/>
              <a:t>2023/11/30</a:t>
            </a:fld>
            <a:endParaRPr kumimoji="1" lang="ja-JP" altLang="en-US"/>
          </a:p>
        </p:txBody>
      </p:sp>
      <p:sp>
        <p:nvSpPr>
          <p:cNvPr id="4" name="フッター プレースホルダー 3"/>
          <p:cNvSpPr>
            <a:spLocks noGrp="1"/>
          </p:cNvSpPr>
          <p:nvPr>
            <p:ph type="ftr" sz="quarter" idx="2"/>
          </p:nvPr>
        </p:nvSpPr>
        <p:spPr>
          <a:xfrm>
            <a:off x="0" y="9440650"/>
            <a:ext cx="2949787" cy="496967"/>
          </a:xfrm>
          <a:prstGeom prst="rect">
            <a:avLst/>
          </a:prstGeom>
        </p:spPr>
        <p:txBody>
          <a:bodyPr vert="horz" lIns="91410" tIns="45708" rIns="91410" bIns="457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2" y="9440650"/>
            <a:ext cx="2949787" cy="496967"/>
          </a:xfrm>
          <a:prstGeom prst="rect">
            <a:avLst/>
          </a:prstGeom>
        </p:spPr>
        <p:txBody>
          <a:bodyPr vert="horz" lIns="91410" tIns="45708" rIns="91410" bIns="45708" rtlCol="0" anchor="b"/>
          <a:lstStyle>
            <a:lvl1pPr algn="r">
              <a:defRPr sz="1200"/>
            </a:lvl1pPr>
          </a:lstStyle>
          <a:p>
            <a:fld id="{90BC2F04-CB75-4FF3-B9EF-B9D8468883C3}" type="slidenum">
              <a:rPr kumimoji="1" lang="ja-JP" altLang="en-US" smtClean="0"/>
              <a:t>‹#›</a:t>
            </a:fld>
            <a:endParaRPr kumimoji="1" lang="ja-JP" altLang="en-US"/>
          </a:p>
        </p:txBody>
      </p:sp>
    </p:spTree>
    <p:extLst>
      <p:ext uri="{BB962C8B-B14F-4D97-AF65-F5344CB8AC3E}">
        <p14:creationId xmlns:p14="http://schemas.microsoft.com/office/powerpoint/2010/main" val="204594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410" tIns="45708" rIns="91410"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10" tIns="45708" rIns="91410" bIns="45708" rtlCol="0"/>
          <a:lstStyle>
            <a:lvl1pPr algn="r">
              <a:defRPr sz="1200"/>
            </a:lvl1pPr>
          </a:lstStyle>
          <a:p>
            <a:fld id="{3A7D4995-71F8-4FD2-B741-EB692C4C985C}" type="datetimeFigureOut">
              <a:rPr kumimoji="1" lang="ja-JP" altLang="en-US" smtClean="0"/>
              <a:t>2023/11/30</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0" tIns="45708" rIns="91410" bIns="45708"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10" tIns="45708" rIns="91410"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3"/>
            <a:ext cx="2949575" cy="496887"/>
          </a:xfrm>
          <a:prstGeom prst="rect">
            <a:avLst/>
          </a:prstGeom>
        </p:spPr>
        <p:txBody>
          <a:bodyPr vert="horz" lIns="91410" tIns="45708" rIns="91410"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3"/>
            <a:ext cx="2949575" cy="496887"/>
          </a:xfrm>
          <a:prstGeom prst="rect">
            <a:avLst/>
          </a:prstGeom>
        </p:spPr>
        <p:txBody>
          <a:bodyPr vert="horz" lIns="91410" tIns="45708" rIns="91410" bIns="45708" rtlCol="0" anchor="b"/>
          <a:lstStyle>
            <a:lvl1pPr algn="r">
              <a:defRPr sz="1200"/>
            </a:lvl1pPr>
          </a:lstStyle>
          <a:p>
            <a:fld id="{252CC739-2C19-4987-9473-A53E87E4448B}" type="slidenum">
              <a:rPr kumimoji="1" lang="ja-JP" altLang="en-US" smtClean="0"/>
              <a:t>‹#›</a:t>
            </a:fld>
            <a:endParaRPr kumimoji="1" lang="ja-JP" altLang="en-US"/>
          </a:p>
        </p:txBody>
      </p:sp>
    </p:spTree>
    <p:extLst>
      <p:ext uri="{BB962C8B-B14F-4D97-AF65-F5344CB8AC3E}">
        <p14:creationId xmlns:p14="http://schemas.microsoft.com/office/powerpoint/2010/main" val="2791303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52CC739-2C19-4987-9473-A53E87E4448B}" type="slidenum">
              <a:rPr kumimoji="1" lang="ja-JP" altLang="en-US" smtClean="0"/>
              <a:t>1</a:t>
            </a:fld>
            <a:endParaRPr kumimoji="1" lang="ja-JP" altLang="en-US"/>
          </a:p>
        </p:txBody>
      </p:sp>
    </p:spTree>
    <p:extLst>
      <p:ext uri="{BB962C8B-B14F-4D97-AF65-F5344CB8AC3E}">
        <p14:creationId xmlns:p14="http://schemas.microsoft.com/office/powerpoint/2010/main" val="1868595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2CC739-2C19-4987-9473-A53E87E4448B}" type="slidenum">
              <a:rPr kumimoji="1" lang="ja-JP" altLang="en-US" smtClean="0"/>
              <a:t>3</a:t>
            </a:fld>
            <a:endParaRPr kumimoji="1" lang="ja-JP" altLang="en-US"/>
          </a:p>
        </p:txBody>
      </p:sp>
    </p:spTree>
    <p:extLst>
      <p:ext uri="{BB962C8B-B14F-4D97-AF65-F5344CB8AC3E}">
        <p14:creationId xmlns:p14="http://schemas.microsoft.com/office/powerpoint/2010/main" val="4114395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2CC739-2C19-4987-9473-A53E87E4448B}" type="slidenum">
              <a:rPr kumimoji="1" lang="ja-JP" altLang="en-US" smtClean="0"/>
              <a:t>6</a:t>
            </a:fld>
            <a:endParaRPr kumimoji="1" lang="ja-JP" altLang="en-US"/>
          </a:p>
        </p:txBody>
      </p:sp>
    </p:spTree>
    <p:extLst>
      <p:ext uri="{BB962C8B-B14F-4D97-AF65-F5344CB8AC3E}">
        <p14:creationId xmlns:p14="http://schemas.microsoft.com/office/powerpoint/2010/main" val="165588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2CC739-2C19-4987-9473-A53E87E4448B}" type="slidenum">
              <a:rPr kumimoji="1" lang="ja-JP" altLang="en-US" smtClean="0"/>
              <a:t>7</a:t>
            </a:fld>
            <a:endParaRPr kumimoji="1" lang="ja-JP" altLang="en-US"/>
          </a:p>
        </p:txBody>
      </p:sp>
    </p:spTree>
    <p:extLst>
      <p:ext uri="{BB962C8B-B14F-4D97-AF65-F5344CB8AC3E}">
        <p14:creationId xmlns:p14="http://schemas.microsoft.com/office/powerpoint/2010/main" val="2204200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2CC739-2C19-4987-9473-A53E87E4448B}" type="slidenum">
              <a:rPr kumimoji="1" lang="ja-JP" altLang="en-US" smtClean="0"/>
              <a:t>8</a:t>
            </a:fld>
            <a:endParaRPr kumimoji="1" lang="ja-JP" altLang="en-US"/>
          </a:p>
        </p:txBody>
      </p:sp>
    </p:spTree>
    <p:extLst>
      <p:ext uri="{BB962C8B-B14F-4D97-AF65-F5344CB8AC3E}">
        <p14:creationId xmlns:p14="http://schemas.microsoft.com/office/powerpoint/2010/main" val="3596782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ACA9441-E778-46E2-9072-D9E0E2A9E1CF}" type="datetime1">
              <a:rPr kumimoji="1" lang="ja-JP" altLang="en-US" smtClean="0"/>
              <a:t>2023/11/30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540559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9298227-1457-4F23-9F49-FEC451472643}" type="datetime1">
              <a:rPr kumimoji="1" lang="ja-JP" altLang="en-US" smtClean="0"/>
              <a:t>2023/11/30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88399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C769F8-7E42-44CA-834B-58D976EAFCF9}" type="datetime1">
              <a:rPr kumimoji="1" lang="ja-JP" altLang="en-US" smtClean="0"/>
              <a:t>2023/11/30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15392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CA42C1-6DA8-4E87-8CC9-F7AC1F2432EB}" type="datetime1">
              <a:rPr kumimoji="1" lang="ja-JP" altLang="en-US" smtClean="0"/>
              <a:t>2023/11/30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22504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34424F2-2534-4E2E-98B7-6C01870B28F8}" type="datetime1">
              <a:rPr kumimoji="1" lang="ja-JP" altLang="en-US" smtClean="0"/>
              <a:t>2023/11/30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66272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FC9F997-8AE3-49E9-A3C8-410953056C30}" type="datetime1">
              <a:rPr kumimoji="1" lang="ja-JP" altLang="en-US" smtClean="0"/>
              <a:t>2023/11/30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01125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28AA54F-FBA8-4B52-B0B6-90644E938BE0}" type="datetime1">
              <a:rPr kumimoji="1" lang="ja-JP" altLang="en-US" smtClean="0"/>
              <a:t>2023/11/30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817325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242180B-066C-4B33-9866-DF17A2270C18}" type="datetime1">
              <a:rPr kumimoji="1" lang="ja-JP" altLang="en-US" smtClean="0"/>
              <a:t>2023/11/30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844943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36F57DA-19DE-408E-A972-18C83B513BDA}" type="datetime1">
              <a:rPr kumimoji="1" lang="ja-JP" altLang="en-US" smtClean="0"/>
              <a:t>2023/11/30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13857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714D222-3872-4908-9588-C6DBCAF12C8A}" type="datetime1">
              <a:rPr kumimoji="1" lang="ja-JP" altLang="en-US" smtClean="0"/>
              <a:t>2023/11/30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597755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2F8910D-4704-4575-A1CE-57C3D2735209}" type="datetime1">
              <a:rPr kumimoji="1" lang="ja-JP" altLang="en-US" smtClean="0"/>
              <a:t>2023/11/30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990792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7490758-9826-4095-AEED-42F992C26181}" type="datetime1">
              <a:rPr kumimoji="1" lang="ja-JP" altLang="en-US" smtClean="0"/>
              <a:t>2023/11/30</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9185502"/>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26112"/>
            <a:ext cx="9137847"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地域生活支援拠点等の充実・強化について</a:t>
            </a:r>
          </a:p>
        </p:txBody>
      </p:sp>
      <p:sp>
        <p:nvSpPr>
          <p:cNvPr id="10" name="スライド番号プレースホルダー 9"/>
          <p:cNvSpPr>
            <a:spLocks noGrp="1"/>
          </p:cNvSpPr>
          <p:nvPr>
            <p:ph type="sldNum" sz="quarter" idx="12"/>
          </p:nvPr>
        </p:nvSpPr>
        <p:spPr>
          <a:xfrm>
            <a:off x="7004248" y="6453337"/>
            <a:ext cx="2133600" cy="365125"/>
          </a:xfrm>
        </p:spPr>
        <p:txBody>
          <a:bodyPr/>
          <a:lstStyle/>
          <a:p>
            <a:fld id="{1C2C60DF-5D73-46A2-8FFF-B4A756D3B2D0}" type="slidenum">
              <a:rPr kumimoji="1" lang="ja-JP" altLang="en-US" smtClean="0"/>
              <a:t>1</a:t>
            </a:fld>
            <a:endParaRPr kumimoji="1" lang="ja-JP" altLang="en-US" dirty="0"/>
          </a:p>
        </p:txBody>
      </p:sp>
      <p:sp>
        <p:nvSpPr>
          <p:cNvPr id="6" name="テキスト ボックス 5"/>
          <p:cNvSpPr txBox="1"/>
          <p:nvPr/>
        </p:nvSpPr>
        <p:spPr>
          <a:xfrm>
            <a:off x="8071048" y="93159"/>
            <a:ext cx="936104" cy="307777"/>
          </a:xfrm>
          <a:prstGeom prst="rect">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資料</a:t>
            </a:r>
            <a:r>
              <a:rPr lang="ja-JP" altLang="en-US" sz="1400" dirty="0">
                <a:solidFill>
                  <a:schemeClr val="tx1"/>
                </a:solidFill>
                <a:latin typeface="Meiryo UI" panose="020B0604030504040204" pitchFamily="50" charset="-128"/>
                <a:ea typeface="Meiryo UI" panose="020B0604030504040204" pitchFamily="50" charset="-128"/>
              </a:rPr>
              <a:t>５</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393" y="467983"/>
            <a:ext cx="8875062"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b="1" dirty="0">
                <a:solidFill>
                  <a:schemeClr val="tx1"/>
                </a:solidFill>
                <a:latin typeface="Meiryo UI" panose="020B0604030504040204" pitchFamily="50" charset="-128"/>
                <a:ea typeface="Meiryo UI" panose="020B0604030504040204" pitchFamily="50" charset="-128"/>
              </a:rPr>
              <a:t>1.</a:t>
            </a:r>
            <a:r>
              <a:rPr kumimoji="1" lang="ja-JP" altLang="en-US" sz="2000" b="1" dirty="0">
                <a:solidFill>
                  <a:schemeClr val="tx1"/>
                </a:solidFill>
                <a:latin typeface="Meiryo UI" panose="020B0604030504040204" pitchFamily="50" charset="-128"/>
                <a:ea typeface="Meiryo UI" panose="020B0604030504040204" pitchFamily="50" charset="-128"/>
              </a:rPr>
              <a:t>地域生活支援拠点等について</a:t>
            </a:r>
          </a:p>
        </p:txBody>
      </p:sp>
      <p:cxnSp>
        <p:nvCxnSpPr>
          <p:cNvPr id="47" name="直線コネクタ 46"/>
          <p:cNvCxnSpPr/>
          <p:nvPr/>
        </p:nvCxnSpPr>
        <p:spPr>
          <a:xfrm>
            <a:off x="-35322" y="931463"/>
            <a:ext cx="8946493"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3"/>
          <a:stretch>
            <a:fillRect/>
          </a:stretch>
        </p:blipFill>
        <p:spPr>
          <a:xfrm>
            <a:off x="347266" y="1090964"/>
            <a:ext cx="8191834" cy="5704526"/>
          </a:xfrm>
          <a:prstGeom prst="rect">
            <a:avLst/>
          </a:prstGeom>
        </p:spPr>
      </p:pic>
    </p:spTree>
    <p:extLst>
      <p:ext uri="{BB962C8B-B14F-4D97-AF65-F5344CB8AC3E}">
        <p14:creationId xmlns:p14="http://schemas.microsoft.com/office/powerpoint/2010/main" val="200527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8032" y="373600"/>
            <a:ext cx="8263830" cy="648072"/>
          </a:xfrm>
        </p:spPr>
        <p:txBody>
          <a:bodyPr>
            <a:normAutofit/>
          </a:bodyPr>
          <a:lstStyle/>
          <a:p>
            <a:r>
              <a:rPr kumimoji="1" lang="en-US" altLang="ja-JP" sz="2000" b="1" dirty="0">
                <a:latin typeface="Meiryo UI" panose="020B0604030504040204" pitchFamily="50" charset="-128"/>
                <a:ea typeface="Meiryo UI" panose="020B0604030504040204" pitchFamily="50" charset="-128"/>
              </a:rPr>
              <a:t>6.</a:t>
            </a:r>
            <a:r>
              <a:rPr kumimoji="1" lang="ja-JP" altLang="en-US" sz="2000" b="1" dirty="0">
                <a:latin typeface="Meiryo UI" panose="020B0604030504040204" pitchFamily="50" charset="-128"/>
                <a:ea typeface="Meiryo UI" panose="020B0604030504040204" pitchFamily="50" charset="-128"/>
              </a:rPr>
              <a:t>施策の方向性</a:t>
            </a:r>
          </a:p>
        </p:txBody>
      </p:sp>
      <p:sp>
        <p:nvSpPr>
          <p:cNvPr id="3" name="コンテンツ プレースホルダー 2"/>
          <p:cNvSpPr>
            <a:spLocks noGrp="1"/>
          </p:cNvSpPr>
          <p:nvPr>
            <p:ph idx="1"/>
          </p:nvPr>
        </p:nvSpPr>
        <p:spPr>
          <a:xfrm>
            <a:off x="152150" y="1179668"/>
            <a:ext cx="8812338" cy="5549632"/>
          </a:xfrm>
        </p:spPr>
        <p:txBody>
          <a:bodyPr>
            <a:noAutofit/>
          </a:bodyPr>
          <a:lstStyle/>
          <a:p>
            <a:pPr marL="0" indent="0">
              <a:lnSpc>
                <a:spcPts val="1700"/>
              </a:lnSpc>
              <a:buNone/>
            </a:pPr>
            <a:r>
              <a:rPr lang="ja-JP" altLang="en-US" sz="1800" b="1" dirty="0">
                <a:latin typeface="Meiryo UI" panose="020B0604030504040204" pitchFamily="50" charset="-128"/>
                <a:ea typeface="Meiryo UI" panose="020B0604030504040204" pitchFamily="50" charset="-128"/>
              </a:rPr>
              <a:t>◆地域生活支援拠点等の運用状況の検証・検討の推進・強化</a:t>
            </a:r>
            <a:endParaRPr lang="en-US" altLang="ja-JP" sz="1800" b="1" dirty="0">
              <a:latin typeface="Meiryo UI" panose="020B0604030504040204" pitchFamily="50" charset="-128"/>
              <a:ea typeface="Meiryo UI" panose="020B0604030504040204" pitchFamily="50" charset="-128"/>
            </a:endParaRPr>
          </a:p>
          <a:p>
            <a:pPr marL="0" indent="0">
              <a:lnSpc>
                <a:spcPts val="1700"/>
              </a:lnSpc>
              <a:buNone/>
            </a:pPr>
            <a:endParaRPr lang="en-US" altLang="ja-JP" sz="1800" b="1" dirty="0">
              <a:latin typeface="Meiryo UI" panose="020B0604030504040204" pitchFamily="50" charset="-128"/>
              <a:ea typeface="Meiryo UI" panose="020B0604030504040204" pitchFamily="50" charset="-128"/>
            </a:endParaRPr>
          </a:p>
          <a:p>
            <a:pPr marL="0" indent="0">
              <a:lnSpc>
                <a:spcPts val="1700"/>
              </a:lnSpc>
              <a:buNone/>
            </a:pPr>
            <a:r>
              <a:rPr lang="ja-JP" altLang="en-US" sz="1800" dirty="0">
                <a:latin typeface="Meiryo UI" panose="020B0604030504040204" pitchFamily="50" charset="-128"/>
                <a:ea typeface="Meiryo UI" panose="020B0604030504040204" pitchFamily="50" charset="-128"/>
              </a:rPr>
              <a:t>　＜市町村への働きかけ＞</a:t>
            </a:r>
            <a:endParaRPr lang="en-US" altLang="ja-JP" sz="1800" dirty="0">
              <a:latin typeface="Meiryo UI" panose="020B0604030504040204" pitchFamily="50" charset="-128"/>
              <a:ea typeface="Meiryo UI" panose="020B0604030504040204" pitchFamily="50" charset="-128"/>
            </a:endParaRPr>
          </a:p>
          <a:p>
            <a:pPr marL="0" indent="0">
              <a:lnSpc>
                <a:spcPts val="1700"/>
              </a:lnSpc>
              <a:buNone/>
            </a:pPr>
            <a:endParaRPr lang="en-US" altLang="ja-JP" sz="1800" b="1" dirty="0">
              <a:latin typeface="Meiryo UI" panose="020B0604030504040204" pitchFamily="50" charset="-128"/>
              <a:ea typeface="Meiryo UI" panose="020B0604030504040204" pitchFamily="50" charset="-128"/>
            </a:endParaRPr>
          </a:p>
          <a:p>
            <a:pPr marL="0" indent="0">
              <a:lnSpc>
                <a:spcPts val="1700"/>
              </a:lnSpc>
              <a:buNone/>
            </a:pPr>
            <a:r>
              <a:rPr lang="ja-JP" altLang="en-US" sz="1800" dirty="0">
                <a:latin typeface="Meiryo UI" panose="020B0604030504040204" pitchFamily="50" charset="-128"/>
                <a:ea typeface="Meiryo UI" panose="020B0604030504040204" pitchFamily="50" charset="-128"/>
              </a:rPr>
              <a:t>　　　○第７期</a:t>
            </a:r>
            <a:r>
              <a:rPr lang="ja-JP" altLang="en-US" sz="1800" dirty="0" err="1">
                <a:latin typeface="Meiryo UI" panose="020B0604030504040204" pitchFamily="50" charset="-128"/>
                <a:ea typeface="Meiryo UI" panose="020B0604030504040204" pitchFamily="50" charset="-128"/>
              </a:rPr>
              <a:t>障がい</a:t>
            </a:r>
            <a:r>
              <a:rPr lang="ja-JP" altLang="en-US" sz="1800" dirty="0">
                <a:latin typeface="Meiryo UI" panose="020B0604030504040204" pitchFamily="50" charset="-128"/>
                <a:ea typeface="Meiryo UI" panose="020B0604030504040204" pitchFamily="50" charset="-128"/>
              </a:rPr>
              <a:t>福祉計画への位置づけ</a:t>
            </a:r>
            <a:endParaRPr lang="en-US" altLang="ja-JP" sz="1800" dirty="0">
              <a:latin typeface="Meiryo UI" panose="020B0604030504040204" pitchFamily="50" charset="-128"/>
              <a:ea typeface="Meiryo UI" panose="020B0604030504040204" pitchFamily="50" charset="-128"/>
            </a:endParaRPr>
          </a:p>
          <a:p>
            <a:pPr marL="0" indent="0">
              <a:lnSpc>
                <a:spcPts val="1700"/>
              </a:lnSpc>
              <a:buNone/>
            </a:pPr>
            <a:endParaRPr lang="en-US" altLang="ja-JP" sz="1800" dirty="0">
              <a:latin typeface="Meiryo UI" panose="020B0604030504040204" pitchFamily="50" charset="-128"/>
              <a:ea typeface="Meiryo UI" panose="020B0604030504040204" pitchFamily="50" charset="-128"/>
            </a:endParaRPr>
          </a:p>
          <a:p>
            <a:pPr marL="0" indent="0">
              <a:lnSpc>
                <a:spcPts val="1700"/>
              </a:lnSpc>
              <a:buNone/>
            </a:pPr>
            <a:r>
              <a:rPr lang="ja-JP" altLang="en-US" sz="1800" dirty="0">
                <a:latin typeface="Meiryo UI" panose="020B0604030504040204" pitchFamily="50" charset="-128"/>
                <a:ea typeface="Meiryo UI" panose="020B0604030504040204" pitchFamily="50" charset="-128"/>
              </a:rPr>
              <a:t>　　　○検証・検討状況の見える化</a:t>
            </a:r>
            <a:endParaRPr lang="en-US" altLang="ja-JP" sz="1800" dirty="0">
              <a:latin typeface="Meiryo UI" panose="020B0604030504040204" pitchFamily="50" charset="-128"/>
              <a:ea typeface="Meiryo UI" panose="020B0604030504040204" pitchFamily="50" charset="-128"/>
            </a:endParaRPr>
          </a:p>
          <a:p>
            <a:pPr marL="0" indent="0">
              <a:lnSpc>
                <a:spcPts val="1700"/>
              </a:lnSpc>
              <a:buNone/>
            </a:pPr>
            <a:endParaRPr lang="en-US" altLang="ja-JP" sz="1800" dirty="0">
              <a:latin typeface="Meiryo UI" panose="020B0604030504040204" pitchFamily="50" charset="-128"/>
              <a:ea typeface="Meiryo UI" panose="020B0604030504040204" pitchFamily="50" charset="-128"/>
            </a:endParaRPr>
          </a:p>
          <a:p>
            <a:pPr marL="0" indent="0">
              <a:lnSpc>
                <a:spcPts val="1700"/>
              </a:lnSpc>
              <a:buNone/>
            </a:pPr>
            <a:r>
              <a:rPr lang="ja-JP" altLang="en-US" sz="1800" dirty="0">
                <a:latin typeface="Meiryo UI" panose="020B0604030504040204" pitchFamily="50" charset="-128"/>
                <a:ea typeface="Meiryo UI" panose="020B0604030504040204" pitchFamily="50" charset="-128"/>
              </a:rPr>
              <a:t>　　　○好事例の横展開</a:t>
            </a:r>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6980560" y="6364175"/>
            <a:ext cx="2057400" cy="365125"/>
          </a:xfrm>
        </p:spPr>
        <p:txBody>
          <a:bodyPr/>
          <a:lstStyle/>
          <a:p>
            <a:fld id="{D2D8002D-B5B0-4BAC-B1F6-782DDCCE6D9C}" type="slidenum">
              <a:rPr kumimoji="1" lang="ja-JP" altLang="en-US" smtClean="0"/>
              <a:t>10</a:t>
            </a:fld>
            <a:endParaRPr kumimoji="1" lang="ja-JP" altLang="en-US" dirty="0"/>
          </a:p>
        </p:txBody>
      </p:sp>
      <p:pic>
        <p:nvPicPr>
          <p:cNvPr id="5" name="図 4"/>
          <p:cNvPicPr>
            <a:picLocks noChangeAspect="1"/>
          </p:cNvPicPr>
          <p:nvPr/>
        </p:nvPicPr>
        <p:blipFill>
          <a:blip r:embed="rId2"/>
          <a:stretch>
            <a:fillRect/>
          </a:stretch>
        </p:blipFill>
        <p:spPr>
          <a:xfrm>
            <a:off x="0" y="883364"/>
            <a:ext cx="9071634" cy="140220"/>
          </a:xfrm>
          <a:prstGeom prst="rect">
            <a:avLst/>
          </a:prstGeom>
        </p:spPr>
      </p:pic>
      <p:sp>
        <p:nvSpPr>
          <p:cNvPr id="6" name="タイトル 1"/>
          <p:cNvSpPr txBox="1">
            <a:spLocks/>
          </p:cNvSpPr>
          <p:nvPr/>
        </p:nvSpPr>
        <p:spPr>
          <a:xfrm>
            <a:off x="0" y="26112"/>
            <a:ext cx="9137847"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地域生活支援拠点等の充実・強化について</a:t>
            </a:r>
          </a:p>
        </p:txBody>
      </p:sp>
      <p:sp>
        <p:nvSpPr>
          <p:cNvPr id="7" name="正方形/長方形 6"/>
          <p:cNvSpPr/>
          <p:nvPr/>
        </p:nvSpPr>
        <p:spPr>
          <a:xfrm>
            <a:off x="152150" y="4275611"/>
            <a:ext cx="8784497" cy="1944216"/>
          </a:xfrm>
          <a:prstGeom prst="rect">
            <a:avLst/>
          </a:prstGeom>
          <a:noFill/>
          <a:ln w="3175">
            <a:solidFill>
              <a:schemeClr val="tx2">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t"/>
          <a:lstStyle/>
          <a:p>
            <a:pPr algn="just">
              <a:spcAft>
                <a:spcPts val="0"/>
              </a:spcAft>
            </a:pPr>
            <a:r>
              <a:rPr lang="ja-JP" altLang="en-US" sz="1100" b="1" kern="100" dirty="0">
                <a:latin typeface="Meiryo UI" panose="020B0604030504040204" pitchFamily="50" charset="-128"/>
                <a:ea typeface="Meiryo UI" panose="020B0604030504040204" pitchFamily="50" charset="-128"/>
                <a:cs typeface="Times New Roman" panose="02020603050405020304" pitchFamily="18" charset="0"/>
              </a:rPr>
              <a:t>＜参考＞</a:t>
            </a:r>
            <a:endParaRPr lang="en-US" altLang="ja-JP" sz="1100" b="1"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b="1" kern="100" dirty="0">
                <a:latin typeface="Meiryo UI" panose="020B0604030504040204" pitchFamily="50" charset="-128"/>
                <a:ea typeface="Meiryo UI" panose="020B0604030504040204" pitchFamily="50" charset="-128"/>
                <a:cs typeface="Times New Roman" panose="02020603050405020304" pitchFamily="18" charset="0"/>
              </a:rPr>
              <a:t>〇第６期障がい福祉計画において、</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障がい者の重度化・高齢化や親なき後を見据え、緊急時の受け入れ・対応の体制づくりの取組みを進め、地域で安心</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して暮らし続けることができるよう、市町村に対して地域生活支援拠点等の運営に関する必要な助言等を行う。また、広域的な対応が必要な機能に</a:t>
            </a:r>
            <a:r>
              <a:rPr lang="ja-JP" altLang="en-US" sz="1100" kern="100" dirty="0" err="1">
                <a:latin typeface="Meiryo UI" panose="020B0604030504040204" pitchFamily="50" charset="-128"/>
                <a:ea typeface="Meiryo UI" panose="020B0604030504040204" pitchFamily="50" charset="-128"/>
                <a:cs typeface="Times New Roman" panose="02020603050405020304" pitchFamily="18" charset="0"/>
              </a:rPr>
              <a:t>つ</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いては、府内市町村が整備する地域生活支援拠点等の状況を把握し、必要な支援策を検討することとしている。</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b="1" kern="100" dirty="0">
                <a:latin typeface="Meiryo UI" panose="020B0604030504040204" pitchFamily="50" charset="-128"/>
                <a:ea typeface="Meiryo UI" panose="020B0604030504040204" pitchFamily="50" charset="-128"/>
                <a:cs typeface="Times New Roman" panose="02020603050405020304" pitchFamily="18" charset="0"/>
              </a:rPr>
              <a:t>目標</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は、令和</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5</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年度末までに、各市町村または各圏域に少なくとも一つ整備。年１回以上運用状況を検証・検討。</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1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b="1" dirty="0">
                <a:solidFill>
                  <a:schemeClr val="tx1"/>
                </a:solidFill>
                <a:latin typeface="Matura MT Script Capitals" panose="03020802060602070202" pitchFamily="66" charset="0"/>
                <a:ea typeface="Meiryo UI" panose="020B0604030504040204" pitchFamily="50" charset="-128"/>
              </a:rPr>
              <a:t>第７期</a:t>
            </a:r>
            <a:r>
              <a:rPr lang="ja-JP" altLang="en-US" sz="1100" b="1" dirty="0" err="1">
                <a:solidFill>
                  <a:schemeClr val="tx1"/>
                </a:solidFill>
                <a:latin typeface="Matura MT Script Capitals" panose="03020802060602070202" pitchFamily="66" charset="0"/>
                <a:ea typeface="Meiryo UI" panose="020B0604030504040204" pitchFamily="50" charset="-128"/>
              </a:rPr>
              <a:t>障がい</a:t>
            </a:r>
            <a:r>
              <a:rPr lang="ja-JP" altLang="en-US" sz="1100" b="1" dirty="0">
                <a:solidFill>
                  <a:schemeClr val="tx1"/>
                </a:solidFill>
                <a:latin typeface="Matura MT Script Capitals" panose="03020802060602070202" pitchFamily="66" charset="0"/>
                <a:ea typeface="Meiryo UI" panose="020B0604030504040204" pitchFamily="50" charset="-128"/>
              </a:rPr>
              <a:t>福祉計画への位置付け（考え方と成果目標）</a:t>
            </a:r>
            <a:endParaRPr lang="en-US" altLang="ja-JP" sz="600" dirty="0">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国の基本指針を踏まえ、令和</a:t>
            </a:r>
            <a:r>
              <a:rPr lang="en-US" altLang="ja-JP" sz="1100" dirty="0">
                <a:solidFill>
                  <a:schemeClr val="tx1"/>
                </a:solidFill>
                <a:latin typeface="Meiryo UI" panose="020B0604030504040204" pitchFamily="50" charset="-128"/>
                <a:ea typeface="Meiryo UI" panose="020B0604030504040204" pitchFamily="50" charset="-128"/>
              </a:rPr>
              <a:t>8</a:t>
            </a:r>
            <a:r>
              <a:rPr lang="ja-JP" altLang="en-US" sz="1100" dirty="0">
                <a:solidFill>
                  <a:schemeClr val="tx1"/>
                </a:solidFill>
                <a:latin typeface="Meiryo UI" panose="020B0604030504040204" pitchFamily="50" charset="-128"/>
                <a:ea typeface="Meiryo UI" panose="020B0604030504040204" pitchFamily="50" charset="-128"/>
              </a:rPr>
              <a:t>年度末までの間、各市町村において地域生活支援拠点等の機能の充実のため、</a:t>
            </a:r>
            <a:r>
              <a:rPr lang="ja-JP" altLang="en-US" sz="1100" u="sng" dirty="0">
                <a:solidFill>
                  <a:schemeClr val="tx1"/>
                </a:solidFill>
                <a:latin typeface="Meiryo UI" panose="020B0604030504040204" pitchFamily="50" charset="-128"/>
                <a:ea typeface="Meiryo UI" panose="020B0604030504040204" pitchFamily="50" charset="-128"/>
              </a:rPr>
              <a:t>コーディネーターの配置、拠点等</a:t>
            </a:r>
            <a:endParaRPr lang="en-US" altLang="ja-JP" sz="1100" u="sng"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u="sng" dirty="0">
                <a:solidFill>
                  <a:schemeClr val="tx1"/>
                </a:solidFill>
                <a:latin typeface="Meiryo UI" panose="020B0604030504040204" pitchFamily="50" charset="-128"/>
                <a:ea typeface="Meiryo UI" panose="020B0604030504040204" pitchFamily="50" charset="-128"/>
              </a:rPr>
              <a:t>の機能を担う</a:t>
            </a:r>
            <a:r>
              <a:rPr lang="ja-JP" altLang="en-US" sz="1100" u="sng" dirty="0" err="1">
                <a:solidFill>
                  <a:schemeClr val="tx1"/>
                </a:solidFill>
                <a:latin typeface="Meiryo UI" panose="020B0604030504040204" pitchFamily="50" charset="-128"/>
                <a:ea typeface="Meiryo UI" panose="020B0604030504040204" pitchFamily="50" charset="-128"/>
              </a:rPr>
              <a:t>障がい</a:t>
            </a:r>
            <a:r>
              <a:rPr lang="ja-JP" altLang="en-US" sz="1100" u="sng" dirty="0">
                <a:solidFill>
                  <a:schemeClr val="tx1"/>
                </a:solidFill>
                <a:latin typeface="Meiryo UI" panose="020B0604030504040204" pitchFamily="50" charset="-128"/>
                <a:ea typeface="Meiryo UI" panose="020B0604030504040204" pitchFamily="50" charset="-128"/>
              </a:rPr>
              <a:t>福祉サービス事業所等の担当者の配置、支援ネットワークなどによる効果的な支援体制及び緊急時の連絡体制の構築</a:t>
            </a:r>
            <a:r>
              <a:rPr lang="ja-JP" altLang="en-US" sz="1100" dirty="0">
                <a:solidFill>
                  <a:schemeClr val="tx1"/>
                </a:solidFill>
                <a:latin typeface="Meiryo UI" panose="020B0604030504040204" pitchFamily="50" charset="-128"/>
                <a:ea typeface="Meiryo UI" panose="020B0604030504040204" pitchFamily="50" charset="-128"/>
              </a:rPr>
              <a:t>を進め、また、</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u="sng" dirty="0">
                <a:solidFill>
                  <a:schemeClr val="tx1"/>
                </a:solidFill>
                <a:latin typeface="Meiryo UI" panose="020B0604030504040204" pitchFamily="50" charset="-128"/>
                <a:ea typeface="Meiryo UI" panose="020B0604030504040204" pitchFamily="50" charset="-128"/>
              </a:rPr>
              <a:t>年１回以上、支援の実績等を踏まえ運用状況を検証及び検討することを基本とする。</a:t>
            </a:r>
            <a:endParaRPr lang="en-US" altLang="ja-JP" sz="1100" u="sng" dirty="0">
              <a:solidFill>
                <a:schemeClr val="tx1"/>
              </a:solidFill>
              <a:latin typeface="Meiryo UI" panose="020B0604030504040204" pitchFamily="50" charset="-128"/>
              <a:ea typeface="Meiryo UI" panose="020B0604030504040204" pitchFamily="50" charset="-128"/>
            </a:endParaRPr>
          </a:p>
          <a:p>
            <a:r>
              <a:rPr lang="ja-JP" altLang="en-US" sz="11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b="1" kern="100" dirty="0">
                <a:latin typeface="Meiryo UI" panose="020B0604030504040204" pitchFamily="50" charset="-128"/>
                <a:ea typeface="Meiryo UI" panose="020B0604030504040204" pitchFamily="50" charset="-128"/>
                <a:cs typeface="Times New Roman" panose="02020603050405020304" pitchFamily="18" charset="0"/>
              </a:rPr>
              <a:t>成果目標</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は、市町村については、拠点等の機能強化、</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PDCA</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サイクルの視点での機能の改善を図っていくこと、府としては市町村の検証、検討状況をとり</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まとめ、市町村担当者会議等で情報の共有を行う。</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549753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26112"/>
            <a:ext cx="9137847"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地域生活支援拠点等の充実・強化について</a:t>
            </a:r>
          </a:p>
        </p:txBody>
      </p:sp>
      <p:sp>
        <p:nvSpPr>
          <p:cNvPr id="10" name="スライド番号プレースホルダー 9"/>
          <p:cNvSpPr>
            <a:spLocks noGrp="1"/>
          </p:cNvSpPr>
          <p:nvPr>
            <p:ph type="sldNum" sz="quarter" idx="12"/>
          </p:nvPr>
        </p:nvSpPr>
        <p:spPr>
          <a:xfrm>
            <a:off x="7004248" y="6453337"/>
            <a:ext cx="2133600" cy="365125"/>
          </a:xfrm>
        </p:spPr>
        <p:txBody>
          <a:bodyPr/>
          <a:lstStyle/>
          <a:p>
            <a:fld id="{1C2C60DF-5D73-46A2-8FFF-B4A756D3B2D0}" type="slidenum">
              <a:rPr kumimoji="1" lang="ja-JP" altLang="en-US" smtClean="0"/>
              <a:t>2</a:t>
            </a:fld>
            <a:endParaRPr kumimoji="1" lang="ja-JP" altLang="en-US" dirty="0"/>
          </a:p>
        </p:txBody>
      </p:sp>
      <p:sp>
        <p:nvSpPr>
          <p:cNvPr id="46" name="テキスト ボックス 45"/>
          <p:cNvSpPr txBox="1"/>
          <p:nvPr/>
        </p:nvSpPr>
        <p:spPr>
          <a:xfrm>
            <a:off x="393" y="467983"/>
            <a:ext cx="8875062"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障害者総合支援法の一部改正ついて</a:t>
            </a:r>
          </a:p>
        </p:txBody>
      </p:sp>
      <p:cxnSp>
        <p:nvCxnSpPr>
          <p:cNvPr id="47" name="直線コネクタ 46"/>
          <p:cNvCxnSpPr/>
          <p:nvPr/>
        </p:nvCxnSpPr>
        <p:spPr>
          <a:xfrm>
            <a:off x="-35323" y="844213"/>
            <a:ext cx="8946493"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p:nvPicPr>
        <p:blipFill rotWithShape="1">
          <a:blip r:embed="rId2"/>
          <a:srcRect l="5870" t="1136" r="3463"/>
          <a:stretch/>
        </p:blipFill>
        <p:spPr>
          <a:xfrm>
            <a:off x="225684" y="927997"/>
            <a:ext cx="7848872" cy="5890465"/>
          </a:xfrm>
          <a:prstGeom prst="rect">
            <a:avLst/>
          </a:prstGeom>
        </p:spPr>
      </p:pic>
      <p:sp>
        <p:nvSpPr>
          <p:cNvPr id="8" name="テキスト ボックス 7"/>
          <p:cNvSpPr txBox="1"/>
          <p:nvPr/>
        </p:nvSpPr>
        <p:spPr>
          <a:xfrm>
            <a:off x="6363811" y="3412233"/>
            <a:ext cx="2674949" cy="707886"/>
          </a:xfrm>
          <a:prstGeom prst="rect">
            <a:avLst/>
          </a:prstGeom>
          <a:solidFill>
            <a:schemeClr val="bg1"/>
          </a:solidFill>
          <a:ln w="12700">
            <a:solidFill>
              <a:schemeClr val="tx2"/>
            </a:solidFill>
          </a:ln>
        </p:spPr>
        <p:txBody>
          <a:bodyPr wrap="square" rtlCol="0">
            <a:noAutofit/>
          </a:bodyPr>
          <a:lstStyle/>
          <a:p>
            <a:r>
              <a:rPr kumimoji="1" lang="ja-JP" altLang="en-US" sz="1000" dirty="0">
                <a:solidFill>
                  <a:srgbClr val="1E03BD"/>
                </a:solidFill>
                <a:latin typeface="Meiryo UI" panose="020B0604030504040204" pitchFamily="50" charset="-128"/>
                <a:ea typeface="Meiryo UI" panose="020B0604030504040204" pitchFamily="50" charset="-128"/>
              </a:rPr>
              <a:t>◆</a:t>
            </a:r>
            <a:r>
              <a:rPr lang="en-US" altLang="ja-JP" sz="1000" dirty="0">
                <a:solidFill>
                  <a:srgbClr val="1E03BD"/>
                </a:solidFill>
                <a:latin typeface="Meiryo UI" panose="020B0604030504040204" pitchFamily="50" charset="-128"/>
                <a:ea typeface="Meiryo UI" panose="020B0604030504040204" pitchFamily="50" charset="-128"/>
              </a:rPr>
              <a:t>R6.4</a:t>
            </a:r>
            <a:r>
              <a:rPr lang="ja-JP" altLang="en-US" sz="1000" dirty="0">
                <a:solidFill>
                  <a:srgbClr val="1E03BD"/>
                </a:solidFill>
                <a:latin typeface="Meiryo UI" panose="020B0604030504040204" pitchFamily="50" charset="-128"/>
                <a:ea typeface="Meiryo UI" panose="020B0604030504040204" pitchFamily="50" charset="-128"/>
              </a:rPr>
              <a:t>障害者総合支援法改正：</a:t>
            </a:r>
            <a:endParaRPr kumimoji="1" lang="en-US" altLang="ja-JP" sz="1000" dirty="0">
              <a:solidFill>
                <a:srgbClr val="1E03BD"/>
              </a:solidFill>
              <a:latin typeface="Meiryo UI" panose="020B0604030504040204" pitchFamily="50" charset="-128"/>
              <a:ea typeface="Meiryo UI" panose="020B0604030504040204" pitchFamily="50" charset="-128"/>
            </a:endParaRPr>
          </a:p>
          <a:p>
            <a:r>
              <a:rPr kumimoji="1" lang="ja-JP" altLang="en-US" sz="1000" dirty="0">
                <a:solidFill>
                  <a:srgbClr val="1E03BD"/>
                </a:solidFill>
                <a:latin typeface="Meiryo UI" panose="020B0604030504040204" pitchFamily="50" charset="-128"/>
                <a:ea typeface="Meiryo UI" panose="020B0604030504040204" pitchFamily="50" charset="-128"/>
              </a:rPr>
              <a:t>○地域生活支援拠点等の整備の努力義務化</a:t>
            </a:r>
            <a:endParaRPr kumimoji="1" lang="en-US" altLang="ja-JP" sz="1000" dirty="0">
              <a:solidFill>
                <a:srgbClr val="1E03BD"/>
              </a:solidFill>
              <a:latin typeface="Meiryo UI" panose="020B0604030504040204" pitchFamily="50" charset="-128"/>
              <a:ea typeface="Meiryo UI" panose="020B0604030504040204" pitchFamily="50" charset="-128"/>
            </a:endParaRPr>
          </a:p>
          <a:p>
            <a:r>
              <a:rPr lang="ja-JP" altLang="en-US" sz="1000" dirty="0">
                <a:solidFill>
                  <a:srgbClr val="1E03BD"/>
                </a:solidFill>
                <a:latin typeface="Meiryo UI" panose="020B0604030504040204" pitchFamily="50" charset="-128"/>
                <a:ea typeface="Meiryo UI" panose="020B0604030504040204" pitchFamily="50" charset="-128"/>
              </a:rPr>
              <a:t>○</a:t>
            </a:r>
            <a:r>
              <a:rPr kumimoji="1" lang="ja-JP" altLang="en-US" sz="1000" dirty="0">
                <a:solidFill>
                  <a:srgbClr val="1E03BD"/>
                </a:solidFill>
                <a:latin typeface="Meiryo UI" panose="020B0604030504040204" pitchFamily="50" charset="-128"/>
                <a:ea typeface="Meiryo UI" panose="020B0604030504040204" pitchFamily="50" charset="-128"/>
              </a:rPr>
              <a:t>基幹相談支援センターの設置の努力義務化</a:t>
            </a:r>
            <a:endParaRPr kumimoji="1" lang="en-US" altLang="ja-JP" sz="1000" dirty="0">
              <a:solidFill>
                <a:srgbClr val="1E03BD"/>
              </a:solidFill>
              <a:latin typeface="Meiryo UI" panose="020B0604030504040204" pitchFamily="50" charset="-128"/>
              <a:ea typeface="Meiryo UI" panose="020B0604030504040204" pitchFamily="50" charset="-128"/>
            </a:endParaRPr>
          </a:p>
          <a:p>
            <a:r>
              <a:rPr lang="ja-JP" altLang="en-US" sz="1000" dirty="0">
                <a:solidFill>
                  <a:srgbClr val="1E03BD"/>
                </a:solidFill>
                <a:latin typeface="Meiryo UI" panose="020B0604030504040204" pitchFamily="50" charset="-128"/>
                <a:ea typeface="Meiryo UI" panose="020B0604030504040204" pitchFamily="50" charset="-128"/>
              </a:rPr>
              <a:t>○協議会への守秘義務</a:t>
            </a:r>
            <a:endParaRPr kumimoji="1" lang="en-US" altLang="ja-JP" sz="1000" dirty="0">
              <a:solidFill>
                <a:srgbClr val="1E03BD"/>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88970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338" y="618367"/>
            <a:ext cx="8875062"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000" b="1" dirty="0">
                <a:solidFill>
                  <a:schemeClr val="tx1"/>
                </a:solidFill>
                <a:latin typeface="Meiryo UI" panose="020B0604030504040204" pitchFamily="50" charset="-128"/>
                <a:ea typeface="Meiryo UI" panose="020B0604030504040204" pitchFamily="50" charset="-128"/>
              </a:rPr>
              <a:t>２　</a:t>
            </a:r>
            <a:r>
              <a:rPr kumimoji="1" lang="en-US" altLang="ja-JP" sz="2000" b="1" dirty="0">
                <a:solidFill>
                  <a:schemeClr val="tx1"/>
                </a:solidFill>
                <a:latin typeface="Meiryo UI" panose="020B0604030504040204" pitchFamily="50" charset="-128"/>
                <a:ea typeface="Meiryo UI" panose="020B0604030504040204" pitchFamily="50" charset="-128"/>
              </a:rPr>
              <a:t> </a:t>
            </a:r>
            <a:r>
              <a:rPr kumimoji="1" lang="ja-JP" altLang="en-US" sz="2000" b="1" dirty="0">
                <a:solidFill>
                  <a:schemeClr val="tx1"/>
                </a:solidFill>
                <a:latin typeface="Meiryo UI" panose="020B0604030504040204" pitchFamily="50" charset="-128"/>
                <a:ea typeface="Meiryo UI" panose="020B0604030504040204" pitchFamily="50" charset="-128"/>
              </a:rPr>
              <a:t>市町村の役割、府の役割</a:t>
            </a:r>
          </a:p>
        </p:txBody>
      </p:sp>
      <p:cxnSp>
        <p:nvCxnSpPr>
          <p:cNvPr id="95" name="直線コネクタ 94"/>
          <p:cNvCxnSpPr/>
          <p:nvPr/>
        </p:nvCxnSpPr>
        <p:spPr>
          <a:xfrm>
            <a:off x="22475" y="1081847"/>
            <a:ext cx="8946493" cy="0"/>
          </a:xfrm>
          <a:prstGeom prst="line">
            <a:avLst/>
          </a:prstGeom>
          <a:ln w="381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119152" y="450646"/>
            <a:ext cx="8917344" cy="6290722"/>
          </a:xfrm>
          <a:prstGeom prst="roundRect">
            <a:avLst>
              <a:gd name="adj" fmla="val 0"/>
            </a:avLst>
          </a:prstGeom>
          <a:noFill/>
          <a:ln>
            <a:no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45053" y="1192941"/>
            <a:ext cx="9014021" cy="5548428"/>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tlCol="0" anchor="t"/>
          <a:lstStyle/>
          <a:p>
            <a:r>
              <a:rPr lang="ja-JP" altLang="en-US" b="1" dirty="0">
                <a:solidFill>
                  <a:schemeClr val="tx1"/>
                </a:solidFill>
                <a:latin typeface="Meiryo UI" panose="020B0604030504040204" pitchFamily="50" charset="-128"/>
                <a:ea typeface="Meiryo UI" panose="020B0604030504040204" pitchFamily="50" charset="-128"/>
              </a:rPr>
              <a:t>◇</a:t>
            </a:r>
            <a:r>
              <a:rPr lang="ja-JP" altLang="ja-JP" b="1" dirty="0">
                <a:solidFill>
                  <a:schemeClr val="tx1"/>
                </a:solidFill>
                <a:latin typeface="Meiryo UI" panose="020B0604030504040204" pitchFamily="50" charset="-128"/>
                <a:ea typeface="Meiryo UI" panose="020B0604030504040204" pitchFamily="50" charset="-128"/>
              </a:rPr>
              <a:t>拠点整備、運営にあたっての市町村の役割</a:t>
            </a:r>
            <a:endParaRPr lang="en-US" altLang="ja-JP" b="1"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　　◆緊急時の対応や施設等からの地域移行の推進機能を地域の実情に応じ、面的整備、</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　　　多機能型整備、多機能拠点型</a:t>
            </a:r>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面的整備型のハイブリッド型で整備</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　　◆</a:t>
            </a:r>
            <a:r>
              <a:rPr lang="ja-JP" altLang="ja-JP" dirty="0">
                <a:solidFill>
                  <a:schemeClr val="tx1"/>
                </a:solidFill>
                <a:latin typeface="Meiryo UI" panose="020B0604030504040204" pitchFamily="50" charset="-128"/>
                <a:ea typeface="Meiryo UI" panose="020B0604030504040204" pitchFamily="50" charset="-128"/>
              </a:rPr>
              <a:t>拠点の</a:t>
            </a:r>
            <a:r>
              <a:rPr lang="en-US" altLang="ja-JP" dirty="0">
                <a:solidFill>
                  <a:schemeClr val="tx1"/>
                </a:solidFill>
                <a:latin typeface="Meiryo UI" panose="020B0604030504040204" pitchFamily="50" charset="-128"/>
                <a:ea typeface="Meiryo UI" panose="020B0604030504040204" pitchFamily="50" charset="-128"/>
              </a:rPr>
              <a:t>5</a:t>
            </a:r>
            <a:r>
              <a:rPr lang="ja-JP" altLang="ja-JP" dirty="0">
                <a:solidFill>
                  <a:schemeClr val="tx1"/>
                </a:solidFill>
                <a:latin typeface="Meiryo UI" panose="020B0604030504040204" pitchFamily="50" charset="-128"/>
                <a:ea typeface="Meiryo UI" panose="020B0604030504040204" pitchFamily="50" charset="-128"/>
              </a:rPr>
              <a:t>機能をすべてを満たしてはいない市町村も</a:t>
            </a:r>
            <a:r>
              <a:rPr lang="ja-JP" altLang="en-US" dirty="0">
                <a:solidFill>
                  <a:schemeClr val="tx1"/>
                </a:solidFill>
                <a:latin typeface="Meiryo UI" panose="020B0604030504040204" pitchFamily="50" charset="-128"/>
                <a:ea typeface="Meiryo UI" panose="020B0604030504040204" pitchFamily="50" charset="-128"/>
              </a:rPr>
              <a:t>あるが</a:t>
            </a:r>
            <a:r>
              <a:rPr lang="ja-JP" altLang="ja-JP" dirty="0">
                <a:solidFill>
                  <a:schemeClr val="tx1"/>
                </a:solidFill>
                <a:latin typeface="Meiryo UI" panose="020B0604030504040204" pitchFamily="50" charset="-128"/>
                <a:ea typeface="Meiryo UI" panose="020B0604030504040204" pitchFamily="50" charset="-128"/>
              </a:rPr>
              <a:t>、必要度の高いものから整備</a:t>
            </a:r>
            <a:r>
              <a:rPr lang="ja-JP" altLang="en-US" dirty="0">
                <a:solidFill>
                  <a:schemeClr val="tx1"/>
                </a:solidFill>
                <a:latin typeface="Meiryo UI" panose="020B0604030504040204" pitchFamily="50" charset="-128"/>
                <a:ea typeface="Meiryo UI" panose="020B0604030504040204" pitchFamily="50" charset="-128"/>
              </a:rPr>
              <a:t>し、</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　　　機能強化に取り組んでいる</a:t>
            </a:r>
            <a:r>
              <a:rPr lang="ja-JP" altLang="ja-JP" dirty="0">
                <a:solidFill>
                  <a:schemeClr val="tx1"/>
                </a:solidFill>
                <a:latin typeface="Meiryo UI" panose="020B0604030504040204" pitchFamily="50" charset="-128"/>
                <a:ea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rPr>
              <a:t>◇府のバックアップ機能としての取り組み</a:t>
            </a:r>
            <a:endParaRPr lang="en-US" altLang="ja-JP" b="1"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　　</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8" name="タイトル 1"/>
          <p:cNvSpPr txBox="1">
            <a:spLocks/>
          </p:cNvSpPr>
          <p:nvPr/>
        </p:nvSpPr>
        <p:spPr>
          <a:xfrm>
            <a:off x="21705" y="29558"/>
            <a:ext cx="9137847"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地域生活支援拠点等の充実・強化について</a:t>
            </a:r>
          </a:p>
        </p:txBody>
      </p:sp>
      <p:graphicFrame>
        <p:nvGraphicFramePr>
          <p:cNvPr id="2" name="表 1"/>
          <p:cNvGraphicFramePr>
            <a:graphicFrameLocks noGrp="1"/>
          </p:cNvGraphicFramePr>
          <p:nvPr>
            <p:extLst>
              <p:ext uri="{D42A27DB-BD31-4B8C-83A1-F6EECF244321}">
                <p14:modId xmlns:p14="http://schemas.microsoft.com/office/powerpoint/2010/main" val="4065281271"/>
              </p:ext>
            </p:extLst>
          </p:nvPr>
        </p:nvGraphicFramePr>
        <p:xfrm>
          <a:off x="247249" y="3140967"/>
          <a:ext cx="8496944" cy="3694541"/>
        </p:xfrm>
        <a:graphic>
          <a:graphicData uri="http://schemas.openxmlformats.org/drawingml/2006/table">
            <a:tbl>
              <a:tblPr firstRow="1" bandRow="1">
                <a:tableStyleId>{00A15C55-8517-42AA-B614-E9B94910E393}</a:tableStyleId>
              </a:tblPr>
              <a:tblGrid>
                <a:gridCol w="1516439">
                  <a:extLst>
                    <a:ext uri="{9D8B030D-6E8A-4147-A177-3AD203B41FA5}">
                      <a16:colId xmlns:a16="http://schemas.microsoft.com/office/drawing/2014/main" val="357697667"/>
                    </a:ext>
                  </a:extLst>
                </a:gridCol>
                <a:gridCol w="6980505">
                  <a:extLst>
                    <a:ext uri="{9D8B030D-6E8A-4147-A177-3AD203B41FA5}">
                      <a16:colId xmlns:a16="http://schemas.microsoft.com/office/drawing/2014/main" val="2772884971"/>
                    </a:ext>
                  </a:extLst>
                </a:gridCol>
              </a:tblGrid>
              <a:tr h="325511">
                <a:tc>
                  <a:txBody>
                    <a:bodyPr/>
                    <a:lstStyle/>
                    <a:p>
                      <a:pPr algn="ctr"/>
                      <a:r>
                        <a:rPr kumimoji="1" lang="ja-JP" altLang="en-US" sz="1600" b="1" dirty="0">
                          <a:latin typeface="Meiryo UI" panose="020B0604030504040204" pitchFamily="50" charset="-128"/>
                          <a:ea typeface="Meiryo UI" panose="020B0604030504040204" pitchFamily="50" charset="-128"/>
                        </a:rPr>
                        <a:t>年度</a:t>
                      </a:r>
                    </a:p>
                  </a:txBody>
                  <a:tcPr/>
                </a:tc>
                <a:tc>
                  <a:txBody>
                    <a:bodyPr/>
                    <a:lstStyle/>
                    <a:p>
                      <a:pPr algn="ctr"/>
                      <a:r>
                        <a:rPr kumimoji="1" lang="ja-JP" altLang="en-US" sz="1600" b="1" dirty="0">
                          <a:latin typeface="Meiryo UI" panose="020B0604030504040204" pitchFamily="50" charset="-128"/>
                          <a:ea typeface="Meiryo UI" panose="020B0604030504040204" pitchFamily="50" charset="-128"/>
                        </a:rPr>
                        <a:t>取組内容</a:t>
                      </a:r>
                    </a:p>
                  </a:txBody>
                  <a:tcPr/>
                </a:tc>
                <a:extLst>
                  <a:ext uri="{0D108BD9-81ED-4DB2-BD59-A6C34878D82A}">
                    <a16:rowId xmlns:a16="http://schemas.microsoft.com/office/drawing/2014/main" val="3103696184"/>
                  </a:ext>
                </a:extLst>
              </a:tr>
              <a:tr h="295919">
                <a:tc>
                  <a:txBody>
                    <a:bodyPr/>
                    <a:lstStyle/>
                    <a:p>
                      <a:r>
                        <a:rPr lang="ja-JP" altLang="en-US" sz="1400" dirty="0">
                          <a:solidFill>
                            <a:schemeClr val="tx1"/>
                          </a:solidFill>
                          <a:latin typeface="Meiryo UI" panose="020B0604030504040204" pitchFamily="50" charset="-128"/>
                          <a:ea typeface="Meiryo UI" panose="020B0604030504040204" pitchFamily="50" charset="-128"/>
                        </a:rPr>
                        <a:t>平成</a:t>
                      </a:r>
                      <a:r>
                        <a:rPr lang="en-US" altLang="ja-JP" sz="1400" dirty="0">
                          <a:solidFill>
                            <a:schemeClr val="tx1"/>
                          </a:solidFill>
                          <a:latin typeface="Meiryo UI" panose="020B0604030504040204" pitchFamily="50" charset="-128"/>
                          <a:ea typeface="Meiryo UI" panose="020B0604030504040204" pitchFamily="50" charset="-128"/>
                        </a:rPr>
                        <a:t>28</a:t>
                      </a:r>
                      <a:r>
                        <a:rPr lang="ja-JP" altLang="en-US" sz="1400" dirty="0">
                          <a:solidFill>
                            <a:schemeClr val="tx1"/>
                          </a:solidFill>
                          <a:latin typeface="Meiryo UI" panose="020B0604030504040204" pitchFamily="50" charset="-128"/>
                          <a:ea typeface="Meiryo UI" panose="020B0604030504040204" pitchFamily="50" charset="-128"/>
                        </a:rPr>
                        <a:t>年度～ </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latin typeface="Meiryo UI" panose="020B0604030504040204" pitchFamily="50" charset="-128"/>
                          <a:ea typeface="Meiryo UI" panose="020B0604030504040204" pitchFamily="50" charset="-128"/>
                        </a:rPr>
                        <a:t>基盤整備促進</a:t>
                      </a:r>
                      <a:r>
                        <a:rPr kumimoji="1" lang="en-US" altLang="ja-JP" sz="1400" dirty="0">
                          <a:latin typeface="Meiryo UI" panose="020B0604030504040204" pitchFamily="50" charset="-128"/>
                          <a:ea typeface="Meiryo UI" panose="020B0604030504040204" pitchFamily="50" charset="-128"/>
                        </a:rPr>
                        <a:t>WG</a:t>
                      </a:r>
                      <a:r>
                        <a:rPr kumimoji="1" lang="ja-JP" altLang="en-US" sz="1400" dirty="0">
                          <a:latin typeface="Meiryo UI" panose="020B0604030504040204" pitchFamily="50" charset="-128"/>
                          <a:ea typeface="Meiryo UI" panose="020B0604030504040204" pitchFamily="50" charset="-128"/>
                        </a:rPr>
                        <a:t>において、地域生活支援拠点等の整備促進の議論</a:t>
                      </a:r>
                    </a:p>
                  </a:txBody>
                  <a:tcPr anchor="ctr"/>
                </a:tc>
                <a:extLst>
                  <a:ext uri="{0D108BD9-81ED-4DB2-BD59-A6C34878D82A}">
                    <a16:rowId xmlns:a16="http://schemas.microsoft.com/office/drawing/2014/main" val="1429635935"/>
                  </a:ext>
                </a:extLst>
              </a:tr>
              <a:tr h="503062">
                <a:tc>
                  <a:txBody>
                    <a:bodyPr/>
                    <a:lstStyle/>
                    <a:p>
                      <a:r>
                        <a:rPr lang="ja-JP" altLang="en-US" sz="1400" dirty="0">
                          <a:solidFill>
                            <a:schemeClr val="tx1"/>
                          </a:solidFill>
                          <a:latin typeface="Meiryo UI" panose="020B0604030504040204" pitchFamily="50" charset="-128"/>
                          <a:ea typeface="Meiryo UI" panose="020B0604030504040204" pitchFamily="50" charset="-128"/>
                        </a:rPr>
                        <a:t>平成</a:t>
                      </a:r>
                      <a:r>
                        <a:rPr lang="en-US" altLang="ja-JP" sz="1400" dirty="0">
                          <a:solidFill>
                            <a:schemeClr val="tx1"/>
                          </a:solidFill>
                          <a:latin typeface="Meiryo UI" panose="020B0604030504040204" pitchFamily="50" charset="-128"/>
                          <a:ea typeface="Meiryo UI" panose="020B0604030504040204" pitchFamily="50" charset="-128"/>
                        </a:rPr>
                        <a:t>30</a:t>
                      </a:r>
                      <a:r>
                        <a:rPr lang="ja-JP" altLang="en-US" sz="1400" dirty="0">
                          <a:solidFill>
                            <a:schemeClr val="tx1"/>
                          </a:solidFill>
                          <a:latin typeface="Meiryo UI" panose="020B0604030504040204" pitchFamily="50" charset="-128"/>
                          <a:ea typeface="Meiryo UI" panose="020B0604030504040204" pitchFamily="50" charset="-128"/>
                        </a:rPr>
                        <a:t>年度</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latin typeface="Meiryo UI" panose="020B0604030504040204" pitchFamily="50" charset="-128"/>
                          <a:ea typeface="Meiryo UI" panose="020B0604030504040204" pitchFamily="50" charset="-128"/>
                        </a:rPr>
                        <a:t>都道府県ブロック会議を開催。（厚生労働省・兵庫県・京都府と共催、他府県の整備事例の紹介、市町村間での意見交換</a:t>
                      </a:r>
                    </a:p>
                  </a:txBody>
                  <a:tcPr anchor="ctr"/>
                </a:tc>
                <a:extLst>
                  <a:ext uri="{0D108BD9-81ED-4DB2-BD59-A6C34878D82A}">
                    <a16:rowId xmlns:a16="http://schemas.microsoft.com/office/drawing/2014/main" val="3362211429"/>
                  </a:ext>
                </a:extLst>
              </a:tr>
              <a:tr h="503062">
                <a:tc>
                  <a:txBody>
                    <a:bodyPr/>
                    <a:lstStyle/>
                    <a:p>
                      <a:r>
                        <a:rPr kumimoji="1" lang="ja-JP" altLang="en-US" sz="1400" dirty="0">
                          <a:latin typeface="Meiryo UI" panose="020B0604030504040204" pitchFamily="50" charset="-128"/>
                          <a:ea typeface="Meiryo UI" panose="020B0604030504040204" pitchFamily="50" charset="-128"/>
                        </a:rPr>
                        <a:t>令和元年度</a:t>
                      </a:r>
                    </a:p>
                  </a:txBody>
                  <a:tcPr anchor="ctr"/>
                </a:tc>
                <a:tc>
                  <a:txBody>
                    <a:bodyPr/>
                    <a:lstStyle/>
                    <a:p>
                      <a:r>
                        <a:rPr lang="ja-JP" altLang="en-US" sz="1400" dirty="0">
                          <a:solidFill>
                            <a:schemeClr val="tx1"/>
                          </a:solidFill>
                          <a:latin typeface="Meiryo UI" panose="020B0604030504040204" pitchFamily="50" charset="-128"/>
                          <a:ea typeface="Meiryo UI" panose="020B0604030504040204" pitchFamily="50" charset="-128"/>
                        </a:rPr>
                        <a:t>基盤整備促進</a:t>
                      </a:r>
                      <a:r>
                        <a:rPr lang="en-US" altLang="ja-JP" sz="1400" dirty="0">
                          <a:solidFill>
                            <a:schemeClr val="tx1"/>
                          </a:solidFill>
                          <a:latin typeface="Meiryo UI" panose="020B0604030504040204" pitchFamily="50" charset="-128"/>
                          <a:ea typeface="Meiryo UI" panose="020B0604030504040204" pitchFamily="50" charset="-128"/>
                        </a:rPr>
                        <a:t>WG</a:t>
                      </a:r>
                      <a:r>
                        <a:rPr lang="ja-JP" altLang="en-US" sz="1400" dirty="0">
                          <a:solidFill>
                            <a:schemeClr val="tx1"/>
                          </a:solidFill>
                          <a:latin typeface="Meiryo UI" panose="020B0604030504040204" pitchFamily="50" charset="-128"/>
                          <a:ea typeface="Meiryo UI" panose="020B0604030504040204" pitchFamily="50" charset="-128"/>
                        </a:rPr>
                        <a:t>において、「地域生活支援拠点等の整備促進に向けて」を発出（拠点に関する府の考え方を示した）</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86851124"/>
                  </a:ext>
                </a:extLst>
              </a:tr>
              <a:tr h="503062">
                <a:tc>
                  <a:txBody>
                    <a:bodyPr/>
                    <a:lstStyle/>
                    <a:p>
                      <a:r>
                        <a:rPr lang="ja-JP" altLang="en-US" sz="1400" dirty="0">
                          <a:solidFill>
                            <a:schemeClr val="tx1"/>
                          </a:solidFill>
                          <a:latin typeface="Meiryo UI" panose="020B0604030504040204" pitchFamily="50" charset="-128"/>
                          <a:ea typeface="Meiryo UI" panose="020B0604030504040204" pitchFamily="50" charset="-128"/>
                        </a:rPr>
                        <a:t>令和</a:t>
                      </a:r>
                      <a:r>
                        <a:rPr lang="en-US" altLang="ja-JP" sz="14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年度</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未整備の市町村及び取組みの進んでいる市町村へヒアリング実施（現在も継続）</a:t>
                      </a:r>
                      <a:endParaRPr kumimoji="1" lang="en-US" altLang="ja-JP" sz="1400" dirty="0">
                        <a:solidFill>
                          <a:schemeClr val="dk1"/>
                        </a:solidFill>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取組みの実態や課題をききとり、好事例があれば会議の場で情報共有</a:t>
                      </a:r>
                    </a:p>
                  </a:txBody>
                  <a:tcPr anchor="ctr"/>
                </a:tc>
                <a:extLst>
                  <a:ext uri="{0D108BD9-81ED-4DB2-BD59-A6C34878D82A}">
                    <a16:rowId xmlns:a16="http://schemas.microsoft.com/office/drawing/2014/main" val="1635272584"/>
                  </a:ext>
                </a:extLst>
              </a:tr>
              <a:tr h="503062">
                <a:tc>
                  <a:txBody>
                    <a:bodyPr/>
                    <a:lstStyle/>
                    <a:p>
                      <a:r>
                        <a:rPr kumimoji="1" lang="ja-JP" altLang="en-US" sz="1400" dirty="0">
                          <a:latin typeface="Meiryo UI" panose="020B0604030504040204" pitchFamily="50" charset="-128"/>
                          <a:ea typeface="Meiryo UI" panose="020B0604030504040204" pitchFamily="50" charset="-128"/>
                        </a:rPr>
                        <a:t>令和３年度</a:t>
                      </a:r>
                    </a:p>
                  </a:txBody>
                  <a:tcPr anchor="ctr"/>
                </a:tc>
                <a:tc>
                  <a:txBody>
                    <a:bodyPr/>
                    <a:lstStyle/>
                    <a:p>
                      <a:r>
                        <a:rPr kumimoji="1" lang="ja-JP" altLang="en-US" sz="1400" dirty="0">
                          <a:latin typeface="Meiryo UI" panose="020B0604030504040204" pitchFamily="50" charset="-128"/>
                          <a:ea typeface="Meiryo UI" panose="020B0604030504040204" pitchFamily="50" charset="-128"/>
                        </a:rPr>
                        <a:t>拠点業務を担当する各市町村担当者が一堂に会し意見交換を行う会議を開催（現在も継続）</a:t>
                      </a:r>
                    </a:p>
                  </a:txBody>
                  <a:tcPr anchor="ctr"/>
                </a:tc>
                <a:extLst>
                  <a:ext uri="{0D108BD9-81ED-4DB2-BD59-A6C34878D82A}">
                    <a16:rowId xmlns:a16="http://schemas.microsoft.com/office/drawing/2014/main" val="2926370871"/>
                  </a:ext>
                </a:extLst>
              </a:tr>
              <a:tr h="503062">
                <a:tc>
                  <a:txBody>
                    <a:bodyPr/>
                    <a:lstStyle/>
                    <a:p>
                      <a:r>
                        <a:rPr kumimoji="1" lang="ja-JP" altLang="en-US" sz="1400" dirty="0">
                          <a:latin typeface="Meiryo UI" panose="020B0604030504040204" pitchFamily="50" charset="-128"/>
                          <a:ea typeface="Meiryo UI" panose="020B0604030504040204" pitchFamily="50" charset="-128"/>
                        </a:rPr>
                        <a:t>令和４年度</a:t>
                      </a:r>
                      <a:endParaRPr kumimoji="1" lang="en-US" altLang="ja-JP" sz="1400" dirty="0">
                        <a:latin typeface="Meiryo UI" panose="020B0604030504040204" pitchFamily="50" charset="-128"/>
                        <a:ea typeface="Meiryo UI" panose="020B0604030504040204" pitchFamily="50" charset="-128"/>
                      </a:endParaRPr>
                    </a:p>
                  </a:txBody>
                  <a:tcPr anchor="ctr"/>
                </a:tc>
                <a:tc>
                  <a:txBody>
                    <a:bodyPr/>
                    <a:lstStyle/>
                    <a:p>
                      <a:r>
                        <a:rPr lang="ja-JP" altLang="en-US" sz="1400" dirty="0">
                          <a:solidFill>
                            <a:schemeClr val="tx1"/>
                          </a:solidFill>
                          <a:latin typeface="Meiryo UI" panose="020B0604030504040204" pitchFamily="50" charset="-128"/>
                          <a:ea typeface="Meiryo UI" panose="020B0604030504040204" pitchFamily="50" charset="-128"/>
                        </a:rPr>
                        <a:t>府ウェブサイトにて各市町村の整備状況を公表、「検証・検討の実施」について市町村アンケートを実施し結果を共有</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884059565"/>
                  </a:ext>
                </a:extLst>
              </a:tr>
              <a:tr h="463661">
                <a:tc>
                  <a:txBody>
                    <a:bodyPr/>
                    <a:lstStyle/>
                    <a:p>
                      <a:r>
                        <a:rPr kumimoji="1" lang="ja-JP" altLang="en-US" sz="1400" dirty="0">
                          <a:latin typeface="Meiryo UI" panose="020B0604030504040204" pitchFamily="50" charset="-128"/>
                          <a:ea typeface="Meiryo UI" panose="020B0604030504040204" pitchFamily="50" charset="-128"/>
                        </a:rPr>
                        <a:t>令和</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年度</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「検証・検討の実施及びコーディネーターの配置」について、市町村アンケートを実施し結果を共有</a:t>
                      </a:r>
                      <a:endParaRPr lang="en-US" altLang="ja-JP" sz="14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61647857"/>
                  </a:ext>
                </a:extLst>
              </a:tr>
            </a:tbl>
          </a:graphicData>
        </a:graphic>
      </p:graphicFrame>
      <p:sp>
        <p:nvSpPr>
          <p:cNvPr id="9" name="スライド番号プレースホルダー 9"/>
          <p:cNvSpPr>
            <a:spLocks noGrp="1"/>
          </p:cNvSpPr>
          <p:nvPr>
            <p:ph type="sldNum" sz="quarter" idx="12"/>
          </p:nvPr>
        </p:nvSpPr>
        <p:spPr>
          <a:xfrm>
            <a:off x="7004248" y="6453337"/>
            <a:ext cx="2133600" cy="365125"/>
          </a:xfrm>
        </p:spPr>
        <p:txBody>
          <a:bodyPr/>
          <a:lstStyle/>
          <a:p>
            <a:fld id="{1C2C60DF-5D73-46A2-8FFF-B4A756D3B2D0}" type="slidenum">
              <a:rPr kumimoji="1" lang="ja-JP" altLang="en-US" smtClean="0"/>
              <a:t>3</a:t>
            </a:fld>
            <a:endParaRPr kumimoji="1" lang="ja-JP" altLang="en-US" dirty="0"/>
          </a:p>
        </p:txBody>
      </p:sp>
    </p:spTree>
    <p:extLst>
      <p:ext uri="{BB962C8B-B14F-4D97-AF65-F5344CB8AC3E}">
        <p14:creationId xmlns:p14="http://schemas.microsoft.com/office/powerpoint/2010/main" val="1753465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182" y="359952"/>
            <a:ext cx="8335838" cy="565076"/>
          </a:xfrm>
        </p:spPr>
        <p:txBody>
          <a:bodyPr>
            <a:normAutofit/>
          </a:bodyPr>
          <a:lstStyle/>
          <a:p>
            <a:r>
              <a:rPr lang="en-US" altLang="ja-JP" sz="2000" b="1" dirty="0">
                <a:latin typeface="Meiryo UI" panose="020B0604030504040204" pitchFamily="50" charset="-128"/>
                <a:ea typeface="Meiryo UI" panose="020B0604030504040204" pitchFamily="50" charset="-128"/>
              </a:rPr>
              <a:t>3</a:t>
            </a:r>
            <a:r>
              <a:rPr lang="ja-JP" altLang="en-US" sz="2000" b="1" dirty="0" err="1">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府内拠点の取組状況（整備状況）</a:t>
            </a:r>
            <a:endParaRPr kumimoji="1" lang="ja-JP" altLang="en-US" sz="20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6434205" y="4459145"/>
            <a:ext cx="2057400" cy="365125"/>
          </a:xfrm>
        </p:spPr>
        <p:txBody>
          <a:bodyPr/>
          <a:lstStyle/>
          <a:p>
            <a:fld id="{D2D8002D-B5B0-4BAC-B1F6-782DDCCE6D9C}" type="slidenum">
              <a:rPr kumimoji="1" lang="ja-JP" altLang="en-US" smtClean="0"/>
              <a:t>4</a:t>
            </a:fld>
            <a:endParaRPr kumimoji="1" lang="ja-JP" altLang="en-US"/>
          </a:p>
        </p:txBody>
      </p:sp>
      <p:pic>
        <p:nvPicPr>
          <p:cNvPr id="6" name="図 5"/>
          <p:cNvPicPr>
            <a:picLocks noChangeAspect="1"/>
          </p:cNvPicPr>
          <p:nvPr/>
        </p:nvPicPr>
        <p:blipFill>
          <a:blip r:embed="rId2"/>
          <a:stretch>
            <a:fillRect/>
          </a:stretch>
        </p:blipFill>
        <p:spPr>
          <a:xfrm>
            <a:off x="24992" y="768500"/>
            <a:ext cx="9071634" cy="140220"/>
          </a:xfrm>
          <a:prstGeom prst="rect">
            <a:avLst/>
          </a:prstGeom>
        </p:spPr>
      </p:pic>
      <p:sp>
        <p:nvSpPr>
          <p:cNvPr id="7" name="タイトル 1"/>
          <p:cNvSpPr txBox="1">
            <a:spLocks/>
          </p:cNvSpPr>
          <p:nvPr/>
        </p:nvSpPr>
        <p:spPr>
          <a:xfrm>
            <a:off x="0" y="26112"/>
            <a:ext cx="9137847"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地域生活支援拠点等について</a:t>
            </a:r>
          </a:p>
        </p:txBody>
      </p:sp>
      <p:sp>
        <p:nvSpPr>
          <p:cNvPr id="8" name="タイトル 1"/>
          <p:cNvSpPr txBox="1">
            <a:spLocks/>
          </p:cNvSpPr>
          <p:nvPr/>
        </p:nvSpPr>
        <p:spPr>
          <a:xfrm>
            <a:off x="0" y="26112"/>
            <a:ext cx="9137847"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地域生活支援拠点等の充実・強化について</a:t>
            </a:r>
          </a:p>
        </p:txBody>
      </p:sp>
      <p:sp>
        <p:nvSpPr>
          <p:cNvPr id="9" name="コンテンツ プレースホルダー 2"/>
          <p:cNvSpPr>
            <a:spLocks noGrp="1"/>
          </p:cNvSpPr>
          <p:nvPr>
            <p:ph idx="1"/>
          </p:nvPr>
        </p:nvSpPr>
        <p:spPr>
          <a:xfrm>
            <a:off x="36184" y="853596"/>
            <a:ext cx="9072320" cy="2575404"/>
          </a:xfrm>
          <a:ln>
            <a:solidFill>
              <a:schemeClr val="dk1"/>
            </a:solidFill>
            <a:prstDash val="solid"/>
          </a:ln>
        </p:spPr>
        <p:txBody>
          <a:bodyPr anchor="ctr">
            <a:noAutofit/>
          </a:bodyPr>
          <a:lstStyle/>
          <a:p>
            <a:pPr>
              <a:lnSpc>
                <a:spcPts val="1800"/>
              </a:lnSpc>
              <a:spcBef>
                <a:spcPts val="300"/>
              </a:spcBef>
              <a:buFont typeface="Wingdings" panose="05000000000000000000" pitchFamily="2" charset="2"/>
              <a:buChar char="u"/>
            </a:pPr>
            <a:r>
              <a:rPr lang="ja-JP" altLang="en-US" sz="1400" dirty="0">
                <a:latin typeface="Meiryo UI" panose="020B0604030504040204" pitchFamily="50" charset="-128"/>
                <a:ea typeface="Meiryo UI" panose="020B0604030504040204" pitchFamily="50" charset="-128"/>
              </a:rPr>
              <a:t>府内</a:t>
            </a:r>
            <a:r>
              <a:rPr lang="en-US" altLang="ja-JP" sz="1400" dirty="0">
                <a:latin typeface="Meiryo UI" panose="020B0604030504040204" pitchFamily="50" charset="-128"/>
                <a:ea typeface="Meiryo UI" panose="020B0604030504040204" pitchFamily="50" charset="-128"/>
              </a:rPr>
              <a:t>43</a:t>
            </a:r>
            <a:r>
              <a:rPr lang="ja-JP" altLang="en-US" sz="1400" dirty="0">
                <a:latin typeface="Meiryo UI" panose="020B0604030504040204" pitchFamily="50" charset="-128"/>
                <a:ea typeface="Meiryo UI" panose="020B0604030504040204" pitchFamily="50" charset="-128"/>
              </a:rPr>
              <a:t>市町村で</a:t>
            </a:r>
            <a:r>
              <a:rPr lang="en-US" altLang="ja-JP" sz="1400" dirty="0">
                <a:latin typeface="Meiryo UI" panose="020B0604030504040204" pitchFamily="50" charset="-128"/>
                <a:ea typeface="Meiryo UI" panose="020B0604030504040204" pitchFamily="50" charset="-128"/>
              </a:rPr>
              <a:t>38</a:t>
            </a:r>
            <a:r>
              <a:rPr lang="ja-JP" altLang="en-US" sz="1400" dirty="0">
                <a:latin typeface="Meiryo UI" panose="020B0604030504040204" pitchFamily="50" charset="-128"/>
                <a:ea typeface="Meiryo UI" panose="020B0604030504040204" pitchFamily="50" charset="-128"/>
              </a:rPr>
              <a:t>市町村が整備済み。未整備は</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市町。（第</a:t>
            </a:r>
            <a:r>
              <a:rPr lang="en-US" altLang="ja-JP" sz="1400" dirty="0">
                <a:latin typeface="Meiryo UI" panose="020B0604030504040204" pitchFamily="50" charset="-128"/>
                <a:ea typeface="Meiryo UI" panose="020B0604030504040204" pitchFamily="50" charset="-128"/>
              </a:rPr>
              <a:t>6</a:t>
            </a:r>
            <a:r>
              <a:rPr lang="ja-JP" altLang="en-US" sz="1400" dirty="0" err="1">
                <a:latin typeface="Meiryo UI" panose="020B0604030504040204" pitchFamily="50" charset="-128"/>
                <a:ea typeface="Meiryo UI" panose="020B0604030504040204" pitchFamily="50" charset="-128"/>
              </a:rPr>
              <a:t>期障がい</a:t>
            </a:r>
            <a:r>
              <a:rPr lang="ja-JP" altLang="en-US" sz="1400" dirty="0">
                <a:latin typeface="Meiryo UI" panose="020B0604030504040204" pitchFamily="50" charset="-128"/>
                <a:ea typeface="Meiryo UI" panose="020B0604030504040204" pitchFamily="50" charset="-128"/>
              </a:rPr>
              <a:t>福祉計画では、令和</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年度末までに、各市町村または各圏域に少なくとも１つ整備することが目標） （データ１）</a:t>
            </a:r>
            <a:endParaRPr lang="en-US" altLang="ja-JP" sz="1400" dirty="0">
              <a:latin typeface="Meiryo UI" panose="020B0604030504040204" pitchFamily="50" charset="-128"/>
              <a:ea typeface="Meiryo UI" panose="020B0604030504040204" pitchFamily="50" charset="-128"/>
            </a:endParaRPr>
          </a:p>
          <a:p>
            <a:pPr>
              <a:lnSpc>
                <a:spcPts val="1800"/>
              </a:lnSpc>
              <a:spcBef>
                <a:spcPts val="300"/>
              </a:spcBef>
              <a:buFont typeface="Wingdings" panose="05000000000000000000" pitchFamily="2" charset="2"/>
              <a:buChar char="u"/>
            </a:pP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機能すべてを整備している市町村は、</a:t>
            </a:r>
            <a:r>
              <a:rPr lang="en-US" altLang="ja-JP" sz="1400" dirty="0">
                <a:latin typeface="Meiryo UI" panose="020B0604030504040204" pitchFamily="50" charset="-128"/>
                <a:ea typeface="Meiryo UI" panose="020B0604030504040204" pitchFamily="50" charset="-128"/>
              </a:rPr>
              <a:t>R5.4.1 </a:t>
            </a:r>
            <a:r>
              <a:rPr lang="ja-JP" altLang="en-US" sz="1400" dirty="0">
                <a:latin typeface="Meiryo UI" panose="020B0604030504040204" pitchFamily="50" charset="-128"/>
                <a:ea typeface="Meiryo UI" panose="020B0604030504040204" pitchFamily="50" charset="-128"/>
              </a:rPr>
              <a:t>時点では</a:t>
            </a:r>
            <a:r>
              <a:rPr lang="en-US" altLang="ja-JP" sz="1400" dirty="0">
                <a:latin typeface="Meiryo UI" panose="020B0604030504040204" pitchFamily="50" charset="-128"/>
                <a:ea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rPr>
              <a:t>となり、徐々に、整備済の機能が増えている。（データ２）</a:t>
            </a:r>
            <a:endParaRPr lang="en-US" altLang="ja-JP" sz="1400" dirty="0">
              <a:latin typeface="Meiryo UI" panose="020B0604030504040204" pitchFamily="50" charset="-128"/>
              <a:ea typeface="Meiryo UI" panose="020B0604030504040204" pitchFamily="50" charset="-128"/>
            </a:endParaRPr>
          </a:p>
          <a:p>
            <a:pPr>
              <a:lnSpc>
                <a:spcPts val="1800"/>
              </a:lnSpc>
              <a:spcBef>
                <a:spcPts val="300"/>
              </a:spcBef>
              <a:buFont typeface="Wingdings" panose="05000000000000000000" pitchFamily="2" charset="2"/>
              <a:buChar char="u"/>
            </a:pPr>
            <a:r>
              <a:rPr lang="ja-JP" altLang="en-US" sz="1400" dirty="0">
                <a:latin typeface="Meiryo UI" panose="020B0604030504040204" pitchFamily="50" charset="-128"/>
                <a:ea typeface="Meiryo UI" panose="020B0604030504040204" pitchFamily="50" charset="-128"/>
              </a:rPr>
              <a:t>整備済の</a:t>
            </a:r>
            <a:r>
              <a:rPr lang="en-US" altLang="ja-JP" sz="1400" dirty="0">
                <a:latin typeface="Meiryo UI" panose="020B0604030504040204" pitchFamily="50" charset="-128"/>
                <a:ea typeface="Meiryo UI" panose="020B0604030504040204" pitchFamily="50" charset="-128"/>
              </a:rPr>
              <a:t>38</a:t>
            </a:r>
            <a:r>
              <a:rPr lang="ja-JP" altLang="en-US" sz="1400" dirty="0">
                <a:latin typeface="Meiryo UI" panose="020B0604030504040204" pitchFamily="50" charset="-128"/>
                <a:ea typeface="Meiryo UI" panose="020B0604030504040204" pitchFamily="50" charset="-128"/>
              </a:rPr>
              <a:t>市町村の整備類型については、</a:t>
            </a:r>
            <a:r>
              <a:rPr lang="en-US" altLang="ja-JP" sz="1400" dirty="0">
                <a:latin typeface="Meiryo UI" panose="020B0604030504040204" pitchFamily="50" charset="-128"/>
                <a:ea typeface="Meiryo UI" panose="020B0604030504040204" pitchFamily="50" charset="-128"/>
              </a:rPr>
              <a:t>33</a:t>
            </a:r>
            <a:r>
              <a:rPr lang="ja-JP" altLang="en-US" sz="1400" dirty="0">
                <a:latin typeface="Meiryo UI" panose="020B0604030504040204" pitchFamily="50" charset="-128"/>
                <a:ea typeface="Meiryo UI" panose="020B0604030504040204" pitchFamily="50" charset="-128"/>
              </a:rPr>
              <a:t>市町村が面的整備型、で整備している。（データ３）</a:t>
            </a:r>
          </a:p>
          <a:p>
            <a:pPr>
              <a:lnSpc>
                <a:spcPts val="1800"/>
              </a:lnSpc>
              <a:spcBef>
                <a:spcPts val="300"/>
              </a:spcBef>
              <a:buFont typeface="Wingdings" panose="05000000000000000000" pitchFamily="2" charset="2"/>
              <a:buChar char="u"/>
            </a:pPr>
            <a:r>
              <a:rPr lang="ja-JP" altLang="en-US" sz="1400" dirty="0">
                <a:latin typeface="Meiryo UI" panose="020B0604030504040204" pitchFamily="50" charset="-128"/>
                <a:ea typeface="Meiryo UI" panose="020B0604030504040204" pitchFamily="50" charset="-128"/>
              </a:rPr>
              <a:t>５つの機能のうち、緊急時の受入・対応については、整備済の</a:t>
            </a:r>
            <a:r>
              <a:rPr lang="en-US" altLang="ja-JP" sz="1400" dirty="0">
                <a:latin typeface="Meiryo UI" panose="020B0604030504040204" pitchFamily="50" charset="-128"/>
                <a:ea typeface="Meiryo UI" panose="020B0604030504040204" pitchFamily="50" charset="-128"/>
              </a:rPr>
              <a:t>38</a:t>
            </a:r>
            <a:r>
              <a:rPr lang="ja-JP" altLang="en-US" sz="1400" dirty="0">
                <a:latin typeface="Meiryo UI" panose="020B0604030504040204" pitchFamily="50" charset="-128"/>
                <a:ea typeface="Meiryo UI" panose="020B0604030504040204" pitchFamily="50" charset="-128"/>
              </a:rPr>
              <a:t>市町村すべてで備えている一方、体験の機会・場は</a:t>
            </a:r>
            <a:r>
              <a:rPr lang="en-US" altLang="ja-JP" sz="1400" dirty="0">
                <a:latin typeface="Meiryo UI" panose="020B0604030504040204" pitchFamily="50" charset="-128"/>
                <a:ea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rPr>
              <a:t>市町村が備えており、</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市町は備えていない。 （データ３）</a:t>
            </a:r>
          </a:p>
          <a:p>
            <a:pPr>
              <a:lnSpc>
                <a:spcPts val="1800"/>
              </a:lnSpc>
              <a:spcBef>
                <a:spcPts val="300"/>
              </a:spcBef>
              <a:buFont typeface="Wingdings" panose="05000000000000000000" pitchFamily="2" charset="2"/>
              <a:buChar char="u"/>
            </a:pPr>
            <a:r>
              <a:rPr lang="ja-JP" altLang="en-US" sz="1400" dirty="0">
                <a:latin typeface="Meiryo UI" panose="020B0604030504040204" pitchFamily="50" charset="-128"/>
                <a:ea typeface="Meiryo UI" panose="020B0604030504040204" pitchFamily="50" charset="-128"/>
              </a:rPr>
              <a:t>拠点コーディネーターを配置している市町村は１１。配置なしのうち市町村がコーディネーターの役割を担っているのは６市町村（データ４）配置しない理由や配置にあたっての課題として「これまで未配置で役割整理が難しい」 が、「予算の確保が困難」、「人員不足」に次いで、多くなっている。</a:t>
            </a:r>
            <a:endParaRPr lang="en-US" altLang="ja-JP" sz="1400" dirty="0">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7C572FFD-D2A6-4D0F-94F8-CDA54E150D6D}"/>
              </a:ext>
            </a:extLst>
          </p:cNvPr>
          <p:cNvGraphicFramePr>
            <a:graphicFrameLocks noGrp="1"/>
          </p:cNvGraphicFramePr>
          <p:nvPr>
            <p:extLst>
              <p:ext uri="{D42A27DB-BD31-4B8C-83A1-F6EECF244321}">
                <p14:modId xmlns:p14="http://schemas.microsoft.com/office/powerpoint/2010/main" val="698733951"/>
              </p:ext>
            </p:extLst>
          </p:nvPr>
        </p:nvGraphicFramePr>
        <p:xfrm>
          <a:off x="91385" y="3711110"/>
          <a:ext cx="5084318" cy="2042160"/>
        </p:xfrm>
        <a:graphic>
          <a:graphicData uri="http://schemas.openxmlformats.org/drawingml/2006/table">
            <a:tbl>
              <a:tblPr firstRow="1" bandRow="1"/>
              <a:tblGrid>
                <a:gridCol w="700331">
                  <a:extLst>
                    <a:ext uri="{9D8B030D-6E8A-4147-A177-3AD203B41FA5}">
                      <a16:colId xmlns:a16="http://schemas.microsoft.com/office/drawing/2014/main" val="1901426002"/>
                    </a:ext>
                  </a:extLst>
                </a:gridCol>
                <a:gridCol w="479499">
                  <a:extLst>
                    <a:ext uri="{9D8B030D-6E8A-4147-A177-3AD203B41FA5}">
                      <a16:colId xmlns:a16="http://schemas.microsoft.com/office/drawing/2014/main" val="3926221096"/>
                    </a:ext>
                  </a:extLst>
                </a:gridCol>
                <a:gridCol w="3904488">
                  <a:extLst>
                    <a:ext uri="{9D8B030D-6E8A-4147-A177-3AD203B41FA5}">
                      <a16:colId xmlns:a16="http://schemas.microsoft.com/office/drawing/2014/main" val="4222416362"/>
                    </a:ext>
                  </a:extLst>
                </a:gridCol>
              </a:tblGrid>
              <a:tr h="205239">
                <a:tc>
                  <a:txBody>
                    <a:bodyPr/>
                    <a:lstStyle>
                      <a:lvl1pPr marL="0" algn="l" defTabSz="914400" rtl="0" eaLnBrk="1" latinLnBrk="0" hangingPunct="1">
                        <a:defRPr kumimoji="1" sz="1800" b="1" kern="1200">
                          <a:solidFill>
                            <a:schemeClr val="lt1"/>
                          </a:solidFill>
                          <a:latin typeface="Trebuchet MS" panose="020B0603020202020204"/>
                        </a:defRPr>
                      </a:lvl1pPr>
                      <a:lvl2pPr marL="457200" algn="l" defTabSz="914400" rtl="0" eaLnBrk="1" latinLnBrk="0" hangingPunct="1">
                        <a:defRPr kumimoji="1" sz="1800" b="1" kern="1200">
                          <a:solidFill>
                            <a:schemeClr val="lt1"/>
                          </a:solidFill>
                          <a:latin typeface="Trebuchet MS" panose="020B0603020202020204"/>
                        </a:defRPr>
                      </a:lvl2pPr>
                      <a:lvl3pPr marL="914400" algn="l" defTabSz="914400" rtl="0" eaLnBrk="1" latinLnBrk="0" hangingPunct="1">
                        <a:defRPr kumimoji="1" sz="1800" b="1" kern="1200">
                          <a:solidFill>
                            <a:schemeClr val="lt1"/>
                          </a:solidFill>
                          <a:latin typeface="Trebuchet MS" panose="020B0603020202020204"/>
                        </a:defRPr>
                      </a:lvl3pPr>
                      <a:lvl4pPr marL="1371600" algn="l" defTabSz="914400" rtl="0" eaLnBrk="1" latinLnBrk="0" hangingPunct="1">
                        <a:defRPr kumimoji="1" sz="1800" b="1" kern="1200">
                          <a:solidFill>
                            <a:schemeClr val="lt1"/>
                          </a:solidFill>
                          <a:latin typeface="Trebuchet MS" panose="020B0603020202020204"/>
                        </a:defRPr>
                      </a:lvl4pPr>
                      <a:lvl5pPr marL="1828800" algn="l" defTabSz="914400" rtl="0" eaLnBrk="1" latinLnBrk="0" hangingPunct="1">
                        <a:defRPr kumimoji="1" sz="1800" b="1" kern="1200">
                          <a:solidFill>
                            <a:schemeClr val="lt1"/>
                          </a:solidFill>
                          <a:latin typeface="Trebuchet MS" panose="020B0603020202020204"/>
                        </a:defRPr>
                      </a:lvl5pPr>
                      <a:lvl6pPr marL="2286000" algn="l" defTabSz="914400" rtl="0" eaLnBrk="1" latinLnBrk="0" hangingPunct="1">
                        <a:defRPr kumimoji="1" sz="1800" b="1" kern="1200">
                          <a:solidFill>
                            <a:schemeClr val="lt1"/>
                          </a:solidFill>
                          <a:latin typeface="Trebuchet MS" panose="020B0603020202020204"/>
                        </a:defRPr>
                      </a:lvl6pPr>
                      <a:lvl7pPr marL="2743200" algn="l" defTabSz="914400" rtl="0" eaLnBrk="1" latinLnBrk="0" hangingPunct="1">
                        <a:defRPr kumimoji="1" sz="1800" b="1" kern="1200">
                          <a:solidFill>
                            <a:schemeClr val="lt1"/>
                          </a:solidFill>
                          <a:latin typeface="Trebuchet MS" panose="020B0603020202020204"/>
                        </a:defRPr>
                      </a:lvl7pPr>
                      <a:lvl8pPr marL="3200400" algn="l" defTabSz="914400" rtl="0" eaLnBrk="1" latinLnBrk="0" hangingPunct="1">
                        <a:defRPr kumimoji="1" sz="1800" b="1" kern="1200">
                          <a:solidFill>
                            <a:schemeClr val="lt1"/>
                          </a:solidFill>
                          <a:latin typeface="Trebuchet MS" panose="020B0603020202020204"/>
                        </a:defRPr>
                      </a:lvl8pPr>
                      <a:lvl9pPr marL="3657600" algn="l" defTabSz="914400" rtl="0" eaLnBrk="1" latinLnBrk="0" hangingPunct="1">
                        <a:defRPr kumimoji="1" sz="1800" b="1" kern="1200">
                          <a:solidFill>
                            <a:schemeClr val="lt1"/>
                          </a:solidFill>
                          <a:latin typeface="Trebuchet MS" panose="020B0603020202020204"/>
                        </a:defRPr>
                      </a:lvl9pPr>
                    </a:lstStyle>
                    <a:p>
                      <a:pPr algn="ctr"/>
                      <a:r>
                        <a:rPr kumimoji="1" lang="ja-JP" altLang="en-US" sz="800" b="0" dirty="0">
                          <a:latin typeface="Meiryo UI" panose="020B0604030504040204" pitchFamily="50" charset="-128"/>
                          <a:ea typeface="Meiryo UI" panose="020B0604030504040204" pitchFamily="50" charset="-128"/>
                        </a:rPr>
                        <a:t>整備年度</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kumimoji="1" sz="1800" b="1" kern="1200">
                          <a:solidFill>
                            <a:schemeClr val="lt1"/>
                          </a:solidFill>
                          <a:latin typeface="Trebuchet MS" panose="020B0603020202020204"/>
                        </a:defRPr>
                      </a:lvl1pPr>
                      <a:lvl2pPr marL="457200" algn="l" defTabSz="914400" rtl="0" eaLnBrk="1" latinLnBrk="0" hangingPunct="1">
                        <a:defRPr kumimoji="1" sz="1800" b="1" kern="1200">
                          <a:solidFill>
                            <a:schemeClr val="lt1"/>
                          </a:solidFill>
                          <a:latin typeface="Trebuchet MS" panose="020B0603020202020204"/>
                        </a:defRPr>
                      </a:lvl2pPr>
                      <a:lvl3pPr marL="914400" algn="l" defTabSz="914400" rtl="0" eaLnBrk="1" latinLnBrk="0" hangingPunct="1">
                        <a:defRPr kumimoji="1" sz="1800" b="1" kern="1200">
                          <a:solidFill>
                            <a:schemeClr val="lt1"/>
                          </a:solidFill>
                          <a:latin typeface="Trebuchet MS" panose="020B0603020202020204"/>
                        </a:defRPr>
                      </a:lvl3pPr>
                      <a:lvl4pPr marL="1371600" algn="l" defTabSz="914400" rtl="0" eaLnBrk="1" latinLnBrk="0" hangingPunct="1">
                        <a:defRPr kumimoji="1" sz="1800" b="1" kern="1200">
                          <a:solidFill>
                            <a:schemeClr val="lt1"/>
                          </a:solidFill>
                          <a:latin typeface="Trebuchet MS" panose="020B0603020202020204"/>
                        </a:defRPr>
                      </a:lvl4pPr>
                      <a:lvl5pPr marL="1828800" algn="l" defTabSz="914400" rtl="0" eaLnBrk="1" latinLnBrk="0" hangingPunct="1">
                        <a:defRPr kumimoji="1" sz="1800" b="1" kern="1200">
                          <a:solidFill>
                            <a:schemeClr val="lt1"/>
                          </a:solidFill>
                          <a:latin typeface="Trebuchet MS" panose="020B0603020202020204"/>
                        </a:defRPr>
                      </a:lvl5pPr>
                      <a:lvl6pPr marL="2286000" algn="l" defTabSz="914400" rtl="0" eaLnBrk="1" latinLnBrk="0" hangingPunct="1">
                        <a:defRPr kumimoji="1" sz="1800" b="1" kern="1200">
                          <a:solidFill>
                            <a:schemeClr val="lt1"/>
                          </a:solidFill>
                          <a:latin typeface="Trebuchet MS" panose="020B0603020202020204"/>
                        </a:defRPr>
                      </a:lvl6pPr>
                      <a:lvl7pPr marL="2743200" algn="l" defTabSz="914400" rtl="0" eaLnBrk="1" latinLnBrk="0" hangingPunct="1">
                        <a:defRPr kumimoji="1" sz="1800" b="1" kern="1200">
                          <a:solidFill>
                            <a:schemeClr val="lt1"/>
                          </a:solidFill>
                          <a:latin typeface="Trebuchet MS" panose="020B0603020202020204"/>
                        </a:defRPr>
                      </a:lvl7pPr>
                      <a:lvl8pPr marL="3200400" algn="l" defTabSz="914400" rtl="0" eaLnBrk="1" latinLnBrk="0" hangingPunct="1">
                        <a:defRPr kumimoji="1" sz="1800" b="1" kern="1200">
                          <a:solidFill>
                            <a:schemeClr val="lt1"/>
                          </a:solidFill>
                          <a:latin typeface="Trebuchet MS" panose="020B0603020202020204"/>
                        </a:defRPr>
                      </a:lvl8pPr>
                      <a:lvl9pPr marL="3657600" algn="l" defTabSz="914400" rtl="0" eaLnBrk="1" latinLnBrk="0" hangingPunct="1">
                        <a:defRPr kumimoji="1" sz="1800" b="1" kern="1200">
                          <a:solidFill>
                            <a:schemeClr val="lt1"/>
                          </a:solidFill>
                          <a:latin typeface="Trebuchet MS" panose="020B0603020202020204"/>
                        </a:defRPr>
                      </a:lvl9pPr>
                    </a:lstStyle>
                    <a:p>
                      <a:pPr algn="ctr"/>
                      <a:r>
                        <a:rPr kumimoji="1" lang="ja-JP" altLang="en-US" sz="800" dirty="0">
                          <a:latin typeface="Meiryo UI" panose="020B0604030504040204" pitchFamily="50" charset="-128"/>
                          <a:ea typeface="Meiryo UI" panose="020B0604030504040204" pitchFamily="50" charset="-128"/>
                        </a:rPr>
                        <a:t>箇所</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kumimoji="1" sz="1800" b="1" kern="1200">
                          <a:solidFill>
                            <a:schemeClr val="lt1"/>
                          </a:solidFill>
                          <a:latin typeface="Trebuchet MS" panose="020B0603020202020204"/>
                        </a:defRPr>
                      </a:lvl1pPr>
                      <a:lvl2pPr marL="457200" algn="l" defTabSz="914400" rtl="0" eaLnBrk="1" latinLnBrk="0" hangingPunct="1">
                        <a:defRPr kumimoji="1" sz="1800" b="1" kern="1200">
                          <a:solidFill>
                            <a:schemeClr val="lt1"/>
                          </a:solidFill>
                          <a:latin typeface="Trebuchet MS" panose="020B0603020202020204"/>
                        </a:defRPr>
                      </a:lvl2pPr>
                      <a:lvl3pPr marL="914400" algn="l" defTabSz="914400" rtl="0" eaLnBrk="1" latinLnBrk="0" hangingPunct="1">
                        <a:defRPr kumimoji="1" sz="1800" b="1" kern="1200">
                          <a:solidFill>
                            <a:schemeClr val="lt1"/>
                          </a:solidFill>
                          <a:latin typeface="Trebuchet MS" panose="020B0603020202020204"/>
                        </a:defRPr>
                      </a:lvl3pPr>
                      <a:lvl4pPr marL="1371600" algn="l" defTabSz="914400" rtl="0" eaLnBrk="1" latinLnBrk="0" hangingPunct="1">
                        <a:defRPr kumimoji="1" sz="1800" b="1" kern="1200">
                          <a:solidFill>
                            <a:schemeClr val="lt1"/>
                          </a:solidFill>
                          <a:latin typeface="Trebuchet MS" panose="020B0603020202020204"/>
                        </a:defRPr>
                      </a:lvl4pPr>
                      <a:lvl5pPr marL="1828800" algn="l" defTabSz="914400" rtl="0" eaLnBrk="1" latinLnBrk="0" hangingPunct="1">
                        <a:defRPr kumimoji="1" sz="1800" b="1" kern="1200">
                          <a:solidFill>
                            <a:schemeClr val="lt1"/>
                          </a:solidFill>
                          <a:latin typeface="Trebuchet MS" panose="020B0603020202020204"/>
                        </a:defRPr>
                      </a:lvl5pPr>
                      <a:lvl6pPr marL="2286000" algn="l" defTabSz="914400" rtl="0" eaLnBrk="1" latinLnBrk="0" hangingPunct="1">
                        <a:defRPr kumimoji="1" sz="1800" b="1" kern="1200">
                          <a:solidFill>
                            <a:schemeClr val="lt1"/>
                          </a:solidFill>
                          <a:latin typeface="Trebuchet MS" panose="020B0603020202020204"/>
                        </a:defRPr>
                      </a:lvl6pPr>
                      <a:lvl7pPr marL="2743200" algn="l" defTabSz="914400" rtl="0" eaLnBrk="1" latinLnBrk="0" hangingPunct="1">
                        <a:defRPr kumimoji="1" sz="1800" b="1" kern="1200">
                          <a:solidFill>
                            <a:schemeClr val="lt1"/>
                          </a:solidFill>
                          <a:latin typeface="Trebuchet MS" panose="020B0603020202020204"/>
                        </a:defRPr>
                      </a:lvl7pPr>
                      <a:lvl8pPr marL="3200400" algn="l" defTabSz="914400" rtl="0" eaLnBrk="1" latinLnBrk="0" hangingPunct="1">
                        <a:defRPr kumimoji="1" sz="1800" b="1" kern="1200">
                          <a:solidFill>
                            <a:schemeClr val="lt1"/>
                          </a:solidFill>
                          <a:latin typeface="Trebuchet MS" panose="020B0603020202020204"/>
                        </a:defRPr>
                      </a:lvl8pPr>
                      <a:lvl9pPr marL="3657600" algn="l" defTabSz="914400" rtl="0" eaLnBrk="1" latinLnBrk="0" hangingPunct="1">
                        <a:defRPr kumimoji="1" sz="1800" b="1" kern="1200">
                          <a:solidFill>
                            <a:schemeClr val="lt1"/>
                          </a:solidFill>
                          <a:latin typeface="Trebuchet MS" panose="020B0603020202020204"/>
                        </a:defRPr>
                      </a:lvl9pPr>
                    </a:lstStyle>
                    <a:p>
                      <a:pPr algn="ctr"/>
                      <a:r>
                        <a:rPr kumimoji="1" lang="ja-JP" altLang="en-US" sz="800" dirty="0">
                          <a:latin typeface="Meiryo UI" panose="020B0604030504040204" pitchFamily="50" charset="-128"/>
                          <a:ea typeface="Meiryo UI" panose="020B0604030504040204" pitchFamily="50" charset="-128"/>
                        </a:rPr>
                        <a:t>市町村名</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182417106"/>
                  </a:ext>
                </a:extLst>
              </a:tr>
              <a:tr h="159207">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ctr"/>
                      <a:r>
                        <a:rPr kumimoji="1" lang="en-US" altLang="ja-JP" sz="800" b="0" dirty="0">
                          <a:solidFill>
                            <a:schemeClr val="bg1"/>
                          </a:solidFill>
                          <a:latin typeface="Meiryo UI" panose="020B0604030504040204" pitchFamily="50" charset="-128"/>
                          <a:ea typeface="Meiryo UI" panose="020B0604030504040204" pitchFamily="50" charset="-128"/>
                        </a:rPr>
                        <a:t>H28</a:t>
                      </a:r>
                      <a:r>
                        <a:rPr kumimoji="1" lang="ja-JP" altLang="en-US" sz="800" b="0" dirty="0">
                          <a:solidFill>
                            <a:schemeClr val="bg1"/>
                          </a:solidFill>
                          <a:latin typeface="Meiryo UI" panose="020B0604030504040204" pitchFamily="50" charset="-128"/>
                          <a:ea typeface="Meiryo UI" panose="020B0604030504040204" pitchFamily="50" charset="-128"/>
                        </a:rPr>
                        <a:t>年度</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r"/>
                      <a:r>
                        <a:rPr kumimoji="1" lang="en-US" altLang="ja-JP" sz="800" dirty="0">
                          <a:latin typeface="Meiryo UI" panose="020B0604030504040204" pitchFamily="50" charset="-128"/>
                          <a:ea typeface="Meiryo UI" panose="020B0604030504040204" pitchFamily="50" charset="-128"/>
                        </a:rPr>
                        <a:t>2</a:t>
                      </a:r>
                      <a:endParaRPr kumimoji="1" lang="ja-JP" altLang="en-US" sz="80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sz="800" spc="-150" dirty="0">
                          <a:latin typeface="Meiryo UI" panose="020B0604030504040204" pitchFamily="50" charset="-128"/>
                          <a:ea typeface="Meiryo UI" panose="020B0604030504040204" pitchFamily="50" charset="-128"/>
                        </a:rPr>
                        <a:t>豊中市、吹田市</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82595869"/>
                  </a:ext>
                </a:extLst>
              </a:tr>
              <a:tr h="146631">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ctr"/>
                      <a:r>
                        <a:rPr kumimoji="1" lang="en-US" altLang="ja-JP" sz="800" b="0" dirty="0">
                          <a:solidFill>
                            <a:schemeClr val="bg1"/>
                          </a:solidFill>
                          <a:latin typeface="Meiryo UI" panose="020B0604030504040204" pitchFamily="50" charset="-128"/>
                          <a:ea typeface="Meiryo UI" panose="020B0604030504040204" pitchFamily="50" charset="-128"/>
                        </a:rPr>
                        <a:t>H29</a:t>
                      </a:r>
                      <a:r>
                        <a:rPr kumimoji="1" lang="ja-JP" altLang="en-US" sz="800" b="0" dirty="0">
                          <a:solidFill>
                            <a:schemeClr val="bg1"/>
                          </a:solidFill>
                          <a:latin typeface="Meiryo UI" panose="020B0604030504040204" pitchFamily="50" charset="-128"/>
                          <a:ea typeface="Meiryo UI" panose="020B0604030504040204" pitchFamily="50" charset="-128"/>
                        </a:rPr>
                        <a:t>年度</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r"/>
                      <a:r>
                        <a:rPr kumimoji="1" lang="en-US" altLang="ja-JP" sz="800" dirty="0">
                          <a:latin typeface="Meiryo UI" panose="020B0604030504040204" pitchFamily="50" charset="-128"/>
                          <a:ea typeface="Meiryo UI" panose="020B0604030504040204" pitchFamily="50" charset="-128"/>
                        </a:rPr>
                        <a:t>4</a:t>
                      </a:r>
                      <a:endParaRPr kumimoji="1" lang="ja-JP" altLang="en-US" sz="80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sz="800" spc="-150" dirty="0">
                          <a:latin typeface="Meiryo UI" panose="020B0604030504040204" pitchFamily="50" charset="-128"/>
                          <a:ea typeface="Meiryo UI" panose="020B0604030504040204" pitchFamily="50" charset="-128"/>
                        </a:rPr>
                        <a:t>堺市、富田林市、河内長野市、大阪狭山市</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extLst>
                  <a:ext uri="{0D108BD9-81ED-4DB2-BD59-A6C34878D82A}">
                    <a16:rowId xmlns:a16="http://schemas.microsoft.com/office/drawing/2014/main" val="1484882827"/>
                  </a:ext>
                </a:extLst>
              </a:tr>
              <a:tr h="206063">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ctr"/>
                      <a:r>
                        <a:rPr kumimoji="1" lang="en-US" altLang="ja-JP" sz="800" b="0" dirty="0">
                          <a:solidFill>
                            <a:schemeClr val="bg1"/>
                          </a:solidFill>
                          <a:latin typeface="Meiryo UI" panose="020B0604030504040204" pitchFamily="50" charset="-128"/>
                          <a:ea typeface="Meiryo UI" panose="020B0604030504040204" pitchFamily="50" charset="-128"/>
                        </a:rPr>
                        <a:t>H30</a:t>
                      </a:r>
                      <a:r>
                        <a:rPr kumimoji="1" lang="ja-JP" altLang="en-US" sz="800" b="0" dirty="0">
                          <a:solidFill>
                            <a:schemeClr val="bg1"/>
                          </a:solidFill>
                          <a:latin typeface="Meiryo UI" panose="020B0604030504040204" pitchFamily="50" charset="-128"/>
                          <a:ea typeface="Meiryo UI" panose="020B0604030504040204" pitchFamily="50" charset="-128"/>
                        </a:rPr>
                        <a:t>年度</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r"/>
                      <a:r>
                        <a:rPr kumimoji="1" lang="en-US" altLang="ja-JP" sz="800" dirty="0">
                          <a:latin typeface="Meiryo UI" panose="020B0604030504040204" pitchFamily="50" charset="-128"/>
                          <a:ea typeface="Meiryo UI" panose="020B0604030504040204" pitchFamily="50" charset="-128"/>
                        </a:rPr>
                        <a:t>2</a:t>
                      </a:r>
                      <a:endParaRPr kumimoji="1" lang="ja-JP" altLang="en-US" sz="80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sz="800" spc="-150" dirty="0">
                          <a:latin typeface="Meiryo UI" panose="020B0604030504040204" pitchFamily="50" charset="-128"/>
                          <a:ea typeface="Meiryo UI" panose="020B0604030504040204" pitchFamily="50" charset="-128"/>
                        </a:rPr>
                        <a:t>守口市、能勢町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2364035981"/>
                  </a:ext>
                </a:extLst>
              </a:tr>
              <a:tr h="121479">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ctr"/>
                      <a:r>
                        <a:rPr kumimoji="1" lang="en-US" altLang="ja-JP" sz="800" b="0" dirty="0">
                          <a:solidFill>
                            <a:schemeClr val="bg1"/>
                          </a:solidFill>
                          <a:latin typeface="Meiryo UI" panose="020B0604030504040204" pitchFamily="50" charset="-128"/>
                          <a:ea typeface="Meiryo UI" panose="020B0604030504040204" pitchFamily="50" charset="-128"/>
                        </a:rPr>
                        <a:t>R</a:t>
                      </a:r>
                      <a:r>
                        <a:rPr kumimoji="1" lang="ja-JP" altLang="en-US" sz="800" b="0" dirty="0">
                          <a:solidFill>
                            <a:schemeClr val="bg1"/>
                          </a:solidFill>
                          <a:latin typeface="Meiryo UI" panose="020B0604030504040204" pitchFamily="50" charset="-128"/>
                          <a:ea typeface="Meiryo UI" panose="020B0604030504040204" pitchFamily="50" charset="-128"/>
                        </a:rPr>
                        <a:t>１年度</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r"/>
                      <a:r>
                        <a:rPr kumimoji="1" lang="en-US" altLang="ja-JP" sz="800" dirty="0">
                          <a:latin typeface="Meiryo UI" panose="020B0604030504040204" pitchFamily="50" charset="-128"/>
                          <a:ea typeface="Meiryo UI" panose="020B0604030504040204" pitchFamily="50" charset="-128"/>
                        </a:rPr>
                        <a:t>9</a:t>
                      </a:r>
                      <a:endParaRPr kumimoji="1" lang="ja-JP" altLang="en-US" sz="80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sz="800" spc="-150" dirty="0">
                          <a:latin typeface="Meiryo UI" panose="020B0604030504040204" pitchFamily="50" charset="-128"/>
                          <a:ea typeface="Meiryo UI" panose="020B0604030504040204" pitchFamily="50" charset="-128"/>
                        </a:rPr>
                        <a:t>大阪市、高槻市、大東市、門真市、島本町、豊能町、太子町、河南町、千早赤阪村</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extLst>
                  <a:ext uri="{0D108BD9-81ED-4DB2-BD59-A6C34878D82A}">
                    <a16:rowId xmlns:a16="http://schemas.microsoft.com/office/drawing/2014/main" val="2447327067"/>
                  </a:ext>
                </a:extLst>
              </a:tr>
              <a:tr h="180911">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ctr"/>
                      <a:r>
                        <a:rPr kumimoji="1" lang="en-US" altLang="ja-JP" sz="800" b="0" dirty="0">
                          <a:solidFill>
                            <a:schemeClr val="bg1"/>
                          </a:solidFill>
                          <a:latin typeface="Meiryo UI" panose="020B0604030504040204" pitchFamily="50" charset="-128"/>
                          <a:ea typeface="Meiryo UI" panose="020B0604030504040204" pitchFamily="50" charset="-128"/>
                        </a:rPr>
                        <a:t>R</a:t>
                      </a:r>
                      <a:r>
                        <a:rPr kumimoji="1" lang="ja-JP" altLang="en-US" sz="800" b="0" dirty="0">
                          <a:solidFill>
                            <a:schemeClr val="bg1"/>
                          </a:solidFill>
                          <a:latin typeface="Meiryo UI" panose="020B0604030504040204" pitchFamily="50" charset="-128"/>
                          <a:ea typeface="Meiryo UI" panose="020B0604030504040204" pitchFamily="50" charset="-128"/>
                        </a:rPr>
                        <a:t>２年度</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r"/>
                      <a:r>
                        <a:rPr kumimoji="1" lang="en-US" altLang="ja-JP" sz="800" dirty="0">
                          <a:latin typeface="Meiryo UI" panose="020B0604030504040204" pitchFamily="50" charset="-128"/>
                          <a:ea typeface="Meiryo UI" panose="020B0604030504040204" pitchFamily="50" charset="-128"/>
                        </a:rPr>
                        <a:t>15</a:t>
                      </a:r>
                      <a:endParaRPr kumimoji="1" lang="ja-JP" altLang="en-US" sz="80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sz="800" spc="-150" dirty="0">
                          <a:latin typeface="Meiryo UI" panose="020B0604030504040204" pitchFamily="50" charset="-128"/>
                          <a:ea typeface="Meiryo UI" panose="020B0604030504040204" pitchFamily="50" charset="-128"/>
                        </a:rPr>
                        <a:t>岸和田市、池田市、貝塚市、茨木市、寝屋川市、和泉市、箕面市、柏原市、羽曳野市、摂津市、高石市、藤井寺市、東大阪市、四條畷市、熊取町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1962131859"/>
                  </a:ext>
                </a:extLst>
              </a:tr>
              <a:tr h="168335">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ctr"/>
                      <a:r>
                        <a:rPr kumimoji="1" lang="en-US" altLang="ja-JP" sz="800" b="0" dirty="0">
                          <a:solidFill>
                            <a:schemeClr val="bg1"/>
                          </a:solidFill>
                          <a:latin typeface="Meiryo UI" panose="020B0604030504040204" pitchFamily="50" charset="-128"/>
                          <a:ea typeface="Meiryo UI" panose="020B0604030504040204" pitchFamily="50" charset="-128"/>
                        </a:rPr>
                        <a:t>R</a:t>
                      </a:r>
                      <a:r>
                        <a:rPr kumimoji="1" lang="ja-JP" altLang="en-US" sz="800" b="0" dirty="0">
                          <a:solidFill>
                            <a:schemeClr val="bg1"/>
                          </a:solidFill>
                          <a:latin typeface="Meiryo UI" panose="020B0604030504040204" pitchFamily="50" charset="-128"/>
                          <a:ea typeface="Meiryo UI" panose="020B0604030504040204" pitchFamily="50" charset="-128"/>
                        </a:rPr>
                        <a:t>３年度</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r"/>
                      <a:r>
                        <a:rPr kumimoji="1" lang="en-US" altLang="ja-JP" sz="800" dirty="0">
                          <a:latin typeface="Meiryo UI" panose="020B0604030504040204" pitchFamily="50" charset="-128"/>
                          <a:ea typeface="Meiryo UI" panose="020B0604030504040204" pitchFamily="50" charset="-128"/>
                        </a:rPr>
                        <a:t>5</a:t>
                      </a:r>
                      <a:endParaRPr kumimoji="1" lang="ja-JP" altLang="en-US" sz="80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sz="800" spc="-150" dirty="0">
                          <a:latin typeface="Meiryo UI" panose="020B0604030504040204" pitchFamily="50" charset="-128"/>
                          <a:ea typeface="Meiryo UI" panose="020B0604030504040204" pitchFamily="50" charset="-128"/>
                        </a:rPr>
                        <a:t>八尾市、松原市、交野市、阪南市、岬町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B6D2">
                        <a:tint val="20000"/>
                      </a:srgbClr>
                    </a:solidFill>
                  </a:tcPr>
                </a:tc>
                <a:extLst>
                  <a:ext uri="{0D108BD9-81ED-4DB2-BD59-A6C34878D82A}">
                    <a16:rowId xmlns:a16="http://schemas.microsoft.com/office/drawing/2014/main" val="644824902"/>
                  </a:ext>
                </a:extLst>
              </a:tr>
              <a:tr h="155759">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ctr"/>
                      <a:r>
                        <a:rPr kumimoji="1" lang="en-US" altLang="ja-JP" sz="800" b="0" dirty="0">
                          <a:solidFill>
                            <a:schemeClr val="bg1"/>
                          </a:solidFill>
                          <a:latin typeface="Meiryo UI" panose="020B0604030504040204" pitchFamily="50" charset="-128"/>
                          <a:ea typeface="Meiryo UI" panose="020B0604030504040204" pitchFamily="50" charset="-128"/>
                        </a:rPr>
                        <a:t>R</a:t>
                      </a:r>
                      <a:r>
                        <a:rPr kumimoji="1" lang="ja-JP" altLang="en-US" sz="800" b="0" dirty="0">
                          <a:solidFill>
                            <a:schemeClr val="bg1"/>
                          </a:solidFill>
                          <a:latin typeface="Meiryo UI" panose="020B0604030504040204" pitchFamily="50" charset="-128"/>
                          <a:ea typeface="Meiryo UI" panose="020B0604030504040204" pitchFamily="50" charset="-128"/>
                        </a:rPr>
                        <a:t>５年度</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pPr algn="r"/>
                      <a:r>
                        <a:rPr kumimoji="1" lang="en-US" altLang="ja-JP" sz="800" dirty="0">
                          <a:latin typeface="Meiryo UI" panose="020B0604030504040204" pitchFamily="50" charset="-128"/>
                          <a:ea typeface="Meiryo UI" panose="020B0604030504040204" pitchFamily="50" charset="-128"/>
                        </a:rPr>
                        <a:t>1</a:t>
                      </a:r>
                      <a:endParaRPr kumimoji="1" lang="ja-JP" altLang="en-US" sz="80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4B6D2">
                        <a:tint val="40000"/>
                      </a:srgbClr>
                    </a:solidFill>
                  </a:tcPr>
                </a:tc>
                <a:tc>
                  <a:txBody>
                    <a:bodyPr/>
                    <a:lstStyle>
                      <a:lvl1pPr marL="0" algn="l" defTabSz="914400" rtl="0" eaLnBrk="1" latinLnBrk="0" hangingPunct="1">
                        <a:defRPr kumimoji="1" sz="1800" kern="1200">
                          <a:solidFill>
                            <a:schemeClr val="dk1"/>
                          </a:solidFill>
                          <a:latin typeface="Trebuchet MS" panose="020B0603020202020204"/>
                        </a:defRPr>
                      </a:lvl1pPr>
                      <a:lvl2pPr marL="457200" algn="l" defTabSz="914400" rtl="0" eaLnBrk="1" latinLnBrk="0" hangingPunct="1">
                        <a:defRPr kumimoji="1" sz="1800" kern="1200">
                          <a:solidFill>
                            <a:schemeClr val="dk1"/>
                          </a:solidFill>
                          <a:latin typeface="Trebuchet MS" panose="020B0603020202020204"/>
                        </a:defRPr>
                      </a:lvl2pPr>
                      <a:lvl3pPr marL="914400" algn="l" defTabSz="914400" rtl="0" eaLnBrk="1" latinLnBrk="0" hangingPunct="1">
                        <a:defRPr kumimoji="1" sz="1800" kern="1200">
                          <a:solidFill>
                            <a:schemeClr val="dk1"/>
                          </a:solidFill>
                          <a:latin typeface="Trebuchet MS" panose="020B0603020202020204"/>
                        </a:defRPr>
                      </a:lvl3pPr>
                      <a:lvl4pPr marL="1371600" algn="l" defTabSz="914400" rtl="0" eaLnBrk="1" latinLnBrk="0" hangingPunct="1">
                        <a:defRPr kumimoji="1" sz="1800" kern="1200">
                          <a:solidFill>
                            <a:schemeClr val="dk1"/>
                          </a:solidFill>
                          <a:latin typeface="Trebuchet MS" panose="020B0603020202020204"/>
                        </a:defRPr>
                      </a:lvl4pPr>
                      <a:lvl5pPr marL="1828800" algn="l" defTabSz="914400" rtl="0" eaLnBrk="1" latinLnBrk="0" hangingPunct="1">
                        <a:defRPr kumimoji="1" sz="1800" kern="1200">
                          <a:solidFill>
                            <a:schemeClr val="dk1"/>
                          </a:solidFill>
                          <a:latin typeface="Trebuchet MS" panose="020B0603020202020204"/>
                        </a:defRPr>
                      </a:lvl5pPr>
                      <a:lvl6pPr marL="2286000" algn="l" defTabSz="914400" rtl="0" eaLnBrk="1" latinLnBrk="0" hangingPunct="1">
                        <a:defRPr kumimoji="1" sz="1800" kern="1200">
                          <a:solidFill>
                            <a:schemeClr val="dk1"/>
                          </a:solidFill>
                          <a:latin typeface="Trebuchet MS" panose="020B0603020202020204"/>
                        </a:defRPr>
                      </a:lvl6pPr>
                      <a:lvl7pPr marL="2743200" algn="l" defTabSz="914400" rtl="0" eaLnBrk="1" latinLnBrk="0" hangingPunct="1">
                        <a:defRPr kumimoji="1" sz="1800" kern="1200">
                          <a:solidFill>
                            <a:schemeClr val="dk1"/>
                          </a:solidFill>
                          <a:latin typeface="Trebuchet MS" panose="020B0603020202020204"/>
                        </a:defRPr>
                      </a:lvl7pPr>
                      <a:lvl8pPr marL="3200400" algn="l" defTabSz="914400" rtl="0" eaLnBrk="1" latinLnBrk="0" hangingPunct="1">
                        <a:defRPr kumimoji="1" sz="1800" kern="1200">
                          <a:solidFill>
                            <a:schemeClr val="dk1"/>
                          </a:solidFill>
                          <a:latin typeface="Trebuchet MS" panose="020B0603020202020204"/>
                        </a:defRPr>
                      </a:lvl8pPr>
                      <a:lvl9pPr marL="3657600" algn="l" defTabSz="914400" rtl="0" eaLnBrk="1" latinLnBrk="0" hangingPunct="1">
                        <a:defRPr kumimoji="1" sz="1800" kern="1200">
                          <a:solidFill>
                            <a:schemeClr val="dk1"/>
                          </a:solidFill>
                          <a:latin typeface="Trebuchet MS" panose="020B0603020202020204"/>
                        </a:defRPr>
                      </a:lvl9pPr>
                    </a:lstStyle>
                    <a:p>
                      <a:r>
                        <a:rPr kumimoji="1" lang="ja-JP" altLang="en-US" sz="800" spc="-150" dirty="0">
                          <a:latin typeface="Meiryo UI" panose="020B0604030504040204" pitchFamily="50" charset="-128"/>
                          <a:ea typeface="Meiryo UI" panose="020B0604030504040204" pitchFamily="50" charset="-128"/>
                        </a:rPr>
                        <a:t>泉大津市</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4B6D2">
                        <a:tint val="40000"/>
                      </a:srgbClr>
                    </a:solidFill>
                  </a:tcPr>
                </a:tc>
                <a:extLst>
                  <a:ext uri="{0D108BD9-81ED-4DB2-BD59-A6C34878D82A}">
                    <a16:rowId xmlns:a16="http://schemas.microsoft.com/office/drawing/2014/main" val="900969594"/>
                  </a:ext>
                </a:extLst>
              </a:tr>
              <a:tr h="131417">
                <a:tc>
                  <a:txBody>
                    <a:bodyPr/>
                    <a:lstStyle/>
                    <a:p>
                      <a:pPr algn="ctr"/>
                      <a:r>
                        <a:rPr kumimoji="1" lang="ja-JP" altLang="en-US" sz="800" b="1" dirty="0">
                          <a:solidFill>
                            <a:schemeClr val="bg1"/>
                          </a:solidFill>
                          <a:latin typeface="Meiryo UI" panose="020B0604030504040204" pitchFamily="50" charset="-128"/>
                          <a:ea typeface="Meiryo UI" panose="020B0604030504040204" pitchFamily="50" charset="-128"/>
                        </a:rPr>
                        <a:t>合計</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p>
                      <a:pPr algn="r"/>
                      <a:r>
                        <a:rPr kumimoji="1" lang="en-US" altLang="ja-JP" sz="800" b="1" dirty="0">
                          <a:solidFill>
                            <a:schemeClr val="bg1"/>
                          </a:solidFill>
                          <a:latin typeface="Meiryo UI" panose="020B0604030504040204" pitchFamily="50" charset="-128"/>
                          <a:ea typeface="Meiryo UI" panose="020B0604030504040204" pitchFamily="50" charset="-128"/>
                        </a:rPr>
                        <a:t>38</a:t>
                      </a: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p>
                      <a:r>
                        <a:rPr kumimoji="1" lang="ja-JP" altLang="en-US" sz="800" b="1" dirty="0">
                          <a:solidFill>
                            <a:schemeClr val="bg1"/>
                          </a:solidFill>
                          <a:latin typeface="Meiryo UI" panose="020B0604030504040204" pitchFamily="50" charset="-128"/>
                          <a:ea typeface="Meiryo UI" panose="020B0604030504040204" pitchFamily="50" charset="-128"/>
                        </a:rPr>
                        <a:t>（令和５年４月１日時点）</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484382476"/>
                  </a:ext>
                </a:extLst>
              </a:tr>
            </a:tbl>
          </a:graphicData>
        </a:graphic>
      </p:graphicFrame>
      <p:sp>
        <p:nvSpPr>
          <p:cNvPr id="13" name="正方形/長方形 12">
            <a:extLst>
              <a:ext uri="{FF2B5EF4-FFF2-40B4-BE49-F238E27FC236}">
                <a16:creationId xmlns:a16="http://schemas.microsoft.com/office/drawing/2014/main" id="{8A678853-5C0A-4C45-9CF7-8EB01923E62F}"/>
              </a:ext>
            </a:extLst>
          </p:cNvPr>
          <p:cNvSpPr/>
          <p:nvPr/>
        </p:nvSpPr>
        <p:spPr>
          <a:xfrm>
            <a:off x="788214" y="3489181"/>
            <a:ext cx="3334683" cy="246891"/>
          </a:xfrm>
          <a:prstGeom prst="rect">
            <a:avLst/>
          </a:prstGeom>
        </p:spPr>
        <p:txBody>
          <a:bodyPr wrap="square">
            <a:spAutoFit/>
          </a:bodyPr>
          <a:lstStyle/>
          <a:p>
            <a:r>
              <a:rPr lang="ja-JP" altLang="en-US" sz="1000" b="1" dirty="0">
                <a:latin typeface="Meiryo UI" panose="020B0604030504040204" pitchFamily="50" charset="-128"/>
                <a:ea typeface="Meiryo UI" panose="020B0604030504040204" pitchFamily="50" charset="-128"/>
              </a:rPr>
              <a:t>府内の整備状況</a:t>
            </a: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整備済</a:t>
            </a:r>
            <a:r>
              <a:rPr lang="en-US" altLang="ja-JP" sz="1000" b="1" dirty="0">
                <a:latin typeface="Meiryo UI" panose="020B0604030504040204" pitchFamily="50" charset="-128"/>
                <a:ea typeface="Meiryo UI" panose="020B0604030504040204" pitchFamily="50" charset="-128"/>
              </a:rPr>
              <a:t>38</a:t>
            </a:r>
            <a:r>
              <a:rPr lang="ja-JP" altLang="en-US" sz="1000" b="1" dirty="0">
                <a:latin typeface="Meiryo UI" panose="020B0604030504040204" pitchFamily="50" charset="-128"/>
                <a:ea typeface="Meiryo UI" panose="020B0604030504040204" pitchFamily="50" charset="-128"/>
              </a:rPr>
              <a:t>市町村、未整備</a:t>
            </a:r>
            <a:r>
              <a:rPr lang="en-US" altLang="ja-JP" sz="1000" b="1" dirty="0">
                <a:latin typeface="Meiryo UI" panose="020B0604030504040204" pitchFamily="50" charset="-128"/>
                <a:ea typeface="Meiryo UI" panose="020B0604030504040204" pitchFamily="50" charset="-128"/>
              </a:rPr>
              <a:t>5</a:t>
            </a:r>
            <a:r>
              <a:rPr lang="ja-JP" altLang="en-US" sz="1000" b="1" dirty="0">
                <a:latin typeface="Meiryo UI" panose="020B0604030504040204" pitchFamily="50" charset="-128"/>
                <a:ea typeface="Meiryo UI" panose="020B0604030504040204" pitchFamily="50" charset="-128"/>
              </a:rPr>
              <a:t>市町</a:t>
            </a:r>
            <a:r>
              <a:rPr lang="en-US" altLang="ja-JP" sz="1000" b="1" dirty="0">
                <a:latin typeface="Meiryo UI" panose="020B0604030504040204" pitchFamily="50" charset="-128"/>
                <a:ea typeface="Meiryo UI" panose="020B0604030504040204" pitchFamily="50" charset="-128"/>
              </a:rPr>
              <a:t>)</a:t>
            </a:r>
          </a:p>
        </p:txBody>
      </p:sp>
      <p:graphicFrame>
        <p:nvGraphicFramePr>
          <p:cNvPr id="14" name="表 13">
            <a:extLst>
              <a:ext uri="{FF2B5EF4-FFF2-40B4-BE49-F238E27FC236}">
                <a16:creationId xmlns:a16="http://schemas.microsoft.com/office/drawing/2014/main" id="{F92A5B8E-D081-46A6-B048-B1B3051736D3}"/>
              </a:ext>
            </a:extLst>
          </p:cNvPr>
          <p:cNvGraphicFramePr>
            <a:graphicFrameLocks noGrp="1"/>
          </p:cNvGraphicFramePr>
          <p:nvPr>
            <p:extLst>
              <p:ext uri="{D42A27DB-BD31-4B8C-83A1-F6EECF244321}">
                <p14:modId xmlns:p14="http://schemas.microsoft.com/office/powerpoint/2010/main" val="1417616788"/>
              </p:ext>
            </p:extLst>
          </p:nvPr>
        </p:nvGraphicFramePr>
        <p:xfrm>
          <a:off x="107503" y="5968770"/>
          <a:ext cx="5068199" cy="884526"/>
        </p:xfrm>
        <a:graphic>
          <a:graphicData uri="http://schemas.openxmlformats.org/drawingml/2006/table">
            <a:tbl>
              <a:tblPr>
                <a:tableStyleId>{5C22544A-7EE6-4342-B048-85BDC9FD1C3A}</a:tableStyleId>
              </a:tblPr>
              <a:tblGrid>
                <a:gridCol w="480887">
                  <a:extLst>
                    <a:ext uri="{9D8B030D-6E8A-4147-A177-3AD203B41FA5}">
                      <a16:colId xmlns:a16="http://schemas.microsoft.com/office/drawing/2014/main" val="1495733337"/>
                    </a:ext>
                  </a:extLst>
                </a:gridCol>
                <a:gridCol w="641182">
                  <a:extLst>
                    <a:ext uri="{9D8B030D-6E8A-4147-A177-3AD203B41FA5}">
                      <a16:colId xmlns:a16="http://schemas.microsoft.com/office/drawing/2014/main" val="3040224863"/>
                    </a:ext>
                  </a:extLst>
                </a:gridCol>
                <a:gridCol w="655800">
                  <a:extLst>
                    <a:ext uri="{9D8B030D-6E8A-4147-A177-3AD203B41FA5}">
                      <a16:colId xmlns:a16="http://schemas.microsoft.com/office/drawing/2014/main" val="2191242032"/>
                    </a:ext>
                  </a:extLst>
                </a:gridCol>
                <a:gridCol w="679996">
                  <a:extLst>
                    <a:ext uri="{9D8B030D-6E8A-4147-A177-3AD203B41FA5}">
                      <a16:colId xmlns:a16="http://schemas.microsoft.com/office/drawing/2014/main" val="960301123"/>
                    </a:ext>
                  </a:extLst>
                </a:gridCol>
                <a:gridCol w="694615">
                  <a:extLst>
                    <a:ext uri="{9D8B030D-6E8A-4147-A177-3AD203B41FA5}">
                      <a16:colId xmlns:a16="http://schemas.microsoft.com/office/drawing/2014/main" val="3488082392"/>
                    </a:ext>
                  </a:extLst>
                </a:gridCol>
                <a:gridCol w="641615">
                  <a:extLst>
                    <a:ext uri="{9D8B030D-6E8A-4147-A177-3AD203B41FA5}">
                      <a16:colId xmlns:a16="http://schemas.microsoft.com/office/drawing/2014/main" val="3001216619"/>
                    </a:ext>
                  </a:extLst>
                </a:gridCol>
                <a:gridCol w="564345">
                  <a:extLst>
                    <a:ext uri="{9D8B030D-6E8A-4147-A177-3AD203B41FA5}">
                      <a16:colId xmlns:a16="http://schemas.microsoft.com/office/drawing/2014/main" val="4164053944"/>
                    </a:ext>
                  </a:extLst>
                </a:gridCol>
                <a:gridCol w="709759">
                  <a:extLst>
                    <a:ext uri="{9D8B030D-6E8A-4147-A177-3AD203B41FA5}">
                      <a16:colId xmlns:a16="http://schemas.microsoft.com/office/drawing/2014/main" val="1037427304"/>
                    </a:ext>
                  </a:extLst>
                </a:gridCol>
              </a:tblGrid>
              <a:tr h="203480">
                <a:tc gridSpan="5">
                  <a:txBody>
                    <a:bodyPr/>
                    <a:lstStyle/>
                    <a:p>
                      <a:pPr algn="ctr" fontAlgn="ctr"/>
                      <a:r>
                        <a:rPr lang="ja-JP" altLang="en-US" sz="900" b="1" u="none" strike="noStrike" dirty="0">
                          <a:solidFill>
                            <a:schemeClr val="bg1"/>
                          </a:solidFill>
                          <a:effectLst/>
                          <a:latin typeface="Meiryo UI" panose="020B0604030504040204" pitchFamily="50" charset="-128"/>
                          <a:ea typeface="Meiryo UI" panose="020B0604030504040204" pitchFamily="50" charset="-128"/>
                        </a:rPr>
                        <a:t>備えている機能</a:t>
                      </a:r>
                      <a:endParaRPr lang="ja-JP" altLang="en-US" sz="9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solidFill>
                      <a:schemeClr val="accent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900" b="1" i="0" u="none" strike="noStrike" dirty="0">
                          <a:solidFill>
                            <a:schemeClr val="bg1"/>
                          </a:solidFill>
                          <a:effectLst/>
                          <a:latin typeface="Meiryo UI" panose="020B0604030504040204" pitchFamily="50" charset="-128"/>
                          <a:ea typeface="Meiryo UI" panose="020B0604030504040204" pitchFamily="50" charset="-128"/>
                        </a:rPr>
                        <a:t>整備類型</a:t>
                      </a:r>
                      <a:endParaRPr lang="zh-TW" altLang="en-US" sz="9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solidFill>
                      <a:schemeClr val="accent1">
                        <a:lumMod val="75000"/>
                      </a:schemeClr>
                    </a:solidFill>
                  </a:tcPr>
                </a:tc>
                <a:tc hMerge="1">
                  <a:txBody>
                    <a:bodyPr/>
                    <a:lstStyle/>
                    <a:p>
                      <a:pPr algn="ctr" fontAlgn="ctr"/>
                      <a:endParaRPr lang="ja-JP" altLang="en-US" sz="11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solidFill>
                      <a:srgbClr val="94B6D2"/>
                    </a:solidFill>
                  </a:tcPr>
                </a:tc>
                <a:tc hMerge="1">
                  <a:txBody>
                    <a:bodyPr/>
                    <a:lstStyle/>
                    <a:p>
                      <a:pPr algn="ctr" fontAlgn="ctr"/>
                      <a:endParaRPr lang="zh-TW" altLang="en-US" sz="11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solidFill>
                      <a:srgbClr val="94B6D2"/>
                    </a:solidFill>
                  </a:tcPr>
                </a:tc>
                <a:extLst>
                  <a:ext uri="{0D108BD9-81ED-4DB2-BD59-A6C34878D82A}">
                    <a16:rowId xmlns:a16="http://schemas.microsoft.com/office/drawing/2014/main" val="1888068623"/>
                  </a:ext>
                </a:extLst>
              </a:tr>
              <a:tr h="477566">
                <a:tc>
                  <a:txBody>
                    <a:bodyPr/>
                    <a:lstStyle/>
                    <a:p>
                      <a:pPr algn="ctr" fontAlgn="ctr"/>
                      <a:r>
                        <a:rPr lang="ja-JP" altLang="en-US" sz="900" b="1" u="none" strike="noStrike" dirty="0">
                          <a:solidFill>
                            <a:schemeClr val="bg1"/>
                          </a:solidFill>
                          <a:effectLst/>
                          <a:latin typeface="Meiryo UI" panose="020B0604030504040204" pitchFamily="50" charset="-128"/>
                          <a:ea typeface="Meiryo UI" panose="020B0604030504040204" pitchFamily="50" charset="-128"/>
                        </a:rPr>
                        <a:t>①相談</a:t>
                      </a:r>
                      <a:endParaRPr lang="ja-JP" altLang="en-US" sz="9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solidFill>
                      <a:schemeClr val="accent1">
                        <a:lumMod val="75000"/>
                      </a:schemeClr>
                    </a:solidFill>
                  </a:tcPr>
                </a:tc>
                <a:tc>
                  <a:txBody>
                    <a:bodyPr/>
                    <a:lstStyle/>
                    <a:p>
                      <a:pPr algn="ctr" fontAlgn="ctr"/>
                      <a:r>
                        <a:rPr lang="ja-JP" altLang="en-US" sz="900" b="1" u="none" strike="noStrike" dirty="0">
                          <a:solidFill>
                            <a:schemeClr val="bg1"/>
                          </a:solidFill>
                          <a:effectLst/>
                          <a:latin typeface="Meiryo UI" panose="020B0604030504040204" pitchFamily="50" charset="-128"/>
                          <a:ea typeface="Meiryo UI" panose="020B0604030504040204" pitchFamily="50" charset="-128"/>
                        </a:rPr>
                        <a:t>②体験の機会・場</a:t>
                      </a:r>
                      <a:endParaRPr lang="ja-JP" altLang="en-US" sz="9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solidFill>
                      <a:schemeClr val="accent1">
                        <a:lumMod val="75000"/>
                      </a:schemeClr>
                    </a:solidFill>
                  </a:tcPr>
                </a:tc>
                <a:tc>
                  <a:txBody>
                    <a:bodyPr/>
                    <a:lstStyle/>
                    <a:p>
                      <a:pPr algn="ctr" fontAlgn="ctr"/>
                      <a:r>
                        <a:rPr lang="ja-JP" altLang="en-US" sz="900" b="1" u="none" strike="noStrike" dirty="0">
                          <a:solidFill>
                            <a:schemeClr val="bg1"/>
                          </a:solidFill>
                          <a:effectLst/>
                          <a:latin typeface="Meiryo UI" panose="020B0604030504040204" pitchFamily="50" charset="-128"/>
                          <a:ea typeface="Meiryo UI" panose="020B0604030504040204" pitchFamily="50" charset="-128"/>
                        </a:rPr>
                        <a:t>③緊急時の</a:t>
                      </a:r>
                      <a:endParaRPr lang="en-US" altLang="ja-JP" sz="900" b="1" u="none" strike="noStrike" dirty="0">
                        <a:solidFill>
                          <a:schemeClr val="bg1"/>
                        </a:solidFill>
                        <a:effectLst/>
                        <a:latin typeface="Meiryo UI" panose="020B0604030504040204" pitchFamily="50" charset="-128"/>
                        <a:ea typeface="Meiryo UI" panose="020B0604030504040204" pitchFamily="50" charset="-128"/>
                      </a:endParaRPr>
                    </a:p>
                    <a:p>
                      <a:pPr algn="ctr" fontAlgn="ctr"/>
                      <a:r>
                        <a:rPr lang="ja-JP" altLang="en-US" sz="900" b="1" u="none" strike="noStrike" dirty="0">
                          <a:solidFill>
                            <a:schemeClr val="bg1"/>
                          </a:solidFill>
                          <a:effectLst/>
                          <a:latin typeface="Meiryo UI" panose="020B0604030504040204" pitchFamily="50" charset="-128"/>
                          <a:ea typeface="Meiryo UI" panose="020B0604030504040204" pitchFamily="50" charset="-128"/>
                        </a:rPr>
                        <a:t>受入・対応</a:t>
                      </a:r>
                      <a:endParaRPr lang="ja-JP" altLang="en-US" sz="9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solidFill>
                      <a:schemeClr val="accent1">
                        <a:lumMod val="75000"/>
                      </a:schemeClr>
                    </a:solidFill>
                  </a:tcPr>
                </a:tc>
                <a:tc>
                  <a:txBody>
                    <a:bodyPr/>
                    <a:lstStyle/>
                    <a:p>
                      <a:pPr algn="ctr" fontAlgn="ctr"/>
                      <a:r>
                        <a:rPr lang="ja-JP" altLang="en-US" sz="900" b="1" u="none" strike="noStrike" dirty="0">
                          <a:solidFill>
                            <a:schemeClr val="bg1"/>
                          </a:solidFill>
                          <a:effectLst/>
                          <a:latin typeface="Meiryo UI" panose="020B0604030504040204" pitchFamily="50" charset="-128"/>
                          <a:ea typeface="Meiryo UI" panose="020B0604030504040204" pitchFamily="50" charset="-128"/>
                        </a:rPr>
                        <a:t>④専門的人材の</a:t>
                      </a:r>
                      <a:endParaRPr lang="en-US" altLang="ja-JP" sz="900" b="1" u="none" strike="noStrike" dirty="0">
                        <a:solidFill>
                          <a:schemeClr val="bg1"/>
                        </a:solidFill>
                        <a:effectLst/>
                        <a:latin typeface="Meiryo UI" panose="020B0604030504040204" pitchFamily="50" charset="-128"/>
                        <a:ea typeface="Meiryo UI" panose="020B0604030504040204" pitchFamily="50" charset="-128"/>
                      </a:endParaRPr>
                    </a:p>
                    <a:p>
                      <a:pPr algn="ctr" fontAlgn="ctr"/>
                      <a:r>
                        <a:rPr lang="ja-JP" altLang="en-US" sz="900" b="1" u="none" strike="noStrike" dirty="0">
                          <a:solidFill>
                            <a:schemeClr val="bg1"/>
                          </a:solidFill>
                          <a:effectLst/>
                          <a:latin typeface="Meiryo UI" panose="020B0604030504040204" pitchFamily="50" charset="-128"/>
                          <a:ea typeface="Meiryo UI" panose="020B0604030504040204" pitchFamily="50" charset="-128"/>
                        </a:rPr>
                        <a:t>養成・確保</a:t>
                      </a:r>
                      <a:endParaRPr lang="ja-JP" altLang="en-US" sz="9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solidFill>
                      <a:schemeClr val="accent1">
                        <a:lumMod val="75000"/>
                      </a:schemeClr>
                    </a:solidFill>
                  </a:tcPr>
                </a:tc>
                <a:tc>
                  <a:txBody>
                    <a:bodyPr/>
                    <a:lstStyle/>
                    <a:p>
                      <a:pPr algn="ctr" fontAlgn="ctr"/>
                      <a:r>
                        <a:rPr lang="ja-JP" altLang="en-US" sz="900" b="1" u="none" strike="noStrike" dirty="0">
                          <a:solidFill>
                            <a:schemeClr val="bg1"/>
                          </a:solidFill>
                          <a:effectLst/>
                          <a:latin typeface="Meiryo UI" panose="020B0604030504040204" pitchFamily="50" charset="-128"/>
                          <a:ea typeface="Meiryo UI" panose="020B0604030504040204" pitchFamily="50" charset="-128"/>
                        </a:rPr>
                        <a:t>⑤地域の体制</a:t>
                      </a:r>
                      <a:endParaRPr lang="en-US" altLang="ja-JP" sz="900" b="1" u="none" strike="noStrike" dirty="0">
                        <a:solidFill>
                          <a:schemeClr val="bg1"/>
                        </a:solidFill>
                        <a:effectLst/>
                        <a:latin typeface="Meiryo UI" panose="020B0604030504040204" pitchFamily="50" charset="-128"/>
                        <a:ea typeface="Meiryo UI" panose="020B0604030504040204" pitchFamily="50" charset="-128"/>
                      </a:endParaRPr>
                    </a:p>
                    <a:p>
                      <a:pPr algn="ctr" fontAlgn="ctr"/>
                      <a:r>
                        <a:rPr lang="ja-JP" altLang="en-US" sz="900" b="1" u="none" strike="noStrike" dirty="0">
                          <a:solidFill>
                            <a:schemeClr val="bg1"/>
                          </a:solidFill>
                          <a:effectLst/>
                          <a:latin typeface="Meiryo UI" panose="020B0604030504040204" pitchFamily="50" charset="-128"/>
                          <a:ea typeface="Meiryo UI" panose="020B0604030504040204" pitchFamily="50" charset="-128"/>
                        </a:rPr>
                        <a:t>づくり</a:t>
                      </a:r>
                      <a:endParaRPr lang="ja-JP" altLang="en-US" sz="9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solidFill>
                      <a:schemeClr val="accent1">
                        <a:lumMod val="75000"/>
                      </a:schemeClr>
                    </a:solidFill>
                  </a:tcPr>
                </a:tc>
                <a:tc>
                  <a:txBody>
                    <a:bodyPr/>
                    <a:lstStyle/>
                    <a:p>
                      <a:pPr algn="ctr" fontAlgn="ctr"/>
                      <a:r>
                        <a:rPr lang="zh-TW" altLang="en-US" sz="900" b="1" u="none" strike="noStrike" dirty="0">
                          <a:solidFill>
                            <a:schemeClr val="bg1"/>
                          </a:solidFill>
                          <a:effectLst/>
                          <a:latin typeface="Meiryo UI" panose="020B0604030504040204" pitchFamily="50" charset="-128"/>
                          <a:ea typeface="Meiryo UI" panose="020B0604030504040204" pitchFamily="50" charset="-128"/>
                        </a:rPr>
                        <a:t>多機能拠点整備型</a:t>
                      </a:r>
                      <a:endParaRPr lang="zh-TW" altLang="en-US" sz="9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u="none" strike="noStrike" dirty="0">
                          <a:solidFill>
                            <a:schemeClr val="bg1"/>
                          </a:solidFill>
                          <a:effectLst/>
                          <a:latin typeface="Meiryo UI" panose="020B0604030504040204" pitchFamily="50" charset="-128"/>
                          <a:ea typeface="Meiryo UI" panose="020B0604030504040204" pitchFamily="50" charset="-128"/>
                        </a:rPr>
                        <a:t>面的整備型</a:t>
                      </a:r>
                      <a:endParaRPr lang="ja-JP" altLang="en-US" sz="9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900" b="1" u="none" strike="noStrike" dirty="0">
                          <a:solidFill>
                            <a:schemeClr val="bg1"/>
                          </a:solidFill>
                          <a:effectLst/>
                          <a:latin typeface="Meiryo UI" panose="020B0604030504040204" pitchFamily="50" charset="-128"/>
                          <a:ea typeface="Meiryo UI" panose="020B0604030504040204" pitchFamily="50" charset="-128"/>
                        </a:rPr>
                        <a:t>多機能拠点整備型</a:t>
                      </a:r>
                      <a:endParaRPr lang="en-US" altLang="zh-TW" sz="900" b="1" u="none" strike="noStrike" dirty="0">
                        <a:solidFill>
                          <a:schemeClr val="bg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900" b="1" u="none" strike="noStrike" dirty="0">
                          <a:solidFill>
                            <a:schemeClr val="bg1"/>
                          </a:solidFill>
                          <a:effectLst/>
                          <a:latin typeface="Meiryo UI" panose="020B0604030504040204" pitchFamily="50" charset="-128"/>
                          <a:ea typeface="Meiryo UI" panose="020B0604030504040204" pitchFamily="50" charset="-128"/>
                        </a:rPr>
                        <a:t>＋面的整備型</a:t>
                      </a:r>
                      <a:endParaRPr lang="zh-TW" altLang="en-US" sz="9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solidFill>
                      <a:schemeClr val="accent1">
                        <a:lumMod val="75000"/>
                      </a:schemeClr>
                    </a:solidFill>
                  </a:tcPr>
                </a:tc>
                <a:extLst>
                  <a:ext uri="{0D108BD9-81ED-4DB2-BD59-A6C34878D82A}">
                    <a16:rowId xmlns:a16="http://schemas.microsoft.com/office/drawing/2014/main" val="1945652919"/>
                  </a:ext>
                </a:extLst>
              </a:tr>
              <a:tr h="203480">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34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900" u="none" strike="noStrike">
                          <a:effectLst/>
                          <a:latin typeface="Meiryo UI" panose="020B0604030504040204" pitchFamily="50" charset="-128"/>
                          <a:ea typeface="Meiryo UI" panose="020B0604030504040204" pitchFamily="50" charset="-128"/>
                        </a:rPr>
                        <a:t>28</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38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30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29</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33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900" u="none" strike="noStrike" dirty="0">
                          <a:effectLst/>
                          <a:latin typeface="Meiryo UI" panose="020B0604030504040204" pitchFamily="50" charset="-128"/>
                          <a:ea typeface="Meiryo UI" panose="020B0604030504040204" pitchFamily="50" charset="-128"/>
                        </a:rPr>
                        <a:t>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34188115"/>
                  </a:ext>
                </a:extLst>
              </a:tr>
            </a:tbl>
          </a:graphicData>
        </a:graphic>
      </p:graphicFrame>
      <p:sp>
        <p:nvSpPr>
          <p:cNvPr id="15" name="正方形/長方形 14">
            <a:extLst>
              <a:ext uri="{FF2B5EF4-FFF2-40B4-BE49-F238E27FC236}">
                <a16:creationId xmlns:a16="http://schemas.microsoft.com/office/drawing/2014/main" id="{E4010AEF-8ADE-4395-8F47-FB987046DB95}"/>
              </a:ext>
            </a:extLst>
          </p:cNvPr>
          <p:cNvSpPr/>
          <p:nvPr/>
        </p:nvSpPr>
        <p:spPr>
          <a:xfrm>
            <a:off x="830195" y="5776629"/>
            <a:ext cx="4378283" cy="246221"/>
          </a:xfrm>
          <a:prstGeom prst="rect">
            <a:avLst/>
          </a:prstGeom>
        </p:spPr>
        <p:txBody>
          <a:bodyPr wrap="square">
            <a:spAutoFit/>
          </a:bodyPr>
          <a:lstStyle/>
          <a:p>
            <a:r>
              <a:rPr lang="ja-JP" altLang="en-US" sz="1000" b="1" dirty="0">
                <a:latin typeface="Meiryo UI" panose="020B0604030504040204" pitchFamily="50" charset="-128"/>
                <a:ea typeface="Meiryo UI" panose="020B0604030504040204" pitchFamily="50" charset="-128"/>
              </a:rPr>
              <a:t>府内の整備状況</a:t>
            </a: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備えている機能、整備類型</a:t>
            </a:r>
            <a:r>
              <a:rPr lang="en-US" altLang="ja-JP" sz="1000" b="1" dirty="0">
                <a:latin typeface="Meiryo UI" panose="020B0604030504040204" pitchFamily="50" charset="-128"/>
                <a:ea typeface="Meiryo UI" panose="020B0604030504040204" pitchFamily="50" charset="-128"/>
              </a:rPr>
              <a:t>)</a:t>
            </a:r>
          </a:p>
        </p:txBody>
      </p:sp>
      <p:sp>
        <p:nvSpPr>
          <p:cNvPr id="16" name="正方形/長方形 15">
            <a:extLst>
              <a:ext uri="{FF2B5EF4-FFF2-40B4-BE49-F238E27FC236}">
                <a16:creationId xmlns:a16="http://schemas.microsoft.com/office/drawing/2014/main" id="{8A678853-5C0A-4C45-9CF7-8EB01923E62F}"/>
              </a:ext>
            </a:extLst>
          </p:cNvPr>
          <p:cNvSpPr/>
          <p:nvPr/>
        </p:nvSpPr>
        <p:spPr>
          <a:xfrm>
            <a:off x="6067840" y="3979601"/>
            <a:ext cx="2502639" cy="261610"/>
          </a:xfrm>
          <a:prstGeom prst="rect">
            <a:avLst/>
          </a:prstGeom>
        </p:spPr>
        <p:txBody>
          <a:bodyPr wrap="square">
            <a:spAutoFit/>
          </a:bodyPr>
          <a:lstStyle/>
          <a:p>
            <a:r>
              <a:rPr lang="ja-JP" altLang="en-US" sz="1100" b="1" dirty="0">
                <a:latin typeface="Meiryo UI" panose="020B0604030504040204" pitchFamily="50" charset="-128"/>
                <a:ea typeface="Meiryo UI" panose="020B0604030504040204" pitchFamily="50" charset="-128"/>
              </a:rPr>
              <a:t>整備済機能の数</a:t>
            </a:r>
            <a:endParaRPr lang="en-US" altLang="ja-JP" sz="1100" b="1" dirty="0">
              <a:latin typeface="Meiryo UI" panose="020B0604030504040204" pitchFamily="50" charset="-128"/>
              <a:ea typeface="Meiryo UI" panose="020B0604030504040204" pitchFamily="50" charset="-128"/>
            </a:endParaRPr>
          </a:p>
        </p:txBody>
      </p:sp>
      <p:graphicFrame>
        <p:nvGraphicFramePr>
          <p:cNvPr id="17" name="表 16">
            <a:extLst>
              <a:ext uri="{FF2B5EF4-FFF2-40B4-BE49-F238E27FC236}">
                <a16:creationId xmlns:a16="http://schemas.microsoft.com/office/drawing/2014/main" id="{65CC0B38-9B62-44D3-B2DA-0562C1967936}"/>
              </a:ext>
            </a:extLst>
          </p:cNvPr>
          <p:cNvGraphicFramePr>
            <a:graphicFrameLocks noGrp="1"/>
          </p:cNvGraphicFramePr>
          <p:nvPr>
            <p:extLst>
              <p:ext uri="{D42A27DB-BD31-4B8C-83A1-F6EECF244321}">
                <p14:modId xmlns:p14="http://schemas.microsoft.com/office/powerpoint/2010/main" val="4221927687"/>
              </p:ext>
            </p:extLst>
          </p:nvPr>
        </p:nvGraphicFramePr>
        <p:xfrm>
          <a:off x="5292079" y="4226560"/>
          <a:ext cx="3744416" cy="979143"/>
        </p:xfrm>
        <a:graphic>
          <a:graphicData uri="http://schemas.openxmlformats.org/drawingml/2006/table">
            <a:tbl>
              <a:tblPr>
                <a:tableStyleId>{5C22544A-7EE6-4342-B048-85BDC9FD1C3A}</a:tableStyleId>
              </a:tblPr>
              <a:tblGrid>
                <a:gridCol w="954092">
                  <a:extLst>
                    <a:ext uri="{9D8B030D-6E8A-4147-A177-3AD203B41FA5}">
                      <a16:colId xmlns:a16="http://schemas.microsoft.com/office/drawing/2014/main" val="1166635366"/>
                    </a:ext>
                  </a:extLst>
                </a:gridCol>
                <a:gridCol w="1246551">
                  <a:extLst>
                    <a:ext uri="{9D8B030D-6E8A-4147-A177-3AD203B41FA5}">
                      <a16:colId xmlns:a16="http://schemas.microsoft.com/office/drawing/2014/main" val="2666494867"/>
                    </a:ext>
                  </a:extLst>
                </a:gridCol>
                <a:gridCol w="1543773">
                  <a:extLst>
                    <a:ext uri="{9D8B030D-6E8A-4147-A177-3AD203B41FA5}">
                      <a16:colId xmlns:a16="http://schemas.microsoft.com/office/drawing/2014/main" val="3438991703"/>
                    </a:ext>
                  </a:extLst>
                </a:gridCol>
              </a:tblGrid>
              <a:tr h="121358">
                <a:tc>
                  <a:txBody>
                    <a:bodyPr/>
                    <a:lstStyle/>
                    <a:p>
                      <a:pPr algn="ctr" fontAlgn="ctr"/>
                      <a:r>
                        <a:rPr lang="ja-JP" altLang="en-US" sz="900" b="1" i="0" u="none" strike="noStrike" dirty="0">
                          <a:solidFill>
                            <a:schemeClr val="bg1"/>
                          </a:solidFill>
                          <a:effectLst/>
                          <a:latin typeface="Meiryo UI" panose="020B0604030504040204" pitchFamily="50" charset="-128"/>
                          <a:ea typeface="Meiryo UI" panose="020B0604030504040204" pitchFamily="50" charset="-128"/>
                        </a:rPr>
                        <a:t>整備済機能数</a:t>
                      </a:r>
                    </a:p>
                  </a:txBody>
                  <a:tcPr marL="0" marR="0" marT="0" marB="0" anchor="ctr">
                    <a:solidFill>
                      <a:schemeClr val="accent1">
                        <a:lumMod val="75000"/>
                      </a:schemeClr>
                    </a:solidFill>
                  </a:tcPr>
                </a:tc>
                <a:tc>
                  <a:txBody>
                    <a:bodyPr/>
                    <a:lstStyle/>
                    <a:p>
                      <a:pPr algn="ctr" fontAlgn="ctr"/>
                      <a:r>
                        <a:rPr lang="ja-JP" altLang="en-US" sz="900" b="1" i="0" u="none" strike="noStrike" dirty="0">
                          <a:solidFill>
                            <a:schemeClr val="bg1"/>
                          </a:solidFill>
                          <a:effectLst/>
                          <a:latin typeface="Meiryo UI" panose="020B0604030504040204" pitchFamily="50" charset="-128"/>
                          <a:ea typeface="Meiryo UI" panose="020B0604030504040204" pitchFamily="50" charset="-128"/>
                        </a:rPr>
                        <a:t>令和</a:t>
                      </a:r>
                      <a:r>
                        <a:rPr lang="en-US" altLang="ja-JP" sz="900" b="1" i="0" u="none" strike="noStrike" dirty="0">
                          <a:solidFill>
                            <a:schemeClr val="bg1"/>
                          </a:solidFill>
                          <a:effectLst/>
                          <a:latin typeface="Meiryo UI" panose="020B0604030504040204" pitchFamily="50" charset="-128"/>
                          <a:ea typeface="Meiryo UI" panose="020B0604030504040204" pitchFamily="50" charset="-128"/>
                        </a:rPr>
                        <a:t>4</a:t>
                      </a:r>
                      <a:r>
                        <a:rPr lang="ja-JP" altLang="en-US" sz="900" b="1" i="0" u="none" strike="noStrike" dirty="0">
                          <a:solidFill>
                            <a:schemeClr val="bg1"/>
                          </a:solidFill>
                          <a:effectLst/>
                          <a:latin typeface="Meiryo UI" panose="020B0604030504040204" pitchFamily="50" charset="-128"/>
                          <a:ea typeface="Meiryo UI" panose="020B0604030504040204" pitchFamily="50" charset="-128"/>
                        </a:rPr>
                        <a:t>年</a:t>
                      </a:r>
                      <a:r>
                        <a:rPr lang="en-US" altLang="ja-JP" sz="900" b="1" i="0" u="none" strike="noStrike" dirty="0">
                          <a:solidFill>
                            <a:schemeClr val="bg1"/>
                          </a:solidFill>
                          <a:effectLst/>
                          <a:latin typeface="Meiryo UI" panose="020B0604030504040204" pitchFamily="50" charset="-128"/>
                          <a:ea typeface="Meiryo UI" panose="020B0604030504040204" pitchFamily="50" charset="-128"/>
                        </a:rPr>
                        <a:t>4</a:t>
                      </a:r>
                      <a:r>
                        <a:rPr lang="ja-JP" altLang="en-US" sz="900" b="1" i="0" u="none" strike="noStrike" dirty="0">
                          <a:solidFill>
                            <a:schemeClr val="bg1"/>
                          </a:solidFill>
                          <a:effectLst/>
                          <a:latin typeface="Meiryo UI" panose="020B0604030504040204" pitchFamily="50" charset="-128"/>
                          <a:ea typeface="Meiryo UI" panose="020B0604030504040204" pitchFamily="50" charset="-128"/>
                        </a:rPr>
                        <a:t>月</a:t>
                      </a:r>
                      <a:r>
                        <a:rPr lang="en-US" altLang="ja-JP" sz="900" b="1" i="0" u="none" strike="noStrike" dirty="0">
                          <a:solidFill>
                            <a:schemeClr val="bg1"/>
                          </a:solidFill>
                          <a:effectLst/>
                          <a:latin typeface="Meiryo UI" panose="020B0604030504040204" pitchFamily="50" charset="-128"/>
                          <a:ea typeface="Meiryo UI" panose="020B0604030504040204" pitchFamily="50" charset="-128"/>
                        </a:rPr>
                        <a:t>1</a:t>
                      </a:r>
                      <a:r>
                        <a:rPr lang="ja-JP" altLang="en-US" sz="900" b="1" i="0" u="none" strike="noStrike" dirty="0">
                          <a:solidFill>
                            <a:schemeClr val="bg1"/>
                          </a:solidFill>
                          <a:effectLst/>
                          <a:latin typeface="Meiryo UI" panose="020B0604030504040204" pitchFamily="50" charset="-128"/>
                          <a:ea typeface="Meiryo UI" panose="020B0604030504040204" pitchFamily="50" charset="-128"/>
                        </a:rPr>
                        <a:t>日</a:t>
                      </a:r>
                    </a:p>
                  </a:txBody>
                  <a:tcPr marL="0" marR="0" marT="0" marB="0" anchor="ctr">
                    <a:solidFill>
                      <a:schemeClr val="accent1">
                        <a:lumMod val="75000"/>
                      </a:schemeClr>
                    </a:solidFill>
                  </a:tcPr>
                </a:tc>
                <a:tc>
                  <a:txBody>
                    <a:bodyPr/>
                    <a:lstStyle/>
                    <a:p>
                      <a:pPr algn="ctr" fontAlgn="ctr"/>
                      <a:r>
                        <a:rPr lang="ja-JP" altLang="en-US" sz="900" b="1" i="0" u="none" strike="noStrike" dirty="0">
                          <a:solidFill>
                            <a:schemeClr val="bg1"/>
                          </a:solidFill>
                          <a:effectLst/>
                          <a:latin typeface="Meiryo UI" panose="020B0604030504040204" pitchFamily="50" charset="-128"/>
                          <a:ea typeface="Meiryo UI" panose="020B0604030504040204" pitchFamily="50" charset="-128"/>
                        </a:rPr>
                        <a:t>令和</a:t>
                      </a:r>
                      <a:r>
                        <a:rPr lang="en-US" altLang="ja-JP" sz="900" b="1" i="0" u="none" strike="noStrike" dirty="0">
                          <a:solidFill>
                            <a:schemeClr val="bg1"/>
                          </a:solidFill>
                          <a:effectLst/>
                          <a:latin typeface="Meiryo UI" panose="020B0604030504040204" pitchFamily="50" charset="-128"/>
                          <a:ea typeface="Meiryo UI" panose="020B0604030504040204" pitchFamily="50" charset="-128"/>
                        </a:rPr>
                        <a:t>5</a:t>
                      </a:r>
                      <a:r>
                        <a:rPr lang="ja-JP" altLang="en-US" sz="900" b="1" i="0" u="none" strike="noStrike" dirty="0">
                          <a:solidFill>
                            <a:schemeClr val="bg1"/>
                          </a:solidFill>
                          <a:effectLst/>
                          <a:latin typeface="Meiryo UI" panose="020B0604030504040204" pitchFamily="50" charset="-128"/>
                          <a:ea typeface="Meiryo UI" panose="020B0604030504040204" pitchFamily="50" charset="-128"/>
                        </a:rPr>
                        <a:t>年</a:t>
                      </a:r>
                      <a:r>
                        <a:rPr lang="en-US" altLang="ja-JP" sz="900" b="1" i="0" u="none" strike="noStrike" dirty="0">
                          <a:solidFill>
                            <a:schemeClr val="bg1"/>
                          </a:solidFill>
                          <a:effectLst/>
                          <a:latin typeface="Meiryo UI" panose="020B0604030504040204" pitchFamily="50" charset="-128"/>
                          <a:ea typeface="Meiryo UI" panose="020B0604030504040204" pitchFamily="50" charset="-128"/>
                        </a:rPr>
                        <a:t>4</a:t>
                      </a:r>
                      <a:r>
                        <a:rPr lang="ja-JP" altLang="en-US" sz="900" b="1" i="0" u="none" strike="noStrike" dirty="0">
                          <a:solidFill>
                            <a:schemeClr val="bg1"/>
                          </a:solidFill>
                          <a:effectLst/>
                          <a:latin typeface="Meiryo UI" panose="020B0604030504040204" pitchFamily="50" charset="-128"/>
                          <a:ea typeface="Meiryo UI" panose="020B0604030504040204" pitchFamily="50" charset="-128"/>
                        </a:rPr>
                        <a:t>月</a:t>
                      </a:r>
                      <a:r>
                        <a:rPr lang="en-US" altLang="ja-JP" sz="900" b="1" i="0" u="none" strike="noStrike" dirty="0">
                          <a:solidFill>
                            <a:schemeClr val="bg1"/>
                          </a:solidFill>
                          <a:effectLst/>
                          <a:latin typeface="Meiryo UI" panose="020B0604030504040204" pitchFamily="50" charset="-128"/>
                          <a:ea typeface="Meiryo UI" panose="020B0604030504040204" pitchFamily="50" charset="-128"/>
                        </a:rPr>
                        <a:t>1</a:t>
                      </a:r>
                      <a:r>
                        <a:rPr lang="ja-JP" altLang="en-US" sz="900" b="1" i="0" u="none" strike="noStrike" dirty="0">
                          <a:solidFill>
                            <a:schemeClr val="bg1"/>
                          </a:solidFill>
                          <a:effectLst/>
                          <a:latin typeface="Meiryo UI" panose="020B0604030504040204" pitchFamily="50" charset="-128"/>
                          <a:ea typeface="Meiryo UI" panose="020B0604030504040204" pitchFamily="50" charset="-128"/>
                        </a:rPr>
                        <a:t>日</a:t>
                      </a:r>
                    </a:p>
                  </a:txBody>
                  <a:tcPr marL="0" marR="0" marT="0" marB="0" anchor="ctr">
                    <a:solidFill>
                      <a:schemeClr val="accent1">
                        <a:lumMod val="75000"/>
                      </a:schemeClr>
                    </a:solidFill>
                  </a:tcPr>
                </a:tc>
                <a:extLst>
                  <a:ext uri="{0D108BD9-81ED-4DB2-BD59-A6C34878D82A}">
                    <a16:rowId xmlns:a16="http://schemas.microsoft.com/office/drawing/2014/main" val="416713139"/>
                  </a:ext>
                </a:extLst>
              </a:tr>
              <a:tr h="139035">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5</a:t>
                      </a:r>
                      <a:r>
                        <a:rPr lang="ja-JP" altLang="en-US" sz="900" u="none" strike="noStrike" dirty="0">
                          <a:effectLst/>
                          <a:latin typeface="Meiryo UI" panose="020B0604030504040204" pitchFamily="50" charset="-128"/>
                          <a:ea typeface="Meiryo UI" panose="020B0604030504040204" pitchFamily="50" charset="-128"/>
                        </a:rPr>
                        <a:t>機能すべて</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22</a:t>
                      </a: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25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964781025"/>
                  </a:ext>
                </a:extLst>
              </a:tr>
              <a:tr h="148187">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4</a:t>
                      </a:r>
                      <a:r>
                        <a:rPr lang="ja-JP" altLang="en-US" sz="900" u="none" strike="noStrike" dirty="0">
                          <a:effectLst/>
                          <a:latin typeface="Meiryo UI" panose="020B0604030504040204" pitchFamily="50" charset="-128"/>
                          <a:ea typeface="Meiryo UI" panose="020B0604030504040204" pitchFamily="50" charset="-128"/>
                        </a:rPr>
                        <a:t>機能</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500954543"/>
                  </a:ext>
                </a:extLst>
              </a:tr>
              <a:tr h="142876">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3</a:t>
                      </a:r>
                      <a:r>
                        <a:rPr lang="ja-JP" altLang="en-US" sz="900" u="none" strike="noStrike" dirty="0">
                          <a:effectLst/>
                          <a:latin typeface="Meiryo UI" panose="020B0604030504040204" pitchFamily="50" charset="-128"/>
                          <a:ea typeface="Meiryo UI" panose="020B0604030504040204" pitchFamily="50" charset="-128"/>
                        </a:rPr>
                        <a:t>機能</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a:t>
                      </a: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6</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128989735"/>
                  </a:ext>
                </a:extLst>
              </a:tr>
              <a:tr h="137565">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2</a:t>
                      </a:r>
                      <a:r>
                        <a:rPr lang="ja-JP" altLang="en-US" sz="900" u="none" strike="noStrike" dirty="0">
                          <a:effectLst/>
                          <a:latin typeface="Meiryo UI" panose="020B0604030504040204" pitchFamily="50" charset="-128"/>
                          <a:ea typeface="Meiryo UI" panose="020B0604030504040204" pitchFamily="50" charset="-128"/>
                        </a:rPr>
                        <a:t>機能</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a:t>
                      </a: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582618739"/>
                  </a:ext>
                </a:extLst>
              </a:tr>
              <a:tr h="105499">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1</a:t>
                      </a:r>
                      <a:r>
                        <a:rPr lang="ja-JP" altLang="en-US" sz="900" u="none" strike="noStrike" dirty="0">
                          <a:effectLst/>
                          <a:latin typeface="Meiryo UI" panose="020B0604030504040204" pitchFamily="50" charset="-128"/>
                          <a:ea typeface="Meiryo UI" panose="020B0604030504040204" pitchFamily="50" charset="-128"/>
                        </a:rPr>
                        <a:t>機能</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0" marR="0" marT="0" marB="0" anchor="ctr"/>
                </a:tc>
                <a:tc>
                  <a:txBody>
                    <a:bodyPr/>
                    <a:lstStyle/>
                    <a:p>
                      <a:pPr algn="ctr" fontAlgn="ctr"/>
                      <a:r>
                        <a:rPr lang="en-US" altLang="ja-JP" sz="900" u="none" strike="noStrike" dirty="0">
                          <a:effectLst/>
                          <a:latin typeface="Meiryo UI" panose="020B0604030504040204" pitchFamily="50" charset="-128"/>
                          <a:ea typeface="Meiryo UI" panose="020B0604030504040204" pitchFamily="50" charset="-128"/>
                        </a:rPr>
                        <a:t>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504433752"/>
                  </a:ext>
                </a:extLst>
              </a:tr>
              <a:tr h="37982">
                <a:tc>
                  <a:txBody>
                    <a:bodyPr/>
                    <a:lstStyle/>
                    <a:p>
                      <a:pPr algn="ctr" fontAlgn="ctr"/>
                      <a:r>
                        <a:rPr lang="ja-JP" altLang="en-US" sz="900" b="1" i="0" u="none" strike="noStrike" dirty="0">
                          <a:solidFill>
                            <a:schemeClr val="bg1"/>
                          </a:solidFill>
                          <a:effectLst/>
                          <a:latin typeface="Meiryo UI" panose="020B0604030504040204" pitchFamily="50" charset="-128"/>
                          <a:ea typeface="Meiryo UI" panose="020B0604030504040204" pitchFamily="50" charset="-128"/>
                        </a:rPr>
                        <a:t>合計</a:t>
                      </a:r>
                      <a:endParaRPr lang="en-US" altLang="ja-JP" sz="90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75000"/>
                      </a:schemeClr>
                    </a:solidFill>
                  </a:tcPr>
                </a:tc>
                <a:tc>
                  <a:txBody>
                    <a:bodyPr/>
                    <a:lstStyle/>
                    <a:p>
                      <a:pPr algn="ctr" fontAlgn="ctr"/>
                      <a:r>
                        <a:rPr lang="en-US" altLang="ja-JP" sz="900" b="1" i="0" u="none" strike="noStrike" dirty="0">
                          <a:solidFill>
                            <a:schemeClr val="bg1"/>
                          </a:solidFill>
                          <a:effectLst/>
                          <a:latin typeface="Meiryo UI" panose="020B0604030504040204" pitchFamily="50" charset="-128"/>
                          <a:ea typeface="Meiryo UI" panose="020B0604030504040204" pitchFamily="50" charset="-128"/>
                        </a:rPr>
                        <a:t>37</a:t>
                      </a:r>
                    </a:p>
                  </a:txBody>
                  <a:tcPr marL="0" marR="0" marT="0" marB="0" anchor="ctr">
                    <a:solidFill>
                      <a:schemeClr val="accent1">
                        <a:lumMod val="75000"/>
                      </a:schemeClr>
                    </a:solidFill>
                  </a:tcPr>
                </a:tc>
                <a:tc>
                  <a:txBody>
                    <a:bodyPr/>
                    <a:lstStyle/>
                    <a:p>
                      <a:pPr algn="ctr" fontAlgn="ctr"/>
                      <a:r>
                        <a:rPr lang="en-US" altLang="ja-JP" sz="900" b="1" i="0" u="none" strike="noStrike" dirty="0">
                          <a:solidFill>
                            <a:schemeClr val="bg1"/>
                          </a:solidFill>
                          <a:effectLst/>
                          <a:latin typeface="Meiryo UI" panose="020B0604030504040204" pitchFamily="50" charset="-128"/>
                          <a:ea typeface="Meiryo UI" panose="020B0604030504040204" pitchFamily="50" charset="-128"/>
                        </a:rPr>
                        <a:t>38</a:t>
                      </a:r>
                    </a:p>
                  </a:txBody>
                  <a:tcPr marL="0" marR="0" marT="0" marB="0" anchor="ctr">
                    <a:solidFill>
                      <a:schemeClr val="accent1">
                        <a:lumMod val="75000"/>
                      </a:schemeClr>
                    </a:solidFill>
                  </a:tcPr>
                </a:tc>
                <a:extLst>
                  <a:ext uri="{0D108BD9-81ED-4DB2-BD59-A6C34878D82A}">
                    <a16:rowId xmlns:a16="http://schemas.microsoft.com/office/drawing/2014/main" val="1113607397"/>
                  </a:ext>
                </a:extLst>
              </a:tr>
            </a:tbl>
          </a:graphicData>
        </a:graphic>
      </p:graphicFrame>
      <p:sp>
        <p:nvSpPr>
          <p:cNvPr id="21" name="テキスト ボックス 20"/>
          <p:cNvSpPr txBox="1"/>
          <p:nvPr/>
        </p:nvSpPr>
        <p:spPr>
          <a:xfrm>
            <a:off x="6243605" y="3686835"/>
            <a:ext cx="2778325" cy="246221"/>
          </a:xfrm>
          <a:prstGeom prst="rect">
            <a:avLst/>
          </a:prstGeom>
          <a:noFill/>
        </p:spPr>
        <p:txBody>
          <a:bodyPr wrap="none" rtlCol="0">
            <a:spAutoFit/>
          </a:bodyPr>
          <a:lstStyle/>
          <a:p>
            <a:r>
              <a:rPr kumimoji="1" lang="ja-JP" altLang="en-US" sz="1000" dirty="0"/>
              <a:t>＜</a:t>
            </a:r>
            <a:r>
              <a:rPr kumimoji="1" lang="en-US" altLang="ja-JP" sz="1000" dirty="0"/>
              <a:t>R5</a:t>
            </a:r>
            <a:r>
              <a:rPr kumimoji="1" lang="ja-JP" altLang="en-US" sz="1000" dirty="0"/>
              <a:t>厚生労働省調査及び大阪府アンケート＞</a:t>
            </a:r>
            <a:endParaRPr kumimoji="1" lang="ja-JP" altLang="en-US" sz="1100" dirty="0"/>
          </a:p>
        </p:txBody>
      </p:sp>
      <p:sp>
        <p:nvSpPr>
          <p:cNvPr id="18" name="テキスト ボックス 17"/>
          <p:cNvSpPr txBox="1"/>
          <p:nvPr/>
        </p:nvSpPr>
        <p:spPr>
          <a:xfrm>
            <a:off x="4275635" y="5745818"/>
            <a:ext cx="947527" cy="246221"/>
          </a:xfrm>
          <a:prstGeom prst="rect">
            <a:avLst/>
          </a:prstGeom>
          <a:noFill/>
        </p:spPr>
        <p:txBody>
          <a:bodyPr wrap="square" rtlCol="0">
            <a:spAutoFit/>
          </a:bodyPr>
          <a:lstStyle/>
          <a:p>
            <a:r>
              <a:rPr kumimoji="1" lang="ja-JP" altLang="en-US" sz="1000" dirty="0"/>
              <a:t>＜</a:t>
            </a:r>
            <a:r>
              <a:rPr lang="ja-JP" altLang="en-US" sz="1000" dirty="0"/>
              <a:t>国・府＞</a:t>
            </a:r>
            <a:endParaRPr kumimoji="1" lang="ja-JP" altLang="en-US" sz="1100" dirty="0"/>
          </a:p>
        </p:txBody>
      </p:sp>
      <p:sp>
        <p:nvSpPr>
          <p:cNvPr id="19" name="テキスト ボックス 18"/>
          <p:cNvSpPr txBox="1"/>
          <p:nvPr/>
        </p:nvSpPr>
        <p:spPr>
          <a:xfrm>
            <a:off x="8483738" y="4020427"/>
            <a:ext cx="569387" cy="246221"/>
          </a:xfrm>
          <a:prstGeom prst="rect">
            <a:avLst/>
          </a:prstGeom>
          <a:noFill/>
        </p:spPr>
        <p:txBody>
          <a:bodyPr wrap="none" rtlCol="0">
            <a:spAutoFit/>
          </a:bodyPr>
          <a:lstStyle/>
          <a:p>
            <a:r>
              <a:rPr kumimoji="1" lang="ja-JP" altLang="en-US" sz="1000" dirty="0"/>
              <a:t>＜</a:t>
            </a:r>
            <a:r>
              <a:rPr lang="ja-JP" altLang="en-US" sz="1000" dirty="0"/>
              <a:t>府＞</a:t>
            </a:r>
            <a:endParaRPr kumimoji="1" lang="ja-JP" altLang="en-US" sz="1100" dirty="0"/>
          </a:p>
        </p:txBody>
      </p:sp>
      <p:sp>
        <p:nvSpPr>
          <p:cNvPr id="22" name="テキスト ボックス 21"/>
          <p:cNvSpPr txBox="1"/>
          <p:nvPr/>
        </p:nvSpPr>
        <p:spPr>
          <a:xfrm>
            <a:off x="5349937" y="3977321"/>
            <a:ext cx="601527" cy="230832"/>
          </a:xfrm>
          <a:prstGeom prst="rect">
            <a:avLst/>
          </a:prstGeom>
          <a:gradFill>
            <a:gsLst>
              <a:gs pos="37000">
                <a:srgbClr val="FFFFFF"/>
              </a:gs>
              <a:gs pos="81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kumimoji="1" lang="ja-JP" altLang="en-US" sz="900" b="1" dirty="0">
                <a:latin typeface="Meiryo UI" panose="020B0604030504040204" pitchFamily="50" charset="-128"/>
                <a:ea typeface="Meiryo UI" panose="020B0604030504040204" pitchFamily="50" charset="-128"/>
              </a:rPr>
              <a:t>データ２</a:t>
            </a:r>
          </a:p>
        </p:txBody>
      </p:sp>
      <p:sp>
        <p:nvSpPr>
          <p:cNvPr id="23" name="テキスト ボックス 22"/>
          <p:cNvSpPr txBox="1"/>
          <p:nvPr/>
        </p:nvSpPr>
        <p:spPr>
          <a:xfrm>
            <a:off x="117238" y="5782369"/>
            <a:ext cx="728003" cy="230832"/>
          </a:xfrm>
          <a:prstGeom prst="rect">
            <a:avLst/>
          </a:prstGeom>
          <a:gradFill>
            <a:gsLst>
              <a:gs pos="37000">
                <a:srgbClr val="FFFFFF"/>
              </a:gs>
              <a:gs pos="81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kumimoji="1" lang="ja-JP" altLang="en-US" sz="900" b="1" dirty="0">
                <a:latin typeface="Meiryo UI" panose="020B0604030504040204" pitchFamily="50" charset="-128"/>
                <a:ea typeface="Meiryo UI" panose="020B0604030504040204" pitchFamily="50" charset="-128"/>
              </a:rPr>
              <a:t>データ３</a:t>
            </a:r>
          </a:p>
        </p:txBody>
      </p:sp>
      <p:sp>
        <p:nvSpPr>
          <p:cNvPr id="25" name="テキスト ボックス 24"/>
          <p:cNvSpPr txBox="1"/>
          <p:nvPr/>
        </p:nvSpPr>
        <p:spPr>
          <a:xfrm>
            <a:off x="4083721" y="3530915"/>
            <a:ext cx="569387" cy="246221"/>
          </a:xfrm>
          <a:prstGeom prst="rect">
            <a:avLst/>
          </a:prstGeom>
          <a:noFill/>
        </p:spPr>
        <p:txBody>
          <a:bodyPr wrap="none" rtlCol="0">
            <a:spAutoFit/>
          </a:bodyPr>
          <a:lstStyle/>
          <a:p>
            <a:r>
              <a:rPr kumimoji="1" lang="ja-JP" altLang="en-US" sz="1000" dirty="0"/>
              <a:t>＜</a:t>
            </a:r>
            <a:r>
              <a:rPr lang="ja-JP" altLang="en-US" sz="1000" dirty="0"/>
              <a:t>国＞</a:t>
            </a:r>
            <a:endParaRPr kumimoji="1" lang="ja-JP" altLang="en-US" sz="1100" dirty="0"/>
          </a:p>
        </p:txBody>
      </p:sp>
      <p:sp>
        <p:nvSpPr>
          <p:cNvPr id="10" name="テキスト ボックス 19"/>
          <p:cNvSpPr txBox="1"/>
          <p:nvPr/>
        </p:nvSpPr>
        <p:spPr>
          <a:xfrm>
            <a:off x="2641602" y="5503340"/>
            <a:ext cx="1564036"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dirty="0">
                <a:latin typeface="Meiryo UI" panose="020B0604030504040204" pitchFamily="50" charset="-128"/>
                <a:ea typeface="Meiryo UI" panose="020B0604030504040204" pitchFamily="50" charset="-128"/>
              </a:rPr>
              <a:t>市町村数：</a:t>
            </a:r>
            <a:r>
              <a:rPr kumimoji="1" lang="en-US" altLang="ja-JP" dirty="0">
                <a:latin typeface="Meiryo UI" panose="020B0604030504040204" pitchFamily="50" charset="-128"/>
                <a:ea typeface="Meiryo UI" panose="020B0604030504040204" pitchFamily="50" charset="-128"/>
              </a:rPr>
              <a:t>43</a:t>
            </a:r>
            <a:endParaRPr kumimoji="1" lang="ja-JP" altLang="en-US"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13751" y="3493238"/>
            <a:ext cx="663493" cy="230832"/>
          </a:xfrm>
          <a:prstGeom prst="rect">
            <a:avLst/>
          </a:prstGeom>
          <a:gradFill>
            <a:gsLst>
              <a:gs pos="37000">
                <a:srgbClr val="FFFFFF"/>
              </a:gs>
              <a:gs pos="81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kumimoji="1" lang="ja-JP" altLang="en-US" sz="900" b="1" dirty="0">
                <a:latin typeface="Meiryo UI" panose="020B0604030504040204" pitchFamily="50" charset="-128"/>
                <a:ea typeface="Meiryo UI" panose="020B0604030504040204" pitchFamily="50" charset="-128"/>
              </a:rPr>
              <a:t>データ１</a:t>
            </a:r>
          </a:p>
        </p:txBody>
      </p:sp>
      <p:graphicFrame>
        <p:nvGraphicFramePr>
          <p:cNvPr id="24" name="表 23"/>
          <p:cNvGraphicFramePr>
            <a:graphicFrameLocks noGrp="1"/>
          </p:cNvGraphicFramePr>
          <p:nvPr>
            <p:extLst>
              <p:ext uri="{D42A27DB-BD31-4B8C-83A1-F6EECF244321}">
                <p14:modId xmlns:p14="http://schemas.microsoft.com/office/powerpoint/2010/main" val="847173140"/>
              </p:ext>
            </p:extLst>
          </p:nvPr>
        </p:nvGraphicFramePr>
        <p:xfrm>
          <a:off x="5374729" y="5507550"/>
          <a:ext cx="2951901" cy="1328010"/>
        </p:xfrm>
        <a:graphic>
          <a:graphicData uri="http://schemas.openxmlformats.org/drawingml/2006/table">
            <a:tbl>
              <a:tblPr/>
              <a:tblGrid>
                <a:gridCol w="275656">
                  <a:extLst>
                    <a:ext uri="{9D8B030D-6E8A-4147-A177-3AD203B41FA5}">
                      <a16:colId xmlns:a16="http://schemas.microsoft.com/office/drawing/2014/main" val="222494593"/>
                    </a:ext>
                  </a:extLst>
                </a:gridCol>
                <a:gridCol w="1740141">
                  <a:extLst>
                    <a:ext uri="{9D8B030D-6E8A-4147-A177-3AD203B41FA5}">
                      <a16:colId xmlns:a16="http://schemas.microsoft.com/office/drawing/2014/main" val="1572212132"/>
                    </a:ext>
                  </a:extLst>
                </a:gridCol>
                <a:gridCol w="936104">
                  <a:extLst>
                    <a:ext uri="{9D8B030D-6E8A-4147-A177-3AD203B41FA5}">
                      <a16:colId xmlns:a16="http://schemas.microsoft.com/office/drawing/2014/main" val="2234091414"/>
                    </a:ext>
                  </a:extLst>
                </a:gridCol>
              </a:tblGrid>
              <a:tr h="233975">
                <a:tc gridSpan="2">
                  <a:txBody>
                    <a:bodyPr/>
                    <a:lstStyle/>
                    <a:p>
                      <a:pPr algn="ctr" fontAlgn="ctr"/>
                      <a:r>
                        <a:rPr lang="ja-JP" altLang="en-US" sz="900" b="1" i="0" u="none" strike="noStrike" dirty="0">
                          <a:solidFill>
                            <a:srgbClr val="FFFFFF"/>
                          </a:solidFill>
                          <a:effectLst/>
                          <a:latin typeface="Meiryo UI" panose="020B0604030504040204" pitchFamily="50" charset="-128"/>
                          <a:ea typeface="Meiryo UI" panose="020B0604030504040204" pitchFamily="50" charset="-128"/>
                        </a:rPr>
                        <a:t>コーディネーターの配置状況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hMerge="1">
                  <a:txBody>
                    <a:bodyPr/>
                    <a:lstStyle/>
                    <a:p>
                      <a:endParaRPr kumimoji="1" lang="ja-JP" altLang="en-US"/>
                    </a:p>
                  </a:txBody>
                  <a:tcPr/>
                </a:tc>
                <a:tc>
                  <a:txBody>
                    <a:bodyPr/>
                    <a:lstStyle/>
                    <a:p>
                      <a:pPr algn="ctr" fontAlgn="ctr"/>
                      <a:r>
                        <a:rPr lang="ja-JP" altLang="en-US" sz="900" b="1" i="0" u="none" strike="noStrike" dirty="0">
                          <a:solidFill>
                            <a:srgbClr val="FFFFFF"/>
                          </a:solidFill>
                          <a:effectLst/>
                          <a:latin typeface="Meiryo UI" panose="020B0604030504040204" pitchFamily="50" charset="-128"/>
                          <a:ea typeface="Meiryo UI" panose="020B0604030504040204" pitchFamily="50" charset="-128"/>
                        </a:rPr>
                        <a:t>市町村数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extLst>
                  <a:ext uri="{0D108BD9-81ED-4DB2-BD59-A6C34878D82A}">
                    <a16:rowId xmlns:a16="http://schemas.microsoft.com/office/drawing/2014/main" val="272405122"/>
                  </a:ext>
                </a:extLst>
              </a:tr>
              <a:tr h="201165">
                <a:tc gridSpan="2">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配置あり（うち</a:t>
                      </a: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市町村は圏域配置）</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6000016"/>
                  </a:ext>
                </a:extLst>
              </a:tr>
              <a:tr h="209306">
                <a:tc gridSpan="2">
                  <a:txBody>
                    <a:bodyPr/>
                    <a:lstStyle/>
                    <a:p>
                      <a:pPr algn="l"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配置なし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a:txBody>
                    <a:bodyPr/>
                    <a:lstStyle/>
                    <a:p>
                      <a:pPr algn="ctr" fontAlgn="ctr"/>
                      <a:r>
                        <a:rPr lang="en-US" altLang="ja-JP" sz="900" b="1" i="0" u="none" strike="noStrike" dirty="0">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0668921"/>
                  </a:ext>
                </a:extLst>
              </a:tr>
              <a:tr h="284193">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うち市町村がコーディネーターの役割を担っている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29118592"/>
                  </a:ext>
                </a:extLst>
              </a:tr>
              <a:tr h="252686">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うち拠点未整備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39323743"/>
                  </a:ext>
                </a:extLst>
              </a:tr>
              <a:tr h="98205">
                <a:tc gridSpan="2">
                  <a:txBody>
                    <a:bodyPr/>
                    <a:lstStyle/>
                    <a:p>
                      <a:pPr algn="ctr" fontAlgn="ctr"/>
                      <a:r>
                        <a:rPr lang="ja-JP" altLang="en-US" sz="900" b="1" i="0" u="none" strike="noStrike" dirty="0">
                          <a:solidFill>
                            <a:srgbClr val="FFFFFF"/>
                          </a:solidFill>
                          <a:effectLst/>
                          <a:latin typeface="Meiryo UI" panose="020B0604030504040204" pitchFamily="50" charset="-128"/>
                          <a:ea typeface="Meiryo UI" panose="020B0604030504040204"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hMerge="1">
                  <a:txBody>
                    <a:bodyPr/>
                    <a:lstStyle/>
                    <a:p>
                      <a:endParaRPr kumimoji="1" lang="ja-JP" altLang="en-US"/>
                    </a:p>
                  </a:txBody>
                  <a:tcPr/>
                </a:tc>
                <a:tc>
                  <a:txBody>
                    <a:bodyPr/>
                    <a:lstStyle/>
                    <a:p>
                      <a:pPr algn="ctr" fontAlgn="ctr"/>
                      <a:r>
                        <a:rPr lang="en-US" altLang="ja-JP" sz="900" b="1" i="0" u="none" strike="noStrike" dirty="0">
                          <a:solidFill>
                            <a:srgbClr val="FFFFFF"/>
                          </a:solidFill>
                          <a:effectLst/>
                          <a:latin typeface="Meiryo UI" panose="020B0604030504040204" pitchFamily="50" charset="-128"/>
                          <a:ea typeface="Meiryo UI" panose="020B0604030504040204" pitchFamily="50" charset="-128"/>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extLst>
                  <a:ext uri="{0D108BD9-81ED-4DB2-BD59-A6C34878D82A}">
                    <a16:rowId xmlns:a16="http://schemas.microsoft.com/office/drawing/2014/main" val="2718656355"/>
                  </a:ext>
                </a:extLst>
              </a:tr>
            </a:tbl>
          </a:graphicData>
        </a:graphic>
      </p:graphicFrame>
      <p:sp>
        <p:nvSpPr>
          <p:cNvPr id="28" name="テキスト ボックス 27"/>
          <p:cNvSpPr txBox="1"/>
          <p:nvPr/>
        </p:nvSpPr>
        <p:spPr>
          <a:xfrm>
            <a:off x="5364088" y="5333292"/>
            <a:ext cx="663493" cy="230832"/>
          </a:xfrm>
          <a:prstGeom prst="rect">
            <a:avLst/>
          </a:prstGeom>
          <a:gradFill>
            <a:gsLst>
              <a:gs pos="37000">
                <a:srgbClr val="FFFFFF"/>
              </a:gs>
              <a:gs pos="81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kumimoji="1" lang="ja-JP" altLang="en-US" sz="900" b="1" dirty="0">
                <a:latin typeface="Meiryo UI" panose="020B0604030504040204" pitchFamily="50" charset="-128"/>
                <a:ea typeface="Meiryo UI" panose="020B0604030504040204" pitchFamily="50" charset="-128"/>
              </a:rPr>
              <a:t>データ４</a:t>
            </a:r>
          </a:p>
        </p:txBody>
      </p:sp>
      <p:sp>
        <p:nvSpPr>
          <p:cNvPr id="29" name="角丸四角形 28"/>
          <p:cNvSpPr/>
          <p:nvPr/>
        </p:nvSpPr>
        <p:spPr>
          <a:xfrm>
            <a:off x="5381251" y="5765488"/>
            <a:ext cx="2952328" cy="152556"/>
          </a:xfrm>
          <a:prstGeom prst="roundRect">
            <a:avLst/>
          </a:prstGeom>
          <a:noFill/>
          <a:ln w="25400">
            <a:solidFill>
              <a:srgbClr val="FF0000"/>
            </a:solid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37" name="テキスト ボックス 36"/>
          <p:cNvSpPr txBox="1"/>
          <p:nvPr/>
        </p:nvSpPr>
        <p:spPr>
          <a:xfrm>
            <a:off x="7630843" y="5328504"/>
            <a:ext cx="569387" cy="246221"/>
          </a:xfrm>
          <a:prstGeom prst="rect">
            <a:avLst/>
          </a:prstGeom>
          <a:noFill/>
        </p:spPr>
        <p:txBody>
          <a:bodyPr wrap="none" rtlCol="0">
            <a:spAutoFit/>
          </a:bodyPr>
          <a:lstStyle/>
          <a:p>
            <a:r>
              <a:rPr kumimoji="1" lang="ja-JP" altLang="en-US" sz="1000" dirty="0"/>
              <a:t>＜</a:t>
            </a:r>
            <a:r>
              <a:rPr lang="ja-JP" altLang="en-US" sz="1000" dirty="0"/>
              <a:t>府＞</a:t>
            </a:r>
            <a:endParaRPr kumimoji="1" lang="ja-JP" altLang="en-US" sz="1100" dirty="0"/>
          </a:p>
        </p:txBody>
      </p:sp>
      <p:sp>
        <p:nvSpPr>
          <p:cNvPr id="33" name="スライド番号プレースホルダー 9"/>
          <p:cNvSpPr txBox="1">
            <a:spLocks/>
          </p:cNvSpPr>
          <p:nvPr/>
        </p:nvSpPr>
        <p:spPr>
          <a:xfrm>
            <a:off x="6857415" y="649904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C2C60DF-5D73-46A2-8FFF-B4A756D3B2D0}" type="slidenum">
              <a:rPr lang="ja-JP" altLang="en-US" smtClean="0"/>
              <a:pPr/>
              <a:t>4</a:t>
            </a:fld>
            <a:endParaRPr lang="ja-JP" altLang="en-US" dirty="0"/>
          </a:p>
        </p:txBody>
      </p:sp>
    </p:spTree>
    <p:extLst>
      <p:ext uri="{BB962C8B-B14F-4D97-AF65-F5344CB8AC3E}">
        <p14:creationId xmlns:p14="http://schemas.microsoft.com/office/powerpoint/2010/main" val="3523406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20688"/>
            <a:ext cx="8263830" cy="543593"/>
          </a:xfrm>
        </p:spPr>
        <p:txBody>
          <a:bodyPr>
            <a:normAutofit fontScale="90000"/>
          </a:bodyPr>
          <a:lstStyle/>
          <a:p>
            <a:br>
              <a:rPr kumimoji="1" lang="en-US" altLang="ja-JP" dirty="0"/>
            </a:br>
            <a:r>
              <a:rPr kumimoji="1"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府内拠点の取組状況（機能ごとの好事例）</a:t>
            </a:r>
            <a:br>
              <a:rPr lang="ja-JP" altLang="en-US" sz="2200" b="1" dirty="0">
                <a:latin typeface="Meiryo UI" panose="020B0604030504040204" pitchFamily="50" charset="-128"/>
                <a:ea typeface="Meiryo UI" panose="020B0604030504040204" pitchFamily="50" charset="-128"/>
              </a:rPr>
            </a:br>
            <a:br>
              <a:rPr kumimoji="1" lang="en-US" altLang="ja-JP" sz="2200" b="1" dirty="0">
                <a:latin typeface="Meiryo UI" panose="020B0604030504040204" pitchFamily="50" charset="-128"/>
                <a:ea typeface="Meiryo UI" panose="020B0604030504040204" pitchFamily="50" charset="-128"/>
              </a:rPr>
            </a:br>
            <a:endParaRPr kumimoji="1" lang="ja-JP" altLang="en-US" sz="22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5</a:t>
            </a:fld>
            <a:endParaRPr kumimoji="1" lang="ja-JP" altLang="en-US"/>
          </a:p>
        </p:txBody>
      </p:sp>
      <p:pic>
        <p:nvPicPr>
          <p:cNvPr id="6" name="図 5"/>
          <p:cNvPicPr>
            <a:picLocks noChangeAspect="1"/>
          </p:cNvPicPr>
          <p:nvPr/>
        </p:nvPicPr>
        <p:blipFill>
          <a:blip r:embed="rId2"/>
          <a:stretch>
            <a:fillRect/>
          </a:stretch>
        </p:blipFill>
        <p:spPr>
          <a:xfrm>
            <a:off x="72366" y="1094171"/>
            <a:ext cx="9071634" cy="140220"/>
          </a:xfrm>
          <a:prstGeom prst="rect">
            <a:avLst/>
          </a:prstGeom>
        </p:spPr>
      </p:pic>
      <p:graphicFrame>
        <p:nvGraphicFramePr>
          <p:cNvPr id="3" name="表 2"/>
          <p:cNvGraphicFramePr>
            <a:graphicFrameLocks noGrp="1"/>
          </p:cNvGraphicFramePr>
          <p:nvPr>
            <p:extLst>
              <p:ext uri="{D42A27DB-BD31-4B8C-83A1-F6EECF244321}">
                <p14:modId xmlns:p14="http://schemas.microsoft.com/office/powerpoint/2010/main" val="3941790689"/>
              </p:ext>
            </p:extLst>
          </p:nvPr>
        </p:nvGraphicFramePr>
        <p:xfrm>
          <a:off x="359800" y="1308297"/>
          <a:ext cx="8496766" cy="4264134"/>
        </p:xfrm>
        <a:graphic>
          <a:graphicData uri="http://schemas.openxmlformats.org/drawingml/2006/table">
            <a:tbl>
              <a:tblPr firstRow="1" bandRow="1">
                <a:tableStyleId>{5C22544A-7EE6-4342-B048-85BDC9FD1C3A}</a:tableStyleId>
              </a:tblPr>
              <a:tblGrid>
                <a:gridCol w="2412000">
                  <a:extLst>
                    <a:ext uri="{9D8B030D-6E8A-4147-A177-3AD203B41FA5}">
                      <a16:colId xmlns:a16="http://schemas.microsoft.com/office/drawing/2014/main" val="4277305169"/>
                    </a:ext>
                  </a:extLst>
                </a:gridCol>
                <a:gridCol w="6084766">
                  <a:extLst>
                    <a:ext uri="{9D8B030D-6E8A-4147-A177-3AD203B41FA5}">
                      <a16:colId xmlns:a16="http://schemas.microsoft.com/office/drawing/2014/main" val="698621599"/>
                    </a:ext>
                  </a:extLst>
                </a:gridCol>
              </a:tblGrid>
              <a:tr h="427499">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機能</a:t>
                      </a:r>
                    </a:p>
                  </a:txBody>
                  <a:tcPr/>
                </a:tc>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概要</a:t>
                      </a:r>
                    </a:p>
                  </a:txBody>
                  <a:tcPr/>
                </a:tc>
                <a:extLst>
                  <a:ext uri="{0D108BD9-81ED-4DB2-BD59-A6C34878D82A}">
                    <a16:rowId xmlns:a16="http://schemas.microsoft.com/office/drawing/2014/main" val="3909779865"/>
                  </a:ext>
                </a:extLst>
              </a:tr>
              <a:tr h="76732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600" b="0" u="none" strike="noStrike" dirty="0">
                          <a:solidFill>
                            <a:schemeClr val="tx1"/>
                          </a:solidFill>
                          <a:effectLst/>
                          <a:latin typeface="Meiryo UI" panose="020B0604030504040204" pitchFamily="50" charset="-128"/>
                          <a:ea typeface="Meiryo UI" panose="020B0604030504040204" pitchFamily="50" charset="-128"/>
                        </a:rPr>
                        <a:t>相談</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endParaRPr>
                    </a:p>
                  </a:txBody>
                  <a:tcPr anchor="ct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南河内圏域の</a:t>
                      </a:r>
                      <a:r>
                        <a:rPr kumimoji="1" lang="en-US" altLang="ja-JP" sz="1600" b="0" dirty="0">
                          <a:solidFill>
                            <a:schemeClr val="tx1"/>
                          </a:solidFill>
                          <a:latin typeface="Meiryo UI" panose="020B0604030504040204" pitchFamily="50" charset="-128"/>
                          <a:ea typeface="Meiryo UI" panose="020B0604030504040204" pitchFamily="50" charset="-128"/>
                        </a:rPr>
                        <a:t>6</a:t>
                      </a:r>
                      <a:r>
                        <a:rPr kumimoji="1" lang="ja-JP" altLang="en-US" sz="1600" b="0" dirty="0">
                          <a:solidFill>
                            <a:schemeClr val="tx1"/>
                          </a:solidFill>
                          <a:latin typeface="Meiryo UI" panose="020B0604030504040204" pitchFamily="50" charset="-128"/>
                          <a:ea typeface="Meiryo UI" panose="020B0604030504040204" pitchFamily="50" charset="-128"/>
                        </a:rPr>
                        <a:t>市町村協同でコーディネーター委託事業を実施</a:t>
                      </a:r>
                    </a:p>
                  </a:txBody>
                  <a:tcPr anchor="ctr"/>
                </a:tc>
                <a:extLst>
                  <a:ext uri="{0D108BD9-81ED-4DB2-BD59-A6C34878D82A}">
                    <a16:rowId xmlns:a16="http://schemas.microsoft.com/office/drawing/2014/main" val="3395168387"/>
                  </a:ext>
                </a:extLst>
              </a:tr>
              <a:tr h="76732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600" b="0" u="none" strike="noStrike" dirty="0">
                          <a:solidFill>
                            <a:schemeClr val="tx1"/>
                          </a:solidFill>
                          <a:effectLst/>
                          <a:latin typeface="Meiryo UI" panose="020B0604030504040204" pitchFamily="50" charset="-128"/>
                          <a:ea typeface="Meiryo UI" panose="020B0604030504040204" pitchFamily="50" charset="-128"/>
                        </a:rPr>
                        <a:t>体験の機会・場</a:t>
                      </a:r>
                      <a:endParaRPr lang="ja-JP" altLang="en-US" sz="1600" b="0" i="0" u="none" strike="noStrike" dirty="0">
                        <a:solidFill>
                          <a:schemeClr val="tx1"/>
                        </a:solidFill>
                        <a:effectLst/>
                        <a:latin typeface="Meiryo UI" panose="020B0604030504040204" pitchFamily="50" charset="-128"/>
                        <a:ea typeface="Meiryo UI" panose="020B0604030504040204" pitchFamily="50" charset="-128"/>
                      </a:endParaRPr>
                    </a:p>
                  </a:txBody>
                  <a:tcPr anchor="ct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ウィークリーマンションを借上げ一人暮らしの体験利用に活用</a:t>
                      </a:r>
                    </a:p>
                  </a:txBody>
                  <a:tcPr anchor="ctr"/>
                </a:tc>
                <a:extLst>
                  <a:ext uri="{0D108BD9-81ED-4DB2-BD59-A6C34878D82A}">
                    <a16:rowId xmlns:a16="http://schemas.microsoft.com/office/drawing/2014/main" val="1659435935"/>
                  </a:ext>
                </a:extLst>
              </a:tr>
              <a:tr h="767327">
                <a:tc>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緊急時の受入・対応</a:t>
                      </a:r>
                    </a:p>
                  </a:txBody>
                  <a:tcPr anchor="ct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グループホーム、短期入所だけでなく、訪問看護、介護事業所等とも協定を締結し、基幹相談支援センターが受入れの調整を行う。</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10247943"/>
                  </a:ext>
                </a:extLst>
              </a:tr>
              <a:tr h="767327">
                <a:tc>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専門的人材の養成・確保</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基幹相談支援センターが研修会を企画、困難事例への対応として弁護士巡回相談を実施。研修費用の補助　など</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00781481"/>
                  </a:ext>
                </a:extLst>
              </a:tr>
              <a:tr h="767327">
                <a:tc>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地域の体制づくり</a:t>
                      </a:r>
                    </a:p>
                  </a:txBody>
                  <a:tcPr anchor="ctr"/>
                </a:tc>
                <a:tc>
                  <a:txBody>
                    <a:bodyPr/>
                    <a:lstStyle/>
                    <a:p>
                      <a:r>
                        <a:rPr kumimoji="1" lang="ja-JP" altLang="en-US" sz="1600" b="0" dirty="0" err="1">
                          <a:solidFill>
                            <a:schemeClr val="tx1"/>
                          </a:solidFill>
                          <a:latin typeface="Meiryo UI" panose="020B0604030504040204" pitchFamily="50" charset="-128"/>
                          <a:ea typeface="Meiryo UI" panose="020B0604030504040204" pitchFamily="50" charset="-128"/>
                        </a:rPr>
                        <a:t>障がい</a:t>
                      </a:r>
                      <a:r>
                        <a:rPr kumimoji="1" lang="ja-JP" altLang="en-US" sz="1600" b="0" dirty="0">
                          <a:solidFill>
                            <a:schemeClr val="tx1"/>
                          </a:solidFill>
                          <a:latin typeface="Meiryo UI" panose="020B0604030504040204" pitchFamily="50" charset="-128"/>
                          <a:ea typeface="Meiryo UI" panose="020B0604030504040204" pitchFamily="50" charset="-128"/>
                        </a:rPr>
                        <a:t>者の重度化・高齢化に伴う医療的な支援体制を充実</a:t>
                      </a:r>
                    </a:p>
                  </a:txBody>
                  <a:tcPr anchor="ctr"/>
                </a:tc>
                <a:extLst>
                  <a:ext uri="{0D108BD9-81ED-4DB2-BD59-A6C34878D82A}">
                    <a16:rowId xmlns:a16="http://schemas.microsoft.com/office/drawing/2014/main" val="3503429496"/>
                  </a:ext>
                </a:extLst>
              </a:tr>
            </a:tbl>
          </a:graphicData>
        </a:graphic>
      </p:graphicFrame>
      <p:sp>
        <p:nvSpPr>
          <p:cNvPr id="8" name="タイトル 1"/>
          <p:cNvSpPr txBox="1">
            <a:spLocks/>
          </p:cNvSpPr>
          <p:nvPr/>
        </p:nvSpPr>
        <p:spPr>
          <a:xfrm>
            <a:off x="0" y="26112"/>
            <a:ext cx="9137847"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地域生活支援拠点等の充実・強化について</a:t>
            </a:r>
          </a:p>
        </p:txBody>
      </p:sp>
    </p:spTree>
    <p:extLst>
      <p:ext uri="{BB962C8B-B14F-4D97-AF65-F5344CB8AC3E}">
        <p14:creationId xmlns:p14="http://schemas.microsoft.com/office/powerpoint/2010/main" val="1837879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119152" y="188640"/>
            <a:ext cx="8917344" cy="720080"/>
          </a:xfrm>
          <a:prstGeom prst="roundRect">
            <a:avLst>
              <a:gd name="adj" fmla="val 0"/>
            </a:avLst>
          </a:prstGeom>
          <a:noFill/>
          <a:ln>
            <a:no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3"/>
          <a:stretch>
            <a:fillRect/>
          </a:stretch>
        </p:blipFill>
        <p:spPr>
          <a:xfrm>
            <a:off x="42006" y="821799"/>
            <a:ext cx="9071634" cy="127824"/>
          </a:xfrm>
          <a:prstGeom prst="rect">
            <a:avLst/>
          </a:prstGeom>
        </p:spPr>
      </p:pic>
      <p:sp>
        <p:nvSpPr>
          <p:cNvPr id="3" name="タイトル 2"/>
          <p:cNvSpPr>
            <a:spLocks noGrp="1"/>
          </p:cNvSpPr>
          <p:nvPr>
            <p:ph type="title"/>
          </p:nvPr>
        </p:nvSpPr>
        <p:spPr>
          <a:xfrm>
            <a:off x="119152" y="414411"/>
            <a:ext cx="7886700" cy="495538"/>
          </a:xfrm>
        </p:spPr>
        <p:txBody>
          <a:bodyPr>
            <a:normAutofit/>
          </a:bodyPr>
          <a:lstStyle/>
          <a:p>
            <a:r>
              <a:rPr lang="ja-JP" altLang="en-US" sz="2000" b="1" dirty="0">
                <a:latin typeface="Meiryo UI" panose="020B0604030504040204" pitchFamily="50" charset="-128"/>
                <a:ea typeface="Meiryo UI" panose="020B0604030504040204" pitchFamily="50" charset="-128"/>
              </a:rPr>
              <a:t>４．府内拠点の取組状況（拠点コーディネーター）</a:t>
            </a:r>
            <a:endParaRPr kumimoji="1" lang="ja-JP" altLang="en-US" sz="2000" b="1"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0" y="26112"/>
            <a:ext cx="9137847"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地域生活支援拠点等の充実・強化について</a:t>
            </a:r>
          </a:p>
        </p:txBody>
      </p:sp>
      <p:sp>
        <p:nvSpPr>
          <p:cNvPr id="8" name="コンテンツ プレースホルダー 2"/>
          <p:cNvSpPr>
            <a:spLocks noGrp="1"/>
          </p:cNvSpPr>
          <p:nvPr>
            <p:ph idx="1"/>
          </p:nvPr>
        </p:nvSpPr>
        <p:spPr>
          <a:xfrm>
            <a:off x="98929" y="964757"/>
            <a:ext cx="8964129" cy="937509"/>
          </a:xfrm>
          <a:ln>
            <a:solidFill>
              <a:schemeClr val="dk1"/>
            </a:solidFill>
          </a:ln>
        </p:spPr>
        <p:txBody>
          <a:bodyPr>
            <a:noAutofit/>
          </a:bodyPr>
          <a:lstStyle/>
          <a:p>
            <a:pPr>
              <a:lnSpc>
                <a:spcPts val="1800"/>
              </a:lnSpc>
              <a:spcBef>
                <a:spcPts val="600"/>
              </a:spcBef>
              <a:buFont typeface="Wingdings" panose="05000000000000000000" pitchFamily="2" charset="2"/>
              <a:buChar char="u"/>
            </a:pPr>
            <a:r>
              <a:rPr lang="ja-JP" altLang="en-US" sz="1400" dirty="0">
                <a:latin typeface="Meiryo UI" panose="020B0604030504040204" pitchFamily="50" charset="-128"/>
                <a:ea typeface="Meiryo UI" panose="020B0604030504040204" pitchFamily="50" charset="-128"/>
              </a:rPr>
              <a:t>コーディネーターの業務内容は、「緊急時のコーディネートや相談支援等の個別対応」、「常時の連絡体制の確保」が多くなっている。（データ５）</a:t>
            </a:r>
            <a:endParaRPr lang="en-US" altLang="ja-JP" sz="1400" dirty="0">
              <a:latin typeface="Meiryo UI" panose="020B0604030504040204" pitchFamily="50" charset="-128"/>
              <a:ea typeface="Meiryo UI" panose="020B0604030504040204" pitchFamily="50" charset="-128"/>
            </a:endParaRPr>
          </a:p>
          <a:p>
            <a:pPr>
              <a:lnSpc>
                <a:spcPts val="1800"/>
              </a:lnSpc>
              <a:spcBef>
                <a:spcPts val="600"/>
              </a:spcBef>
              <a:buFont typeface="Wingdings" panose="05000000000000000000" pitchFamily="2" charset="2"/>
              <a:buChar char="u"/>
            </a:pPr>
            <a:r>
              <a:rPr lang="ja-JP" altLang="en-US" sz="1400" spc="-150" dirty="0">
                <a:latin typeface="Meiryo UI" panose="020B0604030504040204" pitchFamily="50" charset="-128"/>
                <a:ea typeface="Meiryo UI" panose="020B0604030504040204" pitchFamily="50" charset="-128"/>
              </a:rPr>
              <a:t>コーディネーターを配置した効果は、「事業所同士の有機的・機動的な連携に繋がっている」が最多。（データ６）</a:t>
            </a:r>
            <a:endParaRPr lang="en-US" altLang="ja-JP" sz="1400" spc="-150" dirty="0">
              <a:latin typeface="Meiryo UI" panose="020B0604030504040204" pitchFamily="50" charset="-128"/>
              <a:ea typeface="Meiryo UI" panose="020B0604030504040204" pitchFamily="50" charset="-128"/>
            </a:endParaRPr>
          </a:p>
          <a:p>
            <a:pPr>
              <a:lnSpc>
                <a:spcPts val="1800"/>
              </a:lnSpc>
              <a:spcBef>
                <a:spcPts val="600"/>
              </a:spcBef>
              <a:buFont typeface="Wingdings" panose="05000000000000000000" pitchFamily="2" charset="2"/>
              <a:buChar char="u"/>
            </a:pPr>
            <a:endParaRPr lang="en-US" altLang="ja-JP" sz="14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7489477" y="1931396"/>
            <a:ext cx="1624163" cy="246221"/>
          </a:xfrm>
          <a:prstGeom prst="rect">
            <a:avLst/>
          </a:prstGeom>
          <a:noFill/>
        </p:spPr>
        <p:txBody>
          <a:bodyPr wrap="none" rtlCol="0">
            <a:spAutoFit/>
          </a:bodyPr>
          <a:lstStyle/>
          <a:p>
            <a:r>
              <a:rPr kumimoji="1" lang="ja-JP" altLang="en-US" sz="1000" dirty="0"/>
              <a:t>＜</a:t>
            </a:r>
            <a:r>
              <a:rPr kumimoji="1" lang="en-US" altLang="ja-JP" sz="1000" dirty="0"/>
              <a:t>R5</a:t>
            </a:r>
            <a:r>
              <a:rPr kumimoji="1" lang="ja-JP" altLang="en-US" sz="1000" dirty="0"/>
              <a:t>大阪府</a:t>
            </a:r>
            <a:r>
              <a:rPr lang="ja-JP" altLang="en-US" sz="1000" dirty="0"/>
              <a:t>アンケート</a:t>
            </a:r>
            <a:r>
              <a:rPr kumimoji="1" lang="ja-JP" altLang="en-US" sz="1000" dirty="0"/>
              <a:t>＞</a:t>
            </a:r>
            <a:endParaRPr kumimoji="1" lang="ja-JP" altLang="en-US" sz="1100" dirty="0"/>
          </a:p>
        </p:txBody>
      </p:sp>
      <p:graphicFrame>
        <p:nvGraphicFramePr>
          <p:cNvPr id="32" name="グラフ 31"/>
          <p:cNvGraphicFramePr>
            <a:graphicFrameLocks/>
          </p:cNvGraphicFramePr>
          <p:nvPr>
            <p:extLst>
              <p:ext uri="{D42A27DB-BD31-4B8C-83A1-F6EECF244321}">
                <p14:modId xmlns:p14="http://schemas.microsoft.com/office/powerpoint/2010/main" val="127290995"/>
              </p:ext>
            </p:extLst>
          </p:nvPr>
        </p:nvGraphicFramePr>
        <p:xfrm>
          <a:off x="4987393" y="964757"/>
          <a:ext cx="4214813" cy="5760919"/>
        </p:xfrm>
        <a:graphic>
          <a:graphicData uri="http://schemas.openxmlformats.org/drawingml/2006/chart">
            <c:chart xmlns:c="http://schemas.openxmlformats.org/drawingml/2006/chart" xmlns:r="http://schemas.openxmlformats.org/officeDocument/2006/relationships" r:id="rId4"/>
          </a:graphicData>
        </a:graphic>
      </p:graphicFrame>
      <p:sp>
        <p:nvSpPr>
          <p:cNvPr id="26" name="テキスト ボックス 25"/>
          <p:cNvSpPr txBox="1"/>
          <p:nvPr/>
        </p:nvSpPr>
        <p:spPr>
          <a:xfrm>
            <a:off x="5420768" y="2126199"/>
            <a:ext cx="663493" cy="230832"/>
          </a:xfrm>
          <a:prstGeom prst="rect">
            <a:avLst/>
          </a:prstGeom>
          <a:gradFill>
            <a:gsLst>
              <a:gs pos="37000">
                <a:srgbClr val="FFFFFF"/>
              </a:gs>
              <a:gs pos="81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kumimoji="1" lang="ja-JP" altLang="en-US" sz="900" b="1" dirty="0">
                <a:latin typeface="Meiryo UI" panose="020B0604030504040204" pitchFamily="50" charset="-128"/>
                <a:ea typeface="Meiryo UI" panose="020B0604030504040204" pitchFamily="50" charset="-128"/>
              </a:rPr>
              <a:t>データ６</a:t>
            </a:r>
          </a:p>
        </p:txBody>
      </p:sp>
      <p:sp>
        <p:nvSpPr>
          <p:cNvPr id="36" name="角丸四角形 35"/>
          <p:cNvSpPr/>
          <p:nvPr/>
        </p:nvSpPr>
        <p:spPr>
          <a:xfrm>
            <a:off x="5492735" y="2564904"/>
            <a:ext cx="3597619" cy="272777"/>
          </a:xfrm>
          <a:prstGeom prst="roundRect">
            <a:avLst/>
          </a:prstGeom>
          <a:noFill/>
          <a:ln w="25400">
            <a:solidFill>
              <a:srgbClr val="FF0000"/>
            </a:solid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37" name="テキスト ボックス 13"/>
          <p:cNvSpPr txBox="1"/>
          <p:nvPr/>
        </p:nvSpPr>
        <p:spPr>
          <a:xfrm>
            <a:off x="7788511" y="6309320"/>
            <a:ext cx="1413695"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複数回答</a:t>
            </a:r>
          </a:p>
        </p:txBody>
      </p:sp>
      <p:graphicFrame>
        <p:nvGraphicFramePr>
          <p:cNvPr id="16" name="グラフ 15"/>
          <p:cNvGraphicFramePr>
            <a:graphicFrameLocks/>
          </p:cNvGraphicFramePr>
          <p:nvPr>
            <p:extLst>
              <p:ext uri="{D42A27DB-BD31-4B8C-83A1-F6EECF244321}">
                <p14:modId xmlns:p14="http://schemas.microsoft.com/office/powerpoint/2010/main" val="3666179101"/>
              </p:ext>
            </p:extLst>
          </p:nvPr>
        </p:nvGraphicFramePr>
        <p:xfrm>
          <a:off x="86590" y="2126199"/>
          <a:ext cx="5148023" cy="44016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634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119152" y="188640"/>
            <a:ext cx="8917344" cy="720080"/>
          </a:xfrm>
          <a:prstGeom prst="roundRect">
            <a:avLst>
              <a:gd name="adj" fmla="val 0"/>
            </a:avLst>
          </a:prstGeom>
          <a:noFill/>
          <a:ln>
            <a:no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3"/>
          <a:stretch>
            <a:fillRect/>
          </a:stretch>
        </p:blipFill>
        <p:spPr>
          <a:xfrm>
            <a:off x="47354" y="852904"/>
            <a:ext cx="9071634" cy="127824"/>
          </a:xfrm>
          <a:prstGeom prst="rect">
            <a:avLst/>
          </a:prstGeom>
        </p:spPr>
      </p:pic>
      <p:sp>
        <p:nvSpPr>
          <p:cNvPr id="3" name="タイトル 2"/>
          <p:cNvSpPr>
            <a:spLocks noGrp="1"/>
          </p:cNvSpPr>
          <p:nvPr>
            <p:ph type="title"/>
          </p:nvPr>
        </p:nvSpPr>
        <p:spPr>
          <a:xfrm>
            <a:off x="114774" y="476672"/>
            <a:ext cx="7886700" cy="495538"/>
          </a:xfrm>
        </p:spPr>
        <p:txBody>
          <a:bodyPr>
            <a:normAutofit/>
          </a:bodyPr>
          <a:lstStyle/>
          <a:p>
            <a:r>
              <a:rPr lang="ja-JP" altLang="en-US" sz="2000" b="1" dirty="0">
                <a:latin typeface="Meiryo UI" panose="020B0604030504040204" pitchFamily="50" charset="-128"/>
                <a:ea typeface="Meiryo UI" panose="020B0604030504040204" pitchFamily="50" charset="-128"/>
              </a:rPr>
              <a:t>５．運用状況の検証・検討について</a:t>
            </a:r>
            <a:endParaRPr kumimoji="1" lang="ja-JP" altLang="en-US" sz="2000" b="1"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0" y="26112"/>
            <a:ext cx="9137847"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地域生活支援拠点等の充実・強化について</a:t>
            </a:r>
          </a:p>
        </p:txBody>
      </p:sp>
      <p:sp>
        <p:nvSpPr>
          <p:cNvPr id="8" name="コンテンツ プレースホルダー 2"/>
          <p:cNvSpPr>
            <a:spLocks noGrp="1"/>
          </p:cNvSpPr>
          <p:nvPr>
            <p:ph idx="1"/>
          </p:nvPr>
        </p:nvSpPr>
        <p:spPr>
          <a:xfrm>
            <a:off x="116051" y="996819"/>
            <a:ext cx="8905743" cy="1882015"/>
          </a:xfrm>
          <a:ln>
            <a:solidFill>
              <a:schemeClr val="dk1"/>
            </a:solidFill>
          </a:ln>
        </p:spPr>
        <p:txBody>
          <a:bodyPr anchor="ctr">
            <a:noAutofit/>
          </a:bodyPr>
          <a:lstStyle/>
          <a:p>
            <a:pPr>
              <a:lnSpc>
                <a:spcPts val="1800"/>
              </a:lnSpc>
              <a:spcBef>
                <a:spcPts val="600"/>
              </a:spcBef>
              <a:buFont typeface="Wingdings" panose="05000000000000000000" pitchFamily="2" charset="2"/>
              <a:buChar char="u"/>
            </a:pPr>
            <a:r>
              <a:rPr lang="ja-JP" altLang="en-US" sz="1400" dirty="0">
                <a:latin typeface="Meiryo UI" panose="020B0604030504040204" pitchFamily="50" charset="-128"/>
                <a:ea typeface="Meiryo UI" panose="020B0604030504040204" pitchFamily="50" charset="-128"/>
              </a:rPr>
              <a:t>整備済</a:t>
            </a:r>
            <a:r>
              <a:rPr lang="en-US" altLang="ja-JP" sz="1400" dirty="0">
                <a:latin typeface="Meiryo UI" panose="020B0604030504040204" pitchFamily="50" charset="-128"/>
                <a:ea typeface="Meiryo UI" panose="020B0604030504040204" pitchFamily="50" charset="-128"/>
              </a:rPr>
              <a:t>38</a:t>
            </a:r>
            <a:r>
              <a:rPr lang="ja-JP" altLang="en-US" sz="1400" dirty="0">
                <a:latin typeface="Meiryo UI" panose="020B0604030504040204" pitchFamily="50" charset="-128"/>
                <a:ea typeface="Meiryo UI" panose="020B0604030504040204" pitchFamily="50" charset="-128"/>
              </a:rPr>
              <a:t>市町村のうち、令和</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年度中に運用状況の検証・検討を行った市町村は</a:t>
            </a:r>
            <a:r>
              <a:rPr lang="en-US" altLang="ja-JP" sz="1400" dirty="0">
                <a:latin typeface="Meiryo UI" panose="020B0604030504040204" pitchFamily="50" charset="-128"/>
                <a:ea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rPr>
              <a:t>（データ</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）、行っていない市町村は</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となっており、そのうち６市町村が行わなかった理由を「評価手法等を検討中」としている。</a:t>
            </a:r>
            <a:endParaRPr lang="en-US" altLang="ja-JP" sz="1400" dirty="0">
              <a:latin typeface="Meiryo UI" panose="020B0604030504040204" pitchFamily="50" charset="-128"/>
              <a:ea typeface="Meiryo UI" panose="020B0604030504040204" pitchFamily="50" charset="-128"/>
            </a:endParaRPr>
          </a:p>
          <a:p>
            <a:pPr>
              <a:lnSpc>
                <a:spcPts val="1800"/>
              </a:lnSpc>
              <a:spcBef>
                <a:spcPts val="600"/>
              </a:spcBef>
              <a:buFont typeface="Wingdings" panose="05000000000000000000" pitchFamily="2" charset="2"/>
              <a:buChar char="u"/>
            </a:pPr>
            <a:r>
              <a:rPr lang="ja-JP" altLang="en-US" sz="1400" dirty="0">
                <a:latin typeface="Meiryo UI" panose="020B0604030504040204" pitchFamily="50" charset="-128"/>
                <a:ea typeface="Meiryo UI" panose="020B0604030504040204" pitchFamily="50" charset="-128"/>
              </a:rPr>
              <a:t>検証検討の場として</a:t>
            </a:r>
            <a:r>
              <a:rPr lang="en-US" altLang="ja-JP" sz="1400" dirty="0">
                <a:latin typeface="Meiryo UI" panose="020B0604030504040204" pitchFamily="50" charset="-128"/>
                <a:ea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rPr>
              <a:t>市町村が自立支援協議会や自立支援協議会の部会を活用しており、最も多い。（データ</a:t>
            </a:r>
            <a:r>
              <a:rPr lang="en-US" altLang="ja-JP" sz="1400" dirty="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a:lnSpc>
                <a:spcPts val="1800"/>
              </a:lnSpc>
              <a:spcBef>
                <a:spcPts val="600"/>
              </a:spcBef>
              <a:buFont typeface="Wingdings" panose="05000000000000000000" pitchFamily="2" charset="2"/>
              <a:buChar char="u"/>
            </a:pPr>
            <a:r>
              <a:rPr lang="ja-JP" altLang="en-US" sz="1400" dirty="0">
                <a:latin typeface="Meiryo UI" panose="020B0604030504040204" pitchFamily="50" charset="-128"/>
                <a:ea typeface="Meiryo UI" panose="020B0604030504040204" pitchFamily="50" charset="-128"/>
              </a:rPr>
              <a:t>運用状況の検証・検討の実施回数は、</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回実施が</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市町村、２回以上の実施は合計</a:t>
            </a:r>
            <a:r>
              <a:rPr lang="en-US" altLang="ja-JP" sz="1400" dirty="0">
                <a:latin typeface="Meiryo UI" panose="020B0604030504040204" pitchFamily="50" charset="-128"/>
                <a:ea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rPr>
              <a:t>市町村。（データ</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a:lnSpc>
                <a:spcPts val="1800"/>
              </a:lnSpc>
              <a:spcBef>
                <a:spcPts val="600"/>
              </a:spcBef>
              <a:buFont typeface="Wingdings" panose="05000000000000000000" pitchFamily="2" charset="2"/>
              <a:buChar char="u"/>
            </a:pPr>
            <a:r>
              <a:rPr lang="ja-JP" altLang="en-US" sz="1400" dirty="0">
                <a:latin typeface="Meiryo UI" panose="020B0604030504040204" pitchFamily="50" charset="-128"/>
                <a:ea typeface="Meiryo UI" panose="020B0604030504040204" pitchFamily="50" charset="-128"/>
              </a:rPr>
              <a:t>検証・検討の実施方法は、担当者による運用状況の説明・意見交換が</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市町村と最も多く、次いで、事例検討が６市町村となっている。（データ</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8A678853-5C0A-4C45-9CF7-8EB01923E62F}"/>
              </a:ext>
            </a:extLst>
          </p:cNvPr>
          <p:cNvSpPr/>
          <p:nvPr/>
        </p:nvSpPr>
        <p:spPr>
          <a:xfrm>
            <a:off x="318412" y="3206631"/>
            <a:ext cx="3600930"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令和</a:t>
            </a:r>
            <a:r>
              <a:rPr lang="en-US" altLang="ja-JP" sz="1200" b="1" dirty="0">
                <a:latin typeface="Meiryo UI" panose="020B0604030504040204" pitchFamily="50" charset="-128"/>
                <a:ea typeface="Meiryo UI" panose="020B0604030504040204" pitchFamily="50" charset="-128"/>
              </a:rPr>
              <a:t>4</a:t>
            </a:r>
            <a:r>
              <a:rPr lang="ja-JP" altLang="en-US" sz="1200" b="1" dirty="0">
                <a:latin typeface="Meiryo UI" panose="020B0604030504040204" pitchFamily="50" charset="-128"/>
                <a:ea typeface="Meiryo UI" panose="020B0604030504040204" pitchFamily="50" charset="-128"/>
              </a:rPr>
              <a:t>年度中の運用状況の検証・検討の実施状況</a:t>
            </a:r>
            <a:endParaRPr lang="en-US" altLang="ja-JP" sz="1200" b="1" dirty="0">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8A678853-5C0A-4C45-9CF7-8EB01923E62F}"/>
              </a:ext>
            </a:extLst>
          </p:cNvPr>
          <p:cNvSpPr/>
          <p:nvPr/>
        </p:nvSpPr>
        <p:spPr>
          <a:xfrm>
            <a:off x="5131073" y="3005577"/>
            <a:ext cx="3600930"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運用状況の検証・検討の場</a:t>
            </a:r>
            <a:endParaRPr lang="en-US" altLang="ja-JP" sz="1200" b="1" dirty="0">
              <a:latin typeface="Meiryo UI" panose="020B0604030504040204" pitchFamily="50" charset="-128"/>
              <a:ea typeface="Meiryo UI" panose="020B0604030504040204" pitchFamily="50" charset="-128"/>
            </a:endParaRPr>
          </a:p>
        </p:txBody>
      </p:sp>
      <p:sp>
        <p:nvSpPr>
          <p:cNvPr id="18" name="スライド番号プレースホルダー 2"/>
          <p:cNvSpPr>
            <a:spLocks noGrp="1"/>
          </p:cNvSpPr>
          <p:nvPr>
            <p:ph type="sldNum" sz="quarter" idx="12"/>
          </p:nvPr>
        </p:nvSpPr>
        <p:spPr>
          <a:xfrm>
            <a:off x="7046912" y="6592267"/>
            <a:ext cx="2133600" cy="365125"/>
          </a:xfrm>
        </p:spPr>
        <p:txBody>
          <a:bodyPr/>
          <a:lstStyle/>
          <a:p>
            <a:pPr>
              <a:defRPr/>
            </a:pPr>
            <a:fld id="{08C0B7E9-49C2-4EF2-86B7-39D4016E13D8}" type="slidenum">
              <a:rPr lang="ja-JP" altLang="en-US" smtClean="0"/>
              <a:pPr>
                <a:defRPr/>
              </a:pPr>
              <a:t>7</a:t>
            </a:fld>
            <a:endParaRPr lang="ja-JP" altLang="en-US" dirty="0"/>
          </a:p>
        </p:txBody>
      </p:sp>
      <p:sp>
        <p:nvSpPr>
          <p:cNvPr id="17" name="テキスト ボックス 16"/>
          <p:cNvSpPr txBox="1"/>
          <p:nvPr/>
        </p:nvSpPr>
        <p:spPr>
          <a:xfrm>
            <a:off x="6258171" y="2606697"/>
            <a:ext cx="2778325" cy="246221"/>
          </a:xfrm>
          <a:prstGeom prst="rect">
            <a:avLst/>
          </a:prstGeom>
          <a:noFill/>
        </p:spPr>
        <p:txBody>
          <a:bodyPr wrap="none" rtlCol="0">
            <a:spAutoFit/>
          </a:bodyPr>
          <a:lstStyle/>
          <a:p>
            <a:r>
              <a:rPr kumimoji="1" lang="ja-JP" altLang="en-US" sz="1000" dirty="0"/>
              <a:t>＜</a:t>
            </a:r>
            <a:r>
              <a:rPr kumimoji="1" lang="en-US" altLang="ja-JP" sz="1000" dirty="0"/>
              <a:t>R5</a:t>
            </a:r>
            <a:r>
              <a:rPr kumimoji="1" lang="ja-JP" altLang="en-US" sz="1000" dirty="0"/>
              <a:t>厚生労働省調査及び大阪府</a:t>
            </a:r>
            <a:r>
              <a:rPr lang="ja-JP" altLang="en-US" sz="1000" dirty="0"/>
              <a:t>アンケート</a:t>
            </a:r>
            <a:r>
              <a:rPr kumimoji="1" lang="ja-JP" altLang="en-US" sz="1000" dirty="0"/>
              <a:t>＞</a:t>
            </a:r>
            <a:endParaRPr kumimoji="1" lang="ja-JP" altLang="en-US" sz="1100" dirty="0"/>
          </a:p>
        </p:txBody>
      </p:sp>
      <p:sp>
        <p:nvSpPr>
          <p:cNvPr id="29" name="テキスト ボックス 28"/>
          <p:cNvSpPr txBox="1"/>
          <p:nvPr/>
        </p:nvSpPr>
        <p:spPr>
          <a:xfrm>
            <a:off x="3599815" y="3251673"/>
            <a:ext cx="569387" cy="246221"/>
          </a:xfrm>
          <a:prstGeom prst="rect">
            <a:avLst/>
          </a:prstGeom>
          <a:noFill/>
        </p:spPr>
        <p:txBody>
          <a:bodyPr wrap="none" rtlCol="0">
            <a:spAutoFit/>
          </a:bodyPr>
          <a:lstStyle/>
          <a:p>
            <a:r>
              <a:rPr kumimoji="1" lang="ja-JP" altLang="en-US" sz="1000" dirty="0"/>
              <a:t>＜</a:t>
            </a:r>
            <a:r>
              <a:rPr lang="ja-JP" altLang="en-US" sz="1000" dirty="0"/>
              <a:t>国</a:t>
            </a:r>
            <a:r>
              <a:rPr kumimoji="1" lang="ja-JP" altLang="en-US" sz="1000" dirty="0"/>
              <a:t>＞</a:t>
            </a:r>
            <a:endParaRPr kumimoji="1" lang="ja-JP" altLang="en-US" sz="1100" dirty="0"/>
          </a:p>
        </p:txBody>
      </p:sp>
      <p:sp>
        <p:nvSpPr>
          <p:cNvPr id="30" name="テキスト ボックス 29"/>
          <p:cNvSpPr txBox="1"/>
          <p:nvPr/>
        </p:nvSpPr>
        <p:spPr>
          <a:xfrm>
            <a:off x="8349481" y="4991829"/>
            <a:ext cx="569387" cy="246221"/>
          </a:xfrm>
          <a:prstGeom prst="rect">
            <a:avLst/>
          </a:prstGeom>
          <a:noFill/>
        </p:spPr>
        <p:txBody>
          <a:bodyPr wrap="none" rtlCol="0">
            <a:spAutoFit/>
          </a:bodyPr>
          <a:lstStyle/>
          <a:p>
            <a:r>
              <a:rPr kumimoji="1" lang="ja-JP" altLang="en-US" sz="1000" dirty="0"/>
              <a:t>＜</a:t>
            </a:r>
            <a:r>
              <a:rPr lang="ja-JP" altLang="en-US" sz="1000" dirty="0"/>
              <a:t>府</a:t>
            </a:r>
            <a:r>
              <a:rPr kumimoji="1" lang="ja-JP" altLang="en-US" sz="1000" dirty="0"/>
              <a:t>＞</a:t>
            </a:r>
            <a:endParaRPr kumimoji="1" lang="ja-JP" altLang="en-US" sz="1100" dirty="0"/>
          </a:p>
        </p:txBody>
      </p:sp>
      <p:sp>
        <p:nvSpPr>
          <p:cNvPr id="31" name="テキスト ボックス 30"/>
          <p:cNvSpPr txBox="1"/>
          <p:nvPr/>
        </p:nvSpPr>
        <p:spPr>
          <a:xfrm flipH="1">
            <a:off x="3358512" y="5107661"/>
            <a:ext cx="756618" cy="246221"/>
          </a:xfrm>
          <a:prstGeom prst="rect">
            <a:avLst/>
          </a:prstGeom>
          <a:noFill/>
        </p:spPr>
        <p:txBody>
          <a:bodyPr wrap="square" rtlCol="0">
            <a:spAutoFit/>
          </a:bodyPr>
          <a:lstStyle/>
          <a:p>
            <a:r>
              <a:rPr kumimoji="1" lang="ja-JP" altLang="en-US" sz="1000" dirty="0"/>
              <a:t>＜</a:t>
            </a:r>
            <a:r>
              <a:rPr lang="ja-JP" altLang="en-US" sz="1000" dirty="0"/>
              <a:t>国</a:t>
            </a:r>
            <a:r>
              <a:rPr kumimoji="1" lang="ja-JP" altLang="en-US" sz="1000" dirty="0"/>
              <a:t>＞</a:t>
            </a:r>
            <a:endParaRPr kumimoji="1" lang="ja-JP" altLang="en-US" sz="1100" dirty="0"/>
          </a:p>
        </p:txBody>
      </p:sp>
      <p:sp>
        <p:nvSpPr>
          <p:cNvPr id="32" name="テキスト ボックス 31"/>
          <p:cNvSpPr txBox="1"/>
          <p:nvPr/>
        </p:nvSpPr>
        <p:spPr>
          <a:xfrm>
            <a:off x="8262750" y="3084561"/>
            <a:ext cx="802388" cy="246221"/>
          </a:xfrm>
          <a:prstGeom prst="rect">
            <a:avLst/>
          </a:prstGeom>
          <a:noFill/>
        </p:spPr>
        <p:txBody>
          <a:bodyPr wrap="square" rtlCol="0">
            <a:spAutoFit/>
          </a:bodyPr>
          <a:lstStyle/>
          <a:p>
            <a:r>
              <a:rPr kumimoji="1" lang="ja-JP" altLang="en-US" sz="1000" dirty="0"/>
              <a:t>＜</a:t>
            </a:r>
            <a:r>
              <a:rPr lang="ja-JP" altLang="en-US" sz="1000" dirty="0"/>
              <a:t>府</a:t>
            </a:r>
            <a:r>
              <a:rPr kumimoji="1" lang="ja-JP" altLang="en-US" sz="1000" dirty="0"/>
              <a:t>＞</a:t>
            </a:r>
            <a:endParaRPr kumimoji="1" lang="ja-JP" altLang="en-US" sz="1100" dirty="0"/>
          </a:p>
        </p:txBody>
      </p:sp>
      <p:sp>
        <p:nvSpPr>
          <p:cNvPr id="33" name="テキスト ボックス 32"/>
          <p:cNvSpPr txBox="1"/>
          <p:nvPr/>
        </p:nvSpPr>
        <p:spPr>
          <a:xfrm>
            <a:off x="361740" y="3012494"/>
            <a:ext cx="663493" cy="230832"/>
          </a:xfrm>
          <a:prstGeom prst="rect">
            <a:avLst/>
          </a:prstGeom>
          <a:gradFill>
            <a:gsLst>
              <a:gs pos="37000">
                <a:srgbClr val="FFFFFF"/>
              </a:gs>
              <a:gs pos="81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kumimoji="1" lang="ja-JP" altLang="en-US" sz="900" b="1" dirty="0">
                <a:latin typeface="Meiryo UI" panose="020B0604030504040204" pitchFamily="50" charset="-128"/>
                <a:ea typeface="Meiryo UI" panose="020B0604030504040204" pitchFamily="50" charset="-128"/>
              </a:rPr>
              <a:t>データ７</a:t>
            </a:r>
          </a:p>
        </p:txBody>
      </p:sp>
      <p:sp>
        <p:nvSpPr>
          <p:cNvPr id="34" name="テキスト ボックス 33"/>
          <p:cNvSpPr txBox="1"/>
          <p:nvPr/>
        </p:nvSpPr>
        <p:spPr>
          <a:xfrm>
            <a:off x="4462450" y="3026223"/>
            <a:ext cx="663493" cy="230832"/>
          </a:xfrm>
          <a:prstGeom prst="rect">
            <a:avLst/>
          </a:prstGeom>
          <a:gradFill>
            <a:gsLst>
              <a:gs pos="37000">
                <a:srgbClr val="FFFFFF"/>
              </a:gs>
              <a:gs pos="81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kumimoji="1" lang="ja-JP" altLang="en-US" sz="900" b="1" dirty="0">
                <a:latin typeface="Meiryo UI" panose="020B0604030504040204" pitchFamily="50" charset="-128"/>
                <a:ea typeface="Meiryo UI" panose="020B0604030504040204" pitchFamily="50" charset="-128"/>
              </a:rPr>
              <a:t>データ８</a:t>
            </a:r>
          </a:p>
        </p:txBody>
      </p:sp>
      <p:sp>
        <p:nvSpPr>
          <p:cNvPr id="35" name="テキスト ボックス 34"/>
          <p:cNvSpPr txBox="1"/>
          <p:nvPr/>
        </p:nvSpPr>
        <p:spPr>
          <a:xfrm>
            <a:off x="377405" y="4922065"/>
            <a:ext cx="663493" cy="230832"/>
          </a:xfrm>
          <a:prstGeom prst="rect">
            <a:avLst/>
          </a:prstGeom>
          <a:gradFill>
            <a:gsLst>
              <a:gs pos="37000">
                <a:srgbClr val="FFFFFF"/>
              </a:gs>
              <a:gs pos="81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kumimoji="1" lang="ja-JP" altLang="en-US" sz="900" b="1" dirty="0">
                <a:latin typeface="Meiryo UI" panose="020B0604030504040204" pitchFamily="50" charset="-128"/>
                <a:ea typeface="Meiryo UI" panose="020B0604030504040204" pitchFamily="50" charset="-128"/>
              </a:rPr>
              <a:t>データ</a:t>
            </a:r>
            <a:r>
              <a:rPr lang="ja-JP" altLang="en-US" sz="900" b="1" dirty="0">
                <a:latin typeface="Meiryo UI" panose="020B0604030504040204" pitchFamily="50" charset="-128"/>
                <a:ea typeface="Meiryo UI" panose="020B0604030504040204" pitchFamily="50" charset="-128"/>
              </a:rPr>
              <a:t>９</a:t>
            </a:r>
            <a:endParaRPr kumimoji="1" lang="ja-JP" altLang="en-US" sz="900" b="1"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4427984" y="4962407"/>
            <a:ext cx="663493" cy="230832"/>
          </a:xfrm>
          <a:prstGeom prst="rect">
            <a:avLst/>
          </a:prstGeom>
          <a:gradFill>
            <a:gsLst>
              <a:gs pos="37000">
                <a:srgbClr val="FFFFFF"/>
              </a:gs>
              <a:gs pos="81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kumimoji="1" lang="ja-JP" altLang="en-US" sz="900" b="1" dirty="0">
                <a:latin typeface="Meiryo UI" panose="020B0604030504040204" pitchFamily="50" charset="-128"/>
                <a:ea typeface="Meiryo UI" panose="020B0604030504040204" pitchFamily="50" charset="-128"/>
              </a:rPr>
              <a:t>データ</a:t>
            </a:r>
            <a:r>
              <a:rPr kumimoji="1" lang="en-US" altLang="ja-JP" sz="900" b="1" dirty="0">
                <a:latin typeface="Meiryo UI" panose="020B0604030504040204" pitchFamily="50" charset="-128"/>
                <a:ea typeface="Meiryo UI" panose="020B0604030504040204" pitchFamily="50" charset="-128"/>
              </a:rPr>
              <a:t>1</a:t>
            </a:r>
            <a:r>
              <a:rPr kumimoji="1" lang="ja-JP" altLang="en-US" sz="900" b="1" dirty="0">
                <a:latin typeface="Meiryo UI" panose="020B0604030504040204" pitchFamily="50" charset="-128"/>
                <a:ea typeface="Meiryo UI" panose="020B0604030504040204" pitchFamily="50" charset="-128"/>
              </a:rPr>
              <a:t>０</a:t>
            </a:r>
          </a:p>
        </p:txBody>
      </p:sp>
      <p:pic>
        <p:nvPicPr>
          <p:cNvPr id="5" name="図 4"/>
          <p:cNvPicPr>
            <a:picLocks noChangeAspect="1"/>
          </p:cNvPicPr>
          <p:nvPr/>
        </p:nvPicPr>
        <p:blipFill>
          <a:blip r:embed="rId4"/>
          <a:stretch>
            <a:fillRect/>
          </a:stretch>
        </p:blipFill>
        <p:spPr>
          <a:xfrm>
            <a:off x="361740" y="3505451"/>
            <a:ext cx="3643098" cy="1010666"/>
          </a:xfrm>
          <a:prstGeom prst="rect">
            <a:avLst/>
          </a:prstGeom>
        </p:spPr>
      </p:pic>
      <p:pic>
        <p:nvPicPr>
          <p:cNvPr id="11" name="図 10"/>
          <p:cNvPicPr>
            <a:picLocks noChangeAspect="1"/>
          </p:cNvPicPr>
          <p:nvPr/>
        </p:nvPicPr>
        <p:blipFill>
          <a:blip r:embed="rId5"/>
          <a:stretch>
            <a:fillRect/>
          </a:stretch>
        </p:blipFill>
        <p:spPr>
          <a:xfrm>
            <a:off x="4427984" y="3341247"/>
            <a:ext cx="4529254" cy="1442488"/>
          </a:xfrm>
          <a:prstGeom prst="rect">
            <a:avLst/>
          </a:prstGeom>
        </p:spPr>
      </p:pic>
      <p:sp>
        <p:nvSpPr>
          <p:cNvPr id="39" name="正方形/長方形 38">
            <a:extLst>
              <a:ext uri="{FF2B5EF4-FFF2-40B4-BE49-F238E27FC236}">
                <a16:creationId xmlns:a16="http://schemas.microsoft.com/office/drawing/2014/main" id="{8A678853-5C0A-4C45-9CF7-8EB01923E62F}"/>
              </a:ext>
            </a:extLst>
          </p:cNvPr>
          <p:cNvSpPr/>
          <p:nvPr/>
        </p:nvSpPr>
        <p:spPr>
          <a:xfrm>
            <a:off x="318412" y="5168225"/>
            <a:ext cx="3600930"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運用状況の検証・検討の実施回数</a:t>
            </a:r>
            <a:endParaRPr lang="en-US" altLang="ja-JP" sz="1200" b="1"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6"/>
          <a:stretch>
            <a:fillRect/>
          </a:stretch>
        </p:blipFill>
        <p:spPr>
          <a:xfrm>
            <a:off x="395535" y="5415728"/>
            <a:ext cx="3609303" cy="1346936"/>
          </a:xfrm>
          <a:prstGeom prst="rect">
            <a:avLst/>
          </a:prstGeom>
        </p:spPr>
      </p:pic>
      <p:pic>
        <p:nvPicPr>
          <p:cNvPr id="13" name="図 12"/>
          <p:cNvPicPr>
            <a:picLocks noChangeAspect="1"/>
          </p:cNvPicPr>
          <p:nvPr/>
        </p:nvPicPr>
        <p:blipFill>
          <a:blip r:embed="rId7"/>
          <a:stretch>
            <a:fillRect/>
          </a:stretch>
        </p:blipFill>
        <p:spPr>
          <a:xfrm>
            <a:off x="4427984" y="5246148"/>
            <a:ext cx="4439597" cy="1580036"/>
          </a:xfrm>
          <a:prstGeom prst="rect">
            <a:avLst/>
          </a:prstGeom>
        </p:spPr>
      </p:pic>
      <p:sp>
        <p:nvSpPr>
          <p:cNvPr id="40" name="正方形/長方形 39">
            <a:extLst>
              <a:ext uri="{FF2B5EF4-FFF2-40B4-BE49-F238E27FC236}">
                <a16:creationId xmlns:a16="http://schemas.microsoft.com/office/drawing/2014/main" id="{8A678853-5C0A-4C45-9CF7-8EB01923E62F}"/>
              </a:ext>
            </a:extLst>
          </p:cNvPr>
          <p:cNvSpPr/>
          <p:nvPr/>
        </p:nvSpPr>
        <p:spPr>
          <a:xfrm>
            <a:off x="5106287" y="4937453"/>
            <a:ext cx="3600930"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運用状況の検証・検討の実施方法</a:t>
            </a:r>
            <a:endParaRPr lang="en-US" altLang="ja-JP"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2865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119152" y="188640"/>
            <a:ext cx="8917344" cy="720080"/>
          </a:xfrm>
          <a:prstGeom prst="roundRect">
            <a:avLst>
              <a:gd name="adj" fmla="val 0"/>
            </a:avLst>
          </a:prstGeom>
          <a:noFill/>
          <a:ln>
            <a:no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3"/>
          <a:stretch>
            <a:fillRect/>
          </a:stretch>
        </p:blipFill>
        <p:spPr>
          <a:xfrm>
            <a:off x="33106" y="873719"/>
            <a:ext cx="9071634" cy="127824"/>
          </a:xfrm>
          <a:prstGeom prst="rect">
            <a:avLst/>
          </a:prstGeom>
        </p:spPr>
      </p:pic>
      <p:sp>
        <p:nvSpPr>
          <p:cNvPr id="3" name="タイトル 2"/>
          <p:cNvSpPr>
            <a:spLocks noGrp="1"/>
          </p:cNvSpPr>
          <p:nvPr>
            <p:ph type="title"/>
          </p:nvPr>
        </p:nvSpPr>
        <p:spPr>
          <a:xfrm>
            <a:off x="119152" y="471003"/>
            <a:ext cx="7886700" cy="495538"/>
          </a:xfrm>
        </p:spPr>
        <p:txBody>
          <a:bodyPr>
            <a:normAutofit/>
          </a:bodyPr>
          <a:lstStyle/>
          <a:p>
            <a:r>
              <a:rPr lang="ja-JP" altLang="en-US" sz="2000" b="1" dirty="0">
                <a:latin typeface="Meiryo UI" panose="020B0604030504040204" pitchFamily="50" charset="-128"/>
                <a:ea typeface="Meiryo UI" panose="020B0604030504040204" pitchFamily="50" charset="-128"/>
              </a:rPr>
              <a:t>５．運用状況の検証・検討について</a:t>
            </a:r>
            <a:endParaRPr kumimoji="1" lang="ja-JP" altLang="en-US" sz="2000" b="1"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0" y="26112"/>
            <a:ext cx="9137847"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地域生活支援拠点等の充実・強化について</a:t>
            </a:r>
          </a:p>
        </p:txBody>
      </p:sp>
      <p:sp>
        <p:nvSpPr>
          <p:cNvPr id="18" name="スライド番号プレースホルダー 2"/>
          <p:cNvSpPr>
            <a:spLocks noGrp="1"/>
          </p:cNvSpPr>
          <p:nvPr>
            <p:ph type="sldNum" sz="quarter" idx="12"/>
          </p:nvPr>
        </p:nvSpPr>
        <p:spPr>
          <a:xfrm>
            <a:off x="7004247" y="6701451"/>
            <a:ext cx="2133600" cy="365125"/>
          </a:xfrm>
        </p:spPr>
        <p:txBody>
          <a:bodyPr/>
          <a:lstStyle/>
          <a:p>
            <a:pPr>
              <a:defRPr/>
            </a:pPr>
            <a:fld id="{08C0B7E9-49C2-4EF2-86B7-39D4016E13D8}" type="slidenum">
              <a:rPr lang="ja-JP" altLang="en-US" smtClean="0"/>
              <a:pPr>
                <a:defRPr/>
              </a:pPr>
              <a:t>8</a:t>
            </a:fld>
            <a:endParaRPr lang="ja-JP" altLang="en-US" dirty="0"/>
          </a:p>
        </p:txBody>
      </p:sp>
      <p:graphicFrame>
        <p:nvGraphicFramePr>
          <p:cNvPr id="9" name="グラフ 8"/>
          <p:cNvGraphicFramePr>
            <a:graphicFrameLocks/>
          </p:cNvGraphicFramePr>
          <p:nvPr>
            <p:extLst>
              <p:ext uri="{D42A27DB-BD31-4B8C-83A1-F6EECF244321}">
                <p14:modId xmlns:p14="http://schemas.microsoft.com/office/powerpoint/2010/main" val="793390183"/>
              </p:ext>
            </p:extLst>
          </p:nvPr>
        </p:nvGraphicFramePr>
        <p:xfrm>
          <a:off x="4860032" y="2519712"/>
          <a:ext cx="4190849" cy="32326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グラフ 9"/>
          <p:cNvGraphicFramePr>
            <a:graphicFrameLocks/>
          </p:cNvGraphicFramePr>
          <p:nvPr>
            <p:extLst>
              <p:ext uri="{D42A27DB-BD31-4B8C-83A1-F6EECF244321}">
                <p14:modId xmlns:p14="http://schemas.microsoft.com/office/powerpoint/2010/main" val="1392568396"/>
              </p:ext>
            </p:extLst>
          </p:nvPr>
        </p:nvGraphicFramePr>
        <p:xfrm>
          <a:off x="125809" y="2537283"/>
          <a:ext cx="4666135" cy="3212468"/>
        </p:xfrm>
        <a:graphic>
          <a:graphicData uri="http://schemas.openxmlformats.org/drawingml/2006/chart">
            <c:chart xmlns:c="http://schemas.openxmlformats.org/drawingml/2006/chart" xmlns:r="http://schemas.openxmlformats.org/officeDocument/2006/relationships" r:id="rId5"/>
          </a:graphicData>
        </a:graphic>
      </p:graphicFrame>
      <p:sp>
        <p:nvSpPr>
          <p:cNvPr id="11" name="コンテンツ プレースホルダー 2"/>
          <p:cNvSpPr txBox="1">
            <a:spLocks/>
          </p:cNvSpPr>
          <p:nvPr/>
        </p:nvSpPr>
        <p:spPr>
          <a:xfrm>
            <a:off x="220930" y="1022515"/>
            <a:ext cx="8713788" cy="1244892"/>
          </a:xfrm>
          <a:prstGeom prst="rect">
            <a:avLst/>
          </a:prstGeom>
          <a:ln>
            <a:solidFill>
              <a:schemeClr val="dk1"/>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Wingdings" panose="05000000000000000000" pitchFamily="2" charset="2"/>
              <a:buChar char="u"/>
            </a:pPr>
            <a:r>
              <a:rPr lang="ja-JP" altLang="en-US" sz="1400" dirty="0">
                <a:latin typeface="Meiryo UI" panose="020B0604030504040204" pitchFamily="50" charset="-128"/>
                <a:ea typeface="Meiryo UI" panose="020B0604030504040204" pitchFamily="50" charset="-128"/>
              </a:rPr>
              <a:t>運用状況の検証・検討の結果、抽出された課題は、 「地域生活支援拠点等の周知」や「利用者の事前把握・登録」を挙げている市町村が多い。（データ</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a:buFont typeface="Wingdings" panose="05000000000000000000" pitchFamily="2" charset="2"/>
              <a:buChar char="u"/>
            </a:pPr>
            <a:r>
              <a:rPr lang="ja-JP" altLang="en-US" sz="1400" dirty="0">
                <a:latin typeface="Meiryo UI" panose="020B0604030504040204" pitchFamily="50" charset="-128"/>
                <a:ea typeface="Meiryo UI" panose="020B0604030504040204" pitchFamily="50" charset="-128"/>
              </a:rPr>
              <a:t>運用状況の検証・検討の結果、抽出された課題に対して、各市町村では取組みを検討・実施（データ</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）しており、基幹相談支援センターなどの関連機関へ共有（データ</a:t>
            </a:r>
            <a:r>
              <a:rPr lang="en-US" altLang="ja-JP" sz="1400" dirty="0">
                <a:latin typeface="Meiryo UI" panose="020B0604030504040204" pitchFamily="50" charset="-128"/>
                <a:ea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rPr>
              <a:t>）され、検証・検討を行った</a:t>
            </a:r>
            <a:r>
              <a:rPr lang="en-US" altLang="ja-JP" sz="1400" dirty="0">
                <a:latin typeface="Meiryo UI" panose="020B0604030504040204" pitchFamily="50" charset="-128"/>
                <a:ea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rPr>
              <a:t>市町村中、８市町村は、検証・検討結果についてホームページ等で公表を行った。（データ</a:t>
            </a:r>
            <a:r>
              <a:rPr lang="en-US" altLang="ja-JP" sz="1400" dirty="0">
                <a:latin typeface="Meiryo UI" panose="020B0604030504040204" pitchFamily="50" charset="-128"/>
                <a:ea typeface="Meiryo UI" panose="020B0604030504040204" pitchFamily="50" charset="-128"/>
              </a:rPr>
              <a:t>14,15</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6092478" y="2549407"/>
            <a:ext cx="2880320" cy="261610"/>
          </a:xfrm>
          <a:prstGeom prst="rect">
            <a:avLst/>
          </a:prstGeom>
          <a:noFill/>
        </p:spPr>
        <p:txBody>
          <a:bodyPr wrap="square" rtlCol="0">
            <a:spAutoFit/>
          </a:bodyPr>
          <a:lstStyle/>
          <a:p>
            <a:r>
              <a:rPr lang="ja-JP" altLang="en-US" sz="1100" b="1" dirty="0">
                <a:latin typeface="Meiryo UI" panose="020B0604030504040204" pitchFamily="50" charset="-128"/>
                <a:ea typeface="Meiryo UI" panose="020B0604030504040204" pitchFamily="50" charset="-128"/>
              </a:rPr>
              <a:t>主な課題に対する取組み</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3586479121"/>
              </p:ext>
            </p:extLst>
          </p:nvPr>
        </p:nvGraphicFramePr>
        <p:xfrm>
          <a:off x="-390429" y="2399661"/>
          <a:ext cx="5457565" cy="3187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表 4"/>
          <p:cNvGraphicFramePr>
            <a:graphicFrameLocks noGrp="1"/>
          </p:cNvGraphicFramePr>
          <p:nvPr>
            <p:extLst>
              <p:ext uri="{D42A27DB-BD31-4B8C-83A1-F6EECF244321}">
                <p14:modId xmlns:p14="http://schemas.microsoft.com/office/powerpoint/2010/main" val="2925089469"/>
              </p:ext>
            </p:extLst>
          </p:nvPr>
        </p:nvGraphicFramePr>
        <p:xfrm>
          <a:off x="4954244" y="2815767"/>
          <a:ext cx="4058913" cy="2800350"/>
        </p:xfrm>
        <a:graphic>
          <a:graphicData uri="http://schemas.openxmlformats.org/drawingml/2006/table">
            <a:tbl>
              <a:tblPr>
                <a:tableStyleId>{5C22544A-7EE6-4342-B048-85BDC9FD1C3A}</a:tableStyleId>
              </a:tblPr>
              <a:tblGrid>
                <a:gridCol w="1322609">
                  <a:extLst>
                    <a:ext uri="{9D8B030D-6E8A-4147-A177-3AD203B41FA5}">
                      <a16:colId xmlns:a16="http://schemas.microsoft.com/office/drawing/2014/main" val="1424072521"/>
                    </a:ext>
                  </a:extLst>
                </a:gridCol>
                <a:gridCol w="2736304">
                  <a:extLst>
                    <a:ext uri="{9D8B030D-6E8A-4147-A177-3AD203B41FA5}">
                      <a16:colId xmlns:a16="http://schemas.microsoft.com/office/drawing/2014/main" val="3487202508"/>
                    </a:ext>
                  </a:extLst>
                </a:gridCol>
              </a:tblGrid>
              <a:tr h="200025">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主な課題</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92B5D3"/>
                    </a:solidFill>
                  </a:tcPr>
                </a:tc>
                <a:tc>
                  <a:txBody>
                    <a:bodyPr/>
                    <a:lstStyle/>
                    <a:p>
                      <a:pPr algn="ctr" fontAlgn="ctr"/>
                      <a:r>
                        <a:rPr lang="ja-JP" altLang="en-US" sz="900" u="none" strike="noStrike" dirty="0">
                          <a:effectLst/>
                          <a:latin typeface="Meiryo UI" panose="020B0604030504040204" pitchFamily="50" charset="-128"/>
                          <a:ea typeface="Meiryo UI" panose="020B0604030504040204" pitchFamily="50" charset="-128"/>
                        </a:rPr>
                        <a:t>課題に対する取組み</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92B5D3"/>
                    </a:solidFill>
                  </a:tcPr>
                </a:tc>
                <a:extLst>
                  <a:ext uri="{0D108BD9-81ED-4DB2-BD59-A6C34878D82A}">
                    <a16:rowId xmlns:a16="http://schemas.microsoft.com/office/drawing/2014/main" val="2024518736"/>
                  </a:ext>
                </a:extLst>
              </a:tr>
              <a:tr h="200025">
                <a:tc rowSpan="2">
                  <a:txBody>
                    <a:bodyPr/>
                    <a:lstStyle/>
                    <a:p>
                      <a:pPr algn="l" fontAlgn="ctr"/>
                      <a:r>
                        <a:rPr lang="ja-JP" altLang="en-US" sz="900" u="none" strike="noStrike" dirty="0">
                          <a:effectLst/>
                          <a:latin typeface="Meiryo UI" panose="020B0604030504040204" pitchFamily="50" charset="-128"/>
                          <a:ea typeface="Meiryo UI" panose="020B0604030504040204" pitchFamily="50" charset="-128"/>
                        </a:rPr>
                        <a:t>拠点の周知</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900" u="none" strike="noStrike" dirty="0">
                          <a:effectLst/>
                          <a:latin typeface="Meiryo UI" panose="020B0604030504040204" pitchFamily="50" charset="-128"/>
                          <a:ea typeface="Meiryo UI" panose="020B0604030504040204" pitchFamily="50" charset="-128"/>
                        </a:rPr>
                        <a:t>事業所連絡会等で周知</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833590117"/>
                  </a:ext>
                </a:extLst>
              </a:tr>
              <a:tr h="200025">
                <a:tc vMerge="1">
                  <a:txBody>
                    <a:bodyPr/>
                    <a:lstStyle/>
                    <a:p>
                      <a:endParaRPr kumimoji="1" lang="ja-JP" altLang="en-US"/>
                    </a:p>
                  </a:txBody>
                  <a:tcPr/>
                </a:tc>
                <a:tc>
                  <a:txBody>
                    <a:bodyPr/>
                    <a:lstStyle/>
                    <a:p>
                      <a:pPr algn="l" fontAlgn="ctr"/>
                      <a:r>
                        <a:rPr lang="ja-JP" altLang="en-US" sz="900" u="none" strike="noStrike">
                          <a:effectLst/>
                          <a:latin typeface="Meiryo UI" panose="020B0604030504040204" pitchFamily="50" charset="-128"/>
                          <a:ea typeface="Meiryo UI" panose="020B0604030504040204" pitchFamily="50" charset="-128"/>
                        </a:rPr>
                        <a:t>相談支援事業所を活用し周知を図る</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73033187"/>
                  </a:ext>
                </a:extLst>
              </a:tr>
              <a:tr h="200025">
                <a:tc rowSpan="4">
                  <a:txBody>
                    <a:bodyPr/>
                    <a:lstStyle/>
                    <a:p>
                      <a:pPr algn="l" fontAlgn="ctr"/>
                      <a:r>
                        <a:rPr lang="ja-JP" altLang="en-US" sz="900" u="none" strike="noStrike">
                          <a:effectLst/>
                          <a:latin typeface="Meiryo UI" panose="020B0604030504040204" pitchFamily="50" charset="-128"/>
                          <a:ea typeface="Meiryo UI" panose="020B0604030504040204" pitchFamily="50" charset="-128"/>
                        </a:rPr>
                        <a:t>利用者の事前把握・登録</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900" u="none" strike="noStrike" dirty="0">
                          <a:effectLst/>
                          <a:latin typeface="Meiryo UI" panose="020B0604030504040204" pitchFamily="50" charset="-128"/>
                          <a:ea typeface="Meiryo UI" panose="020B0604030504040204" pitchFamily="50" charset="-128"/>
                        </a:rPr>
                        <a:t>周知・啓発リーフレット・パンプレットの作成・配布</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540899300"/>
                  </a:ext>
                </a:extLst>
              </a:tr>
              <a:tr h="200025">
                <a:tc vMerge="1">
                  <a:txBody>
                    <a:bodyPr/>
                    <a:lstStyle/>
                    <a:p>
                      <a:endParaRPr kumimoji="1" lang="ja-JP" altLang="en-US"/>
                    </a:p>
                  </a:txBody>
                  <a:tcPr/>
                </a:tc>
                <a:tc>
                  <a:txBody>
                    <a:bodyPr/>
                    <a:lstStyle/>
                    <a:p>
                      <a:pPr algn="l" fontAlgn="ctr"/>
                      <a:r>
                        <a:rPr lang="ja-JP" altLang="en-US" sz="900" u="none" strike="noStrike">
                          <a:effectLst/>
                          <a:latin typeface="Meiryo UI" panose="020B0604030504040204" pitchFamily="50" charset="-128"/>
                          <a:ea typeface="Meiryo UI" panose="020B0604030504040204" pitchFamily="50" charset="-128"/>
                        </a:rPr>
                        <a:t>登録制の対象利用者の範囲を拡充</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666288258"/>
                  </a:ext>
                </a:extLst>
              </a:tr>
              <a:tr h="200025">
                <a:tc vMerge="1">
                  <a:txBody>
                    <a:bodyPr/>
                    <a:lstStyle/>
                    <a:p>
                      <a:endParaRPr kumimoji="1" lang="ja-JP" altLang="en-US"/>
                    </a:p>
                  </a:txBody>
                  <a:tcPr/>
                </a:tc>
                <a:tc>
                  <a:txBody>
                    <a:bodyPr/>
                    <a:lstStyle/>
                    <a:p>
                      <a:pPr algn="l" fontAlgn="ctr"/>
                      <a:r>
                        <a:rPr lang="ja-JP" altLang="en-US" sz="900" u="none" strike="noStrike">
                          <a:effectLst/>
                          <a:latin typeface="Meiryo UI" panose="020B0604030504040204" pitchFamily="50" charset="-128"/>
                          <a:ea typeface="Meiryo UI" panose="020B0604030504040204" pitchFamily="50" charset="-128"/>
                        </a:rPr>
                        <a:t>登録利用者増加のため参加事業者の拡充</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028852496"/>
                  </a:ext>
                </a:extLst>
              </a:tr>
              <a:tr h="200025">
                <a:tc vMerge="1">
                  <a:txBody>
                    <a:bodyPr/>
                    <a:lstStyle/>
                    <a:p>
                      <a:endParaRPr kumimoji="1" lang="ja-JP" altLang="en-US"/>
                    </a:p>
                  </a:txBody>
                  <a:tcPr/>
                </a:tc>
                <a:tc>
                  <a:txBody>
                    <a:bodyPr/>
                    <a:lstStyle/>
                    <a:p>
                      <a:pPr algn="l" fontAlgn="ctr"/>
                      <a:r>
                        <a:rPr lang="ja-JP" altLang="en-US" sz="900" u="none" strike="noStrike">
                          <a:effectLst/>
                          <a:latin typeface="Meiryo UI" panose="020B0604030504040204" pitchFamily="50" charset="-128"/>
                          <a:ea typeface="Meiryo UI" panose="020B0604030504040204" pitchFamily="50" charset="-128"/>
                        </a:rPr>
                        <a:t>利用者情報を集約する様式作成</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037177042"/>
                  </a:ext>
                </a:extLst>
              </a:tr>
              <a:tr h="200025">
                <a:tc rowSpan="3">
                  <a:txBody>
                    <a:bodyPr/>
                    <a:lstStyle/>
                    <a:p>
                      <a:pPr algn="l" fontAlgn="ctr"/>
                      <a:r>
                        <a:rPr lang="ja-JP" altLang="en-US" sz="900" u="none" strike="noStrike">
                          <a:effectLst/>
                          <a:latin typeface="Meiryo UI" panose="020B0604030504040204" pitchFamily="50" charset="-128"/>
                          <a:ea typeface="Meiryo UI" panose="020B0604030504040204" pitchFamily="50" charset="-128"/>
                        </a:rPr>
                        <a:t>機能の強化・充実</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900" u="none" strike="noStrike">
                          <a:effectLst/>
                          <a:latin typeface="Meiryo UI" panose="020B0604030504040204" pitchFamily="50" charset="-128"/>
                          <a:ea typeface="Meiryo UI" panose="020B0604030504040204" pitchFamily="50" charset="-128"/>
                        </a:rPr>
                        <a:t>機能充実のため事業所と協定を結ぶ</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925475126"/>
                  </a:ext>
                </a:extLst>
              </a:tr>
              <a:tr h="200025">
                <a:tc vMerge="1">
                  <a:txBody>
                    <a:bodyPr/>
                    <a:lstStyle/>
                    <a:p>
                      <a:endParaRPr kumimoji="1" lang="ja-JP" altLang="en-US"/>
                    </a:p>
                  </a:txBody>
                  <a:tcPr/>
                </a:tc>
                <a:tc>
                  <a:txBody>
                    <a:bodyPr/>
                    <a:lstStyle/>
                    <a:p>
                      <a:pPr algn="l" fontAlgn="ctr"/>
                      <a:r>
                        <a:rPr lang="ja-JP" altLang="en-US" sz="900" u="none" strike="noStrike" dirty="0">
                          <a:effectLst/>
                          <a:latin typeface="Meiryo UI" panose="020B0604030504040204" pitchFamily="50" charset="-128"/>
                          <a:ea typeface="Meiryo UI" panose="020B0604030504040204" pitchFamily="50" charset="-128"/>
                        </a:rPr>
                        <a:t>緊急時居室確保事業を実施</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277105927"/>
                  </a:ext>
                </a:extLst>
              </a:tr>
              <a:tr h="200025">
                <a:tc vMerge="1">
                  <a:txBody>
                    <a:bodyPr/>
                    <a:lstStyle/>
                    <a:p>
                      <a:endParaRPr kumimoji="1" lang="ja-JP" altLang="en-US"/>
                    </a:p>
                  </a:txBody>
                  <a:tcPr/>
                </a:tc>
                <a:tc>
                  <a:txBody>
                    <a:bodyPr/>
                    <a:lstStyle/>
                    <a:p>
                      <a:pPr algn="l" fontAlgn="ctr"/>
                      <a:r>
                        <a:rPr lang="ja-JP" altLang="en-US" sz="900" u="none" strike="noStrike">
                          <a:effectLst/>
                          <a:latin typeface="Meiryo UI" panose="020B0604030504040204" pitchFamily="50" charset="-128"/>
                          <a:ea typeface="Meiryo UI" panose="020B0604030504040204" pitchFamily="50" charset="-128"/>
                        </a:rPr>
                        <a:t>補助制度の拡充・事業費の増額</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724223923"/>
                  </a:ext>
                </a:extLst>
              </a:tr>
              <a:tr h="200025">
                <a:tc>
                  <a:txBody>
                    <a:bodyPr/>
                    <a:lstStyle/>
                    <a:p>
                      <a:pPr algn="l" fontAlgn="ctr"/>
                      <a:r>
                        <a:rPr lang="ja-JP" altLang="en-US" sz="900" u="none" strike="noStrike">
                          <a:effectLst/>
                          <a:latin typeface="Meiryo UI" panose="020B0604030504040204" pitchFamily="50" charset="-128"/>
                          <a:ea typeface="Meiryo UI" panose="020B0604030504040204" pitchFamily="50" charset="-128"/>
                        </a:rPr>
                        <a:t>事業者参加促進・連携</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900" u="none" strike="noStrike">
                          <a:effectLst/>
                          <a:latin typeface="Meiryo UI" panose="020B0604030504040204" pitchFamily="50" charset="-128"/>
                          <a:ea typeface="Meiryo UI" panose="020B0604030504040204" pitchFamily="50" charset="-128"/>
                        </a:rPr>
                        <a:t>事業所連絡会の立ち上げ</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762039174"/>
                  </a:ext>
                </a:extLst>
              </a:tr>
              <a:tr h="200025">
                <a:tc rowSpan="2">
                  <a:txBody>
                    <a:bodyPr/>
                    <a:lstStyle/>
                    <a:p>
                      <a:pPr algn="l" fontAlgn="ctr"/>
                      <a:r>
                        <a:rPr lang="ja-JP" altLang="en-US" sz="900" u="none" strike="noStrike">
                          <a:effectLst/>
                          <a:latin typeface="Meiryo UI" panose="020B0604030504040204" pitchFamily="50" charset="-128"/>
                          <a:ea typeface="Meiryo UI" panose="020B0604030504040204" pitchFamily="50" charset="-128"/>
                        </a:rPr>
                        <a:t>未整備機能のニーズ把握</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900" u="none" strike="noStrike" dirty="0">
                          <a:effectLst/>
                          <a:latin typeface="Meiryo UI" panose="020B0604030504040204" pitchFamily="50" charset="-128"/>
                          <a:ea typeface="Meiryo UI" panose="020B0604030504040204" pitchFamily="50" charset="-128"/>
                        </a:rPr>
                        <a:t>事業所へのヒアリング</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525734408"/>
                  </a:ext>
                </a:extLst>
              </a:tr>
              <a:tr h="200025">
                <a:tc vMerge="1">
                  <a:txBody>
                    <a:bodyPr/>
                    <a:lstStyle/>
                    <a:p>
                      <a:endParaRPr kumimoji="1" lang="ja-JP" altLang="en-US"/>
                    </a:p>
                  </a:txBody>
                  <a:tcPr/>
                </a:tc>
                <a:tc>
                  <a:txBody>
                    <a:bodyPr/>
                    <a:lstStyle/>
                    <a:p>
                      <a:pPr algn="l" fontAlgn="ctr"/>
                      <a:r>
                        <a:rPr lang="ja-JP" altLang="en-US" sz="900" u="none" strike="noStrike">
                          <a:effectLst/>
                          <a:latin typeface="Meiryo UI" panose="020B0604030504040204" pitchFamily="50" charset="-128"/>
                          <a:ea typeface="Meiryo UI" panose="020B0604030504040204" pitchFamily="50" charset="-128"/>
                        </a:rPr>
                        <a:t>アンケートによるニーズ把握</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245190925"/>
                  </a:ext>
                </a:extLst>
              </a:tr>
              <a:tr h="200025">
                <a:tc>
                  <a:txBody>
                    <a:bodyPr/>
                    <a:lstStyle/>
                    <a:p>
                      <a:pPr algn="l" fontAlgn="ctr"/>
                      <a:r>
                        <a:rPr lang="ja-JP" altLang="en-US" sz="900" u="none" strike="noStrike" dirty="0">
                          <a:effectLst/>
                          <a:latin typeface="Meiryo UI" panose="020B0604030504040204" pitchFamily="50" charset="-128"/>
                          <a:ea typeface="Meiryo UI" panose="020B0604030504040204" pitchFamily="50" charset="-128"/>
                        </a:rPr>
                        <a:t>その他</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900" u="none" strike="noStrike" dirty="0">
                          <a:effectLst/>
                          <a:latin typeface="Meiryo UI" panose="020B0604030504040204" pitchFamily="50" charset="-128"/>
                          <a:ea typeface="Meiryo UI" panose="020B0604030504040204" pitchFamily="50" charset="-128"/>
                        </a:rPr>
                        <a:t>検討継続</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713354401"/>
                  </a:ext>
                </a:extLst>
              </a:tr>
            </a:tbl>
          </a:graphicData>
        </a:graphic>
      </p:graphicFrame>
      <p:sp>
        <p:nvSpPr>
          <p:cNvPr id="19" name="正方形/長方形 18">
            <a:extLst>
              <a:ext uri="{FF2B5EF4-FFF2-40B4-BE49-F238E27FC236}">
                <a16:creationId xmlns:a16="http://schemas.microsoft.com/office/drawing/2014/main" id="{8A678853-5C0A-4C45-9CF7-8EB01923E62F}"/>
              </a:ext>
            </a:extLst>
          </p:cNvPr>
          <p:cNvSpPr/>
          <p:nvPr/>
        </p:nvSpPr>
        <p:spPr>
          <a:xfrm>
            <a:off x="4258437" y="5906592"/>
            <a:ext cx="3600930"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検証・検討状況の公表</a:t>
            </a:r>
            <a:endParaRPr lang="en-US" altLang="ja-JP" sz="1200" b="1" dirty="0">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3198573735"/>
              </p:ext>
            </p:extLst>
          </p:nvPr>
        </p:nvGraphicFramePr>
        <p:xfrm>
          <a:off x="281559" y="6097727"/>
          <a:ext cx="2743200" cy="712470"/>
        </p:xfrm>
        <a:graphic>
          <a:graphicData uri="http://schemas.openxmlformats.org/drawingml/2006/table">
            <a:tbl>
              <a:tblPr/>
              <a:tblGrid>
                <a:gridCol w="2743200">
                  <a:extLst>
                    <a:ext uri="{9D8B030D-6E8A-4147-A177-3AD203B41FA5}">
                      <a16:colId xmlns:a16="http://schemas.microsoft.com/office/drawing/2014/main" val="2416284095"/>
                    </a:ext>
                  </a:extLst>
                </a:gridCol>
              </a:tblGrid>
              <a:tr h="200025">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検証・検討結果等を共有した機関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2489873865"/>
                  </a:ext>
                </a:extLst>
              </a:tr>
              <a:tr h="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基幹相談支援センター、自立支援協議会、市内の生活介護・短期入所・共同生活援助を運営する法人、相談支援事業所等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24961"/>
                  </a:ext>
                </a:extLst>
              </a:tr>
            </a:tbl>
          </a:graphicData>
        </a:graphic>
      </p:graphicFrame>
      <p:sp>
        <p:nvSpPr>
          <p:cNvPr id="22" name="正方形/長方形 21">
            <a:extLst>
              <a:ext uri="{FF2B5EF4-FFF2-40B4-BE49-F238E27FC236}">
                <a16:creationId xmlns:a16="http://schemas.microsoft.com/office/drawing/2014/main" id="{8A678853-5C0A-4C45-9CF7-8EB01923E62F}"/>
              </a:ext>
            </a:extLst>
          </p:cNvPr>
          <p:cNvSpPr/>
          <p:nvPr/>
        </p:nvSpPr>
        <p:spPr>
          <a:xfrm>
            <a:off x="833830" y="5838927"/>
            <a:ext cx="3600930"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検証・検討結果等を共有した機関</a:t>
            </a:r>
            <a:endParaRPr lang="en-US" altLang="ja-JP" sz="12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4874418" y="2420888"/>
            <a:ext cx="663493" cy="230832"/>
          </a:xfrm>
          <a:prstGeom prst="rect">
            <a:avLst/>
          </a:prstGeom>
          <a:gradFill>
            <a:gsLst>
              <a:gs pos="37000">
                <a:srgbClr val="FFFFFF"/>
              </a:gs>
              <a:gs pos="81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kumimoji="1" lang="ja-JP" altLang="en-US" sz="900" b="1" dirty="0">
                <a:latin typeface="Meiryo UI" panose="020B0604030504040204" pitchFamily="50" charset="-128"/>
                <a:ea typeface="Meiryo UI" panose="020B0604030504040204" pitchFamily="50" charset="-128"/>
              </a:rPr>
              <a:t>データ</a:t>
            </a:r>
            <a:r>
              <a:rPr lang="en-US" altLang="ja-JP" sz="900" b="1" dirty="0">
                <a:latin typeface="Meiryo UI" panose="020B0604030504040204" pitchFamily="50" charset="-128"/>
                <a:ea typeface="Meiryo UI" panose="020B0604030504040204" pitchFamily="50" charset="-128"/>
              </a:rPr>
              <a:t>12</a:t>
            </a:r>
            <a:endParaRPr kumimoji="1" lang="ja-JP" altLang="en-US" sz="90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51944" y="5878093"/>
            <a:ext cx="663493" cy="230832"/>
          </a:xfrm>
          <a:prstGeom prst="rect">
            <a:avLst/>
          </a:prstGeom>
          <a:gradFill>
            <a:gsLst>
              <a:gs pos="37000">
                <a:srgbClr val="FFFFFF"/>
              </a:gs>
              <a:gs pos="81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kumimoji="1" lang="ja-JP" altLang="en-US" sz="900" b="1" dirty="0">
                <a:latin typeface="Meiryo UI" panose="020B0604030504040204" pitchFamily="50" charset="-128"/>
                <a:ea typeface="Meiryo UI" panose="020B0604030504040204" pitchFamily="50" charset="-128"/>
              </a:rPr>
              <a:t>データ</a:t>
            </a:r>
            <a:r>
              <a:rPr lang="en-US" altLang="ja-JP" sz="900" b="1" dirty="0">
                <a:latin typeface="Meiryo UI" panose="020B0604030504040204" pitchFamily="50" charset="-128"/>
                <a:ea typeface="Meiryo UI" panose="020B0604030504040204" pitchFamily="50" charset="-128"/>
              </a:rPr>
              <a:t>13</a:t>
            </a:r>
            <a:endParaRPr kumimoji="1" lang="ja-JP" altLang="en-US" sz="9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653441" y="5354507"/>
            <a:ext cx="1413695" cy="261610"/>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複数回答</a:t>
            </a:r>
          </a:p>
        </p:txBody>
      </p:sp>
      <p:graphicFrame>
        <p:nvGraphicFramePr>
          <p:cNvPr id="31" name="表 30"/>
          <p:cNvGraphicFramePr>
            <a:graphicFrameLocks noGrp="1"/>
          </p:cNvGraphicFramePr>
          <p:nvPr>
            <p:extLst>
              <p:ext uri="{D42A27DB-BD31-4B8C-83A1-F6EECF244321}">
                <p14:modId xmlns:p14="http://schemas.microsoft.com/office/powerpoint/2010/main" val="1721781040"/>
              </p:ext>
            </p:extLst>
          </p:nvPr>
        </p:nvGraphicFramePr>
        <p:xfrm>
          <a:off x="6215401" y="6137842"/>
          <a:ext cx="2735468" cy="689586"/>
        </p:xfrm>
        <a:graphic>
          <a:graphicData uri="http://schemas.openxmlformats.org/drawingml/2006/table">
            <a:tbl>
              <a:tblPr/>
              <a:tblGrid>
                <a:gridCol w="1930288">
                  <a:extLst>
                    <a:ext uri="{9D8B030D-6E8A-4147-A177-3AD203B41FA5}">
                      <a16:colId xmlns:a16="http://schemas.microsoft.com/office/drawing/2014/main" val="4239802554"/>
                    </a:ext>
                  </a:extLst>
                </a:gridCol>
                <a:gridCol w="805180">
                  <a:extLst>
                    <a:ext uri="{9D8B030D-6E8A-4147-A177-3AD203B41FA5}">
                      <a16:colId xmlns:a16="http://schemas.microsoft.com/office/drawing/2014/main" val="2510612036"/>
                    </a:ext>
                  </a:extLst>
                </a:gridCol>
              </a:tblGrid>
              <a:tr h="229862">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公表の場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市町村数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314164390"/>
                  </a:ext>
                </a:extLst>
              </a:tr>
              <a:tr h="229862">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市町村のホームページ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３</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119702"/>
                  </a:ext>
                </a:extLst>
              </a:tr>
              <a:tr h="229862">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自立支援協議会</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部会等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５</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7544368"/>
                  </a:ext>
                </a:extLst>
              </a:tr>
            </a:tbl>
          </a:graphicData>
        </a:graphic>
      </p:graphicFrame>
      <p:sp>
        <p:nvSpPr>
          <p:cNvPr id="30" name="テキスト ボックス 29"/>
          <p:cNvSpPr txBox="1"/>
          <p:nvPr/>
        </p:nvSpPr>
        <p:spPr>
          <a:xfrm>
            <a:off x="6092478" y="5942122"/>
            <a:ext cx="663493" cy="230832"/>
          </a:xfrm>
          <a:prstGeom prst="rect">
            <a:avLst/>
          </a:prstGeom>
          <a:gradFill>
            <a:gsLst>
              <a:gs pos="37000">
                <a:srgbClr val="FFFFFF"/>
              </a:gs>
              <a:gs pos="81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kumimoji="1" lang="ja-JP" altLang="en-US" sz="900" b="1" dirty="0">
                <a:latin typeface="Meiryo UI" panose="020B0604030504040204" pitchFamily="50" charset="-128"/>
                <a:ea typeface="Meiryo UI" panose="020B0604030504040204" pitchFamily="50" charset="-128"/>
              </a:rPr>
              <a:t>データ</a:t>
            </a:r>
            <a:r>
              <a:rPr lang="en-US" altLang="ja-JP" sz="900" b="1" dirty="0">
                <a:latin typeface="Meiryo UI" panose="020B0604030504040204" pitchFamily="50" charset="-128"/>
                <a:ea typeface="Meiryo UI" panose="020B0604030504040204" pitchFamily="50" charset="-128"/>
              </a:rPr>
              <a:t>15</a:t>
            </a:r>
            <a:endParaRPr kumimoji="1" lang="ja-JP" altLang="en-US" sz="900" b="1" dirty="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8A678853-5C0A-4C45-9CF7-8EB01923E62F}"/>
              </a:ext>
            </a:extLst>
          </p:cNvPr>
          <p:cNvSpPr/>
          <p:nvPr/>
        </p:nvSpPr>
        <p:spPr>
          <a:xfrm>
            <a:off x="6722395" y="5821877"/>
            <a:ext cx="3600930"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検証・検討結果の公表の場</a:t>
            </a:r>
            <a:endParaRPr lang="en-US" altLang="ja-JP" sz="1200" b="1" dirty="0">
              <a:latin typeface="Meiryo UI" panose="020B0604030504040204" pitchFamily="50" charset="-128"/>
              <a:ea typeface="Meiryo UI" panose="020B0604030504040204" pitchFamily="50" charset="-128"/>
            </a:endParaRPr>
          </a:p>
        </p:txBody>
      </p:sp>
      <p:sp>
        <p:nvSpPr>
          <p:cNvPr id="26" name="角丸四角形 25"/>
          <p:cNvSpPr/>
          <p:nvPr/>
        </p:nvSpPr>
        <p:spPr>
          <a:xfrm>
            <a:off x="1128073" y="3033245"/>
            <a:ext cx="3519323" cy="339466"/>
          </a:xfrm>
          <a:prstGeom prst="roundRect">
            <a:avLst/>
          </a:prstGeom>
          <a:noFill/>
          <a:ln w="25400">
            <a:solidFill>
              <a:srgbClr val="FF0000"/>
            </a:solid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361953131"/>
              </p:ext>
            </p:extLst>
          </p:nvPr>
        </p:nvGraphicFramePr>
        <p:xfrm>
          <a:off x="3594944" y="6187307"/>
          <a:ext cx="2129184" cy="600075"/>
        </p:xfrm>
        <a:graphic>
          <a:graphicData uri="http://schemas.openxmlformats.org/drawingml/2006/table">
            <a:tbl>
              <a:tblPr/>
              <a:tblGrid>
                <a:gridCol w="1064592">
                  <a:extLst>
                    <a:ext uri="{9D8B030D-6E8A-4147-A177-3AD203B41FA5}">
                      <a16:colId xmlns:a16="http://schemas.microsoft.com/office/drawing/2014/main" val="2203740767"/>
                    </a:ext>
                  </a:extLst>
                </a:gridCol>
                <a:gridCol w="1064592">
                  <a:extLst>
                    <a:ext uri="{9D8B030D-6E8A-4147-A177-3AD203B41FA5}">
                      <a16:colId xmlns:a16="http://schemas.microsoft.com/office/drawing/2014/main" val="1273483820"/>
                    </a:ext>
                  </a:extLst>
                </a:gridCol>
              </a:tblGrid>
              <a:tr h="200025">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市町村数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336142983"/>
                  </a:ext>
                </a:extLst>
              </a:tr>
              <a:tr h="200025">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3475203"/>
                  </a:ext>
                </a:extLst>
              </a:tr>
              <a:tr h="200025">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607389"/>
                  </a:ext>
                </a:extLst>
              </a:tr>
            </a:tbl>
          </a:graphicData>
        </a:graphic>
      </p:graphicFrame>
      <p:sp>
        <p:nvSpPr>
          <p:cNvPr id="27" name="角丸四角形 26"/>
          <p:cNvSpPr/>
          <p:nvPr/>
        </p:nvSpPr>
        <p:spPr>
          <a:xfrm>
            <a:off x="3594944" y="6381328"/>
            <a:ext cx="2129184" cy="190952"/>
          </a:xfrm>
          <a:prstGeom prst="roundRect">
            <a:avLst/>
          </a:prstGeom>
          <a:noFill/>
          <a:ln w="25400">
            <a:solidFill>
              <a:srgbClr val="FF0000"/>
            </a:solid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3591879" y="5956795"/>
            <a:ext cx="663493" cy="230832"/>
          </a:xfrm>
          <a:prstGeom prst="rect">
            <a:avLst/>
          </a:prstGeom>
          <a:gradFill>
            <a:gsLst>
              <a:gs pos="37000">
                <a:srgbClr val="FFFFFF"/>
              </a:gs>
              <a:gs pos="81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kumimoji="1" lang="ja-JP" altLang="en-US" sz="900" b="1" dirty="0">
                <a:latin typeface="Meiryo UI" panose="020B0604030504040204" pitchFamily="50" charset="-128"/>
                <a:ea typeface="Meiryo UI" panose="020B0604030504040204" pitchFamily="50" charset="-128"/>
              </a:rPr>
              <a:t>データ</a:t>
            </a:r>
            <a:r>
              <a:rPr lang="en-US" altLang="ja-JP" sz="900" b="1" dirty="0">
                <a:latin typeface="Meiryo UI" panose="020B0604030504040204" pitchFamily="50" charset="-128"/>
                <a:ea typeface="Meiryo UI" panose="020B0604030504040204" pitchFamily="50" charset="-128"/>
              </a:rPr>
              <a:t>14</a:t>
            </a:r>
            <a:endParaRPr kumimoji="1" lang="ja-JP" altLang="en-US" sz="9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0315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96565"/>
            <a:ext cx="8263830" cy="720081"/>
          </a:xfrm>
        </p:spPr>
        <p:txBody>
          <a:bodyPr>
            <a:noAutofit/>
          </a:bodyPr>
          <a:lstStyle/>
          <a:p>
            <a:pPr lvl="0" defTabSz="914400">
              <a:lnSpc>
                <a:spcPct val="100000"/>
              </a:lnSpc>
              <a:spcBef>
                <a:spcPts val="0"/>
              </a:spcBef>
            </a:pPr>
            <a:br>
              <a:rPr lang="en-US" altLang="ja-JP" sz="2000" b="1" dirty="0">
                <a:solidFill>
                  <a:prstClr val="black"/>
                </a:solidFill>
                <a:latin typeface="Meiryo UI" panose="020B0604030504040204" pitchFamily="50" charset="-128"/>
                <a:ea typeface="Meiryo UI" panose="020B0604030504040204" pitchFamily="50" charset="-128"/>
                <a:cs typeface="+mn-cs"/>
              </a:rPr>
            </a:br>
            <a:r>
              <a:rPr lang="en-US" altLang="ja-JP" sz="2000" b="1" dirty="0">
                <a:solidFill>
                  <a:prstClr val="black"/>
                </a:solidFill>
                <a:latin typeface="Meiryo UI" panose="020B0604030504040204" pitchFamily="50" charset="-128"/>
                <a:ea typeface="Meiryo UI" panose="020B0604030504040204" pitchFamily="50" charset="-128"/>
                <a:cs typeface="+mn-cs"/>
              </a:rPr>
              <a:t>5.</a:t>
            </a:r>
            <a:r>
              <a:rPr lang="ja-JP" altLang="en-US" sz="2000" b="1" dirty="0">
                <a:solidFill>
                  <a:prstClr val="black"/>
                </a:solidFill>
                <a:latin typeface="Meiryo UI" panose="020B0604030504040204" pitchFamily="50" charset="-128"/>
                <a:ea typeface="Meiryo UI" panose="020B0604030504040204" pitchFamily="50" charset="-128"/>
                <a:cs typeface="+mn-cs"/>
              </a:rPr>
              <a:t>各拠点からの課題意識</a:t>
            </a:r>
            <a:br>
              <a:rPr lang="en-US" altLang="ja-JP" sz="2000" b="1" dirty="0">
                <a:solidFill>
                  <a:prstClr val="black"/>
                </a:solidFill>
                <a:latin typeface="Meiryo UI" panose="020B0604030504040204" pitchFamily="50" charset="-128"/>
                <a:ea typeface="Meiryo UI" panose="020B0604030504040204" pitchFamily="50" charset="-128"/>
                <a:cs typeface="+mn-cs"/>
              </a:rPr>
            </a:br>
            <a:r>
              <a:rPr lang="ja-JP" altLang="en-US" sz="2000" b="1" dirty="0">
                <a:solidFill>
                  <a:prstClr val="black"/>
                </a:solidFill>
                <a:latin typeface="Meiryo UI" panose="020B0604030504040204" pitchFamily="50" charset="-128"/>
                <a:ea typeface="Meiryo UI" panose="020B0604030504040204" pitchFamily="50" charset="-128"/>
                <a:cs typeface="+mn-cs"/>
              </a:rPr>
              <a:t>（令和４年度市町村意見交換会グループ討議発言より）</a:t>
            </a:r>
            <a:br>
              <a:rPr lang="ja-JP" altLang="en-US" sz="2000" b="1" dirty="0">
                <a:solidFill>
                  <a:prstClr val="black"/>
                </a:solidFill>
                <a:latin typeface="Meiryo UI" panose="020B0604030504040204" pitchFamily="50" charset="-128"/>
                <a:ea typeface="Meiryo UI" panose="020B0604030504040204" pitchFamily="50" charset="-128"/>
                <a:cs typeface="+mn-cs"/>
              </a:rPr>
            </a:br>
            <a:endParaRPr kumimoji="1" lang="ja-JP" altLang="en-US" sz="20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9</a:t>
            </a:fld>
            <a:endParaRPr kumimoji="1" lang="ja-JP" altLang="en-US"/>
          </a:p>
        </p:txBody>
      </p:sp>
      <p:pic>
        <p:nvPicPr>
          <p:cNvPr id="5" name="図 4"/>
          <p:cNvPicPr>
            <a:picLocks noChangeAspect="1"/>
          </p:cNvPicPr>
          <p:nvPr/>
        </p:nvPicPr>
        <p:blipFill>
          <a:blip r:embed="rId2"/>
          <a:stretch>
            <a:fillRect/>
          </a:stretch>
        </p:blipFill>
        <p:spPr>
          <a:xfrm>
            <a:off x="72366" y="1255814"/>
            <a:ext cx="9071634" cy="140220"/>
          </a:xfrm>
          <a:prstGeom prst="rect">
            <a:avLst/>
          </a:prstGeom>
        </p:spPr>
      </p:pic>
      <p:sp>
        <p:nvSpPr>
          <p:cNvPr id="6" name="タイトル 1"/>
          <p:cNvSpPr txBox="1">
            <a:spLocks/>
          </p:cNvSpPr>
          <p:nvPr/>
        </p:nvSpPr>
        <p:spPr>
          <a:xfrm>
            <a:off x="0" y="26112"/>
            <a:ext cx="9137847" cy="43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地域生活支援拠点等の充実・強化について</a:t>
            </a:r>
          </a:p>
        </p:txBody>
      </p:sp>
      <p:graphicFrame>
        <p:nvGraphicFramePr>
          <p:cNvPr id="7" name="表 6"/>
          <p:cNvGraphicFramePr>
            <a:graphicFrameLocks noGrp="1"/>
          </p:cNvGraphicFramePr>
          <p:nvPr>
            <p:extLst>
              <p:ext uri="{D42A27DB-BD31-4B8C-83A1-F6EECF244321}">
                <p14:modId xmlns:p14="http://schemas.microsoft.com/office/powerpoint/2010/main" val="1068792458"/>
              </p:ext>
            </p:extLst>
          </p:nvPr>
        </p:nvGraphicFramePr>
        <p:xfrm>
          <a:off x="251520" y="1396034"/>
          <a:ext cx="8712968" cy="5109030"/>
        </p:xfrm>
        <a:graphic>
          <a:graphicData uri="http://schemas.openxmlformats.org/drawingml/2006/table">
            <a:tbl>
              <a:tblPr>
                <a:tableStyleId>{5C22544A-7EE6-4342-B048-85BDC9FD1C3A}</a:tableStyleId>
              </a:tblPr>
              <a:tblGrid>
                <a:gridCol w="1368152">
                  <a:extLst>
                    <a:ext uri="{9D8B030D-6E8A-4147-A177-3AD203B41FA5}">
                      <a16:colId xmlns:a16="http://schemas.microsoft.com/office/drawing/2014/main" val="1424072521"/>
                    </a:ext>
                  </a:extLst>
                </a:gridCol>
                <a:gridCol w="2160240">
                  <a:extLst>
                    <a:ext uri="{9D8B030D-6E8A-4147-A177-3AD203B41FA5}">
                      <a16:colId xmlns:a16="http://schemas.microsoft.com/office/drawing/2014/main" val="2659566018"/>
                    </a:ext>
                  </a:extLst>
                </a:gridCol>
                <a:gridCol w="5184576">
                  <a:extLst>
                    <a:ext uri="{9D8B030D-6E8A-4147-A177-3AD203B41FA5}">
                      <a16:colId xmlns:a16="http://schemas.microsoft.com/office/drawing/2014/main" val="3487202508"/>
                    </a:ext>
                  </a:extLst>
                </a:gridCol>
              </a:tblGrid>
              <a:tr h="319726">
                <a:tc>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92B5D3"/>
                    </a:solidFill>
                  </a:tcPr>
                </a:tc>
                <a:tc>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92B5D3"/>
                    </a:solidFill>
                  </a:tcPr>
                </a:tc>
                <a:tc>
                  <a:txBody>
                    <a:bodyPr/>
                    <a:lstStyle/>
                    <a:p>
                      <a:pPr algn="ctr" fontAlgn="ctr"/>
                      <a:r>
                        <a:rPr lang="ja-JP" altLang="en-US" sz="1400" b="1" i="0" u="none" strike="noStrike" dirty="0">
                          <a:solidFill>
                            <a:schemeClr val="bg1"/>
                          </a:solidFill>
                          <a:effectLst/>
                          <a:latin typeface="Meiryo UI" panose="020B0604030504040204" pitchFamily="50" charset="-128"/>
                          <a:ea typeface="Meiryo UI" panose="020B0604030504040204" pitchFamily="50" charset="-128"/>
                        </a:rPr>
                        <a:t>課題意識</a:t>
                      </a:r>
                    </a:p>
                  </a:txBody>
                  <a:tcPr marL="9525" marR="9525" marT="9525" marB="0" anchor="ctr">
                    <a:solidFill>
                      <a:srgbClr val="92B5D3"/>
                    </a:solidFill>
                  </a:tcPr>
                </a:tc>
                <a:extLst>
                  <a:ext uri="{0D108BD9-81ED-4DB2-BD59-A6C34878D82A}">
                    <a16:rowId xmlns:a16="http://schemas.microsoft.com/office/drawing/2014/main" val="2024518736"/>
                  </a:ext>
                </a:extLst>
              </a:tr>
              <a:tr h="345088">
                <a:tc rowSpan="2">
                  <a:txBody>
                    <a:bodyPr/>
                    <a:lstStyle/>
                    <a:p>
                      <a:r>
                        <a:rPr lang="ja-JP" altLang="en-US" sz="1400" b="0" dirty="0">
                          <a:latin typeface="Meiryo UI" panose="020B0604030504040204" pitchFamily="50" charset="-128"/>
                          <a:ea typeface="Meiryo UI" panose="020B0604030504040204" pitchFamily="50" charset="-128"/>
                        </a:rPr>
                        <a:t>　　周知</a:t>
                      </a:r>
                      <a:endParaRPr lang="en-US" altLang="ja-JP" sz="1400" b="0" dirty="0">
                        <a:latin typeface="Meiryo UI" panose="020B0604030504040204" pitchFamily="50" charset="-128"/>
                        <a:ea typeface="Meiryo UI" panose="020B0604030504040204" pitchFamily="50" charset="-128"/>
                      </a:endParaRPr>
                    </a:p>
                    <a:p>
                      <a:endParaRPr lang="en-US" altLang="ja-JP" sz="1400" b="0" dirty="0">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拠点の周知</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marL="285750" lvl="0" indent="-285750" defTabSz="914400">
                        <a:lnSpc>
                          <a:spcPct val="100000"/>
                        </a:lnSpc>
                        <a:spcBef>
                          <a:spcPts val="0"/>
                        </a:spcBef>
                        <a:buFont typeface="Wingdings" panose="05000000000000000000" pitchFamily="2" charset="2"/>
                        <a:buChar char="u"/>
                      </a:pPr>
                      <a:r>
                        <a:rPr lang="ja-JP" altLang="en-US" sz="1400" dirty="0">
                          <a:solidFill>
                            <a:prstClr val="black"/>
                          </a:solidFill>
                          <a:latin typeface="Meiryo UI" panose="020B0604030504040204" pitchFamily="50" charset="-128"/>
                          <a:ea typeface="Meiryo UI" panose="020B0604030504040204" pitchFamily="50" charset="-128"/>
                        </a:rPr>
                        <a:t>サービスを利用していない、埋もれている人の周知が不十分</a:t>
                      </a:r>
                      <a:endParaRPr lang="en-US" altLang="ja-JP" sz="1400" dirty="0">
                        <a:solidFill>
                          <a:prstClr val="black"/>
                        </a:solidFill>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833590117"/>
                  </a:ext>
                </a:extLst>
              </a:tr>
              <a:tr h="648072">
                <a:tc vMerge="1">
                  <a:txBody>
                    <a:bodyPr/>
                    <a:lstStyle/>
                    <a:p>
                      <a:endParaRPr lang="ja-JP" altLang="en-US" dirty="0"/>
                    </a:p>
                  </a:txBody>
                  <a:tcPr marL="9525" marR="9525" marT="9525" marB="0" anchor="ct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利用者の事前把握・登録</a:t>
                      </a:r>
                    </a:p>
                  </a:txBody>
                  <a:tcPr marL="9525" marR="9525" marT="9525" marB="0" anchor="ctr"/>
                </a:tc>
                <a:tc>
                  <a:txBody>
                    <a:bodyPr/>
                    <a:lstStyle/>
                    <a:p>
                      <a:pPr marL="285750" indent="-285750" algn="l" fontAlgn="ctr">
                        <a:buFont typeface="Wingdings" panose="05000000000000000000" pitchFamily="2" charset="2"/>
                        <a:buChar char="u"/>
                      </a:pPr>
                      <a:r>
                        <a:rPr lang="ja-JP" altLang="en-US" sz="1400" dirty="0">
                          <a:solidFill>
                            <a:prstClr val="black"/>
                          </a:solidFill>
                          <a:latin typeface="Meiryo UI" panose="020B0604030504040204" pitchFamily="50" charset="-128"/>
                          <a:ea typeface="Meiryo UI" panose="020B0604030504040204" pitchFamily="50" charset="-128"/>
                        </a:rPr>
                        <a:t>今は困っていないが、将来に課題のある方をどう今後繋げていくか</a:t>
                      </a:r>
                      <a:endParaRPr lang="en-US" altLang="ja-JP" sz="1400" dirty="0">
                        <a:solidFill>
                          <a:prstClr val="black"/>
                        </a:solidFill>
                        <a:latin typeface="Meiryo UI" panose="020B0604030504040204" pitchFamily="50" charset="-128"/>
                        <a:ea typeface="Meiryo UI" panose="020B0604030504040204" pitchFamily="50" charset="-128"/>
                      </a:endParaRPr>
                    </a:p>
                    <a:p>
                      <a:pPr marL="285750" marR="0" lvl="0" indent="-285750" algn="l" defTabSz="685800" rtl="0" eaLnBrk="1" fontAlgn="ctr" latinLnBrk="0" hangingPunct="1">
                        <a:lnSpc>
                          <a:spcPct val="100000"/>
                        </a:lnSpc>
                        <a:spcBef>
                          <a:spcPts val="0"/>
                        </a:spcBef>
                        <a:spcAft>
                          <a:spcPts val="0"/>
                        </a:spcAft>
                        <a:buClrTx/>
                        <a:buSzTx/>
                        <a:buFont typeface="Wingdings" panose="05000000000000000000" pitchFamily="2" charset="2"/>
                        <a:buChar char="u"/>
                        <a:tabLst/>
                        <a:defRPr/>
                      </a:pPr>
                      <a:r>
                        <a:rPr lang="ja-JP" altLang="en-US" sz="1400" dirty="0">
                          <a:solidFill>
                            <a:prstClr val="black"/>
                          </a:solidFill>
                          <a:latin typeface="Meiryo UI" panose="020B0604030504040204" pitchFamily="50" charset="-128"/>
                          <a:ea typeface="Meiryo UI" panose="020B0604030504040204" pitchFamily="50" charset="-128"/>
                        </a:rPr>
                        <a:t>事前登録が少なく、薬の場所などの情報がないと受け入れが困難</a:t>
                      </a:r>
                      <a:endParaRPr lang="en-US" altLang="ja-JP" sz="1400" dirty="0">
                        <a:solidFill>
                          <a:prstClr val="black"/>
                        </a:solidFill>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73033187"/>
                  </a:ext>
                </a:extLst>
              </a:tr>
              <a:tr h="338227">
                <a:tc rowSpan="3">
                  <a:txBody>
                    <a:bodyPr/>
                    <a:lstStyle/>
                    <a:p>
                      <a:r>
                        <a:rPr lang="ja-JP" altLang="en-US" sz="1400" b="0" dirty="0">
                          <a:latin typeface="Meiryo UI" panose="020B0604030504040204" pitchFamily="50" charset="-128"/>
                          <a:ea typeface="Meiryo UI" panose="020B0604030504040204" pitchFamily="50" charset="-128"/>
                        </a:rPr>
                        <a:t>　　拠点の機能</a:t>
                      </a:r>
                    </a:p>
                  </a:txBody>
                  <a:tcPr marL="9525" marR="9525" marT="9525" marB="0" anchor="ct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体験の機会・場</a:t>
                      </a:r>
                    </a:p>
                  </a:txBody>
                  <a:tcPr marL="9525" marR="9525" marT="9525" marB="0" anchor="ctr"/>
                </a:tc>
                <a:tc>
                  <a:txBody>
                    <a:bodyPr/>
                    <a:lstStyle/>
                    <a:p>
                      <a:pPr marL="285750" marR="0" lvl="0" indent="-285750" algn="l" defTabSz="685800" rtl="0" eaLnBrk="1" fontAlgn="ctr" latinLnBrk="0" hangingPunct="1">
                        <a:lnSpc>
                          <a:spcPct val="100000"/>
                        </a:lnSpc>
                        <a:spcBef>
                          <a:spcPts val="0"/>
                        </a:spcBef>
                        <a:spcAft>
                          <a:spcPts val="0"/>
                        </a:spcAft>
                        <a:buClrTx/>
                        <a:buSzTx/>
                        <a:buFont typeface="Wingdings" panose="05000000000000000000" pitchFamily="2" charset="2"/>
                        <a:buChar char="u"/>
                        <a:tabLst/>
                        <a:defRPr/>
                      </a:pPr>
                      <a:r>
                        <a:rPr lang="ja-JP" altLang="en-US" sz="1400" dirty="0">
                          <a:solidFill>
                            <a:prstClr val="black"/>
                          </a:solidFill>
                          <a:latin typeface="Meiryo UI" panose="020B0604030504040204" pitchFamily="50" charset="-128"/>
                          <a:ea typeface="Meiryo UI" panose="020B0604030504040204" pitchFamily="50" charset="-128"/>
                        </a:rPr>
                        <a:t>コロナ禍での体験の機会の場の確保が特に困難</a:t>
                      </a:r>
                      <a:endParaRPr lang="en-US" altLang="ja-JP" sz="1400" dirty="0">
                        <a:solidFill>
                          <a:prstClr val="black"/>
                        </a:solidFill>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666288258"/>
                  </a:ext>
                </a:extLst>
              </a:tr>
              <a:tr h="720080">
                <a:tc vMerge="1">
                  <a:txBody>
                    <a:bodyPr/>
                    <a:lstStyle/>
                    <a:p>
                      <a:endParaRPr lang="ja-JP" altLang="en-US" dirty="0"/>
                    </a:p>
                  </a:txBody>
                  <a:tcPr marL="9525" marR="9525" marT="9525" marB="0" anchor="ct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緊急時の受入・対応</a:t>
                      </a:r>
                    </a:p>
                  </a:txBody>
                  <a:tcPr marL="9525" marR="9525" marT="9525" marB="0" anchor="ctr"/>
                </a:tc>
                <a:tc>
                  <a:txBody>
                    <a:bodyPr/>
                    <a:lstStyle/>
                    <a:p>
                      <a:pPr marL="285750" indent="-285750" algn="l" fontAlgn="ctr">
                        <a:buFont typeface="Wingdings" panose="05000000000000000000" pitchFamily="2" charset="2"/>
                        <a:buChar char="u"/>
                      </a:pPr>
                      <a:r>
                        <a:rPr lang="ja-JP" altLang="en-US" sz="1400" dirty="0">
                          <a:solidFill>
                            <a:prstClr val="black"/>
                          </a:solidFill>
                          <a:latin typeface="Meiryo UI" panose="020B0604030504040204" pitchFamily="50" charset="-128"/>
                          <a:ea typeface="Meiryo UI" panose="020B0604030504040204" pitchFamily="50" charset="-128"/>
                        </a:rPr>
                        <a:t>サービスを利用していない人の緊急対応</a:t>
                      </a:r>
                      <a:endParaRPr lang="en-US" altLang="ja-JP" sz="1400" dirty="0">
                        <a:solidFill>
                          <a:prstClr val="black"/>
                        </a:solidFill>
                        <a:latin typeface="Meiryo UI" panose="020B0604030504040204" pitchFamily="50" charset="-128"/>
                        <a:ea typeface="Meiryo UI" panose="020B0604030504040204" pitchFamily="50" charset="-128"/>
                      </a:endParaRPr>
                    </a:p>
                    <a:p>
                      <a:pPr marL="285750" marR="0" lvl="0" indent="-285750" algn="l" defTabSz="685800" rtl="0" eaLnBrk="1" fontAlgn="ctr" latinLnBrk="0" hangingPunct="1">
                        <a:lnSpc>
                          <a:spcPct val="100000"/>
                        </a:lnSpc>
                        <a:spcBef>
                          <a:spcPts val="0"/>
                        </a:spcBef>
                        <a:spcAft>
                          <a:spcPts val="0"/>
                        </a:spcAft>
                        <a:buClrTx/>
                        <a:buSzTx/>
                        <a:buFont typeface="Wingdings" panose="05000000000000000000" pitchFamily="2" charset="2"/>
                        <a:buChar char="u"/>
                        <a:tabLst/>
                        <a:defRPr/>
                      </a:pPr>
                      <a:r>
                        <a:rPr lang="ja-JP" altLang="en-US" sz="1400" dirty="0">
                          <a:solidFill>
                            <a:prstClr val="black"/>
                          </a:solidFill>
                          <a:latin typeface="Meiryo UI" panose="020B0604030504040204" pitchFamily="50" charset="-128"/>
                          <a:ea typeface="Meiryo UI" panose="020B0604030504040204" pitchFamily="50" charset="-128"/>
                        </a:rPr>
                        <a:t>相談事業所との情報共有</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p>
                      <a:pPr marL="285750" marR="0" lvl="0" indent="-285750" algn="l" defTabSz="685800" rtl="0" eaLnBrk="1" fontAlgn="ctr" latinLnBrk="0" hangingPunct="1">
                        <a:lnSpc>
                          <a:spcPct val="100000"/>
                        </a:lnSpc>
                        <a:spcBef>
                          <a:spcPts val="0"/>
                        </a:spcBef>
                        <a:spcAft>
                          <a:spcPts val="0"/>
                        </a:spcAft>
                        <a:buClrTx/>
                        <a:buSzTx/>
                        <a:buFont typeface="Wingdings" panose="05000000000000000000" pitchFamily="2" charset="2"/>
                        <a:buChar char="u"/>
                        <a:tabLst/>
                        <a:defRPr/>
                      </a:pPr>
                      <a:r>
                        <a:rPr lang="ja-JP" altLang="en-US" sz="1400" dirty="0">
                          <a:solidFill>
                            <a:prstClr val="black"/>
                          </a:solidFill>
                          <a:latin typeface="Meiryo UI" panose="020B0604030504040204" pitchFamily="50" charset="-128"/>
                          <a:ea typeface="Meiryo UI" panose="020B0604030504040204" pitchFamily="50" charset="-128"/>
                        </a:rPr>
                        <a:t>緊急時の場当たり的な対応</a:t>
                      </a:r>
                      <a:endParaRPr lang="en-US" altLang="ja-JP" sz="1400" dirty="0">
                        <a:solidFill>
                          <a:prstClr val="black"/>
                        </a:solidFill>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4277336480"/>
                  </a:ext>
                </a:extLst>
              </a:tr>
              <a:tr h="576064">
                <a:tc vMerge="1">
                  <a:txBody>
                    <a:bodyPr/>
                    <a:lstStyle/>
                    <a:p>
                      <a:endParaRPr lang="ja-JP" altLang="en-US" dirty="0"/>
                    </a:p>
                  </a:txBody>
                  <a:tcPr marL="9525" marR="9525" marT="9525" marB="0" anchor="ct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専門的人材の確保</a:t>
                      </a:r>
                    </a:p>
                  </a:txBody>
                  <a:tcPr marL="9525" marR="9525" marT="9525" marB="0" anchor="ctr"/>
                </a:tc>
                <a:tc>
                  <a:txBody>
                    <a:bodyPr/>
                    <a:lstStyle/>
                    <a:p>
                      <a:pPr marL="285750" lvl="0" indent="-285750" defTabSz="914400">
                        <a:lnSpc>
                          <a:spcPct val="100000"/>
                        </a:lnSpc>
                        <a:spcBef>
                          <a:spcPts val="0"/>
                        </a:spcBef>
                        <a:buFont typeface="Wingdings" panose="05000000000000000000" pitchFamily="2" charset="2"/>
                        <a:buChar char="u"/>
                      </a:pPr>
                      <a:r>
                        <a:rPr lang="ja-JP" altLang="en-US" sz="1400" dirty="0">
                          <a:solidFill>
                            <a:prstClr val="black"/>
                          </a:solidFill>
                          <a:latin typeface="Meiryo UI" panose="020B0604030504040204" pitchFamily="50" charset="-128"/>
                          <a:ea typeface="Meiryo UI" panose="020B0604030504040204" pitchFamily="50" charset="-128"/>
                        </a:rPr>
                        <a:t>強度行動障がいや精神疾患の対応に専門性が必要</a:t>
                      </a:r>
                      <a:endParaRPr lang="en-US" altLang="ja-JP" sz="1400" dirty="0">
                        <a:solidFill>
                          <a:prstClr val="black"/>
                        </a:solidFill>
                        <a:latin typeface="Meiryo UI" panose="020B0604030504040204" pitchFamily="50" charset="-128"/>
                        <a:ea typeface="Meiryo UI" panose="020B0604030504040204" pitchFamily="50" charset="-128"/>
                      </a:endParaRPr>
                    </a:p>
                    <a:p>
                      <a:pPr marL="285750" lvl="0" indent="-285750" defTabSz="914400">
                        <a:lnSpc>
                          <a:spcPct val="100000"/>
                        </a:lnSpc>
                        <a:spcBef>
                          <a:spcPts val="0"/>
                        </a:spcBef>
                        <a:buFont typeface="Wingdings" panose="05000000000000000000" pitchFamily="2" charset="2"/>
                        <a:buChar char="u"/>
                      </a:pPr>
                      <a:r>
                        <a:rPr lang="ja-JP" altLang="en-US" sz="1400" dirty="0">
                          <a:solidFill>
                            <a:prstClr val="black"/>
                          </a:solidFill>
                          <a:latin typeface="Meiryo UI" panose="020B0604030504040204" pitchFamily="50" charset="-128"/>
                          <a:ea typeface="Meiryo UI" panose="020B0604030504040204" pitchFamily="50" charset="-128"/>
                        </a:rPr>
                        <a:t>医療ケア、障がいが重度、 強度行動障がいの方の受け入れ先不足</a:t>
                      </a:r>
                      <a:endParaRPr lang="en-US" altLang="ja-JP" sz="1400" dirty="0">
                        <a:solidFill>
                          <a:prstClr val="black"/>
                        </a:solidFill>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337823068"/>
                  </a:ext>
                </a:extLst>
              </a:tr>
              <a:tr h="504056">
                <a:tc rowSpan="3">
                  <a:txBody>
                    <a:bodyPr/>
                    <a:lstStyle/>
                    <a:p>
                      <a:r>
                        <a:rPr lang="ja-JP" altLang="en-US" sz="1400" b="0" dirty="0">
                          <a:latin typeface="Meiryo UI" panose="020B0604030504040204" pitchFamily="50" charset="-128"/>
                          <a:ea typeface="Meiryo UI" panose="020B0604030504040204" pitchFamily="50" charset="-128"/>
                        </a:rPr>
                        <a:t>　　拠点の運用</a:t>
                      </a:r>
                      <a:endParaRPr lang="en-US" altLang="ja-JP" sz="1400" b="0" dirty="0">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400" dirty="0">
                          <a:solidFill>
                            <a:prstClr val="black"/>
                          </a:solidFill>
                          <a:latin typeface="Meiryo UI" panose="020B0604030504040204" pitchFamily="50" charset="-128"/>
                          <a:ea typeface="Meiryo UI" panose="020B0604030504040204" pitchFamily="50" charset="-128"/>
                        </a:rPr>
                        <a:t>コーディネーターの配置</a:t>
                      </a:r>
                      <a:endParaRPr lang="en-US" altLang="ja-JP" sz="1400" dirty="0">
                        <a:solidFill>
                          <a:prstClr val="black"/>
                        </a:solidFill>
                        <a:latin typeface="Meiryo UI" panose="020B0604030504040204" pitchFamily="50" charset="-128"/>
                        <a:ea typeface="Meiryo UI" panose="020B0604030504040204" pitchFamily="50" charset="-128"/>
                      </a:endParaRPr>
                    </a:p>
                  </a:txBody>
                  <a:tcPr marL="9525" marR="9525" marT="9525" marB="0" anchor="ctr"/>
                </a:tc>
                <a:tc>
                  <a:txBody>
                    <a:bodyPr/>
                    <a:lstStyle/>
                    <a:p>
                      <a:pPr marL="285750" indent="-285750" algn="l" fontAlgn="ctr">
                        <a:buFont typeface="Wingdings" panose="05000000000000000000" pitchFamily="2" charset="2"/>
                        <a:buChar char="u"/>
                      </a:pPr>
                      <a:r>
                        <a:rPr lang="ja-JP" altLang="en-US" sz="1400" dirty="0">
                          <a:solidFill>
                            <a:prstClr val="black"/>
                          </a:solidFill>
                          <a:latin typeface="Meiryo UI" panose="020B0604030504040204" pitchFamily="50" charset="-128"/>
                          <a:ea typeface="Meiryo UI" panose="020B0604030504040204" pitchFamily="50" charset="-128"/>
                        </a:rPr>
                        <a:t>人材不足</a:t>
                      </a:r>
                      <a:endParaRPr lang="en-US" altLang="ja-JP" sz="1400" dirty="0">
                        <a:solidFill>
                          <a:prstClr val="black"/>
                        </a:solidFill>
                        <a:latin typeface="Meiryo UI" panose="020B0604030504040204" pitchFamily="50" charset="-128"/>
                        <a:ea typeface="Meiryo UI" panose="020B0604030504040204" pitchFamily="50" charset="-128"/>
                      </a:endParaRPr>
                    </a:p>
                    <a:p>
                      <a:pPr marL="285750" marR="0" lvl="0" indent="-285750" algn="l" defTabSz="685800" rtl="0" eaLnBrk="1" fontAlgn="ctr" latinLnBrk="0" hangingPunct="1">
                        <a:lnSpc>
                          <a:spcPct val="100000"/>
                        </a:lnSpc>
                        <a:spcBef>
                          <a:spcPts val="0"/>
                        </a:spcBef>
                        <a:spcAft>
                          <a:spcPts val="0"/>
                        </a:spcAft>
                        <a:buClrTx/>
                        <a:buSzTx/>
                        <a:buFont typeface="Wingdings" panose="05000000000000000000" pitchFamily="2" charset="2"/>
                        <a:buChar char="u"/>
                        <a:tabLst/>
                        <a:defRPr/>
                      </a:pPr>
                      <a:r>
                        <a:rPr lang="ja-JP" altLang="en-US" sz="1400" dirty="0">
                          <a:solidFill>
                            <a:prstClr val="black"/>
                          </a:solidFill>
                          <a:latin typeface="Meiryo UI" panose="020B0604030504040204" pitchFamily="50" charset="-128"/>
                          <a:ea typeface="Meiryo UI" panose="020B0604030504040204" pitchFamily="50" charset="-128"/>
                        </a:rPr>
                        <a:t>計画相談との連携不足</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4108250118"/>
                  </a:ext>
                </a:extLst>
              </a:tr>
              <a:tr h="504056">
                <a:tc vMerge="1">
                  <a:txBody>
                    <a:bodyPr/>
                    <a:lstStyle/>
                    <a:p>
                      <a:endParaRPr lang="ja-JP" altLang="en-US" sz="1400" b="0" dirty="0">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事業者の参加促進</a:t>
                      </a:r>
                    </a:p>
                  </a:txBody>
                  <a:tcPr marL="9525" marR="9525" marT="9525" marB="0" anchor="ctr"/>
                </a:tc>
                <a:tc>
                  <a:txBody>
                    <a:bodyPr/>
                    <a:lstStyle/>
                    <a:p>
                      <a:pPr marL="285750" marR="0" lvl="0" indent="-285750" algn="l" defTabSz="685800" rtl="0" eaLnBrk="1" fontAlgn="ctr" latinLnBrk="0" hangingPunct="1">
                        <a:lnSpc>
                          <a:spcPct val="100000"/>
                        </a:lnSpc>
                        <a:spcBef>
                          <a:spcPts val="0"/>
                        </a:spcBef>
                        <a:spcAft>
                          <a:spcPts val="0"/>
                        </a:spcAft>
                        <a:buClrTx/>
                        <a:buSzTx/>
                        <a:buFont typeface="Wingdings" panose="05000000000000000000" pitchFamily="2" charset="2"/>
                        <a:buChar char="u"/>
                        <a:tabLst/>
                        <a:defRPr/>
                      </a:pPr>
                      <a:r>
                        <a:rPr lang="ja-JP" altLang="en-US" sz="1400" dirty="0">
                          <a:solidFill>
                            <a:prstClr val="black"/>
                          </a:solidFill>
                          <a:latin typeface="Meiryo UI" panose="020B0604030504040204" pitchFamily="50" charset="-128"/>
                          <a:ea typeface="Meiryo UI" panose="020B0604030504040204" pitchFamily="50" charset="-128"/>
                        </a:rPr>
                        <a:t>加算では不足</a:t>
                      </a:r>
                      <a:endParaRPr lang="en-US" altLang="ja-JP" sz="1400" dirty="0">
                        <a:solidFill>
                          <a:prstClr val="black"/>
                        </a:solidFill>
                        <a:latin typeface="Meiryo UI" panose="020B0604030504040204" pitchFamily="50" charset="-128"/>
                        <a:ea typeface="Meiryo UI" panose="020B0604030504040204" pitchFamily="50" charset="-128"/>
                      </a:endParaRPr>
                    </a:p>
                    <a:p>
                      <a:pPr marL="285750" marR="0" lvl="0" indent="-285750" algn="l" defTabSz="685800" rtl="0" eaLnBrk="1" fontAlgn="ctr" latinLnBrk="0" hangingPunct="1">
                        <a:lnSpc>
                          <a:spcPct val="100000"/>
                        </a:lnSpc>
                        <a:spcBef>
                          <a:spcPts val="0"/>
                        </a:spcBef>
                        <a:spcAft>
                          <a:spcPts val="0"/>
                        </a:spcAft>
                        <a:buClrTx/>
                        <a:buSzTx/>
                        <a:buFont typeface="Wingdings" panose="05000000000000000000" pitchFamily="2" charset="2"/>
                        <a:buChar char="u"/>
                        <a:tabLst/>
                        <a:defRPr/>
                      </a:pPr>
                      <a:r>
                        <a:rPr lang="ja-JP" altLang="en-US" sz="1400" dirty="0">
                          <a:solidFill>
                            <a:prstClr val="black"/>
                          </a:solidFill>
                          <a:latin typeface="Meiryo UI" panose="020B0604030504040204" pitchFamily="50" charset="-128"/>
                          <a:ea typeface="Meiryo UI" panose="020B0604030504040204" pitchFamily="50" charset="-128"/>
                        </a:rPr>
                        <a:t>加算</a:t>
                      </a:r>
                      <a:r>
                        <a:rPr lang="ja-JP" altLang="en-US" sz="1400" dirty="0" err="1">
                          <a:solidFill>
                            <a:prstClr val="black"/>
                          </a:solidFill>
                          <a:latin typeface="Meiryo UI" panose="020B0604030504040204" pitchFamily="50" charset="-128"/>
                          <a:ea typeface="Meiryo UI" panose="020B0604030504040204" pitchFamily="50" charset="-128"/>
                        </a:rPr>
                        <a:t>め</a:t>
                      </a:r>
                      <a:r>
                        <a:rPr lang="ja-JP" altLang="en-US" sz="1400" dirty="0">
                          <a:solidFill>
                            <a:prstClr val="black"/>
                          </a:solidFill>
                          <a:latin typeface="Meiryo UI" panose="020B0604030504040204" pitchFamily="50" charset="-128"/>
                          <a:ea typeface="Meiryo UI" panose="020B0604030504040204" pitchFamily="50" charset="-128"/>
                        </a:rPr>
                        <a:t>あての登録が課題</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p>
                      <a:pPr marL="285750" marR="0" lvl="0" indent="-285750" algn="l" defTabSz="685800" rtl="0" eaLnBrk="1" fontAlgn="ctr" latinLnBrk="0" hangingPunct="1">
                        <a:lnSpc>
                          <a:spcPct val="100000"/>
                        </a:lnSpc>
                        <a:spcBef>
                          <a:spcPts val="0"/>
                        </a:spcBef>
                        <a:spcAft>
                          <a:spcPts val="0"/>
                        </a:spcAft>
                        <a:buClrTx/>
                        <a:buSzTx/>
                        <a:buFont typeface="Wingdings" panose="05000000000000000000" pitchFamily="2" charset="2"/>
                        <a:buChar char="u"/>
                        <a:tabLst/>
                        <a:defRPr/>
                      </a:pPr>
                      <a:r>
                        <a:rPr lang="ja-JP" altLang="en-US" sz="1400" dirty="0">
                          <a:solidFill>
                            <a:prstClr val="black"/>
                          </a:solidFill>
                          <a:latin typeface="Meiryo UI" panose="020B0604030504040204" pitchFamily="50" charset="-128"/>
                          <a:ea typeface="Meiryo UI" panose="020B0604030504040204" pitchFamily="50" charset="-128"/>
                        </a:rPr>
                        <a:t>登録すると対応を嫌がる事業所もある。</a:t>
                      </a:r>
                      <a:endParaRPr lang="en-US" altLang="ja-JP" sz="1400" dirty="0">
                        <a:solidFill>
                          <a:prstClr val="black"/>
                        </a:solidFill>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628090742"/>
                  </a:ext>
                </a:extLst>
              </a:tr>
              <a:tr h="504056">
                <a:tc vMerge="1">
                  <a:txBody>
                    <a:bodyPr/>
                    <a:lstStyle/>
                    <a:p>
                      <a:endParaRPr lang="ja-JP" altLang="en-US" sz="1400" b="0" dirty="0">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事業者間連携</a:t>
                      </a:r>
                    </a:p>
                  </a:txBody>
                  <a:tcPr marL="9525" marR="9525" marT="9525" marB="0" anchor="ctr"/>
                </a:tc>
                <a:tc>
                  <a:txBody>
                    <a:bodyPr/>
                    <a:lstStyle/>
                    <a:p>
                      <a:pPr marL="285750" indent="-285750" algn="l" fontAlgn="ctr">
                        <a:buFont typeface="Wingdings" panose="05000000000000000000" pitchFamily="2" charset="2"/>
                        <a:buChar char="u"/>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短期入所、グループホームへの空き情報不足</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285750" indent="-285750" algn="l" fontAlgn="ctr">
                        <a:buFont typeface="Wingdings" panose="05000000000000000000" pitchFamily="2" charset="2"/>
                        <a:buChar char="u"/>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民間の企業がグループホームに手を出し始めているが情報が入らない。</a:t>
                      </a:r>
                    </a:p>
                  </a:txBody>
                  <a:tcPr marL="9525" marR="9525" marT="9525" marB="0" anchor="ctr"/>
                </a:tc>
                <a:extLst>
                  <a:ext uri="{0D108BD9-81ED-4DB2-BD59-A6C34878D82A}">
                    <a16:rowId xmlns:a16="http://schemas.microsoft.com/office/drawing/2014/main" val="3724223923"/>
                  </a:ext>
                </a:extLst>
              </a:tr>
              <a:tr h="504056">
                <a:tc>
                  <a:txBody>
                    <a:bodyPr/>
                    <a:lstStyle/>
                    <a:p>
                      <a:r>
                        <a:rPr lang="ja-JP" altLang="en-US" sz="1400" b="0" dirty="0">
                          <a:latin typeface="Meiryo UI" panose="020B0604030504040204" pitchFamily="50" charset="-128"/>
                          <a:ea typeface="Meiryo UI" panose="020B0604030504040204" pitchFamily="50" charset="-128"/>
                        </a:rPr>
                        <a:t>　　経費</a:t>
                      </a:r>
                    </a:p>
                  </a:txBody>
                  <a:tcPr marL="9525" marR="9525" marT="9525" marB="0" anchor="ct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予算関係</a:t>
                      </a:r>
                    </a:p>
                  </a:txBody>
                  <a:tcPr marL="9525" marR="9525" marT="9525" marB="0" anchor="ctr"/>
                </a:tc>
                <a:tc>
                  <a:txBody>
                    <a:bodyPr/>
                    <a:lstStyle/>
                    <a:p>
                      <a:pPr marL="285750" lvl="0" indent="-285750" defTabSz="914400">
                        <a:lnSpc>
                          <a:spcPct val="100000"/>
                        </a:lnSpc>
                        <a:spcBef>
                          <a:spcPts val="0"/>
                        </a:spcBef>
                        <a:buFont typeface="Wingdings" panose="05000000000000000000" pitchFamily="2" charset="2"/>
                        <a:buChar char="u"/>
                      </a:pPr>
                      <a:r>
                        <a:rPr lang="ja-JP" altLang="en-US" sz="1400" dirty="0">
                          <a:solidFill>
                            <a:prstClr val="black"/>
                          </a:solidFill>
                          <a:latin typeface="Meiryo UI" panose="020B0604030504040204" pitchFamily="50" charset="-128"/>
                          <a:ea typeface="Meiryo UI" panose="020B0604030504040204" pitchFamily="50" charset="-128"/>
                        </a:rPr>
                        <a:t>空床にお金を払う余裕がない。</a:t>
                      </a:r>
                      <a:endParaRPr lang="en-US" altLang="ja-JP" sz="1400" dirty="0">
                        <a:solidFill>
                          <a:prstClr val="black"/>
                        </a:solidFill>
                        <a:latin typeface="Meiryo UI" panose="020B0604030504040204" pitchFamily="50" charset="-128"/>
                        <a:ea typeface="Meiryo UI" panose="020B0604030504040204" pitchFamily="50" charset="-128"/>
                      </a:endParaRPr>
                    </a:p>
                    <a:p>
                      <a:pPr marL="285750" lvl="0" indent="-285750" defTabSz="914400">
                        <a:lnSpc>
                          <a:spcPct val="100000"/>
                        </a:lnSpc>
                        <a:spcBef>
                          <a:spcPts val="0"/>
                        </a:spcBef>
                        <a:buFont typeface="Wingdings" panose="05000000000000000000" pitchFamily="2" charset="2"/>
                        <a:buChar char="u"/>
                      </a:pPr>
                      <a:r>
                        <a:rPr lang="ja-JP" altLang="en-US" sz="1400" dirty="0">
                          <a:solidFill>
                            <a:prstClr val="black"/>
                          </a:solidFill>
                          <a:latin typeface="Meiryo UI" panose="020B0604030504040204" pitchFamily="50" charset="-128"/>
                          <a:ea typeface="Meiryo UI" panose="020B0604030504040204" pitchFamily="50" charset="-128"/>
                        </a:rPr>
                        <a:t>費用対効果が低いため、財政部局と意見が合わない。</a:t>
                      </a:r>
                      <a:endParaRPr kumimoji="1" lang="ja-JP" altLang="en-US" sz="1400" dirty="0">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525734408"/>
                  </a:ext>
                </a:extLst>
              </a:tr>
            </a:tbl>
          </a:graphicData>
        </a:graphic>
      </p:graphicFrame>
    </p:spTree>
    <p:extLst>
      <p:ext uri="{BB962C8B-B14F-4D97-AF65-F5344CB8AC3E}">
        <p14:creationId xmlns:p14="http://schemas.microsoft.com/office/powerpoint/2010/main" val="37412060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t"/>
      <a:lstStyle>
        <a:defPPr>
          <a:defRPr kumimoji="1" b="1" dirty="0" smtClean="0">
            <a:latin typeface="HG丸ｺﾞｼｯｸM-PRO" panose="020F0600000000000000" pitchFamily="50" charset="-128"/>
            <a:ea typeface="HG丸ｺﾞｼｯｸM-PRO" panose="020F0600000000000000" pitchFamily="50" charset="-128"/>
          </a:defRPr>
        </a:defPPr>
      </a:lstStyle>
      <a:style>
        <a:lnRef idx="3">
          <a:schemeClr val="lt1"/>
        </a:lnRef>
        <a:fillRef idx="1">
          <a:schemeClr val="accent2"/>
        </a:fillRef>
        <a:effectRef idx="1">
          <a:schemeClr val="accent2"/>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30232</TotalTime>
  <Words>2493</Words>
  <Application>Microsoft Office PowerPoint</Application>
  <PresentationFormat>画面に合わせる (4:3)</PresentationFormat>
  <Paragraphs>307</Paragraphs>
  <Slides>10</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HG丸ｺﾞｼｯｸM-PRO</vt:lpstr>
      <vt:lpstr>Meiryo UI</vt:lpstr>
      <vt:lpstr>游ゴシック</vt:lpstr>
      <vt:lpstr>游ゴシック Light</vt:lpstr>
      <vt:lpstr>Arial</vt:lpstr>
      <vt:lpstr>Calibri</vt:lpstr>
      <vt:lpstr>Matura MT Script Capitals</vt:lpstr>
      <vt:lpstr>Wingdings</vt:lpstr>
      <vt:lpstr>Office テーマ</vt:lpstr>
      <vt:lpstr>PowerPoint プレゼンテーション</vt:lpstr>
      <vt:lpstr>PowerPoint プレゼンテーション</vt:lpstr>
      <vt:lpstr>PowerPoint プレゼンテーション</vt:lpstr>
      <vt:lpstr>3．府内拠点の取組状況（整備状況）</vt:lpstr>
      <vt:lpstr> 3.府内拠点の取組状況（機能ごとの好事例）  </vt:lpstr>
      <vt:lpstr>４．府内拠点の取組状況（拠点コーディネーター）</vt:lpstr>
      <vt:lpstr>５．運用状況の検証・検討について</vt:lpstr>
      <vt:lpstr>５．運用状況の検証・検討について</vt:lpstr>
      <vt:lpstr> 5.各拠点からの課題意識 （令和４年度市町村意見交換会グループ討議発言より） </vt:lpstr>
      <vt:lpstr>6.施策の方向性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地域生活支援拠点の整備</dc:title>
  <dc:creator/>
  <cp:revision>1871</cp:revision>
  <cp:lastPrinted>2023-08-20T09:12:30Z</cp:lastPrinted>
  <dcterms:created xsi:type="dcterms:W3CDTF">2018-09-12T07:20:19Z</dcterms:created>
  <dcterms:modified xsi:type="dcterms:W3CDTF">2023-11-30T06:47:37Z</dcterms:modified>
</cp:coreProperties>
</file>