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9"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434" autoAdjust="0"/>
  </p:normalViewPr>
  <p:slideViewPr>
    <p:cSldViewPr>
      <p:cViewPr varScale="1">
        <p:scale>
          <a:sx n="68" d="100"/>
          <a:sy n="68" d="100"/>
        </p:scale>
        <p:origin x="110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2023/11/24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2023/11/24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2023/11/24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現在の取組状況について</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1</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資料</a:t>
            </a:r>
            <a:r>
              <a:rPr lang="ja-JP" altLang="en-US" sz="1400" dirty="0">
                <a:solidFill>
                  <a:schemeClr val="tx1"/>
                </a:solidFill>
                <a:latin typeface="Meiryo UI" panose="020B0604030504040204" pitchFamily="50" charset="-128"/>
                <a:ea typeface="Meiryo UI" panose="020B0604030504040204" pitchFamily="50" charset="-128"/>
              </a:rPr>
              <a:t>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25467880"/>
              </p:ext>
            </p:extLst>
          </p:nvPr>
        </p:nvGraphicFramePr>
        <p:xfrm>
          <a:off x="21942" y="520222"/>
          <a:ext cx="9086562" cy="3705630"/>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3114873037"/>
                    </a:ext>
                  </a:extLst>
                </a:gridCol>
              </a:tblGrid>
              <a:tr h="372198">
                <a:tc>
                  <a:txBody>
                    <a:bodyPr/>
                    <a:lstStyle/>
                    <a:p>
                      <a:r>
                        <a:rPr kumimoji="1" lang="ja-JP" altLang="en-US" dirty="0"/>
                        <a:t>◆重度知的</a:t>
                      </a:r>
                      <a:r>
                        <a:rPr kumimoji="1" lang="ja-JP" altLang="en-US" dirty="0" err="1"/>
                        <a:t>障がい</a:t>
                      </a:r>
                      <a:r>
                        <a:rPr kumimoji="1" lang="ja-JP" altLang="en-US" dirty="0"/>
                        <a:t>者地域生活支援体制整備事業（コンサルテーション事業）</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3333432">
                <a:tc>
                  <a:txBody>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p>
                    <a:p>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重度知的</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者に対応可能な支援スキルを持つ法人を増やし、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重度知的障がい者の地域での生活を支える体制を整備する。</a:t>
                      </a:r>
                    </a:p>
                    <a:p>
                      <a:endParaRPr kumimoji="1" lang="ja-JP" altLang="en-US"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事業期間</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令和２年度～令和６年度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令和２年度はモデル実施</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１法人３年間）</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先駆的に取り組む法人（社会福祉法人北摂杉の子会）に委託し、</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そのノウウハウを活用して、重度知的</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者に対応可能な</a:t>
                      </a:r>
                      <a:r>
                        <a:rPr kumimoji="1" lang="ja-JP" altLang="en-US" sz="1200" u="sng" dirty="0">
                          <a:latin typeface="Meiryo UI" panose="020B0604030504040204" pitchFamily="50" charset="-128"/>
                          <a:ea typeface="Meiryo UI" panose="020B0604030504040204" pitchFamily="50" charset="-128"/>
                        </a:rPr>
                        <a:t>６法人を養成</a:t>
                      </a:r>
                      <a:r>
                        <a:rPr kumimoji="1" lang="ja-JP" altLang="en-US" sz="1200" dirty="0">
                          <a:latin typeface="Meiryo UI" panose="020B0604030504040204" pitchFamily="50" charset="-128"/>
                          <a:ea typeface="Meiryo UI" panose="020B0604030504040204" pitchFamily="50" charset="-128"/>
                        </a:rPr>
                        <a:t>する。</a:t>
                      </a:r>
                    </a:p>
                    <a:p>
                      <a:r>
                        <a:rPr kumimoji="1" lang="ja-JP" altLang="en-US" sz="1200" dirty="0">
                          <a:latin typeface="Meiryo UI" panose="020B0604030504040204" pitchFamily="50" charset="-128"/>
                          <a:ea typeface="Meiryo UI" panose="020B0604030504040204" pitchFamily="50" charset="-128"/>
                        </a:rPr>
                        <a:t>  ●「実地研修」「コンサルテーション研修」等により、</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特性に応じた専門的な</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支援方法や環境設定、組織マネジメントなど、法人全体で適切な支援を行う</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上で必要となる知識や技術を具体的かつ体系的に習得。</a:t>
                      </a:r>
                    </a:p>
                    <a:p>
                      <a:r>
                        <a:rPr kumimoji="1" lang="ja-JP" altLang="en-US" sz="1200" dirty="0">
                          <a:latin typeface="Meiryo UI" panose="020B0604030504040204" pitchFamily="50" charset="-128"/>
                          <a:ea typeface="Meiryo UI" panose="020B0604030504040204" pitchFamily="50" charset="-128"/>
                        </a:rPr>
                        <a:t>　●実践報告会の実施により地域に参加法人の取組み等を周知。</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090106880"/>
              </p:ext>
            </p:extLst>
          </p:nvPr>
        </p:nvGraphicFramePr>
        <p:xfrm>
          <a:off x="21942" y="4287964"/>
          <a:ext cx="9086562" cy="2570036"/>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3114873037"/>
                    </a:ext>
                  </a:extLst>
                </a:gridCol>
              </a:tblGrid>
              <a:tr h="380746">
                <a:tc>
                  <a:txBody>
                    <a:bodyPr/>
                    <a:lstStyle/>
                    <a:p>
                      <a:r>
                        <a:rPr kumimoji="1" lang="ja-JP" altLang="en-US" dirty="0"/>
                        <a:t>◆</a:t>
                      </a:r>
                      <a:r>
                        <a:rPr kumimoji="1" lang="ja-JP" altLang="en-US" dirty="0" err="1"/>
                        <a:t>重度障がい</a:t>
                      </a:r>
                      <a:r>
                        <a:rPr kumimoji="1" lang="ja-JP" altLang="en-US" dirty="0"/>
                        <a:t>者グループホーム等整備事業費補助金（福祉基金事業）</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2189290">
                <a:tc>
                  <a:txBody>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者の地域移行をより推進していく観点から、重度障がい者の地域生活を支援するグループホーム、短期入所事業所を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拡充するため、事業者に対して、受入れに必要な環境整備に係る費用を助成。</a:t>
                      </a: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補助対象：社会福祉法人、医療法人、公益法人・一般法人・</a:t>
                      </a:r>
                      <a:r>
                        <a:rPr kumimoji="1" lang="en-US" altLang="ja-JP" sz="1200" dirty="0">
                          <a:latin typeface="Meiryo UI" panose="020B0604030504040204" pitchFamily="50" charset="-128"/>
                          <a:ea typeface="Meiryo UI" panose="020B0604030504040204" pitchFamily="50" charset="-128"/>
                        </a:rPr>
                        <a:t>NPO</a:t>
                      </a:r>
                      <a:r>
                        <a:rPr kumimoji="1" lang="ja-JP" altLang="en-US" sz="1200" dirty="0" err="1">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株式会社等が運営する既存のグループホーム及び短期入所事業所</a:t>
                      </a:r>
                    </a:p>
                    <a:p>
                      <a:r>
                        <a:rPr kumimoji="1" lang="ja-JP" altLang="en-US" sz="1200" dirty="0">
                          <a:latin typeface="Meiryo UI" panose="020B0604030504040204" pitchFamily="50" charset="-128"/>
                          <a:ea typeface="Meiryo UI" panose="020B0604030504040204" pitchFamily="50" charset="-128"/>
                        </a:rPr>
                        <a:t>　補助要件：</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者（障がい支援区分５以上）の受入れに必要な環境整備</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支援区分：障がいの多様な特性その他心身の状態に応じて必要とされる標準的な支援の度合を総合的に示すもの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として厚生労働省令で定める区分（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区分で数字が大きいほど必要とされる支援の度合いが高い）</a:t>
                      </a:r>
                    </a:p>
                    <a:p>
                      <a:r>
                        <a:rPr kumimoji="1" lang="ja-JP" altLang="en-US" sz="1200" dirty="0">
                          <a:latin typeface="Meiryo UI" panose="020B0604030504040204" pitchFamily="50" charset="-128"/>
                          <a:ea typeface="Meiryo UI" panose="020B0604030504040204" pitchFamily="50" charset="-128"/>
                        </a:rPr>
                        <a:t>　対象経費：</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特性に応じた居室及び共用部分の改修に係る工事費等</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例：床や壁の防音工事、クッション性の高い材質への改修、段差の解消　等</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国や府内市町村の補助事業の対象となっていないもの</a:t>
                      </a:r>
                    </a:p>
                    <a:p>
                      <a:r>
                        <a:rPr kumimoji="1" lang="ja-JP" altLang="en-US" sz="1200" dirty="0">
                          <a:latin typeface="Meiryo UI" panose="020B0604030504040204" pitchFamily="50" charset="-128"/>
                          <a:ea typeface="Meiryo UI" panose="020B0604030504040204" pitchFamily="50" charset="-128"/>
                        </a:rPr>
                        <a:t>　補助率等：補助率</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補助上限</a:t>
                      </a:r>
                      <a:r>
                        <a:rPr kumimoji="1" lang="en-US" altLang="ja-JP" sz="1200" dirty="0">
                          <a:latin typeface="Meiryo UI" panose="020B0604030504040204" pitchFamily="50" charset="-128"/>
                          <a:ea typeface="Meiryo UI" panose="020B0604030504040204" pitchFamily="50" charset="-128"/>
                        </a:rPr>
                        <a:t>180</a:t>
                      </a:r>
                      <a:r>
                        <a:rPr kumimoji="1" lang="ja-JP" altLang="en-US" sz="1200" dirty="0">
                          <a:latin typeface="Meiryo UI" panose="020B0604030504040204" pitchFamily="50" charset="-128"/>
                          <a:ea typeface="Meiryo UI" panose="020B0604030504040204" pitchFamily="50" charset="-128"/>
                        </a:rPr>
                        <a:t>万円／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事業所あたり</a:t>
                      </a:r>
                    </a:p>
                  </a:txBody>
                  <a:tcPr/>
                </a:tc>
                <a:extLst>
                  <a:ext uri="{0D108BD9-81ED-4DB2-BD59-A6C34878D82A}">
                    <a16:rowId xmlns:a16="http://schemas.microsoft.com/office/drawing/2014/main" val="2647611836"/>
                  </a:ext>
                </a:extLst>
              </a:tr>
            </a:tbl>
          </a:graphicData>
        </a:graphic>
      </p:graphicFrame>
      <p:sp>
        <p:nvSpPr>
          <p:cNvPr id="8" name="正方形/長方形 7"/>
          <p:cNvSpPr/>
          <p:nvPr/>
        </p:nvSpPr>
        <p:spPr>
          <a:xfrm>
            <a:off x="397084" y="3645025"/>
            <a:ext cx="6041771" cy="576063"/>
          </a:xfrm>
          <a:prstGeom prst="rect">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936000">
              <a:lnSpc>
                <a:spcPts val="1200"/>
              </a:lnSpc>
            </a:pPr>
            <a:r>
              <a:rPr lang="en-US" altLang="ja-JP" sz="900" dirty="0">
                <a:solidFill>
                  <a:schemeClr val="tx1"/>
                </a:solidFill>
                <a:latin typeface="Meiryo UI" panose="020B0604030504040204" pitchFamily="50" charset="-128"/>
                <a:ea typeface="Meiryo UI" panose="020B0604030504040204" pitchFamily="50" charset="-128"/>
              </a:rPr>
              <a:t>1</a:t>
            </a:r>
            <a:r>
              <a:rPr lang="ja-JP" altLang="en-US" sz="900" dirty="0">
                <a:solidFill>
                  <a:schemeClr val="tx1"/>
                </a:solidFill>
                <a:latin typeface="Meiryo UI" panose="020B0604030504040204" pitchFamily="50" charset="-128"/>
                <a:ea typeface="Meiryo UI" panose="020B0604030504040204" pitchFamily="50" charset="-128"/>
              </a:rPr>
              <a:t>年目：法人内１事業所で実際に支援に困っている</a:t>
            </a:r>
            <a:r>
              <a:rPr lang="en-US" altLang="ja-JP" sz="900" dirty="0">
                <a:solidFill>
                  <a:schemeClr val="tx1"/>
                </a:solidFill>
                <a:latin typeface="Meiryo UI" panose="020B0604030504040204" pitchFamily="50" charset="-128"/>
                <a:ea typeface="Meiryo UI" panose="020B0604030504040204" pitchFamily="50" charset="-128"/>
              </a:rPr>
              <a:t>1</a:t>
            </a: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2</a:t>
            </a:r>
            <a:r>
              <a:rPr lang="ja-JP" altLang="en-US" sz="900" dirty="0">
                <a:solidFill>
                  <a:schemeClr val="tx1"/>
                </a:solidFill>
                <a:latin typeface="Meiryo UI" panose="020B0604030504040204" pitchFamily="50" charset="-128"/>
                <a:ea typeface="Meiryo UI" panose="020B0604030504040204" pitchFamily="50" charset="-128"/>
              </a:rPr>
              <a:t>事例をもとに、支援方法を学ぶ。</a:t>
            </a:r>
          </a:p>
          <a:p>
            <a:pPr indent="-936000">
              <a:lnSpc>
                <a:spcPts val="1200"/>
              </a:lnSpc>
            </a:pP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年目</a:t>
            </a:r>
            <a:r>
              <a:rPr lang="ja-JP" altLang="en-US" sz="900" dirty="0">
                <a:solidFill>
                  <a:schemeClr val="tx1"/>
                </a:solidFill>
                <a:latin typeface="Meiryo UI" panose="020B0604030504040204" pitchFamily="50" charset="-128"/>
                <a:ea typeface="Meiryo UI" panose="020B0604030504040204" pitchFamily="50" charset="-128"/>
              </a:rPr>
              <a:t>：法人内複数事業所の数事例で実践を繰り返し、適切な支援を定着させ、</a:t>
            </a:r>
            <a:r>
              <a:rPr lang="en-US" altLang="ja-JP" sz="900" dirty="0">
                <a:solidFill>
                  <a:schemeClr val="tx1"/>
                </a:solidFill>
                <a:latin typeface="Meiryo UI" panose="020B0604030504040204" pitchFamily="50" charset="-128"/>
                <a:ea typeface="Meiryo UI" panose="020B0604030504040204" pitchFamily="50" charset="-128"/>
              </a:rPr>
              <a:t>GH</a:t>
            </a:r>
            <a:r>
              <a:rPr lang="ja-JP" altLang="en-US" sz="900" dirty="0">
                <a:solidFill>
                  <a:schemeClr val="tx1"/>
                </a:solidFill>
                <a:latin typeface="Meiryo UI" panose="020B0604030504040204" pitchFamily="50" charset="-128"/>
                <a:ea typeface="Meiryo UI" panose="020B0604030504040204" pitchFamily="50" charset="-128"/>
              </a:rPr>
              <a:t>等での支援ノウハウを獲得する。</a:t>
            </a:r>
          </a:p>
          <a:p>
            <a:pPr indent="-936000">
              <a:lnSpc>
                <a:spcPts val="1200"/>
              </a:lnSpc>
            </a:pPr>
            <a:r>
              <a:rPr lang="en-US" altLang="ja-JP" sz="900" dirty="0">
                <a:solidFill>
                  <a:schemeClr val="tx1"/>
                </a:solidFill>
                <a:latin typeface="Meiryo UI" panose="020B0604030504040204" pitchFamily="50" charset="-128"/>
                <a:ea typeface="Meiryo UI" panose="020B0604030504040204" pitchFamily="50" charset="-128"/>
              </a:rPr>
              <a:t>3</a:t>
            </a:r>
            <a:r>
              <a:rPr lang="ja-JP" altLang="en-US" sz="900" dirty="0">
                <a:solidFill>
                  <a:schemeClr val="tx1"/>
                </a:solidFill>
                <a:latin typeface="Meiryo UI" panose="020B0604030504040204" pitchFamily="50" charset="-128"/>
                <a:ea typeface="Meiryo UI" panose="020B0604030504040204" pitchFamily="50" charset="-128"/>
              </a:rPr>
              <a:t>年目：委託法人の訪問コンサルに同行し、他法人に対してコンサルテーションできるスキルを培う。</a:t>
            </a:r>
            <a:endParaRPr lang="en-US" altLang="ja-JP" sz="700" dirty="0">
              <a:solidFill>
                <a:schemeClr val="tx1"/>
              </a:solidFill>
              <a:latin typeface="Meiryo UI" panose="020B0604030504040204" pitchFamily="50" charset="-128"/>
              <a:ea typeface="Meiryo UI" panose="020B0604030504040204" pitchFamily="50" charset="-128"/>
            </a:endParaRPr>
          </a:p>
        </p:txBody>
      </p:sp>
      <p:sp>
        <p:nvSpPr>
          <p:cNvPr id="48" name="ホームベース 47"/>
          <p:cNvSpPr/>
          <p:nvPr/>
        </p:nvSpPr>
        <p:spPr>
          <a:xfrm>
            <a:off x="5830488" y="2094292"/>
            <a:ext cx="2983402" cy="1887933"/>
          </a:xfrm>
          <a:prstGeom prst="homePlate">
            <a:avLst>
              <a:gd name="adj" fmla="val 35374"/>
            </a:avLst>
          </a:prstGeom>
          <a:solidFill>
            <a:schemeClr val="bg1">
              <a:lumMod val="95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49" name="フローチャート: 結合子 48"/>
          <p:cNvSpPr/>
          <p:nvPr/>
        </p:nvSpPr>
        <p:spPr>
          <a:xfrm>
            <a:off x="7046359" y="3052941"/>
            <a:ext cx="383894" cy="332504"/>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0" name="フローチャート: 結合子 49"/>
          <p:cNvSpPr/>
          <p:nvPr/>
        </p:nvSpPr>
        <p:spPr>
          <a:xfrm rot="1442239">
            <a:off x="6514806" y="3061965"/>
            <a:ext cx="383894" cy="353250"/>
          </a:xfrm>
          <a:prstGeom prst="flowChartConnector">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51" name="フローチャート: 結合子 50"/>
          <p:cNvSpPr/>
          <p:nvPr/>
        </p:nvSpPr>
        <p:spPr>
          <a:xfrm>
            <a:off x="7680223" y="2862795"/>
            <a:ext cx="383894" cy="327170"/>
          </a:xfrm>
          <a:prstGeom prst="flowChartConnecto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2" name="角丸四角形 51"/>
          <p:cNvSpPr/>
          <p:nvPr/>
        </p:nvSpPr>
        <p:spPr>
          <a:xfrm>
            <a:off x="6337335" y="1983616"/>
            <a:ext cx="1620331" cy="1712825"/>
          </a:xfrm>
          <a:prstGeom prst="roundRect">
            <a:avLst/>
          </a:prstGeom>
          <a:no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3" name="フローチャート: 結合子 52"/>
          <p:cNvSpPr/>
          <p:nvPr/>
        </p:nvSpPr>
        <p:spPr>
          <a:xfrm>
            <a:off x="7024602" y="2217027"/>
            <a:ext cx="521407" cy="586742"/>
          </a:xfrm>
          <a:prstGeom prst="flowChartConnector">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4" name="スマイル 53"/>
          <p:cNvSpPr/>
          <p:nvPr/>
        </p:nvSpPr>
        <p:spPr>
          <a:xfrm>
            <a:off x="6859422" y="2604045"/>
            <a:ext cx="260830" cy="227870"/>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スマイル 54"/>
          <p:cNvSpPr/>
          <p:nvPr/>
        </p:nvSpPr>
        <p:spPr>
          <a:xfrm>
            <a:off x="7193927" y="2662829"/>
            <a:ext cx="217464" cy="227178"/>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6" name="スマイル 55"/>
          <p:cNvSpPr/>
          <p:nvPr/>
        </p:nvSpPr>
        <p:spPr>
          <a:xfrm>
            <a:off x="7843671" y="2268029"/>
            <a:ext cx="227934" cy="199908"/>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7977892" y="2263055"/>
            <a:ext cx="853189" cy="21544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b="1" dirty="0">
                <a:solidFill>
                  <a:schemeClr val="tx1"/>
                </a:solidFill>
                <a:latin typeface="Meiryo UI" panose="020B0604030504040204" pitchFamily="50" charset="-128"/>
                <a:ea typeface="Meiryo UI" panose="020B0604030504040204" pitchFamily="50" charset="-128"/>
              </a:rPr>
              <a:t>：コアメンバー</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cxnSp>
        <p:nvCxnSpPr>
          <p:cNvPr id="58" name="直線矢印コネクタ 57"/>
          <p:cNvCxnSpPr/>
          <p:nvPr/>
        </p:nvCxnSpPr>
        <p:spPr>
          <a:xfrm flipV="1">
            <a:off x="6757534" y="2856999"/>
            <a:ext cx="98364" cy="270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H="1" flipV="1">
            <a:off x="7744271" y="2583196"/>
            <a:ext cx="83430" cy="223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49" idx="0"/>
          </p:cNvCxnSpPr>
          <p:nvPr/>
        </p:nvCxnSpPr>
        <p:spPr>
          <a:xfrm flipV="1">
            <a:off x="7238306" y="2915307"/>
            <a:ext cx="59217" cy="137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右カーブ矢印 60"/>
          <p:cNvSpPr/>
          <p:nvPr/>
        </p:nvSpPr>
        <p:spPr>
          <a:xfrm rot="5175044">
            <a:off x="6060267" y="1348541"/>
            <a:ext cx="514046" cy="1086819"/>
          </a:xfrm>
          <a:prstGeom prst="curvedRightArrow">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8056390" y="3004532"/>
            <a:ext cx="679808" cy="523220"/>
          </a:xfrm>
          <a:prstGeom prst="rect">
            <a:avLst/>
          </a:prstGeom>
          <a:noFill/>
          <a:ln w="9525">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700" b="1" dirty="0">
                <a:latin typeface="Meiryo UI" panose="020B0604030504040204" pitchFamily="50" charset="-128"/>
                <a:ea typeface="Meiryo UI" panose="020B0604030504040204" pitchFamily="50" charset="-128"/>
              </a:rPr>
              <a:t>地域の</a:t>
            </a:r>
            <a:r>
              <a:rPr kumimoji="1" lang="ja-JP" altLang="en-US" sz="700" b="1" dirty="0" err="1">
                <a:latin typeface="Meiryo UI" panose="020B0604030504040204" pitchFamily="50" charset="-128"/>
                <a:ea typeface="Meiryo UI" panose="020B0604030504040204" pitchFamily="50" charset="-128"/>
              </a:rPr>
              <a:t>障がい</a:t>
            </a:r>
            <a:r>
              <a:rPr kumimoji="1" lang="ja-JP" altLang="en-US" sz="700" b="1" dirty="0">
                <a:latin typeface="Meiryo UI" panose="020B0604030504040204" pitchFamily="50" charset="-128"/>
                <a:ea typeface="Meiryo UI" panose="020B0604030504040204" pitchFamily="50" charset="-128"/>
              </a:rPr>
              <a:t>福祉サービス事業所・市町村等</a:t>
            </a:r>
          </a:p>
        </p:txBody>
      </p:sp>
      <p:sp>
        <p:nvSpPr>
          <p:cNvPr id="63" name="テキスト ボックス 62"/>
          <p:cNvSpPr txBox="1"/>
          <p:nvPr/>
        </p:nvSpPr>
        <p:spPr>
          <a:xfrm>
            <a:off x="6504636" y="3107325"/>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4" name="テキスト ボックス 63"/>
          <p:cNvSpPr txBox="1"/>
          <p:nvPr/>
        </p:nvSpPr>
        <p:spPr>
          <a:xfrm>
            <a:off x="7056621" y="3112611"/>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5" name="テキスト ボックス 64"/>
          <p:cNvSpPr txBox="1"/>
          <p:nvPr/>
        </p:nvSpPr>
        <p:spPr>
          <a:xfrm>
            <a:off x="7685731" y="2892437"/>
            <a:ext cx="567367"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事業所</a:t>
            </a:r>
          </a:p>
        </p:txBody>
      </p:sp>
      <p:sp>
        <p:nvSpPr>
          <p:cNvPr id="66" name="片側の 2 つの角を切り取った四角形 65"/>
          <p:cNvSpPr/>
          <p:nvPr/>
        </p:nvSpPr>
        <p:spPr>
          <a:xfrm>
            <a:off x="5683728" y="2165746"/>
            <a:ext cx="402495" cy="458266"/>
          </a:xfrm>
          <a:prstGeom prst="snip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7" name="フレーム 66"/>
          <p:cNvSpPr/>
          <p:nvPr/>
        </p:nvSpPr>
        <p:spPr>
          <a:xfrm>
            <a:off x="8755793" y="2293069"/>
            <a:ext cx="284092" cy="1556089"/>
          </a:xfrm>
          <a:prstGeom prst="fram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002569" y="1461894"/>
            <a:ext cx="1560235" cy="30777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700" b="1" dirty="0">
                <a:latin typeface="Meiryo UI" panose="020B0604030504040204" pitchFamily="50" charset="-128"/>
                <a:ea typeface="Meiryo UI" panose="020B0604030504040204" pitchFamily="50" charset="-128"/>
              </a:rPr>
              <a:t>アセスメントに基づいた視覚化・構造化及びチームアプローチの体験</a:t>
            </a:r>
            <a:endParaRPr kumimoji="1" lang="ja-JP" altLang="en-US" sz="7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6171284" y="2471609"/>
            <a:ext cx="563997" cy="58477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ja-JP" altLang="en-US" sz="800" b="1" dirty="0">
                <a:latin typeface="Meiryo UI" panose="020B0604030504040204" pitchFamily="50" charset="-128"/>
                <a:ea typeface="Meiryo UI" panose="020B0604030504040204" pitchFamily="50" charset="-128"/>
              </a:rPr>
              <a:t>事例検討</a:t>
            </a:r>
            <a:endParaRPr lang="en-US" altLang="ja-JP" sz="800" b="1" dirty="0">
              <a:latin typeface="Meiryo UI" panose="020B0604030504040204" pitchFamily="50" charset="-128"/>
              <a:ea typeface="Meiryo UI" panose="020B0604030504040204" pitchFamily="50" charset="-128"/>
            </a:endParaRPr>
          </a:p>
          <a:p>
            <a:r>
              <a:rPr lang="en-US" altLang="ja-JP" sz="800" b="1" dirty="0">
                <a:latin typeface="Meiryo UI" panose="020B0604030504040204" pitchFamily="50" charset="-128"/>
                <a:ea typeface="Meiryo UI" panose="020B0604030504040204" pitchFamily="50" charset="-128"/>
              </a:rPr>
              <a:t>PDCA</a:t>
            </a:r>
            <a:r>
              <a:rPr lang="ja-JP" altLang="en-US" sz="800" b="1" dirty="0">
                <a:latin typeface="Meiryo UI" panose="020B0604030504040204" pitchFamily="50" charset="-128"/>
                <a:ea typeface="Meiryo UI" panose="020B0604030504040204" pitchFamily="50" charset="-128"/>
              </a:rPr>
              <a:t>サイクル</a:t>
            </a:r>
            <a:endParaRPr lang="en-US" altLang="ja-JP" sz="800" b="1" dirty="0">
              <a:latin typeface="Meiryo UI" panose="020B0604030504040204" pitchFamily="50" charset="-128"/>
              <a:ea typeface="Meiryo UI" panose="020B0604030504040204" pitchFamily="50" charset="-128"/>
            </a:endParaRPr>
          </a:p>
        </p:txBody>
      </p:sp>
      <p:sp>
        <p:nvSpPr>
          <p:cNvPr id="70" name="スマイル 69"/>
          <p:cNvSpPr/>
          <p:nvPr/>
        </p:nvSpPr>
        <p:spPr>
          <a:xfrm>
            <a:off x="6910663" y="2231025"/>
            <a:ext cx="252563" cy="230924"/>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1" name="スマイル 70"/>
          <p:cNvSpPr/>
          <p:nvPr/>
        </p:nvSpPr>
        <p:spPr>
          <a:xfrm>
            <a:off x="7518684" y="2467936"/>
            <a:ext cx="217694" cy="224541"/>
          </a:xfrm>
          <a:prstGeom prst="smileyFace">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7009358" y="2361454"/>
            <a:ext cx="571034" cy="261610"/>
          </a:xfrm>
          <a:prstGeom prst="rect">
            <a:avLst/>
          </a:prstGeom>
          <a:noFill/>
        </p:spPr>
        <p:txBody>
          <a:bodyPr wrap="square" rtlCol="0">
            <a:spAutoFit/>
          </a:bodyPr>
          <a:lstStyle/>
          <a:p>
            <a:pPr algn="ctr"/>
            <a:r>
              <a:rPr lang="en-US" altLang="ja-JP" sz="1100" b="1" dirty="0">
                <a:latin typeface="Meiryo UI" panose="020B0604030504040204" pitchFamily="50" charset="-128"/>
                <a:ea typeface="Meiryo UI" panose="020B0604030504040204" pitchFamily="50" charset="-128"/>
              </a:rPr>
              <a:t>GH</a:t>
            </a:r>
            <a:r>
              <a:rPr lang="ja-JP" altLang="en-US" sz="1100" b="1" dirty="0">
                <a:latin typeface="Meiryo UI" panose="020B0604030504040204" pitchFamily="50" charset="-128"/>
                <a:ea typeface="Meiryo UI" panose="020B0604030504040204" pitchFamily="50" charset="-128"/>
              </a:rPr>
              <a:t>等</a:t>
            </a:r>
            <a:endParaRPr lang="en-US" altLang="ja-JP" sz="1100" b="1" dirty="0">
              <a:latin typeface="Meiryo UI" panose="020B0604030504040204" pitchFamily="50" charset="-128"/>
              <a:ea typeface="Meiryo UI" panose="020B0604030504040204" pitchFamily="50" charset="-128"/>
            </a:endParaRPr>
          </a:p>
        </p:txBody>
      </p:sp>
      <p:sp>
        <p:nvSpPr>
          <p:cNvPr id="73" name="下矢印吹き出し 72"/>
          <p:cNvSpPr/>
          <p:nvPr/>
        </p:nvSpPr>
        <p:spPr>
          <a:xfrm>
            <a:off x="8080656" y="2497399"/>
            <a:ext cx="588961" cy="555542"/>
          </a:xfrm>
          <a:prstGeom prst="downArrowCallout">
            <a:avLst>
              <a:gd name="adj1" fmla="val 31148"/>
              <a:gd name="adj2" fmla="val 40444"/>
              <a:gd name="adj3" fmla="val 13868"/>
              <a:gd name="adj4" fmla="val 71956"/>
            </a:avLst>
          </a:prstGeom>
          <a:solidFill>
            <a:schemeClr val="bg1"/>
          </a:solid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7991304" y="2515623"/>
            <a:ext cx="753147" cy="369332"/>
          </a:xfrm>
          <a:prstGeom prst="rect">
            <a:avLst/>
          </a:prstGeom>
          <a:noFill/>
        </p:spPr>
        <p:txBody>
          <a:bodyPr wrap="square" rtlCol="0">
            <a:spAutoFit/>
          </a:bodyPr>
          <a:lstStyle/>
          <a:p>
            <a:pPr algn="ctr"/>
            <a:r>
              <a:rPr lang="ja-JP" altLang="en-US" sz="900" b="1" dirty="0">
                <a:latin typeface="Meiryo UI" panose="020B0604030504040204" pitchFamily="50" charset="-128"/>
                <a:ea typeface="Meiryo UI" panose="020B0604030504040204" pitchFamily="50" charset="-128"/>
              </a:rPr>
              <a:t>実践</a:t>
            </a:r>
            <a:endParaRPr lang="en-US" altLang="ja-JP" sz="900" b="1" dirty="0">
              <a:latin typeface="Meiryo UI" panose="020B0604030504040204" pitchFamily="50" charset="-128"/>
              <a:ea typeface="Meiryo UI" panose="020B0604030504040204" pitchFamily="50" charset="-128"/>
            </a:endParaRPr>
          </a:p>
          <a:p>
            <a:pPr algn="ctr"/>
            <a:r>
              <a:rPr lang="ja-JP" altLang="en-US" sz="900" b="1" dirty="0">
                <a:latin typeface="Meiryo UI" panose="020B0604030504040204" pitchFamily="50" charset="-128"/>
                <a:ea typeface="Meiryo UI" panose="020B0604030504040204" pitchFamily="50" charset="-128"/>
              </a:rPr>
              <a:t>報告会</a:t>
            </a:r>
            <a:endParaRPr kumimoji="1" lang="ja-JP" altLang="en-US" sz="900" b="1" dirty="0">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7988139" y="1795107"/>
            <a:ext cx="759475" cy="400110"/>
          </a:xfrm>
          <a:prstGeom prst="rect">
            <a:avLst/>
          </a:prstGeom>
          <a:solidFill>
            <a:schemeClr val="tx2"/>
          </a:solidFill>
        </p:spPr>
        <p:txBody>
          <a:bodyPr wrap="square" rtlCol="0">
            <a:spAutoFit/>
          </a:bodyPr>
          <a:lstStyle/>
          <a:p>
            <a:r>
              <a:rPr lang="ja-JP" altLang="en-US" sz="1000" b="1" dirty="0">
                <a:solidFill>
                  <a:schemeClr val="bg1"/>
                </a:solidFill>
                <a:latin typeface="Meiryo UI" panose="020B0604030504040204" pitchFamily="50" charset="-128"/>
                <a:ea typeface="Meiryo UI" panose="020B0604030504040204" pitchFamily="50" charset="-128"/>
              </a:rPr>
              <a:t>地域との関係づくり</a:t>
            </a:r>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76" name="右矢印 75"/>
          <p:cNvSpPr/>
          <p:nvPr/>
        </p:nvSpPr>
        <p:spPr>
          <a:xfrm>
            <a:off x="6072959" y="2105241"/>
            <a:ext cx="816190" cy="421087"/>
          </a:xfrm>
          <a:prstGeom prst="rightArrow">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6023341" y="2204521"/>
            <a:ext cx="1103423" cy="215444"/>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rPr>
              <a:t>コンサルテーション</a:t>
            </a:r>
            <a:endParaRPr kumimoji="1" lang="ja-JP" altLang="en-US" sz="1000" b="1" dirty="0">
              <a:latin typeface="Meiryo UI" panose="020B0604030504040204" pitchFamily="50" charset="-128"/>
              <a:ea typeface="Meiryo UI" panose="020B0604030504040204" pitchFamily="50" charset="-128"/>
            </a:endParaRPr>
          </a:p>
        </p:txBody>
      </p:sp>
      <p:sp>
        <p:nvSpPr>
          <p:cNvPr id="78" name="二等辺三角形 77"/>
          <p:cNvSpPr/>
          <p:nvPr/>
        </p:nvSpPr>
        <p:spPr>
          <a:xfrm>
            <a:off x="6635979" y="3397376"/>
            <a:ext cx="1201897" cy="496294"/>
          </a:xfrm>
          <a:prstGeom prst="triangle">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lnSpc>
                <a:spcPts val="1000"/>
              </a:lnSpc>
            </a:pPr>
            <a:r>
              <a:rPr lang="ja-JP" altLang="en-US" sz="900" b="1" dirty="0">
                <a:latin typeface="Meiryo UI" panose="020B0604030504040204" pitchFamily="50" charset="-128"/>
                <a:ea typeface="Meiryo UI" panose="020B0604030504040204" pitchFamily="50" charset="-128"/>
              </a:rPr>
              <a:t>合同研修会</a:t>
            </a:r>
            <a:endParaRPr kumimoji="1" lang="ja-JP" altLang="en-US" sz="900" dirty="0">
              <a:solidFill>
                <a:schemeClr val="tx1"/>
              </a:solidFill>
            </a:endParaRPr>
          </a:p>
        </p:txBody>
      </p:sp>
      <p:sp>
        <p:nvSpPr>
          <p:cNvPr id="79" name="テキスト ボックス 78"/>
          <p:cNvSpPr txBox="1"/>
          <p:nvPr/>
        </p:nvSpPr>
        <p:spPr>
          <a:xfrm>
            <a:off x="6064993" y="3673367"/>
            <a:ext cx="678182" cy="2308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参加</a:t>
            </a:r>
            <a:r>
              <a:rPr kumimoji="1" lang="ja-JP" altLang="en-US" sz="900" dirty="0">
                <a:latin typeface="Meiryo UI" panose="020B0604030504040204" pitchFamily="50" charset="-128"/>
                <a:ea typeface="Meiryo UI" panose="020B0604030504040204" pitchFamily="50" charset="-128"/>
              </a:rPr>
              <a:t>法人</a:t>
            </a:r>
          </a:p>
        </p:txBody>
      </p:sp>
      <p:sp>
        <p:nvSpPr>
          <p:cNvPr id="80" name="テキスト ボックス 79"/>
          <p:cNvSpPr txBox="1"/>
          <p:nvPr/>
        </p:nvSpPr>
        <p:spPr>
          <a:xfrm>
            <a:off x="7636582" y="3673367"/>
            <a:ext cx="678182" cy="2308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900" dirty="0">
                <a:latin typeface="Meiryo UI" panose="020B0604030504040204" pitchFamily="50" charset="-128"/>
                <a:ea typeface="Meiryo UI" panose="020B0604030504040204" pitchFamily="50" charset="-128"/>
              </a:rPr>
              <a:t>参加</a:t>
            </a:r>
            <a:r>
              <a:rPr kumimoji="1" lang="ja-JP" altLang="en-US" sz="900" dirty="0">
                <a:latin typeface="Meiryo UI" panose="020B0604030504040204" pitchFamily="50" charset="-128"/>
                <a:ea typeface="Meiryo UI" panose="020B0604030504040204" pitchFamily="50" charset="-128"/>
              </a:rPr>
              <a:t>法人</a:t>
            </a:r>
          </a:p>
        </p:txBody>
      </p:sp>
      <p:sp>
        <p:nvSpPr>
          <p:cNvPr id="81" name="テキスト ボックス 80"/>
          <p:cNvSpPr txBox="1"/>
          <p:nvPr/>
        </p:nvSpPr>
        <p:spPr>
          <a:xfrm>
            <a:off x="6563236" y="1156895"/>
            <a:ext cx="1670965" cy="253916"/>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nchor="ctr">
            <a:spAutoFit/>
          </a:bodyPr>
          <a:lstStyle/>
          <a:p>
            <a:r>
              <a:rPr lang="en-US" altLang="ja-JP" sz="1050" b="1" dirty="0">
                <a:latin typeface="HG丸ｺﾞｼｯｸM-PRO" panose="020F0600000000000000" pitchFamily="50" charset="-128"/>
                <a:ea typeface="HG丸ｺﾞｼｯｸM-PRO" panose="020F0600000000000000" pitchFamily="50" charset="-128"/>
              </a:rPr>
              <a:t>【</a:t>
            </a:r>
            <a:r>
              <a:rPr lang="ja-JP" altLang="en-US" sz="1050" b="1" dirty="0">
                <a:latin typeface="HG丸ｺﾞｼｯｸM-PRO" panose="020F0600000000000000" pitchFamily="50" charset="-128"/>
                <a:ea typeface="HG丸ｺﾞｼｯｸM-PRO" panose="020F0600000000000000" pitchFamily="50" charset="-128"/>
              </a:rPr>
              <a:t>事業の</a:t>
            </a:r>
            <a:r>
              <a:rPr kumimoji="1" lang="ja-JP" altLang="en-US" sz="1050" b="1" dirty="0">
                <a:latin typeface="HG丸ｺﾞｼｯｸM-PRO" panose="020F0600000000000000" pitchFamily="50" charset="-128"/>
                <a:ea typeface="HG丸ｺﾞｼｯｸM-PRO" panose="020F0600000000000000" pitchFamily="50" charset="-128"/>
              </a:rPr>
              <a:t>イメージ図</a:t>
            </a:r>
            <a:r>
              <a:rPr kumimoji="1" lang="en-US" altLang="ja-JP"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82" name="テキスト ボックス 81"/>
          <p:cNvSpPr txBox="1"/>
          <p:nvPr/>
        </p:nvSpPr>
        <p:spPr>
          <a:xfrm>
            <a:off x="7241301" y="1915732"/>
            <a:ext cx="678182" cy="215444"/>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参加</a:t>
            </a:r>
            <a:r>
              <a:rPr kumimoji="1" lang="ja-JP" altLang="en-US" sz="800" dirty="0">
                <a:latin typeface="Meiryo UI" panose="020B0604030504040204" pitchFamily="50" charset="-128"/>
                <a:ea typeface="Meiryo UI" panose="020B0604030504040204" pitchFamily="50" charset="-128"/>
              </a:rPr>
              <a:t>法人</a:t>
            </a:r>
          </a:p>
        </p:txBody>
      </p:sp>
      <p:sp>
        <p:nvSpPr>
          <p:cNvPr id="83" name="テキスト ボックス 82"/>
          <p:cNvSpPr txBox="1"/>
          <p:nvPr/>
        </p:nvSpPr>
        <p:spPr>
          <a:xfrm>
            <a:off x="5639460" y="1830220"/>
            <a:ext cx="777936"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rPr>
              <a:t>実地研修</a:t>
            </a:r>
            <a:endParaRPr kumimoji="1" lang="ja-JP" altLang="en-US" sz="1000" b="1" dirty="0">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8748008" y="2363755"/>
            <a:ext cx="338554" cy="1664354"/>
          </a:xfrm>
          <a:prstGeom prst="rect">
            <a:avLst/>
          </a:prstGeom>
          <a:noFill/>
        </p:spPr>
        <p:txBody>
          <a:bodyPr vert="eaVert" wrap="square" rtlCol="0" anchor="ctr">
            <a:spAutoFit/>
          </a:bodyPr>
          <a:lstStyle/>
          <a:p>
            <a:r>
              <a:rPr lang="ja-JP" altLang="en-US" sz="1000" dirty="0">
                <a:latin typeface="Meiryo UI" panose="020B0604030504040204" pitchFamily="50" charset="-128"/>
                <a:ea typeface="Meiryo UI" panose="020B0604030504040204" pitchFamily="50" charset="-128"/>
              </a:rPr>
              <a:t>地域に支援スキルを拡大</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69045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13936</TotalTime>
  <Words>640</Words>
  <Application>Microsoft Office PowerPoint</Application>
  <PresentationFormat>画面に合わせる (4:3)</PresentationFormat>
  <Paragraphs>53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Meiryo UI</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756</cp:revision>
  <cp:lastPrinted>2023-08-15T01:11:27Z</cp:lastPrinted>
  <dcterms:created xsi:type="dcterms:W3CDTF">2014-05-26T00:08:15Z</dcterms:created>
  <dcterms:modified xsi:type="dcterms:W3CDTF">2023-11-24T08:00:06Z</dcterms:modified>
</cp:coreProperties>
</file>