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3.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4.xml" ContentType="application/vnd.openxmlformats-officedocument.drawingml.chartshapes+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5.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E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434" autoAdjust="0"/>
  </p:normalViewPr>
  <p:slideViewPr>
    <p:cSldViewPr>
      <p:cViewPr varScale="1">
        <p:scale>
          <a:sx n="68" d="100"/>
          <a:sy n="68" d="100"/>
        </p:scale>
        <p:origin x="114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shisetsu_arikata\03_&#35519;&#26619;&#32080;&#26524;\00_&#65288;20220826&#29694;&#22312;&#65289;&#12304;&#12392;&#12426;&#12414;&#12392;&#12417;&#12305;&#22320;&#22495;&#31227;&#34892;&#12395;&#38306;&#12377;&#12427;&#35519;&#26619;%20&#9312;&#37096;&#20250;&#35373;&#32622;&#29366;&#27841;&#9313;&#21462;&#32068;&#29366;&#27841;&#65288;&#22238;&#31572;&#27096;&#24335;&#65289;.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D:\hayashin\AppData\Roaming\Microsoft\Excel\040914&#20462;&#27491;&#12304;&#26368;&#32066;&#65306;&#35519;&#26619;&#31080;&#65298;&#21029;&#32025;&#65289;&#12305;00_&#65288;20220913&#29694;&#22312;&#65289;&#12304;&#12392;&#12426;&#12414;&#12392;&#12417;&#12305;&#22320;&#22495;&#31227;&#34892;&#12395;&#38306;&#12377;&#12427;&#35519;&#26619;%20&#9312;&#37096;&#20250;&#35373;&#32622;&#29366;&#27841;&#9313;&#21462;&#32068;&#29366;&#27841;&#65288;&#22238;&#31572;&#27096;&#24335;&#65289;%20(version%201).xlsb"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5.xml"/></Relationships>
</file>

<file path=ppt/charts/_rels/chart11.xml.rels><?xml version="1.0" encoding="UTF-8" standalone="yes"?>
<Relationships xmlns="http://schemas.openxmlformats.org/package/2006/relationships"><Relationship Id="rId3" Type="http://schemas.openxmlformats.org/officeDocument/2006/relationships/oleObject" Target="file:///D:\hayashin\AppData\Roaming\Microsoft\Excel\040914&#20462;&#27491;&#12304;&#26368;&#32066;&#65306;&#35519;&#26619;&#31080;&#65298;&#21029;&#32025;&#65289;&#12305;00_&#65288;20220913&#29694;&#22312;&#65289;&#12304;&#12392;&#12426;&#12414;&#12392;&#12417;&#12305;&#22320;&#22495;&#31227;&#34892;&#12395;&#38306;&#12377;&#12427;&#35519;&#26619;%20&#9312;&#37096;&#20250;&#35373;&#32622;&#29366;&#27841;&#9313;&#21462;&#32068;&#29366;&#27841;&#65288;&#22238;&#31572;&#27096;&#24335;&#65289;%20(version%201).xlsb"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10.19.12.25\tisui\&#12375;&#12288;&#26045;&#35373;&#12398;&#12354;&#12426;&#26041;&#26908;&#35342;&#65288;&#22522;&#30436;&#35506;&#65289;\&#30456;&#35527;&#25903;&#25588;&#20307;&#21046;&#38306;&#20418;\R040715&#12288;&#23455;&#24907;&#35519;&#26619;&#65288;&#24066;&#30010;&#26449;&#21521;&#12369;&#65289;\03_&#35519;&#26619;&#32080;&#26524;\02_&#26368;&#32066;&#20516;\&#12304;&#26368;&#32066;&#65306;&#35519;&#26619;&#31080;&#65297;&#12539;&#65298;&#12305;00_&#65288;20220913&#29694;&#22312;&#65289;&#12304;&#12392;&#12426;&#12414;&#12392;&#12417;&#12305;&#22320;&#22495;&#31227;&#34892;&#12395;&#38306;&#12377;&#12427;&#35519;&#26619;%20&#9312;&#37096;&#20250;&#35373;&#32622;&#29366;&#27841;&#9313;&#21462;&#32068;&#29366;&#27841;&#65288;&#22238;&#31572;&#27096;&#24335;&#6528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10.19.12.25\tisui\&#12375;&#12288;&#26045;&#35373;&#12398;&#12354;&#12426;&#26041;&#26908;&#35342;&#65288;&#22522;&#30436;&#35506;&#65289;\&#30456;&#35527;&#25903;&#25588;&#20307;&#21046;&#38306;&#20418;\R040715&#12288;&#23455;&#24907;&#35519;&#26619;&#65288;&#24066;&#30010;&#26449;&#21521;&#12369;&#65289;\03_&#35519;&#26619;&#32080;&#26524;\02_&#26368;&#32066;&#20516;\&#12304;&#26368;&#32066;&#65306;&#35519;&#26619;&#31080;&#65297;&#12539;&#65298;&#12305;00_&#65288;20220913&#29694;&#22312;&#65289;&#12304;&#12392;&#12426;&#12414;&#12392;&#12417;&#12305;&#22320;&#22495;&#31227;&#34892;&#12395;&#38306;&#12377;&#12427;&#35519;&#26619;%20&#9312;&#37096;&#20250;&#35373;&#32622;&#29366;&#27841;&#9313;&#21462;&#32068;&#29366;&#27841;&#65288;&#22238;&#31572;&#27096;&#24335;&#6528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10.19.12.25\tisui\&#12375;&#12288;&#26045;&#35373;&#12398;&#12354;&#12426;&#26041;&#26908;&#35342;&#65288;&#22522;&#30436;&#35506;&#65289;\&#30456;&#35527;&#25903;&#25588;&#20307;&#21046;&#38306;&#20418;\R040715&#12288;&#23455;&#24907;&#35519;&#26619;&#65288;&#24066;&#30010;&#26449;&#21521;&#12369;&#65289;\03_&#35519;&#26619;&#32080;&#26524;\02_&#26368;&#32066;&#20516;\&#12304;&#26368;&#32066;&#65306;&#35519;&#26619;&#31080;&#65297;&#12539;&#65298;&#12305;00_&#65288;20220913&#29694;&#22312;&#65289;&#12304;&#12392;&#12426;&#12414;&#12392;&#12417;&#12305;&#22320;&#22495;&#31227;&#34892;&#12395;&#38306;&#12377;&#12427;&#35519;&#26619;%20&#9312;&#37096;&#20250;&#35373;&#32622;&#29366;&#27841;&#9313;&#21462;&#32068;&#29366;&#27841;&#65288;&#22238;&#31572;&#27096;&#24335;&#65289;.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oleObject" Target="file:///\\10.19.12.25\tisui\&#12375;&#12288;&#26045;&#35373;&#12398;&#12354;&#12426;&#26041;&#26908;&#35342;&#65288;&#22522;&#30436;&#35506;&#65289;\&#30456;&#35527;&#25903;&#25588;&#20307;&#21046;&#38306;&#20418;\R040715&#12288;&#23455;&#24907;&#35519;&#26619;&#65288;&#24066;&#30010;&#26449;&#21521;&#12369;&#65289;\03_&#35519;&#26619;&#32080;&#26524;\02_&#26368;&#32066;&#20516;\&#12304;&#26368;&#32066;&#65306;&#35519;&#26619;&#31080;&#65297;&#12539;&#65298;&#12305;00_&#65288;20220913&#29694;&#22312;&#65289;&#12304;&#12392;&#12426;&#12414;&#12392;&#12417;&#12305;&#22320;&#22495;&#31227;&#34892;&#12395;&#38306;&#12377;&#12427;&#35519;&#26619;%20&#9312;&#37096;&#20250;&#35373;&#32622;&#29366;&#27841;&#9313;&#21462;&#32068;&#29366;&#27841;&#65288;&#22238;&#31572;&#27096;&#24335;&#65289;.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3" Type="http://schemas.openxmlformats.org/officeDocument/2006/relationships/oleObject" Target="file:///\\10.19.12.25\tisui\&#12375;&#12288;&#26045;&#35373;&#12398;&#12354;&#12426;&#26041;&#26908;&#35342;&#65288;&#22522;&#30436;&#35506;&#65289;\&#30456;&#35527;&#25903;&#25588;&#20307;&#21046;&#38306;&#20418;\R040715&#12288;&#23455;&#24907;&#35519;&#26619;&#65288;&#24066;&#30010;&#26449;&#21521;&#12369;&#65289;\03_&#35519;&#26619;&#32080;&#26524;\02_&#26368;&#32066;&#20516;\&#12304;&#26368;&#32066;&#65306;&#35519;&#26619;&#31080;&#65297;&#12539;&#65298;&#12305;00_&#65288;20220913&#29694;&#22312;&#65289;&#12304;&#12392;&#12426;&#12414;&#12392;&#12417;&#12305;&#22320;&#22495;&#31227;&#34892;&#12395;&#38306;&#12377;&#12427;&#35519;&#26619;%20&#9312;&#37096;&#20250;&#35373;&#32622;&#29366;&#27841;&#9313;&#21462;&#32068;&#29366;&#27841;&#65288;&#22238;&#31572;&#27096;&#24335;&#65289;.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4.xml"/></Relationships>
</file>

<file path=ppt/charts/_rels/chart8.xml.rels><?xml version="1.0" encoding="UTF-8" standalone="yes"?>
<Relationships xmlns="http://schemas.openxmlformats.org/package/2006/relationships"><Relationship Id="rId3" Type="http://schemas.openxmlformats.org/officeDocument/2006/relationships/oleObject" Target="file:///\\10.19.12.25\tisui\&#12375;&#12288;&#26045;&#35373;&#12398;&#12354;&#12426;&#26041;&#26908;&#35342;&#65288;&#22522;&#30436;&#35506;&#65289;\&#30456;&#35527;&#25903;&#25588;&#20307;&#21046;&#38306;&#20418;\R040715&#12288;&#23455;&#24907;&#35519;&#26619;&#65288;&#24066;&#30010;&#26449;&#21521;&#12369;&#65289;\03_&#35519;&#26619;&#32080;&#26524;\02_&#26368;&#32066;&#20516;\&#12304;&#26368;&#32066;&#65306;&#35519;&#26619;&#31080;&#65297;&#12539;&#65298;&#12305;00_&#65288;20220913&#29694;&#22312;&#65289;&#12304;&#12392;&#12426;&#12414;&#12392;&#12417;&#12305;&#22320;&#22495;&#31227;&#34892;&#12395;&#38306;&#12377;&#12427;&#35519;&#26619;%20&#9312;&#37096;&#20250;&#35373;&#32622;&#29366;&#27841;&#9313;&#21462;&#32068;&#29366;&#27841;&#65288;&#22238;&#31572;&#27096;&#24335;&#6528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D:\hayashin\AppData\Roaming\Microsoft\Excel\040914&#20462;&#27491;&#12304;&#26368;&#32066;&#65306;&#35519;&#26619;&#31080;&#65298;&#21029;&#32025;&#65289;&#12305;00_&#65288;20220913&#29694;&#22312;&#65289;&#12304;&#12392;&#12426;&#12414;&#12392;&#12417;&#12305;&#22320;&#22495;&#31227;&#34892;&#12395;&#38306;&#12377;&#12427;&#35519;&#26619;%20&#9312;&#37096;&#20250;&#35373;&#32622;&#29366;&#27841;&#9313;&#21462;&#32068;&#29366;&#27841;&#65288;&#22238;&#31572;&#27096;&#24335;&#65289;%20(version%201).xlsb"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587369109569492"/>
          <c:y val="0.22871567705072732"/>
          <c:w val="0.36524627220124745"/>
          <c:h val="0.67223883221325209"/>
        </c:manualLayout>
      </c:layout>
      <c:pieChart>
        <c:varyColors val="1"/>
        <c:ser>
          <c:idx val="0"/>
          <c:order val="0"/>
          <c:dPt>
            <c:idx val="0"/>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1-7FC1-420C-AA0F-6E6F0F11DFF2}"/>
              </c:ext>
            </c:extLst>
          </c:dPt>
          <c:dPt>
            <c:idx val="1"/>
            <c:bubble3D val="0"/>
            <c:explosion val="11"/>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3-7FC1-420C-AA0F-6E6F0F11DFF2}"/>
              </c:ext>
            </c:extLst>
          </c:dPt>
          <c:dLbls>
            <c:dLbl>
              <c:idx val="0"/>
              <c:layout>
                <c:manualLayout>
                  <c:x val="3.9441919375770669E-3"/>
                  <c:y val="-3.8115143750669107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FC1-420C-AA0F-6E6F0F11DFF2}"/>
                </c:ext>
              </c:extLst>
            </c:dLbl>
            <c:dLbl>
              <c:idx val="1"/>
              <c:layout>
                <c:manualLayout>
                  <c:x val="-3.0008832925200582E-2"/>
                  <c:y val="-5.9454235949471912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FC1-420C-AA0F-6E6F0F11DFF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グラフ作成用!$A$32:$B$32</c:f>
              <c:strCache>
                <c:ptCount val="2"/>
                <c:pt idx="0">
                  <c:v>有</c:v>
                </c:pt>
                <c:pt idx="1">
                  <c:v>無</c:v>
                </c:pt>
              </c:strCache>
            </c:strRef>
          </c:cat>
          <c:val>
            <c:numRef>
              <c:f>グラフ作成用!$A$33:$B$33</c:f>
              <c:numCache>
                <c:formatCode>General</c:formatCode>
                <c:ptCount val="2"/>
                <c:pt idx="0">
                  <c:v>19</c:v>
                </c:pt>
                <c:pt idx="1">
                  <c:v>24</c:v>
                </c:pt>
              </c:numCache>
            </c:numRef>
          </c:val>
          <c:extLst>
            <c:ext xmlns:c16="http://schemas.microsoft.com/office/drawing/2014/chart" uri="{C3380CC4-5D6E-409C-BE32-E72D297353CC}">
              <c16:uniqueId val="{00000004-7FC1-420C-AA0F-6E6F0F11DFF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[040914修正【最終：調査票２別紙）】00_（20220914現在）【とりまとめ】地域移行に関する調査 ①部会設置状況②取組状況（回答様式）.xlsx]Sheet1!ピボットテーブル12</c:name>
    <c:fmtId val="3"/>
  </c:pivotSource>
  <c:chart>
    <c:title>
      <c:tx>
        <c:rich>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r>
              <a:rPr lang="ja-JP" altLang="en-US" sz="1100" dirty="0">
                <a:solidFill>
                  <a:schemeClr val="tx1"/>
                </a:solidFill>
                <a:latin typeface="BIZ UDPゴシック" panose="020B0400000000000000" pitchFamily="50" charset="-128"/>
                <a:ea typeface="BIZ UDPゴシック" panose="020B0400000000000000" pitchFamily="50" charset="-128"/>
              </a:rPr>
              <a:t>サービス等利用計画の</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1100" dirty="0">
                <a:solidFill>
                  <a:schemeClr val="tx1"/>
                </a:solidFill>
                <a:latin typeface="BIZ UDPゴシック" panose="020B0400000000000000" pitchFamily="50" charset="-128"/>
                <a:ea typeface="BIZ UDPゴシック" panose="020B0400000000000000" pitchFamily="50" charset="-128"/>
              </a:rPr>
              <a:t>策定状況</a:t>
            </a:r>
            <a:endParaRPr lang="ja-JP" altLang="en-US" sz="1200" dirty="0">
              <a:solidFill>
                <a:schemeClr val="tx1"/>
              </a:solidFill>
              <a:latin typeface="BIZ UDPゴシック" panose="020B0400000000000000" pitchFamily="50" charset="-128"/>
              <a:ea typeface="BIZ UDPゴシック" panose="020B0400000000000000" pitchFamily="50" charset="-128"/>
            </a:endParaRPr>
          </a:p>
        </c:rich>
      </c:tx>
      <c:layout>
        <c:manualLayout>
          <c:xMode val="edge"/>
          <c:yMode val="edge"/>
          <c:x val="0.181811504949139"/>
          <c:y val="1.3854238142353934E-2"/>
        </c:manualLayout>
      </c:layout>
      <c:overlay val="0"/>
      <c:spPr>
        <a:noFill/>
        <a:ln>
          <a:noFill/>
        </a:ln>
        <a:effectLst/>
      </c:spPr>
      <c:txPr>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endParaRPr lang="ja-JP"/>
        </a:p>
      </c:txPr>
    </c:title>
    <c:autoTitleDeleted val="0"/>
    <c:pivotFmts>
      <c:pivotFmt>
        <c:idx val="0"/>
      </c:pivotFmt>
      <c:pivotFmt>
        <c:idx val="1"/>
        <c:dLbl>
          <c:idx val="0"/>
          <c:showLegendKey val="0"/>
          <c:showVal val="1"/>
          <c:showCatName val="0"/>
          <c:showSerName val="0"/>
          <c:showPercent val="0"/>
          <c:showBubbleSize val="0"/>
          <c:extLst>
            <c:ext xmlns:c15="http://schemas.microsoft.com/office/drawing/2012/chart" uri="{CE6537A1-D6FC-4f65-9D91-7224C49458BB}"/>
          </c:extLst>
        </c:dLbl>
      </c:pivotFmt>
      <c:pivotFmt>
        <c:idx val="2"/>
      </c:pivotFmt>
      <c:pivotFmt>
        <c:idx val="3"/>
        <c:dLbl>
          <c:idx val="0"/>
          <c:showLegendKey val="0"/>
          <c:showVal val="1"/>
          <c:showCatName val="0"/>
          <c:showSerName val="0"/>
          <c:showPercent val="0"/>
          <c:showBubbleSize val="0"/>
          <c:extLst>
            <c:ext xmlns:c15="http://schemas.microsoft.com/office/drawing/2012/chart" uri="{CE6537A1-D6FC-4f65-9D91-7224C49458BB}"/>
          </c:extLst>
        </c:dLbl>
      </c:pivotFmt>
      <c:pivotFmt>
        <c:idx val="4"/>
        <c:dLbl>
          <c:idx val="0"/>
          <c:showLegendKey val="0"/>
          <c:showVal val="1"/>
          <c:showCatName val="1"/>
          <c:showSerName val="0"/>
          <c:showPercent val="1"/>
          <c:showBubbleSize val="0"/>
          <c:extLst>
            <c:ext xmlns:c15="http://schemas.microsoft.com/office/drawing/2012/chart" uri="{CE6537A1-D6FC-4f65-9D91-7224C49458BB}"/>
          </c:extLst>
        </c:dLbl>
      </c:pivotFmt>
      <c:pivotFmt>
        <c:idx val="5"/>
        <c:dLbl>
          <c:idx val="0"/>
          <c:layout>
            <c:manualLayout>
              <c:x val="-0.22728666269657469"/>
              <c:y val="-0.21209708337019664"/>
            </c:manualLayout>
          </c:layout>
          <c:showLegendKey val="0"/>
          <c:showVal val="1"/>
          <c:showCatName val="1"/>
          <c:showSerName val="0"/>
          <c:showPercent val="1"/>
          <c:showBubbleSize val="0"/>
          <c:extLst>
            <c:ext xmlns:c15="http://schemas.microsoft.com/office/drawing/2012/chart" uri="{CE6537A1-D6FC-4f65-9D91-7224C49458BB}"/>
          </c:extLst>
        </c:dLbl>
      </c:pivotFmt>
      <c:pivotFmt>
        <c:idx val="6"/>
        <c:dLbl>
          <c:idx val="0"/>
          <c:layout>
            <c:manualLayout>
              <c:x val="0.11385210595853848"/>
              <c:y val="0.20142602495543671"/>
            </c:manualLayout>
          </c:layout>
          <c:showLegendKey val="0"/>
          <c:showVal val="1"/>
          <c:showCatName val="1"/>
          <c:showSerName val="0"/>
          <c:showPercent val="1"/>
          <c:showBubbleSize val="0"/>
          <c:extLst>
            <c:ext xmlns:c15="http://schemas.microsoft.com/office/drawing/2012/chart" uri="{CE6537A1-D6FC-4f65-9D91-7224C49458BB}"/>
          </c:extLst>
        </c:dLbl>
      </c:pivotFmt>
      <c:pivotFmt>
        <c:idx val="7"/>
      </c:pivotFmt>
      <c:pivotFmt>
        <c:idx val="8"/>
      </c:pivotFmt>
      <c:pivotFmt>
        <c:idx val="9"/>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pPr>
            <a:solidFill>
              <a:schemeClr val="accent6"/>
            </a:solidFill>
            <a:ln w="9525">
              <a:solidFill>
                <a:schemeClr val="lt1"/>
              </a:solidFill>
            </a:ln>
            <a:effectLst/>
          </c:spPr>
        </c:marker>
      </c:pivotFmt>
      <c:pivotFmt>
        <c:idx val="10"/>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extLst>
        </c:dLbl>
      </c:pivotFmt>
      <c:pivotFmt>
        <c:idx val="11"/>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extLst>
        </c:dLbl>
      </c:pivotFmt>
      <c:pivotFmt>
        <c:idx val="12"/>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pivotFmt>
      <c:pivotFmt>
        <c:idx val="13"/>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pivotFmt>
      <c:pivotFmt>
        <c:idx val="14"/>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extLst>
        </c:dLbl>
      </c:pivotFmt>
      <c:pivotFmt>
        <c:idx val="15"/>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pivotFmt>
      <c:pivotFmt>
        <c:idx val="16"/>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pivotFmt>
    </c:pivotFmts>
    <c:plotArea>
      <c:layout>
        <c:manualLayout>
          <c:layoutTarget val="inner"/>
          <c:xMode val="edge"/>
          <c:yMode val="edge"/>
          <c:x val="0.15503298929712933"/>
          <c:y val="0.28207919751598237"/>
          <c:w val="0.61386592612369228"/>
          <c:h val="0.67471230638156754"/>
        </c:manualLayout>
      </c:layout>
      <c:pieChart>
        <c:varyColors val="1"/>
        <c:ser>
          <c:idx val="0"/>
          <c:order val="0"/>
          <c:tx>
            <c:strRef>
              <c:f>Sheet1!$B$189:$B$190</c:f>
              <c:strCache>
                <c:ptCount val="1"/>
                <c:pt idx="0">
                  <c:v>有</c:v>
                </c:pt>
              </c:strCache>
            </c:strRef>
          </c:tx>
          <c:explosion val="20"/>
          <c:dPt>
            <c:idx val="0"/>
            <c:bubble3D val="0"/>
            <c:explosion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1-CE0C-4D66-87A2-0083641F2DCB}"/>
              </c:ext>
            </c:extLst>
          </c:dPt>
          <c:dPt>
            <c:idx val="1"/>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3-CE0C-4D66-87A2-0083641F2DCB}"/>
              </c:ext>
            </c:extLst>
          </c:dPt>
          <c:dLbls>
            <c:dLbl>
              <c:idx val="0"/>
              <c:layout>
                <c:manualLayout>
                  <c:x val="8.9897296932583345E-2"/>
                  <c:y val="8.6449319597391897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C167C9C0-171C-4C34-8B08-F53C210C43EB}" type="CATEGORYNAME">
                      <a:rPr lang="ja-JP" altLang="en-US" sz="1000">
                        <a:solidFill>
                          <a:schemeClr val="tx1"/>
                        </a:solidFill>
                      </a:rPr>
                      <a:pPr>
                        <a:defRPr/>
                      </a:pPr>
                      <a:t>[分類名]</a:t>
                    </a:fld>
                    <a:r>
                      <a:rPr lang="en-US" altLang="ja-JP" sz="1000" baseline="0" dirty="0">
                        <a:solidFill>
                          <a:schemeClr val="tx1"/>
                        </a:solidFill>
                      </a:rPr>
                      <a:t>, </a:t>
                    </a:r>
                    <a:fld id="{27A3A997-54BC-4BFB-B4AE-CFC35D203C54}" type="VALUE">
                      <a:rPr lang="en-US" altLang="ja-JP" sz="1000" baseline="0" smtClean="0">
                        <a:solidFill>
                          <a:schemeClr val="tx1"/>
                        </a:solidFill>
                      </a:rPr>
                      <a:pPr>
                        <a:defRPr/>
                      </a:pPr>
                      <a:t>[値]</a:t>
                    </a:fld>
                    <a:r>
                      <a:rPr lang="en-US" altLang="ja-JP" sz="1000" baseline="0" dirty="0">
                        <a:solidFill>
                          <a:schemeClr val="tx1"/>
                        </a:solidFill>
                      </a:rPr>
                      <a:t>,</a:t>
                    </a:r>
                  </a:p>
                  <a:p>
                    <a:pPr>
                      <a:defRPr/>
                    </a:pPr>
                    <a:fld id="{66E52AF1-4D5F-4DDA-A388-D135D5515D7E}" type="PERCENTAGE">
                      <a:rPr lang="en-US" altLang="ja-JP" sz="1000" baseline="0" smtClean="0">
                        <a:solidFill>
                          <a:schemeClr val="tx1"/>
                        </a:solidFill>
                      </a:rPr>
                      <a:pPr>
                        <a:defRPr/>
                      </a:pPr>
                      <a:t>[パーセンテージ]</a:t>
                    </a:fld>
                    <a:endParaRPr lang="ja-JP" alt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1157723677293447"/>
                      <c:h val="0.26684826263853778"/>
                    </c:manualLayout>
                  </c15:layout>
                  <c15:dlblFieldTable/>
                  <c15:showDataLabelsRange val="0"/>
                </c:ext>
                <c:ext xmlns:c16="http://schemas.microsoft.com/office/drawing/2014/chart" uri="{C3380CC4-5D6E-409C-BE32-E72D297353CC}">
                  <c16:uniqueId val="{00000001-CE0C-4D66-87A2-0083641F2DCB}"/>
                </c:ext>
              </c:extLst>
            </c:dLbl>
            <c:dLbl>
              <c:idx val="1"/>
              <c:layout>
                <c:manualLayout>
                  <c:x val="0.27906986477964607"/>
                  <c:y val="-0.14777872199925757"/>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054F37F9-463A-407C-A38F-FB6A028E08C1}" type="CATEGORYNAME">
                      <a:rPr lang="ja-JP" altLang="en-US" sz="1000" b="0" smtClean="0"/>
                      <a:pPr>
                        <a:defRPr/>
                      </a:pPr>
                      <a:t>[分類名]</a:t>
                    </a:fld>
                    <a:r>
                      <a:rPr lang="en-US" altLang="ja-JP" sz="1000" b="1" baseline="0" dirty="0"/>
                      <a:t>, </a:t>
                    </a:r>
                    <a:fld id="{743EA3E0-4C5D-4590-8345-6ECA23308306}" type="VALUE">
                      <a:rPr lang="en-US" altLang="ja-JP" sz="1000" b="1" baseline="0" smtClean="0"/>
                      <a:pPr>
                        <a:defRPr/>
                      </a:pPr>
                      <a:t>[値]</a:t>
                    </a:fld>
                    <a:r>
                      <a:rPr lang="en-US" altLang="ja-JP" sz="1000" b="1" baseline="0" dirty="0"/>
                      <a:t>,</a:t>
                    </a:r>
                  </a:p>
                  <a:p>
                    <a:pPr>
                      <a:defRPr/>
                    </a:pPr>
                    <a:fld id="{2066A049-44B2-4F6A-99E3-5BB34047FA63}" type="PERCENTAGE">
                      <a:rPr lang="en-US" altLang="ja-JP" sz="1000" b="1" baseline="0" smtClean="0"/>
                      <a:pPr>
                        <a:defRPr/>
                      </a:pPr>
                      <a:t>[パーセンテージ]</a:t>
                    </a:fld>
                    <a:endParaRPr lang="ja-JP" alt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6323379225287267"/>
                      <c:h val="0.18518534679776191"/>
                    </c:manualLayout>
                  </c15:layout>
                  <c15:dlblFieldTable/>
                  <c15:showDataLabelsRange val="0"/>
                </c:ext>
                <c:ext xmlns:c16="http://schemas.microsoft.com/office/drawing/2014/chart" uri="{C3380CC4-5D6E-409C-BE32-E72D297353CC}">
                  <c16:uniqueId val="{00000003-CE0C-4D66-87A2-0083641F2DC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Sheet1!$A$191:$A$193</c:f>
              <c:strCache>
                <c:ptCount val="2"/>
                <c:pt idx="0">
                  <c:v>②セルフプラン</c:v>
                </c:pt>
                <c:pt idx="1">
                  <c:v>①計画相談</c:v>
                </c:pt>
              </c:strCache>
            </c:strRef>
          </c:cat>
          <c:val>
            <c:numRef>
              <c:f>Sheet1!$B$191:$B$193</c:f>
              <c:numCache>
                <c:formatCode>General</c:formatCode>
                <c:ptCount val="2"/>
                <c:pt idx="0">
                  <c:v>18</c:v>
                </c:pt>
                <c:pt idx="1">
                  <c:v>84</c:v>
                </c:pt>
              </c:numCache>
            </c:numRef>
          </c:val>
          <c:extLst>
            <c:ext xmlns:c16="http://schemas.microsoft.com/office/drawing/2014/chart" uri="{C3380CC4-5D6E-409C-BE32-E72D297353CC}">
              <c16:uniqueId val="{00000004-CE0C-4D66-87A2-0083641F2DC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[040914修正【最終：調査票２別紙）】00_（20220914現在）【とりまとめ】地域移行に関する調査 ①部会設置状況②取組状況（回答様式）.xlsx]Sheet1!ピボットテーブル7</c:name>
    <c:fmtId val="9"/>
  </c:pivotSource>
  <c:chart>
    <c:autoTitleDeleted val="1"/>
    <c:pivotFmts>
      <c:pivotFmt>
        <c:idx val="0"/>
      </c:pivotFmt>
      <c:pivotFmt>
        <c:idx val="1"/>
      </c:pivotFmt>
      <c:pivotFmt>
        <c:idx val="2"/>
      </c:pivotFmt>
      <c:pivotFmt>
        <c:idx val="3"/>
        <c:dLbl>
          <c:idx val="0"/>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6"/>
          </a:solidFill>
          <a:ln>
            <a:noFill/>
          </a:ln>
          <a:effectLst/>
        </c:spPr>
        <c:marker>
          <c:spPr>
            <a:solidFill>
              <a:schemeClr val="accent6"/>
            </a:solidFill>
            <a:ln w="9525">
              <a:solidFill>
                <a:schemeClr val="accent6"/>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5195554250625114"/>
          <c:y val="0.22096256850848434"/>
          <c:w val="0.44069062861401687"/>
          <c:h val="0.7326444247176056"/>
        </c:manualLayout>
      </c:layout>
      <c:barChart>
        <c:barDir val="bar"/>
        <c:grouping val="clustered"/>
        <c:varyColors val="0"/>
        <c:ser>
          <c:idx val="0"/>
          <c:order val="0"/>
          <c:tx>
            <c:strRef>
              <c:f>Sheet1!$B$119:$B$120</c:f>
              <c:strCache>
                <c:ptCount val="1"/>
                <c:pt idx="0">
                  <c:v>無</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Sheet1!$A$121:$A$127</c:f>
              <c:strCache>
                <c:ptCount val="6"/>
                <c:pt idx="0">
                  <c:v>⑥その他</c:v>
                </c:pt>
                <c:pt idx="1">
                  <c:v>⑤地域移行を進める体制が整っていない</c:v>
                </c:pt>
                <c:pt idx="2">
                  <c:v>④地域で生活する場（ＧＨ等）及びサービスが不足</c:v>
                </c:pt>
                <c:pt idx="3">
                  <c:v>③家族の理解が得られない</c:v>
                </c:pt>
                <c:pt idx="4">
                  <c:v>②本人の意思が固まっていない</c:v>
                </c:pt>
                <c:pt idx="5">
                  <c:v>①本人の意向</c:v>
                </c:pt>
              </c:strCache>
            </c:strRef>
          </c:cat>
          <c:val>
            <c:numRef>
              <c:f>Sheet1!$B$121:$B$127</c:f>
              <c:numCache>
                <c:formatCode>General</c:formatCode>
                <c:ptCount val="6"/>
                <c:pt idx="0">
                  <c:v>423</c:v>
                </c:pt>
                <c:pt idx="1">
                  <c:v>725</c:v>
                </c:pt>
                <c:pt idx="2">
                  <c:v>363</c:v>
                </c:pt>
                <c:pt idx="3">
                  <c:v>207</c:v>
                </c:pt>
                <c:pt idx="4">
                  <c:v>364</c:v>
                </c:pt>
                <c:pt idx="5">
                  <c:v>779</c:v>
                </c:pt>
              </c:numCache>
            </c:numRef>
          </c:val>
          <c:extLst>
            <c:ext xmlns:c16="http://schemas.microsoft.com/office/drawing/2014/chart" uri="{C3380CC4-5D6E-409C-BE32-E72D297353CC}">
              <c16:uniqueId val="{00000000-BA0E-46AD-A8DF-428C3A19C5A3}"/>
            </c:ext>
          </c:extLst>
        </c:ser>
        <c:dLbls>
          <c:showLegendKey val="0"/>
          <c:showVal val="0"/>
          <c:showCatName val="0"/>
          <c:showSerName val="0"/>
          <c:showPercent val="0"/>
          <c:showBubbleSize val="0"/>
        </c:dLbls>
        <c:gapWidth val="182"/>
        <c:axId val="138892352"/>
        <c:axId val="138891520"/>
      </c:barChart>
      <c:catAx>
        <c:axId val="1388923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38891520"/>
        <c:crosses val="autoZero"/>
        <c:auto val="1"/>
        <c:lblAlgn val="ctr"/>
        <c:lblOffset val="100"/>
        <c:noMultiLvlLbl val="0"/>
      </c:catAx>
      <c:valAx>
        <c:axId val="138891520"/>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3889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000" b="1" dirty="0">
                <a:latin typeface="BIZ UDPゴシック" panose="020B0400000000000000" pitchFamily="50" charset="-128"/>
                <a:ea typeface="BIZ UDPゴシック" panose="020B0400000000000000" pitchFamily="50" charset="-128"/>
              </a:rPr>
              <a:t>利用者向けの取組（複数回答）</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dLbls>
          <c:showLegendKey val="0"/>
          <c:showVal val="0"/>
          <c:showCatName val="0"/>
          <c:showSerName val="0"/>
          <c:showPercent val="0"/>
          <c:showBubbleSize val="0"/>
        </c:dLbls>
        <c:gapWidth val="182"/>
        <c:axId val="1600037296"/>
        <c:axId val="1600040624"/>
      </c:barChart>
      <c:catAx>
        <c:axId val="16000372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49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600040624"/>
        <c:crosses val="autoZero"/>
        <c:auto val="1"/>
        <c:lblAlgn val="ctr"/>
        <c:lblOffset val="100"/>
        <c:noMultiLvlLbl val="0"/>
      </c:catAx>
      <c:valAx>
        <c:axId val="160004062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600037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cap="all" spc="150" baseline="0">
                <a:solidFill>
                  <a:schemeClr val="tx1"/>
                </a:solidFill>
                <a:latin typeface="+mn-ea"/>
                <a:ea typeface="+mn-ea"/>
                <a:cs typeface="+mn-cs"/>
              </a:defRPr>
            </a:pPr>
            <a:r>
              <a:rPr lang="ja-JP" sz="1000" dirty="0">
                <a:solidFill>
                  <a:schemeClr val="tx1"/>
                </a:solidFill>
                <a:latin typeface="BIZ UDPゴシック" panose="020B0400000000000000" pitchFamily="50" charset="-128"/>
                <a:ea typeface="BIZ UDPゴシック" panose="020B0400000000000000" pitchFamily="50" charset="-128"/>
              </a:rPr>
              <a:t>個別</a:t>
            </a:r>
            <a:r>
              <a:rPr lang="ja-JP" sz="1000" dirty="0">
                <a:solidFill>
                  <a:schemeClr val="tx1"/>
                </a:solidFill>
                <a:latin typeface="+mn-ea"/>
                <a:ea typeface="+mn-ea"/>
              </a:rPr>
              <a:t>事例</a:t>
            </a:r>
            <a:r>
              <a:rPr lang="en-US" sz="1000" dirty="0">
                <a:solidFill>
                  <a:schemeClr val="tx1"/>
                </a:solidFill>
                <a:latin typeface="+mn-ea"/>
                <a:ea typeface="+mn-ea"/>
              </a:rPr>
              <a:t>(</a:t>
            </a:r>
            <a:r>
              <a:rPr lang="ja-JP" sz="1000" dirty="0">
                <a:solidFill>
                  <a:schemeClr val="tx1"/>
                </a:solidFill>
                <a:latin typeface="+mn-ea"/>
                <a:ea typeface="+mn-ea"/>
              </a:rPr>
              <a:t>ケース</a:t>
            </a:r>
            <a:r>
              <a:rPr lang="en-US" sz="1000" dirty="0">
                <a:solidFill>
                  <a:schemeClr val="tx1"/>
                </a:solidFill>
                <a:latin typeface="+mn-ea"/>
                <a:ea typeface="+mn-ea"/>
              </a:rPr>
              <a:t>)</a:t>
            </a:r>
            <a:r>
              <a:rPr lang="ja-JP" sz="1000" dirty="0">
                <a:solidFill>
                  <a:schemeClr val="tx1"/>
                </a:solidFill>
                <a:latin typeface="+mn-ea"/>
                <a:ea typeface="+mn-ea"/>
              </a:rPr>
              <a:t>をもとにした検討</a:t>
            </a:r>
          </a:p>
        </c:rich>
      </c:tx>
      <c:layout>
        <c:manualLayout>
          <c:xMode val="edge"/>
          <c:yMode val="edge"/>
          <c:x val="9.0393020057245727E-2"/>
          <c:y val="6.2215205794097311E-2"/>
        </c:manualLayout>
      </c:layout>
      <c:overlay val="0"/>
      <c:spPr>
        <a:noFill/>
        <a:ln>
          <a:noFill/>
        </a:ln>
        <a:effectLst/>
      </c:spPr>
      <c:txPr>
        <a:bodyPr rot="0" spcFirstLastPara="1" vertOverflow="ellipsis" vert="horz" wrap="square" anchor="ctr" anchorCtr="1"/>
        <a:lstStyle/>
        <a:p>
          <a:pPr>
            <a:defRPr sz="1000" b="1" i="0" u="none" strike="noStrike" kern="1200" cap="all" spc="150" baseline="0">
              <a:solidFill>
                <a:schemeClr val="tx1"/>
              </a:solidFill>
              <a:latin typeface="+mn-ea"/>
              <a:ea typeface="+mn-ea"/>
              <a:cs typeface="+mn-cs"/>
            </a:defRPr>
          </a:pPr>
          <a:endParaRPr lang="ja-JP"/>
        </a:p>
      </c:txPr>
    </c:title>
    <c:autoTitleDeleted val="0"/>
    <c:plotArea>
      <c:layout>
        <c:manualLayout>
          <c:layoutTarget val="inner"/>
          <c:xMode val="edge"/>
          <c:yMode val="edge"/>
          <c:x val="0.33353103376860621"/>
          <c:y val="0.26012956718840852"/>
          <c:w val="0.30834430808609165"/>
          <c:h val="0.63851221788621026"/>
        </c:manualLayout>
      </c:layout>
      <c:pieChart>
        <c:varyColors val="1"/>
        <c:ser>
          <c:idx val="0"/>
          <c:order val="0"/>
          <c:dPt>
            <c:idx val="0"/>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1-3D66-4236-A9A0-772D3708956B}"/>
              </c:ext>
            </c:extLst>
          </c:dPt>
          <c:dPt>
            <c:idx val="1"/>
            <c:bubble3D val="0"/>
            <c:explosion val="12"/>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3-3D66-4236-A9A0-772D3708956B}"/>
              </c:ext>
            </c:extLst>
          </c:dPt>
          <c:dLbls>
            <c:dLbl>
              <c:idx val="0"/>
              <c:layout>
                <c:manualLayout>
                  <c:x val="4.1599070155221948E-2"/>
                  <c:y val="-7.7024848144121236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D66-4236-A9A0-772D3708956B}"/>
                </c:ext>
              </c:extLst>
            </c:dLbl>
            <c:dLbl>
              <c:idx val="1"/>
              <c:layout>
                <c:manualLayout>
                  <c:x val="-0.12558414006616714"/>
                  <c:y val="0.1585548571200785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D66-4236-A9A0-772D3708956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グラフ作成用!$A$29:$B$29</c:f>
              <c:strCache>
                <c:ptCount val="2"/>
                <c:pt idx="0">
                  <c:v>有</c:v>
                </c:pt>
                <c:pt idx="1">
                  <c:v>無</c:v>
                </c:pt>
              </c:strCache>
            </c:strRef>
          </c:cat>
          <c:val>
            <c:numRef>
              <c:f>グラフ作成用!$A$30:$B$30</c:f>
              <c:numCache>
                <c:formatCode>General</c:formatCode>
                <c:ptCount val="2"/>
                <c:pt idx="0">
                  <c:v>30</c:v>
                </c:pt>
                <c:pt idx="1">
                  <c:v>13</c:v>
                </c:pt>
              </c:numCache>
            </c:numRef>
          </c:val>
          <c:extLst>
            <c:ext xmlns:c16="http://schemas.microsoft.com/office/drawing/2014/chart" uri="{C3380CC4-5D6E-409C-BE32-E72D297353CC}">
              <c16:uniqueId val="{00000004-3D66-4236-A9A0-772D3708956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1" dirty="0">
                <a:solidFill>
                  <a:schemeClr val="tx1"/>
                </a:solidFill>
                <a:latin typeface="BIZ UDPゴシック" panose="020B0400000000000000" pitchFamily="50" charset="-128"/>
                <a:ea typeface="BIZ UDPゴシック" panose="020B0400000000000000" pitchFamily="50" charset="-128"/>
              </a:rPr>
              <a:t>利用者向けの取組（複数回答）</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48772627422568532"/>
          <c:y val="0.17530633481280128"/>
          <c:w val="0.48198857055151284"/>
          <c:h val="0.72355539510289024"/>
        </c:manualLayout>
      </c:layout>
      <c:barChart>
        <c:barDir val="bar"/>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調査票２!$L$8:$S$8</c:f>
              <c:strCache>
                <c:ptCount val="7"/>
                <c:pt idx="0">
                  <c:v>A．面談時等に施設利用者へ地域生活に関する情報を提供している。（ビデオやパンフレットを用いて）</c:v>
                </c:pt>
                <c:pt idx="1">
                  <c:v>B．ピアカウンセラー等を活用して、情報提供や相談を実施している。</c:v>
                </c:pt>
                <c:pt idx="2">
                  <c:v>C．セルフプランの方に計画相談への利用を働きかけている。</c:v>
                </c:pt>
                <c:pt idx="3">
                  <c:v>D．利用者の地域移行への意向を確認し、相談支援事業者につないでいる。</c:v>
                </c:pt>
                <c:pt idx="4">
                  <c:v>E．地域移行時のサービス利用や事業者の調整をしている。</c:v>
                </c:pt>
                <c:pt idx="5">
                  <c:v>F．その他</c:v>
                </c:pt>
                <c:pt idx="6">
                  <c:v>G．取組みは行っていない。</c:v>
                </c:pt>
              </c:strCache>
            </c:strRef>
          </c:cat>
          <c:val>
            <c:numRef>
              <c:f>調査票２!$L$9:$S$9</c:f>
              <c:numCache>
                <c:formatCode>General</c:formatCode>
                <c:ptCount val="7"/>
                <c:pt idx="0">
                  <c:v>2</c:v>
                </c:pt>
                <c:pt idx="1">
                  <c:v>2</c:v>
                </c:pt>
                <c:pt idx="2">
                  <c:v>7</c:v>
                </c:pt>
                <c:pt idx="3">
                  <c:v>9</c:v>
                </c:pt>
                <c:pt idx="4">
                  <c:v>10</c:v>
                </c:pt>
                <c:pt idx="5">
                  <c:v>13</c:v>
                </c:pt>
                <c:pt idx="6">
                  <c:v>9</c:v>
                </c:pt>
              </c:numCache>
            </c:numRef>
          </c:val>
          <c:extLst>
            <c:ext xmlns:c16="http://schemas.microsoft.com/office/drawing/2014/chart" uri="{C3380CC4-5D6E-409C-BE32-E72D297353CC}">
              <c16:uniqueId val="{00000000-1658-4789-99BF-DC13D78A288D}"/>
            </c:ext>
          </c:extLst>
        </c:ser>
        <c:dLbls>
          <c:showLegendKey val="0"/>
          <c:showVal val="0"/>
          <c:showCatName val="0"/>
          <c:showSerName val="0"/>
          <c:showPercent val="0"/>
          <c:showBubbleSize val="0"/>
        </c:dLbls>
        <c:gapWidth val="182"/>
        <c:axId val="1600037296"/>
        <c:axId val="1600040624"/>
      </c:barChart>
      <c:catAx>
        <c:axId val="1600037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crossAx val="1600040624"/>
        <c:crosses val="autoZero"/>
        <c:auto val="1"/>
        <c:lblAlgn val="ctr"/>
        <c:lblOffset val="100"/>
        <c:noMultiLvlLbl val="0"/>
      </c:catAx>
      <c:valAx>
        <c:axId val="160004062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600037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BIZ UDPゴシック" panose="020B0400000000000000" pitchFamily="50" charset="-128"/>
                <a:ea typeface="BIZ UDPゴシック" panose="020B0400000000000000" pitchFamily="50" charset="-128"/>
                <a:cs typeface="+mn-cs"/>
              </a:defRPr>
            </a:pPr>
            <a:r>
              <a:rPr lang="ja-JP" altLang="en-US" sz="1200" b="1" dirty="0" err="1">
                <a:solidFill>
                  <a:schemeClr val="tx1"/>
                </a:solidFill>
                <a:latin typeface="BIZ UDPゴシック" panose="020B0400000000000000" pitchFamily="50" charset="-128"/>
                <a:ea typeface="BIZ UDPゴシック" panose="020B0400000000000000" pitchFamily="50" charset="-128"/>
              </a:rPr>
              <a:t>障がい</a:t>
            </a:r>
            <a:r>
              <a:rPr lang="ja-JP" altLang="en-US" sz="1200" b="1" dirty="0">
                <a:solidFill>
                  <a:schemeClr val="tx1"/>
                </a:solidFill>
                <a:latin typeface="BIZ UDPゴシック" panose="020B0400000000000000" pitchFamily="50" charset="-128"/>
                <a:ea typeface="BIZ UDPゴシック" panose="020B0400000000000000" pitchFamily="50" charset="-128"/>
              </a:rPr>
              <a:t>者支援施設向けの取組</a:t>
            </a:r>
            <a:r>
              <a:rPr lang="en-US" altLang="ja-JP" sz="1200" b="1" dirty="0">
                <a:solidFill>
                  <a:schemeClr val="tx1"/>
                </a:solidFill>
                <a:latin typeface="BIZ UDPゴシック" panose="020B0400000000000000" pitchFamily="50" charset="-128"/>
                <a:ea typeface="BIZ UDPゴシック" panose="020B0400000000000000" pitchFamily="50" charset="-128"/>
              </a:rPr>
              <a:t>(</a:t>
            </a:r>
            <a:r>
              <a:rPr lang="ja-JP" altLang="en-US" sz="1200" b="1" dirty="0">
                <a:solidFill>
                  <a:schemeClr val="tx1"/>
                </a:solidFill>
                <a:latin typeface="BIZ UDPゴシック" panose="020B0400000000000000" pitchFamily="50" charset="-128"/>
                <a:ea typeface="BIZ UDPゴシック" panose="020B0400000000000000" pitchFamily="50" charset="-128"/>
              </a:rPr>
              <a:t>複数回答）</a:t>
            </a:r>
          </a:p>
        </c:rich>
      </c:tx>
      <c:layout>
        <c:manualLayout>
          <c:xMode val="edge"/>
          <c:yMode val="edge"/>
          <c:x val="0.18248062351982913"/>
          <c:y val="4.2219879135899807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title>
    <c:autoTitleDeleted val="0"/>
    <c:plotArea>
      <c:layout>
        <c:manualLayout>
          <c:layoutTarget val="inner"/>
          <c:xMode val="edge"/>
          <c:yMode val="edge"/>
          <c:x val="0.51564334141728019"/>
          <c:y val="0.21905080625009349"/>
          <c:w val="0.48435665858271987"/>
          <c:h val="0.73105670130825995"/>
        </c:manualLayout>
      </c:layout>
      <c:barChart>
        <c:barDir val="bar"/>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調査票２!$AA$8:$AH$8</c:f>
              <c:strCache>
                <c:ptCount val="7"/>
                <c:pt idx="0">
                  <c:v>A．理解促進のための研修会や、サービス制度の説明会を開催し、意識醸成を図っている。</c:v>
                </c:pt>
                <c:pt idx="1">
                  <c:v>B．地域における障がい福祉サービス事業所や地域状況について、情報提供している。</c:v>
                </c:pt>
                <c:pt idx="2">
                  <c:v>C．地域移行に関するマニュアルや指針等を作成し、提供している。</c:v>
                </c:pt>
                <c:pt idx="3">
                  <c:v>D．困難事例に対する専門的助言、個別支援計画の作成支援をしている。</c:v>
                </c:pt>
                <c:pt idx="4">
                  <c:v>E．グループホーム等の見学や宿泊体験の場の提供について、働きかけている。</c:v>
                </c:pt>
                <c:pt idx="5">
                  <c:v>F．その他</c:v>
                </c:pt>
                <c:pt idx="6">
                  <c:v>G．取組みは行っていない。</c:v>
                </c:pt>
              </c:strCache>
            </c:strRef>
          </c:cat>
          <c:val>
            <c:numRef>
              <c:f>調査票２!$AA$9:$AH$9</c:f>
              <c:numCache>
                <c:formatCode>General</c:formatCode>
                <c:ptCount val="7"/>
                <c:pt idx="0">
                  <c:v>5</c:v>
                </c:pt>
                <c:pt idx="1">
                  <c:v>6</c:v>
                </c:pt>
                <c:pt idx="2">
                  <c:v>0</c:v>
                </c:pt>
                <c:pt idx="3">
                  <c:v>0</c:v>
                </c:pt>
                <c:pt idx="4">
                  <c:v>3</c:v>
                </c:pt>
                <c:pt idx="5">
                  <c:v>7</c:v>
                </c:pt>
                <c:pt idx="6">
                  <c:v>23</c:v>
                </c:pt>
              </c:numCache>
            </c:numRef>
          </c:val>
          <c:extLst>
            <c:ext xmlns:c16="http://schemas.microsoft.com/office/drawing/2014/chart" uri="{C3380CC4-5D6E-409C-BE32-E72D297353CC}">
              <c16:uniqueId val="{00000000-0FC9-4812-9FD7-E90FB2D95965}"/>
            </c:ext>
          </c:extLst>
        </c:ser>
        <c:dLbls>
          <c:showLegendKey val="0"/>
          <c:showVal val="0"/>
          <c:showCatName val="0"/>
          <c:showSerName val="0"/>
          <c:showPercent val="0"/>
          <c:showBubbleSize val="0"/>
        </c:dLbls>
        <c:gapWidth val="182"/>
        <c:axId val="1597528816"/>
        <c:axId val="1597526736"/>
      </c:barChart>
      <c:catAx>
        <c:axId val="15975288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crossAx val="1597526736"/>
        <c:crosses val="autoZero"/>
        <c:auto val="1"/>
        <c:lblAlgn val="ctr"/>
        <c:lblOffset val="100"/>
        <c:noMultiLvlLbl val="0"/>
      </c:catAx>
      <c:valAx>
        <c:axId val="1597526736"/>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5975288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BIZ UDPゴシック" panose="020B0400000000000000" pitchFamily="50" charset="-128"/>
                <a:ea typeface="BIZ UDPゴシック" panose="020B0400000000000000" pitchFamily="50" charset="-128"/>
                <a:cs typeface="+mn-cs"/>
              </a:defRPr>
            </a:pPr>
            <a:r>
              <a:rPr lang="ja-JP" altLang="en-US" sz="1200" b="1" dirty="0">
                <a:solidFill>
                  <a:schemeClr val="tx1"/>
                </a:solidFill>
                <a:latin typeface="BIZ UDPゴシック" panose="020B0400000000000000" pitchFamily="50" charset="-128"/>
                <a:ea typeface="BIZ UDPゴシック" panose="020B0400000000000000" pitchFamily="50" charset="-128"/>
              </a:rPr>
              <a:t>家族理解のための取組（複数回答）</a:t>
            </a:r>
          </a:p>
        </c:rich>
      </c:tx>
      <c:layout>
        <c:manualLayout>
          <c:xMode val="edge"/>
          <c:yMode val="edge"/>
          <c:x val="0.24760523073254098"/>
          <c:y val="6.1890498894681983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title>
    <c:autoTitleDeleted val="0"/>
    <c:plotArea>
      <c:layout>
        <c:manualLayout>
          <c:layoutTarget val="inner"/>
          <c:xMode val="edge"/>
          <c:yMode val="edge"/>
          <c:x val="0.49457653866861306"/>
          <c:y val="0.29041773082081612"/>
          <c:w val="0.49108284944119041"/>
          <c:h val="0.61984645347612266"/>
        </c:manualLayout>
      </c:layout>
      <c:barChart>
        <c:barDir val="bar"/>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調査票２!$U$8:$Y$8</c:f>
              <c:strCache>
                <c:ptCount val="4"/>
                <c:pt idx="0">
                  <c:v>A．家族会等において、地域移行に関する支援内容や社会資源の活用を説明している。</c:v>
                </c:pt>
                <c:pt idx="1">
                  <c:v>B．セルフプランから計画相談の利用について、働きかけている。</c:v>
                </c:pt>
                <c:pt idx="2">
                  <c:v>C．その他</c:v>
                </c:pt>
                <c:pt idx="3">
                  <c:v>D．取組みは行っていない。</c:v>
                </c:pt>
              </c:strCache>
            </c:strRef>
          </c:cat>
          <c:val>
            <c:numRef>
              <c:f>調査票２!$U$9:$Y$9</c:f>
              <c:numCache>
                <c:formatCode>General</c:formatCode>
                <c:ptCount val="4"/>
                <c:pt idx="0">
                  <c:v>3</c:v>
                </c:pt>
                <c:pt idx="1">
                  <c:v>8</c:v>
                </c:pt>
                <c:pt idx="2">
                  <c:v>8</c:v>
                </c:pt>
                <c:pt idx="3">
                  <c:v>19</c:v>
                </c:pt>
              </c:numCache>
            </c:numRef>
          </c:val>
          <c:extLst>
            <c:ext xmlns:c16="http://schemas.microsoft.com/office/drawing/2014/chart" uri="{C3380CC4-5D6E-409C-BE32-E72D297353CC}">
              <c16:uniqueId val="{00000000-4958-4FF4-A0EB-42FB0084B7CC}"/>
            </c:ext>
          </c:extLst>
        </c:ser>
        <c:dLbls>
          <c:showLegendKey val="0"/>
          <c:showVal val="0"/>
          <c:showCatName val="0"/>
          <c:showSerName val="0"/>
          <c:showPercent val="0"/>
          <c:showBubbleSize val="0"/>
        </c:dLbls>
        <c:gapWidth val="182"/>
        <c:axId val="1591921824"/>
        <c:axId val="1591906848"/>
      </c:barChart>
      <c:catAx>
        <c:axId val="15919218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crossAx val="1591906848"/>
        <c:crosses val="autoZero"/>
        <c:auto val="1"/>
        <c:lblAlgn val="ctr"/>
        <c:lblOffset val="100"/>
        <c:noMultiLvlLbl val="0"/>
      </c:catAx>
      <c:valAx>
        <c:axId val="1591906848"/>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591921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200" b="1" dirty="0">
                <a:solidFill>
                  <a:schemeClr val="tx1"/>
                </a:solidFill>
                <a:latin typeface="BIZ UDPゴシック" panose="020B0400000000000000" pitchFamily="50" charset="-128"/>
                <a:ea typeface="BIZ UDPゴシック" panose="020B0400000000000000" pitchFamily="50" charset="-128"/>
              </a:rPr>
              <a:t>相談支援体制の整備</a:t>
            </a:r>
            <a:r>
              <a:rPr lang="en-US" altLang="ja-JP" sz="1200" b="1" dirty="0">
                <a:solidFill>
                  <a:schemeClr val="tx1"/>
                </a:solidFill>
                <a:latin typeface="BIZ UDPゴシック" panose="020B0400000000000000" pitchFamily="50" charset="-128"/>
                <a:ea typeface="BIZ UDPゴシック" panose="020B0400000000000000" pitchFamily="50" charset="-128"/>
              </a:rPr>
              <a:t>(</a:t>
            </a:r>
            <a:r>
              <a:rPr lang="ja-JP" altLang="en-US" sz="1200" b="1" dirty="0">
                <a:solidFill>
                  <a:schemeClr val="tx1"/>
                </a:solidFill>
                <a:latin typeface="BIZ UDPゴシック" panose="020B0400000000000000" pitchFamily="50" charset="-128"/>
                <a:ea typeface="BIZ UDPゴシック" panose="020B0400000000000000" pitchFamily="50" charset="-128"/>
              </a:rPr>
              <a:t>複数回答）</a:t>
            </a:r>
          </a:p>
        </c:rich>
      </c:tx>
      <c:layout>
        <c:manualLayout>
          <c:xMode val="edge"/>
          <c:yMode val="edge"/>
          <c:x val="0.27694928875332248"/>
          <c:y val="5.878816258808974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51934029064556042"/>
          <c:y val="0.26039292239752893"/>
          <c:w val="0.46603980230007208"/>
          <c:h val="0.67302426493589707"/>
        </c:manualLayout>
      </c:layout>
      <c:barChart>
        <c:barDir val="bar"/>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調査票２!$AJ$8:$AR$8</c:f>
              <c:strCache>
                <c:ptCount val="8"/>
                <c:pt idx="0">
                  <c:v>A．社会資源の情報を蓄積し、関係機関で共有している。</c:v>
                </c:pt>
                <c:pt idx="1">
                  <c:v>B．地域で不足する資源を抽出し、改善・開発に向けて検討している。</c:v>
                </c:pt>
                <c:pt idx="2">
                  <c:v>C．支援者間の連携を図るため、事業者連絡会を定期的に開催している。</c:v>
                </c:pt>
                <c:pt idx="3">
                  <c:v>D．市町村、相談支援事業者等の支援体制を構築している。</c:v>
                </c:pt>
                <c:pt idx="4">
                  <c:v>E．地域のインフォーマル（ボランティア等）な資源を活用し、見守り体制を構築している。</c:v>
                </c:pt>
                <c:pt idx="5">
                  <c:v>F．事例検討等により地域課題を抽出している。</c:v>
                </c:pt>
                <c:pt idx="6">
                  <c:v>G．その他</c:v>
                </c:pt>
                <c:pt idx="7">
                  <c:v>H．体制整備は行っていない。</c:v>
                </c:pt>
              </c:strCache>
            </c:strRef>
          </c:cat>
          <c:val>
            <c:numRef>
              <c:f>調査票２!$AJ$9:$AR$9</c:f>
              <c:numCache>
                <c:formatCode>General</c:formatCode>
                <c:ptCount val="8"/>
                <c:pt idx="0">
                  <c:v>18</c:v>
                </c:pt>
                <c:pt idx="1">
                  <c:v>9</c:v>
                </c:pt>
                <c:pt idx="2">
                  <c:v>8</c:v>
                </c:pt>
                <c:pt idx="3">
                  <c:v>18</c:v>
                </c:pt>
                <c:pt idx="4">
                  <c:v>1</c:v>
                </c:pt>
                <c:pt idx="5">
                  <c:v>9</c:v>
                </c:pt>
                <c:pt idx="6">
                  <c:v>3</c:v>
                </c:pt>
                <c:pt idx="7">
                  <c:v>11</c:v>
                </c:pt>
              </c:numCache>
            </c:numRef>
          </c:val>
          <c:extLst>
            <c:ext xmlns:c16="http://schemas.microsoft.com/office/drawing/2014/chart" uri="{C3380CC4-5D6E-409C-BE32-E72D297353CC}">
              <c16:uniqueId val="{00000000-4E99-4E6C-858D-742BC1811F67}"/>
            </c:ext>
          </c:extLst>
        </c:ser>
        <c:dLbls>
          <c:showLegendKey val="0"/>
          <c:showVal val="0"/>
          <c:showCatName val="0"/>
          <c:showSerName val="0"/>
          <c:showPercent val="0"/>
          <c:showBubbleSize val="0"/>
        </c:dLbls>
        <c:gapWidth val="182"/>
        <c:axId val="1591916416"/>
        <c:axId val="1591918496"/>
      </c:barChart>
      <c:catAx>
        <c:axId val="15919164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450" b="0" i="0" u="none" strike="noStrike" kern="1200" baseline="0">
                <a:solidFill>
                  <a:schemeClr val="tx1">
                    <a:lumMod val="65000"/>
                    <a:lumOff val="35000"/>
                  </a:schemeClr>
                </a:solidFill>
                <a:latin typeface="+mn-lt"/>
                <a:ea typeface="+mn-ea"/>
                <a:cs typeface="+mn-cs"/>
              </a:defRPr>
            </a:pPr>
            <a:endParaRPr lang="ja-JP"/>
          </a:p>
        </c:txPr>
        <c:crossAx val="1591918496"/>
        <c:crosses val="autoZero"/>
        <c:auto val="1"/>
        <c:lblAlgn val="ctr"/>
        <c:lblOffset val="100"/>
        <c:noMultiLvlLbl val="0"/>
      </c:catAx>
      <c:valAx>
        <c:axId val="1591918496"/>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591916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200" b="1" dirty="0" err="1">
                <a:solidFill>
                  <a:schemeClr val="tx1"/>
                </a:solidFill>
                <a:latin typeface="BIZ UDPゴシック" panose="020B0400000000000000" pitchFamily="50" charset="-128"/>
                <a:ea typeface="BIZ UDPゴシック" panose="020B0400000000000000" pitchFamily="50" charset="-128"/>
              </a:rPr>
              <a:t>障がい</a:t>
            </a:r>
            <a:r>
              <a:rPr lang="ja-JP" altLang="en-US" sz="1200" b="1" dirty="0">
                <a:solidFill>
                  <a:schemeClr val="tx1"/>
                </a:solidFill>
                <a:latin typeface="BIZ UDPゴシック" panose="020B0400000000000000" pitchFamily="50" charset="-128"/>
                <a:ea typeface="BIZ UDPゴシック" panose="020B0400000000000000" pitchFamily="50" charset="-128"/>
              </a:rPr>
              <a:t>者支援施設からの地域移行への課題（複数回答）</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48527665888363186"/>
          <c:y val="0.19175266739021363"/>
          <c:w val="0.49868976908901763"/>
          <c:h val="0.80824733260978643"/>
        </c:manualLayout>
      </c:layout>
      <c:barChart>
        <c:barDir val="bar"/>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調査票２!$AT$8:$BC$8</c:f>
              <c:strCache>
                <c:ptCount val="10"/>
                <c:pt idx="0">
                  <c:v>A．専門的な人材がいない。</c:v>
                </c:pt>
                <c:pt idx="1">
                  <c:v>B．地域移行を進めるためのノウハウがない。</c:v>
                </c:pt>
                <c:pt idx="2">
                  <c:v>C．入所施設職員の地域生活移行への理解が得られない。</c:v>
                </c:pt>
                <c:pt idx="3">
                  <c:v>D．保護者の地域生活移行への理解が得られない。</c:v>
                </c:pt>
                <c:pt idx="4">
                  <c:v>E．地域の資源が不足しており、受入が困難。</c:v>
                </c:pt>
                <c:pt idx="5">
                  <c:v>F．地域資源や支援者等のネットワークが構築されていない。</c:v>
                </c:pt>
                <c:pt idx="6">
                  <c:v>G．地域課題の解決に向けた手法が分からない。</c:v>
                </c:pt>
                <c:pt idx="7">
                  <c:v>H．指定一般相談支援事業所が少ない。</c:v>
                </c:pt>
                <c:pt idx="8">
                  <c:v>I．地域移行支援にかかる経済的・身体的な負担が大きい（遠隔地との調整。移動等）</c:v>
                </c:pt>
                <c:pt idx="9">
                  <c:v>J．その他</c:v>
                </c:pt>
              </c:strCache>
            </c:strRef>
          </c:cat>
          <c:val>
            <c:numRef>
              <c:f>調査票２!$AT$9:$BC$9</c:f>
              <c:numCache>
                <c:formatCode>General</c:formatCode>
                <c:ptCount val="10"/>
                <c:pt idx="0">
                  <c:v>12</c:v>
                </c:pt>
                <c:pt idx="1">
                  <c:v>12</c:v>
                </c:pt>
                <c:pt idx="2">
                  <c:v>2</c:v>
                </c:pt>
                <c:pt idx="3">
                  <c:v>19</c:v>
                </c:pt>
                <c:pt idx="4">
                  <c:v>28</c:v>
                </c:pt>
                <c:pt idx="5">
                  <c:v>8</c:v>
                </c:pt>
                <c:pt idx="6">
                  <c:v>7</c:v>
                </c:pt>
                <c:pt idx="7">
                  <c:v>10</c:v>
                </c:pt>
                <c:pt idx="8">
                  <c:v>15</c:v>
                </c:pt>
                <c:pt idx="9">
                  <c:v>5</c:v>
                </c:pt>
              </c:numCache>
            </c:numRef>
          </c:val>
          <c:extLst>
            <c:ext xmlns:c16="http://schemas.microsoft.com/office/drawing/2014/chart" uri="{C3380CC4-5D6E-409C-BE32-E72D297353CC}">
              <c16:uniqueId val="{00000000-CEB9-45ED-ABF7-C2FF9D0346D7}"/>
            </c:ext>
          </c:extLst>
        </c:ser>
        <c:dLbls>
          <c:showLegendKey val="0"/>
          <c:showVal val="0"/>
          <c:showCatName val="0"/>
          <c:showSerName val="0"/>
          <c:showPercent val="0"/>
          <c:showBubbleSize val="0"/>
        </c:dLbls>
        <c:gapWidth val="182"/>
        <c:axId val="1598425056"/>
        <c:axId val="1598429216"/>
      </c:barChart>
      <c:catAx>
        <c:axId val="15984250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98429216"/>
        <c:crosses val="autoZero"/>
        <c:auto val="1"/>
        <c:lblAlgn val="ctr"/>
        <c:lblOffset val="100"/>
        <c:noMultiLvlLbl val="0"/>
      </c:catAx>
      <c:valAx>
        <c:axId val="1598429216"/>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598425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[040914修正【最終：調査票２別紙）】00_（20220914現在）【とりまとめ】地域移行に関する調査 ①部会設置状況②取組状況（回答様式）.xlsx]Sheet1!ピボットテーブル6</c:name>
    <c:fmtId val="6"/>
  </c:pivotSource>
  <c:chart>
    <c:title>
      <c:tx>
        <c:rich>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r>
              <a:rPr lang="ja-JP" altLang="en-US" sz="1100" dirty="0">
                <a:solidFill>
                  <a:schemeClr val="tx1"/>
                </a:solidFill>
                <a:latin typeface="BIZ UDPゴシック" panose="020B0400000000000000" pitchFamily="50" charset="-128"/>
                <a:ea typeface="BIZ UDPゴシック" panose="020B0400000000000000" pitchFamily="50" charset="-128"/>
              </a:rPr>
              <a:t>サービス等利用計画への</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1100" dirty="0">
                <a:solidFill>
                  <a:schemeClr val="tx1"/>
                </a:solidFill>
                <a:latin typeface="BIZ UDPゴシック" panose="020B0400000000000000" pitchFamily="50" charset="-128"/>
                <a:ea typeface="BIZ UDPゴシック" panose="020B0400000000000000" pitchFamily="50" charset="-128"/>
              </a:rPr>
              <a:t>地域移行の記載</a:t>
            </a:r>
          </a:p>
        </c:rich>
      </c:tx>
      <c:layout>
        <c:manualLayout>
          <c:xMode val="edge"/>
          <c:yMode val="edge"/>
          <c:x val="3.1560668179498992E-2"/>
          <c:y val="0"/>
        </c:manualLayout>
      </c:layout>
      <c:overlay val="0"/>
      <c:spPr>
        <a:noFill/>
        <a:ln>
          <a:noFill/>
        </a:ln>
        <a:effectLst/>
      </c:spPr>
      <c:txPr>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endParaRPr lang="ja-JP"/>
        </a:p>
      </c:txPr>
    </c:title>
    <c:autoTitleDeleted val="0"/>
    <c:pivotFmts>
      <c:pivotFmt>
        <c:idx val="0"/>
      </c:pivotFmt>
      <c:pivotFmt>
        <c:idx val="1"/>
      </c:pivotFmt>
      <c:pivotFmt>
        <c:idx val="2"/>
        <c:dLbl>
          <c:idx val="0"/>
          <c:showLegendKey val="0"/>
          <c:showVal val="1"/>
          <c:showCatName val="0"/>
          <c:showSerName val="0"/>
          <c:showPercent val="0"/>
          <c:showBubbleSize val="0"/>
          <c:extLst>
            <c:ext xmlns:c15="http://schemas.microsoft.com/office/drawing/2012/chart" uri="{CE6537A1-D6FC-4f65-9D91-7224C49458BB}"/>
          </c:extLst>
        </c:dLbl>
      </c:pivotFmt>
      <c:pivotFmt>
        <c:idx val="3"/>
        <c:dLbl>
          <c:idx val="0"/>
          <c:showLegendKey val="0"/>
          <c:showVal val="1"/>
          <c:showCatName val="1"/>
          <c:showSerName val="0"/>
          <c:showPercent val="1"/>
          <c:showBubbleSize val="0"/>
          <c:extLst>
            <c:ext xmlns:c15="http://schemas.microsoft.com/office/drawing/2012/chart" uri="{CE6537A1-D6FC-4f65-9D91-7224C49458BB}"/>
          </c:extLst>
        </c:dLbl>
      </c:pivotFmt>
      <c:pivotFmt>
        <c:idx val="4"/>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pPr>
            <a:solidFill>
              <a:schemeClr val="accent6"/>
            </a:solidFill>
            <a:ln w="9525">
              <a:solidFill>
                <a:schemeClr val="lt1"/>
              </a:solidFill>
            </a:ln>
            <a:effectLst/>
          </c:spPr>
        </c:marker>
      </c:pivotFmt>
      <c:pivotFmt>
        <c:idx val="5"/>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extLst>
        </c:dLbl>
      </c:pivotFmt>
      <c:pivotFmt>
        <c:idx val="6"/>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extLst>
        </c:dLbl>
      </c:pivotFmt>
      <c:pivotFmt>
        <c:idx val="7"/>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pivotFmt>
      <c:pivotFmt>
        <c:idx val="8"/>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pivotFmt>
      <c:pivotFmt>
        <c:idx val="9"/>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extLst>
        </c:dLbl>
      </c:pivotFmt>
      <c:pivotFmt>
        <c:idx val="1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pivotFmt>
      <c:pivotFmt>
        <c:idx val="11"/>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pivotFmt>
    </c:pivotFmts>
    <c:plotArea>
      <c:layout>
        <c:manualLayout>
          <c:layoutTarget val="inner"/>
          <c:xMode val="edge"/>
          <c:yMode val="edge"/>
          <c:x val="0.13822567714987408"/>
          <c:y val="0.26553276394511305"/>
          <c:w val="0.67563433630107683"/>
          <c:h val="0.67617940307280577"/>
        </c:manualLayout>
      </c:layout>
      <c:pieChart>
        <c:varyColors val="1"/>
        <c:ser>
          <c:idx val="0"/>
          <c:order val="0"/>
          <c:tx>
            <c:strRef>
              <c:f>Sheet1!$B$107</c:f>
              <c:strCache>
                <c:ptCount val="1"/>
                <c:pt idx="0">
                  <c:v>集計</c:v>
                </c:pt>
              </c:strCache>
            </c:strRef>
          </c:tx>
          <c:explosion val="24"/>
          <c:dPt>
            <c:idx val="0"/>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1-67D0-4B58-BB4E-437E85E9964E}"/>
              </c:ext>
            </c:extLst>
          </c:dPt>
          <c:dPt>
            <c:idx val="1"/>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3-67D0-4B58-BB4E-437E85E9964E}"/>
              </c:ext>
            </c:extLst>
          </c:dPt>
          <c:dLbls>
            <c:dLbl>
              <c:idx val="0"/>
              <c:layout>
                <c:manualLayout>
                  <c:x val="-6.0909271010839386E-2"/>
                  <c:y val="-0.12018314106758075"/>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fld id="{BEB53C54-D6D2-4655-9A51-DD054687313D}" type="CATEGORYNAME">
                      <a:rPr lang="ja-JP" altLang="en-US" sz="1100"/>
                      <a:pPr>
                        <a:defRPr sz="1000"/>
                      </a:pPr>
                      <a:t>[分類名]</a:t>
                    </a:fld>
                    <a:r>
                      <a:rPr lang="en-US" altLang="ja-JP" sz="1100" baseline="0" dirty="0"/>
                      <a:t>, </a:t>
                    </a:r>
                    <a:fld id="{0457691C-D584-4CB1-AD57-4FD2CAEE2538}" type="VALUE">
                      <a:rPr lang="en-US" altLang="ja-JP" sz="1100" baseline="0">
                        <a:solidFill>
                          <a:schemeClr val="tx1"/>
                        </a:solidFill>
                      </a:rPr>
                      <a:pPr>
                        <a:defRPr sz="1000"/>
                      </a:pPr>
                      <a:t>[値]</a:t>
                    </a:fld>
                    <a:r>
                      <a:rPr lang="en-US" altLang="ja-JP" sz="1100" baseline="0" dirty="0"/>
                      <a:t>, </a:t>
                    </a:r>
                    <a:endParaRPr lang="ja-JP" altLang="en-US" sz="1100" baseline="0" dirty="0"/>
                  </a:p>
                  <a:p>
                    <a:pPr>
                      <a:defRPr sz="1000"/>
                    </a:pPr>
                    <a:fld id="{0CB3EB45-F66D-4AA1-AF99-3B5D61045559}" type="PERCENTAGE">
                      <a:rPr lang="en-US" altLang="ja-JP" sz="1100" baseline="0" smtClean="0"/>
                      <a:pPr>
                        <a:defRPr sz="1000"/>
                      </a:pPr>
                      <a:t>[パーセンテージ]</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3382965842479256"/>
                      <c:h val="0.18225808680566261"/>
                    </c:manualLayout>
                  </c15:layout>
                  <c15:dlblFieldTable/>
                  <c15:showDataLabelsRange val="0"/>
                </c:ext>
                <c:ext xmlns:c16="http://schemas.microsoft.com/office/drawing/2014/chart" uri="{C3380CC4-5D6E-409C-BE32-E72D297353CC}">
                  <c16:uniqueId val="{00000001-67D0-4B58-BB4E-437E85E9964E}"/>
                </c:ext>
              </c:extLst>
            </c:dLbl>
            <c:dLbl>
              <c:idx val="1"/>
              <c:layout>
                <c:manualLayout>
                  <c:x val="-0.13587452763956473"/>
                  <c:y val="8.114132898932358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4D6F85E0-A342-47C1-AD5C-61B1D28FB7E5}" type="CATEGORYNAME">
                      <a:rPr lang="ja-JP" altLang="en-US" sz="1000">
                        <a:solidFill>
                          <a:schemeClr val="tx1"/>
                        </a:solidFill>
                      </a:rPr>
                      <a:pPr>
                        <a:defRPr/>
                      </a:pPr>
                      <a:t>[分類名]</a:t>
                    </a:fld>
                    <a:r>
                      <a:rPr lang="en-US" altLang="ja-JP" sz="1000" baseline="0" dirty="0">
                        <a:solidFill>
                          <a:schemeClr val="tx1"/>
                        </a:solidFill>
                      </a:rPr>
                      <a:t>, </a:t>
                    </a:r>
                    <a:fld id="{CACA5D3B-49CE-4114-AC51-62FB9F654BAE}" type="VALUE">
                      <a:rPr lang="en-US" altLang="ja-JP" sz="1000" baseline="0" smtClean="0">
                        <a:solidFill>
                          <a:schemeClr val="tx1"/>
                        </a:solidFill>
                      </a:rPr>
                      <a:pPr>
                        <a:defRPr/>
                      </a:pPr>
                      <a:t>[値]</a:t>
                    </a:fld>
                    <a:r>
                      <a:rPr lang="en-US" altLang="ja-JP" sz="1000" baseline="0" dirty="0">
                        <a:solidFill>
                          <a:schemeClr val="tx1"/>
                        </a:solidFill>
                      </a:rPr>
                      <a:t>, </a:t>
                    </a:r>
                  </a:p>
                  <a:p>
                    <a:pPr>
                      <a:defRPr/>
                    </a:pPr>
                    <a:fld id="{9D64A673-6B74-49C4-B820-70B023826038}" type="PERCENTAGE">
                      <a:rPr lang="en-US" altLang="ja-JP" sz="1000" baseline="0" smtClean="0">
                        <a:solidFill>
                          <a:schemeClr val="tx1"/>
                        </a:solidFill>
                      </a:rPr>
                      <a:pPr>
                        <a:defRPr/>
                      </a:pPr>
                      <a:t>[パーセンテージ]</a:t>
                    </a:fld>
                    <a:endParaRPr lang="ja-JP" alt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7292038741395319"/>
                      <c:h val="0.17775782342663796"/>
                    </c:manualLayout>
                  </c15:layout>
                  <c15:dlblFieldTable/>
                  <c15:showDataLabelsRange val="0"/>
                </c:ext>
                <c:ext xmlns:c16="http://schemas.microsoft.com/office/drawing/2014/chart" uri="{C3380CC4-5D6E-409C-BE32-E72D297353CC}">
                  <c16:uniqueId val="{00000003-67D0-4B58-BB4E-437E85E9964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Sheet1!$A$108:$A$110</c:f>
              <c:strCache>
                <c:ptCount val="2"/>
                <c:pt idx="0">
                  <c:v>無</c:v>
                </c:pt>
                <c:pt idx="1">
                  <c:v>有</c:v>
                </c:pt>
              </c:strCache>
            </c:strRef>
          </c:cat>
          <c:val>
            <c:numRef>
              <c:f>Sheet1!$B$108:$B$110</c:f>
              <c:numCache>
                <c:formatCode>General</c:formatCode>
                <c:ptCount val="2"/>
                <c:pt idx="0">
                  <c:v>2863</c:v>
                </c:pt>
                <c:pt idx="1">
                  <c:v>102</c:v>
                </c:pt>
              </c:numCache>
            </c:numRef>
          </c:val>
          <c:extLst>
            <c:ext xmlns:c16="http://schemas.microsoft.com/office/drawing/2014/chart" uri="{C3380CC4-5D6E-409C-BE32-E72D297353CC}">
              <c16:uniqueId val="{00000004-67D0-4B58-BB4E-437E85E9964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0.27307</cdr:x>
      <cdr:y>0.01223</cdr:y>
    </cdr:from>
    <cdr:to>
      <cdr:x>1</cdr:x>
      <cdr:y>0.15386</cdr:y>
    </cdr:to>
    <cdr:sp macro="" textlink="">
      <cdr:nvSpPr>
        <cdr:cNvPr id="2" name="テキスト ボックス 1"/>
        <cdr:cNvSpPr txBox="1"/>
      </cdr:nvSpPr>
      <cdr:spPr>
        <a:xfrm xmlns:a="http://schemas.openxmlformats.org/drawingml/2006/main">
          <a:off x="708881" y="17256"/>
          <a:ext cx="1887088" cy="1997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000" b="1" dirty="0">
              <a:latin typeface="BIZ UDPゴシック" panose="020B0400000000000000" pitchFamily="50" charset="-128"/>
              <a:ea typeface="BIZ UDPゴシック" panose="020B0400000000000000" pitchFamily="50" charset="-128"/>
            </a:rPr>
            <a:t>地域移行の検討</a:t>
          </a:r>
        </a:p>
      </cdr:txBody>
    </cdr:sp>
  </cdr:relSizeAnchor>
  <cdr:relSizeAnchor xmlns:cdr="http://schemas.openxmlformats.org/drawingml/2006/chartDrawing">
    <cdr:from>
      <cdr:x>0.03656</cdr:x>
      <cdr:y>0.02292</cdr:y>
    </cdr:from>
    <cdr:to>
      <cdr:x>0.27652</cdr:x>
      <cdr:y>0.18658</cdr:y>
    </cdr:to>
    <cdr:sp macro="" textlink="">
      <cdr:nvSpPr>
        <cdr:cNvPr id="3" name="テキスト ボックス 28"/>
        <cdr:cNvSpPr txBox="1"/>
      </cdr:nvSpPr>
      <cdr:spPr>
        <a:xfrm xmlns:a="http://schemas.openxmlformats.org/drawingml/2006/main">
          <a:off x="94908" y="32332"/>
          <a:ext cx="622934" cy="230832"/>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wrap="square"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900" dirty="0"/>
            <a:t>データ</a:t>
          </a:r>
          <a:r>
            <a:rPr lang="en-US" altLang="ja-JP" sz="900" dirty="0"/>
            <a:t>14</a:t>
          </a:r>
          <a:endParaRPr kumimoji="1" lang="ja-JP" altLang="en-US" sz="900" dirty="0"/>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0.06214</cdr:y>
    </cdr:from>
    <cdr:to>
      <cdr:x>0.13795</cdr:x>
      <cdr:y>0.19003</cdr:y>
    </cdr:to>
    <cdr:sp macro="" textlink="">
      <cdr:nvSpPr>
        <cdr:cNvPr id="2" name="テキスト ボックス 28"/>
        <cdr:cNvSpPr txBox="1"/>
      </cdr:nvSpPr>
      <cdr:spPr>
        <a:xfrm xmlns:a="http://schemas.openxmlformats.org/drawingml/2006/main">
          <a:off x="-4610719" y="112148"/>
          <a:ext cx="622929" cy="230834"/>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wrap="square"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900" dirty="0"/>
            <a:t>データ</a:t>
          </a:r>
          <a:r>
            <a:rPr lang="en-US" altLang="ja-JP" sz="900" dirty="0"/>
            <a:t>17</a:t>
          </a:r>
          <a:endParaRPr kumimoji="1" lang="ja-JP" altLang="en-US" sz="900" dirty="0"/>
        </a:p>
      </cdr:txBody>
    </cdr:sp>
  </cdr:relSizeAnchor>
  <cdr:relSizeAnchor xmlns:cdr="http://schemas.openxmlformats.org/drawingml/2006/chartDrawing">
    <cdr:from>
      <cdr:x>0.29862</cdr:x>
      <cdr:y>0.20445</cdr:y>
    </cdr:from>
    <cdr:to>
      <cdr:x>0.99599</cdr:x>
      <cdr:y>0.32977</cdr:y>
    </cdr:to>
    <cdr:sp macro="" textlink="">
      <cdr:nvSpPr>
        <cdr:cNvPr id="3" name="角丸四角形 2"/>
        <cdr:cNvSpPr/>
      </cdr:nvSpPr>
      <cdr:spPr>
        <a:xfrm xmlns:a="http://schemas.openxmlformats.org/drawingml/2006/main">
          <a:off x="1348407" y="368994"/>
          <a:ext cx="3148990" cy="226195"/>
        </a:xfrm>
        <a:prstGeom xmlns:a="http://schemas.openxmlformats.org/drawingml/2006/main" prst="roundRect">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a:p>
      </cdr:txBody>
    </cdr:sp>
  </cdr:relSizeAnchor>
</c:userShapes>
</file>

<file path=ppt/drawings/drawing3.xml><?xml version="1.0" encoding="utf-8"?>
<c:userShapes xmlns:c="http://schemas.openxmlformats.org/drawingml/2006/chart">
  <cdr:relSizeAnchor xmlns:cdr="http://schemas.openxmlformats.org/drawingml/2006/chartDrawing">
    <cdr:from>
      <cdr:x>0.04648</cdr:x>
      <cdr:y>0.08009</cdr:y>
    </cdr:from>
    <cdr:to>
      <cdr:x>0.19611</cdr:x>
      <cdr:y>0.22364</cdr:y>
    </cdr:to>
    <cdr:sp macro="" textlink="">
      <cdr:nvSpPr>
        <cdr:cNvPr id="2" name="テキスト ボックス 28"/>
        <cdr:cNvSpPr txBox="1"/>
      </cdr:nvSpPr>
      <cdr:spPr>
        <a:xfrm xmlns:a="http://schemas.openxmlformats.org/drawingml/2006/main">
          <a:off x="205831" y="124676"/>
          <a:ext cx="662563" cy="223492"/>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wrap="square"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900" dirty="0"/>
            <a:t>データ</a:t>
          </a:r>
          <a:r>
            <a:rPr lang="en-US" altLang="ja-JP" sz="900" dirty="0"/>
            <a:t>16</a:t>
          </a:r>
          <a:endParaRPr kumimoji="1" lang="ja-JP" altLang="en-US" sz="900" dirty="0"/>
        </a:p>
      </cdr:txBody>
    </cdr:sp>
  </cdr:relSizeAnchor>
  <cdr:relSizeAnchor xmlns:cdr="http://schemas.openxmlformats.org/drawingml/2006/chartDrawing">
    <cdr:from>
      <cdr:x>0.26664</cdr:x>
      <cdr:y>0.28848</cdr:y>
    </cdr:from>
    <cdr:to>
      <cdr:x>1</cdr:x>
      <cdr:y>0.45884</cdr:y>
    </cdr:to>
    <cdr:sp macro="" textlink="">
      <cdr:nvSpPr>
        <cdr:cNvPr id="3" name="角丸四角形 2"/>
        <cdr:cNvSpPr/>
      </cdr:nvSpPr>
      <cdr:spPr>
        <a:xfrm xmlns:a="http://schemas.openxmlformats.org/drawingml/2006/main">
          <a:off x="1125809" y="473570"/>
          <a:ext cx="3096344" cy="279665"/>
        </a:xfrm>
        <a:prstGeom xmlns:a="http://schemas.openxmlformats.org/drawingml/2006/main" prst="roundRect">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a:p>
      </cdr:txBody>
    </cdr:sp>
  </cdr:relSizeAnchor>
</c:userShapes>
</file>

<file path=ppt/drawings/drawing4.xml><?xml version="1.0" encoding="utf-8"?>
<c:userShapes xmlns:c="http://schemas.openxmlformats.org/drawingml/2006/chart">
  <cdr:relSizeAnchor xmlns:cdr="http://schemas.openxmlformats.org/drawingml/2006/chartDrawing">
    <cdr:from>
      <cdr:x>0.10056</cdr:x>
      <cdr:y>0.08228</cdr:y>
    </cdr:from>
    <cdr:to>
      <cdr:x>0.24022</cdr:x>
      <cdr:y>0.23493</cdr:y>
    </cdr:to>
    <cdr:sp macro="" textlink="">
      <cdr:nvSpPr>
        <cdr:cNvPr id="2" name="テキスト ボックス 28"/>
        <cdr:cNvSpPr txBox="1"/>
      </cdr:nvSpPr>
      <cdr:spPr>
        <a:xfrm xmlns:a="http://schemas.openxmlformats.org/drawingml/2006/main">
          <a:off x="474237" y="128099"/>
          <a:ext cx="658661" cy="237645"/>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wrap="square"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900" dirty="0"/>
            <a:t>データ</a:t>
          </a:r>
          <a:r>
            <a:rPr lang="en-US" altLang="ja-JP" sz="900" dirty="0"/>
            <a:t>18</a:t>
          </a:r>
          <a:endParaRPr kumimoji="1" lang="ja-JP" altLang="en-US" sz="900" dirty="0"/>
        </a:p>
      </cdr:txBody>
    </cdr:sp>
  </cdr:relSizeAnchor>
</c:userShapes>
</file>

<file path=ppt/drawings/drawing5.xml><?xml version="1.0" encoding="utf-8"?>
<c:userShapes xmlns:c="http://schemas.openxmlformats.org/drawingml/2006/chart">
  <cdr:relSizeAnchor xmlns:cdr="http://schemas.openxmlformats.org/drawingml/2006/chartDrawing">
    <cdr:from>
      <cdr:x>0.6547</cdr:x>
      <cdr:y>0.09298</cdr:y>
    </cdr:from>
    <cdr:to>
      <cdr:x>0.95612</cdr:x>
      <cdr:y>0.21048</cdr:y>
    </cdr:to>
    <cdr:sp macro="" textlink="">
      <cdr:nvSpPr>
        <cdr:cNvPr id="2" name="テキスト ボックス 1"/>
        <cdr:cNvSpPr txBox="1"/>
      </cdr:nvSpPr>
      <cdr:spPr>
        <a:xfrm xmlns:a="http://schemas.openxmlformats.org/drawingml/2006/main">
          <a:off x="1877045" y="258260"/>
          <a:ext cx="864174" cy="326332"/>
        </a:xfrm>
        <a:prstGeom xmlns:a="http://schemas.openxmlformats.org/drawingml/2006/main" prst="rect">
          <a:avLst/>
        </a:prstGeom>
      </cdr:spPr>
      <cdr:txBody>
        <a:bodyPr xmlns:a="http://schemas.openxmlformats.org/drawingml/2006/main" wrap="square" rtlCol="0"/>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ja-JP" altLang="en-US" sz="1100" dirty="0"/>
            <a:t>（</a:t>
          </a:r>
          <a:r>
            <a:rPr lang="en-US" altLang="ja-JP" sz="1100" dirty="0"/>
            <a:t>N=102</a:t>
          </a:r>
          <a:r>
            <a:rPr lang="ja-JP" altLang="en-US" sz="1100" dirty="0"/>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2023/11/24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a:t>
            </a:fld>
            <a:endParaRPr kumimoji="1" lang="ja-JP" altLang="en-US"/>
          </a:p>
        </p:txBody>
      </p:sp>
    </p:spTree>
    <p:extLst>
      <p:ext uri="{BB962C8B-B14F-4D97-AF65-F5344CB8AC3E}">
        <p14:creationId xmlns:p14="http://schemas.microsoft.com/office/powerpoint/2010/main" val="1597584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a:t>
            </a:fld>
            <a:endParaRPr kumimoji="1" lang="ja-JP" altLang="en-US"/>
          </a:p>
        </p:txBody>
      </p:sp>
    </p:spTree>
    <p:extLst>
      <p:ext uri="{BB962C8B-B14F-4D97-AF65-F5344CB8AC3E}">
        <p14:creationId xmlns:p14="http://schemas.microsoft.com/office/powerpoint/2010/main" val="1447559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2023/11/24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2023/11/24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2023/11/24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2023/11/24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 Id="rId9" Type="http://schemas.openxmlformats.org/officeDocument/2006/relationships/chart" Target="../charts/chart7.xml"/></Relationships>
</file>

<file path=ppt/slides/_rels/slide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4485" y="234876"/>
            <a:ext cx="9144000"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n-ea"/>
              </a:rPr>
              <a:t>市町村における</a:t>
            </a:r>
            <a:r>
              <a:rPr lang="ja-JP" altLang="en-US" b="1" dirty="0" err="1">
                <a:latin typeface="+mn-ea"/>
              </a:rPr>
              <a:t>障がい</a:t>
            </a:r>
            <a:r>
              <a:rPr lang="ja-JP" altLang="en-US" b="1" dirty="0">
                <a:latin typeface="+mn-ea"/>
              </a:rPr>
              <a:t>者支援施設からの地域移行に関する取組状況</a:t>
            </a:r>
            <a:r>
              <a:rPr lang="en-US" altLang="ja-JP" b="1" dirty="0">
                <a:latin typeface="+mn-ea"/>
              </a:rPr>
              <a:t>Ⅰ</a:t>
            </a:r>
            <a:endParaRPr lang="ja-JP" altLang="en-US" b="1" dirty="0">
              <a:latin typeface="+mn-ea"/>
            </a:endParaRPr>
          </a:p>
        </p:txBody>
      </p:sp>
      <p:graphicFrame>
        <p:nvGraphicFramePr>
          <p:cNvPr id="27" name="グラフ 26">
            <a:extLst>
              <a:ext uri="{FF2B5EF4-FFF2-40B4-BE49-F238E27FC236}">
                <a16:creationId xmlns:a16="http://schemas.microsoft.com/office/drawing/2014/main" id="{1CFF8745-55C5-FB8E-5ED7-27263C1ECA64}"/>
              </a:ext>
            </a:extLst>
          </p:cNvPr>
          <p:cNvGraphicFramePr>
            <a:graphicFrameLocks/>
          </p:cNvGraphicFramePr>
          <p:nvPr/>
        </p:nvGraphicFramePr>
        <p:xfrm>
          <a:off x="4036974" y="1410389"/>
          <a:ext cx="2595969" cy="14104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a:extLst>
              <a:ext uri="{FF2B5EF4-FFF2-40B4-BE49-F238E27FC236}">
                <a16:creationId xmlns:a16="http://schemas.microsoft.com/office/drawing/2014/main" id="{00000000-0008-0000-0200-000004000000}"/>
              </a:ext>
            </a:extLst>
          </p:cNvPr>
          <p:cNvGraphicFramePr>
            <a:graphicFrameLocks/>
          </p:cNvGraphicFramePr>
          <p:nvPr/>
        </p:nvGraphicFramePr>
        <p:xfrm>
          <a:off x="182115" y="2881404"/>
          <a:ext cx="2520280" cy="3045510"/>
        </p:xfrm>
        <a:graphic>
          <a:graphicData uri="http://schemas.openxmlformats.org/drawingml/2006/chart">
            <c:chart xmlns:c="http://schemas.openxmlformats.org/drawingml/2006/chart" xmlns:r="http://schemas.openxmlformats.org/officeDocument/2006/relationships" r:id="rId4"/>
          </a:graphicData>
        </a:graphic>
      </p:graphicFrame>
      <p:sp>
        <p:nvSpPr>
          <p:cNvPr id="31" name="正方形/長方形 30"/>
          <p:cNvSpPr/>
          <p:nvPr/>
        </p:nvSpPr>
        <p:spPr>
          <a:xfrm>
            <a:off x="163987" y="2795397"/>
            <a:ext cx="8944130" cy="721138"/>
          </a:xfrm>
          <a:prstGeom prst="rect">
            <a:avLst/>
          </a:prstGeom>
          <a:ln w="19050">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marL="72000" indent="-180000">
              <a:lnSpc>
                <a:spcPts val="1300"/>
              </a:lnSpc>
            </a:pPr>
            <a:r>
              <a:rPr lang="ja-JP" altLang="en-US" sz="1100" dirty="0">
                <a:solidFill>
                  <a:schemeClr val="tx1"/>
                </a:solidFill>
                <a:latin typeface="ＭＳ Ｐゴシック" panose="020B0600070205080204" pitchFamily="50" charset="-128"/>
                <a:ea typeface="ＭＳ Ｐゴシック" panose="020B0600070205080204" pitchFamily="50" charset="-128"/>
              </a:rPr>
              <a:t>・市町村における地域移行への取組みについて、利用者向けの取組みとしては、地域移行時のサービス利用や事業者調整が多い。一方、家族理解のための取組みとしては、「セルフプランから計画相談の利用を働き掛けている」が多いものの、取組みを行っていない市町村が１９市町村（４５％）　</a:t>
            </a:r>
            <a:r>
              <a:rPr lang="ja-JP" altLang="en-US" sz="1100" dirty="0">
                <a:solidFill>
                  <a:schemeClr val="tx1"/>
                </a:solidFill>
                <a:latin typeface="ＭＳ Ｐゴシック" panose="020B0600070205080204" pitchFamily="50" charset="-128"/>
              </a:rPr>
              <a:t>（データ１６）　であった。 その</a:t>
            </a:r>
            <a:r>
              <a:rPr lang="ja-JP" altLang="en-US" sz="1100" dirty="0">
                <a:solidFill>
                  <a:schemeClr val="tx1"/>
                </a:solidFill>
                <a:latin typeface="ＭＳ Ｐゴシック" panose="020B0600070205080204" pitchFamily="50" charset="-128"/>
                <a:ea typeface="ＭＳ Ｐゴシック" panose="020B0600070205080204" pitchFamily="50" charset="-128"/>
              </a:rPr>
              <a:t>理由として、家族の希望による場合や本人へのアセスメントによる入所のため働きかけていない場合もあった。</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marL="72000" indent="-180000">
              <a:lnSpc>
                <a:spcPts val="1300"/>
              </a:lnSpc>
            </a:pPr>
            <a:r>
              <a:rPr lang="ja-JP" altLang="en-US" sz="1100" dirty="0">
                <a:solidFill>
                  <a:schemeClr val="tx1"/>
                </a:solidFill>
                <a:latin typeface="ＭＳ Ｐゴシック" panose="020B0600070205080204" pitchFamily="50" charset="-128"/>
                <a:ea typeface="ＭＳ Ｐゴシック" panose="020B0600070205080204" pitchFamily="50" charset="-128"/>
              </a:rPr>
              <a:t>　また、</a:t>
            </a:r>
            <a:r>
              <a:rPr lang="ja-JP" altLang="en-US" sz="1100" dirty="0" err="1">
                <a:solidFill>
                  <a:schemeClr val="tx1"/>
                </a:solidFill>
                <a:latin typeface="ＭＳ Ｐゴシック" panose="020B0600070205080204" pitchFamily="50" charset="-128"/>
                <a:ea typeface="ＭＳ Ｐゴシック" panose="020B0600070205080204" pitchFamily="50" charset="-128"/>
              </a:rPr>
              <a:t>障がい</a:t>
            </a:r>
            <a:r>
              <a:rPr lang="ja-JP" altLang="en-US" sz="1100" dirty="0">
                <a:solidFill>
                  <a:schemeClr val="tx1"/>
                </a:solidFill>
                <a:latin typeface="ＭＳ Ｐゴシック" panose="020B0600070205080204" pitchFamily="50" charset="-128"/>
                <a:ea typeface="ＭＳ Ｐゴシック" panose="020B0600070205080204" pitchFamily="50" charset="-128"/>
              </a:rPr>
              <a:t>者支援施設向けの取組みについても「取組みを行っていない」が２３市町村（データ１７）と最も多かった。</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15" name="表 14">
            <a:extLst>
              <a:ext uri="{FF2B5EF4-FFF2-40B4-BE49-F238E27FC236}">
                <a16:creationId xmlns:a16="http://schemas.microsoft.com/office/drawing/2014/main" id="{FDC1A5B7-7667-365C-17F6-26BC03758F45}"/>
              </a:ext>
            </a:extLst>
          </p:cNvPr>
          <p:cNvGraphicFramePr>
            <a:graphicFrameLocks noGrp="1"/>
          </p:cNvGraphicFramePr>
          <p:nvPr/>
        </p:nvGraphicFramePr>
        <p:xfrm>
          <a:off x="207759" y="1903144"/>
          <a:ext cx="3788177" cy="637184"/>
        </p:xfrm>
        <a:graphic>
          <a:graphicData uri="http://schemas.openxmlformats.org/drawingml/2006/table">
            <a:tbl>
              <a:tblPr firstRow="1" bandRow="1">
                <a:tableStyleId>{5C22544A-7EE6-4342-B048-85BDC9FD1C3A}</a:tableStyleId>
              </a:tblPr>
              <a:tblGrid>
                <a:gridCol w="516182">
                  <a:extLst>
                    <a:ext uri="{9D8B030D-6E8A-4147-A177-3AD203B41FA5}">
                      <a16:colId xmlns:a16="http://schemas.microsoft.com/office/drawing/2014/main" val="3039428049"/>
                    </a:ext>
                  </a:extLst>
                </a:gridCol>
                <a:gridCol w="792088">
                  <a:extLst>
                    <a:ext uri="{9D8B030D-6E8A-4147-A177-3AD203B41FA5}">
                      <a16:colId xmlns:a16="http://schemas.microsoft.com/office/drawing/2014/main" val="398920508"/>
                    </a:ext>
                  </a:extLst>
                </a:gridCol>
                <a:gridCol w="648072">
                  <a:extLst>
                    <a:ext uri="{9D8B030D-6E8A-4147-A177-3AD203B41FA5}">
                      <a16:colId xmlns:a16="http://schemas.microsoft.com/office/drawing/2014/main" val="2090366409"/>
                    </a:ext>
                  </a:extLst>
                </a:gridCol>
                <a:gridCol w="478155">
                  <a:extLst>
                    <a:ext uri="{9D8B030D-6E8A-4147-A177-3AD203B41FA5}">
                      <a16:colId xmlns:a16="http://schemas.microsoft.com/office/drawing/2014/main" val="2490306303"/>
                    </a:ext>
                  </a:extLst>
                </a:gridCol>
                <a:gridCol w="1353680">
                  <a:extLst>
                    <a:ext uri="{9D8B030D-6E8A-4147-A177-3AD203B41FA5}">
                      <a16:colId xmlns:a16="http://schemas.microsoft.com/office/drawing/2014/main" val="3417551479"/>
                    </a:ext>
                  </a:extLst>
                </a:gridCol>
              </a:tblGrid>
              <a:tr h="393344">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市町村</a:t>
                      </a:r>
                    </a:p>
                  </a:txBody>
                  <a:tcPr anchor="ctr">
                    <a:solidFill>
                      <a:srgbClr val="FFA969"/>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基幹相談支援センター</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solidFill>
                      <a:srgbClr val="FFA969"/>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自立支援協議会</a:t>
                      </a:r>
                    </a:p>
                  </a:txBody>
                  <a:tcPr anchor="ctr">
                    <a:solidFill>
                      <a:srgbClr val="FFA96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Meiryo UI" panose="020B0604030504040204" pitchFamily="50" charset="-128"/>
                          <a:ea typeface="Meiryo UI" panose="020B0604030504040204" pitchFamily="50" charset="-128"/>
                        </a:rPr>
                        <a:t>その他</a:t>
                      </a:r>
                    </a:p>
                  </a:txBody>
                  <a:tcPr anchor="ctr">
                    <a:solidFill>
                      <a:srgbClr val="FFA96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dirty="0">
                          <a:solidFill>
                            <a:schemeClr val="tx1"/>
                          </a:solidFill>
                          <a:latin typeface="Meiryo UI" panose="020B0604030504040204" pitchFamily="50" charset="-128"/>
                          <a:ea typeface="Meiryo UI" panose="020B0604030504040204" pitchFamily="50" charset="-128"/>
                        </a:rPr>
                        <a:t>左記のうち、</a:t>
                      </a:r>
                      <a:endParaRPr kumimoji="1" lang="en-US" altLang="ja-JP" sz="6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dirty="0">
                          <a:solidFill>
                            <a:schemeClr val="tx1"/>
                          </a:solidFill>
                          <a:latin typeface="Meiryo UI" panose="020B0604030504040204" pitchFamily="50" charset="-128"/>
                          <a:ea typeface="Meiryo UI" panose="020B0604030504040204" pitchFamily="50" charset="-128"/>
                        </a:rPr>
                        <a:t>地域体制整備コーディネーターを配置</a:t>
                      </a:r>
                    </a:p>
                  </a:txBody>
                  <a:tcPr anchor="ctr">
                    <a:solidFill>
                      <a:srgbClr val="FFA969"/>
                    </a:solidFill>
                  </a:tcPr>
                </a:tc>
                <a:extLst>
                  <a:ext uri="{0D108BD9-81ED-4DB2-BD59-A6C34878D82A}">
                    <a16:rowId xmlns:a16="http://schemas.microsoft.com/office/drawing/2014/main" val="1414343114"/>
                  </a:ext>
                </a:extLst>
              </a:tr>
              <a:tr h="198786">
                <a:tc>
                  <a:txBody>
                    <a:bodyPr/>
                    <a:lstStyle/>
                    <a:p>
                      <a:pPr algn="ctr"/>
                      <a:r>
                        <a:rPr kumimoji="1" lang="en-US" altLang="ja-JP" sz="1000" dirty="0">
                          <a:latin typeface="Meiryo UI" panose="020B0604030504040204" pitchFamily="50" charset="-128"/>
                          <a:ea typeface="Meiryo UI" panose="020B0604030504040204" pitchFamily="50" charset="-128"/>
                        </a:rPr>
                        <a:t>21</a:t>
                      </a:r>
                    </a:p>
                  </a:txBody>
                  <a:tcPr anchor="ctr">
                    <a:solidFill>
                      <a:srgbClr val="FFECDD"/>
                    </a:solidFill>
                  </a:tcPr>
                </a:tc>
                <a:tc>
                  <a:txBody>
                    <a:bodyPr/>
                    <a:lstStyle/>
                    <a:p>
                      <a:pPr algn="ctr"/>
                      <a:r>
                        <a:rPr kumimoji="1" lang="en-US" altLang="ja-JP" sz="1000" dirty="0">
                          <a:latin typeface="Meiryo UI" panose="020B0604030504040204" pitchFamily="50" charset="-128"/>
                          <a:ea typeface="Meiryo UI" panose="020B0604030504040204" pitchFamily="50" charset="-128"/>
                        </a:rPr>
                        <a:t>20</a:t>
                      </a:r>
                      <a:endParaRPr kumimoji="1" lang="ja-JP" altLang="en-US" sz="1000" dirty="0">
                        <a:latin typeface="Meiryo UI" panose="020B0604030504040204" pitchFamily="50" charset="-128"/>
                        <a:ea typeface="Meiryo UI" panose="020B0604030504040204" pitchFamily="50" charset="-128"/>
                      </a:endParaRPr>
                    </a:p>
                  </a:txBody>
                  <a:tcPr anchor="ctr">
                    <a:solidFill>
                      <a:srgbClr val="FFECDD"/>
                    </a:solidFill>
                  </a:tcPr>
                </a:tc>
                <a:tc>
                  <a:txBody>
                    <a:bodyPr/>
                    <a:lstStyle/>
                    <a:p>
                      <a:pPr algn="ctr"/>
                      <a:r>
                        <a:rPr kumimoji="1" lang="en-US" altLang="ja-JP" sz="1000" dirty="0">
                          <a:latin typeface="Meiryo UI" panose="020B0604030504040204" pitchFamily="50" charset="-128"/>
                          <a:ea typeface="Meiryo UI" panose="020B0604030504040204" pitchFamily="50" charset="-128"/>
                        </a:rPr>
                        <a:t>14</a:t>
                      </a:r>
                      <a:endParaRPr kumimoji="1" lang="ja-JP" altLang="en-US" sz="1000" dirty="0">
                        <a:latin typeface="Meiryo UI" panose="020B0604030504040204" pitchFamily="50" charset="-128"/>
                        <a:ea typeface="Meiryo UI" panose="020B0604030504040204" pitchFamily="50" charset="-128"/>
                      </a:endParaRPr>
                    </a:p>
                  </a:txBody>
                  <a:tcPr anchor="ctr">
                    <a:solidFill>
                      <a:srgbClr val="FFECDD"/>
                    </a:solidFill>
                  </a:tcPr>
                </a:tc>
                <a:tc>
                  <a:txBody>
                    <a:bodyPr/>
                    <a:lstStyle/>
                    <a:p>
                      <a:pPr algn="ctr"/>
                      <a:r>
                        <a:rPr kumimoji="1" lang="en-US" altLang="ja-JP" sz="1000" dirty="0">
                          <a:latin typeface="Meiryo UI" panose="020B0604030504040204" pitchFamily="50" charset="-128"/>
                          <a:ea typeface="Meiryo UI" panose="020B0604030504040204" pitchFamily="50" charset="-128"/>
                        </a:rPr>
                        <a:t>12</a:t>
                      </a:r>
                      <a:endParaRPr kumimoji="1" lang="ja-JP" altLang="en-US" sz="1000" dirty="0">
                        <a:latin typeface="Meiryo UI" panose="020B0604030504040204" pitchFamily="50" charset="-128"/>
                        <a:ea typeface="Meiryo UI" panose="020B0604030504040204" pitchFamily="50" charset="-128"/>
                      </a:endParaRPr>
                    </a:p>
                  </a:txBody>
                  <a:tcPr anchor="ctr">
                    <a:solidFill>
                      <a:srgbClr val="FFECDD"/>
                    </a:solidFill>
                  </a:tcPr>
                </a:tc>
                <a:tc>
                  <a:txBody>
                    <a:bodyPr/>
                    <a:lstStyle/>
                    <a:p>
                      <a:pPr algn="ctr"/>
                      <a:r>
                        <a:rPr kumimoji="1" lang="ja-JP" altLang="en-US" sz="1000" dirty="0">
                          <a:latin typeface="Meiryo UI" panose="020B0604030504040204" pitchFamily="50" charset="-128"/>
                          <a:ea typeface="Meiryo UI" panose="020B0604030504040204" pitchFamily="50" charset="-128"/>
                        </a:rPr>
                        <a:t>２</a:t>
                      </a:r>
                    </a:p>
                  </a:txBody>
                  <a:tcPr anchor="ctr">
                    <a:solidFill>
                      <a:srgbClr val="FFECDD"/>
                    </a:solidFill>
                  </a:tcPr>
                </a:tc>
                <a:extLst>
                  <a:ext uri="{0D108BD9-81ED-4DB2-BD59-A6C34878D82A}">
                    <a16:rowId xmlns:a16="http://schemas.microsoft.com/office/drawing/2014/main" val="4005071473"/>
                  </a:ext>
                </a:extLst>
              </a:tr>
            </a:tbl>
          </a:graphicData>
        </a:graphic>
      </p:graphicFrame>
      <p:sp>
        <p:nvSpPr>
          <p:cNvPr id="16" name="テキスト プレースホルダー 2">
            <a:extLst>
              <a:ext uri="{FF2B5EF4-FFF2-40B4-BE49-F238E27FC236}">
                <a16:creationId xmlns:a16="http://schemas.microsoft.com/office/drawing/2014/main" id="{9F5D2560-1F8F-5AF5-D1E4-AA705DC11CBF}"/>
              </a:ext>
            </a:extLst>
          </p:cNvPr>
          <p:cNvSpPr txBox="1">
            <a:spLocks/>
          </p:cNvSpPr>
          <p:nvPr/>
        </p:nvSpPr>
        <p:spPr>
          <a:xfrm>
            <a:off x="163986" y="1444773"/>
            <a:ext cx="3903958" cy="1188933"/>
          </a:xfrm>
          <a:prstGeom prst="rect">
            <a:avLst/>
          </a:prstGeom>
          <a:ln>
            <a:solidFill>
              <a:schemeClr val="accent6"/>
            </a:solidFill>
          </a:ln>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b="1" dirty="0">
                <a:latin typeface="BIZ UDPゴシック" panose="020B0400000000000000" pitchFamily="50" charset="-128"/>
                <a:ea typeface="BIZ UDPゴシック" panose="020B0400000000000000" pitchFamily="50" charset="-128"/>
              </a:rPr>
              <a:t>　　     　</a:t>
            </a:r>
            <a:r>
              <a:rPr lang="ja-JP" altLang="en-US" sz="1000" b="1" dirty="0" err="1">
                <a:latin typeface="BIZ UDPゴシック" panose="020B0400000000000000" pitchFamily="50" charset="-128"/>
                <a:ea typeface="BIZ UDPゴシック" panose="020B0400000000000000" pitchFamily="50" charset="-128"/>
              </a:rPr>
              <a:t>障がい</a:t>
            </a:r>
            <a:r>
              <a:rPr lang="ja-JP" altLang="en-US" sz="1000" b="1" dirty="0">
                <a:latin typeface="BIZ UDPゴシック" panose="020B0400000000000000" pitchFamily="50" charset="-128"/>
                <a:ea typeface="BIZ UDPゴシック" panose="020B0400000000000000" pitchFamily="50" charset="-128"/>
              </a:rPr>
              <a:t>者支援施設からの地域移行に関する取組みを</a:t>
            </a:r>
            <a:endParaRPr lang="en-US" altLang="ja-JP" sz="1000" b="1" dirty="0">
              <a:latin typeface="BIZ UDPゴシック" panose="020B0400000000000000" pitchFamily="50" charset="-128"/>
              <a:ea typeface="BIZ UDPゴシック" panose="020B0400000000000000" pitchFamily="50" charset="-128"/>
            </a:endParaRPr>
          </a:p>
          <a:p>
            <a:pPr marL="0" indent="0">
              <a:buNone/>
            </a:pPr>
            <a:r>
              <a:rPr lang="ja-JP" altLang="en-US" sz="1000" b="1" dirty="0">
                <a:latin typeface="BIZ UDPゴシック" panose="020B0400000000000000" pitchFamily="50" charset="-128"/>
                <a:ea typeface="BIZ UDPゴシック" panose="020B0400000000000000" pitchFamily="50" charset="-128"/>
              </a:rPr>
              <a:t>　　　　　　中心となって進めている機関（複数回答）</a:t>
            </a:r>
          </a:p>
        </p:txBody>
      </p:sp>
      <p:sp>
        <p:nvSpPr>
          <p:cNvPr id="5" name="角丸四角形 4"/>
          <p:cNvSpPr/>
          <p:nvPr/>
        </p:nvSpPr>
        <p:spPr>
          <a:xfrm>
            <a:off x="207759" y="1948530"/>
            <a:ext cx="1987977" cy="60433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67386" y="666691"/>
            <a:ext cx="8921756" cy="718318"/>
          </a:xfrm>
          <a:prstGeom prst="rect">
            <a:avLst/>
          </a:prstGeom>
          <a:ln w="19050">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lvl="0">
              <a:lnSpc>
                <a:spcPts val="1200"/>
              </a:lnSpc>
              <a:defRPr/>
            </a:pPr>
            <a:r>
              <a:rPr lang="ja-JP" altLang="en-US" sz="1100" dirty="0">
                <a:solidFill>
                  <a:prstClr val="black"/>
                </a:solidFill>
                <a:latin typeface="ＭＳ Ｐゴシック" panose="020B0600070205080204" pitchFamily="50" charset="-128"/>
                <a:ea typeface="ＭＳ Ｐゴシック" panose="020B0600070205080204" pitchFamily="50" charset="-128"/>
              </a:rPr>
              <a:t>・市町村における取組みの中心は、市町村、基幹相談支援センター、自立支援協議会等となっている。（表⑤）</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a:p>
            <a:pPr>
              <a:lnSpc>
                <a:spcPts val="1200"/>
              </a:lnSpc>
              <a:defRPr/>
            </a:pPr>
            <a:r>
              <a:rPr lang="ja-JP" altLang="en-US" sz="1100" dirty="0">
                <a:solidFill>
                  <a:prstClr val="black"/>
                </a:solidFill>
                <a:latin typeface="ＭＳ Ｐゴシック" panose="020B0600070205080204" pitchFamily="50" charset="-128"/>
                <a:ea typeface="ＭＳ Ｐゴシック" panose="020B0600070205080204" pitchFamily="50" charset="-128"/>
              </a:rPr>
              <a:t>・</a:t>
            </a:r>
            <a:r>
              <a:rPr lang="ja-JP" altLang="en-US" sz="1100" dirty="0" err="1">
                <a:solidFill>
                  <a:prstClr val="black"/>
                </a:solidFill>
                <a:latin typeface="ＭＳ Ｐゴシック" panose="020B0600070205080204" pitchFamily="50" charset="-128"/>
                <a:ea typeface="ＭＳ Ｐゴシック" panose="020B0600070205080204" pitchFamily="50" charset="-128"/>
              </a:rPr>
              <a:t>障がい</a:t>
            </a:r>
            <a:r>
              <a:rPr lang="ja-JP" altLang="en-US" sz="1100" dirty="0">
                <a:solidFill>
                  <a:prstClr val="black"/>
                </a:solidFill>
                <a:latin typeface="ＭＳ Ｐゴシック" panose="020B0600070205080204" pitchFamily="50" charset="-128"/>
                <a:ea typeface="ＭＳ Ｐゴシック" panose="020B0600070205080204" pitchFamily="50" charset="-128"/>
              </a:rPr>
              <a:t>者支援施設や精神科病院からの地域移行について、全ての市町村で部会等が設置され、検討している。</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a:p>
            <a:pPr>
              <a:lnSpc>
                <a:spcPts val="1200"/>
              </a:lnSpc>
              <a:defRPr/>
            </a:pPr>
            <a:r>
              <a:rPr lang="ja-JP" altLang="en-US" sz="1100" dirty="0">
                <a:solidFill>
                  <a:prstClr val="black"/>
                </a:solidFill>
                <a:latin typeface="ＭＳ Ｐゴシック" panose="020B0600070205080204" pitchFamily="50" charset="-128"/>
                <a:ea typeface="ＭＳ Ｐゴシック" panose="020B0600070205080204" pitchFamily="50" charset="-128"/>
              </a:rPr>
              <a:t>　そのうち、</a:t>
            </a:r>
            <a:r>
              <a:rPr lang="ja-JP" altLang="en-US" sz="1100" u="sng" dirty="0">
                <a:solidFill>
                  <a:prstClr val="black"/>
                </a:solidFill>
                <a:latin typeface="ＭＳ Ｐゴシック" panose="020B0600070205080204" pitchFamily="50" charset="-128"/>
                <a:ea typeface="ＭＳ Ｐゴシック" panose="020B0600070205080204" pitchFamily="50" charset="-128"/>
              </a:rPr>
              <a:t>施設入所者</a:t>
            </a:r>
            <a:r>
              <a:rPr lang="ja-JP" altLang="en-US" sz="1100" dirty="0">
                <a:solidFill>
                  <a:prstClr val="black"/>
                </a:solidFill>
                <a:latin typeface="ＭＳ Ｐゴシック" panose="020B0600070205080204" pitchFamily="50" charset="-128"/>
                <a:ea typeface="ＭＳ Ｐゴシック" panose="020B0600070205080204" pitchFamily="50" charset="-128"/>
              </a:rPr>
              <a:t>の地域移行の検討をしているのは１９市町村（データ１４）、部会に</a:t>
            </a:r>
            <a:r>
              <a:rPr lang="ja-JP" altLang="en-US" sz="1100" dirty="0" err="1">
                <a:solidFill>
                  <a:prstClr val="black"/>
                </a:solidFill>
                <a:latin typeface="ＭＳ Ｐゴシック" panose="020B0600070205080204" pitchFamily="50" charset="-128"/>
                <a:ea typeface="ＭＳ Ｐゴシック" panose="020B0600070205080204" pitchFamily="50" charset="-128"/>
              </a:rPr>
              <a:t>障がい</a:t>
            </a:r>
            <a:r>
              <a:rPr lang="ja-JP" altLang="en-US" sz="1100" dirty="0">
                <a:solidFill>
                  <a:prstClr val="black"/>
                </a:solidFill>
                <a:latin typeface="ＭＳ Ｐゴシック" panose="020B0600070205080204" pitchFamily="50" charset="-128"/>
                <a:ea typeface="ＭＳ Ｐゴシック" panose="020B0600070205080204" pitchFamily="50" charset="-128"/>
              </a:rPr>
              <a:t>者支援施設が参加しているのは１７市町村。</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a:p>
            <a:pPr>
              <a:lnSpc>
                <a:spcPts val="1200"/>
              </a:lnSpc>
              <a:defRPr/>
            </a:pPr>
            <a:r>
              <a:rPr lang="en-US" altLang="ja-JP" sz="1100" dirty="0">
                <a:solidFill>
                  <a:prstClr val="black"/>
                </a:solidFill>
                <a:latin typeface="ＭＳ Ｐゴシック" panose="020B0600070205080204" pitchFamily="50" charset="-128"/>
                <a:ea typeface="ＭＳ Ｐゴシック" panose="020B0600070205080204" pitchFamily="50" charset="-128"/>
              </a:rPr>
              <a:t>  </a:t>
            </a:r>
            <a:r>
              <a:rPr lang="ja-JP" altLang="en-US" sz="1100" dirty="0">
                <a:solidFill>
                  <a:prstClr val="black"/>
                </a:solidFill>
                <a:latin typeface="ＭＳ Ｐゴシック" panose="020B0600070205080204" pitchFamily="50" charset="-128"/>
                <a:ea typeface="ＭＳ Ｐゴシック" panose="020B0600070205080204" pitchFamily="50" charset="-128"/>
              </a:rPr>
              <a:t>　　　　　　　　　　　　　　　　　　　　　　　　　　　　　　　　　　　　　　　</a:t>
            </a:r>
            <a:r>
              <a:rPr lang="en-US" altLang="ja-JP" sz="1100" dirty="0">
                <a:solidFill>
                  <a:prstClr val="black"/>
                </a:solidFill>
                <a:latin typeface="ＭＳ Ｐゴシック" panose="020B0600070205080204" pitchFamily="50" charset="-128"/>
                <a:ea typeface="ＭＳ Ｐゴシック" panose="020B0600070205080204" pitchFamily="50" charset="-128"/>
              </a:rPr>
              <a:t> </a:t>
            </a:r>
            <a:r>
              <a:rPr lang="ja-JP" altLang="en-US" sz="1100" dirty="0">
                <a:solidFill>
                  <a:prstClr val="black"/>
                </a:solidFill>
                <a:latin typeface="ＭＳ Ｐゴシック" panose="020B0600070205080204" pitchFamily="50" charset="-128"/>
                <a:ea typeface="ＭＳ Ｐゴシック" panose="020B0600070205080204" pitchFamily="50" charset="-128"/>
              </a:rPr>
              <a:t>　　　　　　　　　　　　　　　　</a:t>
            </a:r>
            <a:r>
              <a:rPr lang="ja-JP" altLang="en-US" sz="1000" dirty="0">
                <a:solidFill>
                  <a:prstClr val="black"/>
                </a:solidFill>
                <a:latin typeface="ＭＳ Ｐゴシック" panose="020B0600070205080204" pitchFamily="50" charset="-128"/>
              </a:rPr>
              <a:t>「府内市町村地域移行に関する実態調査（令和</a:t>
            </a:r>
            <a:r>
              <a:rPr lang="en-US" altLang="ja-JP" sz="1000" dirty="0">
                <a:solidFill>
                  <a:prstClr val="black"/>
                </a:solidFill>
                <a:latin typeface="ＭＳ Ｐゴシック" panose="020B0600070205080204" pitchFamily="50" charset="-128"/>
              </a:rPr>
              <a:t>3</a:t>
            </a:r>
            <a:r>
              <a:rPr lang="ja-JP" altLang="en-US" sz="1000" dirty="0">
                <a:solidFill>
                  <a:prstClr val="black"/>
                </a:solidFill>
                <a:latin typeface="ＭＳ Ｐゴシック" panose="020B0600070205080204" pitchFamily="50" charset="-128"/>
              </a:rPr>
              <a:t>年度末時点）」</a:t>
            </a:r>
            <a:endParaRPr lang="ja-JP" altLang="en-US" sz="1100" dirty="0">
              <a:solidFill>
                <a:prstClr val="black"/>
              </a:solidFill>
              <a:latin typeface="ＭＳ Ｐゴシック" panose="020B0600070205080204" pitchFamily="50" charset="-128"/>
              <a:ea typeface="ＭＳ Ｐゴシック" panose="020B0600070205080204" pitchFamily="50" charset="-128"/>
            </a:endParaRPr>
          </a:p>
        </p:txBody>
      </p:sp>
      <p:sp>
        <p:nvSpPr>
          <p:cNvPr id="25" name="スライド番号プレースホルダー 4"/>
          <p:cNvSpPr>
            <a:spLocks noGrp="1"/>
          </p:cNvSpPr>
          <p:nvPr>
            <p:ph type="sldNum" sz="quarter" idx="12"/>
          </p:nvPr>
        </p:nvSpPr>
        <p:spPr>
          <a:xfrm>
            <a:off x="6974516" y="6448290"/>
            <a:ext cx="2133600" cy="365125"/>
          </a:xfrm>
        </p:spPr>
        <p:txBody>
          <a:bodyPr/>
          <a:lstStyle/>
          <a:p>
            <a:fld id="{1C2C60DF-5D73-46A2-8FFF-B4A756D3B2D0}" type="slidenum">
              <a:rPr kumimoji="1" lang="ja-JP" altLang="en-US" sz="2000" smtClean="0">
                <a:solidFill>
                  <a:schemeClr val="tx1"/>
                </a:solidFill>
              </a:rPr>
              <a:t>1</a:t>
            </a:fld>
            <a:endParaRPr kumimoji="1" lang="ja-JP" altLang="en-US" sz="2000" dirty="0">
              <a:solidFill>
                <a:schemeClr val="tx1"/>
              </a:solidFill>
            </a:endParaRPr>
          </a:p>
        </p:txBody>
      </p:sp>
      <p:sp>
        <p:nvSpPr>
          <p:cNvPr id="19" name="テキスト ボックス 18"/>
          <p:cNvSpPr txBox="1"/>
          <p:nvPr/>
        </p:nvSpPr>
        <p:spPr>
          <a:xfrm>
            <a:off x="182115" y="1456747"/>
            <a:ext cx="416862" cy="230832"/>
          </a:xfrm>
          <a:prstGeom prst="rect">
            <a:avLst/>
          </a:prstGeom>
        </p:spPr>
        <p:style>
          <a:lnRef idx="1">
            <a:schemeClr val="dk1"/>
          </a:lnRef>
          <a:fillRef idx="2">
            <a:schemeClr val="dk1"/>
          </a:fillRef>
          <a:effectRef idx="1">
            <a:schemeClr val="dk1"/>
          </a:effectRef>
          <a:fontRef idx="minor">
            <a:schemeClr val="dk1"/>
          </a:fontRef>
        </p:style>
        <p:txBody>
          <a:bodyPr wrap="square" rtlCol="0" anchor="ctr">
            <a:spAutoFit/>
          </a:bodyPr>
          <a:lstStyle/>
          <a:p>
            <a:pPr algn="ctr"/>
            <a:r>
              <a:rPr lang="ja-JP" altLang="en-US" sz="900" dirty="0"/>
              <a:t>表⑤</a:t>
            </a:r>
            <a:endParaRPr kumimoji="1" lang="ja-JP" altLang="en-US" sz="900" dirty="0"/>
          </a:p>
        </p:txBody>
      </p:sp>
      <p:graphicFrame>
        <p:nvGraphicFramePr>
          <p:cNvPr id="28" name="グラフ 27"/>
          <p:cNvGraphicFramePr>
            <a:graphicFrameLocks/>
          </p:cNvGraphicFramePr>
          <p:nvPr/>
        </p:nvGraphicFramePr>
        <p:xfrm>
          <a:off x="6534828" y="1365854"/>
          <a:ext cx="3012976" cy="145499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0" name="グラフ 29"/>
          <p:cNvGraphicFramePr>
            <a:graphicFrameLocks/>
          </p:cNvGraphicFramePr>
          <p:nvPr/>
        </p:nvGraphicFramePr>
        <p:xfrm>
          <a:off x="57201" y="3535426"/>
          <a:ext cx="4612821" cy="197668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2" name="グラフ 31"/>
          <p:cNvGraphicFramePr>
            <a:graphicFrameLocks/>
          </p:cNvGraphicFramePr>
          <p:nvPr/>
        </p:nvGraphicFramePr>
        <p:xfrm>
          <a:off x="4578549" y="3515138"/>
          <a:ext cx="4515526" cy="180483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3" name="グラフ 32"/>
          <p:cNvGraphicFramePr>
            <a:graphicFrameLocks/>
          </p:cNvGraphicFramePr>
          <p:nvPr/>
        </p:nvGraphicFramePr>
        <p:xfrm>
          <a:off x="-14485" y="5301209"/>
          <a:ext cx="4427984" cy="155679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4" name="グラフ 33"/>
          <p:cNvGraphicFramePr>
            <a:graphicFrameLocks/>
          </p:cNvGraphicFramePr>
          <p:nvPr/>
        </p:nvGraphicFramePr>
        <p:xfrm>
          <a:off x="4176820" y="5301208"/>
          <a:ext cx="4716015" cy="1556793"/>
        </p:xfrm>
        <a:graphic>
          <a:graphicData uri="http://schemas.openxmlformats.org/drawingml/2006/chart">
            <c:chart xmlns:c="http://schemas.openxmlformats.org/drawingml/2006/chart" xmlns:r="http://schemas.openxmlformats.org/officeDocument/2006/relationships" r:id="rId9"/>
          </a:graphicData>
        </a:graphic>
      </p:graphicFrame>
      <p:sp>
        <p:nvSpPr>
          <p:cNvPr id="35" name="テキスト ボックス 28"/>
          <p:cNvSpPr txBox="1"/>
          <p:nvPr/>
        </p:nvSpPr>
        <p:spPr>
          <a:xfrm>
            <a:off x="205832" y="3635842"/>
            <a:ext cx="622948" cy="230824"/>
          </a:xfrm>
          <a:prstGeom prst="rect">
            <a:avLst/>
          </a:prstGeom>
        </p:spPr>
        <p:style>
          <a:lnRef idx="1">
            <a:schemeClr val="dk1"/>
          </a:lnRef>
          <a:fillRef idx="2">
            <a:schemeClr val="dk1"/>
          </a:fillRef>
          <a:effectRef idx="1">
            <a:schemeClr val="dk1"/>
          </a:effectRef>
          <a:fontRef idx="minor">
            <a:schemeClr val="dk1"/>
          </a:fontRef>
        </p:style>
        <p:txBody>
          <a:bodyPr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dirty="0"/>
              <a:t>データ</a:t>
            </a:r>
            <a:r>
              <a:rPr lang="en-US" altLang="ja-JP" sz="900" dirty="0"/>
              <a:t>15</a:t>
            </a:r>
            <a:endParaRPr kumimoji="1" lang="ja-JP" altLang="en-US" sz="900" dirty="0"/>
          </a:p>
        </p:txBody>
      </p:sp>
      <p:sp>
        <p:nvSpPr>
          <p:cNvPr id="20" name="テキスト ボックス 19"/>
          <p:cNvSpPr txBox="1"/>
          <p:nvPr/>
        </p:nvSpPr>
        <p:spPr>
          <a:xfrm>
            <a:off x="-158501" y="-39169"/>
            <a:ext cx="91440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en-US" sz="1200" b="1" dirty="0">
                <a:latin typeface="+mn-ea"/>
              </a:rPr>
              <a:t>（令和</a:t>
            </a:r>
            <a:r>
              <a:rPr lang="en-US" altLang="ja-JP" sz="1200" b="1" dirty="0">
                <a:latin typeface="+mn-ea"/>
              </a:rPr>
              <a:t>4</a:t>
            </a:r>
            <a:r>
              <a:rPr lang="ja-JP" altLang="en-US" sz="1200" b="1" dirty="0">
                <a:latin typeface="+mn-ea"/>
              </a:rPr>
              <a:t>年度第</a:t>
            </a:r>
            <a:r>
              <a:rPr lang="en-US" altLang="ja-JP" sz="1200" b="1" dirty="0">
                <a:latin typeface="+mn-ea"/>
              </a:rPr>
              <a:t>1</a:t>
            </a:r>
            <a:r>
              <a:rPr lang="ja-JP" altLang="en-US" sz="1200" b="1" dirty="0">
                <a:latin typeface="+mn-ea"/>
              </a:rPr>
              <a:t>回大阪府自立支援協議会資料から抜粋）</a:t>
            </a:r>
          </a:p>
        </p:txBody>
      </p:sp>
      <p:sp>
        <p:nvSpPr>
          <p:cNvPr id="23" name="テキスト ボックス 22"/>
          <p:cNvSpPr txBox="1"/>
          <p:nvPr/>
        </p:nvSpPr>
        <p:spPr>
          <a:xfrm>
            <a:off x="8087164" y="93387"/>
            <a:ext cx="1008112"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3‐</a:t>
            </a:r>
            <a:r>
              <a:rPr lang="ja-JP" altLang="en-US" sz="1400" dirty="0">
                <a:solidFill>
                  <a:schemeClr val="tx1"/>
                </a:solidFill>
                <a:latin typeface="Meiryo UI" panose="020B0604030504040204" pitchFamily="50" charset="-128"/>
                <a:ea typeface="Meiryo UI" panose="020B0604030504040204" pitchFamily="50" charset="-128"/>
              </a:rPr>
              <a:t>２</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87093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下カーブ矢印 1"/>
          <p:cNvSpPr/>
          <p:nvPr/>
        </p:nvSpPr>
        <p:spPr>
          <a:xfrm rot="492525">
            <a:off x="1172782" y="4492312"/>
            <a:ext cx="1748147" cy="462937"/>
          </a:xfrm>
          <a:prstGeom prst="curvedDownArrow">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テキスト ボックス 3"/>
          <p:cNvSpPr txBox="1"/>
          <p:nvPr/>
        </p:nvSpPr>
        <p:spPr>
          <a:xfrm>
            <a:off x="-14485" y="237259"/>
            <a:ext cx="9144000"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a:latin typeface="+mn-ea"/>
              </a:rPr>
              <a:t>市町村</a:t>
            </a:r>
            <a:r>
              <a:rPr lang="ja-JP" altLang="en-US" b="1" dirty="0">
                <a:latin typeface="+mn-ea"/>
              </a:rPr>
              <a:t>における</a:t>
            </a:r>
            <a:r>
              <a:rPr lang="ja-JP" altLang="en-US" b="1" dirty="0" err="1">
                <a:latin typeface="+mn-ea"/>
              </a:rPr>
              <a:t>障がい</a:t>
            </a:r>
            <a:r>
              <a:rPr lang="ja-JP" altLang="en-US" b="1" dirty="0">
                <a:latin typeface="+mn-ea"/>
              </a:rPr>
              <a:t>者支援施設からの地域移行に関する取組状況</a:t>
            </a:r>
            <a:r>
              <a:rPr lang="en-US" altLang="ja-JP" b="1" dirty="0">
                <a:latin typeface="+mn-ea"/>
              </a:rPr>
              <a:t>Ⅱ</a:t>
            </a:r>
            <a:endParaRPr lang="ja-JP" altLang="en-US" b="1" dirty="0">
              <a:latin typeface="+mn-ea"/>
            </a:endParaRPr>
          </a:p>
        </p:txBody>
      </p:sp>
      <p:sp>
        <p:nvSpPr>
          <p:cNvPr id="16" name="正方形/長方形 15"/>
          <p:cNvSpPr/>
          <p:nvPr/>
        </p:nvSpPr>
        <p:spPr>
          <a:xfrm>
            <a:off x="166624" y="729871"/>
            <a:ext cx="8806495" cy="625407"/>
          </a:xfrm>
          <a:prstGeom prst="rect">
            <a:avLst/>
          </a:prstGeom>
          <a:ln w="19050">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lvl="0">
              <a:lnSpc>
                <a:spcPts val="1300"/>
              </a:lnSpc>
              <a:defRPr/>
            </a:pPr>
            <a:r>
              <a:rPr lang="ja-JP" altLang="en-US" sz="1100" dirty="0">
                <a:solidFill>
                  <a:prstClr val="black"/>
                </a:solidFill>
                <a:latin typeface="ＭＳ Ｐゴシック" panose="020B0600070205080204" pitchFamily="50" charset="-128"/>
                <a:ea typeface="ＭＳ Ｐゴシック" panose="020B0600070205080204" pitchFamily="50" charset="-128"/>
              </a:rPr>
              <a:t>・地域の資源不足が課題として挙がっているが、多くの市町村において、課題解決に進んでいない。（データ１９）</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a:p>
            <a:pPr lvl="0">
              <a:lnSpc>
                <a:spcPts val="1300"/>
              </a:lnSpc>
              <a:defRPr/>
            </a:pPr>
            <a:r>
              <a:rPr lang="ja-JP" altLang="en-US" sz="1100" dirty="0">
                <a:solidFill>
                  <a:prstClr val="black"/>
                </a:solidFill>
                <a:latin typeface="ＭＳ Ｐゴシック" panose="020B0600070205080204" pitchFamily="50" charset="-128"/>
                <a:ea typeface="ＭＳ Ｐゴシック" panose="020B0600070205080204" pitchFamily="50" charset="-128"/>
              </a:rPr>
              <a:t>・サービス等利用計画に地域移行を記載している市町村（データ２０）では、関係機関連携等の強化により、地域移行を進めている傾向が見られる。</a:t>
            </a:r>
          </a:p>
        </p:txBody>
      </p:sp>
      <p:sp>
        <p:nvSpPr>
          <p:cNvPr id="11" name="スライド番号プレースホルダー 4"/>
          <p:cNvSpPr>
            <a:spLocks noGrp="1"/>
          </p:cNvSpPr>
          <p:nvPr>
            <p:ph type="sldNum" sz="quarter" idx="12"/>
          </p:nvPr>
        </p:nvSpPr>
        <p:spPr>
          <a:xfrm>
            <a:off x="7010400" y="6412648"/>
            <a:ext cx="2133600" cy="365125"/>
          </a:xfrm>
        </p:spPr>
        <p:txBody>
          <a:bodyPr/>
          <a:lstStyle/>
          <a:p>
            <a:fld id="{1C2C60DF-5D73-46A2-8FFF-B4A756D3B2D0}" type="slidenum">
              <a:rPr kumimoji="1" lang="ja-JP" altLang="en-US" sz="2000" smtClean="0">
                <a:solidFill>
                  <a:schemeClr val="tx1"/>
                </a:solidFill>
              </a:rPr>
              <a:t>2</a:t>
            </a:fld>
            <a:endParaRPr kumimoji="1" lang="ja-JP" altLang="en-US" sz="2000" dirty="0">
              <a:solidFill>
                <a:schemeClr val="tx1"/>
              </a:solidFill>
            </a:endParaRPr>
          </a:p>
        </p:txBody>
      </p:sp>
      <p:graphicFrame>
        <p:nvGraphicFramePr>
          <p:cNvPr id="14" name="グラフ 13"/>
          <p:cNvGraphicFramePr>
            <a:graphicFrameLocks/>
          </p:cNvGraphicFramePr>
          <p:nvPr/>
        </p:nvGraphicFramePr>
        <p:xfrm>
          <a:off x="281762" y="1373774"/>
          <a:ext cx="8712968" cy="2357829"/>
        </p:xfrm>
        <a:graphic>
          <a:graphicData uri="http://schemas.openxmlformats.org/drawingml/2006/chart">
            <c:chart xmlns:c="http://schemas.openxmlformats.org/drawingml/2006/chart" xmlns:r="http://schemas.openxmlformats.org/officeDocument/2006/relationships" r:id="rId3"/>
          </a:graphicData>
        </a:graphic>
      </p:graphicFrame>
      <p:sp>
        <p:nvSpPr>
          <p:cNvPr id="18" name="テキスト ボックス 28"/>
          <p:cNvSpPr txBox="1"/>
          <p:nvPr/>
        </p:nvSpPr>
        <p:spPr>
          <a:xfrm>
            <a:off x="274373" y="1492900"/>
            <a:ext cx="622934" cy="230832"/>
          </a:xfrm>
          <a:prstGeom prst="rect">
            <a:avLst/>
          </a:prstGeom>
        </p:spPr>
        <p:style>
          <a:lnRef idx="1">
            <a:schemeClr val="dk1"/>
          </a:lnRef>
          <a:fillRef idx="2">
            <a:schemeClr val="dk1"/>
          </a:fillRef>
          <a:effectRef idx="1">
            <a:schemeClr val="dk1"/>
          </a:effectRef>
          <a:fontRef idx="minor">
            <a:schemeClr val="dk1"/>
          </a:fontRef>
        </p:style>
        <p:txBody>
          <a:bodyPr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dirty="0"/>
              <a:t>データ</a:t>
            </a:r>
            <a:r>
              <a:rPr lang="en-US" altLang="ja-JP" sz="900" dirty="0"/>
              <a:t>19</a:t>
            </a:r>
            <a:endParaRPr kumimoji="1" lang="ja-JP" altLang="en-US" sz="900" dirty="0"/>
          </a:p>
        </p:txBody>
      </p:sp>
      <p:sp>
        <p:nvSpPr>
          <p:cNvPr id="20" name="テキスト ボックス 28"/>
          <p:cNvSpPr txBox="1"/>
          <p:nvPr/>
        </p:nvSpPr>
        <p:spPr>
          <a:xfrm>
            <a:off x="274369" y="3731603"/>
            <a:ext cx="622938" cy="230828"/>
          </a:xfrm>
          <a:prstGeom prst="rect">
            <a:avLst/>
          </a:prstGeom>
        </p:spPr>
        <p:style>
          <a:lnRef idx="1">
            <a:schemeClr val="dk1"/>
          </a:lnRef>
          <a:fillRef idx="2">
            <a:schemeClr val="dk1"/>
          </a:fillRef>
          <a:effectRef idx="1">
            <a:schemeClr val="dk1"/>
          </a:effectRef>
          <a:fontRef idx="minor">
            <a:schemeClr val="dk1"/>
          </a:fontRef>
        </p:style>
        <p:txBody>
          <a:bodyPr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dirty="0"/>
              <a:t>データ</a:t>
            </a:r>
            <a:r>
              <a:rPr lang="en-US" altLang="ja-JP" sz="900" dirty="0"/>
              <a:t>20</a:t>
            </a:r>
            <a:endParaRPr kumimoji="1" lang="ja-JP" altLang="en-US" sz="900" dirty="0"/>
          </a:p>
        </p:txBody>
      </p:sp>
      <p:graphicFrame>
        <p:nvGraphicFramePr>
          <p:cNvPr id="23" name="グラフ 22"/>
          <p:cNvGraphicFramePr>
            <a:graphicFrameLocks/>
          </p:cNvGraphicFramePr>
          <p:nvPr/>
        </p:nvGraphicFramePr>
        <p:xfrm>
          <a:off x="-55315" y="4118120"/>
          <a:ext cx="2710589" cy="2708404"/>
        </p:xfrm>
        <a:graphic>
          <a:graphicData uri="http://schemas.openxmlformats.org/drawingml/2006/chart">
            <c:chart xmlns:c="http://schemas.openxmlformats.org/drawingml/2006/chart" xmlns:r="http://schemas.openxmlformats.org/officeDocument/2006/relationships" r:id="rId4"/>
          </a:graphicData>
        </a:graphic>
      </p:graphicFrame>
      <p:sp>
        <p:nvSpPr>
          <p:cNvPr id="25" name="テキスト ボックス 1"/>
          <p:cNvSpPr txBox="1"/>
          <p:nvPr/>
        </p:nvSpPr>
        <p:spPr>
          <a:xfrm>
            <a:off x="1590009" y="4253541"/>
            <a:ext cx="864174" cy="3263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a:t>（</a:t>
            </a:r>
            <a:r>
              <a:rPr lang="en-US" altLang="ja-JP" sz="1100" dirty="0"/>
              <a:t>N</a:t>
            </a:r>
            <a:r>
              <a:rPr lang="ja-JP" altLang="en-US" sz="1100" dirty="0"/>
              <a:t>＝</a:t>
            </a:r>
            <a:r>
              <a:rPr lang="en-US" altLang="ja-JP" dirty="0"/>
              <a:t>2965</a:t>
            </a:r>
            <a:r>
              <a:rPr lang="ja-JP" altLang="en-US" dirty="0"/>
              <a:t>）</a:t>
            </a:r>
            <a:endParaRPr lang="ja-JP" altLang="en-US" sz="1100" dirty="0"/>
          </a:p>
        </p:txBody>
      </p:sp>
      <p:graphicFrame>
        <p:nvGraphicFramePr>
          <p:cNvPr id="26" name="グラフ 25"/>
          <p:cNvGraphicFramePr>
            <a:graphicFrameLocks/>
          </p:cNvGraphicFramePr>
          <p:nvPr/>
        </p:nvGraphicFramePr>
        <p:xfrm>
          <a:off x="2077295" y="3877113"/>
          <a:ext cx="3022647" cy="275006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8" name="グラフ 27"/>
          <p:cNvGraphicFramePr>
            <a:graphicFrameLocks/>
          </p:cNvGraphicFramePr>
          <p:nvPr/>
        </p:nvGraphicFramePr>
        <p:xfrm>
          <a:off x="4423560" y="4077560"/>
          <a:ext cx="4604758" cy="2700213"/>
        </p:xfrm>
        <a:graphic>
          <a:graphicData uri="http://schemas.openxmlformats.org/drawingml/2006/chart">
            <c:chart xmlns:c="http://schemas.openxmlformats.org/drawingml/2006/chart" xmlns:r="http://schemas.openxmlformats.org/officeDocument/2006/relationships" r:id="rId6"/>
          </a:graphicData>
        </a:graphic>
      </p:graphicFrame>
      <p:sp>
        <p:nvSpPr>
          <p:cNvPr id="7" name="テキスト ボックス 6"/>
          <p:cNvSpPr txBox="1"/>
          <p:nvPr/>
        </p:nvSpPr>
        <p:spPr>
          <a:xfrm>
            <a:off x="5281860" y="4183663"/>
            <a:ext cx="3691259" cy="430887"/>
          </a:xfrm>
          <a:prstGeom prst="rect">
            <a:avLst/>
          </a:prstGeom>
          <a:noFill/>
        </p:spPr>
        <p:txBody>
          <a:bodyPr wrap="square" rtlCol="0">
            <a:spAutoFit/>
          </a:bodyPr>
          <a:lstStyle/>
          <a:p>
            <a:r>
              <a:rPr kumimoji="1" lang="ja-JP" altLang="en-US" sz="1100" b="1" dirty="0">
                <a:latin typeface="BIZ UDPゴシック" panose="020B0400000000000000" pitchFamily="50" charset="-128"/>
                <a:ea typeface="BIZ UDPゴシック" panose="020B0400000000000000" pitchFamily="50" charset="-128"/>
              </a:rPr>
              <a:t>サービス等利用計画に地域移行の</a:t>
            </a:r>
            <a:r>
              <a:rPr lang="ja-JP" altLang="en-US" sz="1100" b="1" dirty="0">
                <a:latin typeface="BIZ UDPゴシック" panose="020B0400000000000000" pitchFamily="50" charset="-128"/>
                <a:ea typeface="BIZ UDPゴシック" panose="020B0400000000000000" pitchFamily="50" charset="-128"/>
              </a:rPr>
              <a:t>記載</a:t>
            </a:r>
            <a:r>
              <a:rPr kumimoji="1" lang="ja-JP" altLang="en-US" sz="1100" b="1" dirty="0">
                <a:latin typeface="BIZ UDPゴシック" panose="020B0400000000000000" pitchFamily="50" charset="-128"/>
                <a:ea typeface="BIZ UDPゴシック" panose="020B0400000000000000" pitchFamily="50" charset="-128"/>
              </a:rPr>
              <a:t>のない理由</a:t>
            </a:r>
            <a:endParaRPr kumimoji="1" lang="en-US" altLang="ja-JP" sz="1100" b="1" dirty="0">
              <a:latin typeface="BIZ UDPゴシック" panose="020B0400000000000000" pitchFamily="50" charset="-128"/>
              <a:ea typeface="BIZ UDPゴシック" panose="020B0400000000000000" pitchFamily="50" charset="-128"/>
            </a:endParaRPr>
          </a:p>
          <a:p>
            <a:r>
              <a:rPr lang="ja-JP" altLang="en-US" sz="1100" b="1" dirty="0">
                <a:latin typeface="BIZ UDPゴシック" panose="020B0400000000000000" pitchFamily="50" charset="-128"/>
                <a:ea typeface="BIZ UDPゴシック" panose="020B0400000000000000" pitchFamily="50" charset="-128"/>
              </a:rPr>
              <a:t>　　　　　　　　　　　　　　　　　　　　　　　　</a:t>
            </a:r>
            <a:r>
              <a:rPr kumimoji="1" lang="ja-JP" altLang="en-US" sz="1100" b="1" dirty="0">
                <a:latin typeface="BIZ UDPゴシック" panose="020B0400000000000000" pitchFamily="50" charset="-128"/>
                <a:ea typeface="BIZ UDPゴシック" panose="020B0400000000000000" pitchFamily="50" charset="-128"/>
              </a:rPr>
              <a:t>　（無回答を除く）</a:t>
            </a:r>
          </a:p>
        </p:txBody>
      </p:sp>
      <p:sp>
        <p:nvSpPr>
          <p:cNvPr id="29" name="角丸四角形 28"/>
          <p:cNvSpPr/>
          <p:nvPr/>
        </p:nvSpPr>
        <p:spPr>
          <a:xfrm>
            <a:off x="1043608" y="2789710"/>
            <a:ext cx="7776872" cy="360000"/>
          </a:xfrm>
          <a:prstGeom prst="round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15" name="右カーブ矢印 14"/>
          <p:cNvSpPr/>
          <p:nvPr/>
        </p:nvSpPr>
        <p:spPr>
          <a:xfrm rot="16200000">
            <a:off x="3354593" y="4718253"/>
            <a:ext cx="468052" cy="3734299"/>
          </a:xfrm>
          <a:prstGeom prst="curvedRightArrow">
            <a:avLst/>
          </a:prstGeom>
          <a:solidFill>
            <a:schemeClr val="bg1">
              <a:lumMod val="85000"/>
              <a:alpha val="23000"/>
            </a:schemeClr>
          </a:solidFill>
          <a:ln>
            <a:solidFill>
              <a:schemeClr val="tx1">
                <a:alpha val="21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テキスト ボックス 16"/>
          <p:cNvSpPr txBox="1"/>
          <p:nvPr/>
        </p:nvSpPr>
        <p:spPr>
          <a:xfrm>
            <a:off x="8103304" y="129743"/>
            <a:ext cx="1008112"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3‐</a:t>
            </a:r>
            <a:r>
              <a:rPr lang="ja-JP" altLang="en-US" sz="1400" dirty="0">
                <a:solidFill>
                  <a:schemeClr val="tx1"/>
                </a:solidFill>
                <a:latin typeface="Meiryo UI" panose="020B0604030504040204" pitchFamily="50" charset="-128"/>
                <a:ea typeface="Meiryo UI" panose="020B0604030504040204" pitchFamily="50" charset="-128"/>
              </a:rPr>
              <a:t>２</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411012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14110</TotalTime>
  <Words>633</Words>
  <Application>Microsoft Office PowerPoint</Application>
  <PresentationFormat>画面に合わせる (4:3)</PresentationFormat>
  <Paragraphs>66</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revision>777</cp:revision>
  <cp:lastPrinted>2023-08-18T06:40:05Z</cp:lastPrinted>
  <dcterms:created xsi:type="dcterms:W3CDTF">2014-05-26T00:08:15Z</dcterms:created>
  <dcterms:modified xsi:type="dcterms:W3CDTF">2023-11-24T05:35:31Z</dcterms:modified>
</cp:coreProperties>
</file>