
<file path=[Content_Types].xml><?xml version="1.0" encoding="utf-8"?>
<Types xmlns="http://schemas.openxmlformats.org/package/2006/content-types">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67" r:id="rId2"/>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0D8E8"/>
    <a:srgbClr val="E9EDF4"/>
    <a:srgbClr val="0000FF"/>
    <a:srgbClr val="E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D7AC3CCA-C797-4891-BE02-D94E43425B78}" styleName="スタイル (中間)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616DA210-FB5B-4158-B5E0-FEB733F419BA}" styleName="スタイル (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27" autoAdjust="0"/>
    <p:restoredTop sz="94434" autoAdjust="0"/>
  </p:normalViewPr>
  <p:slideViewPr>
    <p:cSldViewPr>
      <p:cViewPr varScale="1">
        <p:scale>
          <a:sx n="68" d="100"/>
          <a:sy n="68" d="100"/>
        </p:scale>
        <p:origin x="1148" y="4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package" Target="../embeddings/Microsoft_Excel_Worksheet4.xlsx"/><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package" Target="../embeddings/Microsoft_Excel_Worksheet5.xlsx"/><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package" Target="../embeddings/Microsoft_Excel_Worksheet6.xlsx"/><Relationship Id="rId2" Type="http://schemas.microsoft.com/office/2011/relationships/chartColorStyle" Target="colors7.xml"/><Relationship Id="rId1" Type="http://schemas.microsoft.com/office/2011/relationships/chartStyle" Target="style7.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49299953041700811"/>
          <c:y val="7.3484120434003417E-2"/>
          <c:w val="0.30988084167161023"/>
          <c:h val="0.85303175913199314"/>
        </c:manualLayout>
      </c:layout>
      <c:barChart>
        <c:barDir val="bar"/>
        <c:grouping val="clustered"/>
        <c:varyColors val="0"/>
        <c:ser>
          <c:idx val="0"/>
          <c:order val="0"/>
          <c:spPr>
            <a:solidFill>
              <a:schemeClr val="accent1"/>
            </a:solidFill>
            <a:ln>
              <a:noFill/>
            </a:ln>
            <a:effectLst/>
          </c:spPr>
          <c:invertIfNegative val="0"/>
          <c:dLbls>
            <c:spPr>
              <a:noFill/>
              <a:ln>
                <a:noFill/>
              </a:ln>
              <a:effectLst/>
            </c:spPr>
            <c:txPr>
              <a:bodyPr rot="0" spcFirstLastPara="1" vertOverflow="ellipsis" vert="horz" wrap="square" anchor="ctr" anchorCtr="1"/>
              <a:lstStyle/>
              <a:p>
                <a:pPr>
                  <a:defRPr sz="900" b="0" i="0" u="none" strike="noStrike" kern="1200" baseline="0">
                    <a:solidFill>
                      <a:schemeClr val="tx1">
                        <a:lumMod val="75000"/>
                        <a:lumOff val="25000"/>
                      </a:schemeClr>
                    </a:solidFill>
                    <a:latin typeface="Meiryo UI" panose="020B0604030504040204" pitchFamily="50" charset="-128"/>
                    <a:ea typeface="Meiryo UI" panose="020B0604030504040204" pitchFamily="50" charset="-128"/>
                    <a:cs typeface="+mn-cs"/>
                  </a:defRPr>
                </a:pPr>
                <a:endParaRPr lang="ja-JP"/>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グラフ作成用!$B$169:$G$169</c:f>
              <c:strCache>
                <c:ptCount val="6"/>
                <c:pt idx="0">
                  <c:v>施設からの移行先について、積極的に調整してほしい</c:v>
                </c:pt>
                <c:pt idx="1">
                  <c:v>福祉サービス事業所状況や地域状況について、情報共有を行ってほしい</c:v>
                </c:pt>
                <c:pt idx="2">
                  <c:v>施設入所中にも移動支援を利用できるようにするなど、柔軟な調整をしてほしい</c:v>
                </c:pt>
                <c:pt idx="3">
                  <c:v>地域移行時に幅広い視点で多様なサービスを調整、支給決定してほしい</c:v>
                </c:pt>
                <c:pt idx="4">
                  <c:v>相談支援専門員による計画作成を推進してほしい</c:v>
                </c:pt>
                <c:pt idx="5">
                  <c:v>福祉サービスに関する職員研修を行ってほしい</c:v>
                </c:pt>
              </c:strCache>
            </c:strRef>
          </c:cat>
          <c:val>
            <c:numRef>
              <c:f>グラフ作成用!$B$170:$G$170</c:f>
              <c:numCache>
                <c:formatCode>General</c:formatCode>
                <c:ptCount val="6"/>
                <c:pt idx="0">
                  <c:v>43</c:v>
                </c:pt>
                <c:pt idx="1">
                  <c:v>53</c:v>
                </c:pt>
                <c:pt idx="2">
                  <c:v>64</c:v>
                </c:pt>
                <c:pt idx="3">
                  <c:v>62</c:v>
                </c:pt>
                <c:pt idx="4">
                  <c:v>37</c:v>
                </c:pt>
                <c:pt idx="5">
                  <c:v>37</c:v>
                </c:pt>
              </c:numCache>
            </c:numRef>
          </c:val>
          <c:extLst>
            <c:ext xmlns:c16="http://schemas.microsoft.com/office/drawing/2014/chart" uri="{C3380CC4-5D6E-409C-BE32-E72D297353CC}">
              <c16:uniqueId val="{00000000-5292-4815-890F-9A205A900573}"/>
            </c:ext>
          </c:extLst>
        </c:ser>
        <c:dLbls>
          <c:dLblPos val="outEnd"/>
          <c:showLegendKey val="0"/>
          <c:showVal val="1"/>
          <c:showCatName val="0"/>
          <c:showSerName val="0"/>
          <c:showPercent val="0"/>
          <c:showBubbleSize val="0"/>
        </c:dLbls>
        <c:gapWidth val="182"/>
        <c:axId val="638668208"/>
        <c:axId val="638677360"/>
      </c:barChart>
      <c:catAx>
        <c:axId val="638668208"/>
        <c:scaling>
          <c:orientation val="minMax"/>
        </c:scaling>
        <c:delete val="0"/>
        <c:axPos val="l"/>
        <c:numFmt formatCode="General"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eiryo UI" panose="020B0604030504040204" pitchFamily="50" charset="-128"/>
                <a:ea typeface="Meiryo UI" panose="020B0604030504040204" pitchFamily="50" charset="-128"/>
                <a:cs typeface="+mn-cs"/>
              </a:defRPr>
            </a:pPr>
            <a:endParaRPr lang="ja-JP"/>
          </a:p>
        </c:txPr>
        <c:crossAx val="638677360"/>
        <c:crosses val="autoZero"/>
        <c:auto val="1"/>
        <c:lblAlgn val="ctr"/>
        <c:lblOffset val="100"/>
        <c:noMultiLvlLbl val="0"/>
      </c:catAx>
      <c:valAx>
        <c:axId val="638677360"/>
        <c:scaling>
          <c:orientation val="minMax"/>
        </c:scaling>
        <c:delete val="1"/>
        <c:axPos val="b"/>
        <c:numFmt formatCode="General" sourceLinked="1"/>
        <c:majorTickMark val="out"/>
        <c:minorTickMark val="none"/>
        <c:tickLblPos val="nextTo"/>
        <c:crossAx val="638668208"/>
        <c:crosses val="autoZero"/>
        <c:crossBetween val="between"/>
      </c:valAx>
      <c:spPr>
        <a:noFill/>
        <a:ln>
          <a:noFill/>
        </a:ln>
        <a:effectLst/>
      </c:spPr>
    </c:plotArea>
    <c:plotVisOnly val="1"/>
    <c:dispBlanksAs val="gap"/>
    <c:showDLblsOverMax val="0"/>
  </c:chart>
  <c:spPr>
    <a:noFill/>
    <a:ln>
      <a:noFill/>
    </a:ln>
    <a:effectLst/>
  </c:spPr>
  <c:txPr>
    <a:bodyPr/>
    <a:lstStyle/>
    <a:p>
      <a:pPr>
        <a:defRPr>
          <a:latin typeface="Meiryo UI" panose="020B0604030504040204" pitchFamily="50" charset="-128"/>
          <a:ea typeface="Meiryo UI" panose="020B0604030504040204" pitchFamily="50" charset="-128"/>
        </a:defRPr>
      </a:pPr>
      <a:endParaRPr lang="ja-JP"/>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dPt>
            <c:idx val="0"/>
            <c:bubble3D val="0"/>
            <c:spPr>
              <a:solidFill>
                <a:schemeClr val="accent1"/>
              </a:solidFill>
              <a:ln w="19050">
                <a:solidFill>
                  <a:schemeClr val="lt1"/>
                </a:solidFill>
              </a:ln>
              <a:effectLst/>
            </c:spPr>
            <c:extLst>
              <c:ext xmlns:c16="http://schemas.microsoft.com/office/drawing/2014/chart" uri="{C3380CC4-5D6E-409C-BE32-E72D297353CC}">
                <c16:uniqueId val="{00000001-F109-40CB-8095-B5A1D1630A68}"/>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F109-40CB-8095-B5A1D1630A68}"/>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F109-40CB-8095-B5A1D1630A68}"/>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7-F109-40CB-8095-B5A1D1630A68}"/>
              </c:ext>
            </c:extLst>
          </c:dPt>
          <c:dPt>
            <c:idx val="4"/>
            <c:bubble3D val="0"/>
            <c:spPr>
              <a:solidFill>
                <a:schemeClr val="accent5"/>
              </a:solidFill>
              <a:ln w="19050">
                <a:solidFill>
                  <a:schemeClr val="lt1"/>
                </a:solidFill>
              </a:ln>
              <a:effectLst/>
            </c:spPr>
            <c:extLst>
              <c:ext xmlns:c16="http://schemas.microsoft.com/office/drawing/2014/chart" uri="{C3380CC4-5D6E-409C-BE32-E72D297353CC}">
                <c16:uniqueId val="{00000009-F109-40CB-8095-B5A1D1630A68}"/>
              </c:ext>
            </c:extLst>
          </c:dPt>
          <c:dLbls>
            <c:dLbl>
              <c:idx val="1"/>
              <c:layout>
                <c:manualLayout>
                  <c:x val="6.0749419193674423E-2"/>
                  <c:y val="-0.16130166434684362"/>
                </c:manualLayout>
              </c:layout>
              <c:dLblPos val="bestFit"/>
              <c:showLegendKey val="0"/>
              <c:showVal val="0"/>
              <c:showCatName val="1"/>
              <c:showSerName val="0"/>
              <c:showPercent val="1"/>
              <c:showBubbleSize val="0"/>
              <c:extLst>
                <c:ext xmlns:c15="http://schemas.microsoft.com/office/drawing/2012/chart" uri="{CE6537A1-D6FC-4f65-9D91-7224C49458BB}">
                  <c15:layout>
                    <c:manualLayout>
                      <c:w val="0.23576550589652692"/>
                      <c:h val="0.41642250364433886"/>
                    </c:manualLayout>
                  </c15:layout>
                </c:ext>
                <c:ext xmlns:c16="http://schemas.microsoft.com/office/drawing/2014/chart" uri="{C3380CC4-5D6E-409C-BE32-E72D297353CC}">
                  <c16:uniqueId val="{00000003-F109-40CB-8095-B5A1D1630A68}"/>
                </c:ext>
              </c:extLst>
            </c:dLbl>
            <c:dLbl>
              <c:idx val="2"/>
              <c:layout>
                <c:manualLayout>
                  <c:x val="0.13709240876127649"/>
                  <c:y val="8.3801358182874042E-2"/>
                </c:manualLayout>
              </c:layout>
              <c:dLblPos val="bestFit"/>
              <c:showLegendKey val="0"/>
              <c:showVal val="0"/>
              <c:showCatName val="1"/>
              <c:showSerName val="0"/>
              <c:showPercent val="1"/>
              <c:showBubbleSize val="0"/>
              <c:extLst>
                <c:ext xmlns:c15="http://schemas.microsoft.com/office/drawing/2012/chart" uri="{CE6537A1-D6FC-4f65-9D91-7224C49458BB}">
                  <c15:layout>
                    <c:manualLayout>
                      <c:w val="0.30260641446086639"/>
                      <c:h val="0.4076425110976209"/>
                    </c:manualLayout>
                  </c15:layout>
                </c:ext>
                <c:ext xmlns:c16="http://schemas.microsoft.com/office/drawing/2014/chart" uri="{C3380CC4-5D6E-409C-BE32-E72D297353CC}">
                  <c16:uniqueId val="{00000005-F109-40CB-8095-B5A1D1630A68}"/>
                </c:ext>
              </c:extLst>
            </c:dLbl>
            <c:dLbl>
              <c:idx val="3"/>
              <c:layout>
                <c:manualLayout>
                  <c:x val="3.009345558174362E-2"/>
                  <c:y val="6.2714232476557058E-3"/>
                </c:manualLayout>
              </c:layout>
              <c:dLblPos val="bestFit"/>
              <c:showLegendKey val="0"/>
              <c:showVal val="0"/>
              <c:showCatName val="1"/>
              <c:showSerName val="0"/>
              <c:showPercent val="1"/>
              <c:showBubbleSize val="0"/>
              <c:extLst>
                <c:ext xmlns:c15="http://schemas.microsoft.com/office/drawing/2012/chart" uri="{CE6537A1-D6FC-4f65-9D91-7224C49458BB}">
                  <c15:layout>
                    <c:manualLayout>
                      <c:w val="0.299262697174006"/>
                      <c:h val="0.4076425110976209"/>
                    </c:manualLayout>
                  </c15:layout>
                </c:ext>
                <c:ext xmlns:c16="http://schemas.microsoft.com/office/drawing/2014/chart" uri="{C3380CC4-5D6E-409C-BE32-E72D297353CC}">
                  <c16:uniqueId val="{00000007-F109-40CB-8095-B5A1D1630A68}"/>
                </c:ext>
              </c:extLst>
            </c:dLbl>
            <c:dLbl>
              <c:idx val="4"/>
              <c:layout>
                <c:manualLayout>
                  <c:x val="3.4042859610212084E-2"/>
                  <c:y val="1.8814269742967116E-2"/>
                </c:manualLayout>
              </c:layout>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9-F109-40CB-8095-B5A1D1630A68}"/>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ja-JP"/>
              </a:p>
            </c:txPr>
            <c:dLblPos val="bestFit"/>
            <c:showLegendKey val="0"/>
            <c:showVal val="0"/>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グラフ作成用!$B$132:$F$132</c:f>
              <c:strCache>
                <c:ptCount val="5"/>
                <c:pt idx="0">
                  <c:v>理念や方針等に位置付け</c:v>
                </c:pt>
                <c:pt idx="1">
                  <c:v>明記していないが地域移行を意識した取り組み</c:v>
                </c:pt>
                <c:pt idx="2">
                  <c:v>入所者等から希望があれば検討</c:v>
                </c:pt>
                <c:pt idx="3">
                  <c:v>地域移行の取り組みを行っていない</c:v>
                </c:pt>
                <c:pt idx="4">
                  <c:v>その他</c:v>
                </c:pt>
              </c:strCache>
            </c:strRef>
          </c:cat>
          <c:val>
            <c:numRef>
              <c:f>グラフ作成用!$B$133:$F$133</c:f>
              <c:numCache>
                <c:formatCode>General</c:formatCode>
                <c:ptCount val="5"/>
                <c:pt idx="0">
                  <c:v>23</c:v>
                </c:pt>
                <c:pt idx="1">
                  <c:v>18</c:v>
                </c:pt>
                <c:pt idx="2">
                  <c:v>32</c:v>
                </c:pt>
                <c:pt idx="3">
                  <c:v>3</c:v>
                </c:pt>
                <c:pt idx="4">
                  <c:v>3</c:v>
                </c:pt>
              </c:numCache>
            </c:numRef>
          </c:val>
          <c:extLst>
            <c:ext xmlns:c16="http://schemas.microsoft.com/office/drawing/2014/chart" uri="{C3380CC4-5D6E-409C-BE32-E72D297353CC}">
              <c16:uniqueId val="{0000000A-F109-40CB-8095-B5A1D1630A68}"/>
            </c:ext>
          </c:extLst>
        </c:ser>
        <c:dLbls>
          <c:dLblPos val="bestFit"/>
          <c:showLegendKey val="0"/>
          <c:showVal val="1"/>
          <c:showCatName val="0"/>
          <c:showSerName val="0"/>
          <c:showPercent val="0"/>
          <c:showBubbleSize val="0"/>
          <c:showLeaderLines val="1"/>
        </c:dLbls>
        <c:firstSliceAng val="0"/>
      </c:pieChart>
      <c:spPr>
        <a:noFill/>
        <a:ln>
          <a:noFill/>
        </a:ln>
        <a:effectLst/>
      </c:spPr>
    </c:plotArea>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dPt>
            <c:idx val="0"/>
            <c:bubble3D val="0"/>
            <c:spPr>
              <a:solidFill>
                <a:schemeClr val="accent1"/>
              </a:solidFill>
              <a:ln w="19050">
                <a:solidFill>
                  <a:schemeClr val="lt1"/>
                </a:solidFill>
              </a:ln>
              <a:effectLst/>
            </c:spPr>
            <c:extLst>
              <c:ext xmlns:c16="http://schemas.microsoft.com/office/drawing/2014/chart" uri="{C3380CC4-5D6E-409C-BE32-E72D297353CC}">
                <c16:uniqueId val="{00000001-13A7-4502-9E6B-0B84BC651981}"/>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13A7-4502-9E6B-0B84BC651981}"/>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13A7-4502-9E6B-0B84BC651981}"/>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7-13A7-4502-9E6B-0B84BC651981}"/>
              </c:ext>
            </c:extLst>
          </c:dPt>
          <c:dLbls>
            <c:dLbl>
              <c:idx val="0"/>
              <c:layout>
                <c:manualLayout>
                  <c:x val="2.4597596300279096E-2"/>
                  <c:y val="1.0235439281681706E-2"/>
                </c:manualLayout>
              </c:layout>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1-13A7-4502-9E6B-0B84BC651981}"/>
                </c:ext>
              </c:extLst>
            </c:dLbl>
            <c:dLbl>
              <c:idx val="1"/>
              <c:layout>
                <c:manualLayout>
                  <c:x val="3.5566379905144926E-2"/>
                  <c:y val="0.15609044904564603"/>
                </c:manualLayout>
              </c:layout>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3-13A7-4502-9E6B-0B84BC651981}"/>
                </c:ext>
              </c:extLst>
            </c:dLbl>
            <c:dLbl>
              <c:idx val="2"/>
              <c:layout>
                <c:manualLayout>
                  <c:x val="-4.0086719978617201E-2"/>
                  <c:y val="-0.1823415300128064"/>
                </c:manualLayout>
              </c:layout>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5-13A7-4502-9E6B-0B84BC651981}"/>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ja-JP"/>
              </a:p>
            </c:txPr>
            <c:dLblPos val="bestFit"/>
            <c:showLegendKey val="0"/>
            <c:showVal val="0"/>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グラフ作成用!$B$146:$E$146</c:f>
              <c:strCache>
                <c:ptCount val="4"/>
                <c:pt idx="0">
                  <c:v>専従</c:v>
                </c:pt>
                <c:pt idx="1">
                  <c:v>非専従</c:v>
                </c:pt>
                <c:pt idx="2">
                  <c:v>配置していない</c:v>
                </c:pt>
                <c:pt idx="3">
                  <c:v>無回答</c:v>
                </c:pt>
              </c:strCache>
            </c:strRef>
          </c:cat>
          <c:val>
            <c:numRef>
              <c:f>グラフ作成用!$B$147:$E$147</c:f>
              <c:numCache>
                <c:formatCode>General</c:formatCode>
                <c:ptCount val="4"/>
                <c:pt idx="0">
                  <c:v>4</c:v>
                </c:pt>
                <c:pt idx="1">
                  <c:v>9</c:v>
                </c:pt>
                <c:pt idx="2">
                  <c:v>65</c:v>
                </c:pt>
                <c:pt idx="3">
                  <c:v>1</c:v>
                </c:pt>
              </c:numCache>
            </c:numRef>
          </c:val>
          <c:extLst>
            <c:ext xmlns:c16="http://schemas.microsoft.com/office/drawing/2014/chart" uri="{C3380CC4-5D6E-409C-BE32-E72D297353CC}">
              <c16:uniqueId val="{00000008-13A7-4502-9E6B-0B84BC651981}"/>
            </c:ext>
          </c:extLst>
        </c:ser>
        <c:dLbls>
          <c:dLblPos val="bestFit"/>
          <c:showLegendKey val="0"/>
          <c:showVal val="1"/>
          <c:showCatName val="0"/>
          <c:showSerName val="0"/>
          <c:showPercent val="0"/>
          <c:showBubbleSize val="0"/>
          <c:showLeaderLines val="1"/>
        </c:dLbls>
        <c:firstSliceAng val="0"/>
      </c:pieChart>
      <c:spPr>
        <a:noFill/>
        <a:ln>
          <a:noFill/>
        </a:ln>
        <a:effectLst/>
      </c:spPr>
    </c:plotArea>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spPr>
            <a:solidFill>
              <a:schemeClr val="accent1"/>
            </a:solidFill>
            <a:ln>
              <a:noFill/>
            </a:ln>
            <a:effectLst/>
          </c:spPr>
          <c:invertIfNegative val="0"/>
          <c:dLbls>
            <c:spPr>
              <a:noFill/>
              <a:ln>
                <a:noFill/>
              </a:ln>
              <a:effectLst/>
            </c:spPr>
            <c:txPr>
              <a:bodyPr rot="0" spcFirstLastPara="1" vertOverflow="ellipsis" vert="horz" wrap="square" anchor="ctr" anchorCtr="1"/>
              <a:lstStyle/>
              <a:p>
                <a:pPr>
                  <a:defRPr sz="900" b="0" i="0" u="none" strike="noStrike" kern="1200" baseline="0">
                    <a:solidFill>
                      <a:schemeClr val="tx1">
                        <a:lumMod val="75000"/>
                        <a:lumOff val="25000"/>
                      </a:schemeClr>
                    </a:solidFill>
                    <a:latin typeface="Meiryo UI" panose="020B0604030504040204" pitchFamily="50" charset="-128"/>
                    <a:ea typeface="Meiryo UI" panose="020B0604030504040204" pitchFamily="50" charset="-128"/>
                    <a:cs typeface="+mn-cs"/>
                  </a:defRPr>
                </a:pPr>
                <a:endParaRPr lang="ja-JP"/>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グラフ作成用!$B$157:$H$158</c:f>
              <c:strCache>
                <c:ptCount val="7"/>
                <c:pt idx="0">
                  <c:v>法人内研修で研修している</c:v>
                </c:pt>
                <c:pt idx="1">
                  <c:v>外部の研修を活用している</c:v>
                </c:pt>
                <c:pt idx="2">
                  <c:v>OJTを通して研修している</c:v>
                </c:pt>
                <c:pt idx="3">
                  <c:v>職員が自主的に外部研修等に参加している</c:v>
                </c:pt>
                <c:pt idx="4">
                  <c:v>施設独自のマニュアルやガイドラインを整備している</c:v>
                </c:pt>
                <c:pt idx="5">
                  <c:v>その他</c:v>
                </c:pt>
                <c:pt idx="6">
                  <c:v>記載なし</c:v>
                </c:pt>
              </c:strCache>
            </c:strRef>
          </c:cat>
          <c:val>
            <c:numRef>
              <c:f>グラフ作成用!$B$159:$H$159</c:f>
              <c:numCache>
                <c:formatCode>General</c:formatCode>
                <c:ptCount val="7"/>
                <c:pt idx="0">
                  <c:v>23</c:v>
                </c:pt>
                <c:pt idx="1">
                  <c:v>31</c:v>
                </c:pt>
                <c:pt idx="2">
                  <c:v>21</c:v>
                </c:pt>
                <c:pt idx="3">
                  <c:v>24</c:v>
                </c:pt>
                <c:pt idx="4">
                  <c:v>13</c:v>
                </c:pt>
                <c:pt idx="5">
                  <c:v>9</c:v>
                </c:pt>
                <c:pt idx="6">
                  <c:v>23</c:v>
                </c:pt>
              </c:numCache>
            </c:numRef>
          </c:val>
          <c:extLst>
            <c:ext xmlns:c16="http://schemas.microsoft.com/office/drawing/2014/chart" uri="{C3380CC4-5D6E-409C-BE32-E72D297353CC}">
              <c16:uniqueId val="{00000000-86A0-46B2-8BD2-16B97F39C885}"/>
            </c:ext>
          </c:extLst>
        </c:ser>
        <c:dLbls>
          <c:dLblPos val="outEnd"/>
          <c:showLegendKey val="0"/>
          <c:showVal val="1"/>
          <c:showCatName val="0"/>
          <c:showSerName val="0"/>
          <c:showPercent val="0"/>
          <c:showBubbleSize val="0"/>
        </c:dLbls>
        <c:gapWidth val="182"/>
        <c:axId val="1090857647"/>
        <c:axId val="1090852655"/>
      </c:barChart>
      <c:catAx>
        <c:axId val="1090857647"/>
        <c:scaling>
          <c:orientation val="minMax"/>
        </c:scaling>
        <c:delete val="0"/>
        <c:axPos val="l"/>
        <c:numFmt formatCode="General"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eiryo UI" panose="020B0604030504040204" pitchFamily="50" charset="-128"/>
                <a:ea typeface="Meiryo UI" panose="020B0604030504040204" pitchFamily="50" charset="-128"/>
                <a:cs typeface="+mn-cs"/>
              </a:defRPr>
            </a:pPr>
            <a:endParaRPr lang="ja-JP"/>
          </a:p>
        </c:txPr>
        <c:crossAx val="1090852655"/>
        <c:crosses val="autoZero"/>
        <c:auto val="1"/>
        <c:lblAlgn val="ctr"/>
        <c:lblOffset val="100"/>
        <c:noMultiLvlLbl val="0"/>
      </c:catAx>
      <c:valAx>
        <c:axId val="1090852655"/>
        <c:scaling>
          <c:orientation val="minMax"/>
        </c:scaling>
        <c:delete val="1"/>
        <c:axPos val="b"/>
        <c:numFmt formatCode="General" sourceLinked="1"/>
        <c:majorTickMark val="out"/>
        <c:minorTickMark val="none"/>
        <c:tickLblPos val="nextTo"/>
        <c:crossAx val="1090857647"/>
        <c:crosses val="autoZero"/>
        <c:crossBetween val="between"/>
      </c:valAx>
      <c:spPr>
        <a:noFill/>
        <a:ln>
          <a:noFill/>
        </a:ln>
        <a:effectLst/>
      </c:spPr>
    </c:plotArea>
    <c:plotVisOnly val="1"/>
    <c:dispBlanksAs val="gap"/>
    <c:showDLblsOverMax val="0"/>
  </c:chart>
  <c:spPr>
    <a:solidFill>
      <a:schemeClr val="bg1"/>
    </a:solidFill>
    <a:ln w="9525" cap="flat" cmpd="sng" algn="ctr">
      <a:solidFill>
        <a:schemeClr val="accent1"/>
      </a:solidFill>
      <a:round/>
    </a:ln>
    <a:effectLst/>
  </c:spPr>
  <c:txPr>
    <a:bodyPr/>
    <a:lstStyle/>
    <a:p>
      <a:pPr>
        <a:defRPr>
          <a:latin typeface="Meiryo UI" panose="020B0604030504040204" pitchFamily="50" charset="-128"/>
          <a:ea typeface="Meiryo UI" panose="020B0604030504040204" pitchFamily="50" charset="-128"/>
        </a:defRPr>
      </a:pPr>
      <a:endParaRPr lang="ja-JP"/>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dPt>
            <c:idx val="0"/>
            <c:bubble3D val="0"/>
            <c:spPr>
              <a:solidFill>
                <a:schemeClr val="accent1"/>
              </a:solidFill>
              <a:ln w="19050">
                <a:solidFill>
                  <a:schemeClr val="lt1"/>
                </a:solidFill>
              </a:ln>
              <a:effectLst/>
            </c:spPr>
            <c:extLst>
              <c:ext xmlns:c16="http://schemas.microsoft.com/office/drawing/2014/chart" uri="{C3380CC4-5D6E-409C-BE32-E72D297353CC}">
                <c16:uniqueId val="{00000001-F692-4CD5-BF9D-615CA0D73060}"/>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F692-4CD5-BF9D-615CA0D73060}"/>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F692-4CD5-BF9D-615CA0D73060}"/>
              </c:ext>
            </c:extLst>
          </c:dPt>
          <c:dLbls>
            <c:dLbl>
              <c:idx val="0"/>
              <c:layout>
                <c:manualLayout>
                  <c:x val="9.2061467036287425E-2"/>
                  <c:y val="0.16201826851657605"/>
                </c:manualLayout>
              </c:layout>
              <c:tx>
                <c:rich>
                  <a:bodyPr/>
                  <a:lstStyle/>
                  <a:p>
                    <a:fld id="{05EE08E8-4473-440A-B407-7C4351DAB303}" type="CELLRANGE">
                      <a:rPr lang="en-US" altLang="ja-JP" baseline="0"/>
                      <a:pPr/>
                      <a:t>[CELLRANGE]</a:t>
                    </a:fld>
                    <a:r>
                      <a:rPr lang="en-US" altLang="ja-JP" baseline="0"/>
                      <a:t>
</a:t>
                    </a:r>
                    <a:fld id="{B0040257-0DF1-43F7-87C0-AA0AE19E2A81}" type="CATEGORYNAME">
                      <a:rPr lang="en-US" altLang="ja-JP" baseline="0"/>
                      <a:pPr/>
                      <a:t>[分類名]</a:t>
                    </a:fld>
                    <a:r>
                      <a:rPr lang="en-US" altLang="ja-JP" baseline="0"/>
                      <a:t>
</a:t>
                    </a:r>
                    <a:fld id="{1295262B-E84A-494E-8328-49865863F77C}" type="PERCENTAGE">
                      <a:rPr lang="en-US" altLang="ja-JP" baseline="0"/>
                      <a:pPr/>
                      <a:t>[パーセンテージ]</a:t>
                    </a:fld>
                    <a:endParaRPr lang="en-US" altLang="ja-JP" baseline="0"/>
                  </a:p>
                </c:rich>
              </c:tx>
              <c:dLblPos val="bestFit"/>
              <c:showLegendKey val="0"/>
              <c:showVal val="0"/>
              <c:showCatName val="1"/>
              <c:showSerName val="0"/>
              <c:showPercent val="1"/>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01-F692-4CD5-BF9D-615CA0D73060}"/>
                </c:ext>
              </c:extLst>
            </c:dLbl>
            <c:dLbl>
              <c:idx val="1"/>
              <c:layout>
                <c:manualLayout>
                  <c:x val="-0.16158478096133369"/>
                  <c:y val="-0.1501241714813828"/>
                </c:manualLayout>
              </c:layout>
              <c:tx>
                <c:rich>
                  <a:bodyPr/>
                  <a:lstStyle/>
                  <a:p>
                    <a:fld id="{AC65AB65-6BBE-4404-B4D2-B61B58DA6FC9}" type="CELLRANGE">
                      <a:rPr lang="en-US" altLang="ja-JP" baseline="0"/>
                      <a:pPr/>
                      <a:t>[CELLRANGE]</a:t>
                    </a:fld>
                    <a:r>
                      <a:rPr lang="en-US" altLang="ja-JP" baseline="0"/>
                      <a:t>
</a:t>
                    </a:r>
                    <a:fld id="{1E8307EB-CF2F-4E5B-879D-472A0E900E8D}" type="CATEGORYNAME">
                      <a:rPr lang="en-US" altLang="ja-JP" baseline="0"/>
                      <a:pPr/>
                      <a:t>[分類名]</a:t>
                    </a:fld>
                    <a:r>
                      <a:rPr lang="en-US" altLang="ja-JP" baseline="0"/>
                      <a:t>
</a:t>
                    </a:r>
                    <a:fld id="{78825274-F0C5-466F-8684-1521F71333FC}" type="PERCENTAGE">
                      <a:rPr lang="en-US" altLang="ja-JP" baseline="0"/>
                      <a:pPr/>
                      <a:t>[パーセンテージ]</a:t>
                    </a:fld>
                    <a:endParaRPr lang="en-US" altLang="ja-JP" baseline="0"/>
                  </a:p>
                </c:rich>
              </c:tx>
              <c:dLblPos val="bestFit"/>
              <c:showLegendKey val="0"/>
              <c:showVal val="0"/>
              <c:showCatName val="1"/>
              <c:showSerName val="0"/>
              <c:showPercent val="1"/>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03-F692-4CD5-BF9D-615CA0D73060}"/>
                </c:ext>
              </c:extLst>
            </c:dLbl>
            <c:dLbl>
              <c:idx val="2"/>
              <c:layout>
                <c:manualLayout>
                  <c:x val="-0.23184270014995859"/>
                  <c:y val="0.11026243274044759"/>
                </c:manualLayout>
              </c:layout>
              <c:tx>
                <c:rich>
                  <a:bodyPr/>
                  <a:lstStyle/>
                  <a:p>
                    <a:fld id="{1CED0435-8A7F-4067-B009-0B2955ECF25C}" type="CELLRANGE">
                      <a:rPr lang="en-US" altLang="ja-JP" baseline="0"/>
                      <a:pPr/>
                      <a:t>[CELLRANGE]</a:t>
                    </a:fld>
                    <a:r>
                      <a:rPr lang="en-US" altLang="ja-JP" baseline="0"/>
                      <a:t>
</a:t>
                    </a:r>
                    <a:fld id="{8C64BA05-6837-440B-986E-49C9B1EEAEC1}" type="CATEGORYNAME">
                      <a:rPr lang="en-US" altLang="ja-JP" baseline="0"/>
                      <a:pPr/>
                      <a:t>[分類名]</a:t>
                    </a:fld>
                    <a:r>
                      <a:rPr lang="en-US" altLang="ja-JP" baseline="0"/>
                      <a:t>
</a:t>
                    </a:r>
                    <a:fld id="{59128A49-9470-4318-AA06-E9C239885754}" type="PERCENTAGE">
                      <a:rPr lang="en-US" altLang="ja-JP" baseline="0"/>
                      <a:pPr/>
                      <a:t>[パーセンテージ]</a:t>
                    </a:fld>
                    <a:endParaRPr lang="en-US" altLang="ja-JP" baseline="0"/>
                  </a:p>
                </c:rich>
              </c:tx>
              <c:dLblPos val="bestFit"/>
              <c:showLegendKey val="0"/>
              <c:showVal val="0"/>
              <c:showCatName val="1"/>
              <c:showSerName val="0"/>
              <c:showPercent val="1"/>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05-F692-4CD5-BF9D-615CA0D73060}"/>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ja-JP"/>
              </a:p>
            </c:txPr>
            <c:dLblPos val="bestFit"/>
            <c:showLegendKey val="0"/>
            <c:showVal val="0"/>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15:showDataLabelsRange val="1"/>
              </c:ext>
            </c:extLst>
          </c:dLbls>
          <c:cat>
            <c:strRef>
              <c:f>グラフ作成用!$B$18:$D$18</c:f>
              <c:strCache>
                <c:ptCount val="3"/>
                <c:pt idx="0">
                  <c:v>有</c:v>
                </c:pt>
                <c:pt idx="1">
                  <c:v>無</c:v>
                </c:pt>
                <c:pt idx="2">
                  <c:v>無回答</c:v>
                </c:pt>
              </c:strCache>
            </c:strRef>
          </c:cat>
          <c:val>
            <c:numRef>
              <c:f>グラフ作成用!$B$19:$D$19</c:f>
              <c:numCache>
                <c:formatCode>General</c:formatCode>
                <c:ptCount val="3"/>
                <c:pt idx="0">
                  <c:v>11</c:v>
                </c:pt>
                <c:pt idx="1">
                  <c:v>67</c:v>
                </c:pt>
                <c:pt idx="2">
                  <c:v>1</c:v>
                </c:pt>
              </c:numCache>
            </c:numRef>
          </c:val>
          <c:extLst>
            <c:ext xmlns:c15="http://schemas.microsoft.com/office/drawing/2012/chart" uri="{02D57815-91ED-43cb-92C2-25804820EDAC}">
              <c15:datalabelsRange>
                <c15:f>グラフ作成用!$B$19:$D$19</c15:f>
                <c15:dlblRangeCache>
                  <c:ptCount val="3"/>
                  <c:pt idx="0">
                    <c:v>11</c:v>
                  </c:pt>
                  <c:pt idx="1">
                    <c:v>67</c:v>
                  </c:pt>
                  <c:pt idx="2">
                    <c:v>1</c:v>
                  </c:pt>
                </c15:dlblRangeCache>
              </c15:datalabelsRange>
            </c:ext>
            <c:ext xmlns:c16="http://schemas.microsoft.com/office/drawing/2014/chart" uri="{C3380CC4-5D6E-409C-BE32-E72D297353CC}">
              <c16:uniqueId val="{00000006-F692-4CD5-BF9D-615CA0D73060}"/>
            </c:ext>
          </c:extLst>
        </c:ser>
        <c:dLbls>
          <c:dLblPos val="bestFit"/>
          <c:showLegendKey val="0"/>
          <c:showVal val="1"/>
          <c:showCatName val="0"/>
          <c:showSerName val="0"/>
          <c:showPercent val="0"/>
          <c:showBubbleSize val="0"/>
          <c:showLeaderLines val="1"/>
        </c:dLbls>
        <c:firstSliceAng val="0"/>
      </c:pieChart>
      <c:spPr>
        <a:noFill/>
        <a:ln>
          <a:noFill/>
        </a:ln>
        <a:effectLst/>
      </c:spPr>
    </c:plotArea>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dLbls>
          <c:dLblPos val="bestFit"/>
          <c:showLegendKey val="0"/>
          <c:showVal val="1"/>
          <c:showCatName val="0"/>
          <c:showSerName val="0"/>
          <c:showPercent val="0"/>
          <c:showBubbleSize val="0"/>
          <c:showLeaderLines val="0"/>
        </c:dLbls>
        <c:firstSliceAng val="0"/>
      </c:pieChart>
      <c:spPr>
        <a:noFill/>
        <a:ln>
          <a:noFill/>
        </a:ln>
        <a:effectLst/>
      </c:spPr>
    </c:plotArea>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dPt>
            <c:idx val="0"/>
            <c:bubble3D val="0"/>
            <c:spPr>
              <a:solidFill>
                <a:schemeClr val="accent1"/>
              </a:solidFill>
              <a:ln w="19050">
                <a:solidFill>
                  <a:schemeClr val="lt1"/>
                </a:solidFill>
              </a:ln>
              <a:effectLst/>
            </c:spPr>
            <c:extLst>
              <c:ext xmlns:c16="http://schemas.microsoft.com/office/drawing/2014/chart" uri="{C3380CC4-5D6E-409C-BE32-E72D297353CC}">
                <c16:uniqueId val="{00000001-3E82-478E-8040-797A2E3C3501}"/>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3E82-478E-8040-797A2E3C3501}"/>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3E82-478E-8040-797A2E3C3501}"/>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7-3E82-478E-8040-797A2E3C3501}"/>
              </c:ext>
            </c:extLst>
          </c:dPt>
          <c:dPt>
            <c:idx val="4"/>
            <c:bubble3D val="0"/>
            <c:spPr>
              <a:solidFill>
                <a:schemeClr val="accent5"/>
              </a:solidFill>
              <a:ln w="19050">
                <a:solidFill>
                  <a:schemeClr val="lt1"/>
                </a:solidFill>
              </a:ln>
              <a:effectLst/>
            </c:spPr>
            <c:extLst>
              <c:ext xmlns:c16="http://schemas.microsoft.com/office/drawing/2014/chart" uri="{C3380CC4-5D6E-409C-BE32-E72D297353CC}">
                <c16:uniqueId val="{00000009-3E82-478E-8040-797A2E3C3501}"/>
              </c:ext>
            </c:extLst>
          </c:dPt>
          <c:dLbls>
            <c:dLbl>
              <c:idx val="0"/>
              <c:tx>
                <c:rich>
                  <a:bodyPr/>
                  <a:lstStyle/>
                  <a:p>
                    <a:fld id="{52414FA8-A8EF-4A47-9F61-99EE4DCB85B4}" type="CELLRANGE">
                      <a:rPr lang="en-US" altLang="ja-JP"/>
                      <a:pPr/>
                      <a:t>[CELLRANGE]</a:t>
                    </a:fld>
                    <a:r>
                      <a:rPr lang="en-US" altLang="ja-JP" baseline="0"/>
                      <a:t>
</a:t>
                    </a:r>
                    <a:fld id="{396DAA41-6921-4D9C-ADFD-607ADA5A962A}" type="CATEGORYNAME">
                      <a:rPr lang="en-US" altLang="ja-JP" baseline="0"/>
                      <a:pPr/>
                      <a:t>[分類名]</a:t>
                    </a:fld>
                    <a:r>
                      <a:rPr lang="en-US" altLang="ja-JP" baseline="0"/>
                      <a:t>
</a:t>
                    </a:r>
                    <a:fld id="{5FFE5E56-9C23-4BAC-81A1-FF0090AC09ED}" type="PERCENTAGE">
                      <a:rPr lang="en-US" altLang="ja-JP" baseline="0"/>
                      <a:pPr/>
                      <a:t>[パーセンテージ]</a:t>
                    </a:fld>
                    <a:endParaRPr lang="en-US" altLang="ja-JP" baseline="0"/>
                  </a:p>
                </c:rich>
              </c:tx>
              <c:dLblPos val="bestFit"/>
              <c:showLegendKey val="0"/>
              <c:showVal val="0"/>
              <c:showCatName val="1"/>
              <c:showSerName val="0"/>
              <c:showPercent val="1"/>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1-3E82-478E-8040-797A2E3C3501}"/>
                </c:ext>
              </c:extLst>
            </c:dLbl>
            <c:dLbl>
              <c:idx val="1"/>
              <c:layout>
                <c:manualLayout>
                  <c:x val="8.8739294962296697E-2"/>
                  <c:y val="-0.12885583097871089"/>
                </c:manualLayout>
              </c:layout>
              <c:tx>
                <c:rich>
                  <a:bodyPr/>
                  <a:lstStyle/>
                  <a:p>
                    <a:fld id="{555C55F8-EEF7-48D0-A809-C13CFD34835F}" type="CELLRANGE">
                      <a:rPr lang="en-US" altLang="ja-JP" baseline="0"/>
                      <a:pPr/>
                      <a:t>[CELLRANGE]</a:t>
                    </a:fld>
                    <a:r>
                      <a:rPr lang="en-US" altLang="ja-JP" baseline="0"/>
                      <a:t>
</a:t>
                    </a:r>
                    <a:fld id="{74FDC61D-1FAB-4A59-961D-859F0735919E}" type="CATEGORYNAME">
                      <a:rPr lang="en-US" altLang="ja-JP" baseline="0"/>
                      <a:pPr/>
                      <a:t>[分類名]</a:t>
                    </a:fld>
                    <a:r>
                      <a:rPr lang="en-US" altLang="ja-JP" baseline="0"/>
                      <a:t>
</a:t>
                    </a:r>
                    <a:fld id="{53108E30-FDEF-447F-8CD6-A92B1917B163}" type="PERCENTAGE">
                      <a:rPr lang="en-US" altLang="ja-JP" baseline="0"/>
                      <a:pPr/>
                      <a:t>[パーセンテージ]</a:t>
                    </a:fld>
                    <a:endParaRPr lang="en-US" altLang="ja-JP" baseline="0"/>
                  </a:p>
                </c:rich>
              </c:tx>
              <c:dLblPos val="bestFit"/>
              <c:showLegendKey val="0"/>
              <c:showVal val="0"/>
              <c:showCatName val="1"/>
              <c:showSerName val="0"/>
              <c:showPercent val="1"/>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03-3E82-478E-8040-797A2E3C3501}"/>
                </c:ext>
              </c:extLst>
            </c:dLbl>
            <c:dLbl>
              <c:idx val="2"/>
              <c:layout>
                <c:manualLayout>
                  <c:x val="3.0114548492365854E-2"/>
                  <c:y val="-7.9453737321871665E-2"/>
                </c:manualLayout>
              </c:layout>
              <c:tx>
                <c:rich>
                  <a:bodyPr rot="0" spcFirstLastPara="1" vertOverflow="ellipsis" vert="horz" wrap="square" lIns="38100" tIns="19050" rIns="38100" bIns="19050" anchor="ctr" anchorCtr="1">
                    <a:noAutofit/>
                  </a:bodyPr>
                  <a:lstStyle/>
                  <a:p>
                    <a:pPr>
                      <a:defRPr sz="900" b="0" i="0" u="none" strike="noStrike" kern="1200" baseline="0">
                        <a:solidFill>
                          <a:schemeClr val="tx1">
                            <a:lumMod val="75000"/>
                            <a:lumOff val="25000"/>
                          </a:schemeClr>
                        </a:solidFill>
                        <a:latin typeface="+mn-lt"/>
                        <a:ea typeface="+mn-ea"/>
                        <a:cs typeface="+mn-cs"/>
                      </a:defRPr>
                    </a:pPr>
                    <a:fld id="{0786B5C3-9AE3-4442-ABCE-08C41C57C610}" type="CELLRANGE">
                      <a:rPr lang="en-US" altLang="ja-JP" baseline="0" dirty="0"/>
                      <a:pPr>
                        <a:defRPr/>
                      </a:pPr>
                      <a:t>[CELLRANGE]</a:t>
                    </a:fld>
                    <a:r>
                      <a:rPr lang="en-US" altLang="ja-JP" baseline="0" dirty="0"/>
                      <a:t>
</a:t>
                    </a:r>
                    <a:fld id="{3578109A-1944-40BE-AD06-30304A77E3AD}" type="CATEGORYNAME">
                      <a:rPr lang="en-US" altLang="ja-JP" baseline="0" dirty="0"/>
                      <a:pPr>
                        <a:defRPr/>
                      </a:pPr>
                      <a:t>[分類名]</a:t>
                    </a:fld>
                    <a:r>
                      <a:rPr lang="en-US" altLang="ja-JP" baseline="0" dirty="0"/>
                      <a:t>
</a:t>
                    </a:r>
                    <a:fld id="{49CD83F9-9C04-4D3C-AF79-0ED533FF4926}" type="PERCENTAGE">
                      <a:rPr lang="en-US" altLang="ja-JP" baseline="0" dirty="0"/>
                      <a:pPr>
                        <a:defRPr/>
                      </a:pPr>
                      <a:t>[パーセンテージ]</a:t>
                    </a:fld>
                    <a:endParaRPr lang="en-US" altLang="ja-JP" baseline="0" dirty="0"/>
                  </a:p>
                </c:rich>
              </c:tx>
              <c:spPr>
                <a:noFill/>
                <a:ln>
                  <a:noFill/>
                </a:ln>
                <a:effectLst/>
              </c:spPr>
              <c:txPr>
                <a:bodyPr rot="0" spcFirstLastPara="1" vertOverflow="ellipsis" vert="horz" wrap="square" lIns="38100" tIns="19050" rIns="38100" bIns="19050" anchor="ctr" anchorCtr="1">
                  <a:noAutofit/>
                </a:bodyPr>
                <a:lstStyle/>
                <a:p>
                  <a:pPr>
                    <a:defRPr sz="900" b="0" i="0" u="none" strike="noStrike" kern="1200" baseline="0">
                      <a:solidFill>
                        <a:schemeClr val="tx1">
                          <a:lumMod val="75000"/>
                          <a:lumOff val="25000"/>
                        </a:schemeClr>
                      </a:solidFill>
                      <a:latin typeface="+mn-lt"/>
                      <a:ea typeface="+mn-ea"/>
                      <a:cs typeface="+mn-cs"/>
                    </a:defRPr>
                  </a:pPr>
                  <a:endParaRPr lang="ja-JP"/>
                </a:p>
              </c:txPr>
              <c:dLblPos val="bestFit"/>
              <c:showLegendKey val="0"/>
              <c:showVal val="0"/>
              <c:showCatName val="1"/>
              <c:showSerName val="0"/>
              <c:showPercent val="1"/>
              <c:showBubbleSize val="0"/>
              <c:extLst>
                <c:ext xmlns:c15="http://schemas.microsoft.com/office/drawing/2012/chart" uri="{CE6537A1-D6FC-4f65-9D91-7224C49458BB}">
                  <c15:layout>
                    <c:manualLayout>
                      <c:w val="0.43726811621217893"/>
                      <c:h val="0.23509221318948381"/>
                    </c:manualLayout>
                  </c15:layout>
                  <c15:dlblFieldTable/>
                  <c15:showDataLabelsRange val="1"/>
                </c:ext>
                <c:ext xmlns:c16="http://schemas.microsoft.com/office/drawing/2014/chart" uri="{C3380CC4-5D6E-409C-BE32-E72D297353CC}">
                  <c16:uniqueId val="{00000005-3E82-478E-8040-797A2E3C3501}"/>
                </c:ext>
              </c:extLst>
            </c:dLbl>
            <c:dLbl>
              <c:idx val="3"/>
              <c:tx>
                <c:rich>
                  <a:bodyPr/>
                  <a:lstStyle/>
                  <a:p>
                    <a:fld id="{872016AF-18B6-4B11-9FCD-7C598BEFC09A}" type="CELLRANGE">
                      <a:rPr lang="en-US" altLang="ja-JP"/>
                      <a:pPr/>
                      <a:t>[CELLRANGE]</a:t>
                    </a:fld>
                    <a:r>
                      <a:rPr lang="en-US" altLang="ja-JP" baseline="0"/>
                      <a:t>
</a:t>
                    </a:r>
                    <a:fld id="{387C4E29-AE61-4CB8-A825-494172FE50A8}" type="CATEGORYNAME">
                      <a:rPr lang="en-US" altLang="ja-JP" baseline="0"/>
                      <a:pPr/>
                      <a:t>[分類名]</a:t>
                    </a:fld>
                    <a:r>
                      <a:rPr lang="en-US" altLang="ja-JP" baseline="0"/>
                      <a:t>
</a:t>
                    </a:r>
                    <a:fld id="{104E21D1-9356-4932-8488-050171AE9232}" type="PERCENTAGE">
                      <a:rPr lang="en-US" altLang="ja-JP" baseline="0"/>
                      <a:pPr/>
                      <a:t>[パーセンテージ]</a:t>
                    </a:fld>
                    <a:endParaRPr lang="en-US" altLang="ja-JP" baseline="0"/>
                  </a:p>
                </c:rich>
              </c:tx>
              <c:dLblPos val="bestFit"/>
              <c:showLegendKey val="0"/>
              <c:showVal val="0"/>
              <c:showCatName val="1"/>
              <c:showSerName val="0"/>
              <c:showPercent val="1"/>
              <c:showBubbleSize val="0"/>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7-3E82-478E-8040-797A2E3C3501}"/>
                </c:ext>
              </c:extLst>
            </c:dLbl>
            <c:dLbl>
              <c:idx val="4"/>
              <c:layout>
                <c:manualLayout>
                  <c:x val="-2.2848228014421653E-2"/>
                  <c:y val="8.1822217619140006E-2"/>
                </c:manualLayout>
              </c:layout>
              <c:tx>
                <c:rich>
                  <a:bodyPr/>
                  <a:lstStyle/>
                  <a:p>
                    <a:fld id="{B82D63BF-C005-4E14-AD5A-1169F40887E3}" type="CELLRANGE">
                      <a:rPr lang="en-US" altLang="ja-JP" baseline="0"/>
                      <a:pPr/>
                      <a:t>[CELLRANGE]</a:t>
                    </a:fld>
                    <a:r>
                      <a:rPr lang="en-US" altLang="ja-JP" baseline="0"/>
                      <a:t>
</a:t>
                    </a:r>
                    <a:fld id="{DC619D91-C3A1-41C4-9C4F-E3919009F197}" type="CATEGORYNAME">
                      <a:rPr lang="en-US" altLang="ja-JP" baseline="0"/>
                      <a:pPr/>
                      <a:t>[分類名]</a:t>
                    </a:fld>
                    <a:r>
                      <a:rPr lang="en-US" altLang="ja-JP" baseline="0"/>
                      <a:t>
</a:t>
                    </a:r>
                    <a:fld id="{94AAE21E-28C8-4736-83BF-A37EB1567037}" type="PERCENTAGE">
                      <a:rPr lang="en-US" altLang="ja-JP" baseline="0"/>
                      <a:pPr/>
                      <a:t>[パーセンテージ]</a:t>
                    </a:fld>
                    <a:endParaRPr lang="en-US" altLang="ja-JP" baseline="0"/>
                  </a:p>
                </c:rich>
              </c:tx>
              <c:dLblPos val="bestFit"/>
              <c:showLegendKey val="0"/>
              <c:showVal val="0"/>
              <c:showCatName val="1"/>
              <c:showSerName val="0"/>
              <c:showPercent val="1"/>
              <c:showBubbleSize val="0"/>
              <c:extLst>
                <c:ext xmlns:c15="http://schemas.microsoft.com/office/drawing/2012/chart" uri="{CE6537A1-D6FC-4f65-9D91-7224C49458BB}">
                  <c15:dlblFieldTable/>
                  <c15:showDataLabelsRange val="1"/>
                </c:ext>
                <c:ext xmlns:c16="http://schemas.microsoft.com/office/drawing/2014/chart" uri="{C3380CC4-5D6E-409C-BE32-E72D297353CC}">
                  <c16:uniqueId val="{00000009-3E82-478E-8040-797A2E3C3501}"/>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ja-JP"/>
              </a:p>
            </c:txPr>
            <c:dLblPos val="bestFit"/>
            <c:showLegendKey val="0"/>
            <c:showVal val="0"/>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15:showDataLabelsRange val="1"/>
              </c:ext>
            </c:extLst>
          </c:dLbls>
          <c:cat>
            <c:strRef>
              <c:f>グラフ作成用!$B$2:$F$3</c:f>
              <c:strCache>
                <c:ptCount val="5"/>
                <c:pt idx="0">
                  <c:v>全室個室</c:v>
                </c:pt>
                <c:pt idx="1">
                  <c:v>一部個室、今後も個室化予定あり</c:v>
                </c:pt>
                <c:pt idx="2">
                  <c:v>個室なし、今後個室化あり</c:v>
                </c:pt>
                <c:pt idx="3">
                  <c:v>個室化予定なし</c:v>
                </c:pt>
                <c:pt idx="4">
                  <c:v>無回答</c:v>
                </c:pt>
              </c:strCache>
            </c:strRef>
          </c:cat>
          <c:val>
            <c:numRef>
              <c:f>グラフ作成用!$B$4:$F$4</c:f>
              <c:numCache>
                <c:formatCode>General</c:formatCode>
                <c:ptCount val="5"/>
                <c:pt idx="0">
                  <c:v>23</c:v>
                </c:pt>
                <c:pt idx="1">
                  <c:v>17</c:v>
                </c:pt>
                <c:pt idx="2">
                  <c:v>6</c:v>
                </c:pt>
                <c:pt idx="3">
                  <c:v>31</c:v>
                </c:pt>
                <c:pt idx="4">
                  <c:v>2</c:v>
                </c:pt>
              </c:numCache>
            </c:numRef>
          </c:val>
          <c:extLst>
            <c:ext xmlns:c15="http://schemas.microsoft.com/office/drawing/2012/chart" uri="{02D57815-91ED-43cb-92C2-25804820EDAC}">
              <c15:datalabelsRange>
                <c15:f>グラフ作成用!$B$4:$F$4</c15:f>
                <c15:dlblRangeCache>
                  <c:ptCount val="5"/>
                  <c:pt idx="0">
                    <c:v>23</c:v>
                  </c:pt>
                  <c:pt idx="1">
                    <c:v>17</c:v>
                  </c:pt>
                  <c:pt idx="2">
                    <c:v>6</c:v>
                  </c:pt>
                  <c:pt idx="3">
                    <c:v>31</c:v>
                  </c:pt>
                  <c:pt idx="4">
                    <c:v>2</c:v>
                  </c:pt>
                </c15:dlblRangeCache>
              </c15:datalabelsRange>
            </c:ext>
            <c:ext xmlns:c16="http://schemas.microsoft.com/office/drawing/2014/chart" uri="{C3380CC4-5D6E-409C-BE32-E72D297353CC}">
              <c16:uniqueId val="{0000000A-3E82-478E-8040-797A2E3C3501}"/>
            </c:ext>
          </c:extLst>
        </c:ser>
        <c:dLbls>
          <c:dLblPos val="bestFit"/>
          <c:showLegendKey val="0"/>
          <c:showVal val="1"/>
          <c:showCatName val="0"/>
          <c:showSerName val="0"/>
          <c:showPercent val="0"/>
          <c:showBubbleSize val="0"/>
          <c:showLeaderLines val="1"/>
        </c:dLbls>
        <c:firstSliceAng val="0"/>
      </c:pieChart>
      <c:spPr>
        <a:noFill/>
        <a:ln>
          <a:noFill/>
        </a:ln>
        <a:effectLst/>
      </c:spPr>
    </c:plotArea>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1"/>
            <a:ext cx="2949787" cy="496967"/>
          </a:xfrm>
          <a:prstGeom prst="rect">
            <a:avLst/>
          </a:prstGeom>
        </p:spPr>
        <p:txBody>
          <a:bodyPr vert="horz" lIns="91433" tIns="45717" rIns="91433" bIns="45717"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9" y="1"/>
            <a:ext cx="2949787" cy="496967"/>
          </a:xfrm>
          <a:prstGeom prst="rect">
            <a:avLst/>
          </a:prstGeom>
        </p:spPr>
        <p:txBody>
          <a:bodyPr vert="horz" lIns="91433" tIns="45717" rIns="91433" bIns="45717" rtlCol="0"/>
          <a:lstStyle>
            <a:lvl1pPr algn="r">
              <a:defRPr sz="1200"/>
            </a:lvl1pPr>
          </a:lstStyle>
          <a:p>
            <a:fld id="{005252BA-2214-449C-8EB5-EC4AE1D81467}" type="datetimeFigureOut">
              <a:rPr kumimoji="1" lang="ja-JP" altLang="en-US" smtClean="0"/>
              <a:t>2023/11/24</a:t>
            </a:fld>
            <a:endParaRPr kumimoji="1" lang="ja-JP" altLang="en-US"/>
          </a:p>
        </p:txBody>
      </p:sp>
      <p:sp>
        <p:nvSpPr>
          <p:cNvPr id="4" name="スライド イメージ プレースホルダー 3"/>
          <p:cNvSpPr>
            <a:spLocks noGrp="1" noRot="1" noChangeAspect="1"/>
          </p:cNvSpPr>
          <p:nvPr>
            <p:ph type="sldImg" idx="2"/>
          </p:nvPr>
        </p:nvSpPr>
        <p:spPr>
          <a:xfrm>
            <a:off x="919163" y="746125"/>
            <a:ext cx="4968875" cy="3725863"/>
          </a:xfrm>
          <a:prstGeom prst="rect">
            <a:avLst/>
          </a:prstGeom>
          <a:noFill/>
          <a:ln w="12700">
            <a:solidFill>
              <a:prstClr val="black"/>
            </a:solidFill>
          </a:ln>
        </p:spPr>
        <p:txBody>
          <a:bodyPr vert="horz" lIns="91433" tIns="45717" rIns="91433" bIns="45717" rtlCol="0" anchor="ctr"/>
          <a:lstStyle/>
          <a:p>
            <a:endParaRPr lang="ja-JP" altLang="en-US"/>
          </a:p>
        </p:txBody>
      </p:sp>
      <p:sp>
        <p:nvSpPr>
          <p:cNvPr id="5" name="ノート プレースホルダー 4"/>
          <p:cNvSpPr>
            <a:spLocks noGrp="1"/>
          </p:cNvSpPr>
          <p:nvPr>
            <p:ph type="body" sz="quarter" idx="3"/>
          </p:nvPr>
        </p:nvSpPr>
        <p:spPr>
          <a:xfrm>
            <a:off x="680721" y="4721185"/>
            <a:ext cx="5445760" cy="4472702"/>
          </a:xfrm>
          <a:prstGeom prst="rect">
            <a:avLst/>
          </a:prstGeom>
        </p:spPr>
        <p:txBody>
          <a:bodyPr vert="horz" lIns="91433" tIns="45717" rIns="91433" bIns="45717"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647"/>
            <a:ext cx="2949787" cy="496967"/>
          </a:xfrm>
          <a:prstGeom prst="rect">
            <a:avLst/>
          </a:prstGeom>
        </p:spPr>
        <p:txBody>
          <a:bodyPr vert="horz" lIns="91433" tIns="45717" rIns="91433" bIns="45717"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9" y="9440647"/>
            <a:ext cx="2949787" cy="496967"/>
          </a:xfrm>
          <a:prstGeom prst="rect">
            <a:avLst/>
          </a:prstGeom>
        </p:spPr>
        <p:txBody>
          <a:bodyPr vert="horz" lIns="91433" tIns="45717" rIns="91433" bIns="45717" rtlCol="0" anchor="b"/>
          <a:lstStyle>
            <a:lvl1pPr algn="r">
              <a:defRPr sz="1200"/>
            </a:lvl1pPr>
          </a:lstStyle>
          <a:p>
            <a:fld id="{F5C0CDCA-636B-4F4B-A567-C7BA73AA0095}" type="slidenum">
              <a:rPr kumimoji="1" lang="ja-JP" altLang="en-US" smtClean="0"/>
              <a:t>‹#›</a:t>
            </a:fld>
            <a:endParaRPr kumimoji="1" lang="ja-JP" altLang="en-US"/>
          </a:p>
        </p:txBody>
      </p:sp>
    </p:spTree>
    <p:extLst>
      <p:ext uri="{BB962C8B-B14F-4D97-AF65-F5344CB8AC3E}">
        <p14:creationId xmlns:p14="http://schemas.microsoft.com/office/powerpoint/2010/main" val="392487175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44C44990-B191-44FF-908E-CD5C61C97783}" type="datetime1">
              <a:rPr kumimoji="1" lang="ja-JP" altLang="en-US" smtClean="0"/>
              <a:t>2023/11/24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C2C60DF-5D73-46A2-8FFF-B4A756D3B2D0}" type="slidenum">
              <a:rPr kumimoji="1" lang="ja-JP" altLang="en-US" smtClean="0"/>
              <a:t>‹#›</a:t>
            </a:fld>
            <a:endParaRPr kumimoji="1" lang="ja-JP" altLang="en-US"/>
          </a:p>
        </p:txBody>
      </p:sp>
    </p:spTree>
    <p:extLst>
      <p:ext uri="{BB962C8B-B14F-4D97-AF65-F5344CB8AC3E}">
        <p14:creationId xmlns:p14="http://schemas.microsoft.com/office/powerpoint/2010/main" val="29000573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6F5CAE68-DF1D-4A3B-B4C8-841469085435}" type="datetime1">
              <a:rPr kumimoji="1" lang="ja-JP" altLang="en-US" smtClean="0"/>
              <a:t>2023/11/24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C2C60DF-5D73-46A2-8FFF-B4A756D3B2D0}" type="slidenum">
              <a:rPr kumimoji="1" lang="ja-JP" altLang="en-US" smtClean="0"/>
              <a:t>‹#›</a:t>
            </a:fld>
            <a:endParaRPr kumimoji="1" lang="ja-JP" altLang="en-US"/>
          </a:p>
        </p:txBody>
      </p:sp>
    </p:spTree>
    <p:extLst>
      <p:ext uri="{BB962C8B-B14F-4D97-AF65-F5344CB8AC3E}">
        <p14:creationId xmlns:p14="http://schemas.microsoft.com/office/powerpoint/2010/main" val="8533318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E8CBD97C-F995-4932-ABDF-B20E3D61BD50}" type="datetime1">
              <a:rPr kumimoji="1" lang="ja-JP" altLang="en-US" smtClean="0"/>
              <a:t>2023/11/24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C2C60DF-5D73-46A2-8FFF-B4A756D3B2D0}" type="slidenum">
              <a:rPr kumimoji="1" lang="ja-JP" altLang="en-US" smtClean="0"/>
              <a:t>‹#›</a:t>
            </a:fld>
            <a:endParaRPr kumimoji="1" lang="ja-JP" altLang="en-US"/>
          </a:p>
        </p:txBody>
      </p:sp>
    </p:spTree>
    <p:extLst>
      <p:ext uri="{BB962C8B-B14F-4D97-AF65-F5344CB8AC3E}">
        <p14:creationId xmlns:p14="http://schemas.microsoft.com/office/powerpoint/2010/main" val="36930467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B4A44DC7-CFC5-44D6-8028-927A1CC03337}" type="datetime1">
              <a:rPr kumimoji="1" lang="ja-JP" altLang="en-US" smtClean="0"/>
              <a:t>2023/11/24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C2C60DF-5D73-46A2-8FFF-B4A756D3B2D0}" type="slidenum">
              <a:rPr kumimoji="1" lang="ja-JP" altLang="en-US" smtClean="0"/>
              <a:t>‹#›</a:t>
            </a:fld>
            <a:endParaRPr kumimoji="1" lang="ja-JP" altLang="en-US"/>
          </a:p>
        </p:txBody>
      </p:sp>
    </p:spTree>
    <p:extLst>
      <p:ext uri="{BB962C8B-B14F-4D97-AF65-F5344CB8AC3E}">
        <p14:creationId xmlns:p14="http://schemas.microsoft.com/office/powerpoint/2010/main" val="24787623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F7EA6779-2EDE-4EE9-B2E0-8016CC5F3D13}" type="datetime1">
              <a:rPr kumimoji="1" lang="ja-JP" altLang="en-US" smtClean="0"/>
              <a:t>2023/11/24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C2C60DF-5D73-46A2-8FFF-B4A756D3B2D0}" type="slidenum">
              <a:rPr kumimoji="1" lang="ja-JP" altLang="en-US" smtClean="0"/>
              <a:t>‹#›</a:t>
            </a:fld>
            <a:endParaRPr kumimoji="1" lang="ja-JP" altLang="en-US"/>
          </a:p>
        </p:txBody>
      </p:sp>
    </p:spTree>
    <p:extLst>
      <p:ext uri="{BB962C8B-B14F-4D97-AF65-F5344CB8AC3E}">
        <p14:creationId xmlns:p14="http://schemas.microsoft.com/office/powerpoint/2010/main" val="12873384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A4BB9FF4-3CA3-481E-AC8A-2DA11F807245}" type="datetime1">
              <a:rPr kumimoji="1" lang="ja-JP" altLang="en-US" smtClean="0"/>
              <a:t>2023/11/24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C2C60DF-5D73-46A2-8FFF-B4A756D3B2D0}" type="slidenum">
              <a:rPr kumimoji="1" lang="ja-JP" altLang="en-US" smtClean="0"/>
              <a:t>‹#›</a:t>
            </a:fld>
            <a:endParaRPr kumimoji="1" lang="ja-JP" altLang="en-US"/>
          </a:p>
        </p:txBody>
      </p:sp>
    </p:spTree>
    <p:extLst>
      <p:ext uri="{BB962C8B-B14F-4D97-AF65-F5344CB8AC3E}">
        <p14:creationId xmlns:p14="http://schemas.microsoft.com/office/powerpoint/2010/main" val="5829794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18072A7C-5CA8-4A04-B6D3-4A79AB67A3F2}" type="datetime1">
              <a:rPr kumimoji="1" lang="ja-JP" altLang="en-US" smtClean="0"/>
              <a:t>2023/11/24</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1C2C60DF-5D73-46A2-8FFF-B4A756D3B2D0}" type="slidenum">
              <a:rPr kumimoji="1" lang="ja-JP" altLang="en-US" smtClean="0"/>
              <a:t>‹#›</a:t>
            </a:fld>
            <a:endParaRPr kumimoji="1" lang="ja-JP" altLang="en-US"/>
          </a:p>
        </p:txBody>
      </p:sp>
    </p:spTree>
    <p:extLst>
      <p:ext uri="{BB962C8B-B14F-4D97-AF65-F5344CB8AC3E}">
        <p14:creationId xmlns:p14="http://schemas.microsoft.com/office/powerpoint/2010/main" val="19532130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762A5165-AE32-4DFC-B3DB-0A5EC32549A1}" type="datetime1">
              <a:rPr kumimoji="1" lang="ja-JP" altLang="en-US" smtClean="0"/>
              <a:t>2023/11/24</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1C2C60DF-5D73-46A2-8FFF-B4A756D3B2D0}" type="slidenum">
              <a:rPr kumimoji="1" lang="ja-JP" altLang="en-US" smtClean="0"/>
              <a:t>‹#›</a:t>
            </a:fld>
            <a:endParaRPr kumimoji="1" lang="ja-JP" altLang="en-US"/>
          </a:p>
        </p:txBody>
      </p:sp>
    </p:spTree>
    <p:extLst>
      <p:ext uri="{BB962C8B-B14F-4D97-AF65-F5344CB8AC3E}">
        <p14:creationId xmlns:p14="http://schemas.microsoft.com/office/powerpoint/2010/main" val="34029266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26A0DA09-063E-4394-935A-FDA93ECAF335}" type="datetime1">
              <a:rPr kumimoji="1" lang="ja-JP" altLang="en-US" smtClean="0"/>
              <a:t>2023/11/24</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1C2C60DF-5D73-46A2-8FFF-B4A756D3B2D0}" type="slidenum">
              <a:rPr kumimoji="1" lang="ja-JP" altLang="en-US" smtClean="0"/>
              <a:t>‹#›</a:t>
            </a:fld>
            <a:endParaRPr kumimoji="1" lang="ja-JP" altLang="en-US"/>
          </a:p>
        </p:txBody>
      </p:sp>
    </p:spTree>
    <p:extLst>
      <p:ext uri="{BB962C8B-B14F-4D97-AF65-F5344CB8AC3E}">
        <p14:creationId xmlns:p14="http://schemas.microsoft.com/office/powerpoint/2010/main" val="30783628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BF9CC58A-5E16-4063-84BB-CB94814E850A}" type="datetime1">
              <a:rPr kumimoji="1" lang="ja-JP" altLang="en-US" smtClean="0"/>
              <a:t>2023/11/24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C2C60DF-5D73-46A2-8FFF-B4A756D3B2D0}" type="slidenum">
              <a:rPr kumimoji="1" lang="ja-JP" altLang="en-US" smtClean="0"/>
              <a:t>‹#›</a:t>
            </a:fld>
            <a:endParaRPr kumimoji="1" lang="ja-JP" altLang="en-US"/>
          </a:p>
        </p:txBody>
      </p:sp>
    </p:spTree>
    <p:extLst>
      <p:ext uri="{BB962C8B-B14F-4D97-AF65-F5344CB8AC3E}">
        <p14:creationId xmlns:p14="http://schemas.microsoft.com/office/powerpoint/2010/main" val="23025461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C77A0724-2BC3-4E92-B661-077C20E9E87E}" type="datetime1">
              <a:rPr kumimoji="1" lang="ja-JP" altLang="en-US" smtClean="0"/>
              <a:t>2023/11/24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C2C60DF-5D73-46A2-8FFF-B4A756D3B2D0}" type="slidenum">
              <a:rPr kumimoji="1" lang="ja-JP" altLang="en-US" smtClean="0"/>
              <a:t>‹#›</a:t>
            </a:fld>
            <a:endParaRPr kumimoji="1" lang="ja-JP" altLang="en-US"/>
          </a:p>
        </p:txBody>
      </p:sp>
    </p:spTree>
    <p:extLst>
      <p:ext uri="{BB962C8B-B14F-4D97-AF65-F5344CB8AC3E}">
        <p14:creationId xmlns:p14="http://schemas.microsoft.com/office/powerpoint/2010/main" val="20230640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E79376D-9F3B-4D25-B378-A0F17775B954}" type="datetime1">
              <a:rPr kumimoji="1" lang="ja-JP" altLang="en-US" smtClean="0"/>
              <a:t>2023/11/24</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C2C60DF-5D73-46A2-8FFF-B4A756D3B2D0}" type="slidenum">
              <a:rPr kumimoji="1" lang="ja-JP" altLang="en-US" smtClean="0"/>
              <a:t>‹#›</a:t>
            </a:fld>
            <a:endParaRPr kumimoji="1" lang="ja-JP" altLang="en-US"/>
          </a:p>
        </p:txBody>
      </p:sp>
    </p:spTree>
    <p:extLst>
      <p:ext uri="{BB962C8B-B14F-4D97-AF65-F5344CB8AC3E}">
        <p14:creationId xmlns:p14="http://schemas.microsoft.com/office/powerpoint/2010/main" val="221435174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chart" Target="../charts/chart7.xml"/><Relationship Id="rId3" Type="http://schemas.openxmlformats.org/officeDocument/2006/relationships/chart" Target="../charts/chart2.xml"/><Relationship Id="rId7" Type="http://schemas.openxmlformats.org/officeDocument/2006/relationships/chart" Target="../charts/chart6.xml"/><Relationship Id="rId2" Type="http://schemas.openxmlformats.org/officeDocument/2006/relationships/chart" Target="../charts/chart1.xml"/><Relationship Id="rId1" Type="http://schemas.openxmlformats.org/officeDocument/2006/relationships/slideLayout" Target="../slideLayouts/slideLayout7.xml"/><Relationship Id="rId6" Type="http://schemas.openxmlformats.org/officeDocument/2006/relationships/chart" Target="../charts/chart5.xml"/><Relationship Id="rId5" Type="http://schemas.openxmlformats.org/officeDocument/2006/relationships/chart" Target="../charts/chart4.xml"/><Relationship Id="rId4" Type="http://schemas.openxmlformats.org/officeDocument/2006/relationships/chart" Target="../charts/char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txBox="1">
            <a:spLocks/>
          </p:cNvSpPr>
          <p:nvPr/>
        </p:nvSpPr>
        <p:spPr>
          <a:xfrm>
            <a:off x="457200" y="1493098"/>
            <a:ext cx="8363272" cy="5217443"/>
          </a:xfrm>
          <a:prstGeom prst="rect">
            <a:avLst/>
          </a:prstGeom>
        </p:spPr>
        <p:txBody>
          <a:bodyPr>
            <a:norm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buFont typeface="Arial" panose="020B0604020202020204" pitchFamily="34" charset="0"/>
              <a:buNone/>
            </a:pPr>
            <a:endParaRPr lang="en-US" altLang="ja-JP" sz="1800" dirty="0"/>
          </a:p>
        </p:txBody>
      </p:sp>
      <p:sp>
        <p:nvSpPr>
          <p:cNvPr id="24" name="タイトル 1"/>
          <p:cNvSpPr txBox="1">
            <a:spLocks/>
          </p:cNvSpPr>
          <p:nvPr/>
        </p:nvSpPr>
        <p:spPr>
          <a:xfrm>
            <a:off x="-1" y="1778665"/>
            <a:ext cx="5784303" cy="258358"/>
          </a:xfrm>
          <a:prstGeom prst="rect">
            <a:avLst/>
          </a:prstGeom>
          <a:solidFill>
            <a:schemeClr val="tx2">
              <a:lumMod val="60000"/>
              <a:lumOff val="40000"/>
            </a:schemeClr>
          </a:solidFill>
        </p:spPr>
        <p:txBody>
          <a:bodyPr anchor="ct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1100" b="1" dirty="0">
                <a:solidFill>
                  <a:schemeClr val="bg1"/>
                </a:solidFill>
                <a:latin typeface="Meiryo UI" panose="020B0604030504040204" pitchFamily="50" charset="-128"/>
                <a:ea typeface="Meiryo UI" panose="020B0604030504040204" pitchFamily="50" charset="-128"/>
              </a:rPr>
              <a:t>施設としての地域移行に向けた方針について</a:t>
            </a:r>
          </a:p>
        </p:txBody>
      </p:sp>
      <p:sp>
        <p:nvSpPr>
          <p:cNvPr id="23" name="タイトル 1"/>
          <p:cNvSpPr txBox="1">
            <a:spLocks/>
          </p:cNvSpPr>
          <p:nvPr/>
        </p:nvSpPr>
        <p:spPr>
          <a:xfrm>
            <a:off x="-6153" y="-7650"/>
            <a:ext cx="9077585" cy="385367"/>
          </a:xfrm>
          <a:prstGeom prst="rect">
            <a:avLst/>
          </a:prstGeom>
          <a:gradFill flip="none" rotWithShape="1">
            <a:gsLst>
              <a:gs pos="0">
                <a:schemeClr val="accent1">
                  <a:lumMod val="67000"/>
                </a:schemeClr>
              </a:gs>
              <a:gs pos="48000">
                <a:schemeClr val="accent1">
                  <a:lumMod val="97000"/>
                  <a:lumOff val="3000"/>
                </a:schemeClr>
              </a:gs>
              <a:gs pos="100000">
                <a:schemeClr val="accent1">
                  <a:lumMod val="60000"/>
                  <a:lumOff val="40000"/>
                </a:schemeClr>
              </a:gs>
            </a:gsLst>
            <a:lin ang="16200000" scaled="1"/>
            <a:tileRect/>
          </a:gradFill>
        </p:spPr>
        <p:txBody>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1800" b="1" dirty="0">
                <a:solidFill>
                  <a:schemeClr val="bg1"/>
                </a:solidFill>
                <a:latin typeface="Meiryo UI" panose="020B0604030504040204" pitchFamily="50" charset="-128"/>
                <a:ea typeface="Meiryo UI" panose="020B0604030504040204" pitchFamily="50" charset="-128"/>
              </a:rPr>
              <a:t>令和４年度　</a:t>
            </a:r>
            <a:r>
              <a:rPr lang="ja-JP" altLang="en-US" sz="1800" b="1" dirty="0" err="1">
                <a:solidFill>
                  <a:schemeClr val="bg1"/>
                </a:solidFill>
                <a:latin typeface="Meiryo UI" panose="020B0604030504040204" pitchFamily="50" charset="-128"/>
                <a:ea typeface="Meiryo UI" panose="020B0604030504040204" pitchFamily="50" charset="-128"/>
              </a:rPr>
              <a:t>障がい</a:t>
            </a:r>
            <a:r>
              <a:rPr lang="ja-JP" altLang="en-US" sz="1800" b="1" dirty="0">
                <a:solidFill>
                  <a:schemeClr val="bg1"/>
                </a:solidFill>
                <a:latin typeface="Meiryo UI" panose="020B0604030504040204" pitchFamily="50" charset="-128"/>
                <a:ea typeface="Meiryo UI" panose="020B0604030504040204" pitchFamily="50" charset="-128"/>
              </a:rPr>
              <a:t>者支援施設に関する実態調査</a:t>
            </a:r>
            <a:r>
              <a:rPr lang="ja-JP" altLang="en-US" sz="1800" b="1">
                <a:solidFill>
                  <a:schemeClr val="bg1"/>
                </a:solidFill>
                <a:latin typeface="Meiryo UI" panose="020B0604030504040204" pitchFamily="50" charset="-128"/>
                <a:ea typeface="Meiryo UI" panose="020B0604030504040204" pitchFamily="50" charset="-128"/>
              </a:rPr>
              <a:t>　結果概要</a:t>
            </a:r>
            <a:endParaRPr lang="ja-JP" altLang="en-US" sz="1800" b="1" dirty="0">
              <a:solidFill>
                <a:schemeClr val="bg1"/>
              </a:solidFill>
              <a:latin typeface="Meiryo UI" panose="020B0604030504040204" pitchFamily="50" charset="-128"/>
              <a:ea typeface="Meiryo UI" panose="020B0604030504040204" pitchFamily="50" charset="-128"/>
            </a:endParaRPr>
          </a:p>
        </p:txBody>
      </p:sp>
      <p:sp>
        <p:nvSpPr>
          <p:cNvPr id="22" name="テキスト ボックス 21"/>
          <p:cNvSpPr txBox="1"/>
          <p:nvPr/>
        </p:nvSpPr>
        <p:spPr>
          <a:xfrm>
            <a:off x="8028384" y="16208"/>
            <a:ext cx="1008112" cy="307777"/>
          </a:xfrm>
          <a:prstGeom prst="rect">
            <a:avLst/>
          </a:prstGeom>
          <a:solidFill>
            <a:schemeClr val="bg1"/>
          </a:solidFill>
          <a:ln/>
        </p:spPr>
        <p:style>
          <a:lnRef idx="2">
            <a:schemeClr val="dk1">
              <a:shade val="50000"/>
            </a:schemeClr>
          </a:lnRef>
          <a:fillRef idx="1">
            <a:schemeClr val="dk1"/>
          </a:fillRef>
          <a:effectRef idx="0">
            <a:schemeClr val="dk1"/>
          </a:effectRef>
          <a:fontRef idx="minor">
            <a:schemeClr val="lt1"/>
          </a:fontRef>
        </p:style>
        <p:txBody>
          <a:bodyPr wrap="square" rtlCol="0">
            <a:spAutoFit/>
          </a:bodyPr>
          <a:lstStyle/>
          <a:p>
            <a:pPr algn="ctr"/>
            <a:r>
              <a:rPr kumimoji="1" lang="ja-JP" altLang="en-US" sz="1400" dirty="0">
                <a:solidFill>
                  <a:schemeClr val="tx1"/>
                </a:solidFill>
                <a:latin typeface="Meiryo UI" panose="020B0604030504040204" pitchFamily="50" charset="-128"/>
                <a:ea typeface="Meiryo UI" panose="020B0604030504040204" pitchFamily="50" charset="-128"/>
              </a:rPr>
              <a:t>資料</a:t>
            </a:r>
            <a:r>
              <a:rPr kumimoji="1" lang="en-US" altLang="ja-JP" sz="1400" dirty="0">
                <a:solidFill>
                  <a:schemeClr val="tx1"/>
                </a:solidFill>
                <a:latin typeface="Meiryo UI" panose="020B0604030504040204" pitchFamily="50" charset="-128"/>
                <a:ea typeface="Meiryo UI" panose="020B0604030504040204" pitchFamily="50" charset="-128"/>
              </a:rPr>
              <a:t>3‐</a:t>
            </a:r>
            <a:r>
              <a:rPr kumimoji="1" lang="ja-JP" altLang="en-US" sz="1400" dirty="0">
                <a:solidFill>
                  <a:schemeClr val="tx1"/>
                </a:solidFill>
                <a:latin typeface="Meiryo UI" panose="020B0604030504040204" pitchFamily="50" charset="-128"/>
                <a:ea typeface="Meiryo UI" panose="020B0604030504040204" pitchFamily="50" charset="-128"/>
              </a:rPr>
              <a:t>１</a:t>
            </a:r>
            <a:endParaRPr kumimoji="1" lang="en-US" altLang="ja-JP" sz="1400" dirty="0">
              <a:solidFill>
                <a:schemeClr val="tx1"/>
              </a:solidFill>
              <a:latin typeface="Meiryo UI" panose="020B0604030504040204" pitchFamily="50" charset="-128"/>
              <a:ea typeface="Meiryo UI" panose="020B0604030504040204" pitchFamily="50" charset="-128"/>
            </a:endParaRPr>
          </a:p>
        </p:txBody>
      </p:sp>
      <p:sp>
        <p:nvSpPr>
          <p:cNvPr id="18" name="正方形/長方形 17"/>
          <p:cNvSpPr/>
          <p:nvPr/>
        </p:nvSpPr>
        <p:spPr>
          <a:xfrm>
            <a:off x="0" y="2030654"/>
            <a:ext cx="5784302" cy="1379931"/>
          </a:xfrm>
          <a:prstGeom prst="rect">
            <a:avLst/>
          </a:prstGeom>
          <a:ln w="6350">
            <a:solidFill>
              <a:schemeClr val="tx1"/>
            </a:solidFill>
          </a:ln>
        </p:spPr>
        <p:style>
          <a:lnRef idx="2">
            <a:schemeClr val="accent6"/>
          </a:lnRef>
          <a:fillRef idx="1">
            <a:schemeClr val="lt1"/>
          </a:fillRef>
          <a:effectRef idx="0">
            <a:schemeClr val="accent6"/>
          </a:effectRef>
          <a:fontRef idx="minor">
            <a:schemeClr val="dk1"/>
          </a:fontRef>
        </p:style>
        <p:txBody>
          <a:bodyPr rtlCol="0" anchor="t" anchorCtr="0"/>
          <a:lstStyle/>
          <a:p>
            <a:pPr marL="72000" indent="-457200">
              <a:lnSpc>
                <a:spcPts val="1300"/>
              </a:lnSpc>
            </a:pPr>
            <a:endParaRPr lang="en-US" altLang="ja-JP" sz="1050" dirty="0">
              <a:solidFill>
                <a:schemeClr val="tx1"/>
              </a:solidFill>
              <a:latin typeface="Meiryo UI" panose="020B0604030504040204" pitchFamily="50" charset="-128"/>
              <a:ea typeface="Meiryo UI" panose="020B0604030504040204" pitchFamily="50" charset="-128"/>
            </a:endParaRPr>
          </a:p>
          <a:p>
            <a:pPr marL="72000" indent="-457200">
              <a:lnSpc>
                <a:spcPts val="1300"/>
              </a:lnSpc>
            </a:pPr>
            <a:endParaRPr lang="en-US" altLang="ja-JP" sz="1050" dirty="0">
              <a:solidFill>
                <a:schemeClr val="tx1"/>
              </a:solidFill>
              <a:latin typeface="Meiryo UI" panose="020B0604030504040204" pitchFamily="50" charset="-128"/>
              <a:ea typeface="Meiryo UI" panose="020B0604030504040204" pitchFamily="50" charset="-128"/>
            </a:endParaRPr>
          </a:p>
          <a:p>
            <a:pPr marL="72000" indent="-457200">
              <a:lnSpc>
                <a:spcPts val="1300"/>
              </a:lnSpc>
            </a:pPr>
            <a:r>
              <a:rPr lang="ja-JP" altLang="en-US" sz="1050" dirty="0">
                <a:solidFill>
                  <a:schemeClr val="tx1"/>
                </a:solidFill>
                <a:latin typeface="Meiryo UI" panose="020B0604030504040204" pitchFamily="50" charset="-128"/>
                <a:ea typeface="Meiryo UI" panose="020B0604030504040204" pitchFamily="50" charset="-128"/>
              </a:rPr>
              <a:t>法人や施設の理念や方針等に位置付けている</a:t>
            </a:r>
            <a:r>
              <a:rPr lang="en-US" altLang="ja-JP" sz="1050" dirty="0">
                <a:solidFill>
                  <a:schemeClr val="tx1"/>
                </a:solidFill>
                <a:latin typeface="Meiryo UI" panose="020B0604030504040204" pitchFamily="50" charset="-128"/>
                <a:ea typeface="Meiryo UI" panose="020B0604030504040204" pitchFamily="50" charset="-128"/>
              </a:rPr>
              <a:t>…23</a:t>
            </a:r>
            <a:r>
              <a:rPr lang="ja-JP" altLang="en-US" sz="1050" dirty="0">
                <a:solidFill>
                  <a:schemeClr val="tx1"/>
                </a:solidFill>
                <a:latin typeface="Meiryo UI" panose="020B0604030504040204" pitchFamily="50" charset="-128"/>
                <a:ea typeface="Meiryo UI" panose="020B0604030504040204" pitchFamily="50" charset="-128"/>
              </a:rPr>
              <a:t>施設</a:t>
            </a:r>
            <a:endParaRPr lang="en-US" altLang="ja-JP" sz="1050" dirty="0">
              <a:solidFill>
                <a:schemeClr val="tx1"/>
              </a:solidFill>
              <a:latin typeface="Meiryo UI" panose="020B0604030504040204" pitchFamily="50" charset="-128"/>
              <a:ea typeface="Meiryo UI" panose="020B0604030504040204" pitchFamily="50" charset="-128"/>
            </a:endParaRPr>
          </a:p>
          <a:p>
            <a:pPr marL="72000" indent="-457200">
              <a:lnSpc>
                <a:spcPts val="1300"/>
              </a:lnSpc>
            </a:pPr>
            <a:r>
              <a:rPr lang="ja-JP" altLang="en-US" sz="1050" dirty="0">
                <a:solidFill>
                  <a:schemeClr val="tx1"/>
                </a:solidFill>
                <a:latin typeface="Meiryo UI" panose="020B0604030504040204" pitchFamily="50" charset="-128"/>
                <a:ea typeface="Meiryo UI" panose="020B0604030504040204" pitchFamily="50" charset="-128"/>
              </a:rPr>
              <a:t>法人の方針等には明記していないが、</a:t>
            </a:r>
            <a:endParaRPr lang="en-US" altLang="ja-JP" sz="1050" dirty="0">
              <a:solidFill>
                <a:schemeClr val="tx1"/>
              </a:solidFill>
              <a:latin typeface="Meiryo UI" panose="020B0604030504040204" pitchFamily="50" charset="-128"/>
              <a:ea typeface="Meiryo UI" panose="020B0604030504040204" pitchFamily="50" charset="-128"/>
            </a:endParaRPr>
          </a:p>
          <a:p>
            <a:pPr marL="72000" indent="-457200">
              <a:lnSpc>
                <a:spcPts val="1300"/>
              </a:lnSpc>
            </a:pPr>
            <a:r>
              <a:rPr lang="ja-JP" altLang="en-US" sz="1050" dirty="0">
                <a:solidFill>
                  <a:schemeClr val="tx1"/>
                </a:solidFill>
                <a:latin typeface="Meiryo UI" panose="020B0604030504040204" pitchFamily="50" charset="-128"/>
                <a:ea typeface="Meiryo UI" panose="020B0604030504040204" pitchFamily="50" charset="-128"/>
              </a:rPr>
              <a:t>　地域移行を意識した取組みを行っている</a:t>
            </a:r>
            <a:r>
              <a:rPr lang="en-US" altLang="ja-JP" sz="1050" dirty="0">
                <a:solidFill>
                  <a:schemeClr val="tx1"/>
                </a:solidFill>
                <a:latin typeface="Meiryo UI" panose="020B0604030504040204" pitchFamily="50" charset="-128"/>
                <a:ea typeface="Meiryo UI" panose="020B0604030504040204" pitchFamily="50" charset="-128"/>
              </a:rPr>
              <a:t>…18</a:t>
            </a:r>
            <a:r>
              <a:rPr lang="ja-JP" altLang="en-US" sz="1050" dirty="0">
                <a:solidFill>
                  <a:schemeClr val="tx1"/>
                </a:solidFill>
                <a:latin typeface="Meiryo UI" panose="020B0604030504040204" pitchFamily="50" charset="-128"/>
                <a:ea typeface="Meiryo UI" panose="020B0604030504040204" pitchFamily="50" charset="-128"/>
              </a:rPr>
              <a:t>施設</a:t>
            </a:r>
            <a:endParaRPr lang="en-US" altLang="ja-JP" sz="1050" dirty="0">
              <a:solidFill>
                <a:schemeClr val="tx1"/>
              </a:solidFill>
              <a:latin typeface="Meiryo UI" panose="020B0604030504040204" pitchFamily="50" charset="-128"/>
              <a:ea typeface="Meiryo UI" panose="020B0604030504040204" pitchFamily="50" charset="-128"/>
            </a:endParaRPr>
          </a:p>
          <a:p>
            <a:pPr marL="72000" indent="-457200">
              <a:lnSpc>
                <a:spcPts val="1300"/>
              </a:lnSpc>
            </a:pPr>
            <a:r>
              <a:rPr lang="ja-JP" altLang="en-US" sz="1050" dirty="0">
                <a:solidFill>
                  <a:schemeClr val="tx1"/>
                </a:solidFill>
                <a:latin typeface="Meiryo UI" panose="020B0604030504040204" pitchFamily="50" charset="-128"/>
                <a:ea typeface="Meiryo UI" panose="020B0604030504040204" pitchFamily="50" charset="-128"/>
              </a:rPr>
              <a:t>入所者等から希望があれば検討している</a:t>
            </a:r>
            <a:r>
              <a:rPr lang="en-US" altLang="ja-JP" sz="1050" dirty="0">
                <a:solidFill>
                  <a:schemeClr val="tx1"/>
                </a:solidFill>
                <a:latin typeface="Meiryo UI" panose="020B0604030504040204" pitchFamily="50" charset="-128"/>
                <a:ea typeface="Meiryo UI" panose="020B0604030504040204" pitchFamily="50" charset="-128"/>
              </a:rPr>
              <a:t>…32</a:t>
            </a:r>
            <a:r>
              <a:rPr lang="ja-JP" altLang="en-US" sz="1050" dirty="0">
                <a:solidFill>
                  <a:schemeClr val="tx1"/>
                </a:solidFill>
                <a:latin typeface="Meiryo UI" panose="020B0604030504040204" pitchFamily="50" charset="-128"/>
                <a:ea typeface="Meiryo UI" panose="020B0604030504040204" pitchFamily="50" charset="-128"/>
              </a:rPr>
              <a:t>施設</a:t>
            </a:r>
            <a:endParaRPr lang="en-US" altLang="ja-JP" sz="1050" dirty="0">
              <a:solidFill>
                <a:schemeClr val="tx1"/>
              </a:solidFill>
              <a:latin typeface="Meiryo UI" panose="020B0604030504040204" pitchFamily="50" charset="-128"/>
              <a:ea typeface="Meiryo UI" panose="020B0604030504040204" pitchFamily="50" charset="-128"/>
            </a:endParaRPr>
          </a:p>
          <a:p>
            <a:pPr marL="72000" indent="-457200">
              <a:lnSpc>
                <a:spcPts val="1500"/>
              </a:lnSpc>
            </a:pPr>
            <a:r>
              <a:rPr lang="ja-JP" altLang="en-US" sz="1000" dirty="0">
                <a:solidFill>
                  <a:schemeClr val="tx1"/>
                </a:solidFill>
                <a:latin typeface="Meiryo UI" panose="020B0604030504040204" pitchFamily="50" charset="-128"/>
                <a:ea typeface="Meiryo UI" panose="020B0604030504040204" pitchFamily="50" charset="-128"/>
              </a:rPr>
              <a:t>地域移行の取組みを行っていない</a:t>
            </a:r>
            <a:r>
              <a:rPr lang="en-US" altLang="ja-JP" sz="1000" dirty="0">
                <a:solidFill>
                  <a:schemeClr val="tx1"/>
                </a:solidFill>
                <a:latin typeface="Meiryo UI" panose="020B0604030504040204" pitchFamily="50" charset="-128"/>
                <a:ea typeface="Meiryo UI" panose="020B0604030504040204" pitchFamily="50" charset="-128"/>
              </a:rPr>
              <a:t>…3</a:t>
            </a:r>
            <a:r>
              <a:rPr lang="ja-JP" altLang="en-US" sz="1000" dirty="0">
                <a:solidFill>
                  <a:schemeClr val="tx1"/>
                </a:solidFill>
                <a:latin typeface="Meiryo UI" panose="020B0604030504040204" pitchFamily="50" charset="-128"/>
                <a:ea typeface="Meiryo UI" panose="020B0604030504040204" pitchFamily="50" charset="-128"/>
              </a:rPr>
              <a:t>施設</a:t>
            </a:r>
            <a:endParaRPr lang="en-US" altLang="ja-JP" sz="1000" dirty="0">
              <a:solidFill>
                <a:schemeClr val="tx1"/>
              </a:solidFill>
              <a:latin typeface="Meiryo UI" panose="020B0604030504040204" pitchFamily="50" charset="-128"/>
              <a:ea typeface="Meiryo UI" panose="020B0604030504040204" pitchFamily="50" charset="-128"/>
            </a:endParaRPr>
          </a:p>
          <a:p>
            <a:pPr marL="72000" indent="-457200">
              <a:lnSpc>
                <a:spcPts val="1500"/>
              </a:lnSpc>
            </a:pPr>
            <a:r>
              <a:rPr lang="ja-JP" altLang="en-US" sz="1000" dirty="0">
                <a:solidFill>
                  <a:schemeClr val="tx1"/>
                </a:solidFill>
                <a:latin typeface="Meiryo UI" panose="020B0604030504040204" pitchFamily="50" charset="-128"/>
                <a:ea typeface="Meiryo UI" panose="020B0604030504040204" pitchFamily="50" charset="-128"/>
              </a:rPr>
              <a:t>その他</a:t>
            </a:r>
            <a:r>
              <a:rPr lang="en-US" altLang="ja-JP" sz="1000" dirty="0">
                <a:solidFill>
                  <a:schemeClr val="tx1"/>
                </a:solidFill>
                <a:latin typeface="Meiryo UI" panose="020B0604030504040204" pitchFamily="50" charset="-128"/>
                <a:ea typeface="Meiryo UI" panose="020B0604030504040204" pitchFamily="50" charset="-128"/>
              </a:rPr>
              <a:t>…3</a:t>
            </a:r>
            <a:r>
              <a:rPr lang="ja-JP" altLang="en-US" sz="1000" dirty="0">
                <a:solidFill>
                  <a:schemeClr val="tx1"/>
                </a:solidFill>
                <a:latin typeface="Meiryo UI" panose="020B0604030504040204" pitchFamily="50" charset="-128"/>
                <a:ea typeface="Meiryo UI" panose="020B0604030504040204" pitchFamily="50" charset="-128"/>
              </a:rPr>
              <a:t>施設</a:t>
            </a:r>
            <a:endParaRPr lang="en-US" altLang="ja-JP" sz="1000" dirty="0">
              <a:solidFill>
                <a:schemeClr val="tx1"/>
              </a:solidFill>
              <a:latin typeface="Meiryo UI" panose="020B0604030504040204" pitchFamily="50" charset="-128"/>
              <a:ea typeface="Meiryo UI" panose="020B0604030504040204" pitchFamily="50" charset="-128"/>
            </a:endParaRPr>
          </a:p>
        </p:txBody>
      </p:sp>
      <p:sp>
        <p:nvSpPr>
          <p:cNvPr id="20" name="タイトル 1"/>
          <p:cNvSpPr txBox="1">
            <a:spLocks/>
          </p:cNvSpPr>
          <p:nvPr/>
        </p:nvSpPr>
        <p:spPr>
          <a:xfrm>
            <a:off x="5796136" y="1787562"/>
            <a:ext cx="3298675" cy="243092"/>
          </a:xfrm>
          <a:prstGeom prst="rect">
            <a:avLst/>
          </a:prstGeom>
          <a:solidFill>
            <a:schemeClr val="tx2">
              <a:lumMod val="60000"/>
              <a:lumOff val="40000"/>
            </a:schemeClr>
          </a:solidFill>
        </p:spPr>
        <p:txBody>
          <a:bodyPr anchor="ct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1100" b="1" dirty="0">
                <a:solidFill>
                  <a:schemeClr val="bg1"/>
                </a:solidFill>
                <a:latin typeface="Meiryo UI" panose="020B0604030504040204" pitchFamily="50" charset="-128"/>
                <a:ea typeface="Meiryo UI" panose="020B0604030504040204" pitchFamily="50" charset="-128"/>
              </a:rPr>
              <a:t>地域移行のための担当者の配置</a:t>
            </a:r>
          </a:p>
        </p:txBody>
      </p:sp>
      <p:sp>
        <p:nvSpPr>
          <p:cNvPr id="25" name="正方形/長方形 24">
            <a:extLst>
              <a:ext uri="{FF2B5EF4-FFF2-40B4-BE49-F238E27FC236}">
                <a16:creationId xmlns:a16="http://schemas.microsoft.com/office/drawing/2014/main" id="{DBCAC53A-06EE-4214-937C-805C5D0F40A4}"/>
              </a:ext>
            </a:extLst>
          </p:cNvPr>
          <p:cNvSpPr/>
          <p:nvPr/>
        </p:nvSpPr>
        <p:spPr>
          <a:xfrm>
            <a:off x="5796136" y="2003293"/>
            <a:ext cx="3286842" cy="1415283"/>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en-US" altLang="ja-JP" sz="1050" dirty="0">
              <a:solidFill>
                <a:schemeClr val="tx1"/>
              </a:solidFill>
              <a:latin typeface="Meiryo UI" panose="020B0604030504040204" pitchFamily="50" charset="-128"/>
              <a:ea typeface="Meiryo UI" panose="020B0604030504040204" pitchFamily="50" charset="-128"/>
            </a:endParaRPr>
          </a:p>
          <a:p>
            <a:endParaRPr lang="en-US" altLang="ja-JP" sz="1050" dirty="0">
              <a:solidFill>
                <a:schemeClr val="tx1"/>
              </a:solidFill>
              <a:latin typeface="Meiryo UI" panose="020B0604030504040204" pitchFamily="50" charset="-128"/>
              <a:ea typeface="Meiryo UI" panose="020B0604030504040204" pitchFamily="50" charset="-128"/>
            </a:endParaRPr>
          </a:p>
          <a:p>
            <a:r>
              <a:rPr lang="ja-JP" altLang="en-US" sz="1050" dirty="0">
                <a:solidFill>
                  <a:schemeClr val="tx1"/>
                </a:solidFill>
                <a:latin typeface="Meiryo UI" panose="020B0604030504040204" pitchFamily="50" charset="-128"/>
                <a:ea typeface="Meiryo UI" panose="020B0604030504040204" pitchFamily="50" charset="-128"/>
              </a:rPr>
              <a:t>専従の職員を配置</a:t>
            </a:r>
            <a:r>
              <a:rPr lang="en-US" altLang="ja-JP" sz="1050" dirty="0">
                <a:solidFill>
                  <a:schemeClr val="tx1"/>
                </a:solidFill>
                <a:latin typeface="Meiryo UI" panose="020B0604030504040204" pitchFamily="50" charset="-128"/>
                <a:ea typeface="Meiryo UI" panose="020B0604030504040204" pitchFamily="50" charset="-128"/>
              </a:rPr>
              <a:t>…4</a:t>
            </a:r>
            <a:r>
              <a:rPr lang="ja-JP" altLang="en-US" sz="1050" dirty="0">
                <a:solidFill>
                  <a:schemeClr val="tx1"/>
                </a:solidFill>
                <a:latin typeface="Meiryo UI" panose="020B0604030504040204" pitchFamily="50" charset="-128"/>
                <a:ea typeface="Meiryo UI" panose="020B0604030504040204" pitchFamily="50" charset="-128"/>
              </a:rPr>
              <a:t>施設</a:t>
            </a:r>
            <a:endParaRPr lang="en-US" altLang="ja-JP" sz="1050" dirty="0">
              <a:solidFill>
                <a:schemeClr val="tx1"/>
              </a:solidFill>
              <a:latin typeface="Meiryo UI" panose="020B0604030504040204" pitchFamily="50" charset="-128"/>
              <a:ea typeface="Meiryo UI" panose="020B0604030504040204" pitchFamily="50" charset="-128"/>
            </a:endParaRPr>
          </a:p>
          <a:p>
            <a:r>
              <a:rPr lang="ja-JP" altLang="en-US" sz="1050" dirty="0">
                <a:solidFill>
                  <a:schemeClr val="tx1"/>
                </a:solidFill>
                <a:latin typeface="Meiryo UI" panose="020B0604030504040204" pitchFamily="50" charset="-128"/>
                <a:ea typeface="Meiryo UI" panose="020B0604030504040204" pitchFamily="50" charset="-128"/>
              </a:rPr>
              <a:t>非専従の職員を配置</a:t>
            </a:r>
            <a:r>
              <a:rPr lang="en-US" altLang="ja-JP" sz="1050" dirty="0">
                <a:solidFill>
                  <a:schemeClr val="tx1"/>
                </a:solidFill>
                <a:latin typeface="Meiryo UI" panose="020B0604030504040204" pitchFamily="50" charset="-128"/>
                <a:ea typeface="Meiryo UI" panose="020B0604030504040204" pitchFamily="50" charset="-128"/>
              </a:rPr>
              <a:t>…9</a:t>
            </a:r>
            <a:r>
              <a:rPr lang="ja-JP" altLang="en-US" sz="1050" dirty="0">
                <a:solidFill>
                  <a:schemeClr val="tx1"/>
                </a:solidFill>
                <a:latin typeface="Meiryo UI" panose="020B0604030504040204" pitchFamily="50" charset="-128"/>
                <a:ea typeface="Meiryo UI" panose="020B0604030504040204" pitchFamily="50" charset="-128"/>
              </a:rPr>
              <a:t>施設</a:t>
            </a:r>
            <a:endParaRPr lang="en-US" altLang="ja-JP" sz="1050" dirty="0">
              <a:solidFill>
                <a:schemeClr val="tx1"/>
              </a:solidFill>
              <a:latin typeface="Meiryo UI" panose="020B0604030504040204" pitchFamily="50" charset="-128"/>
              <a:ea typeface="Meiryo UI" panose="020B0604030504040204" pitchFamily="50" charset="-128"/>
            </a:endParaRPr>
          </a:p>
          <a:p>
            <a:r>
              <a:rPr lang="ja-JP" altLang="en-US" sz="1050" dirty="0">
                <a:solidFill>
                  <a:schemeClr val="tx1"/>
                </a:solidFill>
                <a:latin typeface="Meiryo UI" panose="020B0604030504040204" pitchFamily="50" charset="-128"/>
                <a:ea typeface="Meiryo UI" panose="020B0604030504040204" pitchFamily="50" charset="-128"/>
              </a:rPr>
              <a:t>配置していない</a:t>
            </a:r>
            <a:r>
              <a:rPr lang="en-US" altLang="ja-JP" sz="1050" dirty="0">
                <a:solidFill>
                  <a:schemeClr val="tx1"/>
                </a:solidFill>
                <a:latin typeface="Meiryo UI" panose="020B0604030504040204" pitchFamily="50" charset="-128"/>
                <a:ea typeface="Meiryo UI" panose="020B0604030504040204" pitchFamily="50" charset="-128"/>
              </a:rPr>
              <a:t>…65</a:t>
            </a:r>
            <a:r>
              <a:rPr lang="ja-JP" altLang="en-US" sz="1050" dirty="0">
                <a:solidFill>
                  <a:schemeClr val="tx1"/>
                </a:solidFill>
                <a:latin typeface="Meiryo UI" panose="020B0604030504040204" pitchFamily="50" charset="-128"/>
                <a:ea typeface="Meiryo UI" panose="020B0604030504040204" pitchFamily="50" charset="-128"/>
              </a:rPr>
              <a:t>施設</a:t>
            </a:r>
            <a:endParaRPr lang="en-US" altLang="ja-JP" sz="1050" dirty="0">
              <a:solidFill>
                <a:schemeClr val="tx1"/>
              </a:solidFill>
              <a:latin typeface="Meiryo UI" panose="020B0604030504040204" pitchFamily="50" charset="-128"/>
              <a:ea typeface="Meiryo UI" panose="020B0604030504040204" pitchFamily="50" charset="-128"/>
            </a:endParaRPr>
          </a:p>
          <a:p>
            <a:r>
              <a:rPr lang="ja-JP" altLang="en-US" sz="1050" dirty="0">
                <a:solidFill>
                  <a:schemeClr val="tx1"/>
                </a:solidFill>
                <a:latin typeface="Meiryo UI" panose="020B0604030504040204" pitchFamily="50" charset="-128"/>
                <a:ea typeface="Meiryo UI" panose="020B0604030504040204" pitchFamily="50" charset="-128"/>
              </a:rPr>
              <a:t>無回答</a:t>
            </a:r>
            <a:r>
              <a:rPr lang="en-US" altLang="ja-JP" sz="1050" dirty="0">
                <a:solidFill>
                  <a:schemeClr val="tx1"/>
                </a:solidFill>
                <a:latin typeface="Meiryo UI" panose="020B0604030504040204" pitchFamily="50" charset="-128"/>
                <a:ea typeface="Meiryo UI" panose="020B0604030504040204" pitchFamily="50" charset="-128"/>
              </a:rPr>
              <a:t>…1</a:t>
            </a:r>
            <a:r>
              <a:rPr lang="ja-JP" altLang="en-US" sz="1050" dirty="0">
                <a:solidFill>
                  <a:schemeClr val="tx1"/>
                </a:solidFill>
                <a:latin typeface="Meiryo UI" panose="020B0604030504040204" pitchFamily="50" charset="-128"/>
                <a:ea typeface="Meiryo UI" panose="020B0604030504040204" pitchFamily="50" charset="-128"/>
              </a:rPr>
              <a:t>施設</a:t>
            </a:r>
            <a:endParaRPr lang="en-US" altLang="ja-JP" sz="1050" dirty="0">
              <a:solidFill>
                <a:schemeClr val="tx1"/>
              </a:solidFill>
              <a:latin typeface="Meiryo UI" panose="020B0604030504040204" pitchFamily="50" charset="-128"/>
              <a:ea typeface="Meiryo UI" panose="020B0604030504040204" pitchFamily="50" charset="-128"/>
            </a:endParaRPr>
          </a:p>
          <a:p>
            <a:endParaRPr lang="en-US" altLang="ja-JP" sz="1050" dirty="0">
              <a:solidFill>
                <a:schemeClr val="tx1"/>
              </a:solidFill>
              <a:latin typeface="Meiryo UI" panose="020B0604030504040204" pitchFamily="50" charset="-128"/>
              <a:ea typeface="Meiryo UI" panose="020B0604030504040204" pitchFamily="50" charset="-128"/>
            </a:endParaRPr>
          </a:p>
          <a:p>
            <a:endParaRPr lang="en-US" altLang="ja-JP" sz="1050" dirty="0">
              <a:solidFill>
                <a:schemeClr val="tx1"/>
              </a:solidFill>
              <a:latin typeface="Meiryo UI" panose="020B0604030504040204" pitchFamily="50" charset="-128"/>
              <a:ea typeface="Meiryo UI" panose="020B0604030504040204" pitchFamily="50" charset="-128"/>
            </a:endParaRPr>
          </a:p>
        </p:txBody>
      </p:sp>
      <p:graphicFrame>
        <p:nvGraphicFramePr>
          <p:cNvPr id="36" name="グラフ 35"/>
          <p:cNvGraphicFramePr>
            <a:graphicFrameLocks/>
          </p:cNvGraphicFramePr>
          <p:nvPr>
            <p:extLst>
              <p:ext uri="{D42A27DB-BD31-4B8C-83A1-F6EECF244321}">
                <p14:modId xmlns:p14="http://schemas.microsoft.com/office/powerpoint/2010/main" val="2616539551"/>
              </p:ext>
            </p:extLst>
          </p:nvPr>
        </p:nvGraphicFramePr>
        <p:xfrm>
          <a:off x="65540" y="5397463"/>
          <a:ext cx="7602490" cy="1460537"/>
        </p:xfrm>
        <a:graphic>
          <a:graphicData uri="http://schemas.openxmlformats.org/drawingml/2006/chart">
            <c:chart xmlns:c="http://schemas.openxmlformats.org/drawingml/2006/chart" xmlns:r="http://schemas.openxmlformats.org/officeDocument/2006/relationships" r:id="rId2"/>
          </a:graphicData>
        </a:graphic>
      </p:graphicFrame>
      <p:sp>
        <p:nvSpPr>
          <p:cNvPr id="38" name="正方形/長方形 37">
            <a:extLst>
              <a:ext uri="{FF2B5EF4-FFF2-40B4-BE49-F238E27FC236}">
                <a16:creationId xmlns:a16="http://schemas.microsoft.com/office/drawing/2014/main" id="{DBCAC53A-06EE-4214-937C-805C5D0F40A4}"/>
              </a:ext>
            </a:extLst>
          </p:cNvPr>
          <p:cNvSpPr/>
          <p:nvPr/>
        </p:nvSpPr>
        <p:spPr>
          <a:xfrm>
            <a:off x="35496" y="5101982"/>
            <a:ext cx="6034070" cy="172116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en-US" altLang="ja-JP" sz="1050" dirty="0">
              <a:solidFill>
                <a:schemeClr val="tx1"/>
              </a:solidFill>
              <a:latin typeface="Meiryo UI" panose="020B0604030504040204" pitchFamily="50" charset="-128"/>
              <a:ea typeface="Meiryo UI" panose="020B0604030504040204" pitchFamily="50" charset="-128"/>
            </a:endParaRPr>
          </a:p>
          <a:p>
            <a:endParaRPr lang="en-US" altLang="ja-JP" sz="1050" dirty="0">
              <a:solidFill>
                <a:schemeClr val="tx1"/>
              </a:solidFill>
              <a:latin typeface="Meiryo UI" panose="020B0604030504040204" pitchFamily="50" charset="-128"/>
              <a:ea typeface="Meiryo UI" panose="020B0604030504040204" pitchFamily="50" charset="-128"/>
            </a:endParaRPr>
          </a:p>
          <a:p>
            <a:endParaRPr lang="en-US" altLang="ja-JP" sz="1050" dirty="0">
              <a:solidFill>
                <a:schemeClr val="tx1"/>
              </a:solidFill>
              <a:latin typeface="Meiryo UI" panose="020B0604030504040204" pitchFamily="50" charset="-128"/>
              <a:ea typeface="Meiryo UI" panose="020B0604030504040204" pitchFamily="50" charset="-128"/>
            </a:endParaRPr>
          </a:p>
          <a:p>
            <a:endParaRPr lang="en-US" altLang="ja-JP" sz="1050" dirty="0">
              <a:solidFill>
                <a:schemeClr val="tx1"/>
              </a:solidFill>
              <a:latin typeface="Meiryo UI" panose="020B0604030504040204" pitchFamily="50" charset="-128"/>
              <a:ea typeface="Meiryo UI" panose="020B0604030504040204" pitchFamily="50" charset="-128"/>
            </a:endParaRPr>
          </a:p>
          <a:p>
            <a:endParaRPr lang="en-US" altLang="ja-JP" sz="1050" dirty="0">
              <a:solidFill>
                <a:schemeClr val="tx1"/>
              </a:solidFill>
              <a:latin typeface="Meiryo UI" panose="020B0604030504040204" pitchFamily="50" charset="-128"/>
              <a:ea typeface="Meiryo UI" panose="020B0604030504040204" pitchFamily="50" charset="-128"/>
            </a:endParaRPr>
          </a:p>
          <a:p>
            <a:endParaRPr lang="en-US" altLang="ja-JP" sz="1050" dirty="0">
              <a:solidFill>
                <a:schemeClr val="tx1"/>
              </a:solidFill>
              <a:latin typeface="Meiryo UI" panose="020B0604030504040204" pitchFamily="50" charset="-128"/>
              <a:ea typeface="Meiryo UI" panose="020B0604030504040204" pitchFamily="50" charset="-128"/>
            </a:endParaRPr>
          </a:p>
        </p:txBody>
      </p:sp>
      <p:graphicFrame>
        <p:nvGraphicFramePr>
          <p:cNvPr id="40" name="グラフ 39"/>
          <p:cNvGraphicFramePr>
            <a:graphicFrameLocks/>
          </p:cNvGraphicFramePr>
          <p:nvPr>
            <p:extLst>
              <p:ext uri="{D42A27DB-BD31-4B8C-83A1-F6EECF244321}">
                <p14:modId xmlns:p14="http://schemas.microsoft.com/office/powerpoint/2010/main" val="2594431258"/>
              </p:ext>
            </p:extLst>
          </p:nvPr>
        </p:nvGraphicFramePr>
        <p:xfrm>
          <a:off x="2502421" y="2066301"/>
          <a:ext cx="3798168" cy="1518794"/>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43" name="グラフ 42"/>
          <p:cNvGraphicFramePr>
            <a:graphicFrameLocks/>
          </p:cNvGraphicFramePr>
          <p:nvPr>
            <p:extLst>
              <p:ext uri="{D42A27DB-BD31-4B8C-83A1-F6EECF244321}">
                <p14:modId xmlns:p14="http://schemas.microsoft.com/office/powerpoint/2010/main" val="1148401004"/>
              </p:ext>
            </p:extLst>
          </p:nvPr>
        </p:nvGraphicFramePr>
        <p:xfrm>
          <a:off x="7020272" y="2314459"/>
          <a:ext cx="2574032" cy="1240787"/>
        </p:xfrm>
        <a:graphic>
          <a:graphicData uri="http://schemas.openxmlformats.org/drawingml/2006/chart">
            <c:chart xmlns:c="http://schemas.openxmlformats.org/drawingml/2006/chart" xmlns:r="http://schemas.openxmlformats.org/officeDocument/2006/relationships" r:id="rId4"/>
          </a:graphicData>
        </a:graphic>
      </p:graphicFrame>
      <p:sp>
        <p:nvSpPr>
          <p:cNvPr id="28" name="正方形/長方形 27"/>
          <p:cNvSpPr/>
          <p:nvPr/>
        </p:nvSpPr>
        <p:spPr>
          <a:xfrm>
            <a:off x="0" y="391556"/>
            <a:ext cx="9071432" cy="1414772"/>
          </a:xfrm>
          <a:prstGeom prst="rect">
            <a:avLst/>
          </a:prstGeom>
          <a:ln w="19050">
            <a:solidFill>
              <a:schemeClr val="accent6"/>
            </a:solidFill>
          </a:ln>
        </p:spPr>
        <p:style>
          <a:lnRef idx="2">
            <a:schemeClr val="accent6"/>
          </a:lnRef>
          <a:fillRef idx="1">
            <a:schemeClr val="lt1"/>
          </a:fillRef>
          <a:effectRef idx="0">
            <a:schemeClr val="accent6"/>
          </a:effectRef>
          <a:fontRef idx="minor">
            <a:schemeClr val="dk1"/>
          </a:fontRef>
        </p:style>
        <p:txBody>
          <a:bodyPr rtlCol="0" anchor="t" anchorCtr="0"/>
          <a:lstStyle/>
          <a:p>
            <a:pPr marL="93663" lvl="0" indent="-93663">
              <a:defRPr/>
            </a:pPr>
            <a:r>
              <a:rPr lang="ja-JP" altLang="en-US" sz="1100" dirty="0">
                <a:solidFill>
                  <a:prstClr val="black"/>
                </a:solidFill>
                <a:latin typeface="Meiryo UI" panose="020B0604030504040204" pitchFamily="50" charset="-128"/>
                <a:ea typeface="Meiryo UI" panose="020B0604030504040204" pitchFamily="50" charset="-128"/>
              </a:rPr>
              <a:t>・地域移行を理念や方針等に位置付けている、もしくは明記していないが地域移行を意識した取組みを行っている施設は合わせて約</a:t>
            </a:r>
            <a:r>
              <a:rPr lang="en-US" altLang="ja-JP" sz="1100" dirty="0">
                <a:solidFill>
                  <a:prstClr val="black"/>
                </a:solidFill>
                <a:latin typeface="Meiryo UI" panose="020B0604030504040204" pitchFamily="50" charset="-128"/>
                <a:ea typeface="Meiryo UI" panose="020B0604030504040204" pitchFamily="50" charset="-128"/>
              </a:rPr>
              <a:t>5</a:t>
            </a:r>
            <a:r>
              <a:rPr lang="ja-JP" altLang="en-US" sz="1100" dirty="0">
                <a:solidFill>
                  <a:prstClr val="black"/>
                </a:solidFill>
                <a:latin typeface="Meiryo UI" panose="020B0604030504040204" pitchFamily="50" charset="-128"/>
                <a:ea typeface="Meiryo UI" panose="020B0604030504040204" pitchFamily="50" charset="-128"/>
              </a:rPr>
              <a:t>割。入所者等から希望があれば検討する施設が</a:t>
            </a:r>
            <a:r>
              <a:rPr lang="en-US" altLang="ja-JP" sz="1100" dirty="0">
                <a:solidFill>
                  <a:prstClr val="black"/>
                </a:solidFill>
                <a:latin typeface="Meiryo UI" panose="020B0604030504040204" pitchFamily="50" charset="-128"/>
                <a:ea typeface="Meiryo UI" panose="020B0604030504040204" pitchFamily="50" charset="-128"/>
              </a:rPr>
              <a:t>4</a:t>
            </a:r>
            <a:r>
              <a:rPr lang="ja-JP" altLang="en-US" sz="1100" dirty="0">
                <a:solidFill>
                  <a:prstClr val="black"/>
                </a:solidFill>
                <a:latin typeface="Meiryo UI" panose="020B0604030504040204" pitchFamily="50" charset="-128"/>
                <a:ea typeface="Meiryo UI" panose="020B0604030504040204" pitchFamily="50" charset="-128"/>
              </a:rPr>
              <a:t>割。（データ１）</a:t>
            </a:r>
            <a:endParaRPr lang="en-US" altLang="ja-JP" sz="1100" dirty="0">
              <a:solidFill>
                <a:prstClr val="black"/>
              </a:solidFill>
              <a:latin typeface="Meiryo UI" panose="020B0604030504040204" pitchFamily="50" charset="-128"/>
              <a:ea typeface="Meiryo UI" panose="020B0604030504040204" pitchFamily="50" charset="-128"/>
            </a:endParaRPr>
          </a:p>
          <a:p>
            <a:pPr lvl="0">
              <a:defRPr/>
            </a:pPr>
            <a:r>
              <a:rPr lang="ja-JP" altLang="en-US" sz="1100" dirty="0">
                <a:solidFill>
                  <a:prstClr val="black"/>
                </a:solidFill>
                <a:latin typeface="Meiryo UI" panose="020B0604030504040204" pitchFamily="50" charset="-128"/>
                <a:ea typeface="Meiryo UI" panose="020B0604030504040204" pitchFamily="50" charset="-128"/>
              </a:rPr>
              <a:t>・地域移行のための担当者について、</a:t>
            </a:r>
            <a:r>
              <a:rPr lang="en-US" altLang="ja-JP" sz="1100" dirty="0">
                <a:solidFill>
                  <a:prstClr val="black"/>
                </a:solidFill>
                <a:latin typeface="Meiryo UI" panose="020B0604030504040204" pitchFamily="50" charset="-128"/>
                <a:ea typeface="Meiryo UI" panose="020B0604030504040204" pitchFamily="50" charset="-128"/>
              </a:rPr>
              <a:t>65</a:t>
            </a:r>
            <a:r>
              <a:rPr lang="ja-JP" altLang="en-US" sz="1100" dirty="0">
                <a:solidFill>
                  <a:prstClr val="black"/>
                </a:solidFill>
                <a:latin typeface="Meiryo UI" panose="020B0604030504040204" pitchFamily="50" charset="-128"/>
                <a:ea typeface="Meiryo UI" panose="020B0604030504040204" pitchFamily="50" charset="-128"/>
              </a:rPr>
              <a:t>施設が配置していない。（データ２）</a:t>
            </a:r>
            <a:endParaRPr lang="en-US" altLang="ja-JP" sz="1100" dirty="0">
              <a:solidFill>
                <a:prstClr val="black"/>
              </a:solidFill>
              <a:latin typeface="Meiryo UI" panose="020B0604030504040204" pitchFamily="50" charset="-128"/>
              <a:ea typeface="Meiryo UI" panose="020B0604030504040204" pitchFamily="50" charset="-128"/>
            </a:endParaRPr>
          </a:p>
          <a:p>
            <a:pPr>
              <a:defRPr/>
            </a:pPr>
            <a:r>
              <a:rPr lang="ja-JP" altLang="en-US" sz="1100" dirty="0">
                <a:solidFill>
                  <a:prstClr val="black"/>
                </a:solidFill>
                <a:latin typeface="Meiryo UI" panose="020B0604030504040204" pitchFamily="50" charset="-128"/>
                <a:ea typeface="Meiryo UI" panose="020B0604030504040204" pitchFamily="50" charset="-128"/>
              </a:rPr>
              <a:t>・施設職員に対する地域移行に関する研修の実施状況についての項目で、どの選択肢にも記載がなかった施設が</a:t>
            </a:r>
            <a:r>
              <a:rPr lang="en-US" altLang="ja-JP" sz="1100" dirty="0">
                <a:solidFill>
                  <a:prstClr val="black"/>
                </a:solidFill>
                <a:latin typeface="Meiryo UI" panose="020B0604030504040204" pitchFamily="50" charset="-128"/>
                <a:ea typeface="Meiryo UI" panose="020B0604030504040204" pitchFamily="50" charset="-128"/>
              </a:rPr>
              <a:t>23</a:t>
            </a:r>
            <a:r>
              <a:rPr lang="ja-JP" altLang="en-US" sz="1100" dirty="0">
                <a:solidFill>
                  <a:prstClr val="black"/>
                </a:solidFill>
                <a:latin typeface="Meiryo UI" panose="020B0604030504040204" pitchFamily="50" charset="-128"/>
                <a:ea typeface="Meiryo UI" panose="020B0604030504040204" pitchFamily="50" charset="-128"/>
              </a:rPr>
              <a:t>施設あった。（データ３）</a:t>
            </a:r>
            <a:endParaRPr lang="en-US" altLang="ja-JP" sz="1100" dirty="0">
              <a:solidFill>
                <a:prstClr val="black"/>
              </a:solidFill>
              <a:latin typeface="Meiryo UI" panose="020B0604030504040204" pitchFamily="50" charset="-128"/>
              <a:ea typeface="Meiryo UI" panose="020B0604030504040204" pitchFamily="50" charset="-128"/>
            </a:endParaRPr>
          </a:p>
          <a:p>
            <a:pPr marL="93663" lvl="0" indent="-93663">
              <a:defRPr/>
            </a:pPr>
            <a:r>
              <a:rPr lang="ja-JP" altLang="en-US" sz="1100" dirty="0">
                <a:solidFill>
                  <a:prstClr val="black"/>
                </a:solidFill>
                <a:latin typeface="Meiryo UI" panose="020B0604030504040204" pitchFamily="50" charset="-128"/>
                <a:ea typeface="Meiryo UI" panose="020B0604030504040204" pitchFamily="50" charset="-128"/>
              </a:rPr>
              <a:t>・地域移行に関する項目の自由記述欄の内容を分類すると、地域移行の課題として、地域の受入れ環境の整備を述べる意見が多かった。（</a:t>
            </a:r>
            <a:r>
              <a:rPr lang="en-US" altLang="ja-JP" sz="1100" dirty="0">
                <a:solidFill>
                  <a:prstClr val="black"/>
                </a:solidFill>
                <a:latin typeface="Meiryo UI" panose="020B0604030504040204" pitchFamily="50" charset="-128"/>
                <a:ea typeface="Meiryo UI" panose="020B0604030504040204" pitchFamily="50" charset="-128"/>
              </a:rPr>
              <a:t>14</a:t>
            </a:r>
            <a:r>
              <a:rPr lang="ja-JP" altLang="en-US" sz="1100" dirty="0">
                <a:solidFill>
                  <a:prstClr val="black"/>
                </a:solidFill>
                <a:latin typeface="Meiryo UI" panose="020B0604030504040204" pitchFamily="50" charset="-128"/>
                <a:ea typeface="Meiryo UI" panose="020B0604030504040204" pitchFamily="50" charset="-128"/>
              </a:rPr>
              <a:t>件）次いで、地域の支援者の人材確保についての意見が多かった。（</a:t>
            </a:r>
            <a:r>
              <a:rPr lang="en-US" altLang="ja-JP" sz="1100" dirty="0">
                <a:solidFill>
                  <a:prstClr val="black"/>
                </a:solidFill>
                <a:latin typeface="Meiryo UI" panose="020B0604030504040204" pitchFamily="50" charset="-128"/>
                <a:ea typeface="Meiryo UI" panose="020B0604030504040204" pitchFamily="50" charset="-128"/>
              </a:rPr>
              <a:t>7</a:t>
            </a:r>
            <a:r>
              <a:rPr lang="ja-JP" altLang="en-US" sz="1100" dirty="0">
                <a:solidFill>
                  <a:prstClr val="black"/>
                </a:solidFill>
                <a:latin typeface="Meiryo UI" panose="020B0604030504040204" pitchFamily="50" charset="-128"/>
                <a:ea typeface="Meiryo UI" panose="020B0604030504040204" pitchFamily="50" charset="-128"/>
              </a:rPr>
              <a:t>件）</a:t>
            </a:r>
            <a:endParaRPr lang="en-US" altLang="ja-JP" sz="1100" dirty="0">
              <a:solidFill>
                <a:prstClr val="black"/>
              </a:solidFill>
              <a:latin typeface="Meiryo UI" panose="020B0604030504040204" pitchFamily="50" charset="-128"/>
              <a:ea typeface="Meiryo UI" panose="020B0604030504040204" pitchFamily="50" charset="-128"/>
            </a:endParaRPr>
          </a:p>
          <a:p>
            <a:pPr marL="93663" lvl="0" indent="-93663">
              <a:defRPr/>
            </a:pPr>
            <a:r>
              <a:rPr lang="ja-JP" altLang="en-US" sz="1100" dirty="0">
                <a:solidFill>
                  <a:prstClr val="black"/>
                </a:solidFill>
                <a:latin typeface="Meiryo UI" panose="020B0604030504040204" pitchFamily="50" charset="-128"/>
                <a:ea typeface="Meiryo UI" panose="020B0604030504040204" pitchFamily="50" charset="-128"/>
              </a:rPr>
              <a:t>・施設の個室化等の状況では、</a:t>
            </a:r>
            <a:r>
              <a:rPr lang="en-US" altLang="ja-JP" sz="1100" dirty="0">
                <a:solidFill>
                  <a:prstClr val="black"/>
                </a:solidFill>
                <a:latin typeface="Meiryo UI" panose="020B0604030504040204" pitchFamily="50" charset="-128"/>
                <a:ea typeface="Meiryo UI" panose="020B0604030504040204" pitchFamily="50" charset="-128"/>
              </a:rPr>
              <a:t>23</a:t>
            </a:r>
            <a:r>
              <a:rPr lang="ja-JP" altLang="en-US" sz="1100" dirty="0">
                <a:solidFill>
                  <a:prstClr val="black"/>
                </a:solidFill>
                <a:latin typeface="Meiryo UI" panose="020B0604030504040204" pitchFamily="50" charset="-128"/>
                <a:ea typeface="Meiryo UI" panose="020B0604030504040204" pitchFamily="50" charset="-128"/>
              </a:rPr>
              <a:t>施設が全室個室で、</a:t>
            </a:r>
            <a:r>
              <a:rPr lang="en-US" altLang="ja-JP" sz="1100" dirty="0">
                <a:solidFill>
                  <a:prstClr val="black"/>
                </a:solidFill>
                <a:latin typeface="Meiryo UI" panose="020B0604030504040204" pitchFamily="50" charset="-128"/>
                <a:ea typeface="Meiryo UI" panose="020B0604030504040204" pitchFamily="50" charset="-128"/>
              </a:rPr>
              <a:t>31</a:t>
            </a:r>
            <a:r>
              <a:rPr lang="ja-JP" altLang="en-US" sz="1100">
                <a:solidFill>
                  <a:prstClr val="black"/>
                </a:solidFill>
                <a:latin typeface="Meiryo UI" panose="020B0604030504040204" pitchFamily="50" charset="-128"/>
                <a:ea typeface="Meiryo UI" panose="020B0604030504040204" pitchFamily="50" charset="-128"/>
              </a:rPr>
              <a:t>施設が個室化を進めていく予定がなかった。（データ５）</a:t>
            </a:r>
            <a:endParaRPr lang="en-US" altLang="ja-JP" sz="1100" dirty="0">
              <a:solidFill>
                <a:prstClr val="black"/>
              </a:solidFill>
              <a:latin typeface="Meiryo UI" panose="020B0604030504040204" pitchFamily="50" charset="-128"/>
              <a:ea typeface="Meiryo UI" panose="020B0604030504040204" pitchFamily="50" charset="-128"/>
            </a:endParaRPr>
          </a:p>
          <a:p>
            <a:pPr lvl="0">
              <a:defRPr/>
            </a:pPr>
            <a:r>
              <a:rPr lang="ja-JP" altLang="en-US" sz="1000" dirty="0">
                <a:solidFill>
                  <a:prstClr val="black"/>
                </a:solidFill>
                <a:latin typeface="Meiryo UI" panose="020B0604030504040204" pitchFamily="50" charset="-128"/>
                <a:ea typeface="Meiryo UI" panose="020B0604030504040204" pitchFamily="50" charset="-128"/>
              </a:rPr>
              <a:t>　　　　　　　　　　　　　　　　　　　　　　　　　　　　　　　　　　　　　　　</a:t>
            </a:r>
            <a:r>
              <a:rPr lang="en-US" altLang="ja-JP" sz="1000" dirty="0">
                <a:solidFill>
                  <a:prstClr val="black"/>
                </a:solidFill>
                <a:latin typeface="Meiryo UI" panose="020B0604030504040204" pitchFamily="50" charset="-128"/>
                <a:ea typeface="Meiryo UI" panose="020B0604030504040204" pitchFamily="50" charset="-128"/>
              </a:rPr>
              <a:t> </a:t>
            </a:r>
            <a:r>
              <a:rPr lang="ja-JP" altLang="en-US" sz="1000" dirty="0">
                <a:solidFill>
                  <a:prstClr val="black"/>
                </a:solidFill>
                <a:latin typeface="Meiryo UI" panose="020B0604030504040204" pitchFamily="50" charset="-128"/>
                <a:ea typeface="Meiryo UI" panose="020B0604030504040204" pitchFamily="50" charset="-128"/>
              </a:rPr>
              <a:t>　　　　　　　　　　　　　　　　　　　　　　</a:t>
            </a:r>
            <a:r>
              <a:rPr lang="en-US" altLang="ja-JP" sz="1000" dirty="0">
                <a:solidFill>
                  <a:prstClr val="black"/>
                </a:solidFill>
                <a:latin typeface="Meiryo UI" panose="020B0604030504040204" pitchFamily="50" charset="-128"/>
                <a:ea typeface="Meiryo UI" panose="020B0604030504040204" pitchFamily="50" charset="-128"/>
              </a:rPr>
              <a:t>※</a:t>
            </a:r>
            <a:r>
              <a:rPr lang="ja-JP" altLang="en-US" sz="1000" dirty="0">
                <a:solidFill>
                  <a:prstClr val="black"/>
                </a:solidFill>
                <a:latin typeface="Meiryo UI" panose="020B0604030504040204" pitchFamily="50" charset="-128"/>
                <a:ea typeface="Meiryo UI" panose="020B0604030504040204" pitchFamily="50" charset="-128"/>
              </a:rPr>
              <a:t>「</a:t>
            </a:r>
            <a:r>
              <a:rPr lang="ja-JP" altLang="en-US" sz="1000" dirty="0" err="1">
                <a:solidFill>
                  <a:prstClr val="black"/>
                </a:solidFill>
                <a:latin typeface="Meiryo UI" panose="020B0604030504040204" pitchFamily="50" charset="-128"/>
                <a:ea typeface="Meiryo UI" panose="020B0604030504040204" pitchFamily="50" charset="-128"/>
              </a:rPr>
              <a:t>障がい</a:t>
            </a:r>
            <a:r>
              <a:rPr lang="ja-JP" altLang="en-US" sz="1000" dirty="0">
                <a:solidFill>
                  <a:prstClr val="black"/>
                </a:solidFill>
                <a:latin typeface="Meiryo UI" panose="020B0604030504040204" pitchFamily="50" charset="-128"/>
                <a:ea typeface="Meiryo UI" panose="020B0604030504040204" pitchFamily="50" charset="-128"/>
              </a:rPr>
              <a:t>者支援施設に関する実態調査（令和</a:t>
            </a:r>
            <a:r>
              <a:rPr lang="en-US" altLang="ja-JP" sz="1000" dirty="0">
                <a:solidFill>
                  <a:prstClr val="black"/>
                </a:solidFill>
                <a:latin typeface="Meiryo UI" panose="020B0604030504040204" pitchFamily="50" charset="-128"/>
                <a:ea typeface="Meiryo UI" panose="020B0604030504040204" pitchFamily="50" charset="-128"/>
              </a:rPr>
              <a:t>4</a:t>
            </a:r>
            <a:r>
              <a:rPr lang="ja-JP" altLang="en-US" sz="1000" dirty="0">
                <a:solidFill>
                  <a:prstClr val="black"/>
                </a:solidFill>
                <a:latin typeface="Meiryo UI" panose="020B0604030504040204" pitchFamily="50" charset="-128"/>
                <a:ea typeface="Meiryo UI" panose="020B0604030504040204" pitchFamily="50" charset="-128"/>
              </a:rPr>
              <a:t>年度実施）」　</a:t>
            </a:r>
            <a:r>
              <a:rPr lang="en-US" altLang="ja-JP" sz="1000" dirty="0">
                <a:solidFill>
                  <a:prstClr val="black"/>
                </a:solidFill>
                <a:latin typeface="Meiryo UI" panose="020B0604030504040204" pitchFamily="50" charset="-128"/>
                <a:ea typeface="Meiryo UI" panose="020B0604030504040204" pitchFamily="50" charset="-128"/>
              </a:rPr>
              <a:t>N=79</a:t>
            </a:r>
            <a:endParaRPr lang="ja-JP" altLang="en-US" sz="1000" dirty="0">
              <a:solidFill>
                <a:prstClr val="black"/>
              </a:solidFill>
              <a:latin typeface="Meiryo UI" panose="020B0604030504040204" pitchFamily="50" charset="-128"/>
              <a:ea typeface="Meiryo UI" panose="020B0604030504040204" pitchFamily="50" charset="-128"/>
            </a:endParaRPr>
          </a:p>
        </p:txBody>
      </p:sp>
      <p:sp>
        <p:nvSpPr>
          <p:cNvPr id="34" name="タイトル 1"/>
          <p:cNvSpPr txBox="1">
            <a:spLocks/>
          </p:cNvSpPr>
          <p:nvPr/>
        </p:nvSpPr>
        <p:spPr>
          <a:xfrm>
            <a:off x="51107" y="5113658"/>
            <a:ext cx="6034070" cy="296041"/>
          </a:xfrm>
          <a:prstGeom prst="rect">
            <a:avLst/>
          </a:prstGeom>
          <a:solidFill>
            <a:schemeClr val="tx2">
              <a:lumMod val="60000"/>
              <a:lumOff val="40000"/>
            </a:schemeClr>
          </a:solidFill>
        </p:spPr>
        <p:txBody>
          <a:bodyPr anchor="ct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1100" b="1" dirty="0">
                <a:solidFill>
                  <a:schemeClr val="bg1"/>
                </a:solidFill>
                <a:latin typeface="Meiryo UI" panose="020B0604030504040204" pitchFamily="50" charset="-128"/>
                <a:ea typeface="Meiryo UI" panose="020B0604030504040204" pitchFamily="50" charset="-128"/>
              </a:rPr>
              <a:t>地域移行に関して、市町村等地域に期待する役割について（複数回答）</a:t>
            </a:r>
          </a:p>
        </p:txBody>
      </p:sp>
      <p:sp>
        <p:nvSpPr>
          <p:cNvPr id="39" name="テキスト ボックス 38"/>
          <p:cNvSpPr txBox="1"/>
          <p:nvPr/>
        </p:nvSpPr>
        <p:spPr>
          <a:xfrm>
            <a:off x="25007" y="2065889"/>
            <a:ext cx="608496" cy="230832"/>
          </a:xfrm>
          <a:prstGeom prst="rect">
            <a:avLst/>
          </a:prstGeom>
        </p:spPr>
        <p:style>
          <a:lnRef idx="1">
            <a:schemeClr val="dk1"/>
          </a:lnRef>
          <a:fillRef idx="2">
            <a:schemeClr val="dk1"/>
          </a:fillRef>
          <a:effectRef idx="1">
            <a:schemeClr val="dk1"/>
          </a:effectRef>
          <a:fontRef idx="minor">
            <a:schemeClr val="dk1"/>
          </a:fontRef>
        </p:style>
        <p:txBody>
          <a:bodyPr wrap="square" rtlCol="0" anchor="ctr">
            <a:spAutoFit/>
          </a:bodyPr>
          <a:lstStyle/>
          <a:p>
            <a:pPr algn="ctr"/>
            <a:r>
              <a:rPr lang="ja-JP" altLang="en-US" sz="900" dirty="0"/>
              <a:t>データ１</a:t>
            </a:r>
            <a:endParaRPr kumimoji="1" lang="ja-JP" altLang="en-US" sz="900" dirty="0"/>
          </a:p>
        </p:txBody>
      </p:sp>
      <p:grpSp>
        <p:nvGrpSpPr>
          <p:cNvPr id="6" name="グループ化 5"/>
          <p:cNvGrpSpPr/>
          <p:nvPr/>
        </p:nvGrpSpPr>
        <p:grpSpPr>
          <a:xfrm>
            <a:off x="35496" y="3410586"/>
            <a:ext cx="6036295" cy="1643536"/>
            <a:chOff x="79878" y="3341817"/>
            <a:chExt cx="6066309" cy="1643536"/>
          </a:xfrm>
        </p:grpSpPr>
        <p:graphicFrame>
          <p:nvGraphicFramePr>
            <p:cNvPr id="27" name="グラフ 26"/>
            <p:cNvGraphicFramePr>
              <a:graphicFrameLocks/>
            </p:cNvGraphicFramePr>
            <p:nvPr>
              <p:extLst>
                <p:ext uri="{D42A27DB-BD31-4B8C-83A1-F6EECF244321}">
                  <p14:modId xmlns:p14="http://schemas.microsoft.com/office/powerpoint/2010/main" val="1454936328"/>
                </p:ext>
              </p:extLst>
            </p:nvPr>
          </p:nvGraphicFramePr>
          <p:xfrm>
            <a:off x="83714" y="3659515"/>
            <a:ext cx="6048697" cy="1325838"/>
          </p:xfrm>
          <a:graphic>
            <a:graphicData uri="http://schemas.openxmlformats.org/drawingml/2006/chart">
              <c:chart xmlns:c="http://schemas.openxmlformats.org/drawingml/2006/chart" xmlns:r="http://schemas.openxmlformats.org/officeDocument/2006/relationships" r:id="rId5"/>
            </a:graphicData>
          </a:graphic>
        </p:graphicFrame>
        <p:sp>
          <p:nvSpPr>
            <p:cNvPr id="26" name="タイトル 1"/>
            <p:cNvSpPr txBox="1">
              <a:spLocks/>
            </p:cNvSpPr>
            <p:nvPr/>
          </p:nvSpPr>
          <p:spPr>
            <a:xfrm>
              <a:off x="79878" y="3341817"/>
              <a:ext cx="6066309" cy="302124"/>
            </a:xfrm>
            <a:prstGeom prst="rect">
              <a:avLst/>
            </a:prstGeom>
            <a:solidFill>
              <a:schemeClr val="tx2">
                <a:lumMod val="60000"/>
                <a:lumOff val="40000"/>
              </a:schemeClr>
            </a:solidFill>
          </p:spPr>
          <p:txBody>
            <a:bodyPr anchor="ct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1100" b="1" dirty="0">
                  <a:solidFill>
                    <a:schemeClr val="bg1"/>
                  </a:solidFill>
                  <a:latin typeface="Meiryo UI" panose="020B0604030504040204" pitchFamily="50" charset="-128"/>
                  <a:ea typeface="Meiryo UI" panose="020B0604030504040204" pitchFamily="50" charset="-128"/>
                </a:rPr>
                <a:t>施設職員に対する地域生活移行に関する研修の実施状況（複数回答）</a:t>
              </a:r>
            </a:p>
          </p:txBody>
        </p:sp>
        <p:sp>
          <p:nvSpPr>
            <p:cNvPr id="44" name="角丸四角形 43"/>
            <p:cNvSpPr/>
            <p:nvPr/>
          </p:nvSpPr>
          <p:spPr>
            <a:xfrm>
              <a:off x="1889029" y="3777168"/>
              <a:ext cx="3256472" cy="208172"/>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grpSp>
      <p:sp>
        <p:nvSpPr>
          <p:cNvPr id="48" name="正方形/長方形 47">
            <a:extLst>
              <a:ext uri="{FF2B5EF4-FFF2-40B4-BE49-F238E27FC236}">
                <a16:creationId xmlns:a16="http://schemas.microsoft.com/office/drawing/2014/main" id="{DBCAC53A-06EE-4214-937C-805C5D0F40A4}"/>
              </a:ext>
            </a:extLst>
          </p:cNvPr>
          <p:cNvSpPr/>
          <p:nvPr/>
        </p:nvSpPr>
        <p:spPr>
          <a:xfrm>
            <a:off x="6171932" y="5539121"/>
            <a:ext cx="2922879" cy="1256171"/>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en-US" altLang="ja-JP" sz="1050" dirty="0">
              <a:solidFill>
                <a:schemeClr val="tx1"/>
              </a:solidFill>
              <a:latin typeface="Meiryo UI" panose="020B0604030504040204" pitchFamily="50" charset="-128"/>
              <a:ea typeface="Meiryo UI" panose="020B0604030504040204" pitchFamily="50" charset="-128"/>
            </a:endParaRPr>
          </a:p>
          <a:p>
            <a:endParaRPr lang="en-US" altLang="ja-JP" sz="1050" dirty="0">
              <a:solidFill>
                <a:schemeClr val="tx1"/>
              </a:solidFill>
              <a:latin typeface="Meiryo UI" panose="020B0604030504040204" pitchFamily="50" charset="-128"/>
              <a:ea typeface="Meiryo UI" panose="020B0604030504040204" pitchFamily="50" charset="-128"/>
            </a:endParaRPr>
          </a:p>
          <a:p>
            <a:endParaRPr lang="en-US" altLang="ja-JP" sz="1050" dirty="0">
              <a:solidFill>
                <a:schemeClr val="tx1"/>
              </a:solidFill>
              <a:latin typeface="Meiryo UI" panose="020B0604030504040204" pitchFamily="50" charset="-128"/>
              <a:ea typeface="Meiryo UI" panose="020B0604030504040204" pitchFamily="50" charset="-128"/>
            </a:endParaRPr>
          </a:p>
          <a:p>
            <a:endParaRPr lang="en-US" altLang="ja-JP" sz="1050" dirty="0">
              <a:solidFill>
                <a:schemeClr val="tx1"/>
              </a:solidFill>
              <a:latin typeface="Meiryo UI" panose="020B0604030504040204" pitchFamily="50" charset="-128"/>
              <a:ea typeface="Meiryo UI" panose="020B0604030504040204" pitchFamily="50" charset="-128"/>
            </a:endParaRPr>
          </a:p>
          <a:p>
            <a:endParaRPr lang="en-US" altLang="ja-JP" sz="1050" dirty="0">
              <a:solidFill>
                <a:schemeClr val="tx1"/>
              </a:solidFill>
              <a:latin typeface="Meiryo UI" panose="020B0604030504040204" pitchFamily="50" charset="-128"/>
              <a:ea typeface="Meiryo UI" panose="020B0604030504040204" pitchFamily="50" charset="-128"/>
            </a:endParaRPr>
          </a:p>
        </p:txBody>
      </p:sp>
      <p:sp>
        <p:nvSpPr>
          <p:cNvPr id="49" name="タイトル 1"/>
          <p:cNvSpPr txBox="1">
            <a:spLocks/>
          </p:cNvSpPr>
          <p:nvPr/>
        </p:nvSpPr>
        <p:spPr>
          <a:xfrm>
            <a:off x="6171932" y="5485034"/>
            <a:ext cx="2922879" cy="200677"/>
          </a:xfrm>
          <a:prstGeom prst="rect">
            <a:avLst/>
          </a:prstGeom>
          <a:solidFill>
            <a:schemeClr val="tx2">
              <a:lumMod val="60000"/>
              <a:lumOff val="40000"/>
            </a:schemeClr>
          </a:solidFill>
        </p:spPr>
        <p:txBody>
          <a:bodyPr anchor="ct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1100" b="1" dirty="0">
                <a:solidFill>
                  <a:schemeClr val="bg1"/>
                </a:solidFill>
                <a:latin typeface="Meiryo UI" panose="020B0604030504040204" pitchFamily="50" charset="-128"/>
                <a:ea typeface="Meiryo UI" panose="020B0604030504040204" pitchFamily="50" charset="-128"/>
              </a:rPr>
              <a:t>今後の</a:t>
            </a:r>
            <a:r>
              <a:rPr lang="en-US" altLang="ja-JP" sz="1100" b="1" dirty="0">
                <a:solidFill>
                  <a:schemeClr val="bg1"/>
                </a:solidFill>
                <a:latin typeface="Meiryo UI" panose="020B0604030504040204" pitchFamily="50" charset="-128"/>
                <a:ea typeface="Meiryo UI" panose="020B0604030504040204" pitchFamily="50" charset="-128"/>
              </a:rPr>
              <a:t>GH</a:t>
            </a:r>
            <a:r>
              <a:rPr lang="ja-JP" altLang="en-US" sz="1100" b="1" dirty="0">
                <a:solidFill>
                  <a:schemeClr val="bg1"/>
                </a:solidFill>
                <a:latin typeface="Meiryo UI" panose="020B0604030504040204" pitchFamily="50" charset="-128"/>
                <a:ea typeface="Meiryo UI" panose="020B0604030504040204" pitchFamily="50" charset="-128"/>
              </a:rPr>
              <a:t>整備計画</a:t>
            </a:r>
          </a:p>
        </p:txBody>
      </p:sp>
      <p:graphicFrame>
        <p:nvGraphicFramePr>
          <p:cNvPr id="50" name="グラフ 49"/>
          <p:cNvGraphicFramePr>
            <a:graphicFrameLocks/>
          </p:cNvGraphicFramePr>
          <p:nvPr>
            <p:extLst>
              <p:ext uri="{D42A27DB-BD31-4B8C-83A1-F6EECF244321}">
                <p14:modId xmlns:p14="http://schemas.microsoft.com/office/powerpoint/2010/main" val="218952951"/>
              </p:ext>
            </p:extLst>
          </p:nvPr>
        </p:nvGraphicFramePr>
        <p:xfrm>
          <a:off x="6530865" y="5501278"/>
          <a:ext cx="2586949" cy="1501139"/>
        </p:xfrm>
        <a:graphic>
          <a:graphicData uri="http://schemas.openxmlformats.org/drawingml/2006/chart">
            <c:chart xmlns:c="http://schemas.openxmlformats.org/drawingml/2006/chart" xmlns:r="http://schemas.openxmlformats.org/officeDocument/2006/relationships" r:id="rId6"/>
          </a:graphicData>
        </a:graphic>
      </p:graphicFrame>
      <p:sp>
        <p:nvSpPr>
          <p:cNvPr id="51" name="正方形/長方形 50"/>
          <p:cNvSpPr/>
          <p:nvPr/>
        </p:nvSpPr>
        <p:spPr>
          <a:xfrm>
            <a:off x="6166124" y="3613632"/>
            <a:ext cx="2919009" cy="1792187"/>
          </a:xfrm>
          <a:prstGeom prst="rect">
            <a:avLst/>
          </a:prstGeom>
          <a:ln w="6350">
            <a:solidFill>
              <a:schemeClr val="tx1"/>
            </a:solidFill>
          </a:ln>
        </p:spPr>
        <p:style>
          <a:lnRef idx="2">
            <a:schemeClr val="accent6"/>
          </a:lnRef>
          <a:fillRef idx="1">
            <a:schemeClr val="lt1"/>
          </a:fillRef>
          <a:effectRef idx="0">
            <a:schemeClr val="accent6"/>
          </a:effectRef>
          <a:fontRef idx="minor">
            <a:schemeClr val="dk1"/>
          </a:fontRef>
        </p:style>
        <p:txBody>
          <a:bodyPr rtlCol="0" anchor="ctr" anchorCtr="0"/>
          <a:lstStyle/>
          <a:p>
            <a:pPr marL="72000" indent="-457200">
              <a:lnSpc>
                <a:spcPts val="1500"/>
              </a:lnSpc>
            </a:pPr>
            <a:endParaRPr lang="en-US" altLang="ja-JP" sz="1000" dirty="0">
              <a:latin typeface="Meiryo UI" panose="020B0604030504040204" pitchFamily="50" charset="-128"/>
              <a:ea typeface="Meiryo UI" panose="020B0604030504040204" pitchFamily="50" charset="-128"/>
            </a:endParaRPr>
          </a:p>
        </p:txBody>
      </p:sp>
      <p:sp>
        <p:nvSpPr>
          <p:cNvPr id="52" name="タイトル 1"/>
          <p:cNvSpPr txBox="1">
            <a:spLocks/>
          </p:cNvSpPr>
          <p:nvPr/>
        </p:nvSpPr>
        <p:spPr>
          <a:xfrm>
            <a:off x="6161286" y="3410586"/>
            <a:ext cx="2935279" cy="300769"/>
          </a:xfrm>
          <a:prstGeom prst="rect">
            <a:avLst/>
          </a:prstGeom>
          <a:solidFill>
            <a:schemeClr val="tx2">
              <a:lumMod val="60000"/>
              <a:lumOff val="40000"/>
            </a:schemeClr>
          </a:solidFill>
          <a:ln>
            <a:solidFill>
              <a:schemeClr val="tx2">
                <a:lumMod val="60000"/>
                <a:lumOff val="40000"/>
              </a:schemeClr>
            </a:solidFill>
          </a:ln>
        </p:spPr>
        <p:txBody>
          <a:bodyPr anchor="ct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1100" b="1" dirty="0">
                <a:solidFill>
                  <a:schemeClr val="bg1"/>
                </a:solidFill>
                <a:latin typeface="Meiryo UI" panose="020B0604030504040204" pitchFamily="50" charset="-128"/>
                <a:ea typeface="Meiryo UI" panose="020B0604030504040204" pitchFamily="50" charset="-128"/>
              </a:rPr>
              <a:t>今後の個室化の予定</a:t>
            </a:r>
          </a:p>
        </p:txBody>
      </p:sp>
      <p:graphicFrame>
        <p:nvGraphicFramePr>
          <p:cNvPr id="55" name="グラフ 54"/>
          <p:cNvGraphicFramePr>
            <a:graphicFrameLocks/>
          </p:cNvGraphicFramePr>
          <p:nvPr>
            <p:extLst>
              <p:ext uri="{D42A27DB-BD31-4B8C-83A1-F6EECF244321}">
                <p14:modId xmlns:p14="http://schemas.microsoft.com/office/powerpoint/2010/main" val="3551099313"/>
              </p:ext>
            </p:extLst>
          </p:nvPr>
        </p:nvGraphicFramePr>
        <p:xfrm>
          <a:off x="-983195" y="5174919"/>
          <a:ext cx="3024336" cy="1728192"/>
        </p:xfrm>
        <a:graphic>
          <a:graphicData uri="http://schemas.openxmlformats.org/drawingml/2006/chart">
            <c:chart xmlns:c="http://schemas.openxmlformats.org/drawingml/2006/chart" xmlns:r="http://schemas.openxmlformats.org/officeDocument/2006/relationships" r:id="rId7"/>
          </a:graphicData>
        </a:graphic>
      </p:graphicFrame>
      <p:graphicFrame>
        <p:nvGraphicFramePr>
          <p:cNvPr id="29" name="グラフ 28"/>
          <p:cNvGraphicFramePr>
            <a:graphicFrameLocks/>
          </p:cNvGraphicFramePr>
          <p:nvPr>
            <p:extLst>
              <p:ext uri="{D42A27DB-BD31-4B8C-83A1-F6EECF244321}">
                <p14:modId xmlns:p14="http://schemas.microsoft.com/office/powerpoint/2010/main" val="2807842905"/>
              </p:ext>
            </p:extLst>
          </p:nvPr>
        </p:nvGraphicFramePr>
        <p:xfrm>
          <a:off x="5852255" y="3546191"/>
          <a:ext cx="3513883" cy="2056593"/>
        </p:xfrm>
        <a:graphic>
          <a:graphicData uri="http://schemas.openxmlformats.org/drawingml/2006/chart">
            <c:chart xmlns:c="http://schemas.openxmlformats.org/drawingml/2006/chart" xmlns:r="http://schemas.openxmlformats.org/officeDocument/2006/relationships" r:id="rId8"/>
          </a:graphicData>
        </a:graphic>
      </p:graphicFrame>
      <p:sp>
        <p:nvSpPr>
          <p:cNvPr id="30" name="テキスト ボックス 29"/>
          <p:cNvSpPr txBox="1"/>
          <p:nvPr/>
        </p:nvSpPr>
        <p:spPr>
          <a:xfrm>
            <a:off x="5825937" y="2057140"/>
            <a:ext cx="608496" cy="230832"/>
          </a:xfrm>
          <a:prstGeom prst="rect">
            <a:avLst/>
          </a:prstGeom>
        </p:spPr>
        <p:style>
          <a:lnRef idx="1">
            <a:schemeClr val="dk1"/>
          </a:lnRef>
          <a:fillRef idx="2">
            <a:schemeClr val="dk1"/>
          </a:fillRef>
          <a:effectRef idx="1">
            <a:schemeClr val="dk1"/>
          </a:effectRef>
          <a:fontRef idx="minor">
            <a:schemeClr val="dk1"/>
          </a:fontRef>
        </p:style>
        <p:txBody>
          <a:bodyPr wrap="square" rtlCol="0" anchor="ctr">
            <a:spAutoFit/>
          </a:bodyPr>
          <a:lstStyle/>
          <a:p>
            <a:pPr algn="ctr"/>
            <a:r>
              <a:rPr kumimoji="1" lang="ja-JP" altLang="en-US" sz="900" dirty="0"/>
              <a:t>データ</a:t>
            </a:r>
            <a:r>
              <a:rPr lang="ja-JP" altLang="en-US" sz="900" dirty="0"/>
              <a:t>２</a:t>
            </a:r>
            <a:endParaRPr kumimoji="1" lang="ja-JP" altLang="en-US" sz="900" dirty="0"/>
          </a:p>
        </p:txBody>
      </p:sp>
      <p:sp>
        <p:nvSpPr>
          <p:cNvPr id="31" name="テキスト ボックス 30"/>
          <p:cNvSpPr txBox="1"/>
          <p:nvPr/>
        </p:nvSpPr>
        <p:spPr>
          <a:xfrm>
            <a:off x="68836" y="3751997"/>
            <a:ext cx="608496" cy="230832"/>
          </a:xfrm>
          <a:prstGeom prst="rect">
            <a:avLst/>
          </a:prstGeom>
        </p:spPr>
        <p:style>
          <a:lnRef idx="1">
            <a:schemeClr val="dk1"/>
          </a:lnRef>
          <a:fillRef idx="2">
            <a:schemeClr val="dk1"/>
          </a:fillRef>
          <a:effectRef idx="1">
            <a:schemeClr val="dk1"/>
          </a:effectRef>
          <a:fontRef idx="minor">
            <a:schemeClr val="dk1"/>
          </a:fontRef>
        </p:style>
        <p:txBody>
          <a:bodyPr wrap="square" rtlCol="0" anchor="ctr">
            <a:spAutoFit/>
          </a:bodyPr>
          <a:lstStyle/>
          <a:p>
            <a:pPr algn="ctr"/>
            <a:r>
              <a:rPr lang="ja-JP" altLang="en-US" sz="900" dirty="0"/>
              <a:t>データ３</a:t>
            </a:r>
            <a:endParaRPr kumimoji="1" lang="ja-JP" altLang="en-US" sz="900" dirty="0"/>
          </a:p>
        </p:txBody>
      </p:sp>
      <p:sp>
        <p:nvSpPr>
          <p:cNvPr id="32" name="テキスト ボックス 31"/>
          <p:cNvSpPr txBox="1"/>
          <p:nvPr/>
        </p:nvSpPr>
        <p:spPr>
          <a:xfrm>
            <a:off x="70519" y="5434617"/>
            <a:ext cx="608496" cy="230832"/>
          </a:xfrm>
          <a:prstGeom prst="rect">
            <a:avLst/>
          </a:prstGeom>
        </p:spPr>
        <p:style>
          <a:lnRef idx="1">
            <a:schemeClr val="dk1"/>
          </a:lnRef>
          <a:fillRef idx="2">
            <a:schemeClr val="dk1"/>
          </a:fillRef>
          <a:effectRef idx="1">
            <a:schemeClr val="dk1"/>
          </a:effectRef>
          <a:fontRef idx="minor">
            <a:schemeClr val="dk1"/>
          </a:fontRef>
        </p:style>
        <p:txBody>
          <a:bodyPr wrap="square" rtlCol="0" anchor="ctr">
            <a:spAutoFit/>
          </a:bodyPr>
          <a:lstStyle/>
          <a:p>
            <a:pPr algn="ctr"/>
            <a:r>
              <a:rPr lang="ja-JP" altLang="en-US" sz="900" dirty="0"/>
              <a:t>データ４</a:t>
            </a:r>
            <a:endParaRPr kumimoji="1" lang="ja-JP" altLang="en-US" sz="900" dirty="0"/>
          </a:p>
        </p:txBody>
      </p:sp>
      <p:sp>
        <p:nvSpPr>
          <p:cNvPr id="33" name="テキスト ボックス 32"/>
          <p:cNvSpPr txBox="1"/>
          <p:nvPr/>
        </p:nvSpPr>
        <p:spPr>
          <a:xfrm>
            <a:off x="6211035" y="3751262"/>
            <a:ext cx="608496" cy="230832"/>
          </a:xfrm>
          <a:prstGeom prst="rect">
            <a:avLst/>
          </a:prstGeom>
        </p:spPr>
        <p:style>
          <a:lnRef idx="1">
            <a:schemeClr val="dk1"/>
          </a:lnRef>
          <a:fillRef idx="2">
            <a:schemeClr val="dk1"/>
          </a:fillRef>
          <a:effectRef idx="1">
            <a:schemeClr val="dk1"/>
          </a:effectRef>
          <a:fontRef idx="minor">
            <a:schemeClr val="dk1"/>
          </a:fontRef>
        </p:style>
        <p:txBody>
          <a:bodyPr wrap="square" rtlCol="0" anchor="ctr">
            <a:spAutoFit/>
          </a:bodyPr>
          <a:lstStyle/>
          <a:p>
            <a:pPr algn="ctr"/>
            <a:r>
              <a:rPr lang="ja-JP" altLang="en-US" sz="900" dirty="0"/>
              <a:t>データ５</a:t>
            </a:r>
            <a:endParaRPr kumimoji="1" lang="ja-JP" altLang="en-US" sz="900" dirty="0"/>
          </a:p>
        </p:txBody>
      </p:sp>
      <p:sp>
        <p:nvSpPr>
          <p:cNvPr id="35" name="テキスト ボックス 34"/>
          <p:cNvSpPr txBox="1"/>
          <p:nvPr/>
        </p:nvSpPr>
        <p:spPr>
          <a:xfrm>
            <a:off x="6212526" y="5729777"/>
            <a:ext cx="608496" cy="230832"/>
          </a:xfrm>
          <a:prstGeom prst="rect">
            <a:avLst/>
          </a:prstGeom>
        </p:spPr>
        <p:style>
          <a:lnRef idx="1">
            <a:schemeClr val="dk1"/>
          </a:lnRef>
          <a:fillRef idx="2">
            <a:schemeClr val="dk1"/>
          </a:fillRef>
          <a:effectRef idx="1">
            <a:schemeClr val="dk1"/>
          </a:effectRef>
          <a:fontRef idx="minor">
            <a:schemeClr val="dk1"/>
          </a:fontRef>
        </p:style>
        <p:txBody>
          <a:bodyPr wrap="square" rtlCol="0" anchor="ctr">
            <a:spAutoFit/>
          </a:bodyPr>
          <a:lstStyle/>
          <a:p>
            <a:pPr algn="ctr"/>
            <a:r>
              <a:rPr lang="ja-JP" altLang="en-US" sz="900" dirty="0"/>
              <a:t>データ６</a:t>
            </a:r>
            <a:endParaRPr kumimoji="1" lang="ja-JP" altLang="en-US" sz="900" dirty="0"/>
          </a:p>
        </p:txBody>
      </p:sp>
    </p:spTree>
    <p:extLst>
      <p:ext uri="{BB962C8B-B14F-4D97-AF65-F5344CB8AC3E}">
        <p14:creationId xmlns:p14="http://schemas.microsoft.com/office/powerpoint/2010/main" val="2784343683"/>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14107</TotalTime>
  <Words>514</Words>
  <Application>Microsoft Office PowerPoint</Application>
  <PresentationFormat>画面に合わせる (4:3)</PresentationFormat>
  <Paragraphs>54</Paragraphs>
  <Slides>1</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1</vt:i4>
      </vt:variant>
    </vt:vector>
  </HeadingPairs>
  <TitlesOfParts>
    <vt:vector size="5" baseType="lpstr">
      <vt:lpstr>Meiryo UI</vt:lpstr>
      <vt:lpstr>Arial</vt:lpstr>
      <vt:lpstr>Calibri</vt:lpstr>
      <vt:lpstr>Office ​​テーマ</vt:lpstr>
      <vt:lpstr>PowerPoint プレゼンテーション</vt:lpstr>
    </vt:vector>
  </TitlesOfParts>
  <Company>大阪府庁</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
  <cp:revision>777</cp:revision>
  <cp:lastPrinted>2023-08-18T06:41:09Z</cp:lastPrinted>
  <dcterms:created xsi:type="dcterms:W3CDTF">2014-05-26T00:08:15Z</dcterms:created>
  <dcterms:modified xsi:type="dcterms:W3CDTF">2023-11-24T05:34:55Z</dcterms:modified>
</cp:coreProperties>
</file>