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69" r:id="rId2"/>
    <p:sldId id="264" r:id="rId3"/>
    <p:sldId id="265" r:id="rId4"/>
    <p:sldId id="266" r:id="rId5"/>
    <p:sldId id="26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3899" autoAdjust="0"/>
  </p:normalViewPr>
  <p:slideViewPr>
    <p:cSldViewPr snapToGrid="0">
      <p:cViewPr varScale="1">
        <p:scale>
          <a:sx n="64" d="100"/>
          <a:sy n="64" d="100"/>
        </p:scale>
        <p:origin x="1208" y="3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2023/11/24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2023/11/24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2023/11/24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57502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0" name="正方形/長方形 29"/>
          <p:cNvSpPr/>
          <p:nvPr/>
        </p:nvSpPr>
        <p:spPr>
          <a:xfrm>
            <a:off x="101691" y="931573"/>
            <a:ext cx="8911680" cy="768902"/>
          </a:xfrm>
          <a:prstGeom prst="rect">
            <a:avLst/>
          </a:prstGeom>
          <a:noFill/>
          <a:ln w="15875">
            <a:solidFill>
              <a:srgbClr val="0070C0"/>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lnSpc>
                <a:spcPts val="2100"/>
              </a:lnSpc>
            </a:pP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待機者解消に向けた取組みのイメージ</a:t>
            </a: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000" b="1" dirty="0">
                <a:solidFill>
                  <a:schemeClr val="tx1"/>
                </a:solidFill>
                <a:latin typeface="Meiryo UI" panose="020B0604030504040204" pitchFamily="50" charset="-128"/>
                <a:ea typeface="Meiryo UI" panose="020B0604030504040204" pitchFamily="50" charset="-128"/>
              </a:rPr>
              <a:t>　</a:t>
            </a:r>
          </a:p>
          <a:p>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待機者の解消に向けた考え方</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➢以下のとおり待機者を分類し、①地域生活の継続が可能な方については、本人の意思決定のもと、地域生活の継続を促すことで</a:t>
            </a:r>
            <a:r>
              <a:rPr kumimoji="1" lang="ja-JP" altLang="en-US" sz="1000" u="sng" dirty="0">
                <a:solidFill>
                  <a:schemeClr val="tx1"/>
                </a:solidFill>
                <a:latin typeface="メイリオ" panose="020B0604030504040204" pitchFamily="50" charset="-128"/>
                <a:ea typeface="メイリオ" panose="020B0604030504040204" pitchFamily="50" charset="-128"/>
              </a:rPr>
              <a:t>解消をめざす</a:t>
            </a:r>
            <a:r>
              <a:rPr kumimoji="1" lang="ja-JP" altLang="en-US" sz="1000" dirty="0">
                <a:solidFill>
                  <a:schemeClr val="tx1"/>
                </a:solidFill>
                <a:latin typeface="メイリオ" panose="020B0604030504040204" pitchFamily="50" charset="-128"/>
                <a:ea typeface="メイリオ" panose="020B0604030504040204" pitchFamily="50" charset="-128"/>
              </a:rPr>
              <a:t>。</a:t>
            </a:r>
            <a:endParaRPr kumimoji="1" lang="en-US" altLang="ja-JP" sz="1000" dirty="0">
              <a:solidFill>
                <a:schemeClr val="tx1"/>
              </a:solidFill>
              <a:latin typeface="メイリオ" panose="020B0604030504040204" pitchFamily="50" charset="-128"/>
              <a:ea typeface="メイリオ" panose="020B0604030504040204" pitchFamily="50" charset="-128"/>
            </a:endParaRPr>
          </a:p>
          <a:p>
            <a:r>
              <a:rPr kumimoji="1" lang="ja-JP" altLang="en-US" sz="1000" dirty="0">
                <a:solidFill>
                  <a:schemeClr val="tx1"/>
                </a:solidFill>
                <a:latin typeface="メイリオ" panose="020B0604030504040204" pitchFamily="50" charset="-128"/>
                <a:ea typeface="メイリオ" panose="020B0604030504040204" pitchFamily="50" charset="-128"/>
              </a:rPr>
              <a:t>　➁の入所待機者については、</a:t>
            </a:r>
            <a:r>
              <a:rPr kumimoji="1" lang="ja-JP" altLang="en-US" sz="1000" dirty="0" err="1">
                <a:solidFill>
                  <a:schemeClr val="tx1"/>
                </a:solidFill>
                <a:latin typeface="メイリオ" panose="020B0604030504040204" pitchFamily="50" charset="-128"/>
                <a:ea typeface="メイリオ" panose="020B0604030504040204" pitchFamily="50" charset="-128"/>
              </a:rPr>
              <a:t>障がい</a:t>
            </a:r>
            <a:r>
              <a:rPr kumimoji="1" lang="ja-JP" altLang="en-US" sz="1000" dirty="0">
                <a:solidFill>
                  <a:schemeClr val="tx1"/>
                </a:solidFill>
                <a:latin typeface="メイリオ" panose="020B0604030504040204" pitchFamily="50" charset="-128"/>
                <a:ea typeface="メイリオ" panose="020B0604030504040204" pitchFamily="50" charset="-128"/>
              </a:rPr>
              <a:t>者支援施設においてアセスメントを実施し、地域移行をめざす。</a:t>
            </a:r>
            <a:r>
              <a:rPr kumimoji="1" lang="ja-JP" altLang="en-US" sz="1000" dirty="0">
                <a:solidFill>
                  <a:srgbClr val="FF0000"/>
                </a:solidFill>
                <a:latin typeface="メイリオ" panose="020B0604030504040204" pitchFamily="50" charset="-128"/>
                <a:ea typeface="メイリオ" panose="020B0604030504040204" pitchFamily="50" charset="-128"/>
              </a:rPr>
              <a:t>　　　　</a:t>
            </a:r>
            <a:endParaRPr kumimoji="1" lang="en-US" altLang="ja-JP" sz="1000" dirty="0">
              <a:solidFill>
                <a:srgbClr val="FF0000"/>
              </a:solidFill>
              <a:latin typeface="メイリオ" panose="020B0604030504040204" pitchFamily="50" charset="-128"/>
              <a:ea typeface="メイリオ" panose="020B0604030504040204" pitchFamily="50" charset="-128"/>
            </a:endParaRPr>
          </a:p>
          <a:p>
            <a:pPr>
              <a:lnSpc>
                <a:spcPts val="2100"/>
              </a:lnSpc>
            </a:pP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295524" y="2558080"/>
            <a:ext cx="2458192" cy="2582658"/>
          </a:xfrm>
          <a:prstGeom prst="rect">
            <a:avLst/>
          </a:prstGeom>
          <a:noFill/>
          <a:ln w="28575">
            <a:solidFill>
              <a:srgbClr val="0033CC"/>
            </a:solidFill>
            <a:prstDash val="sys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5"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6402442" y="3077924"/>
            <a:ext cx="2353802" cy="2062813"/>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グループホーム</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在宅</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lvl="0" indent="0" algn="ctr" defTabSz="914400">
              <a:buClr>
                <a:srgbClr val="00007D"/>
              </a:buClr>
              <a:buNone/>
              <a:defRPr/>
            </a:pPr>
            <a:r>
              <a:rPr lang="ja-JP" altLang="en-US" sz="1400" kern="0" dirty="0">
                <a:solidFill>
                  <a:srgbClr val="000000"/>
                </a:solidFill>
                <a:latin typeface="メイリオ" panose="020B0604030504040204" pitchFamily="50" charset="-128"/>
                <a:ea typeface="メイリオ" panose="020B0604030504040204" pitchFamily="50" charset="-128"/>
              </a:rPr>
              <a:t>高齢介護施設　</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lvl="0" indent="0" algn="ctr" defTabSz="914400">
              <a:buClr>
                <a:srgbClr val="00007D"/>
              </a:buClr>
              <a:buNone/>
              <a:defRPr/>
            </a:pPr>
            <a:r>
              <a:rPr lang="ja-JP" altLang="en-US" sz="1400" kern="0" dirty="0">
                <a:solidFill>
                  <a:srgbClr val="000000"/>
                </a:solidFill>
                <a:latin typeface="メイリオ" panose="020B0604030504040204" pitchFamily="50" charset="-128"/>
                <a:ea typeface="メイリオ" panose="020B0604030504040204" pitchFamily="50" charset="-128"/>
              </a:rPr>
              <a:t>　　　　　　　　　　など</a:t>
            </a:r>
            <a:endParaRPr lang="en-US" altLang="ja-JP" sz="1400" kern="0" dirty="0">
              <a:solidFill>
                <a:srgbClr val="000000"/>
              </a:solidFill>
              <a:latin typeface="メイリオ" panose="020B0604030504040204" pitchFamily="50" charset="-128"/>
              <a:ea typeface="メイリオ" panose="020B0604030504040204" pitchFamily="50" charset="-128"/>
            </a:endParaRPr>
          </a:p>
        </p:txBody>
      </p:sp>
      <p:sp>
        <p:nvSpPr>
          <p:cNvPr id="7"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408723" y="4065551"/>
            <a:ext cx="2261665" cy="997307"/>
          </a:xfrm>
          <a:prstGeom prst="rect">
            <a:avLst/>
          </a:prstGeom>
          <a:solidFill>
            <a:srgbClr val="92D050"/>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②入所待機者</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indent="0" algn="ctr" defTabSz="914400">
              <a:buClr>
                <a:srgbClr val="00007D"/>
              </a:buClr>
              <a:buNone/>
              <a:defRPr/>
            </a:pPr>
            <a:r>
              <a:rPr lang="ja-JP" altLang="en-US" sz="1400" kern="0" dirty="0">
                <a:latin typeface="メイリオ" panose="020B0604030504040204" pitchFamily="50" charset="-128"/>
                <a:ea typeface="メイリオ" panose="020B0604030504040204" pitchFamily="50" charset="-128"/>
              </a:rPr>
              <a:t>（入所が必要な方）</a:t>
            </a:r>
            <a:endParaRPr lang="en-US" altLang="ja-JP" sz="1400" kern="0" dirty="0">
              <a:latin typeface="メイリオ" panose="020B0604030504040204" pitchFamily="50" charset="-128"/>
              <a:ea typeface="メイリオ" panose="020B0604030504040204" pitchFamily="50" charset="-128"/>
            </a:endParaRPr>
          </a:p>
        </p:txBody>
      </p:sp>
      <p:sp>
        <p:nvSpPr>
          <p:cNvPr id="16"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3152396" y="3077925"/>
            <a:ext cx="2797142" cy="2053379"/>
          </a:xfrm>
          <a:prstGeom prst="rect">
            <a:avLst/>
          </a:prstGeom>
          <a:solidFill>
            <a:schemeClr val="bg1"/>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algn="ctr" defTabSz="914400">
              <a:buClr>
                <a:srgbClr val="00007D"/>
              </a:buClr>
              <a:buNone/>
              <a:defRPr/>
            </a:pPr>
            <a:r>
              <a:rPr lang="en-US" altLang="ja-JP" sz="1400" b="1" kern="0" dirty="0">
                <a:solidFill>
                  <a:srgbClr val="FF0000"/>
                </a:solidFill>
                <a:latin typeface="メイリオ" panose="020B0604030504040204" pitchFamily="50" charset="-128"/>
                <a:ea typeface="メイリオ" panose="020B0604030504040204" pitchFamily="50" charset="-128"/>
              </a:rPr>
              <a:t>〔</a:t>
            </a:r>
            <a:r>
              <a:rPr lang="ja-JP" altLang="en-US" sz="1400" b="1" kern="0" dirty="0">
                <a:solidFill>
                  <a:srgbClr val="FF0000"/>
                </a:solidFill>
                <a:latin typeface="メイリオ" panose="020B0604030504040204" pitchFamily="50" charset="-128"/>
                <a:ea typeface="メイリオ" panose="020B0604030504040204" pitchFamily="50" charset="-128"/>
              </a:rPr>
              <a:t>アセスメントの場</a:t>
            </a:r>
            <a:r>
              <a:rPr lang="en-US" altLang="ja-JP" sz="1400" b="1" kern="0" dirty="0">
                <a:solidFill>
                  <a:srgbClr val="FF0000"/>
                </a:solidFill>
                <a:latin typeface="メイリオ" panose="020B0604030504040204" pitchFamily="50" charset="-128"/>
                <a:ea typeface="メイリオ" panose="020B0604030504040204" pitchFamily="50" charset="-128"/>
              </a:rPr>
              <a:t>〕</a:t>
            </a: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err="1">
                <a:solidFill>
                  <a:srgbClr val="000000"/>
                </a:solidFill>
                <a:latin typeface="メイリオ" panose="020B0604030504040204" pitchFamily="50" charset="-128"/>
                <a:ea typeface="メイリオ" panose="020B0604030504040204" pitchFamily="50" charset="-128"/>
              </a:rPr>
              <a:t>障がい</a:t>
            </a:r>
            <a:r>
              <a:rPr lang="ja-JP" altLang="en-US" sz="1400" kern="0" dirty="0">
                <a:solidFill>
                  <a:srgbClr val="000000"/>
                </a:solidFill>
                <a:latin typeface="メイリオ" panose="020B0604030504040204" pitchFamily="50" charset="-128"/>
                <a:ea typeface="メイリオ" panose="020B0604030504040204" pitchFamily="50" charset="-128"/>
              </a:rPr>
              <a:t>者支援施設</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（短期入所）</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endParaRPr lang="en-US" altLang="ja-JP" sz="105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endParaRPr lang="en-US" altLang="ja-JP" sz="1400" kern="0" dirty="0">
              <a:solidFill>
                <a:srgbClr val="000000"/>
              </a:solidFill>
              <a:latin typeface="メイリオ" panose="020B0604030504040204" pitchFamily="50" charset="-128"/>
              <a:ea typeface="メイリオ" panose="020B0604030504040204" pitchFamily="50" charset="-128"/>
            </a:endParaRPr>
          </a:p>
        </p:txBody>
      </p:sp>
      <p:sp>
        <p:nvSpPr>
          <p:cNvPr id="5" name="右矢印 4"/>
          <p:cNvSpPr/>
          <p:nvPr/>
        </p:nvSpPr>
        <p:spPr>
          <a:xfrm>
            <a:off x="2559760" y="4036604"/>
            <a:ext cx="970060" cy="561049"/>
          </a:xfrm>
          <a:prstGeom prst="rightArrow">
            <a:avLst/>
          </a:prstGeom>
          <a:solidFill>
            <a:srgbClr val="92D050"/>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8" name="右矢印 17"/>
          <p:cNvSpPr/>
          <p:nvPr/>
        </p:nvSpPr>
        <p:spPr>
          <a:xfrm>
            <a:off x="5599070" y="3977442"/>
            <a:ext cx="1231629" cy="686866"/>
          </a:xfrm>
          <a:prstGeom prst="rightArrow">
            <a:avLst/>
          </a:prstGeom>
          <a:solidFill>
            <a:srgbClr val="92D050"/>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1"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1444416" y="5857967"/>
            <a:ext cx="2588402" cy="965192"/>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入口対策</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200" kern="0" dirty="0">
                <a:solidFill>
                  <a:srgbClr val="000000"/>
                </a:solidFill>
                <a:latin typeface="メイリオ" panose="020B0604030504040204" pitchFamily="50" charset="-128"/>
                <a:ea typeface="メイリオ" panose="020B0604030504040204" pitchFamily="50" charset="-128"/>
              </a:rPr>
              <a:t>（相談体制の再構築・連携推進）</a:t>
            </a:r>
            <a:endParaRPr lang="en-US" altLang="ja-JP" sz="1200" kern="0" dirty="0">
              <a:solidFill>
                <a:srgbClr val="000000"/>
              </a:solidFill>
              <a:latin typeface="メイリオ" panose="020B0604030504040204" pitchFamily="50" charset="-128"/>
              <a:ea typeface="メイリオ" panose="020B0604030504040204" pitchFamily="50" charset="-128"/>
            </a:endParaRPr>
          </a:p>
        </p:txBody>
      </p:sp>
      <p:sp>
        <p:nvSpPr>
          <p:cNvPr id="22"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5148039" y="5857967"/>
            <a:ext cx="2677594" cy="966517"/>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出口対策</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indent="0" algn="ctr" defTabSz="914400">
              <a:spcBef>
                <a:spcPts val="600"/>
              </a:spcBef>
              <a:buClr>
                <a:srgbClr val="00007D"/>
              </a:buClr>
              <a:buNone/>
              <a:defRPr/>
            </a:pPr>
            <a:r>
              <a:rPr lang="en-US" altLang="ja-JP" sz="1200" kern="0" dirty="0">
                <a:solidFill>
                  <a:srgbClr val="000000"/>
                </a:solidFill>
                <a:latin typeface="メイリオ" panose="020B0604030504040204" pitchFamily="50" charset="-128"/>
                <a:ea typeface="メイリオ" panose="020B0604030504040204" pitchFamily="50" charset="-128"/>
              </a:rPr>
              <a:t>(</a:t>
            </a:r>
            <a:r>
              <a:rPr lang="ja-JP" altLang="en-US" sz="1200" kern="0" dirty="0">
                <a:solidFill>
                  <a:srgbClr val="000000"/>
                </a:solidFill>
                <a:latin typeface="メイリオ" panose="020B0604030504040204" pitchFamily="50" charset="-128"/>
                <a:ea typeface="メイリオ" panose="020B0604030504040204" pitchFamily="50" charset="-128"/>
              </a:rPr>
              <a:t>ハード・ソフトの基盤整備</a:t>
            </a:r>
            <a:r>
              <a:rPr lang="en-US" altLang="ja-JP" sz="1200" kern="0" dirty="0">
                <a:solidFill>
                  <a:srgbClr val="000000"/>
                </a:solidFill>
                <a:latin typeface="メイリオ" panose="020B0604030504040204" pitchFamily="50" charset="-128"/>
                <a:ea typeface="メイリオ" panose="020B0604030504040204" pitchFamily="50" charset="-128"/>
              </a:rPr>
              <a:t>)</a:t>
            </a:r>
          </a:p>
        </p:txBody>
      </p:sp>
      <p:sp>
        <p:nvSpPr>
          <p:cNvPr id="17" name="上矢印 16"/>
          <p:cNvSpPr/>
          <p:nvPr/>
        </p:nvSpPr>
        <p:spPr>
          <a:xfrm>
            <a:off x="1814435" y="5158431"/>
            <a:ext cx="387301" cy="672034"/>
          </a:xfrm>
          <a:prstGeom prst="upArrow">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7" name="楕円 26"/>
          <p:cNvSpPr/>
          <p:nvPr/>
        </p:nvSpPr>
        <p:spPr>
          <a:xfrm>
            <a:off x="5493403" y="6011882"/>
            <a:ext cx="287708" cy="261276"/>
          </a:xfrm>
          <a:prstGeom prst="ellipse">
            <a:avLst/>
          </a:prstGeom>
          <a:solidFill>
            <a:schemeClr val="accent1"/>
          </a:solidFill>
          <a:ln/>
        </p:spPr>
        <p:style>
          <a:lnRef idx="3">
            <a:schemeClr val="lt1"/>
          </a:lnRef>
          <a:fillRef idx="1">
            <a:schemeClr val="accent2"/>
          </a:fillRef>
          <a:effectRef idx="1">
            <a:schemeClr val="accent2"/>
          </a:effectRef>
          <a:fontRef idx="minor">
            <a:schemeClr val="lt1"/>
          </a:fontRef>
        </p:style>
        <p:txBody>
          <a:bodyPr rot="0" spcFirstLastPara="0" vert="horz" wrap="square" lIns="91440" tIns="45720" rIns="91440" bIns="45720" numCol="1" spcCol="0" rtlCol="0" fromWordArt="0" anchor="ctr" anchorCtr="1"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200" b="1" dirty="0">
                <a:latin typeface="HG丸ｺﾞｼｯｸM-PRO" panose="020F0600000000000000" pitchFamily="50" charset="-128"/>
                <a:ea typeface="HG丸ｺﾞｼｯｸM-PRO" panose="020F0600000000000000" pitchFamily="50" charset="-128"/>
              </a:rPr>
              <a:t>出</a:t>
            </a:r>
          </a:p>
        </p:txBody>
      </p:sp>
      <p:sp>
        <p:nvSpPr>
          <p:cNvPr id="32" name="楕円 31"/>
          <p:cNvSpPr/>
          <p:nvPr/>
        </p:nvSpPr>
        <p:spPr>
          <a:xfrm>
            <a:off x="2008086" y="5973858"/>
            <a:ext cx="287708" cy="261276"/>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nchorCtr="1"/>
          <a:lstStyle/>
          <a:p>
            <a:pPr algn="ctr"/>
            <a:r>
              <a:rPr kumimoji="1" lang="ja-JP" altLang="en-US" sz="1200" b="1" dirty="0">
                <a:latin typeface="HG丸ｺﾞｼｯｸM-PRO" panose="020F0600000000000000" pitchFamily="50" charset="-128"/>
                <a:ea typeface="HG丸ｺﾞｼｯｸM-PRO" panose="020F0600000000000000" pitchFamily="50" charset="-128"/>
              </a:rPr>
              <a:t>入</a:t>
            </a:r>
          </a:p>
        </p:txBody>
      </p:sp>
      <p:sp>
        <p:nvSpPr>
          <p:cNvPr id="33" name="上矢印 32"/>
          <p:cNvSpPr/>
          <p:nvPr/>
        </p:nvSpPr>
        <p:spPr>
          <a:xfrm>
            <a:off x="7008216" y="5173498"/>
            <a:ext cx="413236" cy="672034"/>
          </a:xfrm>
          <a:prstGeom prst="upArrow">
            <a:avLst/>
          </a:prstGeom>
          <a:solidFill>
            <a:schemeClr val="accent1"/>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4" name="正方形/長方形 33"/>
          <p:cNvSpPr/>
          <p:nvPr/>
        </p:nvSpPr>
        <p:spPr>
          <a:xfrm>
            <a:off x="5659277" y="4163072"/>
            <a:ext cx="940970" cy="2909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0" dirty="0">
                <a:solidFill>
                  <a:srgbClr val="FF0000"/>
                </a:solidFill>
                <a:latin typeface="HGPｺﾞｼｯｸE" panose="020B0900000000000000" pitchFamily="50" charset="-128"/>
                <a:ea typeface="HGPｺﾞｼｯｸE" panose="020B0900000000000000" pitchFamily="50" charset="-128"/>
              </a:rPr>
              <a:t>地域</a:t>
            </a:r>
            <a:r>
              <a:rPr kumimoji="0" lang="ja-JP" altLang="en-US" sz="1400" b="0" i="0" u="none" strike="noStrike" kern="0" cap="none" spc="0" normalizeH="0" baseline="0" noProof="0" dirty="0">
                <a:ln>
                  <a:noFill/>
                </a:ln>
                <a:solidFill>
                  <a:srgbClr val="FF0000"/>
                </a:solidFill>
                <a:effectLst/>
                <a:uLnTx/>
                <a:uFillTx/>
                <a:latin typeface="HGPｺﾞｼｯｸE" panose="020B0900000000000000" pitchFamily="50" charset="-128"/>
                <a:ea typeface="HGPｺﾞｼｯｸE" panose="020B0900000000000000" pitchFamily="50" charset="-128"/>
              </a:rPr>
              <a:t>移行</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正方形/長方形 36"/>
          <p:cNvSpPr/>
          <p:nvPr/>
        </p:nvSpPr>
        <p:spPr>
          <a:xfrm>
            <a:off x="1999582" y="1998291"/>
            <a:ext cx="5346083" cy="598616"/>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kern="0" noProof="0" dirty="0">
                <a:solidFill>
                  <a:srgbClr val="FF0000"/>
                </a:solidFill>
                <a:latin typeface="Meiryo UI" panose="020B0604030504040204" pitchFamily="50" charset="-128"/>
                <a:ea typeface="Meiryo UI" panose="020B0604030504040204" pitchFamily="50" charset="-128"/>
              </a:rPr>
              <a:t>地域生活の継続</a:t>
            </a:r>
            <a:endParaRPr lang="en-US" altLang="ja-JP" sz="1400" b="1" kern="0" noProof="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0" dirty="0">
                <a:latin typeface="Meiryo UI" panose="020B0604030504040204" pitchFamily="50" charset="-128"/>
                <a:ea typeface="Meiryo UI" panose="020B0604030504040204" pitchFamily="50" charset="-128"/>
              </a:rPr>
              <a:t>＜</a:t>
            </a:r>
            <a:r>
              <a:rPr kumimoji="0" lang="ja-JP" altLang="en-US" sz="1100" i="0" u="none" strike="noStrike" kern="0" cap="none" spc="0" normalizeH="0" baseline="0" dirty="0">
                <a:ln>
                  <a:noFill/>
                </a:ln>
                <a:effectLst/>
                <a:uLnTx/>
                <a:uFillTx/>
                <a:latin typeface="Meiryo UI" panose="020B0604030504040204" pitchFamily="50" charset="-128"/>
                <a:ea typeface="Meiryo UI" panose="020B0604030504040204" pitchFamily="50" charset="-128"/>
              </a:rPr>
              <a:t>一人ひとりが住み慣れた地域で自分らしく暮らすための本人中心の支援</a:t>
            </a:r>
            <a:r>
              <a:rPr lang="ja-JP" altLang="en-US" sz="1100" kern="0" dirty="0">
                <a:latin typeface="Meiryo UI" panose="020B0604030504040204" pitchFamily="50" charset="-128"/>
                <a:ea typeface="Meiryo UI" panose="020B0604030504040204" pitchFamily="50" charset="-128"/>
              </a:rPr>
              <a:t>を実施＞</a:t>
            </a:r>
            <a:endParaRPr lang="en-US" altLang="ja-JP" sz="1100" kern="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0" dirty="0">
                <a:latin typeface="Meiryo UI" panose="020B0604030504040204" pitchFamily="50" charset="-128"/>
                <a:ea typeface="Meiryo UI" panose="020B0604030504040204" pitchFamily="50" charset="-128"/>
              </a:rPr>
              <a:t>（</a:t>
            </a:r>
            <a:r>
              <a:rPr kumimoji="0" lang="ja-JP" altLang="en-US" sz="1100" i="0" u="none" strike="noStrike" kern="0" cap="none" spc="0" normalizeH="0" baseline="0" dirty="0" err="1">
                <a:ln>
                  <a:noFill/>
                </a:ln>
                <a:effectLst/>
                <a:uLnTx/>
                <a:uFillTx/>
                <a:latin typeface="Meiryo UI" panose="020B0604030504040204" pitchFamily="50" charset="-128"/>
                <a:ea typeface="Meiryo UI" panose="020B0604030504040204" pitchFamily="50" charset="-128"/>
              </a:rPr>
              <a:t>障がい</a:t>
            </a:r>
            <a:r>
              <a:rPr kumimoji="0" lang="ja-JP" altLang="en-US" sz="1100" i="0" u="none" strike="noStrike" kern="0" cap="none" spc="0" normalizeH="0" baseline="0" dirty="0">
                <a:ln>
                  <a:noFill/>
                </a:ln>
                <a:effectLst/>
                <a:uLnTx/>
                <a:uFillTx/>
                <a:latin typeface="Meiryo UI" panose="020B0604030504040204" pitchFamily="50" charset="-128"/>
                <a:ea typeface="Meiryo UI" panose="020B0604030504040204" pitchFamily="50" charset="-128"/>
              </a:rPr>
              <a:t>福祉サービスの充実）</a:t>
            </a:r>
            <a:endParaRPr kumimoji="0" lang="en-US" altLang="ja-JP" sz="1100" i="0" u="none" strike="noStrike" kern="0" cap="none" spc="0" normalizeH="0" baseline="0" dirty="0">
              <a:ln>
                <a:noFill/>
              </a:ln>
              <a:effectLst/>
              <a:uLnTx/>
              <a:uFillTx/>
              <a:latin typeface="Meiryo UI" panose="020B0604030504040204" pitchFamily="50" charset="-128"/>
              <a:ea typeface="Meiryo UI" panose="020B0604030504040204" pitchFamily="50" charset="-128"/>
            </a:endParaRPr>
          </a:p>
        </p:txBody>
      </p:sp>
      <p:sp>
        <p:nvSpPr>
          <p:cNvPr id="28"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408723" y="2931685"/>
            <a:ext cx="2227341" cy="995216"/>
          </a:xfrm>
          <a:prstGeom prst="rect">
            <a:avLst/>
          </a:prstGeom>
          <a:solidFill>
            <a:schemeClr val="accent2">
              <a:lumMod val="40000"/>
              <a:lumOff val="60000"/>
            </a:schemeClr>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①地域生活の継続が</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可能な方</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latin typeface="メイリオ" panose="020B0604030504040204" pitchFamily="50" charset="-128"/>
                <a:ea typeface="メイリオ" panose="020B0604030504040204" pitchFamily="50" charset="-128"/>
              </a:rPr>
              <a:t>（入所が必要でない方）</a:t>
            </a:r>
            <a:endParaRPr lang="en-US" altLang="ja-JP" sz="1400" kern="0" dirty="0">
              <a:latin typeface="メイリオ" panose="020B0604030504040204" pitchFamily="50" charset="-128"/>
              <a:ea typeface="メイリオ" panose="020B0604030504040204" pitchFamily="50" charset="-128"/>
            </a:endParaRPr>
          </a:p>
        </p:txBody>
      </p:sp>
      <p:sp>
        <p:nvSpPr>
          <p:cNvPr id="26" name="右矢印 25"/>
          <p:cNvSpPr/>
          <p:nvPr/>
        </p:nvSpPr>
        <p:spPr>
          <a:xfrm rot="10800000">
            <a:off x="5605017" y="4639696"/>
            <a:ext cx="989040" cy="469581"/>
          </a:xfrm>
          <a:prstGeom prst="rightArrow">
            <a:avLst/>
          </a:prstGeom>
          <a:solidFill>
            <a:srgbClr val="99D24E"/>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5" name="大かっこ 24"/>
          <p:cNvSpPr/>
          <p:nvPr/>
        </p:nvSpPr>
        <p:spPr>
          <a:xfrm>
            <a:off x="5557346" y="4673383"/>
            <a:ext cx="1222809" cy="367622"/>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900" b="1" dirty="0">
                <a:solidFill>
                  <a:srgbClr val="FF0000"/>
                </a:solidFill>
                <a:latin typeface="HGPｺﾞｼｯｸE" panose="020B0900000000000000" pitchFamily="50" charset="-128"/>
                <a:ea typeface="HGPｺﾞｼｯｸE" panose="020B0900000000000000" pitchFamily="50" charset="-128"/>
              </a:rPr>
              <a:t>再アセスメント</a:t>
            </a:r>
          </a:p>
        </p:txBody>
      </p:sp>
      <p:sp>
        <p:nvSpPr>
          <p:cNvPr id="10" name="正方形/長方形 9"/>
          <p:cNvSpPr/>
          <p:nvPr/>
        </p:nvSpPr>
        <p:spPr>
          <a:xfrm>
            <a:off x="360338" y="2412487"/>
            <a:ext cx="1084078" cy="318358"/>
          </a:xfrm>
          <a:prstGeom prst="rect">
            <a:avLst/>
          </a:prstGeom>
          <a:solidFill>
            <a:schemeClr val="bg1"/>
          </a:solid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400" b="1" dirty="0">
                <a:solidFill>
                  <a:srgbClr val="FF0000"/>
                </a:solidFill>
                <a:latin typeface="Meiryo UI" panose="020B0604030504040204" pitchFamily="50" charset="-128"/>
                <a:ea typeface="Meiryo UI" panose="020B0604030504040204" pitchFamily="50" charset="-128"/>
              </a:rPr>
              <a:t>待機者</a:t>
            </a:r>
          </a:p>
        </p:txBody>
      </p:sp>
      <p:sp>
        <p:nvSpPr>
          <p:cNvPr id="11" name="正方形/長方形 10"/>
          <p:cNvSpPr/>
          <p:nvPr/>
        </p:nvSpPr>
        <p:spPr>
          <a:xfrm>
            <a:off x="3423422" y="4570778"/>
            <a:ext cx="1995424" cy="481836"/>
          </a:xfrm>
          <a:prstGeom prst="rect">
            <a:avLst/>
          </a:prstGeom>
          <a:noFill/>
          <a:ln w="9525">
            <a:solidFill>
              <a:schemeClr val="accent4"/>
            </a:solidFill>
            <a:prstDash val="sysDot"/>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本人が希望する場合や支援期間が相当期間見込まれる場合は、長期間入所する場合がある。</a:t>
            </a:r>
          </a:p>
        </p:txBody>
      </p:sp>
      <p:sp>
        <p:nvSpPr>
          <p:cNvPr id="38" name="上矢印 37"/>
          <p:cNvSpPr/>
          <p:nvPr/>
        </p:nvSpPr>
        <p:spPr>
          <a:xfrm>
            <a:off x="3281988" y="5150745"/>
            <a:ext cx="387301" cy="672034"/>
          </a:xfrm>
          <a:prstGeom prst="upArrow">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9" name="上矢印 38"/>
          <p:cNvSpPr/>
          <p:nvPr/>
        </p:nvSpPr>
        <p:spPr>
          <a:xfrm>
            <a:off x="5368089" y="5170877"/>
            <a:ext cx="413236" cy="672034"/>
          </a:xfrm>
          <a:prstGeom prst="upArrow">
            <a:avLst/>
          </a:prstGeom>
          <a:solidFill>
            <a:schemeClr val="accent1"/>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2" name="上矢印 41"/>
          <p:cNvSpPr/>
          <p:nvPr/>
        </p:nvSpPr>
        <p:spPr>
          <a:xfrm>
            <a:off x="3994594" y="5170877"/>
            <a:ext cx="1153445" cy="1652282"/>
          </a:xfrm>
          <a:prstGeom prst="upArrow">
            <a:avLst/>
          </a:prstGeom>
          <a:noFill/>
          <a:ln>
            <a:solidFill>
              <a:srgbClr val="FF0000"/>
            </a:solidFill>
            <a:prstDash val="sysDash"/>
          </a:ln>
        </p:spPr>
        <p:style>
          <a:lnRef idx="3">
            <a:schemeClr val="lt1"/>
          </a:lnRef>
          <a:fillRef idx="1">
            <a:schemeClr val="accent2"/>
          </a:fillRef>
          <a:effectRef idx="1">
            <a:schemeClr val="accent2"/>
          </a:effectRef>
          <a:fontRef idx="minor">
            <a:schemeClr val="lt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地域移行の理解促進</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1" name="タイトル 1"/>
          <p:cNvSpPr txBox="1">
            <a:spLocks/>
          </p:cNvSpPr>
          <p:nvPr/>
        </p:nvSpPr>
        <p:spPr>
          <a:xfrm>
            <a:off x="6153" y="11381"/>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a:solidFill>
                  <a:schemeClr val="bg1"/>
                </a:solidFill>
                <a:latin typeface="Meiryo UI" panose="020B0604030504040204" pitchFamily="50" charset="-128"/>
                <a:ea typeface="Meiryo UI" panose="020B0604030504040204" pitchFamily="50" charset="-128"/>
              </a:rPr>
              <a:t>令和５年度　施設入所の待機者に関する実態調査について</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8077267" y="5766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a:t>
            </a:r>
          </a:p>
        </p:txBody>
      </p:sp>
      <p:sp>
        <p:nvSpPr>
          <p:cNvPr id="9" name="下カーブ矢印 8"/>
          <p:cNvSpPr/>
          <p:nvPr/>
        </p:nvSpPr>
        <p:spPr>
          <a:xfrm>
            <a:off x="1579418" y="1792504"/>
            <a:ext cx="6395317" cy="1138916"/>
          </a:xfrm>
          <a:prstGeom prst="curvedDownArrow">
            <a:avLst>
              <a:gd name="adj1" fmla="val 28584"/>
              <a:gd name="adj2" fmla="val 77720"/>
              <a:gd name="adj3" fmla="val 23121"/>
            </a:avLst>
          </a:prstGeom>
          <a:solidFill>
            <a:schemeClr val="accent2">
              <a:lumMod val="40000"/>
              <a:lumOff val="6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a:xfrm>
            <a:off x="101690" y="466438"/>
            <a:ext cx="8918368" cy="430887"/>
          </a:xfrm>
          <a:prstGeom prst="rect">
            <a:avLst/>
          </a:prstGeom>
        </p:spPr>
        <p:txBody>
          <a:bodyPr wrap="square">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目的</a:t>
            </a:r>
            <a:r>
              <a:rPr lang="en-US" altLang="ja-JP" sz="1100" dirty="0">
                <a:latin typeface="メイリオ" panose="020B0604030504040204" pitchFamily="50" charset="-128"/>
                <a:ea typeface="メイリオ" panose="020B0604030504040204" pitchFamily="50" charset="-128"/>
              </a:rPr>
              <a:t>】</a:t>
            </a:r>
            <a:r>
              <a:rPr lang="ja-JP" altLang="en-US" sz="1100" dirty="0" err="1">
                <a:latin typeface="メイリオ" panose="020B0604030504040204" pitchFamily="50" charset="-128"/>
                <a:ea typeface="メイリオ" panose="020B0604030504040204" pitchFamily="50" charset="-128"/>
              </a:rPr>
              <a:t>障がい</a:t>
            </a:r>
            <a:r>
              <a:rPr lang="ja-JP" altLang="en-US" sz="1100" dirty="0">
                <a:latin typeface="メイリオ" panose="020B0604030504040204" pitchFamily="50" charset="-128"/>
                <a:ea typeface="メイリオ" panose="020B0604030504040204" pitchFamily="50" charset="-128"/>
              </a:rPr>
              <a:t>者本人や介護者の状態、地域生活への移行の可能性、市町村における地域移行への取組み等の調査を行うことにより、</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待機者や地域における相談体制の実態を把握し、地域移行推進に向けた今後の方策を検討</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57955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a:solidFill>
                  <a:schemeClr val="bg1"/>
                </a:solidFill>
                <a:latin typeface="Meiryo UI" panose="020B0604030504040204" pitchFamily="50" charset="-128"/>
                <a:ea typeface="Meiryo UI" panose="020B0604030504040204" pitchFamily="50" charset="-128"/>
              </a:rPr>
              <a:t>令和５年度　施設入所の待機者に関する実態調査について</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2</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a:t>
            </a:r>
          </a:p>
        </p:txBody>
      </p:sp>
      <p:graphicFrame>
        <p:nvGraphicFramePr>
          <p:cNvPr id="7" name="表 6"/>
          <p:cNvGraphicFramePr>
            <a:graphicFrameLocks noGrp="1"/>
          </p:cNvGraphicFramePr>
          <p:nvPr>
            <p:extLst>
              <p:ext uri="{D42A27DB-BD31-4B8C-83A1-F6EECF244321}">
                <p14:modId xmlns:p14="http://schemas.microsoft.com/office/powerpoint/2010/main" val="447836409"/>
              </p:ext>
            </p:extLst>
          </p:nvPr>
        </p:nvGraphicFramePr>
        <p:xfrm>
          <a:off x="93950" y="491318"/>
          <a:ext cx="8921427" cy="6366682"/>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01443">
                <a:tc>
                  <a:txBody>
                    <a:bodyPr/>
                    <a:lstStyle/>
                    <a:p>
                      <a:r>
                        <a:rPr kumimoji="1" lang="en-US" altLang="ja-JP" dirty="0">
                          <a:latin typeface="+mn-lt"/>
                          <a:ea typeface="+mn-ea"/>
                        </a:rPr>
                        <a:t>【</a:t>
                      </a:r>
                      <a:r>
                        <a:rPr kumimoji="1" lang="ja-JP" altLang="en-US" dirty="0">
                          <a:latin typeface="+mn-lt"/>
                          <a:ea typeface="+mn-ea"/>
                        </a:rPr>
                        <a:t>調査票１</a:t>
                      </a:r>
                      <a:r>
                        <a:rPr kumimoji="1" lang="en-US" altLang="ja-JP" dirty="0">
                          <a:latin typeface="+mn-lt"/>
                          <a:ea typeface="+mn-ea"/>
                        </a:rPr>
                        <a:t>】</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65239">
                <a:tc>
                  <a:txBody>
                    <a:bodyPr/>
                    <a:lstStyle/>
                    <a:p>
                      <a:r>
                        <a:rPr kumimoji="1" lang="ja-JP" altLang="en-US" sz="1350" b="1" dirty="0">
                          <a:latin typeface="Meiryo UI" panose="020B0604030504040204" pitchFamily="50" charset="-128"/>
                          <a:ea typeface="Meiryo UI" panose="020B0604030504040204" pitchFamily="50" charset="-128"/>
                        </a:rPr>
                        <a:t>市町村名</a:t>
                      </a:r>
                      <a:r>
                        <a:rPr kumimoji="1" lang="ja-JP" altLang="en-US" sz="1350" dirty="0">
                          <a:latin typeface="Meiryo UI" panose="020B0604030504040204" pitchFamily="50" charset="-128"/>
                          <a:ea typeface="Meiryo UI" panose="020B0604030504040204" pitchFamily="50" charset="-128"/>
                        </a:rPr>
                        <a:t>：</a:t>
                      </a:r>
                    </a:p>
                    <a:p>
                      <a:endParaRPr kumimoji="1" lang="en-US" altLang="ja-JP" sz="1350" b="1" dirty="0">
                        <a:latin typeface="Meiryo UI" panose="020B0604030504040204" pitchFamily="50" charset="-128"/>
                        <a:ea typeface="Meiryo UI" panose="020B0604030504040204" pitchFamily="50" charset="-128"/>
                      </a:endParaRPr>
                    </a:p>
                    <a:p>
                      <a:r>
                        <a:rPr kumimoji="1" lang="en-US" altLang="ja-JP" sz="1350" b="1" dirty="0">
                          <a:latin typeface="Meiryo UI" panose="020B0604030504040204" pitchFamily="50" charset="-128"/>
                          <a:ea typeface="Meiryo UI" panose="020B0604030504040204" pitchFamily="50" charset="-128"/>
                        </a:rPr>
                        <a:t>Ⅰ</a:t>
                      </a:r>
                      <a:r>
                        <a:rPr kumimoji="1" lang="ja-JP" altLang="en-US" sz="1350" b="1" dirty="0">
                          <a:latin typeface="Meiryo UI" panose="020B0604030504040204" pitchFamily="50" charset="-128"/>
                          <a:ea typeface="Meiryo UI" panose="020B0604030504040204" pitchFamily="50" charset="-128"/>
                        </a:rPr>
                        <a:t>　待機者本人及び家族等の状態像について</a:t>
                      </a:r>
                    </a:p>
                    <a:p>
                      <a:r>
                        <a:rPr kumimoji="1" lang="ja-JP" altLang="en-US" sz="1350" dirty="0">
                          <a:latin typeface="Meiryo UI" panose="020B0604030504040204" pitchFamily="50" charset="-128"/>
                          <a:ea typeface="Meiryo UI" panose="020B0604030504040204" pitchFamily="50" charset="-128"/>
                        </a:rPr>
                        <a:t>　問１</a:t>
                      </a:r>
                      <a:r>
                        <a:rPr kumimoji="1" lang="en-US" altLang="ja-JP" sz="1350" dirty="0">
                          <a:latin typeface="Meiryo UI" panose="020B0604030504040204" pitchFamily="50" charset="-128"/>
                          <a:ea typeface="Meiryo UI" panose="020B0604030504040204" pitchFamily="50" charset="-128"/>
                        </a:rPr>
                        <a:t>(1)</a:t>
                      </a:r>
                      <a:r>
                        <a:rPr kumimoji="1" lang="ja-JP" altLang="en-US" sz="1350" dirty="0">
                          <a:latin typeface="Meiryo UI" panose="020B0604030504040204" pitchFamily="50" charset="-128"/>
                          <a:ea typeface="Meiryo UI" panose="020B0604030504040204" pitchFamily="50" charset="-128"/>
                        </a:rPr>
                        <a:t>：　待機者数（人）</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令和</a:t>
                      </a:r>
                      <a:r>
                        <a:rPr kumimoji="1" lang="en-US" altLang="ja-JP" sz="1350" dirty="0">
                          <a:latin typeface="Meiryo UI" panose="020B0604030504040204" pitchFamily="50" charset="-128"/>
                          <a:ea typeface="Meiryo UI" panose="020B0604030504040204" pitchFamily="50" charset="-128"/>
                        </a:rPr>
                        <a:t>4</a:t>
                      </a:r>
                      <a:r>
                        <a:rPr kumimoji="1" lang="ja-JP" altLang="en-US" sz="1350" dirty="0">
                          <a:latin typeface="Meiryo UI" panose="020B0604030504040204" pitchFamily="50" charset="-128"/>
                          <a:ea typeface="Meiryo UI" panose="020B0604030504040204" pitchFamily="50" charset="-128"/>
                        </a:rPr>
                        <a:t>年度末</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　</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　貴市町村において把握している待機者の人数をご記入ください。（申込書等の有無は問いません。）</a:t>
                      </a:r>
                    </a:p>
                    <a:p>
                      <a:r>
                        <a:rPr kumimoji="1" lang="ja-JP" altLang="en-US" sz="1350" dirty="0">
                          <a:latin typeface="Meiryo UI" panose="020B0604030504040204" pitchFamily="50" charset="-128"/>
                          <a:ea typeface="Meiryo UI" panose="020B0604030504040204" pitchFamily="50" charset="-128"/>
                        </a:rPr>
                        <a:t>　問１</a:t>
                      </a:r>
                      <a:r>
                        <a:rPr kumimoji="1" lang="en-US" altLang="ja-JP" sz="1350" dirty="0">
                          <a:latin typeface="Meiryo UI" panose="020B0604030504040204" pitchFamily="50" charset="-128"/>
                          <a:ea typeface="Meiryo UI" panose="020B0604030504040204" pitchFamily="50" charset="-128"/>
                        </a:rPr>
                        <a:t>(2)</a:t>
                      </a:r>
                      <a:r>
                        <a:rPr kumimoji="1" lang="ja-JP" altLang="en-US" sz="1350" dirty="0">
                          <a:latin typeface="Meiryo UI" panose="020B0604030504040204" pitchFamily="50" charset="-128"/>
                          <a:ea typeface="Meiryo UI" panose="020B0604030504040204" pitchFamily="50" charset="-128"/>
                        </a:rPr>
                        <a:t>：　待機者本人及び家族等の状況</a:t>
                      </a:r>
                    </a:p>
                    <a:p>
                      <a:r>
                        <a:rPr kumimoji="1" lang="ja-JP" altLang="en-US" sz="1350" dirty="0">
                          <a:latin typeface="Meiryo UI" panose="020B0604030504040204" pitchFamily="50" charset="-128"/>
                          <a:ea typeface="Meiryo UI" panose="020B0604030504040204" pitchFamily="50" charset="-128"/>
                        </a:rPr>
                        <a:t>　問２：　入所希望の理由</a:t>
                      </a:r>
                    </a:p>
                    <a:p>
                      <a:r>
                        <a:rPr kumimoji="1" lang="ja-JP" altLang="en-US" sz="1350" dirty="0">
                          <a:latin typeface="Meiryo UI" panose="020B0604030504040204" pitchFamily="50" charset="-128"/>
                          <a:ea typeface="Meiryo UI" panose="020B0604030504040204" pitchFamily="50" charset="-128"/>
                        </a:rPr>
                        <a:t>　問３：　地域生活の検討</a:t>
                      </a:r>
                    </a:p>
                    <a:p>
                      <a:r>
                        <a:rPr kumimoji="1" lang="ja-JP" altLang="en-US" sz="1350" dirty="0">
                          <a:latin typeface="Meiryo UI" panose="020B0604030504040204" pitchFamily="50" charset="-128"/>
                          <a:ea typeface="Meiryo UI" panose="020B0604030504040204" pitchFamily="50" charset="-128"/>
                        </a:rPr>
                        <a:t>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　問１</a:t>
                      </a:r>
                      <a:r>
                        <a:rPr kumimoji="1" lang="en-US" altLang="ja-JP" sz="1350" dirty="0">
                          <a:latin typeface="Meiryo UI" panose="020B0604030504040204" pitchFamily="50" charset="-128"/>
                          <a:ea typeface="Meiryo UI" panose="020B0604030504040204" pitchFamily="50" charset="-128"/>
                        </a:rPr>
                        <a:t>(1)</a:t>
                      </a:r>
                      <a:r>
                        <a:rPr kumimoji="1" lang="ja-JP" altLang="en-US" sz="1350" dirty="0">
                          <a:latin typeface="Meiryo UI" panose="020B0604030504040204" pitchFamily="50" charset="-128"/>
                          <a:ea typeface="Meiryo UI" panose="020B0604030504040204" pitchFamily="50" charset="-128"/>
                        </a:rPr>
                        <a:t>における待機者について、</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調査票２</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にご記入ください。</a:t>
                      </a:r>
                    </a:p>
                    <a:p>
                      <a:r>
                        <a:rPr kumimoji="1" lang="ja-JP" altLang="en-US" sz="1350" dirty="0">
                          <a:latin typeface="Meiryo UI" panose="020B0604030504040204" pitchFamily="50" charset="-128"/>
                          <a:ea typeface="Meiryo UI" panose="020B0604030504040204" pitchFamily="50" charset="-128"/>
                        </a:rPr>
                        <a:t>	</a:t>
                      </a:r>
                    </a:p>
                    <a:p>
                      <a:r>
                        <a:rPr kumimoji="1" lang="en-US" altLang="ja-JP" sz="1350" b="1" dirty="0">
                          <a:latin typeface="Meiryo UI" panose="020B0604030504040204" pitchFamily="50" charset="-128"/>
                          <a:ea typeface="Meiryo UI" panose="020B0604030504040204" pitchFamily="50" charset="-128"/>
                        </a:rPr>
                        <a:t>Ⅱ</a:t>
                      </a:r>
                      <a:r>
                        <a:rPr kumimoji="1" lang="ja-JP" altLang="en-US" sz="1350" b="1" dirty="0">
                          <a:latin typeface="Meiryo UI" panose="020B0604030504040204" pitchFamily="50" charset="-128"/>
                          <a:ea typeface="Meiryo UI" panose="020B0604030504040204" pitchFamily="50" charset="-128"/>
                        </a:rPr>
                        <a:t>　待機者の変動状況について</a:t>
                      </a:r>
                    </a:p>
                    <a:p>
                      <a:r>
                        <a:rPr kumimoji="1" lang="ja-JP" altLang="en-US" sz="1350" dirty="0">
                          <a:latin typeface="Meiryo UI" panose="020B0604030504040204" pitchFamily="50" charset="-128"/>
                          <a:ea typeface="Meiryo UI" panose="020B0604030504040204" pitchFamily="50" charset="-128"/>
                        </a:rPr>
                        <a:t>　問１　直近</a:t>
                      </a:r>
                      <a:r>
                        <a:rPr kumimoji="1" lang="en-US" altLang="ja-JP" sz="1350" dirty="0">
                          <a:latin typeface="Meiryo UI" panose="020B0604030504040204" pitchFamily="50" charset="-128"/>
                          <a:ea typeface="Meiryo UI" panose="020B0604030504040204" pitchFamily="50" charset="-128"/>
                        </a:rPr>
                        <a:t>5</a:t>
                      </a:r>
                      <a:r>
                        <a:rPr kumimoji="1" lang="ja-JP" altLang="en-US" sz="1350" dirty="0">
                          <a:latin typeface="Meiryo UI" panose="020B0604030504040204" pitchFamily="50" charset="-128"/>
                          <a:ea typeface="Meiryo UI" panose="020B0604030504040204" pitchFamily="50" charset="-128"/>
                        </a:rPr>
                        <a:t>年間（</a:t>
                      </a:r>
                      <a:r>
                        <a:rPr kumimoji="1" lang="en-US" altLang="ja-JP" sz="1350" dirty="0">
                          <a:latin typeface="Meiryo UI" panose="020B0604030504040204" pitchFamily="50" charset="-128"/>
                          <a:ea typeface="Meiryo UI" panose="020B0604030504040204" pitchFamily="50" charset="-128"/>
                        </a:rPr>
                        <a:t>H29</a:t>
                      </a:r>
                      <a:r>
                        <a:rPr kumimoji="1" lang="ja-JP" altLang="en-US" sz="1350" dirty="0">
                          <a:latin typeface="Meiryo UI" panose="020B0604030504040204" pitchFamily="50" charset="-128"/>
                          <a:ea typeface="Meiryo UI" panose="020B0604030504040204" pitchFamily="50" charset="-128"/>
                        </a:rPr>
                        <a:t>年度～</a:t>
                      </a:r>
                      <a:r>
                        <a:rPr kumimoji="1" lang="en-US" altLang="ja-JP" sz="1350" dirty="0">
                          <a:latin typeface="Meiryo UI" panose="020B0604030504040204" pitchFamily="50" charset="-128"/>
                          <a:ea typeface="Meiryo UI" panose="020B0604030504040204" pitchFamily="50" charset="-128"/>
                        </a:rPr>
                        <a:t>R3</a:t>
                      </a:r>
                      <a:r>
                        <a:rPr kumimoji="1" lang="ja-JP" altLang="en-US" sz="1350" dirty="0">
                          <a:latin typeface="Meiryo UI" panose="020B0604030504040204" pitchFamily="50" charset="-128"/>
                          <a:ea typeface="Meiryo UI" panose="020B0604030504040204" pitchFamily="50" charset="-128"/>
                        </a:rPr>
                        <a:t>年度）の待機者の変動状況について、教えてください。</a:t>
                      </a:r>
                    </a:p>
                    <a:p>
                      <a:r>
                        <a:rPr kumimoji="1" lang="ja-JP" altLang="en-US" sz="1350" dirty="0">
                          <a:latin typeface="Meiryo UI" panose="020B0604030504040204" pitchFamily="50" charset="-128"/>
                          <a:ea typeface="Meiryo UI" panose="020B0604030504040204" pitchFamily="50" charset="-128"/>
                        </a:rPr>
                        <a:t>　　○　各年度末時点の待機者数：　</a:t>
                      </a:r>
                      <a:r>
                        <a:rPr kumimoji="1" lang="en-US" altLang="ja-JP" sz="1350" dirty="0">
                          <a:latin typeface="Meiryo UI" panose="020B0604030504040204" pitchFamily="50" charset="-128"/>
                          <a:ea typeface="Meiryo UI" panose="020B0604030504040204" pitchFamily="50" charset="-128"/>
                        </a:rPr>
                        <a:t>H29</a:t>
                      </a:r>
                      <a:r>
                        <a:rPr kumimoji="1" lang="ja-JP" altLang="en-US" sz="1350" dirty="0">
                          <a:latin typeface="Meiryo UI" panose="020B0604030504040204" pitchFamily="50" charset="-128"/>
                          <a:ea typeface="Meiryo UI" panose="020B0604030504040204" pitchFamily="50" charset="-128"/>
                        </a:rPr>
                        <a:t>年度～</a:t>
                      </a:r>
                      <a:r>
                        <a:rPr kumimoji="1" lang="en-US" altLang="ja-JP" sz="1350" dirty="0">
                          <a:latin typeface="Meiryo UI" panose="020B0604030504040204" pitchFamily="50" charset="-128"/>
                          <a:ea typeface="Meiryo UI" panose="020B0604030504040204" pitchFamily="50" charset="-128"/>
                        </a:rPr>
                        <a:t>R3</a:t>
                      </a:r>
                      <a:r>
                        <a:rPr kumimoji="1" lang="ja-JP" altLang="en-US" sz="1350" dirty="0">
                          <a:latin typeface="Meiryo UI" panose="020B0604030504040204" pitchFamily="50" charset="-128"/>
                          <a:ea typeface="Meiryo UI" panose="020B0604030504040204" pitchFamily="50" charset="-128"/>
                        </a:rPr>
                        <a:t>年度について、記入してください。</a:t>
                      </a:r>
                    </a:p>
                    <a:p>
                      <a:r>
                        <a:rPr kumimoji="1" lang="ja-JP" altLang="en-US" sz="1350" dirty="0">
                          <a:latin typeface="Meiryo UI" panose="020B0604030504040204" pitchFamily="50" charset="-128"/>
                          <a:ea typeface="Meiryo UI" panose="020B0604030504040204" pitchFamily="50" charset="-128"/>
                        </a:rPr>
                        <a:t>　　○　新たに待機者となった者の人数：　</a:t>
                      </a:r>
                      <a:r>
                        <a:rPr kumimoji="1" lang="en-US" altLang="ja-JP" sz="1350" dirty="0">
                          <a:latin typeface="Meiryo UI" panose="020B0604030504040204" pitchFamily="50" charset="-128"/>
                          <a:ea typeface="Meiryo UI" panose="020B0604030504040204" pitchFamily="50" charset="-128"/>
                        </a:rPr>
                        <a:t>H29</a:t>
                      </a:r>
                      <a:r>
                        <a:rPr kumimoji="1" lang="ja-JP" altLang="en-US" sz="1350" dirty="0">
                          <a:latin typeface="Meiryo UI" panose="020B0604030504040204" pitchFamily="50" charset="-128"/>
                          <a:ea typeface="Meiryo UI" panose="020B0604030504040204" pitchFamily="50" charset="-128"/>
                        </a:rPr>
                        <a:t>年度～</a:t>
                      </a:r>
                      <a:r>
                        <a:rPr kumimoji="1" lang="en-US" altLang="ja-JP" sz="1350" dirty="0">
                          <a:latin typeface="Meiryo UI" panose="020B0604030504040204" pitchFamily="50" charset="-128"/>
                          <a:ea typeface="Meiryo UI" panose="020B0604030504040204" pitchFamily="50" charset="-128"/>
                        </a:rPr>
                        <a:t>R3</a:t>
                      </a:r>
                      <a:r>
                        <a:rPr kumimoji="1" lang="ja-JP" altLang="en-US" sz="1350" dirty="0">
                          <a:latin typeface="Meiryo UI" panose="020B0604030504040204" pitchFamily="50" charset="-128"/>
                          <a:ea typeface="Meiryo UI" panose="020B0604030504040204" pitchFamily="50" charset="-128"/>
                        </a:rPr>
                        <a:t>年度について、記入してください。</a:t>
                      </a:r>
                    </a:p>
                    <a:p>
                      <a:r>
                        <a:rPr kumimoji="1" lang="ja-JP" altLang="en-US" sz="1350" dirty="0">
                          <a:latin typeface="Meiryo UI" panose="020B0604030504040204" pitchFamily="50" charset="-128"/>
                          <a:ea typeface="Meiryo UI" panose="020B0604030504040204" pitchFamily="50" charset="-128"/>
                        </a:rPr>
                        <a:t>　　○　Ｈ</a:t>
                      </a:r>
                      <a:r>
                        <a:rPr kumimoji="1" lang="en-US" altLang="ja-JP" sz="1350" dirty="0">
                          <a:latin typeface="Meiryo UI" panose="020B0604030504040204" pitchFamily="50" charset="-128"/>
                          <a:ea typeface="Meiryo UI" panose="020B0604030504040204" pitchFamily="50" charset="-128"/>
                        </a:rPr>
                        <a:t>29</a:t>
                      </a:r>
                      <a:r>
                        <a:rPr kumimoji="1" lang="ja-JP" altLang="en-US" sz="1350" dirty="0">
                          <a:latin typeface="Meiryo UI" panose="020B0604030504040204" pitchFamily="50" charset="-128"/>
                          <a:ea typeface="Meiryo UI" panose="020B0604030504040204" pitchFamily="50" charset="-128"/>
                        </a:rPr>
                        <a:t>年度から継続している待機者数：平成</a:t>
                      </a:r>
                      <a:r>
                        <a:rPr kumimoji="1" lang="en-US" altLang="ja-JP" sz="1350" dirty="0">
                          <a:latin typeface="Meiryo UI" panose="020B0604030504040204" pitchFamily="50" charset="-128"/>
                          <a:ea typeface="Meiryo UI" panose="020B0604030504040204" pitchFamily="50" charset="-128"/>
                        </a:rPr>
                        <a:t>29</a:t>
                      </a:r>
                      <a:r>
                        <a:rPr kumimoji="1" lang="ja-JP" altLang="en-US" sz="1350" dirty="0">
                          <a:latin typeface="Meiryo UI" panose="020B0604030504040204" pitchFamily="50" charset="-128"/>
                          <a:ea typeface="Meiryo UI" panose="020B0604030504040204" pitchFamily="50" charset="-128"/>
                        </a:rPr>
                        <a:t>年度末の待機者の変動状況を把握するため、</a:t>
                      </a:r>
                      <a:r>
                        <a:rPr kumimoji="1" lang="en-US" altLang="ja-JP" sz="1350" dirty="0">
                          <a:latin typeface="Meiryo UI" panose="020B0604030504040204" pitchFamily="50" charset="-128"/>
                          <a:ea typeface="Meiryo UI" panose="020B0604030504040204" pitchFamily="50" charset="-128"/>
                        </a:rPr>
                        <a:t>H30</a:t>
                      </a:r>
                      <a:r>
                        <a:rPr kumimoji="1" lang="ja-JP" altLang="en-US" sz="1350" dirty="0">
                          <a:latin typeface="Meiryo UI" panose="020B0604030504040204" pitchFamily="50" charset="-128"/>
                          <a:ea typeface="Meiryo UI" panose="020B0604030504040204" pitchFamily="50" charset="-128"/>
                        </a:rPr>
                        <a:t>年度～</a:t>
                      </a:r>
                      <a:r>
                        <a:rPr kumimoji="1" lang="en-US" altLang="ja-JP" sz="1350" dirty="0">
                          <a:latin typeface="Meiryo UI" panose="020B0604030504040204" pitchFamily="50" charset="-128"/>
                          <a:ea typeface="Meiryo UI" panose="020B0604030504040204" pitchFamily="50" charset="-128"/>
                        </a:rPr>
                        <a:t>R3</a:t>
                      </a:r>
                      <a:r>
                        <a:rPr kumimoji="1" lang="ja-JP" altLang="en-US" sz="1350" dirty="0">
                          <a:latin typeface="Meiryo UI" panose="020B0604030504040204" pitchFamily="50" charset="-128"/>
                          <a:ea typeface="Meiryo UI" panose="020B0604030504040204" pitchFamily="50" charset="-128"/>
                        </a:rPr>
                        <a:t>年度の</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各年度について、</a:t>
                      </a:r>
                      <a:r>
                        <a:rPr kumimoji="1" lang="en-US" altLang="ja-JP" sz="1350" dirty="0">
                          <a:latin typeface="Meiryo UI" panose="020B0604030504040204" pitchFamily="50" charset="-128"/>
                          <a:ea typeface="Meiryo UI" panose="020B0604030504040204" pitchFamily="50" charset="-128"/>
                        </a:rPr>
                        <a:t>H29</a:t>
                      </a:r>
                      <a:r>
                        <a:rPr kumimoji="1" lang="ja-JP" altLang="en-US" sz="1350" dirty="0">
                          <a:latin typeface="Meiryo UI" panose="020B0604030504040204" pitchFamily="50" charset="-128"/>
                          <a:ea typeface="Meiryo UI" panose="020B0604030504040204" pitchFamily="50" charset="-128"/>
                        </a:rPr>
                        <a:t>年度から継続している待機者数を記入してください。							</a:t>
                      </a:r>
                    </a:p>
                    <a:p>
                      <a:r>
                        <a:rPr kumimoji="1" lang="en-US" altLang="ja-JP" sz="1350" b="1" dirty="0">
                          <a:latin typeface="Meiryo UI" panose="020B0604030504040204" pitchFamily="50" charset="-128"/>
                          <a:ea typeface="Meiryo UI" panose="020B0604030504040204" pitchFamily="50" charset="-128"/>
                        </a:rPr>
                        <a:t>Ⅲ</a:t>
                      </a:r>
                      <a:r>
                        <a:rPr kumimoji="1" lang="ja-JP" altLang="en-US" sz="1350" b="1" dirty="0">
                          <a:latin typeface="Meiryo UI" panose="020B0604030504040204" pitchFamily="50" charset="-128"/>
                          <a:ea typeface="Meiryo UI" panose="020B0604030504040204" pitchFamily="50" charset="-128"/>
                        </a:rPr>
                        <a:t>　待機者に関する検討の場等について</a:t>
                      </a:r>
                      <a:r>
                        <a:rPr kumimoji="1" lang="en-US" altLang="ja-JP" sz="1350" b="1" dirty="0">
                          <a:latin typeface="Meiryo UI" panose="020B0604030504040204" pitchFamily="50" charset="-128"/>
                          <a:ea typeface="Meiryo UI" panose="020B0604030504040204" pitchFamily="50" charset="-128"/>
                        </a:rPr>
                        <a:t>【</a:t>
                      </a:r>
                      <a:r>
                        <a:rPr kumimoji="1" lang="ja-JP" altLang="en-US" sz="1350" b="1" dirty="0">
                          <a:latin typeface="Meiryo UI" panose="020B0604030504040204" pitchFamily="50" charset="-128"/>
                          <a:ea typeface="Meiryo UI" panose="020B0604030504040204" pitchFamily="50" charset="-128"/>
                        </a:rPr>
                        <a:t>令和５年７月末現在</a:t>
                      </a:r>
                      <a:r>
                        <a:rPr kumimoji="1" lang="en-US" altLang="ja-JP" sz="1350" b="1" dirty="0">
                          <a:latin typeface="Meiryo UI" panose="020B0604030504040204" pitchFamily="50" charset="-128"/>
                          <a:ea typeface="Meiryo UI" panose="020B0604030504040204" pitchFamily="50" charset="-128"/>
                        </a:rPr>
                        <a:t>】</a:t>
                      </a:r>
                    </a:p>
                    <a:p>
                      <a:r>
                        <a:rPr kumimoji="1" lang="ja-JP" altLang="en-US" sz="1350" dirty="0">
                          <a:latin typeface="Meiryo UI" panose="020B0604030504040204" pitchFamily="50" charset="-128"/>
                          <a:ea typeface="Meiryo UI" panose="020B0604030504040204" pitchFamily="50" charset="-128"/>
                        </a:rPr>
                        <a:t>　問２　施設入所の待機者について、検討する場はありますか。</a:t>
                      </a:r>
                    </a:p>
                    <a:p>
                      <a:r>
                        <a:rPr kumimoji="1" lang="ja-JP" altLang="en-US" sz="1350" dirty="0">
                          <a:latin typeface="Meiryo UI" panose="020B0604030504040204" pitchFamily="50" charset="-128"/>
                          <a:ea typeface="Meiryo UI" panose="020B0604030504040204" pitchFamily="50" charset="-128"/>
                        </a:rPr>
                        <a:t>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　実質的に待機者について検討する場があれば「有」を選択してください。	</a:t>
                      </a:r>
                    </a:p>
                    <a:p>
                      <a:r>
                        <a:rPr kumimoji="1" lang="ja-JP" altLang="en-US" sz="1350" dirty="0">
                          <a:latin typeface="Meiryo UI" panose="020B0604030504040204" pitchFamily="50" charset="-128"/>
                          <a:ea typeface="Meiryo UI" panose="020B0604030504040204" pitchFamily="50" charset="-128"/>
                        </a:rPr>
                        <a:t>　問３　問２で「有」の場合のみお答えください。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検討の場が複数ある場合は、それぞれについてご回答ください。</a:t>
                      </a:r>
                    </a:p>
                    <a:p>
                      <a:r>
                        <a:rPr kumimoji="1" lang="ja-JP" altLang="en-US" sz="1350" dirty="0">
                          <a:latin typeface="Meiryo UI" panose="020B0604030504040204" pitchFamily="50" charset="-128"/>
                          <a:ea typeface="Meiryo UI" panose="020B0604030504040204" pitchFamily="50" charset="-128"/>
                        </a:rPr>
                        <a:t>　　　　　①　名称　②　開催頻度　③　自立支援協議会の位置づけ　④　検討内容　</a:t>
                      </a:r>
                    </a:p>
                    <a:p>
                      <a:r>
                        <a:rPr kumimoji="1" lang="ja-JP" altLang="en-US" sz="1350" dirty="0">
                          <a:latin typeface="Meiryo UI" panose="020B0604030504040204" pitchFamily="50" charset="-128"/>
                          <a:ea typeface="Meiryo UI" panose="020B0604030504040204" pitchFamily="50" charset="-128"/>
                        </a:rPr>
                        <a:t>　　　　　⑤　①の検討の場で待機者の地域生活の継続を前提とした支援の検討の有無</a:t>
                      </a:r>
                    </a:p>
                    <a:p>
                      <a:r>
                        <a:rPr kumimoji="1" lang="ja-JP" altLang="en-US" sz="1350" dirty="0">
                          <a:latin typeface="Meiryo UI" panose="020B0604030504040204" pitchFamily="50" charset="-128"/>
                          <a:ea typeface="Meiryo UI" panose="020B0604030504040204" pitchFamily="50" charset="-128"/>
                        </a:rPr>
                        <a:t>　　　　　⑥　①の検討の場への</a:t>
                      </a:r>
                      <a:r>
                        <a:rPr kumimoji="1" lang="ja-JP" altLang="en-US" sz="1350" dirty="0" err="1">
                          <a:latin typeface="Meiryo UI" panose="020B0604030504040204" pitchFamily="50" charset="-128"/>
                          <a:ea typeface="Meiryo UI" panose="020B0604030504040204" pitchFamily="50" charset="-128"/>
                        </a:rPr>
                        <a:t>障がい</a:t>
                      </a:r>
                      <a:r>
                        <a:rPr kumimoji="1" lang="ja-JP" altLang="en-US" sz="1350" dirty="0">
                          <a:latin typeface="Meiryo UI" panose="020B0604030504040204" pitchFamily="50" charset="-128"/>
                          <a:ea typeface="Meiryo UI" panose="020B0604030504040204" pitchFamily="50" charset="-128"/>
                        </a:rPr>
                        <a:t>者支援施設の参加の有無　</a:t>
                      </a:r>
                    </a:p>
                    <a:p>
                      <a:r>
                        <a:rPr kumimoji="1" lang="ja-JP" altLang="en-US" sz="1350" dirty="0">
                          <a:latin typeface="Meiryo UI" panose="020B0604030504040204" pitchFamily="50" charset="-128"/>
                          <a:ea typeface="Meiryo UI" panose="020B0604030504040204" pitchFamily="50" charset="-128"/>
                        </a:rPr>
                        <a:t>　　　　　⑦　備考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特記事項等あればご記入ください。</a:t>
                      </a:r>
                    </a:p>
                    <a:p>
                      <a:r>
                        <a:rPr kumimoji="1" lang="ja-JP" altLang="en-US" sz="1350" dirty="0">
                          <a:latin typeface="Meiryo UI" panose="020B0604030504040204" pitchFamily="50" charset="-128"/>
                          <a:ea typeface="Meiryo UI" panose="020B0604030504040204" pitchFamily="50" charset="-128"/>
                        </a:rPr>
                        <a:t>　問４　待機者に関する独自の取組等について、お聞かせください。</a:t>
                      </a:r>
                    </a:p>
                    <a:p>
                      <a:r>
                        <a:rPr kumimoji="1" lang="ja-JP" altLang="en-US" sz="1350" dirty="0">
                          <a:latin typeface="Meiryo UI" panose="020B0604030504040204" pitchFamily="50" charset="-128"/>
                          <a:ea typeface="Meiryo UI" panose="020B0604030504040204" pitchFamily="50" charset="-128"/>
                        </a:rPr>
                        <a:t>　　①待機者を解消するために、取り組んでいることがありましたら、ご記入ください。</a:t>
                      </a:r>
                    </a:p>
                    <a:p>
                      <a:r>
                        <a:rPr kumimoji="1" lang="ja-JP" altLang="en-US" sz="1350" dirty="0">
                          <a:latin typeface="Meiryo UI" panose="020B0604030504040204" pitchFamily="50" charset="-128"/>
                          <a:ea typeface="Meiryo UI" panose="020B0604030504040204" pitchFamily="50" charset="-128"/>
                        </a:rPr>
                        <a:t>　　②入所施設ではなく、地域生活の継続への働きかけにより効果があった取組があれば、具体的にご記入ください。</a:t>
                      </a:r>
                    </a:p>
                    <a:p>
                      <a:r>
                        <a:rPr kumimoji="1" lang="ja-JP" altLang="en-US" sz="1350" dirty="0">
                          <a:latin typeface="Meiryo UI" panose="020B0604030504040204" pitchFamily="50" charset="-128"/>
                          <a:ea typeface="Meiryo UI" panose="020B0604030504040204" pitchFamily="50" charset="-128"/>
                        </a:rPr>
                        <a:t>　　③待機者の地域での生活を進める上で、課題となっていることがあればご記入ください。</a:t>
                      </a: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104480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a:solidFill>
                  <a:schemeClr val="bg1"/>
                </a:solidFill>
                <a:latin typeface="Meiryo UI" panose="020B0604030504040204" pitchFamily="50" charset="-128"/>
                <a:ea typeface="Meiryo UI" panose="020B0604030504040204" pitchFamily="50" charset="-128"/>
              </a:rPr>
              <a:t>令和５年度　施設入所の待機者に関する実態調査について</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3</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a:t>
            </a:r>
          </a:p>
        </p:txBody>
      </p:sp>
      <p:graphicFrame>
        <p:nvGraphicFramePr>
          <p:cNvPr id="7" name="表 6"/>
          <p:cNvGraphicFramePr>
            <a:graphicFrameLocks noGrp="1"/>
          </p:cNvGraphicFramePr>
          <p:nvPr>
            <p:extLst>
              <p:ext uri="{D42A27DB-BD31-4B8C-83A1-F6EECF244321}">
                <p14:modId xmlns:p14="http://schemas.microsoft.com/office/powerpoint/2010/main" val="1382451825"/>
              </p:ext>
            </p:extLst>
          </p:nvPr>
        </p:nvGraphicFramePr>
        <p:xfrm>
          <a:off x="93950" y="530532"/>
          <a:ext cx="8763447" cy="6355080"/>
        </p:xfrm>
        <a:graphic>
          <a:graphicData uri="http://schemas.openxmlformats.org/drawingml/2006/table">
            <a:tbl>
              <a:tblPr firstRow="1" bandRow="1">
                <a:tableStyleId>{5A111915-BE36-4E01-A7E5-04B1672EAD32}</a:tableStyleId>
              </a:tblPr>
              <a:tblGrid>
                <a:gridCol w="8763447">
                  <a:extLst>
                    <a:ext uri="{9D8B030D-6E8A-4147-A177-3AD203B41FA5}">
                      <a16:colId xmlns:a16="http://schemas.microsoft.com/office/drawing/2014/main" val="3114873037"/>
                    </a:ext>
                  </a:extLst>
                </a:gridCol>
              </a:tblGrid>
              <a:tr h="279503">
                <a:tc>
                  <a:txBody>
                    <a:bodyPr/>
                    <a:lstStyle/>
                    <a:p>
                      <a:r>
                        <a:rPr kumimoji="1" lang="en-US" altLang="ja-JP" dirty="0">
                          <a:latin typeface="+mn-lt"/>
                          <a:ea typeface="+mn-ea"/>
                        </a:rPr>
                        <a:t>【</a:t>
                      </a:r>
                      <a:r>
                        <a:rPr kumimoji="1" lang="ja-JP" altLang="en-US" dirty="0">
                          <a:latin typeface="+mn-lt"/>
                          <a:ea typeface="+mn-ea"/>
                        </a:rPr>
                        <a:t>調査票２</a:t>
                      </a:r>
                      <a:r>
                        <a:rPr kumimoji="1" lang="en-US" altLang="ja-JP" dirty="0">
                          <a:latin typeface="+mn-lt"/>
                          <a:ea typeface="+mn-ea"/>
                        </a:rPr>
                        <a:t>】Ⅰ</a:t>
                      </a:r>
                      <a:r>
                        <a:rPr kumimoji="1" lang="ja-JP" altLang="en-US" dirty="0">
                          <a:latin typeface="+mn-lt"/>
                          <a:ea typeface="+mn-ea"/>
                        </a:rPr>
                        <a:t>待機者本人及び家族等の状態像について：　問１（２）（令和４年度末現在）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643303">
                <a:tc>
                  <a:txBody>
                    <a:bodyPr/>
                    <a:lstStyle/>
                    <a:p>
                      <a:r>
                        <a:rPr kumimoji="1" lang="ja-JP" altLang="en-US" sz="1350" b="1" dirty="0">
                          <a:latin typeface="Meiryo UI" panose="020B0604030504040204" pitchFamily="50" charset="-128"/>
                          <a:ea typeface="Meiryo UI" panose="020B0604030504040204" pitchFamily="50" charset="-128"/>
                        </a:rPr>
                        <a:t>問１（２）　待機者本人及び家族等の状況について</a:t>
                      </a:r>
                    </a:p>
                    <a:p>
                      <a:r>
                        <a:rPr kumimoji="1" lang="ja-JP" altLang="en-US" sz="1350" b="1" dirty="0">
                          <a:latin typeface="Meiryo UI" panose="020B0604030504040204" pitchFamily="50" charset="-128"/>
                          <a:ea typeface="Meiryo UI" panose="020B0604030504040204" pitchFamily="50" charset="-128"/>
                        </a:rPr>
                        <a:t>①　待機者（本人）の状況</a:t>
                      </a:r>
                      <a:endParaRPr kumimoji="1" lang="en-US" altLang="ja-JP" sz="1350" b="1" dirty="0">
                        <a:latin typeface="Meiryo UI" panose="020B0604030504040204" pitchFamily="50" charset="-128"/>
                        <a:ea typeface="Meiryo UI" panose="020B0604030504040204" pitchFamily="50" charset="-128"/>
                      </a:endParaRPr>
                    </a:p>
                    <a:p>
                      <a:r>
                        <a:rPr kumimoji="1" lang="ja-JP" altLang="en-US" sz="1350" b="1" dirty="0">
                          <a:latin typeface="Meiryo UI" panose="020B0604030504040204" pitchFamily="50" charset="-128"/>
                          <a:ea typeface="Meiryo UI" panose="020B0604030504040204" pitchFamily="50" charset="-128"/>
                        </a:rPr>
                        <a:t>　　　</a:t>
                      </a:r>
                      <a:r>
                        <a:rPr kumimoji="1" lang="ja-JP" altLang="en-US" sz="1350" dirty="0">
                          <a:latin typeface="Meiryo UI" panose="020B0604030504040204" pitchFamily="50" charset="-128"/>
                          <a:ea typeface="Meiryo UI" panose="020B0604030504040204" pitchFamily="50" charset="-128"/>
                        </a:rPr>
                        <a:t>待機者となった年度</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年齢・性別</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療育手帳</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等級</a:t>
                      </a:r>
                      <a:r>
                        <a:rPr kumimoji="1" lang="en-US" altLang="ja-JP" sz="1350" dirty="0">
                          <a:latin typeface="Meiryo UI" panose="020B0604030504040204" pitchFamily="50" charset="-128"/>
                          <a:ea typeface="Meiryo UI" panose="020B0604030504040204" pitchFamily="50" charset="-128"/>
                        </a:rPr>
                        <a:t>)</a:t>
                      </a:r>
                    </a:p>
                    <a:p>
                      <a:r>
                        <a:rPr kumimoji="1" lang="ja-JP" altLang="en-US" sz="1350" dirty="0">
                          <a:latin typeface="Meiryo UI" panose="020B0604030504040204" pitchFamily="50" charset="-128"/>
                          <a:ea typeface="Meiryo UI" panose="020B0604030504040204" pitchFamily="50" charset="-128"/>
                        </a:rPr>
                        <a:t>　　　身体障害者手帳</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等級</a:t>
                      </a:r>
                      <a:r>
                        <a:rPr kumimoji="1" lang="en-US" altLang="ja-JP" sz="1350" dirty="0">
                          <a:latin typeface="Meiryo UI" panose="020B0604030504040204" pitchFamily="50" charset="-128"/>
                          <a:ea typeface="Meiryo UI" panose="020B0604030504040204" pitchFamily="50" charset="-128"/>
                        </a:rPr>
                        <a:t>)</a:t>
                      </a:r>
                    </a:p>
                    <a:p>
                      <a:r>
                        <a:rPr kumimoji="1" lang="ja-JP" altLang="en-US" sz="1350" dirty="0">
                          <a:latin typeface="Meiryo UI" panose="020B0604030504040204" pitchFamily="50" charset="-128"/>
                          <a:ea typeface="Meiryo UI" panose="020B0604030504040204" pitchFamily="50" charset="-128"/>
                        </a:rPr>
                        <a:t>　　　</a:t>
                      </a:r>
                      <a:r>
                        <a:rPr kumimoji="1" lang="ja-JP" altLang="en-US" sz="1350" dirty="0" err="1">
                          <a:latin typeface="Meiryo UI" panose="020B0604030504040204" pitchFamily="50" charset="-128"/>
                          <a:ea typeface="Meiryo UI" panose="020B0604030504040204" pitchFamily="50" charset="-128"/>
                        </a:rPr>
                        <a:t>精神障がい</a:t>
                      </a:r>
                      <a:r>
                        <a:rPr kumimoji="1" lang="ja-JP" altLang="en-US" sz="1350" dirty="0">
                          <a:latin typeface="Meiryo UI" panose="020B0604030504040204" pitchFamily="50" charset="-128"/>
                          <a:ea typeface="Meiryo UI" panose="020B0604030504040204" pitchFamily="50" charset="-128"/>
                        </a:rPr>
                        <a:t>者保健福祉手帳</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等級）</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a:t>
                      </a:r>
                      <a:r>
                        <a:rPr kumimoji="1" lang="ja-JP" altLang="en-US" sz="1350" dirty="0" err="1">
                          <a:latin typeface="Meiryo UI" panose="020B0604030504040204" pitchFamily="50" charset="-128"/>
                          <a:ea typeface="Meiryo UI" panose="020B0604030504040204" pitchFamily="50" charset="-128"/>
                        </a:rPr>
                        <a:t>障がい</a:t>
                      </a:r>
                      <a:r>
                        <a:rPr kumimoji="1" lang="ja-JP" altLang="en-US" sz="1350" dirty="0">
                          <a:latin typeface="Meiryo UI" panose="020B0604030504040204" pitchFamily="50" charset="-128"/>
                          <a:ea typeface="Meiryo UI" panose="020B0604030504040204" pitchFamily="50" charset="-128"/>
                        </a:rPr>
                        <a:t>支援区分</a:t>
                      </a:r>
                      <a:r>
                        <a:rPr kumimoji="1" lang="en-US" altLang="ja-JP" sz="1350" dirty="0">
                          <a:latin typeface="Meiryo UI" panose="020B0604030504040204" pitchFamily="50" charset="-128"/>
                          <a:ea typeface="Meiryo UI" panose="020B0604030504040204" pitchFamily="50" charset="-128"/>
                        </a:rPr>
                        <a:t>(1~6)</a:t>
                      </a:r>
                    </a:p>
                    <a:p>
                      <a:r>
                        <a:rPr kumimoji="1" lang="ja-JP" altLang="en-US" sz="1350" dirty="0">
                          <a:latin typeface="Meiryo UI" panose="020B0604030504040204" pitchFamily="50" charset="-128"/>
                          <a:ea typeface="Meiryo UI" panose="020B0604030504040204" pitchFamily="50" charset="-128"/>
                        </a:rPr>
                        <a:t>　　　行動関連項目</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行動関連項目点数</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０点～</a:t>
                      </a:r>
                      <a:r>
                        <a:rPr kumimoji="1" lang="en-US" altLang="ja-JP" sz="1350" dirty="0">
                          <a:latin typeface="Meiryo UI" panose="020B0604030504040204" pitchFamily="50" charset="-128"/>
                          <a:ea typeface="Meiryo UI" panose="020B0604030504040204" pitchFamily="50" charset="-128"/>
                        </a:rPr>
                        <a:t>24</a:t>
                      </a:r>
                      <a:r>
                        <a:rPr kumimoji="1" lang="ja-JP" altLang="en-US" sz="1350" dirty="0">
                          <a:latin typeface="Meiryo UI" panose="020B0604030504040204" pitchFamily="50" charset="-128"/>
                          <a:ea typeface="Meiryo UI" panose="020B0604030504040204" pitchFamily="50" charset="-128"/>
                        </a:rPr>
                        <a:t>点）</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行動関連項目</a:t>
                      </a:r>
                      <a:r>
                        <a:rPr kumimoji="1" lang="en-US" altLang="ja-JP" sz="1350" dirty="0">
                          <a:latin typeface="Meiryo UI" panose="020B0604030504040204" pitchFamily="50" charset="-128"/>
                          <a:ea typeface="Meiryo UI" panose="020B0604030504040204" pitchFamily="50" charset="-128"/>
                        </a:rPr>
                        <a:t>10</a:t>
                      </a:r>
                      <a:r>
                        <a:rPr kumimoji="1" lang="ja-JP" altLang="en-US" sz="1350" dirty="0">
                          <a:latin typeface="Meiryo UI" panose="020B0604030504040204" pitchFamily="50" charset="-128"/>
                          <a:ea typeface="Meiryo UI" panose="020B0604030504040204" pitchFamily="50" charset="-128"/>
                        </a:rPr>
                        <a:t>点以上（強度行動障がい）の場合は、特に激しい行動上の問題について、該当する主なものを</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プルダウンで選択してください。（３つまで）	</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医療的ケアの状況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状況について、プルダウンで選択してください。左の項目で「その他」の内容について、ご記入ください。</a:t>
                      </a:r>
                    </a:p>
                    <a:p>
                      <a:endParaRPr kumimoji="1" lang="en-US" altLang="ja-JP" sz="1350" b="1" dirty="0">
                        <a:latin typeface="Meiryo UI" panose="020B0604030504040204" pitchFamily="50" charset="-128"/>
                        <a:ea typeface="Meiryo UI" panose="020B0604030504040204" pitchFamily="50" charset="-128"/>
                      </a:endParaRPr>
                    </a:p>
                    <a:p>
                      <a:r>
                        <a:rPr kumimoji="1" lang="ja-JP" altLang="en-US" sz="1350" b="1" dirty="0">
                          <a:latin typeface="Meiryo UI" panose="020B0604030504040204" pitchFamily="50" charset="-128"/>
                          <a:ea typeface="Meiryo UI" panose="020B0604030504040204" pitchFamily="50" charset="-128"/>
                        </a:rPr>
                        <a:t>②　生活基盤の状況</a:t>
                      </a:r>
                      <a:r>
                        <a:rPr kumimoji="1" lang="ja-JP" altLang="en-US" sz="1350" dirty="0">
                          <a:latin typeface="Meiryo UI" panose="020B0604030504040204" pitchFamily="50" charset="-128"/>
                          <a:ea typeface="Meiryo UI" panose="020B0604030504040204" pitchFamily="50" charset="-128"/>
                        </a:rPr>
                        <a:t>　</a:t>
                      </a:r>
                      <a:endParaRPr kumimoji="1" lang="en-US" altLang="ja-JP" sz="1350" dirty="0">
                        <a:latin typeface="Meiryo UI" panose="020B0604030504040204" pitchFamily="50" charset="-128"/>
                        <a:ea typeface="Meiryo UI" panose="020B0604030504040204" pitchFamily="50" charset="-128"/>
                      </a:endParaRPr>
                    </a:p>
                    <a:p>
                      <a:r>
                        <a:rPr kumimoji="1" lang="en-US" altLang="ja-JP" sz="1350" dirty="0">
                          <a:latin typeface="Meiryo UI" panose="020B0604030504040204" pitchFamily="50" charset="-128"/>
                          <a:ea typeface="Meiryo UI" panose="020B0604030504040204" pitchFamily="50" charset="-128"/>
                        </a:rPr>
                        <a:t>     </a:t>
                      </a:r>
                      <a:r>
                        <a:rPr kumimoji="1" lang="ja-JP" altLang="en-US" sz="1350" dirty="0">
                          <a:latin typeface="Meiryo UI" panose="020B0604030504040204" pitchFamily="50" charset="-128"/>
                          <a:ea typeface="Meiryo UI" panose="020B0604030504040204" pitchFamily="50" charset="-128"/>
                        </a:rPr>
                        <a:t>現在の居所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該当するものについて、プルダウンで選択してください。左の項目で「その他」の内容についてご記入ください。</a:t>
                      </a:r>
                    </a:p>
                    <a:p>
                      <a:r>
                        <a:rPr kumimoji="1" lang="ja-JP" altLang="en-US" sz="1350" dirty="0">
                          <a:latin typeface="Meiryo UI" panose="020B0604030504040204" pitchFamily="50" charset="-128"/>
                          <a:ea typeface="Meiryo UI" panose="020B0604030504040204" pitchFamily="50" charset="-128"/>
                        </a:rPr>
                        <a:t>　　　</a:t>
                      </a:r>
                      <a:r>
                        <a:rPr kumimoji="1" lang="ja-JP" altLang="en-US" sz="1350" baseline="0" dirty="0">
                          <a:latin typeface="Meiryo UI" panose="020B0604030504040204" pitchFamily="50" charset="-128"/>
                          <a:ea typeface="Meiryo UI" panose="020B0604030504040204" pitchFamily="50" charset="-128"/>
                        </a:rPr>
                        <a:t>自宅（家族と同居）・自宅（単身）・グループホーム・病院（精神科）・病院（その他）・高齢者施設・</a:t>
                      </a:r>
                      <a:endParaRPr kumimoji="1" lang="en-US" altLang="ja-JP" sz="1350" baseline="0" dirty="0">
                        <a:latin typeface="Meiryo UI" panose="020B0604030504040204" pitchFamily="50" charset="-128"/>
                        <a:ea typeface="Meiryo UI" panose="020B0604030504040204" pitchFamily="50" charset="-128"/>
                      </a:endParaRPr>
                    </a:p>
                    <a:p>
                      <a:r>
                        <a:rPr kumimoji="1" lang="ja-JP" altLang="en-US" sz="1350" baseline="0" dirty="0">
                          <a:latin typeface="Meiryo UI" panose="020B0604030504040204" pitchFamily="50" charset="-128"/>
                          <a:ea typeface="Meiryo UI" panose="020B0604030504040204" pitchFamily="50" charset="-128"/>
                        </a:rPr>
                        <a:t>　　　入所施設（障がい者）・矯正施設・その他</a:t>
                      </a:r>
                      <a:endParaRPr kumimoji="1" lang="en-US" altLang="ja-JP" sz="1350" dirty="0">
                        <a:latin typeface="Meiryo UI" panose="020B0604030504040204" pitchFamily="50" charset="-128"/>
                        <a:ea typeface="Meiryo UI" panose="020B0604030504040204" pitchFamily="50" charset="-128"/>
                      </a:endParaRPr>
                    </a:p>
                    <a:p>
                      <a:endParaRPr kumimoji="1" lang="en-US" altLang="ja-JP" sz="1350" dirty="0">
                        <a:latin typeface="Meiryo UI" panose="020B0604030504040204" pitchFamily="50" charset="-128"/>
                        <a:ea typeface="Meiryo UI" panose="020B0604030504040204" pitchFamily="50" charset="-128"/>
                      </a:endParaRPr>
                    </a:p>
                    <a:p>
                      <a:r>
                        <a:rPr kumimoji="1" lang="ja-JP" altLang="en-US" sz="1350" b="1" dirty="0">
                          <a:latin typeface="Meiryo UI" panose="020B0604030504040204" pitchFamily="50" charset="-128"/>
                          <a:ea typeface="Meiryo UI" panose="020B0604030504040204" pitchFamily="50" charset="-128"/>
                        </a:rPr>
                        <a:t>③　家族等の状況（年代）</a:t>
                      </a:r>
                      <a:r>
                        <a:rPr kumimoji="1" lang="ja-JP" altLang="en-US" sz="1350" dirty="0">
                          <a:latin typeface="Meiryo UI" panose="020B0604030504040204" pitchFamily="50" charset="-128"/>
                          <a:ea typeface="Meiryo UI" panose="020B0604030504040204" pitchFamily="50" charset="-128"/>
                        </a:rPr>
                        <a:t>			</a:t>
                      </a:r>
                    </a:p>
                    <a:p>
                      <a:r>
                        <a:rPr kumimoji="1" lang="ja-JP" altLang="en-US" sz="1350" dirty="0">
                          <a:latin typeface="Meiryo UI" panose="020B0604030504040204" pitchFamily="50" charset="-128"/>
                          <a:ea typeface="Meiryo UI" panose="020B0604030504040204" pitchFamily="50" charset="-128"/>
                        </a:rPr>
                        <a:t>　　　父</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母</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キーパーソンの兄弟姉妹</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キーパーソンの親戚</a:t>
                      </a:r>
                    </a:p>
                    <a:p>
                      <a:r>
                        <a:rPr kumimoji="1" lang="ja-JP" altLang="en-US" sz="1350" dirty="0">
                          <a:latin typeface="Meiryo UI" panose="020B0604030504040204" pitchFamily="50" charset="-128"/>
                          <a:ea typeface="Meiryo UI" panose="020B0604030504040204" pitchFamily="50" charset="-128"/>
                        </a:rPr>
                        <a:t>　　　それぞれの年齢（</a:t>
                      </a:r>
                      <a:r>
                        <a:rPr kumimoji="1" lang="en-US" altLang="ja-JP" sz="1350" dirty="0">
                          <a:latin typeface="Meiryo UI" panose="020B0604030504040204" pitchFamily="50" charset="-128"/>
                          <a:ea typeface="Meiryo UI" panose="020B0604030504040204" pitchFamily="50" charset="-128"/>
                        </a:rPr>
                        <a:t>5</a:t>
                      </a:r>
                      <a:r>
                        <a:rPr kumimoji="1" lang="ja-JP" altLang="en-US" sz="1350" dirty="0">
                          <a:latin typeface="Meiryo UI" panose="020B0604030504040204" pitchFamily="50" charset="-128"/>
                          <a:ea typeface="Meiryo UI" panose="020B0604030504040204" pitchFamily="50" charset="-128"/>
                        </a:rPr>
                        <a:t>才区切り）をプルダウンで選択してください。</a:t>
                      </a:r>
                    </a:p>
                    <a:p>
                      <a:r>
                        <a:rPr kumimoji="1" lang="ja-JP" altLang="en-US" sz="1350" b="1" dirty="0">
                          <a:latin typeface="Meiryo UI" panose="020B0604030504040204" pitchFamily="50" charset="-128"/>
                          <a:ea typeface="Meiryo UI" panose="020B0604030504040204" pitchFamily="50" charset="-128"/>
                        </a:rPr>
                        <a:t>④　介護者</a:t>
                      </a:r>
                    </a:p>
                    <a:p>
                      <a:r>
                        <a:rPr kumimoji="1" lang="ja-JP" altLang="en-US" sz="1350" dirty="0">
                          <a:latin typeface="Meiryo UI" panose="020B0604030504040204" pitchFamily="50" charset="-128"/>
                          <a:ea typeface="Meiryo UI" panose="020B0604030504040204" pitchFamily="50" charset="-128"/>
                        </a:rPr>
                        <a:t>　　　主な介護者</a:t>
                      </a:r>
                    </a:p>
                    <a:p>
                      <a:r>
                        <a:rPr kumimoji="1" lang="ja-JP" altLang="en-US" sz="1350" b="1" dirty="0">
                          <a:latin typeface="Meiryo UI" panose="020B0604030504040204" pitchFamily="50" charset="-128"/>
                          <a:ea typeface="Meiryo UI" panose="020B0604030504040204" pitchFamily="50" charset="-128"/>
                        </a:rPr>
                        <a:t>⑤　後見人等</a:t>
                      </a:r>
                      <a:endParaRPr kumimoji="1" lang="en-US" altLang="ja-JP" sz="1350" b="1"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後見人等の有無</a:t>
                      </a: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325187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a:solidFill>
                  <a:schemeClr val="bg1"/>
                </a:solidFill>
                <a:latin typeface="Meiryo UI" panose="020B0604030504040204" pitchFamily="50" charset="-128"/>
                <a:ea typeface="Meiryo UI" panose="020B0604030504040204" pitchFamily="50" charset="-128"/>
              </a:rPr>
              <a:t>令和５年度　施設入所の待機者に関する実態調査について</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4</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a:t>
            </a:r>
          </a:p>
        </p:txBody>
      </p:sp>
      <p:graphicFrame>
        <p:nvGraphicFramePr>
          <p:cNvPr id="7" name="表 6"/>
          <p:cNvGraphicFramePr>
            <a:graphicFrameLocks noGrp="1"/>
          </p:cNvGraphicFramePr>
          <p:nvPr>
            <p:extLst>
              <p:ext uri="{D42A27DB-BD31-4B8C-83A1-F6EECF244321}">
                <p14:modId xmlns:p14="http://schemas.microsoft.com/office/powerpoint/2010/main" val="580557044"/>
              </p:ext>
            </p:extLst>
          </p:nvPr>
        </p:nvGraphicFramePr>
        <p:xfrm>
          <a:off x="93950" y="530529"/>
          <a:ext cx="8921427" cy="6287933"/>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30525">
                <a:tc>
                  <a:txBody>
                    <a:bodyPr/>
                    <a:lstStyle/>
                    <a:p>
                      <a:r>
                        <a:rPr kumimoji="1" lang="en-US" altLang="ja-JP" dirty="0">
                          <a:latin typeface="+mn-lt"/>
                          <a:ea typeface="+mn-ea"/>
                        </a:rPr>
                        <a:t>【</a:t>
                      </a:r>
                      <a:r>
                        <a:rPr kumimoji="1" lang="ja-JP" altLang="en-US" dirty="0">
                          <a:latin typeface="+mn-lt"/>
                          <a:ea typeface="+mn-ea"/>
                        </a:rPr>
                        <a:t>調査票２</a:t>
                      </a:r>
                      <a:r>
                        <a:rPr kumimoji="1" lang="en-US" altLang="ja-JP" dirty="0">
                          <a:latin typeface="+mn-lt"/>
                          <a:ea typeface="+mn-ea"/>
                        </a:rPr>
                        <a:t>】Ⅰ</a:t>
                      </a:r>
                      <a:r>
                        <a:rPr kumimoji="1" lang="ja-JP" altLang="en-US" dirty="0">
                          <a:latin typeface="+mn-lt"/>
                          <a:ea typeface="+mn-ea"/>
                        </a:rPr>
                        <a:t>待機者本人及び家族等の状態像について：　問１（２）（令和４年度末現在）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957408">
                <a:tc>
                  <a:txBody>
                    <a:bodyPr/>
                    <a:lstStyle/>
                    <a:p>
                      <a:r>
                        <a:rPr kumimoji="1" lang="ja-JP" altLang="en-US" sz="1350" b="1" dirty="0">
                          <a:latin typeface="Meiryo UI" panose="020B0604030504040204" pitchFamily="50" charset="-128"/>
                          <a:ea typeface="Meiryo UI" panose="020B0604030504040204" pitchFamily="50" charset="-128"/>
                        </a:rPr>
                        <a:t>問２　入所希望の理由について</a:t>
                      </a:r>
                    </a:p>
                    <a:p>
                      <a:r>
                        <a:rPr kumimoji="1" lang="ja-JP" altLang="en-US" sz="1350" dirty="0">
                          <a:latin typeface="Meiryo UI" panose="020B0604030504040204" pitchFamily="50" charset="-128"/>
                          <a:ea typeface="Meiryo UI" panose="020B0604030504040204" pitchFamily="50" charset="-128"/>
                        </a:rPr>
                        <a:t>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　「１</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積極的な理由」、「２</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消極的な理由」、「</a:t>
                      </a:r>
                      <a:r>
                        <a:rPr kumimoji="1" lang="en-US" altLang="ja-JP" sz="1350" dirty="0">
                          <a:latin typeface="Meiryo UI" panose="020B0604030504040204" pitchFamily="50" charset="-128"/>
                          <a:ea typeface="Meiryo UI" panose="020B0604030504040204" pitchFamily="50" charset="-128"/>
                        </a:rPr>
                        <a:t>3.</a:t>
                      </a:r>
                      <a:r>
                        <a:rPr kumimoji="1" lang="ja-JP" altLang="en-US" sz="1350" dirty="0">
                          <a:latin typeface="Meiryo UI" panose="020B0604030504040204" pitchFamily="50" charset="-128"/>
                          <a:ea typeface="Meiryo UI" panose="020B0604030504040204" pitchFamily="50" charset="-128"/>
                        </a:rPr>
                        <a:t>不明」のいずれかを選択してください。</a:t>
                      </a:r>
                    </a:p>
                    <a:p>
                      <a:r>
                        <a:rPr kumimoji="1" lang="ja-JP" altLang="en-US" sz="1350" dirty="0">
                          <a:latin typeface="Meiryo UI" panose="020B0604030504040204" pitchFamily="50" charset="-128"/>
                          <a:ea typeface="Meiryo UI" panose="020B0604030504040204" pitchFamily="50" charset="-128"/>
                        </a:rPr>
                        <a:t>　１．積極的な理由</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積極的な理由は、在宅・</a:t>
                      </a:r>
                      <a:r>
                        <a:rPr kumimoji="1" lang="en-US" altLang="ja-JP" sz="1350" dirty="0">
                          <a:latin typeface="Meiryo UI" panose="020B0604030504040204" pitchFamily="50" charset="-128"/>
                          <a:ea typeface="Meiryo UI" panose="020B0604030504040204" pitchFamily="50" charset="-128"/>
                        </a:rPr>
                        <a:t>GH</a:t>
                      </a:r>
                      <a:r>
                        <a:rPr kumimoji="1" lang="ja-JP" altLang="en-US" sz="1350" dirty="0">
                          <a:latin typeface="Meiryo UI" panose="020B0604030504040204" pitchFamily="50" charset="-128"/>
                          <a:ea typeface="Meiryo UI" panose="020B0604030504040204" pitchFamily="50" charset="-128"/>
                        </a:rPr>
                        <a:t>等よりも施設に入所した方が本人の生活の質が向上すると考えられるものをいいます。積極的</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な理由をプルダウンで選択してください。（</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この理由を選択した場合は、２の消極的な理由欄は入力しないでください。）左</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の項目で、「その他」の内容について、ご記入ください。</a:t>
                      </a:r>
                    </a:p>
                    <a:p>
                      <a:r>
                        <a:rPr kumimoji="1" lang="ja-JP" altLang="en-US" sz="1350" dirty="0">
                          <a:latin typeface="Meiryo UI" panose="020B0604030504040204" pitchFamily="50" charset="-128"/>
                          <a:ea typeface="Meiryo UI" panose="020B0604030504040204" pitchFamily="50" charset="-128"/>
                        </a:rPr>
                        <a:t>　２．消極的な理由</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消極的な理由は、積極的な理由以外のものをいいます。消極的な理由をプルダウンで選択してください。（</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この理由を選　　</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　　　　</a:t>
                      </a:r>
                      <a:r>
                        <a:rPr kumimoji="1" lang="ja-JP" altLang="en-US" sz="1350" dirty="0" err="1">
                          <a:latin typeface="Meiryo UI" panose="020B0604030504040204" pitchFamily="50" charset="-128"/>
                          <a:ea typeface="Meiryo UI" panose="020B0604030504040204" pitchFamily="50" charset="-128"/>
                        </a:rPr>
                        <a:t>択した</a:t>
                      </a:r>
                      <a:r>
                        <a:rPr kumimoji="1" lang="ja-JP" altLang="en-US" sz="1350" dirty="0">
                          <a:latin typeface="Meiryo UI" panose="020B0604030504040204" pitchFamily="50" charset="-128"/>
                          <a:ea typeface="Meiryo UI" panose="020B0604030504040204" pitchFamily="50" charset="-128"/>
                        </a:rPr>
                        <a:t>場合は、１の積極的な理由欄は入力しないでください。）左の項目で、「その他」の内容について、ご記入ください。</a:t>
                      </a:r>
                    </a:p>
                    <a:p>
                      <a:r>
                        <a:rPr kumimoji="1" lang="ja-JP" altLang="en-US" sz="1350" dirty="0">
                          <a:latin typeface="Meiryo UI" panose="020B0604030504040204" pitchFamily="50" charset="-128"/>
                          <a:ea typeface="Meiryo UI" panose="020B0604030504040204" pitchFamily="50" charset="-128"/>
                        </a:rPr>
                        <a:t>　３．不明</a:t>
                      </a:r>
                    </a:p>
                    <a:p>
                      <a:r>
                        <a:rPr kumimoji="1" lang="ja-JP" altLang="en-US" sz="1350" dirty="0">
                          <a:latin typeface="Meiryo UI" panose="020B0604030504040204" pitchFamily="50" charset="-128"/>
                          <a:ea typeface="Meiryo UI" panose="020B0604030504040204" pitchFamily="50" charset="-128"/>
                        </a:rPr>
                        <a:t>　　　　不明の理由をご記入ください。</a:t>
                      </a:r>
                    </a:p>
                    <a:p>
                      <a:endParaRPr kumimoji="1" lang="ja-JP" altLang="en-US" sz="13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pic>
        <p:nvPicPr>
          <p:cNvPr id="8" name="図 7"/>
          <p:cNvPicPr>
            <a:picLocks noChangeAspect="1"/>
          </p:cNvPicPr>
          <p:nvPr/>
        </p:nvPicPr>
        <p:blipFill>
          <a:blip r:embed="rId2"/>
          <a:stretch>
            <a:fillRect/>
          </a:stretch>
        </p:blipFill>
        <p:spPr>
          <a:xfrm>
            <a:off x="387366" y="3370997"/>
            <a:ext cx="8159959" cy="3447465"/>
          </a:xfrm>
          <a:prstGeom prst="rect">
            <a:avLst/>
          </a:prstGeom>
        </p:spPr>
      </p:pic>
    </p:spTree>
    <p:extLst>
      <p:ext uri="{BB962C8B-B14F-4D97-AF65-F5344CB8AC3E}">
        <p14:creationId xmlns:p14="http://schemas.microsoft.com/office/powerpoint/2010/main" val="351211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a:solidFill>
                  <a:schemeClr val="bg1"/>
                </a:solidFill>
                <a:latin typeface="Meiryo UI" panose="020B0604030504040204" pitchFamily="50" charset="-128"/>
                <a:ea typeface="Meiryo UI" panose="020B0604030504040204" pitchFamily="50" charset="-128"/>
              </a:rPr>
              <a:t>令和５年度　施設入所の待機者に関する実態調査について</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5</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a:t>
            </a:r>
          </a:p>
        </p:txBody>
      </p:sp>
      <p:graphicFrame>
        <p:nvGraphicFramePr>
          <p:cNvPr id="7" name="表 6"/>
          <p:cNvGraphicFramePr>
            <a:graphicFrameLocks noGrp="1"/>
          </p:cNvGraphicFramePr>
          <p:nvPr>
            <p:extLst>
              <p:ext uri="{D42A27DB-BD31-4B8C-83A1-F6EECF244321}">
                <p14:modId xmlns:p14="http://schemas.microsoft.com/office/powerpoint/2010/main" val="365570868"/>
              </p:ext>
            </p:extLst>
          </p:nvPr>
        </p:nvGraphicFramePr>
        <p:xfrm>
          <a:off x="93950" y="530529"/>
          <a:ext cx="8921427" cy="6287933"/>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30525">
                <a:tc>
                  <a:txBody>
                    <a:bodyPr/>
                    <a:lstStyle/>
                    <a:p>
                      <a:r>
                        <a:rPr kumimoji="1" lang="en-US" altLang="ja-JP" dirty="0">
                          <a:latin typeface="+mn-lt"/>
                          <a:ea typeface="+mn-ea"/>
                        </a:rPr>
                        <a:t>【</a:t>
                      </a:r>
                      <a:r>
                        <a:rPr kumimoji="1" lang="ja-JP" altLang="en-US" dirty="0">
                          <a:latin typeface="+mn-lt"/>
                          <a:ea typeface="+mn-ea"/>
                        </a:rPr>
                        <a:t>調査票２</a:t>
                      </a:r>
                      <a:r>
                        <a:rPr kumimoji="1" lang="en-US" altLang="ja-JP" dirty="0">
                          <a:latin typeface="+mn-lt"/>
                          <a:ea typeface="+mn-ea"/>
                        </a:rPr>
                        <a:t>】Ⅰ</a:t>
                      </a:r>
                      <a:r>
                        <a:rPr kumimoji="1" lang="ja-JP" altLang="en-US" dirty="0">
                          <a:latin typeface="+mn-lt"/>
                          <a:ea typeface="+mn-ea"/>
                        </a:rPr>
                        <a:t>待機者本人及び家族等の状態像について：　問１（２）（令和４年度末現在）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957408">
                <a:tc>
                  <a:txBody>
                    <a:bodyPr/>
                    <a:lstStyle/>
                    <a:p>
                      <a:endParaRPr kumimoji="1" lang="ja-JP" altLang="en-US" sz="1350" dirty="0">
                        <a:latin typeface="Meiryo UI" panose="020B0604030504040204" pitchFamily="50" charset="-128"/>
                        <a:ea typeface="Meiryo UI" panose="020B0604030504040204" pitchFamily="50" charset="-128"/>
                      </a:endParaRPr>
                    </a:p>
                    <a:p>
                      <a:r>
                        <a:rPr kumimoji="1" lang="ja-JP" altLang="en-US" sz="1350" b="1" dirty="0">
                          <a:latin typeface="Meiryo UI" panose="020B0604030504040204" pitchFamily="50" charset="-128"/>
                          <a:ea typeface="Meiryo UI" panose="020B0604030504040204" pitchFamily="50" charset="-128"/>
                        </a:rPr>
                        <a:t>問３　地域生活の検討について</a:t>
                      </a:r>
                    </a:p>
                    <a:p>
                      <a:r>
                        <a:rPr kumimoji="1" lang="ja-JP" altLang="en-US" sz="1350" dirty="0">
                          <a:latin typeface="Meiryo UI" panose="020B0604030504040204" pitchFamily="50" charset="-128"/>
                          <a:ea typeface="Meiryo UI" panose="020B0604030504040204" pitchFamily="50" charset="-128"/>
                        </a:rPr>
                        <a:t>（１）サービス等利用計画の策定状況について</a:t>
                      </a:r>
                    </a:p>
                    <a:p>
                      <a:r>
                        <a:rPr kumimoji="1" lang="ja-JP" altLang="en-US" sz="1350" dirty="0">
                          <a:latin typeface="Meiryo UI" panose="020B0604030504040204" pitchFamily="50" charset="-128"/>
                          <a:ea typeface="Meiryo UI" panose="020B0604030504040204" pitchFamily="50" charset="-128"/>
                        </a:rPr>
                        <a:t>（２）施設入所ではなく、地域生活の継続の可能性についての検討</a:t>
                      </a:r>
                    </a:p>
                    <a:p>
                      <a:r>
                        <a:rPr kumimoji="1" lang="ja-JP" altLang="en-US" sz="1350" dirty="0">
                          <a:latin typeface="Meiryo UI" panose="020B0604030504040204" pitchFamily="50" charset="-128"/>
                          <a:ea typeface="Meiryo UI" panose="020B0604030504040204" pitchFamily="50" charset="-128"/>
                        </a:rPr>
                        <a:t>　　　　左の項目で、「検討した」場合は、その内容についてご記入ください。</a:t>
                      </a:r>
                    </a:p>
                    <a:p>
                      <a:r>
                        <a:rPr kumimoji="1" lang="ja-JP" altLang="en-US" sz="1350" dirty="0">
                          <a:latin typeface="Meiryo UI" panose="020B0604030504040204" pitchFamily="50" charset="-128"/>
                          <a:ea typeface="Meiryo UI" panose="020B0604030504040204" pitchFamily="50" charset="-128"/>
                        </a:rPr>
                        <a:t>　　　　（</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例：○○会議等で検討した。相談支援専門員と協議した。</a:t>
                      </a:r>
                      <a:r>
                        <a:rPr kumimoji="1" lang="en-US" altLang="ja-JP" sz="1350" dirty="0">
                          <a:latin typeface="Meiryo UI" panose="020B0604030504040204" pitchFamily="50" charset="-128"/>
                          <a:ea typeface="Meiryo UI" panose="020B0604030504040204" pitchFamily="50" charset="-128"/>
                        </a:rPr>
                        <a:t>GH</a:t>
                      </a:r>
                      <a:r>
                        <a:rPr kumimoji="1" lang="ja-JP" altLang="en-US" sz="1350" dirty="0">
                          <a:latin typeface="Meiryo UI" panose="020B0604030504040204" pitchFamily="50" charset="-128"/>
                          <a:ea typeface="Meiryo UI" panose="020B0604030504040204" pitchFamily="50" charset="-128"/>
                        </a:rPr>
                        <a:t>の体験見学を行った等）</a:t>
                      </a:r>
                    </a:p>
                    <a:p>
                      <a:r>
                        <a:rPr kumimoji="1" lang="ja-JP" altLang="en-US" sz="1350" dirty="0">
                          <a:latin typeface="Meiryo UI" panose="020B0604030504040204" pitchFamily="50" charset="-128"/>
                          <a:ea typeface="Meiryo UI" panose="020B0604030504040204" pitchFamily="50" charset="-128"/>
                        </a:rPr>
                        <a:t>（３）施設入所後の地域移行について			</a:t>
                      </a:r>
                    </a:p>
                    <a:p>
                      <a:r>
                        <a:rPr kumimoji="1" lang="ja-JP" altLang="en-US" sz="1350" dirty="0">
                          <a:latin typeface="Meiryo UI" panose="020B0604030504040204" pitchFamily="50" charset="-128"/>
                          <a:ea typeface="Meiryo UI" panose="020B0604030504040204" pitchFamily="50" charset="-128"/>
                        </a:rPr>
                        <a:t>　　　　本人への地域移行の説明について</a:t>
                      </a:r>
                    </a:p>
                    <a:p>
                      <a:r>
                        <a:rPr kumimoji="1" lang="ja-JP" altLang="en-US" sz="1350" dirty="0">
                          <a:latin typeface="Meiryo UI" panose="020B0604030504040204" pitchFamily="50" charset="-128"/>
                          <a:ea typeface="Meiryo UI" panose="020B0604030504040204" pitchFamily="50" charset="-128"/>
                        </a:rPr>
                        <a:t>　　　本人への地域移行の意向確認について</a:t>
                      </a:r>
                    </a:p>
                    <a:p>
                      <a:r>
                        <a:rPr kumimoji="1" lang="ja-JP" altLang="en-US" sz="1350" dirty="0">
                          <a:latin typeface="Meiryo UI" panose="020B0604030504040204" pitchFamily="50" charset="-128"/>
                          <a:ea typeface="Meiryo UI" panose="020B0604030504040204" pitchFamily="50" charset="-128"/>
                        </a:rPr>
                        <a:t>　　　家族等への地域移行の説明について</a:t>
                      </a:r>
                    </a:p>
                    <a:p>
                      <a:r>
                        <a:rPr kumimoji="1" lang="ja-JP" altLang="en-US" sz="1350" dirty="0">
                          <a:latin typeface="Meiryo UI" panose="020B0604030504040204" pitchFamily="50" charset="-128"/>
                          <a:ea typeface="Meiryo UI" panose="020B0604030504040204" pitchFamily="50" charset="-128"/>
                        </a:rPr>
                        <a:t>　　　家族等への地域移行の意向確認について</a:t>
                      </a:r>
                      <a:endParaRPr kumimoji="1" lang="en-US" altLang="ja-JP" sz="1350" dirty="0">
                        <a:latin typeface="Meiryo UI" panose="020B0604030504040204" pitchFamily="50" charset="-128"/>
                        <a:ea typeface="Meiryo UI" panose="020B0604030504040204" pitchFamily="50" charset="-128"/>
                      </a:endParaRPr>
                    </a:p>
                    <a:p>
                      <a:endParaRPr kumimoji="1" lang="en-US" altLang="ja-JP" sz="1350" dirty="0">
                        <a:latin typeface="Meiryo UI" panose="020B0604030504040204" pitchFamily="50" charset="-128"/>
                        <a:ea typeface="Meiryo UI" panose="020B0604030504040204" pitchFamily="50" charset="-128"/>
                      </a:endParaRPr>
                    </a:p>
                    <a:p>
                      <a:endParaRPr kumimoji="1" lang="en-US" altLang="ja-JP" sz="13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3" name="正方形/長方形 2"/>
          <p:cNvSpPr/>
          <p:nvPr/>
        </p:nvSpPr>
        <p:spPr>
          <a:xfrm>
            <a:off x="305169" y="3360436"/>
            <a:ext cx="8527508" cy="1743827"/>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dirty="0">
                <a:solidFill>
                  <a:schemeClr val="tx1"/>
                </a:solidFill>
                <a:latin typeface="Meiryo UI" panose="020B0604030504040204" pitchFamily="50" charset="-128"/>
                <a:ea typeface="Meiryo UI" panose="020B0604030504040204" pitchFamily="50" charset="-128"/>
              </a:rPr>
              <a:t>◆</a:t>
            </a:r>
            <a:r>
              <a:rPr kumimoji="1" lang="ja-JP" altLang="en-US" sz="1350" dirty="0">
                <a:solidFill>
                  <a:schemeClr val="tx1"/>
                </a:solidFill>
                <a:latin typeface="Meiryo UI" panose="020B0604030504040204" pitchFamily="50" charset="-128"/>
                <a:ea typeface="Meiryo UI" panose="020B0604030504040204" pitchFamily="50" charset="-128"/>
              </a:rPr>
              <a:t>地域移行については、以下の提言「地域における</a:t>
            </a:r>
            <a:r>
              <a:rPr kumimoji="1" lang="ja-JP" altLang="en-US" sz="1350" dirty="0" err="1">
                <a:solidFill>
                  <a:schemeClr val="tx1"/>
                </a:solidFill>
                <a:latin typeface="Meiryo UI" panose="020B0604030504040204" pitchFamily="50" charset="-128"/>
                <a:ea typeface="Meiryo UI" panose="020B0604030504040204" pitchFamily="50" charset="-128"/>
              </a:rPr>
              <a:t>障がい</a:t>
            </a:r>
            <a:r>
              <a:rPr kumimoji="1" lang="ja-JP" altLang="en-US" sz="1350" dirty="0">
                <a:solidFill>
                  <a:schemeClr val="tx1"/>
                </a:solidFill>
                <a:latin typeface="Meiryo UI" panose="020B0604030504040204" pitchFamily="50" charset="-128"/>
                <a:ea typeface="Meiryo UI" panose="020B0604030504040204" pitchFamily="50" charset="-128"/>
              </a:rPr>
              <a:t>者等への支援体制について」（令和</a:t>
            </a:r>
            <a:r>
              <a:rPr kumimoji="1" lang="en-US" altLang="ja-JP" sz="1350" dirty="0">
                <a:solidFill>
                  <a:schemeClr val="tx1"/>
                </a:solidFill>
                <a:latin typeface="Meiryo UI" panose="020B0604030504040204" pitchFamily="50" charset="-128"/>
                <a:ea typeface="Meiryo UI" panose="020B0604030504040204" pitchFamily="50" charset="-128"/>
              </a:rPr>
              <a:t>5</a:t>
            </a:r>
            <a:r>
              <a:rPr kumimoji="1" lang="ja-JP" altLang="en-US" sz="1350" dirty="0">
                <a:solidFill>
                  <a:schemeClr val="tx1"/>
                </a:solidFill>
                <a:latin typeface="Meiryo UI" panose="020B0604030504040204" pitchFamily="50" charset="-128"/>
                <a:ea typeface="Meiryo UI" panose="020B0604030504040204" pitchFamily="50" charset="-128"/>
              </a:rPr>
              <a:t>年３月大阪府自立支援協議会）を踏まえた上でご回答ください。</a:t>
            </a:r>
          </a:p>
          <a:p>
            <a:r>
              <a:rPr kumimoji="1" lang="ja-JP" altLang="en-US" sz="1350" dirty="0">
                <a:solidFill>
                  <a:schemeClr val="tx1"/>
                </a:solidFill>
                <a:latin typeface="Meiryo UI" panose="020B0604030504040204" pitchFamily="50" charset="-128"/>
                <a:ea typeface="Meiryo UI" panose="020B0604030504040204" pitchFamily="50" charset="-128"/>
              </a:rPr>
              <a:t>　</a:t>
            </a:r>
            <a:r>
              <a:rPr kumimoji="1" lang="en-US" altLang="ja-JP" sz="1350" dirty="0">
                <a:solidFill>
                  <a:schemeClr val="tx1"/>
                </a:solidFill>
                <a:latin typeface="Meiryo UI" panose="020B0604030504040204" pitchFamily="50" charset="-128"/>
                <a:ea typeface="Meiryo UI" panose="020B0604030504040204" pitchFamily="50" charset="-128"/>
              </a:rPr>
              <a:t>※</a:t>
            </a:r>
            <a:r>
              <a:rPr kumimoji="1" lang="ja-JP" altLang="en-US" sz="1350" dirty="0">
                <a:solidFill>
                  <a:schemeClr val="tx1"/>
                </a:solidFill>
                <a:latin typeface="Meiryo UI" panose="020B0604030504040204" pitchFamily="50" charset="-128"/>
                <a:ea typeface="Meiryo UI" panose="020B0604030504040204" pitchFamily="50" charset="-128"/>
              </a:rPr>
              <a:t>提言より抜粋　「</a:t>
            </a:r>
            <a:r>
              <a:rPr kumimoji="1" lang="en-US" altLang="ja-JP" sz="1350" dirty="0">
                <a:solidFill>
                  <a:schemeClr val="tx1"/>
                </a:solidFill>
                <a:latin typeface="Meiryo UI" panose="020B0604030504040204" pitchFamily="50" charset="-128"/>
                <a:ea typeface="Meiryo UI" panose="020B0604030504040204" pitchFamily="50" charset="-128"/>
              </a:rPr>
              <a:t>-</a:t>
            </a:r>
            <a:r>
              <a:rPr kumimoji="1" lang="ja-JP" altLang="en-US" sz="1350" dirty="0">
                <a:solidFill>
                  <a:schemeClr val="tx1"/>
                </a:solidFill>
                <a:latin typeface="Meiryo UI" panose="020B0604030504040204" pitchFamily="50" charset="-128"/>
                <a:ea typeface="Meiryo UI" panose="020B0604030504040204" pitchFamily="50" charset="-128"/>
              </a:rPr>
              <a:t>略</a:t>
            </a:r>
            <a:r>
              <a:rPr kumimoji="1" lang="en-US" altLang="ja-JP" sz="1350" dirty="0">
                <a:solidFill>
                  <a:schemeClr val="tx1"/>
                </a:solidFill>
                <a:latin typeface="Meiryo UI" panose="020B0604030504040204" pitchFamily="50" charset="-128"/>
                <a:ea typeface="Meiryo UI" panose="020B0604030504040204" pitchFamily="50" charset="-128"/>
              </a:rPr>
              <a:t>-</a:t>
            </a:r>
            <a:r>
              <a:rPr kumimoji="1" lang="ja-JP" altLang="en-US" sz="1350" dirty="0">
                <a:solidFill>
                  <a:schemeClr val="tx1"/>
                </a:solidFill>
                <a:latin typeface="Meiryo UI" panose="020B0604030504040204" pitchFamily="50" charset="-128"/>
                <a:ea typeface="Meiryo UI" panose="020B0604030504040204" pitchFamily="50" charset="-128"/>
              </a:rPr>
              <a:t>　</a:t>
            </a:r>
            <a:r>
              <a:rPr kumimoji="1" lang="ja-JP" altLang="en-US" sz="1350" dirty="0" err="1">
                <a:solidFill>
                  <a:schemeClr val="tx1"/>
                </a:solidFill>
                <a:latin typeface="Meiryo UI" panose="020B0604030504040204" pitchFamily="50" charset="-128"/>
                <a:ea typeface="Meiryo UI" panose="020B0604030504040204" pitchFamily="50" charset="-128"/>
              </a:rPr>
              <a:t>障がい</a:t>
            </a:r>
            <a:r>
              <a:rPr kumimoji="1" lang="ja-JP" altLang="en-US" sz="1350" dirty="0">
                <a:solidFill>
                  <a:schemeClr val="tx1"/>
                </a:solidFill>
                <a:latin typeface="Meiryo UI" panose="020B0604030504040204" pitchFamily="50" charset="-128"/>
                <a:ea typeface="Meiryo UI" panose="020B0604030504040204" pitchFamily="50" charset="-128"/>
              </a:rPr>
              <a:t>者支援施設は、「終の棲家」ではなく、一定の高度かつ集中的な支援を経たのちに、施設を退所して、地域で生活すること、地域移行を支援すべきである　</a:t>
            </a:r>
            <a:r>
              <a:rPr kumimoji="1" lang="en-US" altLang="ja-JP" sz="1350" dirty="0">
                <a:solidFill>
                  <a:schemeClr val="tx1"/>
                </a:solidFill>
                <a:latin typeface="Meiryo UI" panose="020B0604030504040204" pitchFamily="50" charset="-128"/>
                <a:ea typeface="Meiryo UI" panose="020B0604030504040204" pitchFamily="50" charset="-128"/>
              </a:rPr>
              <a:t>-</a:t>
            </a:r>
            <a:r>
              <a:rPr kumimoji="1" lang="ja-JP" altLang="en-US" sz="1350" dirty="0">
                <a:solidFill>
                  <a:schemeClr val="tx1"/>
                </a:solidFill>
                <a:latin typeface="Meiryo UI" panose="020B0604030504040204" pitchFamily="50" charset="-128"/>
                <a:ea typeface="Meiryo UI" panose="020B0604030504040204" pitchFamily="50" charset="-128"/>
              </a:rPr>
              <a:t>略</a:t>
            </a:r>
            <a:r>
              <a:rPr kumimoji="1" lang="en-US" altLang="ja-JP" sz="1350" dirty="0">
                <a:solidFill>
                  <a:schemeClr val="tx1"/>
                </a:solidFill>
                <a:latin typeface="Meiryo UI" panose="020B0604030504040204" pitchFamily="50" charset="-128"/>
                <a:ea typeface="Meiryo UI" panose="020B0604030504040204" pitchFamily="50" charset="-128"/>
              </a:rPr>
              <a:t>-</a:t>
            </a:r>
            <a:r>
              <a:rPr kumimoji="1" lang="ja-JP" altLang="en-US" sz="1350" dirty="0">
                <a:solidFill>
                  <a:schemeClr val="tx1"/>
                </a:solidFill>
                <a:latin typeface="Meiryo UI" panose="020B0604030504040204" pitchFamily="50" charset="-128"/>
                <a:ea typeface="Meiryo UI" panose="020B0604030504040204" pitchFamily="50" charset="-128"/>
              </a:rPr>
              <a:t>　」</a:t>
            </a:r>
          </a:p>
          <a:p>
            <a:endParaRPr kumimoji="1" lang="en-US" altLang="ja-JP" sz="1350" dirty="0">
              <a:solidFill>
                <a:schemeClr val="tx1"/>
              </a:solidFill>
              <a:latin typeface="Meiryo UI" panose="020B0604030504040204" pitchFamily="50" charset="-128"/>
              <a:ea typeface="Meiryo UI" panose="020B0604030504040204" pitchFamily="50" charset="-128"/>
            </a:endParaRPr>
          </a:p>
          <a:p>
            <a:r>
              <a:rPr kumimoji="1" lang="ja-JP" altLang="en-US" sz="1350" dirty="0">
                <a:solidFill>
                  <a:schemeClr val="tx1"/>
                </a:solidFill>
                <a:latin typeface="Meiryo UI" panose="020B0604030504040204" pitchFamily="50" charset="-128"/>
                <a:ea typeface="Meiryo UI" panose="020B0604030504040204" pitchFamily="50" charset="-128"/>
              </a:rPr>
              <a:t>◆本人または家族等に対して、「</a:t>
            </a:r>
            <a:r>
              <a:rPr kumimoji="1" lang="ja-JP" altLang="en-US" sz="1350" dirty="0" err="1">
                <a:solidFill>
                  <a:schemeClr val="tx1"/>
                </a:solidFill>
                <a:latin typeface="Meiryo UI" panose="020B0604030504040204" pitchFamily="50" charset="-128"/>
                <a:ea typeface="Meiryo UI" panose="020B0604030504040204" pitchFamily="50" charset="-128"/>
              </a:rPr>
              <a:t>障がい</a:t>
            </a:r>
            <a:r>
              <a:rPr kumimoji="1" lang="ja-JP" altLang="en-US" sz="1350" dirty="0">
                <a:solidFill>
                  <a:schemeClr val="tx1"/>
                </a:solidFill>
                <a:latin typeface="Meiryo UI" panose="020B0604030504040204" pitchFamily="50" charset="-128"/>
                <a:ea typeface="Meiryo UI" panose="020B0604030504040204" pitchFamily="50" charset="-128"/>
              </a:rPr>
              <a:t>者支援施設は終の棲家ではなく、一定期間の支援を経た後、地域で生活することを前提としていることについて説明」を行ったか、「説明を踏まえた上での待機であることの確認」を行ったか、回答してください。</a:t>
            </a:r>
            <a:endParaRPr kumimoji="1" lang="en-US" altLang="ja-JP" sz="1350" dirty="0">
              <a:solidFill>
                <a:schemeClr val="tx1"/>
              </a:solidFill>
              <a:latin typeface="Meiryo UI" panose="020B0604030504040204" pitchFamily="50" charset="-128"/>
              <a:ea typeface="Meiryo UI" panose="020B0604030504040204" pitchFamily="50" charset="-128"/>
            </a:endParaRPr>
          </a:p>
          <a:p>
            <a:pPr algn="ctr"/>
            <a:endParaRPr kumimoji="1" lang="ja-JP" altLang="en-US" sz="135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0617541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3111</TotalTime>
  <Words>1849</Words>
  <Application>Microsoft Office PowerPoint</Application>
  <PresentationFormat>画面に合わせる (4:3)</PresentationFormat>
  <Paragraphs>135</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HGPｺﾞｼｯｸE</vt:lpstr>
      <vt:lpstr>HG丸ｺﾞｼｯｸM-PRO</vt:lpstr>
      <vt:lpstr>Meiryo UI</vt:lpstr>
      <vt:lpstr>メイリオ</vt:lpstr>
      <vt:lpstr>游ゴシック</vt:lpstr>
      <vt:lpstr>游ゴシック Light</vt:lpstr>
      <vt:lpstr>Arial</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214</cp:revision>
  <cp:lastPrinted>2023-08-18T06:15:58Z</cp:lastPrinted>
  <dcterms:created xsi:type="dcterms:W3CDTF">2023-06-21T04:58:07Z</dcterms:created>
  <dcterms:modified xsi:type="dcterms:W3CDTF">2023-11-24T05:34:33Z</dcterms:modified>
</cp:coreProperties>
</file>