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63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00FF"/>
    <a:srgbClr val="E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434" autoAdjust="0"/>
  </p:normalViewPr>
  <p:slideViewPr>
    <p:cSldViewPr>
      <p:cViewPr varScale="1">
        <p:scale>
          <a:sx n="68" d="100"/>
          <a:sy n="68" d="100"/>
        </p:scale>
        <p:origin x="11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4990-B191-44FF-908E-CD5C61C97783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CAE68-DF1D-4A3B-B4C8-841469085435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D97C-F995-4932-ABDF-B20E3D61BD50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44DC7-CFC5-44D6-8028-927A1CC03337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6779-2EDE-4EE9-B2E0-8016CC5F3D13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9FF4-3CA3-481E-AC8A-2DA11F807245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72A7C-5CA8-4A04-B6D3-4A79AB67A3F2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A5165-AE32-4DFC-B3DB-0A5EC32549A1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0DA09-063E-4394-935A-FDA93ECAF335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C58A-5E16-4063-84BB-CB94814E850A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A0724-2BC3-4E92-B661-077C20E9E87E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376D-9F3B-4D25-B378-A0F17775B954}" type="datetime1">
              <a:rPr kumimoji="1" lang="ja-JP" altLang="en-US" smtClean="0"/>
              <a:t>2023/11/24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26112"/>
            <a:ext cx="9137847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　基盤整備促進ワーキンググループ　検討項目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45333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79273" y="88223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1-1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72894"/>
              </p:ext>
            </p:extLst>
          </p:nvPr>
        </p:nvGraphicFramePr>
        <p:xfrm>
          <a:off x="0" y="436880"/>
          <a:ext cx="9131693" cy="642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790">
                  <a:extLst>
                    <a:ext uri="{9D8B030D-6E8A-4147-A177-3AD203B41FA5}">
                      <a16:colId xmlns:a16="http://schemas.microsoft.com/office/drawing/2014/main" val="349682068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4863741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592681040"/>
                    </a:ext>
                  </a:extLst>
                </a:gridCol>
                <a:gridCol w="1973559">
                  <a:extLst>
                    <a:ext uri="{9D8B030D-6E8A-4147-A177-3AD203B41FA5}">
                      <a16:colId xmlns:a16="http://schemas.microsoft.com/office/drawing/2014/main" val="550780301"/>
                    </a:ext>
                  </a:extLst>
                </a:gridCol>
              </a:tblGrid>
              <a:tr h="239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現在の取組み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施策の方向性（案）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039995"/>
                  </a:ext>
                </a:extLst>
              </a:tr>
              <a:tr h="999804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入所時、入所中等の地域移行に向けた認識の形成と共有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◆市町村や基幹Ｃによる施設や入所者、家族等への働きかけ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◆基幹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SV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派遣や地域移行担当職員設置の働きかけ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◆地域資源との連携調整や地域住民の理解促進の検討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◆入所希望者への施設以外での地域生活継続の働きかけ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25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◆市町村や基幹Ｃへのコーディネーター等の配置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①入所時、入所中等の地域移行に向けた働きかけ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施設入所の待機者にかかる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実態調査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＜対象＞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府内全市町村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＜目的＞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者本人や介護者の状態、地域生活への移行の可能性、市町村における地域移行への取組み等の調査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＜実施時期＞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令和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日から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日まで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＜集約・分析等＞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令和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月初旬予定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</a:t>
                      </a:r>
                      <a:r>
                        <a:rPr kumimoji="1" lang="en-US" altLang="ja-JP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2】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※R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６～（予定）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者支援施設やグループホーム等との連携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・地域移行理解促進、施設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に求められる今日的機能の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普及啓発事業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</a:t>
                      </a:r>
                      <a:r>
                        <a:rPr kumimoji="1" lang="ja-JP" altLang="en-US" sz="1100" b="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重度度障がい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者の地域移行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推進に向けた人材育成事業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※R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７以降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国との連携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・地域移行推進関連の各種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報酬加算等の拡充に向けた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エビデンスの収集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（モデル事業の実施 等）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※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上記を進めるにあたって、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必要に応じ、実態調査を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実施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224900"/>
                  </a:ext>
                </a:extLst>
              </a:tr>
              <a:tr h="1152357">
                <a:tc>
                  <a:txBody>
                    <a:bodyPr/>
                    <a:lstStyle/>
                    <a:p>
                      <a:pPr>
                        <a:lnSpc>
                          <a:spcPts val="1250"/>
                        </a:lnSpc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暮らしの場となる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等のサービス提供基盤の拡充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地域の社会資源と人材確保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人員体制の確保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スキルアップ、チーム支援による統一的な対応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特性に合わせた環境整備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人的・物的なリーソース活用のための仕組み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indent="-171450">
                        <a:lnSpc>
                          <a:spcPts val="1250"/>
                        </a:lnSpc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日中サービス支援型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の整備促進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433371"/>
                  </a:ext>
                </a:extLst>
              </a:tr>
              <a:tr h="1304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者支援施設による在宅や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で暮らす</a:t>
                      </a:r>
                      <a:r>
                        <a:rPr kumimoji="1" lang="ja-JP" altLang="en-US" sz="1100" b="1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者や介護者等へのバックアップ機能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en-US" altLang="ja-JP" sz="1100" b="1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i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拠点等の緊急時の受入れ・対応</a:t>
                      </a:r>
                      <a:endParaRPr kumimoji="1" lang="en-US" altLang="ja-JP" sz="1100" i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緊急時に備えた事前登録・住民への周知、体験の機会の働きかけ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拠点等の運用状況の検証・検討および地域課題の把握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支援の再構築、トライ＆エラーによる地域生活の継続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施設による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等への実践研修の場の提供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緊急時の応援派遣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1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者支援施設等の支援環境の整備　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spc="0" baseline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者支援施設の現状</a:t>
                      </a:r>
                      <a:endParaRPr kumimoji="1" lang="en-US" altLang="ja-JP" sz="1100" spc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【R4</a:t>
                      </a:r>
                      <a:r>
                        <a:rPr kumimoji="1" lang="ja-JP" altLang="en-US" sz="1100" spc="0" baseline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者支援施設に関する実態調査</a:t>
                      </a:r>
                      <a:r>
                        <a:rPr kumimoji="1" lang="en-US" altLang="ja-JP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en-US" altLang="ja-JP" sz="1100" spc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＜対象＞</a:t>
                      </a:r>
                      <a:r>
                        <a:rPr kumimoji="1" lang="ja-JP" altLang="en-US" sz="1100" spc="0" baseline="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者支援施設</a:t>
                      </a:r>
                      <a:endParaRPr kumimoji="1" lang="en-US" altLang="ja-JP" sz="1100" spc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　　　　</a:t>
                      </a:r>
                      <a:r>
                        <a:rPr kumimoji="1" lang="en-US" altLang="ja-JP" sz="1100" b="1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spc="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spc="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◆重度知的</a:t>
                      </a:r>
                      <a:r>
                        <a:rPr kumimoji="1" lang="ja-JP" altLang="en-US" sz="11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者地域生活支援　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1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体制整備事業（コンサルテーション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事業）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継続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11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重度障がい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者グループホーム等整備事業補助金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拡充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4】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637385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地域生活への移行に向けた支援体制の構築</a:t>
                      </a:r>
                      <a:r>
                        <a:rPr kumimoji="1" lang="en-US" altLang="ja-JP" sz="1100" b="1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地域の社会資源の充実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施設による地域移行の組織的な支援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地域移行・定着の支援ができる人員体制の確保と財政措置</a:t>
                      </a:r>
                      <a:endParaRPr kumimoji="1" lang="en-US" altLang="ja-JP" sz="11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37559"/>
                  </a:ext>
                </a:extLst>
              </a:tr>
              <a:tr h="6947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重度化・高齢化に対応した生活環境の整備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プライバシーの配慮、個室化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バリアフリー化や設備の導入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特性に配慮した居室改修などの環境整備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③地域生活支援拠点等の充実・強化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◆府内市町村の地域生活支援拠点等の整備</a:t>
                      </a:r>
                      <a:r>
                        <a:rPr kumimoji="1" lang="ja-JP" altLang="en-US" sz="110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、機能推進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資料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5】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地域生活支援拠点等の運用状況の検証・検討の推進・強化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・第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期障がい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福祉計画への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位置付け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・検証・検討状況の見える化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・好事例の横展開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3260906"/>
                  </a:ext>
                </a:extLst>
              </a:tr>
              <a:tr h="8472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【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多様化する</a:t>
                      </a:r>
                      <a:r>
                        <a:rPr kumimoji="1" lang="ja-JP" altLang="en-US" sz="1100" b="1" kern="1200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障がい</a:t>
                      </a:r>
                      <a:r>
                        <a:rPr kumimoji="1" lang="ja-JP" altLang="en-US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者への支援</a:t>
                      </a:r>
                      <a:r>
                        <a:rPr kumimoji="1" lang="en-US" altLang="ja-JP" sz="1100" b="1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】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視覚化・構造化、リハビリなど専門的人材の登用、</a:t>
                      </a: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SV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を受ける機会の確保、チームアプローチによる統一した支援等の支援力強化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en-US" altLang="ja-JP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GH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においても可能となる地域生活支援の組み立て</a:t>
                      </a:r>
                      <a:endParaRPr kumimoji="1" lang="en-US" altLang="ja-JP" sz="110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2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通院等支援と日中サービスの両立および日中サービスに代わる報酬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107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904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73612"/>
            <a:ext cx="9137847" cy="432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　基盤整備促進ワーキンググループ　スケジュール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03361"/>
              </p:ext>
            </p:extLst>
          </p:nvPr>
        </p:nvGraphicFramePr>
        <p:xfrm>
          <a:off x="0" y="548681"/>
          <a:ext cx="9143999" cy="6179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198079203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8041091"/>
                    </a:ext>
                  </a:extLst>
                </a:gridCol>
                <a:gridCol w="2051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4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基盤整備促進ワーキンググループの進め方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作業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lumMod val="67000"/>
                          </a:schemeClr>
                        </a:gs>
                        <a:gs pos="48000">
                          <a:schemeClr val="accent1">
                            <a:lumMod val="97000"/>
                            <a:lumOff val="3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9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029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01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4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〇地域生活支援拠点等に係る市町村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意見交換会（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</a:t>
                      </a:r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自立支援協議会へ検討状況の</a:t>
                      </a:r>
                      <a:endParaRPr kumimoji="1" lang="en-US" altLang="ja-JP" sz="1100" kern="1200" spc="-15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  報告（</a:t>
                      </a:r>
                      <a:r>
                        <a:rPr kumimoji="1" lang="en-US" altLang="ja-JP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19</a:t>
                      </a:r>
                      <a:r>
                        <a:rPr kumimoji="1" lang="ja-JP" altLang="en-US" sz="1100" kern="1200" spc="-150" dirty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日）</a:t>
                      </a:r>
                      <a:endParaRPr kumimoji="1" lang="en-US" altLang="ja-JP" sz="1100" kern="1200" spc="-15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03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3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8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87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60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6319886"/>
                  </a:ext>
                </a:extLst>
              </a:tr>
              <a:tr h="60386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〇地域支援推進部会への報告</a:t>
                      </a:r>
                      <a:endParaRPr kumimoji="1" lang="en-US" altLang="ja-JP" sz="1100" spc="-1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spc="-1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〇自立支援協議会への報告</a:t>
                      </a:r>
                    </a:p>
                  </a:txBody>
                  <a:tcPr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535806"/>
                  </a:ext>
                </a:extLst>
              </a:tr>
            </a:tbl>
          </a:graphicData>
        </a:graphic>
      </p:graphicFrame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>
          <a:xfrm>
            <a:off x="7004248" y="6592267"/>
            <a:ext cx="2133600" cy="365125"/>
          </a:xfrm>
        </p:spPr>
        <p:txBody>
          <a:bodyPr/>
          <a:lstStyle/>
          <a:p>
            <a:fld id="{1C2C60DF-5D73-46A2-8FFF-B4A756D3B2D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576" y="1628800"/>
            <a:ext cx="345638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①現状説明と実態把握に向けた調査について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②施策等の方向性について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209" y="4725144"/>
            <a:ext cx="3443079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予算要求結果を踏まえた報告と今後の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施策展開について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82334" y="1412776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07662" y="4534569"/>
            <a:ext cx="648073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5" name="下矢印 4"/>
          <p:cNvSpPr/>
          <p:nvPr/>
        </p:nvSpPr>
        <p:spPr>
          <a:xfrm>
            <a:off x="6371016" y="1016110"/>
            <a:ext cx="513062" cy="1189847"/>
          </a:xfrm>
          <a:prstGeom prst="downArrow">
            <a:avLst>
              <a:gd name="adj1" fmla="val 45427"/>
              <a:gd name="adj2" fmla="val 59934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71700" y="2498628"/>
            <a:ext cx="1224136" cy="36004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意見照会</a:t>
            </a:r>
          </a:p>
        </p:txBody>
      </p:sp>
      <p:sp>
        <p:nvSpPr>
          <p:cNvPr id="16" name="下矢印 15"/>
          <p:cNvSpPr/>
          <p:nvPr/>
        </p:nvSpPr>
        <p:spPr>
          <a:xfrm>
            <a:off x="5185066" y="1292891"/>
            <a:ext cx="484209" cy="1953799"/>
          </a:xfrm>
          <a:prstGeom prst="downArrow">
            <a:avLst>
              <a:gd name="adj1" fmla="val 47262"/>
              <a:gd name="adj2" fmla="val 70365"/>
            </a:avLst>
          </a:prstGeom>
          <a:solidFill>
            <a:schemeClr val="tx2">
              <a:lumMod val="60000"/>
              <a:lumOff val="40000"/>
            </a:schemeClr>
          </a:solidFill>
          <a:ln w="15875">
            <a:solidFill>
              <a:schemeClr val="tx2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>
            <a:off x="6371016" y="2249024"/>
            <a:ext cx="513062" cy="3196199"/>
          </a:xfrm>
          <a:prstGeom prst="downArrow">
            <a:avLst>
              <a:gd name="adj1" fmla="val 45428"/>
              <a:gd name="adj2" fmla="val 68399"/>
            </a:avLst>
          </a:prstGeom>
          <a:solidFill>
            <a:schemeClr val="bg1"/>
          </a:solidFill>
          <a:ln w="12700">
            <a:solidFill>
              <a:schemeClr val="tx2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屈折矢印 6"/>
          <p:cNvSpPr/>
          <p:nvPr/>
        </p:nvSpPr>
        <p:spPr>
          <a:xfrm rot="10800000" flipH="1">
            <a:off x="4271848" y="2578031"/>
            <a:ext cx="709967" cy="668658"/>
          </a:xfrm>
          <a:prstGeom prst="bentUp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80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278767" y="2795638"/>
            <a:ext cx="936104" cy="20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意見を反映</a:t>
            </a:r>
            <a:endParaRPr kumimoji="1"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057236" y="1531859"/>
            <a:ext cx="897753" cy="212423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拠点等調査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704058" y="2420888"/>
            <a:ext cx="1271427" cy="368766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者支援施設の実態調査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568923" y="1532865"/>
            <a:ext cx="1161297" cy="216024"/>
          </a:xfrm>
          <a:prstGeom prst="rect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待機者実態調査</a:t>
            </a:r>
            <a:endParaRPr kumimoji="1"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83968" y="3260022"/>
            <a:ext cx="2720280" cy="67151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次年度に向けた予算要求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071048" y="132491"/>
            <a:ext cx="936104" cy="307777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1-2</a:t>
            </a:r>
          </a:p>
        </p:txBody>
      </p:sp>
    </p:spTree>
    <p:extLst>
      <p:ext uri="{BB962C8B-B14F-4D97-AF65-F5344CB8AC3E}">
        <p14:creationId xmlns:p14="http://schemas.microsoft.com/office/powerpoint/2010/main" val="407902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13926</TotalTime>
  <Words>954</Words>
  <Application>Microsoft Office PowerPoint</Application>
  <PresentationFormat>画面に合わせる (4:3)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revision>755</cp:revision>
  <cp:lastPrinted>2023-08-14T09:05:26Z</cp:lastPrinted>
  <dcterms:created xsi:type="dcterms:W3CDTF">2014-05-26T00:08:15Z</dcterms:created>
  <dcterms:modified xsi:type="dcterms:W3CDTF">2023-11-24T05:33:29Z</dcterms:modified>
</cp:coreProperties>
</file>