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12801600" cy="96012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66FF33"/>
    <a:srgbClr val="00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62" autoAdjust="0"/>
    <p:restoredTop sz="94333" autoAdjust="0"/>
  </p:normalViewPr>
  <p:slideViewPr>
    <p:cSldViewPr snapToGrid="0">
      <p:cViewPr varScale="1">
        <p:scale>
          <a:sx n="50" d="100"/>
          <a:sy n="50" d="100"/>
        </p:scale>
        <p:origin x="119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443648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067578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232526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4173009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108060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93296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81771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1748315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620694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213443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842F7C2-017E-49BF-B460-4FF61474B2FE}" type="datetimeFigureOut">
              <a:rPr kumimoji="1" lang="ja-JP" altLang="en-US" smtClean="0"/>
              <a:t>2023/8/30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3879633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842F7C2-017E-49BF-B460-4FF61474B2FE}" type="datetimeFigureOut">
              <a:rPr kumimoji="1" lang="ja-JP" altLang="en-US" smtClean="0"/>
              <a:t>2023/8/30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4204BB7E-20EF-434C-A514-E436F126BD36}" type="slidenum">
              <a:rPr kumimoji="1" lang="ja-JP" altLang="en-US" smtClean="0"/>
              <a:t>‹#›</a:t>
            </a:fld>
            <a:endParaRPr kumimoji="1" lang="ja-JP" altLang="en-US"/>
          </a:p>
        </p:txBody>
      </p:sp>
    </p:spTree>
    <p:extLst>
      <p:ext uri="{BB962C8B-B14F-4D97-AF65-F5344CB8AC3E}">
        <p14:creationId xmlns:p14="http://schemas.microsoft.com/office/powerpoint/2010/main" val="18603392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5" name="直線矢印コネクタ 134"/>
          <p:cNvCxnSpPr/>
          <p:nvPr/>
        </p:nvCxnSpPr>
        <p:spPr bwMode="grayWhite">
          <a:xfrm>
            <a:off x="961959" y="3414288"/>
            <a:ext cx="11763441" cy="33519"/>
          </a:xfrm>
          <a:prstGeom prst="straightConnector1">
            <a:avLst/>
          </a:prstGeom>
          <a:ln w="127000">
            <a:solidFill>
              <a:schemeClr val="accent1">
                <a:lumMod val="20000"/>
                <a:lumOff val="80000"/>
              </a:schemeClr>
            </a:solidFill>
            <a:headEnd type="none"/>
            <a:tailEnd type="triangle"/>
          </a:ln>
        </p:spPr>
        <p:style>
          <a:lnRef idx="1">
            <a:schemeClr val="accent1"/>
          </a:lnRef>
          <a:fillRef idx="0">
            <a:schemeClr val="accent1"/>
          </a:fillRef>
          <a:effectRef idx="0">
            <a:schemeClr val="accent1"/>
          </a:effectRef>
          <a:fontRef idx="minor">
            <a:schemeClr val="tx1"/>
          </a:fontRef>
        </p:style>
      </p:cxnSp>
      <p:grpSp>
        <p:nvGrpSpPr>
          <p:cNvPr id="10" name="グループ化 9"/>
          <p:cNvGrpSpPr/>
          <p:nvPr/>
        </p:nvGrpSpPr>
        <p:grpSpPr>
          <a:xfrm>
            <a:off x="1121831" y="751826"/>
            <a:ext cx="2875292" cy="1800000"/>
            <a:chOff x="1121831" y="751826"/>
            <a:chExt cx="2875292" cy="1800000"/>
          </a:xfrm>
        </p:grpSpPr>
        <p:sp>
          <p:nvSpPr>
            <p:cNvPr id="77" name="楕円 76"/>
            <p:cNvSpPr/>
            <p:nvPr/>
          </p:nvSpPr>
          <p:spPr bwMode="blackWhite">
            <a:xfrm>
              <a:off x="1547796" y="751826"/>
              <a:ext cx="1776403" cy="1800000"/>
            </a:xfrm>
            <a:prstGeom prst="ellipse">
              <a:avLst/>
            </a:prstGeom>
            <a:solidFill>
              <a:schemeClr val="bg1"/>
            </a:solid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bwMode="white">
            <a:xfrm>
              <a:off x="1121831" y="874811"/>
              <a:ext cx="2610229" cy="432792"/>
            </a:xfrm>
            <a:prstGeom prst="ellipse">
              <a:avLst/>
            </a:prstGeom>
            <a:solidFill>
              <a:schemeClr val="bg1"/>
            </a:solidFill>
          </p:spPr>
          <p:txBody>
            <a:bodyPr wrap="square" rtlCol="0">
              <a:spAutoFit/>
            </a:bodyPr>
            <a:lstStyle/>
            <a:p>
              <a:pPr algn="ctr"/>
              <a:r>
                <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rPr>
                <a:t>対象者</a:t>
              </a:r>
              <a:r>
                <a:rPr kumimoji="1" lang="ja-JP" altLang="en-US" sz="1400" b="1" dirty="0" smtClean="0">
                  <a:solidFill>
                    <a:schemeClr val="accent1">
                      <a:lumMod val="50000"/>
                    </a:schemeClr>
                  </a:solidFill>
                  <a:latin typeface="メイリオ" panose="020B0604030504040204" pitchFamily="50" charset="-128"/>
                  <a:ea typeface="メイリオ" panose="020B0604030504040204" pitchFamily="50" charset="-128"/>
                </a:rPr>
                <a:t>の掘り起こし</a:t>
              </a:r>
              <a:endParaRPr kumimoji="1" lang="ja-JP" altLang="en-US" sz="1400" b="1" dirty="0">
                <a:solidFill>
                  <a:schemeClr val="accent1">
                    <a:lumMod val="50000"/>
                  </a:schemeClr>
                </a:solidFill>
                <a:latin typeface="メイリオ" panose="020B0604030504040204" pitchFamily="50" charset="-128"/>
                <a:ea typeface="メイリオ" panose="020B0604030504040204" pitchFamily="50" charset="-128"/>
              </a:endParaRPr>
            </a:p>
          </p:txBody>
        </p:sp>
        <p:sp>
          <p:nvSpPr>
            <p:cNvPr id="94" name="テキスト ボックス 93"/>
            <p:cNvSpPr txBox="1"/>
            <p:nvPr/>
          </p:nvSpPr>
          <p:spPr bwMode="white">
            <a:xfrm>
              <a:off x="2011087" y="1584756"/>
              <a:ext cx="1986036" cy="646331"/>
            </a:xfrm>
            <a:prstGeom prst="rect">
              <a:avLst/>
            </a:prstGeom>
            <a:solidFill>
              <a:schemeClr val="bg1"/>
            </a:solidFill>
            <a:ln>
              <a:noFill/>
            </a:ln>
          </p:spPr>
          <p:txBody>
            <a:bodyPr wrap="square" rtlCol="0">
              <a:spAutoFit/>
            </a:bodyPr>
            <a:lstStyle/>
            <a:p>
              <a:r>
                <a:rPr kumimoji="1" lang="ja-JP" altLang="en-US" sz="900" dirty="0">
                  <a:solidFill>
                    <a:schemeClr val="accent1">
                      <a:lumMod val="50000"/>
                    </a:schemeClr>
                  </a:solidFill>
                  <a:latin typeface="メイリオ" panose="020B0604030504040204" pitchFamily="50" charset="-128"/>
                  <a:ea typeface="メイリオ" panose="020B0604030504040204" pitchFamily="50" charset="-128"/>
                </a:rPr>
                <a:t>関連</a:t>
              </a:r>
              <a:r>
                <a:rPr kumimoji="1" lang="ja-JP" altLang="en-US" sz="900" dirty="0" smtClean="0">
                  <a:solidFill>
                    <a:schemeClr val="accent1">
                      <a:lumMod val="50000"/>
                    </a:schemeClr>
                  </a:solidFill>
                  <a:latin typeface="メイリオ" panose="020B0604030504040204" pitchFamily="50" charset="-128"/>
                  <a:ea typeface="メイリオ" panose="020B0604030504040204" pitchFamily="50" charset="-128"/>
                </a:rPr>
                <a:t>する退院阻害要因</a:t>
              </a:r>
              <a:endParaRPr kumimoji="1" lang="en-US" altLang="ja-JP" sz="900" dirty="0" smtClean="0">
                <a:solidFill>
                  <a:schemeClr val="accent1">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1">
                      <a:lumMod val="50000"/>
                    </a:schemeClr>
                  </a:solidFill>
                  <a:latin typeface="メイリオ" panose="020B0604030504040204" pitchFamily="50" charset="-128"/>
                  <a:ea typeface="メイリオ" panose="020B0604030504040204" pitchFamily="50" charset="-128"/>
                </a:rPr>
                <a:t>・退院意欲の低下</a:t>
              </a:r>
              <a:endParaRPr kumimoji="1" lang="en-US" altLang="ja-JP" sz="900" dirty="0" smtClean="0">
                <a:solidFill>
                  <a:schemeClr val="accent1">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1">
                      <a:lumMod val="50000"/>
                    </a:schemeClr>
                  </a:solidFill>
                  <a:latin typeface="メイリオ" panose="020B0604030504040204" pitchFamily="50" charset="-128"/>
                  <a:ea typeface="メイリオ" panose="020B0604030504040204" pitchFamily="50" charset="-128"/>
                </a:rPr>
                <a:t>・現実認識の低下</a:t>
              </a:r>
              <a:endParaRPr kumimoji="1" lang="en-US" altLang="ja-JP" sz="900" dirty="0" smtClean="0">
                <a:solidFill>
                  <a:schemeClr val="accent1">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1">
                      <a:lumMod val="50000"/>
                    </a:schemeClr>
                  </a:solidFill>
                  <a:latin typeface="メイリオ" panose="020B0604030504040204" pitchFamily="50" charset="-128"/>
                  <a:ea typeface="メイリオ" panose="020B0604030504040204" pitchFamily="50" charset="-128"/>
                </a:rPr>
                <a:t>・退院による環境の変化への不安</a:t>
              </a:r>
              <a:endParaRPr kumimoji="1" lang="en-US" altLang="ja-JP" sz="900" dirty="0" smtClean="0">
                <a:solidFill>
                  <a:schemeClr val="accent1">
                    <a:lumMod val="50000"/>
                  </a:schemeClr>
                </a:solidFill>
                <a:latin typeface="メイリオ" panose="020B0604030504040204" pitchFamily="50" charset="-128"/>
                <a:ea typeface="メイリオ" panose="020B0604030504040204" pitchFamily="50" charset="-128"/>
              </a:endParaRPr>
            </a:p>
          </p:txBody>
        </p:sp>
        <p:sp>
          <p:nvSpPr>
            <p:cNvPr id="78" name="楕円 8"/>
            <p:cNvSpPr txBox="1"/>
            <p:nvPr/>
          </p:nvSpPr>
          <p:spPr bwMode="white">
            <a:xfrm>
              <a:off x="1134203" y="1157229"/>
              <a:ext cx="899999"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21590" tIns="216000" rIns="21590" bIns="21590" numCol="1" spcCol="1270" anchor="ctr" anchorCtr="0">
              <a:noAutofit/>
            </a:bodyPr>
            <a:lstStyle/>
            <a:p>
              <a:pPr lvl="0" algn="ctr" defTabSz="755650">
                <a:lnSpc>
                  <a:spcPct val="90000"/>
                </a:lnSpc>
                <a:spcBef>
                  <a:spcPct val="0"/>
                </a:spcBef>
                <a:spcAft>
                  <a:spcPct val="35000"/>
                </a:spcAft>
              </a:pPr>
              <a:r>
                <a:rPr kumimoji="1" lang="ja-JP" altLang="en-US" sz="5400" b="1" kern="1200" dirty="0" smtClean="0">
                  <a:solidFill>
                    <a:schemeClr val="accent1">
                      <a:lumMod val="75000"/>
                    </a:schemeClr>
                  </a:solidFill>
                  <a:latin typeface="メイリオ" panose="020B0604030504040204" pitchFamily="50" charset="-128"/>
                  <a:ea typeface="メイリオ" panose="020B0604030504040204" pitchFamily="50" charset="-128"/>
                </a:rPr>
                <a:t>１</a:t>
              </a:r>
              <a:endParaRPr kumimoji="1" lang="ja-JP" altLang="en-US" sz="5400" b="1" kern="1200" dirty="0">
                <a:solidFill>
                  <a:schemeClr val="accent1">
                    <a:lumMod val="75000"/>
                  </a:schemeClr>
                </a:solidFill>
                <a:latin typeface="メイリオ" panose="020B0604030504040204" pitchFamily="50" charset="-128"/>
                <a:ea typeface="メイリオ" panose="020B0604030504040204" pitchFamily="50" charset="-128"/>
              </a:endParaRPr>
            </a:p>
          </p:txBody>
        </p:sp>
      </p:grpSp>
      <p:sp>
        <p:nvSpPr>
          <p:cNvPr id="109" name="テキスト ボックス 108"/>
          <p:cNvSpPr txBox="1"/>
          <p:nvPr/>
        </p:nvSpPr>
        <p:spPr>
          <a:xfrm>
            <a:off x="9712034" y="2683205"/>
            <a:ext cx="2412000" cy="1440000"/>
          </a:xfrm>
          <a:prstGeom prst="flowChartPunchedTape">
            <a:avLst/>
          </a:prstGeom>
          <a:solidFill>
            <a:schemeClr val="accent2">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defPPr>
              <a:defRPr lang="en-US"/>
            </a:defPPr>
            <a:lvl1pPr lvl="0" defTabSz="1111250">
              <a:lnSpc>
                <a:spcPct val="90000"/>
              </a:lnSpc>
              <a:spcBef>
                <a:spcPct val="0"/>
              </a:spcBef>
              <a:spcAft>
                <a:spcPct val="35000"/>
              </a:spcAft>
              <a:defRPr kumimoji="1" sz="1000">
                <a:solidFill>
                  <a:schemeClr val="accent6"/>
                </a:solidFill>
                <a:latin typeface="メイリオ" panose="020B0604030504040204" pitchFamily="50" charset="-128"/>
                <a:ea typeface="メイリオ" panose="020B0604030504040204" pitchFamily="50" charset="-128"/>
              </a:defRPr>
            </a:lvl1pPr>
          </a:lstStyle>
          <a:p>
            <a:r>
              <a:rPr lang="ja-JP" altLang="en-US" sz="800" dirty="0" smtClean="0">
                <a:ln w="0"/>
                <a:solidFill>
                  <a:schemeClr val="tx1"/>
                </a:solidFill>
                <a:effectLst>
                  <a:outerShdw blurRad="38100" dist="19050" dir="2700000" algn="tl" rotWithShape="0">
                    <a:schemeClr val="dk1">
                      <a:alpha val="40000"/>
                    </a:schemeClr>
                  </a:outerShdw>
                </a:effectLst>
              </a:rPr>
              <a:t>①複数の選択肢の提示　</a:t>
            </a:r>
            <a:r>
              <a:rPr lang="en-US" altLang="ja-JP" sz="800" dirty="0" smtClean="0">
                <a:ln w="0"/>
                <a:solidFill>
                  <a:schemeClr val="tx1"/>
                </a:solidFill>
                <a:effectLst>
                  <a:outerShdw blurRad="38100" dist="19050" dir="2700000" algn="tl" rotWithShape="0">
                    <a:schemeClr val="dk1">
                      <a:alpha val="40000"/>
                    </a:schemeClr>
                  </a:outerShdw>
                </a:effectLst>
              </a:rPr>
              <a:t>(GH</a:t>
            </a:r>
            <a:r>
              <a:rPr lang="ja-JP" altLang="en-US" sz="800" dirty="0" smtClean="0">
                <a:ln w="0"/>
                <a:solidFill>
                  <a:schemeClr val="tx1"/>
                </a:solidFill>
                <a:effectLst>
                  <a:outerShdw blurRad="38100" dist="19050" dir="2700000" algn="tl" rotWithShape="0">
                    <a:schemeClr val="dk1">
                      <a:alpha val="40000"/>
                    </a:schemeClr>
                  </a:outerShdw>
                </a:effectLst>
              </a:rPr>
              <a:t>や救護施設</a:t>
            </a:r>
            <a:r>
              <a:rPr lang="en-US" altLang="ja-JP" sz="800" dirty="0" smtClean="0">
                <a:ln w="0"/>
                <a:solidFill>
                  <a:schemeClr val="tx1"/>
                </a:solidFill>
                <a:effectLst>
                  <a:outerShdw blurRad="38100" dist="19050" dir="2700000" algn="tl" rotWithShape="0">
                    <a:schemeClr val="dk1">
                      <a:alpha val="40000"/>
                    </a:schemeClr>
                  </a:outerShdw>
                </a:effectLst>
              </a:rPr>
              <a:t>)</a:t>
            </a:r>
            <a:r>
              <a:rPr lang="en-US" altLang="ja-JP" sz="800" dirty="0">
                <a:ln w="0"/>
                <a:solidFill>
                  <a:schemeClr val="tx1"/>
                </a:solidFill>
                <a:effectLst>
                  <a:outerShdw blurRad="38100" dist="19050" dir="2700000" algn="tl" rotWithShape="0">
                    <a:schemeClr val="dk1">
                      <a:alpha val="40000"/>
                    </a:schemeClr>
                  </a:outerShdw>
                </a:effectLst>
              </a:rPr>
              <a:t/>
            </a:r>
            <a:br>
              <a:rPr lang="en-US" altLang="ja-JP" sz="800" dirty="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a:t>
            </a:r>
            <a:r>
              <a:rPr lang="ja-JP" altLang="en-US" sz="800" dirty="0">
                <a:ln w="0"/>
                <a:solidFill>
                  <a:schemeClr val="tx1"/>
                </a:solidFill>
                <a:effectLst>
                  <a:outerShdw blurRad="38100" dist="19050" dir="2700000" algn="tl" rotWithShape="0">
                    <a:schemeClr val="dk1">
                      <a:alpha val="40000"/>
                    </a:schemeClr>
                  </a:outerShdw>
                </a:effectLst>
              </a:rPr>
              <a:t>本人</a:t>
            </a:r>
            <a:r>
              <a:rPr lang="ja-JP" altLang="en-US" sz="800" dirty="0" smtClean="0">
                <a:ln w="0"/>
                <a:solidFill>
                  <a:schemeClr val="tx1"/>
                </a:solidFill>
                <a:effectLst>
                  <a:outerShdw blurRad="38100" dist="19050" dir="2700000" algn="tl" rotWithShape="0">
                    <a:schemeClr val="dk1">
                      <a:alpha val="40000"/>
                    </a:schemeClr>
                  </a:outerShdw>
                </a:effectLst>
              </a:rPr>
              <a:t>と</a:t>
            </a:r>
            <a:r>
              <a:rPr lang="ja-JP" altLang="en-US" sz="800" dirty="0">
                <a:ln w="0"/>
                <a:solidFill>
                  <a:schemeClr val="tx1"/>
                </a:solidFill>
                <a:effectLst>
                  <a:outerShdw blurRad="38100" dist="19050" dir="2700000" algn="tl" rotWithShape="0">
                    <a:schemeClr val="dk1">
                      <a:alpha val="40000"/>
                    </a:schemeClr>
                  </a:outerShdw>
                </a:effectLst>
              </a:rPr>
              <a:t>の</a:t>
            </a:r>
            <a:r>
              <a:rPr lang="ja-JP" altLang="en-US" sz="800" dirty="0" smtClean="0">
                <a:ln w="0"/>
                <a:solidFill>
                  <a:schemeClr val="tx1"/>
                </a:solidFill>
                <a:effectLst>
                  <a:outerShdw blurRad="38100" dist="19050" dir="2700000" algn="tl" rotWithShape="0">
                    <a:schemeClr val="dk1">
                      <a:alpha val="40000"/>
                    </a:schemeClr>
                  </a:outerShdw>
                </a:effectLst>
              </a:rPr>
              <a:t>振り返りを広域</a:t>
            </a:r>
            <a:r>
              <a:rPr lang="en-US" altLang="ja-JP" sz="800" dirty="0" smtClean="0">
                <a:ln w="0"/>
                <a:solidFill>
                  <a:schemeClr val="tx1"/>
                </a:solidFill>
                <a:effectLst>
                  <a:outerShdw blurRad="38100" dist="19050" dir="2700000" algn="tl" rotWithShape="0">
                    <a:schemeClr val="dk1">
                      <a:alpha val="40000"/>
                    </a:schemeClr>
                  </a:outerShdw>
                </a:effectLst>
              </a:rPr>
              <a:t>Co.</a:t>
            </a:r>
            <a:r>
              <a:rPr lang="ja-JP" altLang="en-US" sz="800" dirty="0" smtClean="0">
                <a:ln w="0"/>
                <a:solidFill>
                  <a:schemeClr val="tx1"/>
                </a:solidFill>
                <a:effectLst>
                  <a:outerShdw blurRad="38100" dist="19050" dir="2700000" algn="tl" rotWithShape="0">
                    <a:schemeClr val="dk1">
                      <a:alpha val="40000"/>
                    </a:schemeClr>
                  </a:outerShdw>
                </a:effectLst>
              </a:rPr>
              <a:t>交えて実施</a:t>
            </a:r>
            <a:endParaRPr lang="en-US" altLang="ja-JP" sz="800" dirty="0" smtClean="0">
              <a:ln w="0"/>
              <a:solidFill>
                <a:schemeClr val="tx1"/>
              </a:solidFill>
              <a:effectLst>
                <a:outerShdw blurRad="38100" dist="19050" dir="2700000" algn="tl" rotWithShape="0">
                  <a:schemeClr val="dk1">
                    <a:alpha val="40000"/>
                  </a:schemeClr>
                </a:outerShdw>
              </a:effectLst>
            </a:endParaRPr>
          </a:p>
          <a:p>
            <a:r>
              <a:rPr lang="ja-JP" altLang="en-US" sz="800" dirty="0">
                <a:ln w="0"/>
                <a:solidFill>
                  <a:schemeClr val="tx1"/>
                </a:solidFill>
                <a:effectLst>
                  <a:outerShdw blurRad="38100" dist="19050" dir="2700000" algn="tl" rotWithShape="0">
                    <a:schemeClr val="dk1">
                      <a:alpha val="40000"/>
                    </a:schemeClr>
                  </a:outerShdw>
                </a:effectLst>
              </a:rPr>
              <a:t>　</a:t>
            </a:r>
            <a:r>
              <a:rPr lang="ja-JP" altLang="en-US" sz="800" dirty="0" smtClean="0">
                <a:ln w="0"/>
                <a:solidFill>
                  <a:schemeClr val="tx1"/>
                </a:solidFill>
                <a:effectLst>
                  <a:outerShdw blurRad="38100" dist="19050" dir="2700000" algn="tl" rotWithShape="0">
                    <a:schemeClr val="dk1">
                      <a:alpha val="40000"/>
                    </a:schemeClr>
                  </a:outerShdw>
                </a:effectLst>
              </a:rPr>
              <a:t>→退院先を決定</a:t>
            </a:r>
            <a:endParaRPr lang="en-US" altLang="ja-JP" sz="800" dirty="0" smtClean="0">
              <a:ln w="0"/>
              <a:solidFill>
                <a:schemeClr val="tx1"/>
              </a:solidFill>
              <a:effectLst>
                <a:outerShdw blurRad="38100" dist="19050" dir="2700000" algn="tl" rotWithShape="0">
                  <a:schemeClr val="dk1">
                    <a:alpha val="40000"/>
                  </a:schemeClr>
                </a:outerShdw>
              </a:effectLst>
            </a:endParaRPr>
          </a:p>
          <a:p>
            <a:r>
              <a:rPr lang="ja-JP" altLang="en-US" sz="800" dirty="0" smtClean="0">
                <a:ln w="0"/>
                <a:solidFill>
                  <a:schemeClr val="tx1"/>
                </a:solidFill>
                <a:effectLst>
                  <a:outerShdw blurRad="38100" dist="19050" dir="2700000" algn="tl" rotWithShape="0">
                    <a:schemeClr val="dk1">
                      <a:alpha val="40000"/>
                    </a:schemeClr>
                  </a:outerShdw>
                </a:effectLst>
              </a:rPr>
              <a:t>②退院までの間に地域の支援者との</a:t>
            </a:r>
            <a:r>
              <a:rPr lang="en-US" altLang="ja-JP" sz="800" dirty="0">
                <a:ln w="0"/>
                <a:solidFill>
                  <a:schemeClr val="tx1"/>
                </a:solidFill>
                <a:effectLst>
                  <a:outerShdw blurRad="38100" dist="19050" dir="2700000" algn="tl" rotWithShape="0">
                    <a:schemeClr val="dk1">
                      <a:alpha val="40000"/>
                    </a:schemeClr>
                  </a:outerShdw>
                </a:effectLst>
              </a:rPr>
              <a:t/>
            </a:r>
            <a:br>
              <a:rPr lang="en-US" altLang="ja-JP" sz="800" dirty="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顔つなぎを実施</a:t>
            </a:r>
            <a:endParaRPr lang="en-US" altLang="ja-JP" sz="800" dirty="0" smtClean="0">
              <a:ln w="0"/>
              <a:solidFill>
                <a:schemeClr val="tx1"/>
              </a:solidFill>
              <a:effectLst>
                <a:outerShdw blurRad="38100" dist="19050" dir="2700000" algn="tl" rotWithShape="0">
                  <a:schemeClr val="dk1">
                    <a:alpha val="40000"/>
                  </a:schemeClr>
                </a:outerShdw>
              </a:effectLst>
            </a:endParaRPr>
          </a:p>
          <a:p>
            <a:r>
              <a:rPr lang="ja-JP" altLang="en-US" sz="800" dirty="0" smtClean="0">
                <a:ln w="0"/>
                <a:solidFill>
                  <a:schemeClr val="tx1"/>
                </a:solidFill>
                <a:effectLst>
                  <a:outerShdw blurRad="38100" dist="19050" dir="2700000" algn="tl" rotWithShape="0">
                    <a:schemeClr val="dk1">
                      <a:alpha val="40000"/>
                    </a:schemeClr>
                  </a:outerShdw>
                </a:effectLst>
              </a:rPr>
              <a:t>③退院後も、退院を支援した広域</a:t>
            </a:r>
            <a:r>
              <a:rPr lang="en-US" altLang="ja-JP" sz="800" dirty="0" smtClean="0">
                <a:ln w="0"/>
                <a:solidFill>
                  <a:schemeClr val="tx1"/>
                </a:solidFill>
                <a:effectLst>
                  <a:outerShdw blurRad="38100" dist="19050" dir="2700000" algn="tl" rotWithShape="0">
                    <a:schemeClr val="dk1">
                      <a:alpha val="40000"/>
                    </a:schemeClr>
                  </a:outerShdw>
                </a:effectLst>
              </a:rPr>
              <a:t>Co.</a:t>
            </a:r>
            <a:r>
              <a:rPr lang="ja-JP" altLang="en-US" sz="800" dirty="0" smtClean="0">
                <a:ln w="0"/>
                <a:solidFill>
                  <a:schemeClr val="tx1"/>
                </a:solidFill>
                <a:effectLst>
                  <a:outerShdw blurRad="38100" dist="19050" dir="2700000" algn="tl" rotWithShape="0">
                    <a:schemeClr val="dk1">
                      <a:alpha val="40000"/>
                    </a:schemeClr>
                  </a:outerShdw>
                </a:effectLst>
              </a:rPr>
              <a:t>　</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a:t>
            </a:r>
            <a:r>
              <a:rPr lang="ja-JP" altLang="en-US" sz="800" dirty="0">
                <a:ln w="0"/>
                <a:solidFill>
                  <a:schemeClr val="tx1"/>
                </a:solidFill>
                <a:effectLst>
                  <a:outerShdw blurRad="38100" dist="19050" dir="2700000" algn="tl" rotWithShape="0">
                    <a:schemeClr val="dk1">
                      <a:alpha val="40000"/>
                    </a:schemeClr>
                  </a:outerShdw>
                </a:effectLst>
              </a:rPr>
              <a:t>が当面モニタリング</a:t>
            </a:r>
            <a:r>
              <a:rPr lang="ja-JP" altLang="en-US" sz="800" dirty="0" smtClean="0">
                <a:ln w="0"/>
                <a:solidFill>
                  <a:schemeClr val="tx1"/>
                </a:solidFill>
                <a:effectLst>
                  <a:outerShdw blurRad="38100" dist="19050" dir="2700000" algn="tl" rotWithShape="0">
                    <a:schemeClr val="dk1">
                      <a:alpha val="40000"/>
                    </a:schemeClr>
                  </a:outerShdw>
                </a:effectLst>
              </a:rPr>
              <a:t>を行い、スムーズ</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に地域につなげていく</a:t>
            </a:r>
            <a:endParaRPr lang="ja-JP" altLang="en-US" sz="800" dirty="0">
              <a:ln w="0"/>
              <a:solidFill>
                <a:schemeClr val="tx1"/>
              </a:solidFill>
              <a:effectLst>
                <a:outerShdw blurRad="38100" dist="19050" dir="2700000" algn="tl" rotWithShape="0">
                  <a:schemeClr val="dk1">
                    <a:alpha val="40000"/>
                  </a:schemeClr>
                </a:outerShdw>
              </a:effectLst>
            </a:endParaRPr>
          </a:p>
        </p:txBody>
      </p:sp>
      <p:sp>
        <p:nvSpPr>
          <p:cNvPr id="113" name="テキスト ボックス 112"/>
          <p:cNvSpPr txBox="1"/>
          <p:nvPr/>
        </p:nvSpPr>
        <p:spPr>
          <a:xfrm>
            <a:off x="6900694" y="2682518"/>
            <a:ext cx="2412000" cy="1440000"/>
          </a:xfrm>
          <a:prstGeom prst="flowChartPunchedTape">
            <a:avLst/>
          </a:prstGeom>
          <a:solidFill>
            <a:schemeClr val="accent4">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defPPr>
              <a:defRPr lang="en-US"/>
            </a:defPPr>
            <a:lvl1pPr lvl="0" defTabSz="1111250">
              <a:lnSpc>
                <a:spcPct val="90000"/>
              </a:lnSpc>
              <a:spcBef>
                <a:spcPct val="0"/>
              </a:spcBef>
              <a:spcAft>
                <a:spcPct val="35000"/>
              </a:spcAft>
              <a:defRPr kumimoji="1" sz="1000">
                <a:solidFill>
                  <a:schemeClr val="accent6"/>
                </a:solidFill>
                <a:latin typeface="メイリオ" panose="020B0604030504040204" pitchFamily="50" charset="-128"/>
                <a:ea typeface="メイリオ" panose="020B0604030504040204" pitchFamily="50" charset="-128"/>
              </a:defRPr>
            </a:lvl1pPr>
          </a:lstStyle>
          <a:p>
            <a:r>
              <a:rPr lang="ja-JP" altLang="en-US" sz="800" dirty="0" smtClean="0">
                <a:ln w="0"/>
                <a:solidFill>
                  <a:schemeClr val="tx1"/>
                </a:solidFill>
                <a:effectLst>
                  <a:outerShdw blurRad="38100" dist="19050" dir="2700000" algn="tl" rotWithShape="0">
                    <a:schemeClr val="dk1">
                      <a:alpha val="40000"/>
                    </a:schemeClr>
                  </a:outerShdw>
                </a:effectLst>
              </a:rPr>
              <a:t>①地域移行支援制度の利用を検討したが、　</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対応できる相談支援事業所がなかった</a:t>
            </a:r>
            <a:endParaRPr lang="en-US" altLang="ja-JP" sz="800" dirty="0" smtClean="0">
              <a:ln w="0"/>
              <a:solidFill>
                <a:schemeClr val="tx1"/>
              </a:solidFill>
              <a:effectLst>
                <a:outerShdw blurRad="38100" dist="19050" dir="2700000" algn="tl" rotWithShape="0">
                  <a:schemeClr val="dk1">
                    <a:alpha val="40000"/>
                  </a:schemeClr>
                </a:outerShdw>
              </a:effectLst>
            </a:endParaRPr>
          </a:p>
          <a:p>
            <a:r>
              <a:rPr lang="ja-JP" altLang="en-US" sz="800" dirty="0" smtClean="0">
                <a:ln w="0"/>
                <a:solidFill>
                  <a:schemeClr val="tx1"/>
                </a:solidFill>
                <a:effectLst>
                  <a:outerShdw blurRad="38100" dist="19050" dir="2700000" algn="tl" rotWithShape="0">
                    <a:schemeClr val="dk1">
                      <a:alpha val="40000"/>
                    </a:schemeClr>
                  </a:outerShdw>
                </a:effectLst>
              </a:rPr>
              <a:t>②広域の病院への面会や外出同行に、</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保健所や広域</a:t>
            </a:r>
            <a:r>
              <a:rPr lang="en-US" altLang="ja-JP" sz="800" dirty="0" smtClean="0">
                <a:ln w="0"/>
                <a:solidFill>
                  <a:schemeClr val="tx1"/>
                </a:solidFill>
                <a:effectLst>
                  <a:outerShdw blurRad="38100" dist="19050" dir="2700000" algn="tl" rotWithShape="0">
                    <a:schemeClr val="dk1">
                      <a:alpha val="40000"/>
                    </a:schemeClr>
                  </a:outerShdw>
                </a:effectLst>
              </a:rPr>
              <a:t>Co.</a:t>
            </a:r>
            <a:r>
              <a:rPr lang="ja-JP" altLang="en-US" sz="800" dirty="0" smtClean="0">
                <a:ln w="0"/>
                <a:solidFill>
                  <a:schemeClr val="tx1"/>
                </a:solidFill>
                <a:effectLst>
                  <a:outerShdw blurRad="38100" dist="19050" dir="2700000" algn="tl" rotWithShape="0">
                    <a:schemeClr val="dk1">
                      <a:alpha val="40000"/>
                    </a:schemeClr>
                  </a:outerShdw>
                </a:effectLst>
              </a:rPr>
              <a:t>が対応</a:t>
            </a:r>
            <a:endParaRPr lang="en-US" altLang="ja-JP" sz="800" dirty="0" smtClean="0">
              <a:ln w="0"/>
              <a:solidFill>
                <a:schemeClr val="tx1"/>
              </a:solidFill>
              <a:effectLst>
                <a:outerShdw blurRad="38100" dist="19050" dir="2700000" algn="tl" rotWithShape="0">
                  <a:schemeClr val="dk1">
                    <a:alpha val="40000"/>
                  </a:schemeClr>
                </a:outerShdw>
              </a:effectLst>
            </a:endParaRPr>
          </a:p>
          <a:p>
            <a:r>
              <a:rPr lang="ja-JP" altLang="en-US" sz="800" dirty="0" smtClean="0">
                <a:ln w="0"/>
                <a:solidFill>
                  <a:schemeClr val="tx1"/>
                </a:solidFill>
                <a:effectLst>
                  <a:outerShdw blurRad="38100" dist="19050" dir="2700000" algn="tl" rotWithShape="0">
                    <a:schemeClr val="dk1">
                      <a:alpha val="40000"/>
                    </a:schemeClr>
                  </a:outerShdw>
                </a:effectLst>
              </a:rPr>
              <a:t>③</a:t>
            </a:r>
            <a:r>
              <a:rPr lang="ja-JP" altLang="en-US" sz="800" dirty="0">
                <a:ln w="0"/>
                <a:solidFill>
                  <a:schemeClr val="tx1"/>
                </a:solidFill>
                <a:effectLst>
                  <a:outerShdw blurRad="38100" dist="19050" dir="2700000" algn="tl" rotWithShape="0">
                    <a:schemeClr val="dk1">
                      <a:alpha val="40000"/>
                    </a:schemeClr>
                  </a:outerShdw>
                </a:effectLst>
              </a:rPr>
              <a:t>病院が中心となり</a:t>
            </a:r>
            <a:r>
              <a:rPr lang="ja-JP" altLang="en-US" sz="800" dirty="0" smtClean="0">
                <a:ln w="0"/>
                <a:solidFill>
                  <a:schemeClr val="tx1"/>
                </a:solidFill>
                <a:effectLst>
                  <a:outerShdw blurRad="38100" dist="19050" dir="2700000" algn="tl" rotWithShape="0">
                    <a:schemeClr val="dk1">
                      <a:alpha val="40000"/>
                    </a:schemeClr>
                  </a:outerShdw>
                </a:effectLst>
              </a:rPr>
              <a:t>複数の退院先として</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の資源</a:t>
            </a:r>
            <a:r>
              <a:rPr lang="ja-JP" altLang="en-US" sz="800" dirty="0">
                <a:ln w="0"/>
                <a:solidFill>
                  <a:schemeClr val="tx1"/>
                </a:solidFill>
                <a:effectLst>
                  <a:outerShdw blurRad="38100" dist="19050" dir="2700000" algn="tl" rotWithShape="0">
                    <a:schemeClr val="dk1">
                      <a:alpha val="40000"/>
                    </a:schemeClr>
                  </a:outerShdw>
                </a:effectLst>
              </a:rPr>
              <a:t>見学を</a:t>
            </a:r>
            <a:r>
              <a:rPr lang="ja-JP" altLang="en-US" sz="800" dirty="0" smtClean="0">
                <a:ln w="0"/>
                <a:solidFill>
                  <a:schemeClr val="tx1"/>
                </a:solidFill>
                <a:effectLst>
                  <a:outerShdw blurRad="38100" dist="19050" dir="2700000" algn="tl" rotWithShape="0">
                    <a:schemeClr val="dk1">
                      <a:alpha val="40000"/>
                    </a:schemeClr>
                  </a:outerShdw>
                </a:effectLst>
              </a:rPr>
              <a:t>設定。</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外出・見学の際、保健所及び広域</a:t>
            </a:r>
            <a:r>
              <a:rPr lang="en-US" altLang="ja-JP" sz="800" dirty="0" smtClean="0">
                <a:ln w="0"/>
                <a:solidFill>
                  <a:schemeClr val="tx1"/>
                </a:solidFill>
                <a:effectLst>
                  <a:outerShdw blurRad="38100" dist="19050" dir="2700000" algn="tl" rotWithShape="0">
                    <a:schemeClr val="dk1">
                      <a:alpha val="40000"/>
                    </a:schemeClr>
                  </a:outerShdw>
                </a:effectLst>
              </a:rPr>
              <a:t>Co.</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がバックアップ</a:t>
            </a:r>
            <a:endParaRPr lang="en-US" altLang="ja-JP" sz="800" dirty="0" smtClean="0">
              <a:ln w="0"/>
              <a:solidFill>
                <a:schemeClr val="tx1"/>
              </a:solidFill>
              <a:effectLst>
                <a:outerShdw blurRad="38100" dist="19050" dir="2700000" algn="tl" rotWithShape="0">
                  <a:schemeClr val="dk1">
                    <a:alpha val="40000"/>
                  </a:schemeClr>
                </a:outerShdw>
              </a:effectLst>
            </a:endParaRPr>
          </a:p>
        </p:txBody>
      </p:sp>
      <p:sp>
        <p:nvSpPr>
          <p:cNvPr id="117" name="テキスト ボックス 116"/>
          <p:cNvSpPr txBox="1"/>
          <p:nvPr/>
        </p:nvSpPr>
        <p:spPr>
          <a:xfrm>
            <a:off x="4096282" y="2681300"/>
            <a:ext cx="2412000" cy="1440000"/>
          </a:xfrm>
          <a:prstGeom prst="flowChartPunchedTape">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defPPr>
              <a:defRPr lang="en-US"/>
            </a:defPPr>
            <a:lvl1pPr lvl="0" defTabSz="1111250">
              <a:lnSpc>
                <a:spcPct val="90000"/>
              </a:lnSpc>
              <a:spcBef>
                <a:spcPct val="0"/>
              </a:spcBef>
              <a:spcAft>
                <a:spcPct val="35000"/>
              </a:spcAft>
              <a:defRPr kumimoji="1" sz="1000">
                <a:solidFill>
                  <a:schemeClr val="accent6"/>
                </a:solidFill>
                <a:latin typeface="メイリオ" panose="020B0604030504040204" pitchFamily="50" charset="-128"/>
                <a:ea typeface="メイリオ" panose="020B0604030504040204" pitchFamily="50" charset="-128"/>
              </a:defRPr>
            </a:lvl1pPr>
          </a:lstStyle>
          <a:p>
            <a:r>
              <a:rPr lang="ja-JP" altLang="en-US" sz="800" dirty="0" smtClean="0">
                <a:ln w="0"/>
                <a:solidFill>
                  <a:schemeClr val="tx1"/>
                </a:solidFill>
                <a:effectLst>
                  <a:outerShdw blurRad="38100" dist="19050" dir="2700000" algn="tl" rotWithShape="0">
                    <a:schemeClr val="dk1">
                      <a:alpha val="40000"/>
                    </a:schemeClr>
                  </a:outerShdw>
                </a:effectLst>
              </a:rPr>
              <a:t>①市役所担当課や相談支援事業所との再接続</a:t>
            </a:r>
            <a:endParaRPr lang="en-US" altLang="ja-JP" sz="800" dirty="0">
              <a:ln w="0"/>
              <a:solidFill>
                <a:schemeClr val="tx1"/>
              </a:solidFill>
              <a:effectLst>
                <a:outerShdw blurRad="38100" dist="19050" dir="2700000" algn="tl" rotWithShape="0">
                  <a:schemeClr val="dk1">
                    <a:alpha val="40000"/>
                  </a:schemeClr>
                </a:outerShdw>
              </a:effectLst>
            </a:endParaRPr>
          </a:p>
          <a:p>
            <a:r>
              <a:rPr lang="ja-JP" altLang="en-US" sz="800" dirty="0" smtClean="0">
                <a:ln w="0"/>
                <a:solidFill>
                  <a:schemeClr val="tx1"/>
                </a:solidFill>
                <a:effectLst>
                  <a:outerShdw blurRad="38100" dist="19050" dir="2700000" algn="tl" rotWithShape="0">
                    <a:schemeClr val="dk1">
                      <a:alpha val="40000"/>
                    </a:schemeClr>
                  </a:outerShdw>
                </a:effectLst>
              </a:rPr>
              <a:t>②保健所および広域</a:t>
            </a:r>
            <a:r>
              <a:rPr lang="en-US" altLang="ja-JP" sz="800" dirty="0" smtClean="0">
                <a:ln w="0"/>
                <a:solidFill>
                  <a:schemeClr val="tx1"/>
                </a:solidFill>
                <a:effectLst>
                  <a:outerShdw blurRad="38100" dist="19050" dir="2700000" algn="tl" rotWithShape="0">
                    <a:schemeClr val="dk1">
                      <a:alpha val="40000"/>
                    </a:schemeClr>
                  </a:outerShdw>
                </a:effectLst>
              </a:rPr>
              <a:t>Co.</a:t>
            </a:r>
            <a:r>
              <a:rPr lang="ja-JP" altLang="en-US" sz="800" dirty="0" smtClean="0">
                <a:ln w="0"/>
                <a:solidFill>
                  <a:schemeClr val="tx1"/>
                </a:solidFill>
                <a:effectLst>
                  <a:outerShdw blurRad="38100" dist="19050" dir="2700000" algn="tl" rotWithShape="0">
                    <a:schemeClr val="dk1">
                      <a:alpha val="40000"/>
                    </a:schemeClr>
                  </a:outerShdw>
                </a:effectLst>
              </a:rPr>
              <a:t>による定期訪問の</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開始</a:t>
            </a:r>
            <a:endParaRPr lang="en-US" altLang="ja-JP" sz="800" dirty="0">
              <a:ln w="0"/>
              <a:solidFill>
                <a:schemeClr val="tx1"/>
              </a:solidFill>
              <a:effectLst>
                <a:outerShdw blurRad="38100" dist="19050" dir="2700000" algn="tl" rotWithShape="0">
                  <a:schemeClr val="dk1">
                    <a:alpha val="40000"/>
                  </a:schemeClr>
                </a:outerShdw>
              </a:effectLst>
            </a:endParaRPr>
          </a:p>
          <a:p>
            <a:r>
              <a:rPr lang="ja-JP" altLang="en-US" sz="800" dirty="0" smtClean="0">
                <a:ln w="0"/>
                <a:solidFill>
                  <a:schemeClr val="tx1"/>
                </a:solidFill>
                <a:effectLst>
                  <a:outerShdw blurRad="38100" dist="19050" dir="2700000" algn="tl" rotWithShape="0">
                    <a:schemeClr val="dk1">
                      <a:alpha val="40000"/>
                    </a:schemeClr>
                  </a:outerShdw>
                </a:effectLst>
              </a:rPr>
              <a:t>③家族調整の実施</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（主に保健所からアプローチ）</a:t>
            </a:r>
            <a:endParaRPr lang="en-US" altLang="ja-JP" sz="800" dirty="0" smtClean="0">
              <a:ln w="0"/>
              <a:solidFill>
                <a:schemeClr val="tx1"/>
              </a:solidFill>
              <a:effectLst>
                <a:outerShdw blurRad="38100" dist="19050" dir="2700000" algn="tl" rotWithShape="0">
                  <a:schemeClr val="dk1">
                    <a:alpha val="40000"/>
                  </a:schemeClr>
                </a:outerShdw>
              </a:effectLst>
            </a:endParaRPr>
          </a:p>
          <a:p>
            <a:r>
              <a:rPr lang="ja-JP" altLang="en-US" sz="800" dirty="0" smtClean="0">
                <a:ln w="0"/>
                <a:solidFill>
                  <a:schemeClr val="tx1"/>
                </a:solidFill>
                <a:effectLst>
                  <a:outerShdw blurRad="38100" dist="19050" dir="2700000" algn="tl" rotWithShape="0">
                    <a:schemeClr val="dk1">
                      <a:alpha val="40000"/>
                    </a:schemeClr>
                  </a:outerShdw>
                </a:effectLst>
              </a:rPr>
              <a:t>④地域の協議の場やワーキング等で状況を</a:t>
            </a:r>
            <a:r>
              <a:rPr lang="en-US" altLang="ja-JP" sz="800" dirty="0" smtClean="0">
                <a:ln w="0"/>
                <a:solidFill>
                  <a:schemeClr val="tx1"/>
                </a:solidFill>
                <a:effectLst>
                  <a:outerShdw blurRad="38100" dist="19050" dir="2700000" algn="tl" rotWithShape="0">
                    <a:schemeClr val="dk1">
                      <a:alpha val="40000"/>
                    </a:schemeClr>
                  </a:outerShdw>
                </a:effectLst>
              </a:rPr>
              <a:t/>
            </a:r>
            <a:br>
              <a:rPr lang="en-US" altLang="ja-JP" sz="800" dirty="0" smtClean="0">
                <a:ln w="0"/>
                <a:solidFill>
                  <a:schemeClr val="tx1"/>
                </a:solidFill>
                <a:effectLst>
                  <a:outerShdw blurRad="38100" dist="19050" dir="2700000" algn="tl" rotWithShape="0">
                    <a:schemeClr val="dk1">
                      <a:alpha val="40000"/>
                    </a:schemeClr>
                  </a:outerShdw>
                </a:effectLst>
              </a:rPr>
            </a:br>
            <a:r>
              <a:rPr lang="ja-JP" altLang="en-US" sz="800" dirty="0" smtClean="0">
                <a:ln w="0"/>
                <a:solidFill>
                  <a:schemeClr val="tx1"/>
                </a:solidFill>
                <a:effectLst>
                  <a:outerShdw blurRad="38100" dist="19050" dir="2700000" algn="tl" rotWithShape="0">
                    <a:schemeClr val="dk1">
                      <a:alpha val="40000"/>
                    </a:schemeClr>
                  </a:outerShdw>
                </a:effectLst>
              </a:rPr>
              <a:t>　共有</a:t>
            </a:r>
            <a:endParaRPr lang="ja-JP" altLang="en-US" sz="800" dirty="0">
              <a:ln w="0"/>
              <a:solidFill>
                <a:schemeClr val="tx1"/>
              </a:solidFill>
              <a:effectLst>
                <a:outerShdw blurRad="38100" dist="19050" dir="2700000" algn="tl" rotWithShape="0">
                  <a:schemeClr val="dk1">
                    <a:alpha val="40000"/>
                  </a:schemeClr>
                </a:outerShdw>
              </a:effectLst>
            </a:endParaRPr>
          </a:p>
        </p:txBody>
      </p:sp>
      <p:sp>
        <p:nvSpPr>
          <p:cNvPr id="120" name="テキスト ボックス 119"/>
          <p:cNvSpPr txBox="1"/>
          <p:nvPr/>
        </p:nvSpPr>
        <p:spPr>
          <a:xfrm>
            <a:off x="1318115" y="4184189"/>
            <a:ext cx="2160000" cy="2066580"/>
          </a:xfrm>
          <a:prstGeom prst="roundRect">
            <a:avLst>
              <a:gd name="adj" fmla="val 5605"/>
            </a:avLst>
          </a:prstGeom>
          <a:solidFill>
            <a:schemeClr val="accent1">
              <a:lumMod val="40000"/>
              <a:lumOff val="60000"/>
            </a:schemeClr>
          </a:solidFill>
          <a:ln>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000" tIns="108000" rIns="36000" bIns="180000" numCol="1" spcCol="1270" anchor="t" anchorCtr="0">
            <a:noAutofit/>
          </a:bodyPr>
          <a:lstStyle/>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dirty="0">
                <a:latin typeface="メイリオ" panose="020B0604030504040204" pitchFamily="50" charset="-128"/>
                <a:ea typeface="メイリオ" panose="020B0604030504040204" pitchFamily="50" charset="-128"/>
              </a:rPr>
              <a:t>入院が長期化すると、地域との関係が</a:t>
            </a:r>
            <a:r>
              <a:rPr kumimoji="1" lang="ja-JP" altLang="en-US" sz="900" dirty="0" smtClean="0">
                <a:latin typeface="メイリオ" panose="020B0604030504040204" pitchFamily="50" charset="-128"/>
                <a:ea typeface="メイリオ" panose="020B0604030504040204" pitchFamily="50" charset="-128"/>
              </a:rPr>
              <a:t>途切れ、当事者に関する情報が</a:t>
            </a:r>
            <a:r>
              <a:rPr kumimoji="1" lang="ja-JP" altLang="en-US" sz="900" dirty="0">
                <a:latin typeface="メイリオ" panose="020B0604030504040204" pitchFamily="50" charset="-128"/>
                <a:ea typeface="メイリオ" panose="020B0604030504040204" pitchFamily="50" charset="-128"/>
              </a:rPr>
              <a:t>失</a:t>
            </a:r>
            <a:r>
              <a:rPr kumimoji="1" lang="ja-JP" altLang="en-US" sz="900" dirty="0" smtClean="0">
                <a:latin typeface="メイリオ" panose="020B0604030504040204" pitchFamily="50" charset="-128"/>
                <a:ea typeface="メイリオ" panose="020B0604030504040204" pitchFamily="50" charset="-128"/>
              </a:rPr>
              <a:t>われていく</a:t>
            </a:r>
            <a:endParaRPr kumimoji="1" lang="ja-JP" altLang="en-US" sz="9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dirty="0" smtClean="0">
                <a:latin typeface="メイリオ" panose="020B0604030504040204" pitchFamily="50" charset="-128"/>
                <a:ea typeface="メイリオ" panose="020B0604030504040204" pitchFamily="50" charset="-128"/>
              </a:rPr>
              <a:t>入院が長期化</a:t>
            </a:r>
            <a:r>
              <a:rPr kumimoji="1" lang="ja-JP" altLang="en-US" sz="900" dirty="0">
                <a:latin typeface="メイリオ" panose="020B0604030504040204" pitchFamily="50" charset="-128"/>
                <a:ea typeface="メイリオ" panose="020B0604030504040204" pitchFamily="50" charset="-128"/>
              </a:rPr>
              <a:t>する中で当事者自身も退院へ向けての気力が低下して</a:t>
            </a:r>
            <a:r>
              <a:rPr kumimoji="1" lang="ja-JP" altLang="en-US" sz="900" dirty="0" smtClean="0">
                <a:latin typeface="メイリオ" panose="020B0604030504040204" pitchFamily="50" charset="-128"/>
                <a:ea typeface="メイリオ" panose="020B0604030504040204" pitchFamily="50" charset="-128"/>
              </a:rPr>
              <a:t>いく</a:t>
            </a:r>
            <a:endParaRPr kumimoji="1" lang="ja-JP" altLang="en-US" sz="9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dirty="0">
                <a:latin typeface="メイリオ" panose="020B0604030504040204" pitchFamily="50" charset="-128"/>
                <a:ea typeface="メイリオ" panose="020B0604030504040204" pitchFamily="50" charset="-128"/>
              </a:rPr>
              <a:t>家族は対応に疲弊している場合が多く、退院に向けて積極的に</a:t>
            </a:r>
            <a:r>
              <a:rPr kumimoji="1" lang="ja-JP" altLang="en-US" sz="900" dirty="0" smtClean="0">
                <a:latin typeface="メイリオ" panose="020B0604030504040204" pitchFamily="50" charset="-128"/>
                <a:ea typeface="メイリオ" panose="020B0604030504040204" pitchFamily="50" charset="-128"/>
              </a:rPr>
              <a:t>なりにくい</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kern="1200" dirty="0" smtClean="0">
                <a:latin typeface="メイリオ" panose="020B0604030504040204" pitchFamily="50" charset="-128"/>
                <a:ea typeface="メイリオ" panose="020B0604030504040204" pitchFamily="50" charset="-128"/>
              </a:rPr>
              <a:t>医療</a:t>
            </a:r>
            <a:r>
              <a:rPr kumimoji="1" lang="ja-JP" altLang="en-US" sz="900" kern="1200" dirty="0">
                <a:latin typeface="メイリオ" panose="020B0604030504040204" pitchFamily="50" charset="-128"/>
                <a:ea typeface="メイリオ" panose="020B0604030504040204" pitchFamily="50" charset="-128"/>
              </a:rPr>
              <a:t>機関</a:t>
            </a:r>
            <a:r>
              <a:rPr kumimoji="1" lang="ja-JP" altLang="en-US" sz="900" kern="1200" dirty="0" smtClean="0">
                <a:latin typeface="メイリオ" panose="020B0604030504040204" pitchFamily="50" charset="-128"/>
                <a:ea typeface="メイリオ" panose="020B0604030504040204" pitchFamily="50" charset="-128"/>
              </a:rPr>
              <a:t>だけの調整になると選択肢が少なくなる</a:t>
            </a:r>
            <a:r>
              <a:rPr kumimoji="1" lang="en-US" altLang="ja-JP" sz="900" kern="1200" dirty="0" smtClean="0">
                <a:latin typeface="メイリオ" panose="020B0604030504040204" pitchFamily="50" charset="-128"/>
                <a:ea typeface="メイリオ" panose="020B0604030504040204" pitchFamily="50" charset="-128"/>
              </a:rPr>
              <a:t>…</a:t>
            </a:r>
            <a:endParaRPr kumimoji="1" lang="ja-JP" altLang="en-US" sz="900" kern="1200" dirty="0">
              <a:latin typeface="メイリオ" panose="020B0604030504040204" pitchFamily="50" charset="-128"/>
              <a:ea typeface="メイリオ" panose="020B0604030504040204" pitchFamily="50" charset="-128"/>
            </a:endParaRPr>
          </a:p>
        </p:txBody>
      </p:sp>
      <p:sp>
        <p:nvSpPr>
          <p:cNvPr id="121" name="テキスト ボックス 120"/>
          <p:cNvSpPr txBox="1"/>
          <p:nvPr/>
        </p:nvSpPr>
        <p:spPr>
          <a:xfrm>
            <a:off x="1318115" y="2661214"/>
            <a:ext cx="2412000" cy="1440000"/>
          </a:xfrm>
          <a:prstGeom prst="flowChartPunchedTape">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177800" tIns="101600" rIns="177800" bIns="101600" numCol="1" spcCol="1270" anchor="ctr" anchorCtr="0">
            <a:noAutofit/>
          </a:bodyPr>
          <a:lstStyle/>
          <a:p>
            <a:pPr lvl="0" defTabSz="1111250">
              <a:lnSpc>
                <a:spcPct val="90000"/>
              </a:lnSpc>
              <a:spcBef>
                <a:spcPct val="0"/>
              </a:spcBef>
              <a:spcAft>
                <a:spcPct val="35000"/>
              </a:spcAft>
            </a:pPr>
            <a:r>
              <a:rPr kumimoji="1" lang="ja-JP" altLang="en-US"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①在院患者調査を分析</a:t>
            </a:r>
            <a:endParaRPr kumimoji="1" lang="en-US" altLang="ja-JP"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a:p>
            <a:pPr lvl="0" defTabSz="1111250">
              <a:lnSpc>
                <a:spcPct val="90000"/>
              </a:lnSpc>
              <a:spcBef>
                <a:spcPct val="0"/>
              </a:spcBef>
              <a:spcAft>
                <a:spcPct val="35000"/>
              </a:spcAft>
            </a:pPr>
            <a:r>
              <a:rPr kumimoji="1" lang="ja-JP" altLang="en-US"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②病院に直接対象者の有無を確認</a:t>
            </a:r>
            <a:endParaRPr kumimoji="1" lang="en-US" altLang="ja-JP"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a:p>
            <a:pPr lvl="0" defTabSz="1111250">
              <a:lnSpc>
                <a:spcPct val="90000"/>
              </a:lnSpc>
              <a:spcBef>
                <a:spcPct val="0"/>
              </a:spcBef>
              <a:spcAft>
                <a:spcPct val="35000"/>
              </a:spcAft>
            </a:pPr>
            <a:r>
              <a:rPr kumimoji="1" lang="ja-JP" altLang="en-US"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③地域支援</a:t>
            </a:r>
            <a:r>
              <a:rPr kumimoji="1" lang="ja-JP" altLang="en-US" sz="800" kern="120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者</a:t>
            </a:r>
            <a:r>
              <a:rPr kumimoji="1" lang="ja-JP" altLang="en-US"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との再接続のため、</a:t>
            </a:r>
            <a:r>
              <a:rPr kumimoji="1" lang="en-US" altLang="ja-JP"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
            </a:r>
            <a:br>
              <a:rPr kumimoji="1" lang="en-US" altLang="ja-JP"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br>
            <a:r>
              <a:rPr kumimoji="1" lang="ja-JP" altLang="en-US"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　カンファレンス開催を依頼</a:t>
            </a:r>
            <a:endParaRPr kumimoji="1" lang="en-US" altLang="ja-JP"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a:p>
            <a:pPr lvl="0" defTabSz="1111250">
              <a:lnSpc>
                <a:spcPct val="90000"/>
              </a:lnSpc>
              <a:spcBef>
                <a:spcPct val="0"/>
              </a:spcBef>
              <a:spcAft>
                <a:spcPct val="35000"/>
              </a:spcAft>
            </a:pPr>
            <a:r>
              <a:rPr kumimoji="1" lang="ja-JP" altLang="en-US"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④本人の意向の確認</a:t>
            </a:r>
            <a:endParaRPr kumimoji="1" lang="en-US" altLang="ja-JP"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a:p>
            <a:pPr lvl="0" defTabSz="1111250">
              <a:lnSpc>
                <a:spcPct val="90000"/>
              </a:lnSpc>
              <a:spcBef>
                <a:spcPct val="0"/>
              </a:spcBef>
              <a:spcAft>
                <a:spcPct val="35000"/>
              </a:spcAft>
            </a:pPr>
            <a:r>
              <a:rPr kumimoji="1" lang="ja-JP" altLang="en-US"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「だれも退院の話をしてくれないので、　</a:t>
            </a:r>
            <a:r>
              <a:rPr kumimoji="1" lang="en-US" altLang="ja-JP"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
            </a:r>
            <a:br>
              <a:rPr kumimoji="1" lang="en-US" altLang="ja-JP"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br>
            <a:r>
              <a:rPr kumimoji="1" lang="ja-JP" altLang="en-US"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　あきらめていた</a:t>
            </a:r>
            <a:r>
              <a:rPr kumimoji="1" lang="en-US" altLang="ja-JP"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a:t>
            </a:r>
            <a:r>
              <a:rPr kumimoji="1" lang="ja-JP" altLang="en-US"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a:t>
            </a:r>
            <a:endParaRPr kumimoji="1" lang="en-US" altLang="ja-JP" sz="8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a:p>
            <a:pPr lvl="0" defTabSz="1111250">
              <a:lnSpc>
                <a:spcPct val="90000"/>
              </a:lnSpc>
              <a:spcBef>
                <a:spcPct val="0"/>
              </a:spcBef>
              <a:spcAft>
                <a:spcPct val="35000"/>
              </a:spcAft>
            </a:pPr>
            <a:r>
              <a:rPr kumimoji="1" lang="ja-JP" altLang="en-US"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⑤病院側の意見「</a:t>
            </a:r>
            <a:r>
              <a:rPr kumimoji="1" lang="en-US" altLang="ja-JP"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GH</a:t>
            </a:r>
            <a:r>
              <a:rPr kumimoji="1" lang="ja-JP" altLang="en-US" sz="800" kern="1200" dirty="0" smtClean="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以外の選択肢はない」</a:t>
            </a:r>
            <a:endParaRPr kumimoji="1" lang="ja-JP" altLang="en-US" sz="800" kern="120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grpSp>
        <p:nvGrpSpPr>
          <p:cNvPr id="11" name="グループ化 10"/>
          <p:cNvGrpSpPr/>
          <p:nvPr/>
        </p:nvGrpSpPr>
        <p:grpSpPr>
          <a:xfrm>
            <a:off x="4072207" y="751826"/>
            <a:ext cx="2793256" cy="1800000"/>
            <a:chOff x="3975250" y="751826"/>
            <a:chExt cx="2793256" cy="1800000"/>
          </a:xfrm>
        </p:grpSpPr>
        <p:sp>
          <p:nvSpPr>
            <p:cNvPr id="73" name="楕円 72"/>
            <p:cNvSpPr/>
            <p:nvPr/>
          </p:nvSpPr>
          <p:spPr>
            <a:xfrm>
              <a:off x="4388844" y="751826"/>
              <a:ext cx="1776406" cy="1800000"/>
            </a:xfrm>
            <a:prstGeom prst="ellipse">
              <a:avLst/>
            </a:prstGeom>
            <a:solidFill>
              <a:schemeClr val="bg1"/>
            </a:solidFill>
            <a:ln w="762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lumMod val="75000"/>
                  </a:schemeClr>
                </a:solidFill>
              </a:endParaRPr>
            </a:p>
          </p:txBody>
        </p:sp>
        <p:sp>
          <p:nvSpPr>
            <p:cNvPr id="72" name="楕円 8"/>
            <p:cNvSpPr txBox="1"/>
            <p:nvPr/>
          </p:nvSpPr>
          <p:spPr bwMode="white">
            <a:xfrm>
              <a:off x="3975250" y="1157229"/>
              <a:ext cx="900000"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21590" tIns="216000" rIns="21590" bIns="21590" numCol="1" spcCol="1270" anchor="ctr" anchorCtr="0">
              <a:noAutofit/>
            </a:bodyPr>
            <a:lstStyle/>
            <a:p>
              <a:pPr lvl="0" algn="ctr" defTabSz="755650">
                <a:lnSpc>
                  <a:spcPct val="90000"/>
                </a:lnSpc>
                <a:spcBef>
                  <a:spcPct val="0"/>
                </a:spcBef>
                <a:spcAft>
                  <a:spcPct val="35000"/>
                </a:spcAft>
              </a:pPr>
              <a:r>
                <a:rPr kumimoji="1" lang="ja-JP" altLang="en-US" sz="5400" b="1" kern="1200" dirty="0" smtClean="0">
                  <a:solidFill>
                    <a:schemeClr val="accent6">
                      <a:lumMod val="75000"/>
                    </a:schemeClr>
                  </a:solidFill>
                  <a:latin typeface="メイリオ" panose="020B0604030504040204" pitchFamily="50" charset="-128"/>
                  <a:ea typeface="メイリオ" panose="020B0604030504040204" pitchFamily="50" charset="-128"/>
                </a:rPr>
                <a:t>２</a:t>
              </a:r>
              <a:endParaRPr kumimoji="1" lang="ja-JP" altLang="en-US" sz="5400" b="1" kern="1200" dirty="0">
                <a:solidFill>
                  <a:schemeClr val="accent6">
                    <a:lumMod val="75000"/>
                  </a:schemeClr>
                </a:solidFill>
                <a:latin typeface="メイリオ" panose="020B0604030504040204" pitchFamily="50" charset="-128"/>
                <a:ea typeface="メイリオ" panose="020B0604030504040204" pitchFamily="50" charset="-128"/>
              </a:endParaRPr>
            </a:p>
          </p:txBody>
        </p:sp>
        <p:sp>
          <p:nvSpPr>
            <p:cNvPr id="86" name="テキスト ボックス 85"/>
            <p:cNvSpPr txBox="1"/>
            <p:nvPr/>
          </p:nvSpPr>
          <p:spPr bwMode="white">
            <a:xfrm>
              <a:off x="4682458" y="1003341"/>
              <a:ext cx="1152000" cy="307777"/>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r>
                <a:rPr lang="ja-JP" altLang="en-US" dirty="0">
                  <a:solidFill>
                    <a:schemeClr val="accent6">
                      <a:lumMod val="50000"/>
                    </a:schemeClr>
                  </a:solidFill>
                </a:rPr>
                <a:t>関係づくり</a:t>
              </a:r>
            </a:p>
          </p:txBody>
        </p:sp>
        <p:sp>
          <p:nvSpPr>
            <p:cNvPr id="138" name="テキスト ボックス 137"/>
            <p:cNvSpPr txBox="1"/>
            <p:nvPr/>
          </p:nvSpPr>
          <p:spPr bwMode="white">
            <a:xfrm>
              <a:off x="4680506" y="1557095"/>
              <a:ext cx="2088000" cy="923330"/>
            </a:xfrm>
            <a:prstGeom prst="rect">
              <a:avLst/>
            </a:prstGeom>
            <a:solidFill>
              <a:schemeClr val="bg1"/>
            </a:solidFill>
            <a:ln>
              <a:noFill/>
            </a:ln>
          </p:spPr>
          <p:txBody>
            <a:bodyPr wrap="square" rtlCol="0">
              <a:spAutoFit/>
            </a:bodyPr>
            <a:lstStyle/>
            <a:p>
              <a:r>
                <a:rPr kumimoji="1" lang="ja-JP" altLang="en-US" sz="900" dirty="0" smtClean="0">
                  <a:solidFill>
                    <a:schemeClr val="accent6">
                      <a:lumMod val="50000"/>
                    </a:schemeClr>
                  </a:solidFill>
                  <a:latin typeface="メイリオ" panose="020B0604030504040204" pitchFamily="50" charset="-128"/>
                  <a:ea typeface="メイリオ" panose="020B0604030504040204" pitchFamily="50" charset="-128"/>
                </a:rPr>
                <a:t>関連する退院阻害要因</a:t>
              </a:r>
              <a:endParaRPr kumimoji="1" lang="en-US" altLang="ja-JP" sz="900" dirty="0" smtClean="0">
                <a:solidFill>
                  <a:schemeClr val="accent6">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6">
                      <a:lumMod val="50000"/>
                    </a:schemeClr>
                  </a:solidFill>
                  <a:latin typeface="メイリオ" panose="020B0604030504040204" pitchFamily="50" charset="-128"/>
                  <a:ea typeface="メイリオ" panose="020B0604030504040204" pitchFamily="50" charset="-128"/>
                </a:rPr>
                <a:t>・サポートする人材が</a:t>
              </a:r>
              <a:r>
                <a:rPr kumimoji="1" lang="ja-JP" altLang="en-US" sz="900" dirty="0">
                  <a:solidFill>
                    <a:schemeClr val="accent6">
                      <a:lumMod val="50000"/>
                    </a:schemeClr>
                  </a:solidFill>
                  <a:latin typeface="メイリオ" panose="020B0604030504040204" pitchFamily="50" charset="-128"/>
                  <a:ea typeface="メイリオ" panose="020B0604030504040204" pitchFamily="50" charset="-128"/>
                </a:rPr>
                <a:t>少</a:t>
              </a:r>
              <a:r>
                <a:rPr kumimoji="1" lang="ja-JP" altLang="en-US" sz="900" dirty="0" smtClean="0">
                  <a:solidFill>
                    <a:schemeClr val="accent6">
                      <a:lumMod val="50000"/>
                    </a:schemeClr>
                  </a:solidFill>
                  <a:latin typeface="メイリオ" panose="020B0604030504040204" pitchFamily="50" charset="-128"/>
                  <a:ea typeface="メイリオ" panose="020B0604030504040204" pitchFamily="50" charset="-128"/>
                </a:rPr>
                <a:t>ない</a:t>
              </a:r>
              <a:endParaRPr kumimoji="1" lang="en-US" altLang="ja-JP" sz="900" dirty="0" smtClean="0">
                <a:solidFill>
                  <a:schemeClr val="accent6">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6">
                      <a:lumMod val="50000"/>
                    </a:schemeClr>
                  </a:solidFill>
                  <a:latin typeface="メイリオ" panose="020B0604030504040204" pitchFamily="50" charset="-128"/>
                  <a:ea typeface="メイリオ" panose="020B0604030504040204" pitchFamily="50" charset="-128"/>
                </a:rPr>
                <a:t>・家族が退院に反対している</a:t>
              </a:r>
              <a:endParaRPr kumimoji="1" lang="en-US" altLang="ja-JP" sz="900" dirty="0" smtClean="0">
                <a:solidFill>
                  <a:schemeClr val="accent6">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6">
                      <a:lumMod val="50000"/>
                    </a:schemeClr>
                  </a:solidFill>
                  <a:latin typeface="メイリオ" panose="020B0604030504040204" pitchFamily="50" charset="-128"/>
                  <a:ea typeface="メイリオ" panose="020B0604030504040204" pitchFamily="50" charset="-128"/>
                </a:rPr>
                <a:t>・住所地と入院先に距離がある</a:t>
              </a:r>
              <a:endParaRPr kumimoji="1" lang="en-US" altLang="ja-JP" sz="900" dirty="0" smtClean="0">
                <a:solidFill>
                  <a:schemeClr val="accent6">
                    <a:lumMod val="50000"/>
                  </a:schemeClr>
                </a:solidFill>
                <a:latin typeface="メイリオ" panose="020B0604030504040204" pitchFamily="50" charset="-128"/>
                <a:ea typeface="メイリオ" panose="020B0604030504040204" pitchFamily="50" charset="-128"/>
              </a:endParaRPr>
            </a:p>
            <a:p>
              <a:r>
                <a:rPr kumimoji="1" lang="ja-JP" altLang="en-US" sz="900" dirty="0">
                  <a:solidFill>
                    <a:schemeClr val="accent6">
                      <a:lumMod val="50000"/>
                    </a:schemeClr>
                  </a:solidFill>
                  <a:latin typeface="メイリオ" panose="020B0604030504040204" pitchFamily="50" charset="-128"/>
                  <a:ea typeface="メイリオ" panose="020B0604030504040204" pitchFamily="50" charset="-128"/>
                </a:rPr>
                <a:t>・</a:t>
              </a:r>
              <a:r>
                <a:rPr kumimoji="1" lang="ja-JP" altLang="en-US" sz="900" dirty="0" smtClean="0">
                  <a:solidFill>
                    <a:schemeClr val="accent6">
                      <a:lumMod val="50000"/>
                    </a:schemeClr>
                  </a:solidFill>
                  <a:latin typeface="メイリオ" panose="020B0604030504040204" pitchFamily="50" charset="-128"/>
                  <a:ea typeface="メイリオ" panose="020B0604030504040204" pitchFamily="50" charset="-128"/>
                </a:rPr>
                <a:t>援助者との対人関係がもてない</a:t>
              </a:r>
              <a:endParaRPr kumimoji="1" lang="en-US" altLang="ja-JP" sz="900" dirty="0" smtClean="0">
                <a:solidFill>
                  <a:schemeClr val="accent6">
                    <a:lumMod val="50000"/>
                  </a:schemeClr>
                </a:solidFill>
                <a:latin typeface="メイリオ" panose="020B0604030504040204" pitchFamily="50" charset="-128"/>
                <a:ea typeface="メイリオ" panose="020B0604030504040204" pitchFamily="50" charset="-128"/>
              </a:endParaRPr>
            </a:p>
            <a:p>
              <a:r>
                <a:rPr kumimoji="1" lang="ja-JP" altLang="en-US" sz="900" dirty="0">
                  <a:solidFill>
                    <a:schemeClr val="accent6">
                      <a:lumMod val="50000"/>
                    </a:schemeClr>
                  </a:solidFill>
                  <a:latin typeface="メイリオ" panose="020B0604030504040204" pitchFamily="50" charset="-128"/>
                  <a:ea typeface="メイリオ" panose="020B0604030504040204" pitchFamily="50" charset="-128"/>
                </a:rPr>
                <a:t>・</a:t>
              </a:r>
              <a:r>
                <a:rPr kumimoji="1" lang="ja-JP" altLang="en-US" sz="900" dirty="0" smtClean="0">
                  <a:solidFill>
                    <a:schemeClr val="accent6">
                      <a:lumMod val="50000"/>
                    </a:schemeClr>
                  </a:solidFill>
                  <a:latin typeface="メイリオ" panose="020B0604030504040204" pitchFamily="50" charset="-128"/>
                  <a:ea typeface="メイリオ" panose="020B0604030504040204" pitchFamily="50" charset="-128"/>
                </a:rPr>
                <a:t>時々不安定に</a:t>
              </a:r>
              <a:r>
                <a:rPr kumimoji="1" lang="ja-JP" altLang="en-US" sz="900" dirty="0">
                  <a:solidFill>
                    <a:schemeClr val="accent6">
                      <a:lumMod val="50000"/>
                    </a:schemeClr>
                  </a:solidFill>
                  <a:latin typeface="メイリオ" panose="020B0604030504040204" pitchFamily="50" charset="-128"/>
                  <a:ea typeface="メイリオ" panose="020B0604030504040204" pitchFamily="50" charset="-128"/>
                </a:rPr>
                <a:t>なる　</a:t>
              </a:r>
              <a:endParaRPr kumimoji="1" lang="en-US" altLang="ja-JP" sz="900" dirty="0">
                <a:solidFill>
                  <a:schemeClr val="accent6">
                    <a:lumMod val="50000"/>
                  </a:schemeClr>
                </a:solidFill>
                <a:latin typeface="メイリオ" panose="020B0604030504040204" pitchFamily="50" charset="-128"/>
                <a:ea typeface="メイリオ" panose="020B0604030504040204" pitchFamily="50" charset="-128"/>
              </a:endParaRPr>
            </a:p>
          </p:txBody>
        </p:sp>
      </p:grpSp>
      <p:sp>
        <p:nvSpPr>
          <p:cNvPr id="134" name="テキスト ボックス 133"/>
          <p:cNvSpPr txBox="1"/>
          <p:nvPr/>
        </p:nvSpPr>
        <p:spPr>
          <a:xfrm>
            <a:off x="1655931" y="5869346"/>
            <a:ext cx="2160000" cy="2616877"/>
          </a:xfrm>
          <a:prstGeom prst="roundRect">
            <a:avLst>
              <a:gd name="adj" fmla="val 5355"/>
            </a:avLst>
          </a:prstGeom>
          <a:solidFill>
            <a:schemeClr val="bg1"/>
          </a:solidFill>
          <a:ln w="28575">
            <a:solidFill>
              <a:schemeClr val="accent1">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000" tIns="108000" rIns="36000" bIns="108000" numCol="1" spcCol="1270" anchor="t" anchorCtr="0">
            <a:noAutofit/>
          </a:bodyPr>
          <a:lstStyle/>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a:latin typeface="メイリオ" panose="020B0604030504040204" pitchFamily="50" charset="-128"/>
                <a:ea typeface="メイリオ" panose="020B0604030504040204" pitchFamily="50" charset="-128"/>
              </a:rPr>
              <a:t>在院患者調査</a:t>
            </a:r>
            <a:r>
              <a:rPr kumimoji="1" lang="ja-JP" altLang="en-US" sz="900" dirty="0" smtClean="0">
                <a:latin typeface="メイリオ" panose="020B0604030504040204" pitchFamily="50" charset="-128"/>
                <a:ea typeface="メイリオ" panose="020B0604030504040204" pitchFamily="50" charset="-128"/>
              </a:rPr>
              <a:t>などのデータの</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分析</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smtClean="0">
                <a:latin typeface="メイリオ" panose="020B0604030504040204" pitchFamily="50" charset="-128"/>
                <a:ea typeface="メイリオ" panose="020B0604030504040204" pitchFamily="50" charset="-128"/>
              </a:rPr>
              <a:t>入院時から、地域支援が途切れないようにする。</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支援者側からの情報提供</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kern="12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smtClean="0">
                <a:latin typeface="メイリオ" panose="020B0604030504040204" pitchFamily="50" charset="-128"/>
                <a:ea typeface="メイリオ" panose="020B0604030504040204" pitchFamily="50" charset="-128"/>
              </a:rPr>
              <a:t>地域支援者との再接続に向けて</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　</a:t>
            </a:r>
            <a:r>
              <a:rPr kumimoji="1" lang="ja-JP" altLang="en-US" sz="900" kern="1200" dirty="0" smtClean="0">
                <a:latin typeface="メイリオ" panose="020B0604030504040204" pitchFamily="50" charset="-128"/>
                <a:ea typeface="メイリオ" panose="020B0604030504040204" pitchFamily="50" charset="-128"/>
              </a:rPr>
              <a:t>窓口の明確化</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　前さばきの段階から支援者を</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　確保する</a:t>
            </a:r>
            <a:endParaRPr kumimoji="1" lang="en-US" altLang="ja-JP" sz="900" dirty="0" smtClean="0">
              <a:latin typeface="メイリオ" panose="020B0604030504040204" pitchFamily="50" charset="-128"/>
              <a:ea typeface="メイリオ" panose="020B0604030504040204" pitchFamily="50" charset="-128"/>
            </a:endParaRPr>
          </a:p>
          <a:p>
            <a:pPr marL="0" lvl="1" algn="l" defTabSz="1111250">
              <a:lnSpc>
                <a:spcPct val="90000"/>
              </a:lnSpc>
              <a:spcBef>
                <a:spcPct val="0"/>
              </a:spcBef>
              <a:spcAft>
                <a:spcPct val="15000"/>
              </a:spcAft>
            </a:pP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smtClean="0">
                <a:latin typeface="メイリオ" panose="020B0604030504040204" pitchFamily="50" charset="-128"/>
                <a:ea typeface="メイリオ" panose="020B0604030504040204" pitchFamily="50" charset="-128"/>
              </a:rPr>
              <a:t>院内茶話会等当事者交流の機会の確保</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kern="1200" dirty="0" smtClean="0">
                <a:latin typeface="メイリオ" panose="020B0604030504040204" pitchFamily="50" charset="-128"/>
                <a:ea typeface="メイリオ" panose="020B0604030504040204" pitchFamily="50" charset="-128"/>
              </a:rPr>
              <a:t>病院スタッフへの啓発　</a:t>
            </a:r>
            <a:r>
              <a:rPr kumimoji="1" lang="en-US" altLang="ja-JP" sz="900" kern="1200" dirty="0" smtClean="0">
                <a:latin typeface="メイリオ" panose="020B0604030504040204" pitchFamily="50" charset="-128"/>
                <a:ea typeface="メイリオ" panose="020B0604030504040204" pitchFamily="50" charset="-128"/>
              </a:rPr>
              <a:t/>
            </a:r>
            <a:br>
              <a:rPr kumimoji="1" lang="en-US" altLang="ja-JP" sz="900" kern="1200" dirty="0" smtClean="0">
                <a:latin typeface="メイリオ" panose="020B0604030504040204" pitchFamily="50" charset="-128"/>
                <a:ea typeface="メイリオ" panose="020B0604030504040204" pitchFamily="50" charset="-128"/>
              </a:rPr>
            </a:br>
            <a:r>
              <a:rPr kumimoji="1" lang="ja-JP" altLang="en-US" sz="900" kern="1200" dirty="0" smtClean="0">
                <a:latin typeface="メイリオ" panose="020B0604030504040204" pitchFamily="50" charset="-128"/>
                <a:ea typeface="メイリオ" panose="020B0604030504040204" pitchFamily="50" charset="-128"/>
              </a:rPr>
              <a:t>「対象者の存在」の気付きを喚起</a:t>
            </a:r>
            <a:endParaRPr kumimoji="1" lang="ja-JP" altLang="en-US" sz="900" kern="1200" dirty="0">
              <a:latin typeface="メイリオ" panose="020B0604030504040204" pitchFamily="50" charset="-128"/>
              <a:ea typeface="メイリオ" panose="020B0604030504040204" pitchFamily="50" charset="-128"/>
            </a:endParaRPr>
          </a:p>
        </p:txBody>
      </p:sp>
      <p:sp>
        <p:nvSpPr>
          <p:cNvPr id="145" name="テキスト ボックス 144"/>
          <p:cNvSpPr txBox="1"/>
          <p:nvPr/>
        </p:nvSpPr>
        <p:spPr>
          <a:xfrm>
            <a:off x="4092373" y="4176802"/>
            <a:ext cx="2160000" cy="2066580"/>
          </a:xfrm>
          <a:prstGeom prst="roundRect">
            <a:avLst>
              <a:gd name="adj" fmla="val 4441"/>
            </a:avLst>
          </a:prstGeom>
          <a:solidFill>
            <a:schemeClr val="accent6">
              <a:lumMod val="40000"/>
              <a:lumOff val="60000"/>
            </a:schemeClr>
          </a:solidFill>
          <a:ln>
            <a:solidFill>
              <a:schemeClr val="accent6">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000" tIns="108000" rIns="36000" bIns="200025" numCol="1" spcCol="1270" anchor="t" anchorCtr="0">
            <a:noAutofit/>
          </a:bodyPr>
          <a:lstStyle/>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kern="1200" dirty="0" smtClean="0">
                <a:latin typeface="メイリオ" panose="020B0604030504040204" pitchFamily="50" charset="-128"/>
                <a:ea typeface="メイリオ" panose="020B0604030504040204" pitchFamily="50" charset="-128"/>
              </a:rPr>
              <a:t>退院の意欲喚起の他に、地域支援者の確保など、退院支援までの前さばきに時間を要する</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endParaRPr kumimoji="1" lang="en-US" altLang="ja-JP" sz="9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kern="1200" dirty="0" smtClean="0">
                <a:latin typeface="メイリオ" panose="020B0604030504040204" pitchFamily="50" charset="-128"/>
                <a:ea typeface="メイリオ" panose="020B0604030504040204" pitchFamily="50" charset="-128"/>
              </a:rPr>
              <a:t>ケアマネージメント</a:t>
            </a:r>
            <a:r>
              <a:rPr kumimoji="1" lang="ja-JP" altLang="en-US" sz="900" dirty="0" smtClean="0">
                <a:latin typeface="メイリオ" panose="020B0604030504040204" pitchFamily="50" charset="-128"/>
                <a:ea typeface="メイリオ" panose="020B0604030504040204" pitchFamily="50" charset="-128"/>
              </a:rPr>
              <a:t>を誰が担う</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のか？</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endParaRPr kumimoji="1" lang="en-US" altLang="ja-JP" sz="9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kern="1200" dirty="0" smtClean="0">
                <a:latin typeface="メイリオ" panose="020B0604030504040204" pitchFamily="50" charset="-128"/>
                <a:ea typeface="メイリオ" panose="020B0604030504040204" pitchFamily="50" charset="-128"/>
              </a:rPr>
              <a:t>家族の反対や不同意</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dirty="0" smtClean="0">
                <a:latin typeface="メイリオ" panose="020B0604030504040204" pitchFamily="50" charset="-128"/>
                <a:ea typeface="メイリオ" panose="020B0604030504040204" pitchFamily="50" charset="-128"/>
              </a:rPr>
              <a:t>広域支援は事業所の負担が大きい</a:t>
            </a:r>
            <a:endParaRPr kumimoji="1" lang="ja-JP" altLang="en-US" sz="900" kern="1200" dirty="0">
              <a:latin typeface="メイリオ" panose="020B0604030504040204" pitchFamily="50" charset="-128"/>
              <a:ea typeface="メイリオ" panose="020B0604030504040204" pitchFamily="50" charset="-128"/>
            </a:endParaRPr>
          </a:p>
        </p:txBody>
      </p:sp>
      <p:sp>
        <p:nvSpPr>
          <p:cNvPr id="146" name="テキスト ボックス 145"/>
          <p:cNvSpPr txBox="1"/>
          <p:nvPr/>
        </p:nvSpPr>
        <p:spPr>
          <a:xfrm>
            <a:off x="4430938" y="5869346"/>
            <a:ext cx="2160000" cy="2616877"/>
          </a:xfrm>
          <a:prstGeom prst="roundRect">
            <a:avLst>
              <a:gd name="adj" fmla="val 5355"/>
            </a:avLst>
          </a:prstGeom>
          <a:solidFill>
            <a:schemeClr val="bg1"/>
          </a:solidFill>
          <a:ln w="28575">
            <a:solidFill>
              <a:schemeClr val="accent6">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000" tIns="108000" rIns="36000" bIns="108000" numCol="1" spcCol="1270" anchor="t" anchorCtr="0">
            <a:noAutofit/>
          </a:bodyPr>
          <a:lstStyle/>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kern="1200" dirty="0" smtClean="0">
                <a:latin typeface="メイリオ" panose="020B0604030504040204" pitchFamily="50" charset="-128"/>
                <a:ea typeface="メイリオ" panose="020B0604030504040204" pitchFamily="50" charset="-128"/>
              </a:rPr>
              <a:t>地域支援者との再接続は病院や市町村</a:t>
            </a:r>
            <a:r>
              <a:rPr kumimoji="1" lang="ja-JP" altLang="en-US" sz="900" dirty="0">
                <a:latin typeface="メイリオ" panose="020B0604030504040204" pitchFamily="50" charset="-128"/>
                <a:ea typeface="メイリオ" panose="020B0604030504040204" pitchFamily="50" charset="-128"/>
              </a:rPr>
              <a:t>、</a:t>
            </a:r>
            <a:r>
              <a:rPr kumimoji="1" lang="ja-JP" altLang="en-US" sz="900" kern="1200" dirty="0" smtClean="0">
                <a:latin typeface="メイリオ" panose="020B0604030504040204" pitchFamily="50" charset="-128"/>
                <a:ea typeface="メイリオ" panose="020B0604030504040204" pitchFamily="50" charset="-128"/>
              </a:rPr>
              <a:t>相談支援事業所などの単独では困難。多職種多機関での調整が必要</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kern="1200" dirty="0" smtClean="0">
                <a:latin typeface="メイリオ" panose="020B0604030504040204" pitchFamily="50" charset="-128"/>
                <a:ea typeface="メイリオ" panose="020B0604030504040204" pitchFamily="50" charset="-128"/>
              </a:rPr>
              <a:t>ケアマネージメントを相談支援事業所で担えない場合、行政や基幹相談など複数での情報共有による体制づくりが必要</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kern="1200" dirty="0" smtClean="0">
                <a:latin typeface="メイリオ" panose="020B0604030504040204" pitchFamily="50" charset="-128"/>
                <a:ea typeface="メイリオ" panose="020B0604030504040204" pitchFamily="50" charset="-128"/>
              </a:rPr>
              <a:t>家族調整や地域支援者との再接続を病院スタッフのみで行うのは困難。カンファレンス等で役割分担を明確にすることが必要</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kern="1200" dirty="0" smtClean="0">
                <a:latin typeface="メイリオ" panose="020B0604030504040204" pitchFamily="50" charset="-128"/>
                <a:ea typeface="メイリオ" panose="020B0604030504040204" pitchFamily="50" charset="-128"/>
              </a:rPr>
              <a:t>「家族の説得」ではなく、「家族を含めた家庭全体への支援」という視点が必要</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kern="1200" dirty="0" smtClean="0">
              <a:latin typeface="メイリオ" panose="020B0604030504040204" pitchFamily="50" charset="-128"/>
              <a:ea typeface="メイリオ" panose="020B0604030504040204" pitchFamily="50" charset="-128"/>
            </a:endParaRPr>
          </a:p>
        </p:txBody>
      </p:sp>
      <p:sp>
        <p:nvSpPr>
          <p:cNvPr id="149" name="テキスト ボックス 148"/>
          <p:cNvSpPr txBox="1"/>
          <p:nvPr/>
        </p:nvSpPr>
        <p:spPr>
          <a:xfrm>
            <a:off x="9702896" y="4173008"/>
            <a:ext cx="2160000" cy="1980000"/>
          </a:xfrm>
          <a:prstGeom prst="roundRect">
            <a:avLst>
              <a:gd name="adj" fmla="val 5122"/>
            </a:avLst>
          </a:prstGeom>
          <a:solidFill>
            <a:schemeClr val="accent2">
              <a:lumMod val="40000"/>
              <a:lumOff val="60000"/>
            </a:schemeClr>
          </a:solidFill>
          <a:ln>
            <a:solidFill>
              <a:schemeClr val="accent2">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000" tIns="108000" rIns="36000" bIns="200025" numCol="1" spcCol="1270" anchor="t" anchorCtr="0">
            <a:noAutofit/>
          </a:bodyPr>
          <a:lstStyle/>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dirty="0" smtClean="0">
                <a:latin typeface="メイリオ" panose="020B0604030504040204" pitchFamily="50" charset="-128"/>
                <a:ea typeface="メイリオ" panose="020B0604030504040204" pitchFamily="50" charset="-128"/>
              </a:rPr>
              <a:t>見学</a:t>
            </a:r>
            <a:r>
              <a:rPr kumimoji="1" lang="ja-JP" altLang="en-US" sz="900" dirty="0">
                <a:latin typeface="メイリオ" panose="020B0604030504040204" pitchFamily="50" charset="-128"/>
                <a:ea typeface="メイリオ" panose="020B0604030504040204" pitchFamily="50" charset="-128"/>
              </a:rPr>
              <a:t>先</a:t>
            </a:r>
            <a:r>
              <a:rPr kumimoji="1" lang="ja-JP" altLang="en-US" sz="900" dirty="0" smtClean="0">
                <a:latin typeface="メイリオ" panose="020B0604030504040204" pitchFamily="50" charset="-128"/>
                <a:ea typeface="メイリオ" panose="020B0604030504040204" pitchFamily="50" charset="-128"/>
              </a:rPr>
              <a:t>の資源の調整にはかなりの労力が必要。役割分担や広域の情報共有が必要</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endParaRPr kumimoji="1" lang="en-US" altLang="ja-JP" sz="900" kern="12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dirty="0">
                <a:latin typeface="メイリオ" panose="020B0604030504040204" pitchFamily="50" charset="-128"/>
                <a:ea typeface="メイリオ" panose="020B0604030504040204" pitchFamily="50" charset="-128"/>
              </a:rPr>
              <a:t>退院</a:t>
            </a:r>
            <a:r>
              <a:rPr kumimoji="1" lang="ja-JP" altLang="en-US" sz="900" dirty="0" smtClean="0">
                <a:latin typeface="メイリオ" panose="020B0604030504040204" pitchFamily="50" charset="-128"/>
                <a:ea typeface="メイリオ" panose="020B0604030504040204" pitchFamily="50" charset="-128"/>
              </a:rPr>
              <a:t>した</a:t>
            </a:r>
            <a:r>
              <a:rPr kumimoji="1" lang="ja-JP" altLang="en-US" sz="900" dirty="0">
                <a:latin typeface="メイリオ" panose="020B0604030504040204" pitchFamily="50" charset="-128"/>
                <a:ea typeface="メイリオ" panose="020B0604030504040204" pitchFamily="50" charset="-128"/>
              </a:rPr>
              <a:t>後</a:t>
            </a:r>
            <a:r>
              <a:rPr kumimoji="1" lang="ja-JP" altLang="en-US" sz="900" dirty="0" smtClean="0">
                <a:latin typeface="メイリオ" panose="020B0604030504040204" pitchFamily="50" charset="-128"/>
                <a:ea typeface="メイリオ" panose="020B0604030504040204" pitchFamily="50" charset="-128"/>
              </a:rPr>
              <a:t>の地域支援やサービスへのつなぎに時間がかかる場合も多い。（区分申請、計画相談対応の事業所設定など）</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endParaRPr kumimoji="1" lang="en-US" altLang="ja-JP" sz="900" kern="12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r>
              <a:rPr kumimoji="1" lang="ja-JP" altLang="en-US" sz="900" kern="1200" dirty="0" smtClean="0">
                <a:latin typeface="メイリオ" panose="020B0604030504040204" pitchFamily="50" charset="-128"/>
                <a:ea typeface="メイリオ" panose="020B0604030504040204" pitchFamily="50" charset="-128"/>
              </a:rPr>
              <a:t>退院前から退院後まで連続的に支援できる資源が少ない</a:t>
            </a:r>
            <a:endParaRPr kumimoji="1" lang="ja-JP" altLang="en-US" sz="900" kern="1200" dirty="0">
              <a:latin typeface="メイリオ" panose="020B0604030504040204" pitchFamily="50" charset="-128"/>
              <a:ea typeface="メイリオ" panose="020B0604030504040204" pitchFamily="50" charset="-128"/>
            </a:endParaRPr>
          </a:p>
        </p:txBody>
      </p:sp>
      <p:sp>
        <p:nvSpPr>
          <p:cNvPr id="150" name="テキスト ボックス 149"/>
          <p:cNvSpPr txBox="1"/>
          <p:nvPr/>
        </p:nvSpPr>
        <p:spPr>
          <a:xfrm>
            <a:off x="10041461" y="5866610"/>
            <a:ext cx="2160000" cy="2616877"/>
          </a:xfrm>
          <a:prstGeom prst="roundRect">
            <a:avLst>
              <a:gd name="adj" fmla="val 3813"/>
            </a:avLst>
          </a:prstGeom>
          <a:solidFill>
            <a:schemeClr val="bg1"/>
          </a:solidFill>
          <a:ln w="28575">
            <a:solidFill>
              <a:schemeClr val="accent2">
                <a:lumMod val="40000"/>
                <a:lumOff val="6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000" tIns="108000" rIns="36000" bIns="108000" numCol="1" spcCol="1270" anchor="t" anchorCtr="0">
            <a:noAutofit/>
          </a:bodyPr>
          <a:lstStyle/>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kern="1200" dirty="0" smtClean="0">
                <a:latin typeface="メイリオ" panose="020B0604030504040204" pitchFamily="50" charset="-128"/>
                <a:ea typeface="メイリオ" panose="020B0604030504040204" pitchFamily="50" charset="-128"/>
              </a:rPr>
              <a:t>退院先の調整は、様々な情報や調整が必要。</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u"/>
            </a:pPr>
            <a:r>
              <a:rPr kumimoji="1" lang="ja-JP" altLang="en-US" sz="900" dirty="0">
                <a:latin typeface="メイリオ" panose="020B0604030504040204" pitchFamily="50" charset="-128"/>
                <a:ea typeface="メイリオ" panose="020B0604030504040204" pitchFamily="50" charset="-128"/>
              </a:rPr>
              <a:t>入院中からの</a:t>
            </a:r>
            <a:r>
              <a:rPr kumimoji="1" lang="ja-JP" altLang="en-US" sz="900" dirty="0" smtClean="0">
                <a:latin typeface="メイリオ" panose="020B0604030504040204" pitchFamily="50" charset="-128"/>
                <a:ea typeface="メイリオ" panose="020B0604030504040204" pitchFamily="50" charset="-128"/>
              </a:rPr>
              <a:t>顔つなぎ</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kern="1200" dirty="0" smtClean="0">
                <a:latin typeface="メイリオ" panose="020B0604030504040204" pitchFamily="50" charset="-128"/>
                <a:ea typeface="メイリオ" panose="020B0604030504040204" pitchFamily="50" charset="-128"/>
              </a:rPr>
              <a:t>退院前から退院後の連続的な</a:t>
            </a:r>
            <a:r>
              <a:rPr kumimoji="1" lang="en-US" altLang="ja-JP" sz="900" kern="1200" dirty="0" smtClean="0">
                <a:latin typeface="メイリオ" panose="020B0604030504040204" pitchFamily="50" charset="-128"/>
                <a:ea typeface="メイリオ" panose="020B0604030504040204" pitchFamily="50" charset="-128"/>
              </a:rPr>
              <a:t/>
            </a:r>
            <a:br>
              <a:rPr kumimoji="1" lang="en-US" altLang="ja-JP" sz="900" kern="1200" dirty="0" smtClean="0">
                <a:latin typeface="メイリオ" panose="020B0604030504040204" pitchFamily="50" charset="-128"/>
                <a:ea typeface="メイリオ" panose="020B0604030504040204" pitchFamily="50" charset="-128"/>
              </a:rPr>
            </a:br>
            <a:r>
              <a:rPr kumimoji="1" lang="ja-JP" altLang="en-US" sz="900" kern="1200" dirty="0" smtClean="0">
                <a:latin typeface="メイリオ" panose="020B0604030504040204" pitchFamily="50" charset="-128"/>
                <a:ea typeface="メイリオ" panose="020B0604030504040204" pitchFamily="50" charset="-128"/>
              </a:rPr>
              <a:t>支援</a:t>
            </a:r>
            <a:r>
              <a:rPr kumimoji="1" lang="ja-JP" altLang="en-US" sz="900" dirty="0">
                <a:latin typeface="メイリオ" panose="020B0604030504040204" pitchFamily="50" charset="-128"/>
                <a:ea typeface="メイリオ" panose="020B0604030504040204" pitchFamily="50" charset="-128"/>
              </a:rPr>
              <a:t>。地域移行→地域定着等の支援につながるのが</a:t>
            </a:r>
            <a:r>
              <a:rPr kumimoji="1" lang="ja-JP" altLang="en-US" sz="900" dirty="0" smtClean="0">
                <a:latin typeface="メイリオ" panose="020B0604030504040204" pitchFamily="50" charset="-128"/>
                <a:ea typeface="メイリオ" panose="020B0604030504040204" pitchFamily="50" charset="-128"/>
              </a:rPr>
              <a:t>理想</a:t>
            </a: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smtClean="0">
                <a:latin typeface="メイリオ" panose="020B0604030504040204" pitchFamily="50" charset="-128"/>
                <a:ea typeface="メイリオ" panose="020B0604030504040204" pitchFamily="50" charset="-128"/>
              </a:rPr>
              <a:t>場合によっては家族支援も含めて検討することが必要</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smtClean="0">
                <a:latin typeface="メイリオ" panose="020B0604030504040204" pitchFamily="50" charset="-128"/>
                <a:ea typeface="メイリオ" panose="020B0604030504040204" pitchFamily="50" charset="-128"/>
              </a:rPr>
              <a:t>家族と本人の意向の確認を、</a:t>
            </a:r>
            <a:r>
              <a:rPr kumimoji="1" lang="en-US" altLang="ja-JP" sz="900" dirty="0" smtClean="0">
                <a:latin typeface="メイリオ" panose="020B0604030504040204" pitchFamily="50" charset="-128"/>
                <a:ea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できれば複数で実施</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err="1" smtClean="0">
                <a:latin typeface="メイリオ" panose="020B0604030504040204" pitchFamily="50" charset="-128"/>
                <a:ea typeface="メイリオ" panose="020B0604030504040204" pitchFamily="50" charset="-128"/>
              </a:rPr>
              <a:t>障がい</a:t>
            </a:r>
            <a:r>
              <a:rPr kumimoji="1" lang="ja-JP" altLang="en-US" sz="900" dirty="0" smtClean="0">
                <a:latin typeface="メイリオ" panose="020B0604030504040204" pitchFamily="50" charset="-128"/>
                <a:ea typeface="メイリオ" panose="020B0604030504040204" pitchFamily="50" charset="-128"/>
              </a:rPr>
              <a:t>サービスと医療サービス</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場合によっては高齢者サービス</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の併用を意識する</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r>
              <a:rPr kumimoji="1" lang="ja-JP" altLang="en-US" sz="900" dirty="0" smtClean="0">
                <a:latin typeface="メイリオ" panose="020B0604030504040204" pitchFamily="50" charset="-128"/>
                <a:ea typeface="メイリオ" panose="020B0604030504040204" pitchFamily="50" charset="-128"/>
              </a:rPr>
              <a:t>退院後のモニタリング</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kern="12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ja-JP" altLang="en-US" sz="900" kern="1200" dirty="0">
              <a:latin typeface="メイリオ" panose="020B0604030504040204" pitchFamily="50" charset="-128"/>
              <a:ea typeface="メイリオ" panose="020B0604030504040204" pitchFamily="50" charset="-128"/>
            </a:endParaRPr>
          </a:p>
        </p:txBody>
      </p:sp>
      <p:grpSp>
        <p:nvGrpSpPr>
          <p:cNvPr id="14" name="グループ化 13"/>
          <p:cNvGrpSpPr/>
          <p:nvPr/>
        </p:nvGrpSpPr>
        <p:grpSpPr>
          <a:xfrm>
            <a:off x="9431208" y="762381"/>
            <a:ext cx="3032767" cy="1800000"/>
            <a:chOff x="9431208" y="762381"/>
            <a:chExt cx="3032767" cy="1800000"/>
          </a:xfrm>
        </p:grpSpPr>
        <p:sp>
          <p:nvSpPr>
            <p:cNvPr id="83" name="楕円 82"/>
            <p:cNvSpPr/>
            <p:nvPr/>
          </p:nvSpPr>
          <p:spPr>
            <a:xfrm>
              <a:off x="9971802" y="762381"/>
              <a:ext cx="1776405" cy="1800000"/>
            </a:xfrm>
            <a:prstGeom prst="ellipse">
              <a:avLst/>
            </a:prstGeom>
            <a:solidFill>
              <a:schemeClr val="bg1"/>
            </a:solidFill>
            <a:ln w="762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bwMode="white">
            <a:xfrm>
              <a:off x="10166513" y="1017807"/>
              <a:ext cx="1429514" cy="307777"/>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r>
                <a:rPr lang="ja-JP" altLang="en-US" dirty="0" smtClean="0">
                  <a:solidFill>
                    <a:schemeClr val="accent2">
                      <a:lumMod val="50000"/>
                    </a:schemeClr>
                  </a:solidFill>
                </a:rPr>
                <a:t>退院後に向けて</a:t>
              </a:r>
              <a:endParaRPr lang="ja-JP" altLang="en-US" dirty="0">
                <a:solidFill>
                  <a:schemeClr val="accent2">
                    <a:lumMod val="50000"/>
                  </a:schemeClr>
                </a:solidFill>
              </a:endParaRPr>
            </a:p>
          </p:txBody>
        </p:sp>
        <p:sp>
          <p:nvSpPr>
            <p:cNvPr id="140" name="テキスト ボックス 139"/>
            <p:cNvSpPr txBox="1"/>
            <p:nvPr/>
          </p:nvSpPr>
          <p:spPr bwMode="white">
            <a:xfrm>
              <a:off x="10267975" y="1513446"/>
              <a:ext cx="2196000" cy="936000"/>
            </a:xfrm>
            <a:prstGeom prst="rect">
              <a:avLst/>
            </a:prstGeom>
            <a:solidFill>
              <a:schemeClr val="bg1"/>
            </a:solidFill>
            <a:ln>
              <a:noFill/>
            </a:ln>
          </p:spPr>
          <p:txBody>
            <a:bodyPr wrap="square" rtlCol="0">
              <a:spAutoFit/>
            </a:bodyPr>
            <a:lstStyle/>
            <a:p>
              <a:r>
                <a:rPr kumimoji="1" lang="ja-JP" altLang="en-US" sz="900" dirty="0" smtClean="0">
                  <a:solidFill>
                    <a:schemeClr val="accent2">
                      <a:lumMod val="50000"/>
                    </a:schemeClr>
                  </a:solidFill>
                  <a:latin typeface="メイリオ" panose="020B0604030504040204" pitchFamily="50" charset="-128"/>
                  <a:ea typeface="メイリオ" panose="020B0604030504040204" pitchFamily="50" charset="-128"/>
                </a:rPr>
                <a:t>関連する退院阻害要因</a:t>
              </a:r>
              <a:endParaRPr kumimoji="1" lang="en-US" altLang="ja-JP" sz="900" dirty="0" smtClean="0">
                <a:solidFill>
                  <a:schemeClr val="accent2">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2">
                      <a:lumMod val="50000"/>
                    </a:schemeClr>
                  </a:solidFill>
                  <a:latin typeface="メイリオ" panose="020B0604030504040204" pitchFamily="50" charset="-128"/>
                  <a:ea typeface="メイリオ" panose="020B0604030504040204" pitchFamily="50" charset="-128"/>
                </a:rPr>
                <a:t>・生活費の確保ができない</a:t>
              </a:r>
              <a:endParaRPr kumimoji="1" lang="en-US" altLang="ja-JP" sz="900" dirty="0" smtClean="0">
                <a:solidFill>
                  <a:schemeClr val="accent2">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2">
                      <a:lumMod val="50000"/>
                    </a:schemeClr>
                  </a:solidFill>
                  <a:latin typeface="メイリオ" panose="020B0604030504040204" pitchFamily="50" charset="-128"/>
                  <a:ea typeface="メイリオ" panose="020B0604030504040204" pitchFamily="50" charset="-128"/>
                </a:rPr>
                <a:t>・日常生活を支える制度が少ない</a:t>
              </a:r>
              <a:endParaRPr kumimoji="1" lang="en-US" altLang="ja-JP" sz="900" dirty="0" smtClean="0">
                <a:solidFill>
                  <a:schemeClr val="accent2">
                    <a:lumMod val="50000"/>
                  </a:schemeClr>
                </a:solidFill>
                <a:latin typeface="メイリオ" panose="020B0604030504040204" pitchFamily="50" charset="-128"/>
                <a:ea typeface="メイリオ" panose="020B0604030504040204" pitchFamily="50" charset="-128"/>
              </a:endParaRPr>
            </a:p>
            <a:p>
              <a:r>
                <a:rPr kumimoji="1" lang="ja-JP" altLang="en-US" sz="900" dirty="0">
                  <a:solidFill>
                    <a:schemeClr val="accent2">
                      <a:lumMod val="50000"/>
                    </a:schemeClr>
                  </a:solidFill>
                  <a:latin typeface="メイリオ" panose="020B0604030504040204" pitchFamily="50" charset="-128"/>
                  <a:ea typeface="メイリオ" panose="020B0604030504040204" pitchFamily="50" charset="-128"/>
                </a:rPr>
                <a:t>・</a:t>
              </a:r>
              <a:r>
                <a:rPr kumimoji="1" lang="ja-JP" altLang="en-US" sz="900" dirty="0" smtClean="0">
                  <a:solidFill>
                    <a:schemeClr val="accent2">
                      <a:lumMod val="50000"/>
                    </a:schemeClr>
                  </a:solidFill>
                  <a:latin typeface="メイリオ" panose="020B0604030504040204" pitchFamily="50" charset="-128"/>
                  <a:ea typeface="メイリオ" panose="020B0604030504040204" pitchFamily="50" charset="-128"/>
                </a:rPr>
                <a:t>病</a:t>
              </a:r>
              <a:r>
                <a:rPr kumimoji="1" lang="ja-JP" altLang="en-US" sz="900" dirty="0">
                  <a:solidFill>
                    <a:schemeClr val="accent2">
                      <a:lumMod val="50000"/>
                    </a:schemeClr>
                  </a:solidFill>
                  <a:latin typeface="メイリオ" panose="020B0604030504040204" pitchFamily="50" charset="-128"/>
                  <a:ea typeface="メイリオ" panose="020B0604030504040204" pitchFamily="50" charset="-128"/>
                </a:rPr>
                <a:t>識</a:t>
              </a:r>
              <a:r>
                <a:rPr kumimoji="1" lang="ja-JP" altLang="en-US" sz="900" dirty="0" smtClean="0">
                  <a:solidFill>
                    <a:schemeClr val="accent2">
                      <a:lumMod val="50000"/>
                    </a:schemeClr>
                  </a:solidFill>
                  <a:latin typeface="メイリオ" panose="020B0604030504040204" pitchFamily="50" charset="-128"/>
                  <a:ea typeface="メイリオ" panose="020B0604030504040204" pitchFamily="50" charset="-128"/>
                </a:rPr>
                <a:t>が無く服薬中断が予想される</a:t>
              </a:r>
              <a:endParaRPr kumimoji="1" lang="en-US" altLang="ja-JP" sz="900" dirty="0" smtClean="0">
                <a:solidFill>
                  <a:schemeClr val="accent2">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2">
                      <a:lumMod val="50000"/>
                    </a:schemeClr>
                  </a:solidFill>
                  <a:latin typeface="メイリオ" panose="020B0604030504040204" pitchFamily="50" charset="-128"/>
                  <a:ea typeface="メイリオ" panose="020B0604030504040204" pitchFamily="50" charset="-128"/>
                </a:rPr>
                <a:t>・家族がいない</a:t>
              </a:r>
              <a:endParaRPr kumimoji="1" lang="en-US" altLang="ja-JP" sz="900" dirty="0" smtClean="0">
                <a:solidFill>
                  <a:schemeClr val="accent2">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2">
                      <a:lumMod val="50000"/>
                    </a:schemeClr>
                  </a:solidFill>
                  <a:latin typeface="メイリオ" panose="020B0604030504040204" pitchFamily="50" charset="-128"/>
                  <a:ea typeface="メイリオ" panose="020B0604030504040204" pitchFamily="50" charset="-128"/>
                </a:rPr>
                <a:t>・退院後サポートする人材が少ない</a:t>
              </a:r>
              <a:endParaRPr kumimoji="1" lang="en-US" altLang="ja-JP" sz="900" dirty="0" smtClean="0">
                <a:solidFill>
                  <a:schemeClr val="accent2">
                    <a:lumMod val="50000"/>
                  </a:schemeClr>
                </a:solidFill>
                <a:latin typeface="メイリオ" panose="020B0604030504040204" pitchFamily="50" charset="-128"/>
                <a:ea typeface="メイリオ" panose="020B0604030504040204" pitchFamily="50" charset="-128"/>
              </a:endParaRPr>
            </a:p>
          </p:txBody>
        </p:sp>
        <p:sp>
          <p:nvSpPr>
            <p:cNvPr id="84" name="楕円 8"/>
            <p:cNvSpPr txBox="1"/>
            <p:nvPr/>
          </p:nvSpPr>
          <p:spPr bwMode="white">
            <a:xfrm>
              <a:off x="9431208" y="1167784"/>
              <a:ext cx="899999"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21590" tIns="216000" rIns="21590" bIns="21590" numCol="1" spcCol="1270" anchor="ctr" anchorCtr="0">
              <a:noAutofit/>
            </a:bodyPr>
            <a:lstStyle/>
            <a:p>
              <a:pPr lvl="0" algn="ctr" defTabSz="755650">
                <a:lnSpc>
                  <a:spcPct val="90000"/>
                </a:lnSpc>
                <a:spcBef>
                  <a:spcPct val="0"/>
                </a:spcBef>
                <a:spcAft>
                  <a:spcPct val="35000"/>
                </a:spcAft>
              </a:pPr>
              <a:r>
                <a:rPr kumimoji="1" lang="en-US" altLang="ja-JP" sz="5400" b="1" dirty="0">
                  <a:solidFill>
                    <a:schemeClr val="accent2">
                      <a:lumMod val="75000"/>
                    </a:schemeClr>
                  </a:solidFill>
                  <a:latin typeface="メイリオ" panose="020B0604030504040204" pitchFamily="50" charset="-128"/>
                  <a:ea typeface="メイリオ" panose="020B0604030504040204" pitchFamily="50" charset="-128"/>
                </a:rPr>
                <a:t>4</a:t>
              </a:r>
              <a:endParaRPr kumimoji="1" lang="ja-JP" altLang="en-US" sz="5400" b="1" kern="1200" dirty="0">
                <a:solidFill>
                  <a:schemeClr val="accent2">
                    <a:lumMod val="75000"/>
                  </a:schemeClr>
                </a:solidFill>
                <a:latin typeface="メイリオ" panose="020B0604030504040204" pitchFamily="50" charset="-128"/>
                <a:ea typeface="メイリオ" panose="020B0604030504040204" pitchFamily="50" charset="-128"/>
              </a:endParaRPr>
            </a:p>
          </p:txBody>
        </p:sp>
      </p:grpSp>
      <p:sp>
        <p:nvSpPr>
          <p:cNvPr id="40" name="ホームベース 39"/>
          <p:cNvSpPr/>
          <p:nvPr/>
        </p:nvSpPr>
        <p:spPr bwMode="grayWhite">
          <a:xfrm>
            <a:off x="77381" y="2733438"/>
            <a:ext cx="1127209" cy="1368000"/>
          </a:xfrm>
          <a:prstGeom prst="homePlate">
            <a:avLst>
              <a:gd name="adj" fmla="val 31838"/>
            </a:avLst>
          </a:prstGeom>
          <a:solidFill>
            <a:schemeClr val="accent1">
              <a:lumMod val="20000"/>
              <a:lumOff val="80000"/>
            </a:schemeClr>
          </a:solidFill>
          <a:ln>
            <a:solidFill>
              <a:schemeClr val="bg1">
                <a:lumMod val="95000"/>
              </a:schemeClr>
            </a:solidFill>
          </a:ln>
        </p:spPr>
        <p:style>
          <a:lnRef idx="1">
            <a:schemeClr val="accent3"/>
          </a:lnRef>
          <a:fillRef idx="2">
            <a:schemeClr val="accent3"/>
          </a:fillRef>
          <a:effectRef idx="1">
            <a:schemeClr val="accent3"/>
          </a:effectRef>
          <a:fontRef idx="minor">
            <a:schemeClr val="dk1"/>
          </a:fontRef>
        </p:style>
        <p:txBody>
          <a:bodyPr lIns="36000" tIns="0" rIns="0" bIns="0" rtlCol="0" anchor="ctr"/>
          <a:lstStyle/>
          <a:p>
            <a:r>
              <a:rPr kumimoji="1" lang="ja-JP" altLang="en-US" sz="1000" b="1" dirty="0" smtClean="0">
                <a:latin typeface="メイリオ" panose="020B0604030504040204" pitchFamily="50" charset="-128"/>
                <a:ea typeface="メイリオ" panose="020B0604030504040204" pitchFamily="50" charset="-128"/>
              </a:rPr>
              <a:t>具体的な事例</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endParaRPr kumimoji="1" lang="en-US" altLang="ja-JP" sz="900" b="1" dirty="0" smtClean="0">
              <a:latin typeface="メイリオ" panose="020B0604030504040204" pitchFamily="50" charset="-128"/>
              <a:ea typeface="メイリオ" panose="020B0604030504040204" pitchFamily="50" charset="-128"/>
            </a:endParaRPr>
          </a:p>
          <a:p>
            <a:r>
              <a:rPr kumimoji="1" lang="en-US" altLang="ja-JP" sz="900" b="1" dirty="0" smtClean="0">
                <a:latin typeface="メイリオ" panose="020B0604030504040204" pitchFamily="50" charset="-128"/>
                <a:ea typeface="メイリオ" panose="020B0604030504040204" pitchFamily="50" charset="-128"/>
              </a:rPr>
              <a:t>50</a:t>
            </a:r>
            <a:r>
              <a:rPr kumimoji="1" lang="ja-JP" altLang="en-US" sz="900" b="1" dirty="0" smtClean="0">
                <a:latin typeface="メイリオ" panose="020B0604030504040204" pitchFamily="50" charset="-128"/>
                <a:ea typeface="メイリオ" panose="020B0604030504040204" pitchFamily="50" charset="-128"/>
              </a:rPr>
              <a:t>代女性　</a:t>
            </a:r>
            <a:r>
              <a:rPr kumimoji="1" lang="en-US" altLang="ja-JP" sz="900" b="1" dirty="0" smtClean="0">
                <a:latin typeface="メイリオ" panose="020B0604030504040204" pitchFamily="50" charset="-128"/>
                <a:ea typeface="メイリオ" panose="020B0604030504040204" pitchFamily="50" charset="-128"/>
              </a:rPr>
              <a:t>AA</a:t>
            </a:r>
          </a:p>
          <a:p>
            <a:endParaRPr kumimoji="1" lang="en-US" altLang="ja-JP" sz="900" b="1" dirty="0" smtClean="0">
              <a:latin typeface="メイリオ" panose="020B0604030504040204" pitchFamily="50" charset="-128"/>
              <a:ea typeface="メイリオ" panose="020B0604030504040204" pitchFamily="50" charset="-128"/>
            </a:endParaRPr>
          </a:p>
          <a:p>
            <a:r>
              <a:rPr kumimoji="1" lang="ja-JP" altLang="en-US" sz="900" b="1" dirty="0" smtClean="0">
                <a:latin typeface="メイリオ" panose="020B0604030504040204" pitchFamily="50" charset="-128"/>
                <a:ea typeface="メイリオ" panose="020B0604030504040204" pitchFamily="50" charset="-128"/>
              </a:rPr>
              <a:t>住所地 北河内</a:t>
            </a:r>
            <a:endParaRPr kumimoji="1" lang="en-US" altLang="ja-JP" sz="900" b="1" dirty="0" smtClean="0">
              <a:latin typeface="メイリオ" panose="020B0604030504040204" pitchFamily="50" charset="-128"/>
              <a:ea typeface="メイリオ" panose="020B0604030504040204" pitchFamily="50" charset="-128"/>
            </a:endParaRPr>
          </a:p>
          <a:p>
            <a:r>
              <a:rPr kumimoji="1" lang="ja-JP" altLang="en-US" sz="900" b="1" dirty="0" smtClean="0">
                <a:latin typeface="メイリオ" panose="020B0604030504040204" pitchFamily="50" charset="-128"/>
                <a:ea typeface="メイリオ" panose="020B0604030504040204" pitchFamily="50" charset="-128"/>
              </a:rPr>
              <a:t>入院地 泉州</a:t>
            </a:r>
            <a:r>
              <a:rPr kumimoji="1" lang="en-US" altLang="ja-JP" sz="900" b="1" dirty="0" smtClean="0">
                <a:latin typeface="メイリオ" panose="020B0604030504040204" pitchFamily="50" charset="-128"/>
                <a:ea typeface="メイリオ" panose="020B0604030504040204" pitchFamily="50" charset="-128"/>
              </a:rPr>
              <a:t/>
            </a:r>
            <a:br>
              <a:rPr kumimoji="1" lang="en-US" altLang="ja-JP" sz="900" b="1" dirty="0" smtClean="0">
                <a:latin typeface="メイリオ" panose="020B0604030504040204" pitchFamily="50" charset="-128"/>
                <a:ea typeface="メイリオ" panose="020B0604030504040204" pitchFamily="50" charset="-128"/>
              </a:rPr>
            </a:br>
            <a:r>
              <a:rPr kumimoji="1" lang="ja-JP" altLang="en-US" sz="900" b="1" dirty="0" smtClean="0">
                <a:latin typeface="メイリオ" panose="020B0604030504040204" pitchFamily="50" charset="-128"/>
                <a:ea typeface="メイリオ" panose="020B0604030504040204" pitchFamily="50" charset="-128"/>
              </a:rPr>
              <a:t>入院期間 約</a:t>
            </a:r>
            <a:r>
              <a:rPr kumimoji="1" lang="en-US" altLang="ja-JP" sz="900" b="1" dirty="0" smtClean="0">
                <a:latin typeface="メイリオ" panose="020B0604030504040204" pitchFamily="50" charset="-128"/>
                <a:ea typeface="メイリオ" panose="020B0604030504040204" pitchFamily="50" charset="-128"/>
              </a:rPr>
              <a:t>5</a:t>
            </a:r>
            <a:r>
              <a:rPr kumimoji="1" lang="ja-JP" altLang="en-US" sz="900" b="1" dirty="0" smtClean="0">
                <a:latin typeface="メイリオ" panose="020B0604030504040204" pitchFamily="50" charset="-128"/>
                <a:ea typeface="メイリオ" panose="020B0604030504040204" pitchFamily="50" charset="-128"/>
              </a:rPr>
              <a:t>年</a:t>
            </a:r>
            <a:endParaRPr kumimoji="1" lang="ja-JP" altLang="en-US" sz="900" b="1" dirty="0">
              <a:latin typeface="メイリオ" panose="020B0604030504040204" pitchFamily="50" charset="-128"/>
              <a:ea typeface="メイリオ" panose="020B0604030504040204" pitchFamily="50" charset="-128"/>
            </a:endParaRPr>
          </a:p>
        </p:txBody>
      </p:sp>
      <p:sp>
        <p:nvSpPr>
          <p:cNvPr id="41" name="ホームベース 40"/>
          <p:cNvSpPr/>
          <p:nvPr/>
        </p:nvSpPr>
        <p:spPr>
          <a:xfrm>
            <a:off x="77381" y="4148931"/>
            <a:ext cx="1127209" cy="2066400"/>
          </a:xfrm>
          <a:prstGeom prst="homePlate">
            <a:avLst>
              <a:gd name="adj" fmla="val 31839"/>
            </a:avLst>
          </a:prstGeom>
          <a:solidFill>
            <a:schemeClr val="accent1">
              <a:lumMod val="40000"/>
              <a:lumOff val="60000"/>
            </a:schemeClr>
          </a:solidFill>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000" b="1" dirty="0" smtClean="0">
                <a:latin typeface="メイリオ" panose="020B0604030504040204" pitchFamily="50" charset="-128"/>
                <a:ea typeface="メイリオ" panose="020B0604030504040204" pitchFamily="50" charset="-128"/>
              </a:rPr>
              <a:t>事例から</a:t>
            </a:r>
            <a:r>
              <a:rPr kumimoji="1" lang="en-US" altLang="ja-JP" sz="1000" b="1" dirty="0" smtClean="0">
                <a:latin typeface="メイリオ" panose="020B0604030504040204" pitchFamily="50" charset="-128"/>
                <a:ea typeface="メイリオ" panose="020B0604030504040204" pitchFamily="50" charset="-128"/>
              </a:rPr>
              <a:t/>
            </a:r>
            <a:br>
              <a:rPr kumimoji="1" lang="en-US" altLang="ja-JP" sz="1000" b="1" dirty="0" smtClean="0">
                <a:latin typeface="メイリオ" panose="020B0604030504040204" pitchFamily="50" charset="-128"/>
                <a:ea typeface="メイリオ" panose="020B0604030504040204" pitchFamily="50" charset="-128"/>
              </a:rPr>
            </a:br>
            <a:r>
              <a:rPr kumimoji="1" lang="ja-JP" altLang="en-US" sz="1000" b="1" dirty="0" smtClean="0">
                <a:latin typeface="メイリオ" panose="020B0604030504040204" pitchFamily="50" charset="-128"/>
                <a:ea typeface="メイリオ" panose="020B0604030504040204" pitchFamily="50" charset="-128"/>
              </a:rPr>
              <a:t>導き出される課題</a:t>
            </a:r>
            <a:endParaRPr kumimoji="1" lang="ja-JP" altLang="en-US" sz="1000" b="1" dirty="0">
              <a:latin typeface="メイリオ" panose="020B0604030504040204" pitchFamily="50" charset="-128"/>
              <a:ea typeface="メイリオ" panose="020B0604030504040204" pitchFamily="50" charset="-128"/>
            </a:endParaRPr>
          </a:p>
        </p:txBody>
      </p:sp>
      <p:sp>
        <p:nvSpPr>
          <p:cNvPr id="42" name="ホームベース 41"/>
          <p:cNvSpPr/>
          <p:nvPr/>
        </p:nvSpPr>
        <p:spPr>
          <a:xfrm>
            <a:off x="93743" y="6346349"/>
            <a:ext cx="1126800" cy="2066400"/>
          </a:xfrm>
          <a:prstGeom prst="homePlate">
            <a:avLst>
              <a:gd name="adj" fmla="val 34254"/>
            </a:avLst>
          </a:prstGeom>
          <a:solidFill>
            <a:schemeClr val="accent1">
              <a:lumMod val="60000"/>
              <a:lumOff val="40000"/>
            </a:schemeClr>
          </a:solidFill>
        </p:spPr>
        <p:style>
          <a:lnRef idx="1">
            <a:schemeClr val="accent3"/>
          </a:lnRef>
          <a:fillRef idx="2">
            <a:schemeClr val="accent3"/>
          </a:fillRef>
          <a:effectRef idx="1">
            <a:schemeClr val="accent3"/>
          </a:effectRef>
          <a:fontRef idx="minor">
            <a:schemeClr val="dk1"/>
          </a:fontRef>
        </p:style>
        <p:txBody>
          <a:bodyPr rIns="72000" rtlCol="0" anchor="ctr"/>
          <a:lstStyle/>
          <a:p>
            <a:r>
              <a:rPr kumimoji="1" lang="ja-JP" altLang="en-US" sz="1000" b="1" dirty="0" smtClean="0">
                <a:latin typeface="メイリオ" panose="020B0604030504040204" pitchFamily="50" charset="-128"/>
                <a:ea typeface="メイリオ" panose="020B0604030504040204" pitchFamily="50" charset="-128"/>
              </a:rPr>
              <a:t>対応や</a:t>
            </a:r>
            <a:endParaRPr kumimoji="1" lang="en-US" altLang="ja-JP" sz="1000" b="1" dirty="0" smtClean="0">
              <a:latin typeface="メイリオ" panose="020B0604030504040204" pitchFamily="50" charset="-128"/>
              <a:ea typeface="メイリオ" panose="020B0604030504040204" pitchFamily="50" charset="-128"/>
            </a:endParaRPr>
          </a:p>
          <a:p>
            <a:r>
              <a:rPr kumimoji="1" lang="ja-JP" altLang="en-US" sz="1000" b="1" dirty="0" smtClean="0">
                <a:latin typeface="メイリオ" panose="020B0604030504040204" pitchFamily="50" charset="-128"/>
                <a:ea typeface="メイリオ" panose="020B0604030504040204" pitchFamily="50" charset="-128"/>
              </a:rPr>
              <a:t>提案</a:t>
            </a:r>
            <a:endParaRPr kumimoji="1" lang="en-US" altLang="ja-JP" sz="1000" b="1" dirty="0" smtClean="0">
              <a:latin typeface="メイリオ" panose="020B0604030504040204" pitchFamily="50" charset="-128"/>
              <a:ea typeface="メイリオ" panose="020B0604030504040204" pitchFamily="50" charset="-128"/>
            </a:endParaRPr>
          </a:p>
        </p:txBody>
      </p:sp>
      <p:sp>
        <p:nvSpPr>
          <p:cNvPr id="43" name="ホームベース 42"/>
          <p:cNvSpPr/>
          <p:nvPr/>
        </p:nvSpPr>
        <p:spPr>
          <a:xfrm>
            <a:off x="84263" y="8543767"/>
            <a:ext cx="1127209" cy="982800"/>
          </a:xfrm>
          <a:prstGeom prst="homePlate">
            <a:avLst>
              <a:gd name="adj" fmla="val 37502"/>
            </a:avLst>
          </a:prstGeom>
          <a:solidFill>
            <a:schemeClr val="accent1">
              <a:lumMod val="75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050" b="1" dirty="0" smtClean="0">
                <a:latin typeface="メイリオ" panose="020B0604030504040204" pitchFamily="50" charset="-128"/>
                <a:ea typeface="メイリオ" panose="020B0604030504040204" pitchFamily="50" charset="-128"/>
              </a:rPr>
              <a:t>主な好事例</a:t>
            </a:r>
            <a:endParaRPr kumimoji="1" lang="ja-JP" altLang="en-US" sz="1050" b="1" dirty="0">
              <a:latin typeface="メイリオ" panose="020B0604030504040204" pitchFamily="50" charset="-128"/>
              <a:ea typeface="メイリオ" panose="020B0604030504040204" pitchFamily="50" charset="-128"/>
            </a:endParaRPr>
          </a:p>
        </p:txBody>
      </p:sp>
      <p:sp>
        <p:nvSpPr>
          <p:cNvPr id="44" name="テキスト ボックス 43"/>
          <p:cNvSpPr txBox="1"/>
          <p:nvPr/>
        </p:nvSpPr>
        <p:spPr>
          <a:xfrm>
            <a:off x="1330509" y="8543767"/>
            <a:ext cx="2485422" cy="982800"/>
          </a:xfrm>
          <a:prstGeom prst="roundRect">
            <a:avLst>
              <a:gd name="adj" fmla="val 12739"/>
            </a:avLst>
          </a:prstGeom>
          <a:solidFill>
            <a:schemeClr val="bg1"/>
          </a:solidFill>
          <a:ln w="28575">
            <a:solidFill>
              <a:schemeClr val="accent1">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72000" rIns="0" bIns="0" numCol="1" spcCol="1270" anchor="t" anchorCtr="0">
            <a:noAutofit/>
          </a:bodyPr>
          <a:lstStyle/>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ピアサポーターによる交流</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入院時に関わった支援者（保健所や相談支援事業所等）からの病院への問い合わせ</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smtClean="0">
                <a:latin typeface="メイリオ" panose="020B0604030504040204" pitchFamily="50" charset="-128"/>
                <a:ea typeface="メイリオ" panose="020B0604030504040204" pitchFamily="50" charset="-128"/>
              </a:rPr>
              <a:t>入院</a:t>
            </a:r>
            <a:r>
              <a:rPr kumimoji="1" lang="ja-JP" altLang="en-US" sz="900" dirty="0">
                <a:latin typeface="メイリオ" panose="020B0604030504040204" pitchFamily="50" charset="-128"/>
                <a:ea typeface="メイリオ" panose="020B0604030504040204" pitchFamily="50" charset="-128"/>
              </a:rPr>
              <a:t>時</a:t>
            </a:r>
            <a:r>
              <a:rPr kumimoji="1" lang="ja-JP" altLang="en-US" sz="900" dirty="0" smtClean="0">
                <a:latin typeface="メイリオ" panose="020B0604030504040204" pitchFamily="50" charset="-128"/>
                <a:ea typeface="メイリオ" panose="020B0604030504040204" pitchFamily="50" charset="-128"/>
              </a:rPr>
              <a:t>の情報提供</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研修の継続実施（病院・地域とも）</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a:latin typeface="メイリオ" panose="020B0604030504040204" pitchFamily="50" charset="-128"/>
                <a:ea typeface="メイリオ" panose="020B0604030504040204" pitchFamily="50" charset="-128"/>
              </a:rPr>
              <a:t>市町村</a:t>
            </a:r>
            <a:r>
              <a:rPr kumimoji="1" lang="ja-JP" altLang="en-US" sz="900" dirty="0" smtClean="0">
                <a:latin typeface="メイリオ" panose="020B0604030504040204" pitchFamily="50" charset="-128"/>
                <a:ea typeface="メイリオ" panose="020B0604030504040204" pitchFamily="50" charset="-128"/>
              </a:rPr>
              <a:t>の</a:t>
            </a:r>
            <a:r>
              <a:rPr kumimoji="1" lang="ja-JP" altLang="en-US" sz="900" dirty="0">
                <a:latin typeface="メイリオ" panose="020B0604030504040204" pitchFamily="50" charset="-128"/>
                <a:ea typeface="メイリオ" panose="020B0604030504040204" pitchFamily="50" charset="-128"/>
              </a:rPr>
              <a:t>窓口</a:t>
            </a:r>
            <a:r>
              <a:rPr kumimoji="1" lang="ja-JP" altLang="en-US" sz="900" dirty="0" smtClean="0">
                <a:latin typeface="メイリオ" panose="020B0604030504040204" pitchFamily="50" charset="-128"/>
                <a:ea typeface="メイリオ" panose="020B0604030504040204" pitchFamily="50" charset="-128"/>
              </a:rPr>
              <a:t>の明確化と周知</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endParaRPr kumimoji="1" lang="ja-JP" altLang="en-US" sz="900" kern="1200" dirty="0">
              <a:latin typeface="メイリオ" panose="020B0604030504040204" pitchFamily="50" charset="-128"/>
              <a:ea typeface="メイリオ" panose="020B0604030504040204" pitchFamily="50" charset="-128"/>
            </a:endParaRPr>
          </a:p>
        </p:txBody>
      </p:sp>
      <p:sp>
        <p:nvSpPr>
          <p:cNvPr id="45" name="テキスト ボックス 44"/>
          <p:cNvSpPr txBox="1"/>
          <p:nvPr/>
        </p:nvSpPr>
        <p:spPr>
          <a:xfrm>
            <a:off x="4105516" y="8543766"/>
            <a:ext cx="2485422" cy="983005"/>
          </a:xfrm>
          <a:prstGeom prst="roundRect">
            <a:avLst>
              <a:gd name="adj" fmla="val 12739"/>
            </a:avLst>
          </a:prstGeom>
          <a:solidFill>
            <a:schemeClr val="bg1"/>
          </a:solidFill>
          <a:ln w="28575">
            <a:solidFill>
              <a:schemeClr val="accent6">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72000" rIns="0" bIns="0" numCol="1" spcCol="1270" anchor="t" anchorCtr="0">
            <a:noAutofit/>
          </a:bodyPr>
          <a:lstStyle/>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ピアサポーターによる個別面談</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基幹相談</a:t>
            </a:r>
            <a:r>
              <a:rPr kumimoji="1" lang="en-US" altLang="ja-JP" sz="900" kern="1200" dirty="0" smtClean="0">
                <a:latin typeface="メイリオ" panose="020B0604030504040204" pitchFamily="50" charset="-128"/>
                <a:ea typeface="メイリオ" panose="020B0604030504040204" pitchFamily="50" charset="-128"/>
              </a:rPr>
              <a:t>C</a:t>
            </a:r>
            <a:r>
              <a:rPr kumimoji="1" lang="ja-JP" altLang="en-US" sz="900" kern="1200" dirty="0" smtClean="0">
                <a:latin typeface="メイリオ" panose="020B0604030504040204" pitchFamily="50" charset="-128"/>
                <a:ea typeface="メイリオ" panose="020B0604030504040204" pitchFamily="50" charset="-128"/>
              </a:rPr>
              <a:t>等の調整</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smtClean="0">
                <a:latin typeface="メイリオ" panose="020B0604030504040204" pitchFamily="50" charset="-128"/>
                <a:ea typeface="メイリオ" panose="020B0604030504040204" pitchFamily="50" charset="-128"/>
              </a:rPr>
              <a:t>保健所</a:t>
            </a:r>
            <a:r>
              <a:rPr kumimoji="1" lang="ja-JP" altLang="en-US" sz="900" dirty="0">
                <a:latin typeface="メイリオ" panose="020B0604030504040204" pitchFamily="50" charset="-128"/>
                <a:ea typeface="メイリオ" panose="020B0604030504040204" pitchFamily="50" charset="-128"/>
              </a:rPr>
              <a:t>等</a:t>
            </a:r>
            <a:r>
              <a:rPr kumimoji="1" lang="ja-JP" altLang="en-US" sz="900" dirty="0" smtClean="0">
                <a:latin typeface="メイリオ" panose="020B0604030504040204" pitchFamily="50" charset="-128"/>
                <a:ea typeface="メイリオ" panose="020B0604030504040204" pitchFamily="50" charset="-128"/>
              </a:rPr>
              <a:t>による家族など当事者周辺への</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支援</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850" kern="1200" dirty="0" smtClean="0">
                <a:latin typeface="メイリオ" panose="020B0604030504040204" pitchFamily="50" charset="-128"/>
                <a:ea typeface="メイリオ" panose="020B0604030504040204" pitchFamily="50" charset="-128"/>
              </a:rPr>
              <a:t>地域支援者による事例検討・カンファレンス</a:t>
            </a:r>
            <a:endParaRPr kumimoji="1" lang="en-US" altLang="ja-JP" sz="85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smtClean="0">
                <a:latin typeface="メイリオ" panose="020B0604030504040204" pitchFamily="50" charset="-128"/>
                <a:ea typeface="メイリオ" panose="020B0604030504040204" pitchFamily="50" charset="-128"/>
              </a:rPr>
              <a:t>病院スタッフによる意欲喚起</a:t>
            </a:r>
            <a:endParaRPr kumimoji="1" lang="ja-JP" altLang="en-US" sz="900" kern="1200" dirty="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9716039" y="8543766"/>
            <a:ext cx="2485422" cy="982800"/>
          </a:xfrm>
          <a:prstGeom prst="roundRect">
            <a:avLst>
              <a:gd name="adj" fmla="val 12739"/>
            </a:avLst>
          </a:prstGeom>
          <a:solidFill>
            <a:schemeClr val="bg1"/>
          </a:solidFill>
          <a:ln w="28575">
            <a:solidFill>
              <a:schemeClr val="accent2">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72000" rIns="0" bIns="0" numCol="1" spcCol="1270" anchor="t" anchorCtr="0">
            <a:noAutofit/>
          </a:bodyPr>
          <a:lstStyle/>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退院後のモニタリング</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smtClean="0">
                <a:latin typeface="メイリオ" panose="020B0604030504040204" pitchFamily="50" charset="-128"/>
                <a:ea typeface="メイリオ" panose="020B0604030504040204" pitchFamily="50" charset="-128"/>
              </a:rPr>
              <a:t>訪問</a:t>
            </a:r>
            <a:r>
              <a:rPr kumimoji="1" lang="ja-JP" altLang="en-US" sz="900" dirty="0">
                <a:latin typeface="メイリオ" panose="020B0604030504040204" pitchFamily="50" charset="-128"/>
                <a:ea typeface="メイリオ" panose="020B0604030504040204" pitchFamily="50" charset="-128"/>
              </a:rPr>
              <a:t>看護</a:t>
            </a:r>
            <a:r>
              <a:rPr kumimoji="1" lang="ja-JP" altLang="en-US" sz="900" dirty="0" smtClean="0">
                <a:latin typeface="メイリオ" panose="020B0604030504040204" pitchFamily="50" charset="-128"/>
                <a:ea typeface="メイリオ" panose="020B0604030504040204" pitchFamily="50" charset="-128"/>
              </a:rPr>
              <a:t>との連携</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退院前</a:t>
            </a:r>
            <a:r>
              <a:rPr kumimoji="1" lang="ja-JP" altLang="en-US" sz="900" kern="1200" dirty="0">
                <a:latin typeface="メイリオ" panose="020B0604030504040204" pitchFamily="50" charset="-128"/>
                <a:ea typeface="メイリオ" panose="020B0604030504040204" pitchFamily="50" charset="-128"/>
              </a:rPr>
              <a:t>カンファレンス</a:t>
            </a:r>
            <a:r>
              <a:rPr kumimoji="1" lang="ja-JP" altLang="en-US" sz="900" kern="1200" dirty="0" smtClean="0">
                <a:latin typeface="メイリオ" panose="020B0604030504040204" pitchFamily="50" charset="-128"/>
                <a:ea typeface="メイリオ" panose="020B0604030504040204" pitchFamily="50" charset="-128"/>
              </a:rPr>
              <a:t>の実施</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kumimoji="1" lang="ja-JP" altLang="en-US" sz="900" dirty="0" smtClean="0">
                <a:latin typeface="メイリオ" panose="020B0604030504040204" pitchFamily="50" charset="-128"/>
                <a:ea typeface="メイリオ" panose="020B0604030504040204" pitchFamily="50" charset="-128"/>
              </a:rPr>
              <a:t>　家族支援含めた役割分担</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smtClean="0">
                <a:latin typeface="メイリオ" panose="020B0604030504040204" pitchFamily="50" charset="-128"/>
                <a:ea typeface="メイリオ" panose="020B0604030504040204" pitchFamily="50" charset="-128"/>
              </a:rPr>
              <a:t>高齢期</a:t>
            </a:r>
            <a:r>
              <a:rPr kumimoji="1" lang="ja-JP" altLang="en-US" sz="900" dirty="0">
                <a:latin typeface="メイリオ" panose="020B0604030504040204" pitchFamily="50" charset="-128"/>
                <a:ea typeface="メイリオ" panose="020B0604030504040204" pitchFamily="50" charset="-128"/>
              </a:rPr>
              <a:t>支援者</a:t>
            </a:r>
            <a:r>
              <a:rPr kumimoji="1" lang="ja-JP" altLang="en-US" sz="900" dirty="0" smtClean="0">
                <a:latin typeface="メイリオ" panose="020B0604030504040204" pitchFamily="50" charset="-128"/>
                <a:ea typeface="メイリオ" panose="020B0604030504040204" pitchFamily="50" charset="-128"/>
              </a:rPr>
              <a:t>や医療関係者と、福祉サービス支援者との連携　（会議・研修など）</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endParaRPr kumimoji="1" lang="ja-JP" altLang="en-US" sz="900" kern="1200" dirty="0">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6561456" y="762381"/>
            <a:ext cx="3058362" cy="1800000"/>
            <a:chOff x="6542406" y="762381"/>
            <a:chExt cx="3058362" cy="1800000"/>
          </a:xfrm>
        </p:grpSpPr>
        <p:sp>
          <p:nvSpPr>
            <p:cNvPr id="80" name="楕円 79"/>
            <p:cNvSpPr/>
            <p:nvPr/>
          </p:nvSpPr>
          <p:spPr bwMode="blackWhite">
            <a:xfrm>
              <a:off x="7146629" y="762381"/>
              <a:ext cx="1776408" cy="1800000"/>
            </a:xfrm>
            <a:prstGeom prst="ellipse">
              <a:avLst/>
            </a:prstGeom>
            <a:solidFill>
              <a:schemeClr val="bg1"/>
            </a:solid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テキスト ボックス 135"/>
            <p:cNvSpPr txBox="1"/>
            <p:nvPr/>
          </p:nvSpPr>
          <p:spPr bwMode="white">
            <a:xfrm>
              <a:off x="7368318" y="1018135"/>
              <a:ext cx="1332000" cy="307777"/>
            </a:xfrm>
            <a:prstGeom prst="rect">
              <a:avLst/>
            </a:prstGeom>
            <a:solidFill>
              <a:schemeClr val="bg1"/>
            </a:solidFill>
          </p:spPr>
          <p:txBody>
            <a:bodyPr wrap="square" rtlCol="0">
              <a:spAutoFit/>
            </a:bodyPr>
            <a:lstStyle>
              <a:defPPr>
                <a:defRPr lang="en-US"/>
              </a:defPPr>
              <a:lvl1pPr algn="ctr">
                <a:defRPr kumimoji="1" sz="1400" b="1">
                  <a:solidFill>
                    <a:schemeClr val="accent6"/>
                  </a:solidFill>
                  <a:latin typeface="メイリオ" panose="020B0604030504040204" pitchFamily="50" charset="-128"/>
                  <a:ea typeface="メイリオ" panose="020B0604030504040204" pitchFamily="50" charset="-128"/>
                </a:defRPr>
              </a:lvl1pPr>
            </a:lstStyle>
            <a:p>
              <a:r>
                <a:rPr lang="ja-JP" altLang="en-US" dirty="0">
                  <a:solidFill>
                    <a:schemeClr val="accent4">
                      <a:lumMod val="50000"/>
                    </a:schemeClr>
                  </a:solidFill>
                </a:rPr>
                <a:t>具体的</a:t>
              </a:r>
              <a:r>
                <a:rPr lang="ja-JP" altLang="en-US" dirty="0" smtClean="0">
                  <a:solidFill>
                    <a:schemeClr val="accent4">
                      <a:lumMod val="50000"/>
                    </a:schemeClr>
                  </a:solidFill>
                </a:rPr>
                <a:t>な活動</a:t>
              </a:r>
              <a:endParaRPr lang="ja-JP" altLang="en-US" dirty="0">
                <a:solidFill>
                  <a:schemeClr val="accent4">
                    <a:lumMod val="50000"/>
                  </a:schemeClr>
                </a:solidFill>
              </a:endParaRPr>
            </a:p>
          </p:txBody>
        </p:sp>
        <p:sp>
          <p:nvSpPr>
            <p:cNvPr id="81" name="楕円 8"/>
            <p:cNvSpPr txBox="1"/>
            <p:nvPr/>
          </p:nvSpPr>
          <p:spPr bwMode="white">
            <a:xfrm>
              <a:off x="6542406" y="1152684"/>
              <a:ext cx="900001" cy="900000"/>
            </a:xfrm>
            <a:prstGeom prst="ellipse">
              <a:avLst/>
            </a:prstGeom>
            <a:solidFill>
              <a:schemeClr val="bg1"/>
            </a:solidFill>
            <a:ln w="3175">
              <a:noFill/>
            </a:ln>
            <a:scene3d>
              <a:camera prst="orthographicFront"/>
              <a:lightRig rig="flat" dir="t"/>
            </a:scene3d>
            <a:sp3d/>
          </p:spPr>
          <p:style>
            <a:lnRef idx="0">
              <a:scrgbClr r="0" g="0" b="0"/>
            </a:lnRef>
            <a:fillRef idx="0">
              <a:scrgbClr r="0" g="0" b="0"/>
            </a:fillRef>
            <a:effectRef idx="0">
              <a:scrgbClr r="0" g="0" b="0"/>
            </a:effectRef>
            <a:fontRef idx="minor">
              <a:schemeClr val="dk1"/>
            </a:fontRef>
          </p:style>
          <p:txBody>
            <a:bodyPr spcFirstLastPara="0" vert="horz" wrap="square" lIns="21590" tIns="216000" rIns="21590" bIns="21590" numCol="1" spcCol="1270" anchor="ctr" anchorCtr="0">
              <a:noAutofit/>
            </a:bodyPr>
            <a:lstStyle/>
            <a:p>
              <a:pPr lvl="0" algn="ctr" defTabSz="755650">
                <a:lnSpc>
                  <a:spcPct val="90000"/>
                </a:lnSpc>
                <a:spcBef>
                  <a:spcPct val="0"/>
                </a:spcBef>
                <a:spcAft>
                  <a:spcPct val="35000"/>
                </a:spcAft>
              </a:pPr>
              <a:r>
                <a:rPr kumimoji="1" lang="ja-JP" altLang="en-US" sz="5400" b="1" kern="1200" dirty="0" smtClean="0">
                  <a:solidFill>
                    <a:schemeClr val="accent4">
                      <a:lumMod val="75000"/>
                    </a:schemeClr>
                  </a:solidFill>
                  <a:latin typeface="メイリオ" panose="020B0604030504040204" pitchFamily="50" charset="-128"/>
                  <a:ea typeface="メイリオ" panose="020B0604030504040204" pitchFamily="50" charset="-128"/>
                </a:rPr>
                <a:t>３</a:t>
              </a:r>
              <a:endParaRPr kumimoji="1" lang="ja-JP" altLang="en-US" sz="5400" b="1" kern="1200" dirty="0">
                <a:solidFill>
                  <a:schemeClr val="accent4">
                    <a:lumMod val="75000"/>
                  </a:schemeClr>
                </a:solidFill>
                <a:latin typeface="メイリオ" panose="020B0604030504040204" pitchFamily="50" charset="-128"/>
                <a:ea typeface="メイリオ" panose="020B0604030504040204" pitchFamily="50" charset="-128"/>
              </a:endParaRPr>
            </a:p>
          </p:txBody>
        </p:sp>
        <p:sp>
          <p:nvSpPr>
            <p:cNvPr id="139" name="テキスト ボックス 138"/>
            <p:cNvSpPr txBox="1"/>
            <p:nvPr/>
          </p:nvSpPr>
          <p:spPr bwMode="white">
            <a:xfrm>
              <a:off x="7512768" y="1540629"/>
              <a:ext cx="2088000" cy="792000"/>
            </a:xfrm>
            <a:prstGeom prst="rect">
              <a:avLst/>
            </a:prstGeom>
            <a:solidFill>
              <a:schemeClr val="bg1"/>
            </a:solidFill>
            <a:ln>
              <a:noFill/>
            </a:ln>
          </p:spPr>
          <p:txBody>
            <a:bodyPr wrap="square" rtlCol="0">
              <a:spAutoFit/>
            </a:bodyPr>
            <a:lstStyle/>
            <a:p>
              <a:r>
                <a:rPr kumimoji="1" lang="ja-JP" altLang="en-US" sz="900" dirty="0" smtClean="0">
                  <a:solidFill>
                    <a:schemeClr val="accent4">
                      <a:lumMod val="50000"/>
                    </a:schemeClr>
                  </a:solidFill>
                  <a:latin typeface="メイリオ" panose="020B0604030504040204" pitchFamily="50" charset="-128"/>
                  <a:ea typeface="メイリオ" panose="020B0604030504040204" pitchFamily="50" charset="-128"/>
                </a:rPr>
                <a:t>関連する退院阻害要因</a:t>
              </a:r>
              <a:endParaRPr kumimoji="1" lang="en-US" altLang="ja-JP" sz="900" dirty="0" smtClean="0">
                <a:solidFill>
                  <a:schemeClr val="accent4">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4">
                      <a:lumMod val="50000"/>
                    </a:schemeClr>
                  </a:solidFill>
                  <a:latin typeface="メイリオ" panose="020B0604030504040204" pitchFamily="50" charset="-128"/>
                  <a:ea typeface="メイリオ" panose="020B0604030504040204" pitchFamily="50" charset="-128"/>
                </a:rPr>
                <a:t>・住まいの</a:t>
              </a:r>
              <a:r>
                <a:rPr kumimoji="1" lang="ja-JP" altLang="en-US" sz="900" dirty="0">
                  <a:solidFill>
                    <a:schemeClr val="accent4">
                      <a:lumMod val="50000"/>
                    </a:schemeClr>
                  </a:solidFill>
                  <a:latin typeface="メイリオ" panose="020B0604030504040204" pitchFamily="50" charset="-128"/>
                  <a:ea typeface="メイリオ" panose="020B0604030504040204" pitchFamily="50" charset="-128"/>
                </a:rPr>
                <a:t>確保</a:t>
              </a:r>
              <a:r>
                <a:rPr kumimoji="1" lang="ja-JP" altLang="en-US" sz="900" dirty="0" smtClean="0">
                  <a:solidFill>
                    <a:schemeClr val="accent4">
                      <a:lumMod val="50000"/>
                    </a:schemeClr>
                  </a:solidFill>
                  <a:latin typeface="メイリオ" panose="020B0604030504040204" pitchFamily="50" charset="-128"/>
                  <a:ea typeface="メイリオ" panose="020B0604030504040204" pitchFamily="50" charset="-128"/>
                </a:rPr>
                <a:t>が出来ない</a:t>
              </a:r>
              <a:endParaRPr kumimoji="1" lang="en-US" altLang="ja-JP" sz="900" dirty="0" smtClean="0">
                <a:solidFill>
                  <a:schemeClr val="accent4">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4">
                      <a:lumMod val="50000"/>
                    </a:schemeClr>
                  </a:solidFill>
                  <a:latin typeface="メイリオ" panose="020B0604030504040204" pitchFamily="50" charset="-128"/>
                  <a:ea typeface="メイリオ" panose="020B0604030504040204" pitchFamily="50" charset="-128"/>
                </a:rPr>
                <a:t>・家事や金銭管理ができない</a:t>
              </a:r>
              <a:endParaRPr kumimoji="1" lang="en-US" altLang="ja-JP" sz="900" dirty="0" smtClean="0">
                <a:solidFill>
                  <a:schemeClr val="accent4">
                    <a:lumMod val="50000"/>
                  </a:schemeClr>
                </a:solidFill>
                <a:latin typeface="メイリオ" panose="020B0604030504040204" pitchFamily="50" charset="-128"/>
                <a:ea typeface="メイリオ" panose="020B0604030504040204" pitchFamily="50" charset="-128"/>
              </a:endParaRPr>
            </a:p>
            <a:p>
              <a:r>
                <a:rPr kumimoji="1" lang="ja-JP" altLang="en-US" sz="900" dirty="0" smtClean="0">
                  <a:solidFill>
                    <a:schemeClr val="accent4">
                      <a:lumMod val="50000"/>
                    </a:schemeClr>
                  </a:solidFill>
                  <a:latin typeface="メイリオ" panose="020B0604030504040204" pitchFamily="50" charset="-128"/>
                  <a:ea typeface="メイリオ" panose="020B0604030504040204" pitchFamily="50" charset="-128"/>
                </a:rPr>
                <a:t>・</a:t>
              </a:r>
              <a:r>
                <a:rPr kumimoji="1" lang="en-US" altLang="ja-JP" sz="900" dirty="0" smtClean="0">
                  <a:solidFill>
                    <a:schemeClr val="accent4">
                      <a:lumMod val="50000"/>
                    </a:schemeClr>
                  </a:solidFill>
                  <a:latin typeface="メイリオ" panose="020B0604030504040204" pitchFamily="50" charset="-128"/>
                  <a:ea typeface="メイリオ" panose="020B0604030504040204" pitchFamily="50" charset="-128"/>
                </a:rPr>
                <a:t>ADL</a:t>
              </a:r>
              <a:r>
                <a:rPr kumimoji="1" lang="ja-JP" altLang="en-US" sz="900" dirty="0" smtClean="0">
                  <a:solidFill>
                    <a:schemeClr val="accent4">
                      <a:lumMod val="50000"/>
                    </a:schemeClr>
                  </a:solidFill>
                  <a:latin typeface="メイリオ" panose="020B0604030504040204" pitchFamily="50" charset="-128"/>
                  <a:ea typeface="メイリオ" panose="020B0604030504040204" pitchFamily="50" charset="-128"/>
                </a:rPr>
                <a:t>の低下や重度の身体合併症　　</a:t>
              </a:r>
              <a:endParaRPr kumimoji="1" lang="en-US" altLang="ja-JP" sz="900" dirty="0" smtClean="0">
                <a:solidFill>
                  <a:schemeClr val="accent4">
                    <a:lumMod val="50000"/>
                  </a:schemeClr>
                </a:solidFill>
                <a:latin typeface="メイリオ" panose="020B0604030504040204" pitchFamily="50" charset="-128"/>
                <a:ea typeface="メイリオ" panose="020B0604030504040204" pitchFamily="50" charset="-128"/>
              </a:endParaRPr>
            </a:p>
            <a:p>
              <a:r>
                <a:rPr kumimoji="1" lang="ja-JP" altLang="en-US" sz="900" dirty="0">
                  <a:solidFill>
                    <a:schemeClr val="accent4">
                      <a:lumMod val="50000"/>
                    </a:schemeClr>
                  </a:solidFill>
                  <a:latin typeface="メイリオ" panose="020B0604030504040204" pitchFamily="50" charset="-128"/>
                  <a:ea typeface="メイリオ" panose="020B0604030504040204" pitchFamily="50" charset="-128"/>
                </a:rPr>
                <a:t>　</a:t>
              </a:r>
              <a:r>
                <a:rPr kumimoji="1" lang="ja-JP" altLang="en-US" sz="900" dirty="0" smtClean="0">
                  <a:solidFill>
                    <a:schemeClr val="accent4">
                      <a:lumMod val="50000"/>
                    </a:schemeClr>
                  </a:solidFill>
                  <a:latin typeface="メイリオ" panose="020B0604030504040204" pitchFamily="50" charset="-128"/>
                  <a:ea typeface="メイリオ" panose="020B0604030504040204" pitchFamily="50" charset="-128"/>
                </a:rPr>
                <a:t>がある</a:t>
              </a:r>
              <a:endParaRPr kumimoji="1" lang="en-US" altLang="ja-JP" sz="900" dirty="0" smtClean="0">
                <a:solidFill>
                  <a:schemeClr val="accent4">
                    <a:lumMod val="50000"/>
                  </a:schemeClr>
                </a:solidFill>
                <a:latin typeface="メイリオ" panose="020B0604030504040204" pitchFamily="50" charset="-128"/>
                <a:ea typeface="メイリオ" panose="020B0604030504040204" pitchFamily="50" charset="-128"/>
              </a:endParaRPr>
            </a:p>
          </p:txBody>
        </p:sp>
      </p:grpSp>
      <p:sp>
        <p:nvSpPr>
          <p:cNvPr id="15" name="正方形/長方形 14"/>
          <p:cNvSpPr/>
          <p:nvPr/>
        </p:nvSpPr>
        <p:spPr>
          <a:xfrm>
            <a:off x="0" y="0"/>
            <a:ext cx="12801600"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pPr algn="ctr"/>
            <a:r>
              <a:rPr kumimoji="1" lang="ja-JP" altLang="en-US" sz="2400" b="1" dirty="0" smtClean="0">
                <a:latin typeface="メイリオ" panose="020B0604030504040204" pitchFamily="50" charset="-128"/>
                <a:ea typeface="メイリオ" panose="020B0604030504040204" pitchFamily="50" charset="-128"/>
              </a:rPr>
              <a:t>個別支援から見えてきた地域課題について</a:t>
            </a:r>
            <a:endParaRPr kumimoji="1" lang="ja-JP" altLang="en-US" sz="2400" b="1" dirty="0">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11285400" y="82433"/>
            <a:ext cx="1440000" cy="432220"/>
          </a:xfrm>
          <a:prstGeom prst="rect">
            <a:avLst/>
          </a:prstGeom>
          <a:solidFill>
            <a:schemeClr val="bg1"/>
          </a:solidFill>
          <a:ln>
            <a:solidFill>
              <a:schemeClr val="tx1"/>
            </a:solidFill>
          </a:ln>
        </p:spPr>
        <p:txBody>
          <a:bodyPr wrap="square" tIns="108000" rtlCol="0">
            <a:spAutoFit/>
          </a:bodyPr>
          <a:lstStyle/>
          <a:p>
            <a:pPr algn="ctr"/>
            <a:r>
              <a:rPr kumimoji="1" lang="ja-JP" altLang="en-US" u="none" dirty="0" smtClean="0">
                <a:latin typeface="メイリオ" panose="020B0604030504040204" pitchFamily="50" charset="-128"/>
                <a:ea typeface="メイリオ" panose="020B0604030504040204" pitchFamily="50" charset="-128"/>
              </a:rPr>
              <a:t>資料</a:t>
            </a:r>
            <a:r>
              <a:rPr kumimoji="1" lang="en-US" altLang="ja-JP" dirty="0">
                <a:latin typeface="メイリオ" panose="020B0604030504040204" pitchFamily="50" charset="-128"/>
                <a:ea typeface="メイリオ" panose="020B0604030504040204" pitchFamily="50" charset="-128"/>
              </a:rPr>
              <a:t>2</a:t>
            </a:r>
            <a:endParaRPr kumimoji="1" lang="ja-JP" altLang="en-US" u="none" dirty="0">
              <a:latin typeface="メイリオ" panose="020B0604030504040204" pitchFamily="50" charset="-128"/>
              <a:ea typeface="メイリオ" panose="020B0604030504040204" pitchFamily="50" charset="-128"/>
            </a:endParaRPr>
          </a:p>
        </p:txBody>
      </p:sp>
      <p:sp>
        <p:nvSpPr>
          <p:cNvPr id="49" name="テキスト ボックス 48"/>
          <p:cNvSpPr txBox="1"/>
          <p:nvPr/>
        </p:nvSpPr>
        <p:spPr>
          <a:xfrm>
            <a:off x="6884817" y="4176802"/>
            <a:ext cx="2160000" cy="2066580"/>
          </a:xfrm>
          <a:prstGeom prst="roundRect">
            <a:avLst>
              <a:gd name="adj" fmla="val 5023"/>
            </a:avLst>
          </a:prstGeom>
          <a:solidFill>
            <a:schemeClr val="accent4">
              <a:lumMod val="40000"/>
              <a:lumOff val="60000"/>
            </a:schemeClr>
          </a:solidFill>
          <a:ln>
            <a:solidFill>
              <a:schemeClr val="accent4">
                <a:lumMod val="60000"/>
                <a:lumOff val="4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36000" rIns="0" bIns="200025"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800" dirty="0">
                <a:latin typeface="メイリオ" panose="020B0604030504040204" pitchFamily="50" charset="-128"/>
                <a:ea typeface="メイリオ" panose="020B0604030504040204" pitchFamily="50" charset="-128"/>
              </a:rPr>
              <a:t>地域移行制度に対応できる相談支援等の事業所が少ない</a:t>
            </a:r>
            <a:r>
              <a:rPr kumimoji="1" lang="en-US" altLang="ja-JP" sz="800" dirty="0">
                <a:latin typeface="メイリオ" panose="020B0604030504040204" pitchFamily="50" charset="-128"/>
                <a:ea typeface="メイリオ" panose="020B0604030504040204" pitchFamily="50" charset="-128"/>
              </a:rPr>
              <a:t/>
            </a:r>
            <a:br>
              <a:rPr kumimoji="1" lang="en-US" altLang="ja-JP" sz="800" dirty="0">
                <a:latin typeface="メイリオ" panose="020B0604030504040204" pitchFamily="50" charset="-128"/>
                <a:ea typeface="メイリオ" panose="020B0604030504040204" pitchFamily="50" charset="-128"/>
              </a:rPr>
            </a:br>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月</a:t>
            </a:r>
            <a:r>
              <a:rPr kumimoji="1" lang="en-US" altLang="ja-JP" sz="800" dirty="0">
                <a:latin typeface="メイリオ" panose="020B0604030504040204" pitchFamily="50" charset="-128"/>
                <a:ea typeface="メイリオ" panose="020B0604030504040204" pitchFamily="50" charset="-128"/>
              </a:rPr>
              <a:t>2</a:t>
            </a:r>
            <a:r>
              <a:rPr kumimoji="1" lang="ja-JP" altLang="en-US" sz="800" dirty="0">
                <a:latin typeface="メイリオ" panose="020B0604030504040204" pitchFamily="50" charset="-128"/>
                <a:ea typeface="メイリオ" panose="020B0604030504040204" pitchFamily="50" charset="-128"/>
              </a:rPr>
              <a:t>回面接等に対応しきれない</a:t>
            </a:r>
            <a:r>
              <a:rPr kumimoji="1" lang="en-US" altLang="ja-JP" sz="800" dirty="0" smtClean="0">
                <a:latin typeface="メイリオ" panose="020B0604030504040204" pitchFamily="50" charset="-128"/>
                <a:ea typeface="メイリオ" panose="020B0604030504040204" pitchFamily="50" charset="-128"/>
              </a:rPr>
              <a:t>)</a:t>
            </a:r>
            <a:endParaRPr kumimoji="1" lang="en-US" altLang="ja-JP" sz="8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800" dirty="0">
                <a:latin typeface="メイリオ" panose="020B0604030504040204" pitchFamily="50" charset="-128"/>
                <a:ea typeface="メイリオ" panose="020B0604030504040204" pitchFamily="50" charset="-128"/>
              </a:rPr>
              <a:t>広域の同行支援などは事業所負担が</a:t>
            </a:r>
            <a:r>
              <a:rPr kumimoji="1" lang="ja-JP" altLang="en-US" sz="800" dirty="0" smtClean="0">
                <a:latin typeface="メイリオ" panose="020B0604030504040204" pitchFamily="50" charset="-128"/>
                <a:ea typeface="メイリオ" panose="020B0604030504040204" pitchFamily="50" charset="-128"/>
              </a:rPr>
              <a:t>大きい</a:t>
            </a:r>
            <a:endParaRPr kumimoji="1" lang="en-US" altLang="ja-JP" sz="8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800" dirty="0">
                <a:latin typeface="メイリオ" panose="020B0604030504040204" pitchFamily="50" charset="-128"/>
                <a:ea typeface="メイリオ" panose="020B0604030504040204" pitchFamily="50" charset="-128"/>
              </a:rPr>
              <a:t>居住先の設定に難航する</a:t>
            </a:r>
            <a:endParaRPr kumimoji="1" lang="en-US" altLang="ja-JP" sz="8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800" dirty="0">
                <a:latin typeface="メイリオ" panose="020B0604030504040204" pitchFamily="50" charset="-128"/>
                <a:ea typeface="メイリオ" panose="020B0604030504040204" pitchFamily="50" charset="-128"/>
              </a:rPr>
              <a:t>居住先が確定しないと支援者が設定できない場合も</a:t>
            </a:r>
            <a:r>
              <a:rPr kumimoji="1" lang="ja-JP" altLang="en-US" sz="800" dirty="0" smtClean="0">
                <a:latin typeface="メイリオ" panose="020B0604030504040204" pitchFamily="50" charset="-128"/>
                <a:ea typeface="メイリオ" panose="020B0604030504040204" pitchFamily="50" charset="-128"/>
              </a:rPr>
              <a:t>多い</a:t>
            </a:r>
            <a:endParaRPr kumimoji="1" lang="en-US" altLang="ja-JP" sz="8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800" dirty="0">
                <a:latin typeface="メイリオ" panose="020B0604030504040204" pitchFamily="50" charset="-128"/>
                <a:ea typeface="メイリオ" panose="020B0604030504040204" pitchFamily="50" charset="-128"/>
              </a:rPr>
              <a:t>金銭的な負担がある場合も</a:t>
            </a:r>
            <a:r>
              <a:rPr kumimoji="1" lang="en-US" altLang="ja-JP" sz="800" dirty="0">
                <a:latin typeface="メイリオ" panose="020B0604030504040204" pitchFamily="50" charset="-128"/>
                <a:ea typeface="メイリオ" panose="020B0604030504040204" pitchFamily="50" charset="-128"/>
              </a:rPr>
              <a:t>…</a:t>
            </a: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800" dirty="0">
                <a:latin typeface="メイリオ" panose="020B0604030504040204" pitchFamily="50" charset="-128"/>
                <a:ea typeface="メイリオ" panose="020B0604030504040204" pitchFamily="50" charset="-128"/>
              </a:rPr>
              <a:t>まばらな対応だと唐突な提案になりがちで当事者にとって展開が急すぎて不安に</a:t>
            </a:r>
            <a:r>
              <a:rPr kumimoji="1" lang="ja-JP" altLang="en-US" sz="800" dirty="0" smtClean="0">
                <a:latin typeface="メイリオ" panose="020B0604030504040204" pitchFamily="50" charset="-128"/>
                <a:ea typeface="メイリオ" panose="020B0604030504040204" pitchFamily="50" charset="-128"/>
              </a:rPr>
              <a:t>なる</a:t>
            </a:r>
            <a:endParaRPr kumimoji="1" lang="en-US" altLang="ja-JP" sz="800" dirty="0" smtClean="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endParaRPr kumimoji="1" lang="en-US" altLang="ja-JP" sz="8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Ø"/>
            </a:pPr>
            <a:r>
              <a:rPr kumimoji="1" lang="ja-JP" altLang="en-US" sz="800" dirty="0">
                <a:latin typeface="メイリオ" panose="020B0604030504040204" pitchFamily="50" charset="-128"/>
                <a:ea typeface="メイリオ" panose="020B0604030504040204" pitchFamily="50" charset="-128"/>
              </a:rPr>
              <a:t>重度の身体合併症があるなどで、精神症状が落ち着いていても受け入れ先がない</a:t>
            </a:r>
            <a:endParaRPr kumimoji="1" lang="en-US" altLang="ja-JP" sz="800" dirty="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Wingdings" panose="05000000000000000000" pitchFamily="2" charset="2"/>
              <a:buChar char="Ø"/>
            </a:pPr>
            <a:endParaRPr kumimoji="1" lang="ja-JP" altLang="en-US" sz="800" kern="120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7223382" y="5869345"/>
            <a:ext cx="2160000" cy="2616877"/>
          </a:xfrm>
          <a:prstGeom prst="roundRect">
            <a:avLst>
              <a:gd name="adj" fmla="val 4841"/>
            </a:avLst>
          </a:prstGeom>
          <a:solidFill>
            <a:schemeClr val="bg1"/>
          </a:solidFill>
          <a:ln w="28575">
            <a:solidFill>
              <a:schemeClr val="accent4">
                <a:lumMod val="20000"/>
                <a:lumOff val="80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72000" tIns="108000" rIns="36000" bIns="108000" numCol="1" spcCol="1270" anchor="t" anchorCtr="0">
            <a:noAutofit/>
          </a:bodyPr>
          <a:lstStyle/>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900" dirty="0">
                <a:latin typeface="メイリオ" panose="020B0604030504040204" pitchFamily="50" charset="-128"/>
                <a:ea typeface="メイリオ" panose="020B0604030504040204" pitchFamily="50" charset="-128"/>
              </a:rPr>
              <a:t>フォーマルな支援の連携と役割分担</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kumimoji="1" lang="ja-JP" altLang="en-US" sz="900" dirty="0">
                <a:latin typeface="メイリオ" panose="020B0604030504040204" pitchFamily="50" charset="-128"/>
                <a:ea typeface="メイリオ" panose="020B0604030504040204" pitchFamily="50" charset="-128"/>
              </a:rPr>
              <a:t>　市町村・保健所</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kumimoji="1" lang="ja-JP" altLang="en-US" sz="900" dirty="0">
                <a:latin typeface="メイリオ" panose="020B0604030504040204" pitchFamily="50" charset="-128"/>
                <a:ea typeface="メイリオ" panose="020B0604030504040204" pitchFamily="50" charset="-128"/>
              </a:rPr>
              <a:t>　基幹・委託相談</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kumimoji="1" lang="ja-JP" altLang="en-US" sz="900" dirty="0">
                <a:latin typeface="メイリオ" panose="020B0604030504040204" pitchFamily="50" charset="-128"/>
                <a:ea typeface="メイリオ" panose="020B0604030504040204" pitchFamily="50" charset="-128"/>
              </a:rPr>
              <a:t>　居住支援法人　</a:t>
            </a:r>
            <a:r>
              <a:rPr kumimoji="1" lang="en-US" altLang="ja-JP" sz="900" dirty="0">
                <a:latin typeface="メイリオ" panose="020B0604030504040204" pitchFamily="50" charset="-128"/>
                <a:ea typeface="メイリオ" panose="020B0604030504040204" pitchFamily="50" charset="-128"/>
              </a:rPr>
              <a:t>etc.</a:t>
            </a:r>
            <a:r>
              <a:rPr kumimoji="1" lang="ja-JP" altLang="en-US" sz="900" dirty="0">
                <a:latin typeface="メイリオ" panose="020B0604030504040204" pitchFamily="50" charset="-128"/>
                <a:ea typeface="メイリオ" panose="020B0604030504040204" pitchFamily="50" charset="-128"/>
              </a:rPr>
              <a:t>　</a:t>
            </a:r>
            <a:endParaRPr kumimoji="1" lang="en-US" altLang="ja-JP" sz="9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900" dirty="0">
                <a:latin typeface="メイリオ" panose="020B0604030504040204" pitchFamily="50" charset="-128"/>
                <a:ea typeface="メイリオ" panose="020B0604030504040204" pitchFamily="50" charset="-128"/>
              </a:rPr>
              <a:t>インフォーマルな支援の活用と確認</a:t>
            </a:r>
            <a:endParaRPr kumimoji="1" lang="en-US" altLang="ja-JP" sz="9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900" dirty="0">
                <a:latin typeface="メイリオ" panose="020B0604030504040204" pitchFamily="50" charset="-128"/>
                <a:ea typeface="メイリオ" panose="020B0604030504040204" pitchFamily="50" charset="-128"/>
              </a:rPr>
              <a:t>「連続性のある支援」</a:t>
            </a:r>
            <a:r>
              <a:rPr kumimoji="1" lang="en-US" altLang="ja-JP" sz="900" dirty="0">
                <a:latin typeface="メイリオ" panose="020B0604030504040204" pitchFamily="50" charset="-128"/>
                <a:ea typeface="メイリオ" panose="020B0604030504040204" pitchFamily="50" charset="-128"/>
              </a:rPr>
              <a:t/>
            </a:r>
            <a:br>
              <a:rPr kumimoji="1" lang="en-US" altLang="ja-JP" sz="900" dirty="0">
                <a:latin typeface="メイリオ" panose="020B0604030504040204" pitchFamily="50" charset="-128"/>
                <a:ea typeface="メイリオ" panose="020B0604030504040204" pitchFamily="50" charset="-128"/>
              </a:rPr>
            </a:br>
            <a:r>
              <a:rPr kumimoji="1" lang="ja-JP" altLang="en-US" sz="900" dirty="0">
                <a:latin typeface="メイリオ" panose="020B0604030504040204" pitchFamily="50" charset="-128"/>
                <a:ea typeface="メイリオ" panose="020B0604030504040204" pitchFamily="50" charset="-128"/>
              </a:rPr>
              <a:t>面会→外出や見学同行→振り返りまで同じメンバーで実施できることが理想</a:t>
            </a:r>
            <a:endParaRPr kumimoji="1" lang="en-US" altLang="ja-JP" sz="9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900" dirty="0">
                <a:latin typeface="メイリオ" panose="020B0604030504040204" pitchFamily="50" charset="-128"/>
                <a:ea typeface="メイリオ" panose="020B0604030504040204" pitchFamily="50" charset="-128"/>
              </a:rPr>
              <a:t>地域の資源は近年増加しており、退院先の設定はやりやすくなっているが、資源やサービスにおける質の担保は課題</a:t>
            </a:r>
            <a:endParaRPr kumimoji="1" lang="en-US" altLang="ja-JP" sz="9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13049" lvl="1" indent="-113049" defTabSz="732725">
              <a:lnSpc>
                <a:spcPct val="90000"/>
              </a:lnSpc>
              <a:spcBef>
                <a:spcPct val="0"/>
              </a:spcBef>
              <a:spcAft>
                <a:spcPct val="15000"/>
              </a:spcAft>
              <a:buFont typeface="Wingdings" panose="05000000000000000000" pitchFamily="2" charset="2"/>
              <a:buChar char="u"/>
            </a:pPr>
            <a:r>
              <a:rPr kumimoji="1" lang="ja-JP" altLang="en-US" sz="900" dirty="0">
                <a:latin typeface="メイリオ" panose="020B0604030504040204" pitchFamily="50" charset="-128"/>
                <a:ea typeface="メイリオ" panose="020B0604030504040204" pitchFamily="50" charset="-128"/>
              </a:rPr>
              <a:t>身体科との連携は地域によってばらつきがある</a:t>
            </a:r>
            <a:r>
              <a:rPr kumimoji="1" lang="ja-JP" altLang="en-US" sz="900" dirty="0" smtClean="0">
                <a:latin typeface="メイリオ" panose="020B0604030504040204" pitchFamily="50" charset="-128"/>
                <a:ea typeface="メイリオ" panose="020B0604030504040204" pitchFamily="50" charset="-128"/>
              </a:rPr>
              <a:t>。</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Wingdings" panose="05000000000000000000" pitchFamily="2" charset="2"/>
              <a:buChar char="u"/>
            </a:pPr>
            <a:endParaRPr kumimoji="1" lang="ja-JP" altLang="en-US" sz="900" kern="12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6897960" y="8543766"/>
            <a:ext cx="2485422" cy="982800"/>
          </a:xfrm>
          <a:prstGeom prst="roundRect">
            <a:avLst>
              <a:gd name="adj" fmla="val 12739"/>
            </a:avLst>
          </a:prstGeom>
          <a:solidFill>
            <a:schemeClr val="bg1"/>
          </a:solidFill>
          <a:ln w="28575">
            <a:solidFill>
              <a:schemeClr val="accent4">
                <a:lumMod val="75000"/>
              </a:schemeClr>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0" tIns="72000" rIns="0" bIns="0" numCol="1" spcCol="1270" anchor="t" anchorCtr="0">
            <a:noAutofit/>
          </a:bodyPr>
          <a:lstStyle/>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病院における退院支援（退院前訪問等）</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smtClean="0">
                <a:latin typeface="メイリオ" panose="020B0604030504040204" pitchFamily="50" charset="-128"/>
                <a:ea typeface="メイリオ" panose="020B0604030504040204" pitchFamily="50" charset="-128"/>
              </a:rPr>
              <a:t>保健所</a:t>
            </a:r>
            <a:r>
              <a:rPr kumimoji="1" lang="ja-JP" altLang="en-US" sz="900" dirty="0">
                <a:latin typeface="メイリオ" panose="020B0604030504040204" pitchFamily="50" charset="-128"/>
                <a:ea typeface="メイリオ" panose="020B0604030504040204" pitchFamily="50" charset="-128"/>
              </a:rPr>
              <a:t>や</a:t>
            </a:r>
            <a:r>
              <a:rPr kumimoji="1" lang="ja-JP" altLang="en-US" sz="900" dirty="0" smtClean="0">
                <a:latin typeface="メイリオ" panose="020B0604030504040204" pitchFamily="50" charset="-128"/>
                <a:ea typeface="メイリオ" panose="020B0604030504040204" pitchFamily="50" charset="-128"/>
              </a:rPr>
              <a:t>広域</a:t>
            </a:r>
            <a:r>
              <a:rPr kumimoji="1" lang="en-US" altLang="ja-JP" sz="900" dirty="0" smtClean="0">
                <a:latin typeface="メイリオ" panose="020B0604030504040204" pitchFamily="50" charset="-128"/>
                <a:ea typeface="メイリオ" panose="020B0604030504040204" pitchFamily="50" charset="-128"/>
              </a:rPr>
              <a:t>Co.</a:t>
            </a:r>
            <a:r>
              <a:rPr kumimoji="1" lang="ja-JP" altLang="en-US" sz="900" dirty="0" smtClean="0">
                <a:latin typeface="メイリオ" panose="020B0604030504040204" pitchFamily="50" charset="-128"/>
                <a:ea typeface="メイリオ" panose="020B0604030504040204" pitchFamily="50" charset="-128"/>
              </a:rPr>
              <a:t>との連携</a:t>
            </a:r>
            <a:endParaRPr kumimoji="1" lang="en-US" altLang="ja-JP" sz="9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kern="1200" dirty="0" smtClean="0">
                <a:latin typeface="メイリオ" panose="020B0604030504040204" pitchFamily="50" charset="-128"/>
                <a:ea typeface="メイリオ" panose="020B0604030504040204" pitchFamily="50" charset="-128"/>
              </a:rPr>
              <a:t>地域への外出や見学等による「選択肢」の提供</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r>
              <a:rPr kumimoji="1" lang="ja-JP" altLang="en-US" sz="900" dirty="0">
                <a:latin typeface="メイリオ" panose="020B0604030504040204" pitchFamily="50" charset="-128"/>
                <a:ea typeface="メイリオ" panose="020B0604030504040204" pitchFamily="50" charset="-128"/>
              </a:rPr>
              <a:t>病院</a:t>
            </a:r>
            <a:r>
              <a:rPr kumimoji="1" lang="ja-JP" altLang="en-US" sz="900" dirty="0" smtClean="0">
                <a:latin typeface="メイリオ" panose="020B0604030504040204" pitchFamily="50" charset="-128"/>
                <a:ea typeface="メイリオ" panose="020B0604030504040204" pitchFamily="50" charset="-128"/>
              </a:rPr>
              <a:t>と地域支援者によるチーム作り</a:t>
            </a:r>
            <a:endParaRPr kumimoji="1" lang="en-US" altLang="ja-JP" sz="900" kern="1200" dirty="0" smtClean="0">
              <a:latin typeface="メイリオ" panose="020B0604030504040204" pitchFamily="50" charset="-128"/>
              <a:ea typeface="メイリオ" panose="020B0604030504040204" pitchFamily="50" charset="-128"/>
            </a:endParaRPr>
          </a:p>
          <a:p>
            <a:pPr marL="171450" lvl="1" indent="-171450" defTabSz="1111250">
              <a:lnSpc>
                <a:spcPct val="90000"/>
              </a:lnSpc>
              <a:spcBef>
                <a:spcPct val="0"/>
              </a:spcBef>
              <a:spcAft>
                <a:spcPct val="15000"/>
              </a:spcAft>
              <a:buFont typeface="メイリオ" panose="020B0604030504040204" pitchFamily="50" charset="-128"/>
              <a:buChar char="★"/>
            </a:pPr>
            <a:r>
              <a:rPr kumimoji="1" lang="ja-JP" altLang="en-US" sz="900" dirty="0">
                <a:latin typeface="メイリオ" panose="020B0604030504040204" pitchFamily="50" charset="-128"/>
                <a:ea typeface="メイリオ" panose="020B0604030504040204" pitchFamily="50" charset="-128"/>
              </a:rPr>
              <a:t>救命救急と精神科のスムーズな連携</a:t>
            </a:r>
            <a:endParaRPr kumimoji="1" lang="en-US" altLang="ja-JP" sz="900" dirty="0">
              <a:latin typeface="メイリオ" panose="020B0604030504040204" pitchFamily="50" charset="-128"/>
              <a:ea typeface="メイリオ" panose="020B0604030504040204" pitchFamily="50" charset="-128"/>
            </a:endParaRPr>
          </a:p>
          <a:p>
            <a:pPr marL="171450" lvl="1" indent="-171450" algn="l" defTabSz="1111250">
              <a:lnSpc>
                <a:spcPct val="90000"/>
              </a:lnSpc>
              <a:spcBef>
                <a:spcPct val="0"/>
              </a:spcBef>
              <a:spcAft>
                <a:spcPct val="15000"/>
              </a:spcAft>
              <a:buFont typeface="メイリオ" panose="020B0604030504040204" pitchFamily="50" charset="-128"/>
              <a:buChar char="★"/>
            </a:pPr>
            <a:endParaRPr kumimoji="1" lang="ja-JP" altLang="en-US" sz="900" kern="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68398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1240</TotalTime>
  <Words>1278</Words>
  <Application>Microsoft Office PowerPoint</Application>
  <PresentationFormat>A3 297x420 mm</PresentationFormat>
  <Paragraphs>138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中川　尚代</dc:creator>
  <cp:lastModifiedBy>中川　尚代</cp:lastModifiedBy>
  <cp:revision>89</cp:revision>
  <cp:lastPrinted>2023-08-18T08:34:04Z</cp:lastPrinted>
  <dcterms:created xsi:type="dcterms:W3CDTF">2023-07-14T08:55:38Z</dcterms:created>
  <dcterms:modified xsi:type="dcterms:W3CDTF">2023-08-30T05:05:24Z</dcterms:modified>
</cp:coreProperties>
</file>