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5" r:id="rId2"/>
  </p:sldMasterIdLst>
  <p:notesMasterIdLst>
    <p:notesMasterId r:id="rId23"/>
  </p:notesMasterIdLst>
  <p:sldIdLst>
    <p:sldId id="502" r:id="rId3"/>
    <p:sldId id="487" r:id="rId4"/>
    <p:sldId id="451" r:id="rId5"/>
    <p:sldId id="505" r:id="rId6"/>
    <p:sldId id="506" r:id="rId7"/>
    <p:sldId id="490" r:id="rId8"/>
    <p:sldId id="491" r:id="rId9"/>
    <p:sldId id="492" r:id="rId10"/>
    <p:sldId id="503" r:id="rId11"/>
    <p:sldId id="555" r:id="rId12"/>
    <p:sldId id="556" r:id="rId13"/>
    <p:sldId id="557" r:id="rId14"/>
    <p:sldId id="496" r:id="rId15"/>
    <p:sldId id="559" r:id="rId16"/>
    <p:sldId id="497" r:id="rId17"/>
    <p:sldId id="561" r:id="rId18"/>
    <p:sldId id="562" r:id="rId19"/>
    <p:sldId id="563" r:id="rId20"/>
    <p:sldId id="565" r:id="rId21"/>
    <p:sldId id="504" r:id="rId22"/>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6" autoAdjust="0"/>
    <p:restoredTop sz="94434" autoAdjust="0"/>
  </p:normalViewPr>
  <p:slideViewPr>
    <p:cSldViewPr>
      <p:cViewPr varScale="1">
        <p:scale>
          <a:sx n="98" d="100"/>
          <a:sy n="98" d="100"/>
        </p:scale>
        <p:origin x="715" y="86"/>
      </p:cViewPr>
      <p:guideLst>
        <p:guide orient="horz" pos="2160"/>
        <p:guide pos="2880"/>
      </p:guideLst>
    </p:cSldViewPr>
  </p:slideViewPr>
  <p:notesTextViewPr>
    <p:cViewPr>
      <p:scale>
        <a:sx n="3" d="2"/>
        <a:sy n="3" d="2"/>
      </p:scale>
      <p:origin x="0" y="0"/>
    </p:cViewPr>
  </p:notesTextViewPr>
  <p:sorterViewPr>
    <p:cViewPr>
      <p:scale>
        <a:sx n="100" d="100"/>
        <a:sy n="100" d="100"/>
      </p:scale>
      <p:origin x="0" y="-5172"/>
    </p:cViewPr>
  </p:sorterViewPr>
  <p:notesViewPr>
    <p:cSldViewPr>
      <p:cViewPr varScale="1">
        <p:scale>
          <a:sx n="49" d="100"/>
          <a:sy n="49" d="100"/>
        </p:scale>
        <p:origin x="2916" y="3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10.19.12.23\seibi\104&#12288;&#31934;&#31070;&#31185;&#22312;&#38498;&#24739;&#32773;&#35519;&#26619;\R4%20&#31934;&#31070;&#31185;&#22312;&#38498;&#24739;&#32773;&#35519;&#26619;\07%20&#22577;&#21578;&#26360;\&#28857;&#26908;&#24460;_R4&#22577;&#21578;&#26360;&#20316;&#25104;&#29992;&#12487;&#12540;&#12479;\R4&#22577;&#21578;&#26360;&#29992;&#12464;&#12521;&#12501;.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file:///\\10.19.12.23\seibi\104&#12288;&#31934;&#31070;&#31185;&#22312;&#38498;&#24739;&#32773;&#35519;&#26619;\R4%20&#31934;&#31070;&#31185;&#22312;&#38498;&#24739;&#32773;&#35519;&#26619;\07%20&#22577;&#21578;&#26360;\&#28857;&#26908;&#24460;_R4&#22577;&#21578;&#26360;&#20316;&#25104;&#29992;&#12487;&#12540;&#12479;\R4&#22577;&#21578;&#26360;&#29992;&#12464;&#12521;&#12501;.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3.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10.19.12.23\seibi\104&#12288;&#31934;&#31070;&#31185;&#22312;&#38498;&#24739;&#32773;&#35519;&#26619;\R4%20&#31934;&#31070;&#31185;&#22312;&#38498;&#24739;&#32773;&#35519;&#26619;\07%20&#22577;&#21578;&#26360;\&#28857;&#26908;&#24460;_R4&#22577;&#21578;&#26360;&#20316;&#25104;&#29992;&#12487;&#12540;&#12479;\R4&#22577;&#21578;&#26360;&#29992;&#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10.19.12.23\seibi\104&#12288;&#31934;&#31070;&#31185;&#22312;&#38498;&#24739;&#32773;&#35519;&#26619;\R4%20&#31934;&#31070;&#31185;&#22312;&#38498;&#24739;&#32773;&#35519;&#26619;\07%20&#22577;&#21578;&#26360;\&#28857;&#26908;&#24460;_R4&#22577;&#21578;&#26360;&#20316;&#25104;&#29992;&#12487;&#12540;&#12479;\R4&#22577;&#21578;&#26360;&#29992;&#12464;&#12521;&#125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0.19.12.23\seibi\104&#12288;&#31934;&#31070;&#31185;&#22312;&#38498;&#24739;&#32773;&#35519;&#26619;\R4%20&#31934;&#31070;&#31185;&#22312;&#38498;&#24739;&#32773;&#35519;&#26619;\07%20&#22577;&#21578;&#26360;\&#28857;&#26908;&#24460;_R4&#22577;&#21578;&#26360;&#20316;&#25104;&#29992;&#12487;&#12540;&#12479;\R4&#22577;&#21578;&#26360;&#29992;&#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en-US" dirty="0"/>
              <a:t>1</a:t>
            </a:r>
            <a:r>
              <a:rPr lang="ja-JP" dirty="0"/>
              <a:t>年以上長期入院患者数の推移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spPr>
            <a:solidFill>
              <a:srgbClr val="92D050"/>
            </a:solidFill>
            <a:ln>
              <a:noFill/>
            </a:ln>
            <a:effectLst/>
          </c:spPr>
          <c:invertIfNegative val="0"/>
          <c:dPt>
            <c:idx val="5"/>
            <c:invertIfNegative val="0"/>
            <c:bubble3D val="0"/>
            <c:spPr>
              <a:solidFill>
                <a:srgbClr val="FFC000"/>
              </a:solidFill>
              <a:ln>
                <a:noFill/>
              </a:ln>
              <a:effectLst/>
            </c:spPr>
            <c:extLst>
              <c:ext xmlns:c16="http://schemas.microsoft.com/office/drawing/2014/chart" uri="{C3380CC4-5D6E-409C-BE32-E72D297353CC}">
                <c16:uniqueId val="{00000001-471D-4318-9E13-1350442E2E2C}"/>
              </c:ext>
            </c:extLst>
          </c:dPt>
          <c:dLbls>
            <c:numFmt formatCode="#,##0&quot;人&quot;"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在院期間別の推移!$R$17:$W$17</c:f>
              <c:strCache>
                <c:ptCount val="6"/>
                <c:pt idx="0">
                  <c:v>R1</c:v>
                </c:pt>
                <c:pt idx="1">
                  <c:v>R2</c:v>
                </c:pt>
                <c:pt idx="2">
                  <c:v>R3</c:v>
                </c:pt>
                <c:pt idx="3">
                  <c:v>R4</c:v>
                </c:pt>
                <c:pt idx="4">
                  <c:v>R5</c:v>
                </c:pt>
                <c:pt idx="5">
                  <c:v>第6期計画
目標</c:v>
                </c:pt>
              </c:strCache>
            </c:strRef>
          </c:cat>
          <c:val>
            <c:numRef>
              <c:f>在院期間別の推移!$R$18:$W$18</c:f>
              <c:numCache>
                <c:formatCode>#,##0_ </c:formatCode>
                <c:ptCount val="6"/>
                <c:pt idx="0">
                  <c:v>9113</c:v>
                </c:pt>
                <c:pt idx="1">
                  <c:v>9142</c:v>
                </c:pt>
                <c:pt idx="2">
                  <c:v>9062</c:v>
                </c:pt>
                <c:pt idx="3">
                  <c:v>8764</c:v>
                </c:pt>
                <c:pt idx="5">
                  <c:v>8688</c:v>
                </c:pt>
              </c:numCache>
            </c:numRef>
          </c:val>
          <c:extLst>
            <c:ext xmlns:c16="http://schemas.microsoft.com/office/drawing/2014/chart" uri="{C3380CC4-5D6E-409C-BE32-E72D297353CC}">
              <c16:uniqueId val="{00000002-471D-4318-9E13-1350442E2E2C}"/>
            </c:ext>
          </c:extLst>
        </c:ser>
        <c:dLbls>
          <c:showLegendKey val="0"/>
          <c:showVal val="1"/>
          <c:showCatName val="0"/>
          <c:showSerName val="0"/>
          <c:showPercent val="0"/>
          <c:showBubbleSize val="0"/>
        </c:dLbls>
        <c:gapWidth val="150"/>
        <c:overlap val="-25"/>
        <c:axId val="1848811039"/>
        <c:axId val="1848802719"/>
      </c:barChart>
      <c:catAx>
        <c:axId val="184881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848802719"/>
        <c:crosses val="autoZero"/>
        <c:auto val="1"/>
        <c:lblAlgn val="ctr"/>
        <c:lblOffset val="100"/>
        <c:noMultiLvlLbl val="0"/>
      </c:catAx>
      <c:valAx>
        <c:axId val="1848802719"/>
        <c:scaling>
          <c:orientation val="minMax"/>
        </c:scaling>
        <c:delete val="1"/>
        <c:axPos val="l"/>
        <c:numFmt formatCode="#,##0_ " sourceLinked="1"/>
        <c:majorTickMark val="none"/>
        <c:minorTickMark val="none"/>
        <c:tickLblPos val="nextTo"/>
        <c:crossAx val="184881103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メイリオ" panose="020B0604030504040204" pitchFamily="50" charset="-128"/>
                <a:ea typeface="メイリオ" panose="020B0604030504040204" pitchFamily="50" charset="-128"/>
                <a:cs typeface="+mn-cs"/>
              </a:defRPr>
            </a:pPr>
            <a:r>
              <a:rPr lang="ja-JP" altLang="en-US" sz="1200" b="1"/>
              <a:t>疾患別在院患者数の推移</a:t>
            </a:r>
            <a:r>
              <a:rPr lang="ja-JP" altLang="ja-JP" sz="1200" b="1" i="0" baseline="0">
                <a:effectLst/>
              </a:rPr>
              <a:t>＿</a:t>
            </a:r>
            <a:r>
              <a:rPr lang="en-US" altLang="ja-JP" sz="1200" b="1" i="0" baseline="0">
                <a:effectLst/>
              </a:rPr>
              <a:t>1</a:t>
            </a:r>
            <a:r>
              <a:rPr lang="ja-JP" altLang="ja-JP" sz="1200" b="1" i="0" baseline="0">
                <a:effectLst/>
              </a:rPr>
              <a:t>年以上</a:t>
            </a:r>
            <a:r>
              <a:rPr lang="en-US" altLang="ja-JP" sz="1200" b="1"/>
              <a:t>_</a:t>
            </a:r>
            <a:r>
              <a:rPr lang="ja-JP" altLang="en-US" sz="1200" b="1"/>
              <a:t>割合</a:t>
            </a:r>
          </a:p>
        </c:rich>
      </c:tx>
      <c:overlay val="0"/>
      <c:spPr>
        <a:noFill/>
        <a:ln>
          <a:noFill/>
        </a:ln>
        <a:effectLst/>
      </c:spPr>
    </c:title>
    <c:autoTitleDeleted val="0"/>
    <c:plotArea>
      <c:layout/>
      <c:barChart>
        <c:barDir val="col"/>
        <c:grouping val="stacked"/>
        <c:varyColors val="0"/>
        <c:ser>
          <c:idx val="0"/>
          <c:order val="0"/>
          <c:tx>
            <c:strRef>
              <c:f>'疾患別区分（経年変化）'!$R$51</c:f>
              <c:strCache>
                <c:ptCount val="1"/>
                <c:pt idx="0">
                  <c:v>F0</c:v>
                </c:pt>
              </c:strCache>
            </c:strRef>
          </c:tx>
          <c:spPr>
            <a:solidFill>
              <a:srgbClr val="92D050"/>
            </a:solidFill>
            <a:ln>
              <a:solidFill>
                <a:srgbClr val="00B05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'疾患別区分（経年変化）'!$S$50:$Z$50</c:f>
              <c:strCache>
                <c:ptCount val="8"/>
                <c:pt idx="0">
                  <c:v>H27</c:v>
                </c:pt>
                <c:pt idx="1">
                  <c:v>H28</c:v>
                </c:pt>
                <c:pt idx="2">
                  <c:v>H29</c:v>
                </c:pt>
                <c:pt idx="3">
                  <c:v>H30</c:v>
                </c:pt>
                <c:pt idx="4">
                  <c:v>R1</c:v>
                </c:pt>
                <c:pt idx="5">
                  <c:v>R2</c:v>
                </c:pt>
                <c:pt idx="6">
                  <c:v>R3</c:v>
                </c:pt>
                <c:pt idx="7">
                  <c:v>R4</c:v>
                </c:pt>
              </c:strCache>
            </c:strRef>
          </c:cat>
          <c:val>
            <c:numRef>
              <c:f>'疾患別区分（経年変化）'!$S$51:$Z$51</c:f>
              <c:numCache>
                <c:formatCode>0.0%</c:formatCode>
                <c:ptCount val="8"/>
                <c:pt idx="0">
                  <c:v>0.20916616192206744</c:v>
                </c:pt>
                <c:pt idx="1">
                  <c:v>0.21001730632189758</c:v>
                </c:pt>
                <c:pt idx="2">
                  <c:v>0.21500264131008981</c:v>
                </c:pt>
                <c:pt idx="3">
                  <c:v>0.22102631006740595</c:v>
                </c:pt>
                <c:pt idx="4">
                  <c:v>0.23022056402940855</c:v>
                </c:pt>
                <c:pt idx="5">
                  <c:v>0.23791292933712535</c:v>
                </c:pt>
                <c:pt idx="6">
                  <c:v>0.24542043698962701</c:v>
                </c:pt>
                <c:pt idx="7">
                  <c:v>0.24155636695572799</c:v>
                </c:pt>
              </c:numCache>
            </c:numRef>
          </c:val>
          <c:extLst>
            <c:ext xmlns:c16="http://schemas.microsoft.com/office/drawing/2014/chart" uri="{C3380CC4-5D6E-409C-BE32-E72D297353CC}">
              <c16:uniqueId val="{00000000-C609-4BA2-A911-1CB099E399A8}"/>
            </c:ext>
          </c:extLst>
        </c:ser>
        <c:ser>
          <c:idx val="1"/>
          <c:order val="1"/>
          <c:tx>
            <c:strRef>
              <c:f>'疾患別区分（経年変化）'!$R$52</c:f>
              <c:strCache>
                <c:ptCount val="1"/>
                <c:pt idx="0">
                  <c:v>F2</c:v>
                </c:pt>
              </c:strCache>
            </c:strRef>
          </c:tx>
          <c:spPr>
            <a:pattFill prst="pct50">
              <a:fgClr>
                <a:srgbClr val="92D050"/>
              </a:fgClr>
              <a:bgClr>
                <a:schemeClr val="bg1"/>
              </a:bgClr>
            </a:pattFill>
            <a:ln>
              <a:solidFill>
                <a:srgbClr val="00B05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'疾患別区分（経年変化）'!$S$50:$Z$50</c:f>
              <c:strCache>
                <c:ptCount val="8"/>
                <c:pt idx="0">
                  <c:v>H27</c:v>
                </c:pt>
                <c:pt idx="1">
                  <c:v>H28</c:v>
                </c:pt>
                <c:pt idx="2">
                  <c:v>H29</c:v>
                </c:pt>
                <c:pt idx="3">
                  <c:v>H30</c:v>
                </c:pt>
                <c:pt idx="4">
                  <c:v>R1</c:v>
                </c:pt>
                <c:pt idx="5">
                  <c:v>R2</c:v>
                </c:pt>
                <c:pt idx="6">
                  <c:v>R3</c:v>
                </c:pt>
                <c:pt idx="7">
                  <c:v>R4</c:v>
                </c:pt>
              </c:strCache>
            </c:strRef>
          </c:cat>
          <c:val>
            <c:numRef>
              <c:f>'疾患別区分（経年変化）'!$S$52:$Z$52</c:f>
              <c:numCache>
                <c:formatCode>0.0%</c:formatCode>
                <c:ptCount val="8"/>
                <c:pt idx="0">
                  <c:v>0.64112658994548755</c:v>
                </c:pt>
                <c:pt idx="1">
                  <c:v>0.641759136719943</c:v>
                </c:pt>
                <c:pt idx="2">
                  <c:v>0.63687268885367143</c:v>
                </c:pt>
                <c:pt idx="3">
                  <c:v>0.63666014350945854</c:v>
                </c:pt>
                <c:pt idx="4">
                  <c:v>0.62174914956655325</c:v>
                </c:pt>
                <c:pt idx="5">
                  <c:v>0.61080726318092327</c:v>
                </c:pt>
                <c:pt idx="6">
                  <c:v>0.60549547561244754</c:v>
                </c:pt>
                <c:pt idx="7">
                  <c:v>0.6014376996805112</c:v>
                </c:pt>
              </c:numCache>
            </c:numRef>
          </c:val>
          <c:extLst>
            <c:ext xmlns:c16="http://schemas.microsoft.com/office/drawing/2014/chart" uri="{C3380CC4-5D6E-409C-BE32-E72D297353CC}">
              <c16:uniqueId val="{00000001-C609-4BA2-A911-1CB099E399A8}"/>
            </c:ext>
          </c:extLst>
        </c:ser>
        <c:ser>
          <c:idx val="2"/>
          <c:order val="2"/>
          <c:tx>
            <c:strRef>
              <c:f>'疾患別区分（経年変化）'!$R$53</c:f>
              <c:strCache>
                <c:ptCount val="1"/>
                <c:pt idx="0">
                  <c:v>F3</c:v>
                </c:pt>
              </c:strCache>
            </c:strRef>
          </c:tx>
          <c:spPr>
            <a:pattFill prst="pct10">
              <a:fgClr>
                <a:srgbClr val="92D050"/>
              </a:fgClr>
              <a:bgClr>
                <a:schemeClr val="bg1"/>
              </a:bgClr>
            </a:pattFill>
            <a:ln>
              <a:solidFill>
                <a:srgbClr val="00B05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'疾患別区分（経年変化）'!$S$50:$Z$50</c:f>
              <c:strCache>
                <c:ptCount val="8"/>
                <c:pt idx="0">
                  <c:v>H27</c:v>
                </c:pt>
                <c:pt idx="1">
                  <c:v>H28</c:v>
                </c:pt>
                <c:pt idx="2">
                  <c:v>H29</c:v>
                </c:pt>
                <c:pt idx="3">
                  <c:v>H30</c:v>
                </c:pt>
                <c:pt idx="4">
                  <c:v>R1</c:v>
                </c:pt>
                <c:pt idx="5">
                  <c:v>R2</c:v>
                </c:pt>
                <c:pt idx="6">
                  <c:v>R3</c:v>
                </c:pt>
                <c:pt idx="7">
                  <c:v>R4</c:v>
                </c:pt>
              </c:strCache>
            </c:strRef>
          </c:cat>
          <c:val>
            <c:numRef>
              <c:f>'疾患別区分（経年変化）'!$S$53:$Z$53</c:f>
              <c:numCache>
                <c:formatCode>0.0%</c:formatCode>
                <c:ptCount val="8"/>
                <c:pt idx="0">
                  <c:v>5.7036139713305067E-2</c:v>
                </c:pt>
                <c:pt idx="1">
                  <c:v>5.9452305812888122E-2</c:v>
                </c:pt>
                <c:pt idx="2">
                  <c:v>5.6207078711040678E-2</c:v>
                </c:pt>
                <c:pt idx="3">
                  <c:v>5.9795607740813217E-2</c:v>
                </c:pt>
                <c:pt idx="4">
                  <c:v>6.1889608251947767E-2</c:v>
                </c:pt>
                <c:pt idx="5">
                  <c:v>6.6178079194924522E-2</c:v>
                </c:pt>
                <c:pt idx="6">
                  <c:v>6.8748620613551095E-2</c:v>
                </c:pt>
                <c:pt idx="7">
                  <c:v>7.1314468279324514E-2</c:v>
                </c:pt>
              </c:numCache>
            </c:numRef>
          </c:val>
          <c:extLst>
            <c:ext xmlns:c16="http://schemas.microsoft.com/office/drawing/2014/chart" uri="{C3380CC4-5D6E-409C-BE32-E72D297353CC}">
              <c16:uniqueId val="{00000002-C609-4BA2-A911-1CB099E399A8}"/>
            </c:ext>
          </c:extLst>
        </c:ser>
        <c:ser>
          <c:idx val="3"/>
          <c:order val="3"/>
          <c:tx>
            <c:strRef>
              <c:f>'疾患別区分（経年変化）'!$R$54</c:f>
              <c:strCache>
                <c:ptCount val="1"/>
                <c:pt idx="0">
                  <c:v>その他</c:v>
                </c:pt>
              </c:strCache>
            </c:strRef>
          </c:tx>
          <c:spPr>
            <a:pattFill prst="wdDnDiag">
              <a:fgClr>
                <a:srgbClr val="92D050"/>
              </a:fgClr>
              <a:bgClr>
                <a:schemeClr val="bg1"/>
              </a:bgClr>
            </a:pattFill>
            <a:ln>
              <a:solidFill>
                <a:srgbClr val="00B05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'疾患別区分（経年変化）'!$S$50:$Z$50</c:f>
              <c:strCache>
                <c:ptCount val="8"/>
                <c:pt idx="0">
                  <c:v>H27</c:v>
                </c:pt>
                <c:pt idx="1">
                  <c:v>H28</c:v>
                </c:pt>
                <c:pt idx="2">
                  <c:v>H29</c:v>
                </c:pt>
                <c:pt idx="3">
                  <c:v>H30</c:v>
                </c:pt>
                <c:pt idx="4">
                  <c:v>R1</c:v>
                </c:pt>
                <c:pt idx="5">
                  <c:v>R2</c:v>
                </c:pt>
                <c:pt idx="6">
                  <c:v>R3</c:v>
                </c:pt>
                <c:pt idx="7">
                  <c:v>R4</c:v>
                </c:pt>
              </c:strCache>
            </c:strRef>
          </c:cat>
          <c:val>
            <c:numRef>
              <c:f>'疾患別区分（経年変化）'!$S$54:$Z$54</c:f>
              <c:numCache>
                <c:formatCode>0.0%</c:formatCode>
                <c:ptCount val="8"/>
                <c:pt idx="0">
                  <c:v>9.2671108419139919E-2</c:v>
                </c:pt>
                <c:pt idx="1">
                  <c:v>8.8771251145271304E-2</c:v>
                </c:pt>
                <c:pt idx="2">
                  <c:v>9.1917591125198095E-2</c:v>
                </c:pt>
                <c:pt idx="3">
                  <c:v>8.2517938682322239E-2</c:v>
                </c:pt>
                <c:pt idx="4">
                  <c:v>8.6140678152090422E-2</c:v>
                </c:pt>
                <c:pt idx="5">
                  <c:v>8.5101728287026904E-2</c:v>
                </c:pt>
                <c:pt idx="6">
                  <c:v>8.033546678437431E-2</c:v>
                </c:pt>
                <c:pt idx="7">
                  <c:v>8.5691465084436327E-2</c:v>
                </c:pt>
              </c:numCache>
            </c:numRef>
          </c:val>
          <c:extLst>
            <c:ext xmlns:c16="http://schemas.microsoft.com/office/drawing/2014/chart" uri="{C3380CC4-5D6E-409C-BE32-E72D297353CC}">
              <c16:uniqueId val="{00000003-C609-4BA2-A911-1CB099E399A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004341967"/>
        <c:axId val="1004336559"/>
      </c:barChart>
      <c:catAx>
        <c:axId val="100434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04336559"/>
        <c:crosses val="autoZero"/>
        <c:auto val="1"/>
        <c:lblAlgn val="ctr"/>
        <c:lblOffset val="100"/>
        <c:noMultiLvlLbl val="0"/>
      </c:catAx>
      <c:valAx>
        <c:axId val="10043365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04341967"/>
        <c:crosses val="autoZero"/>
        <c:crossBetween val="between"/>
      </c:valAx>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c:spPr>
  <c:txPr>
    <a:bodyPr/>
    <a:lstStyle/>
    <a:p>
      <a:pPr>
        <a:defRPr>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all" spc="5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状態像（寛解・院内寛解推移）</a:t>
            </a:r>
            <a:r>
              <a:rPr lang="en-US"/>
              <a:t>_1</a:t>
            </a:r>
            <a:r>
              <a:rPr lang="ja-JP"/>
              <a:t>年以上</a:t>
            </a:r>
            <a:r>
              <a:rPr lang="en-US"/>
              <a:t>_</a:t>
            </a:r>
            <a:r>
              <a:rPr lang="ja-JP"/>
              <a:t>人数</a:t>
            </a:r>
          </a:p>
        </c:rich>
      </c:tx>
      <c:overlay val="0"/>
      <c:spPr>
        <a:noFill/>
        <a:ln>
          <a:noFill/>
        </a:ln>
        <a:effectLst/>
      </c:spPr>
      <c:txPr>
        <a:bodyPr rot="0" spcFirstLastPara="1" vertOverflow="ellipsis" vert="horz" wrap="square" anchor="ctr" anchorCtr="1"/>
        <a:lstStyle/>
        <a:p>
          <a:pPr>
            <a:defRPr sz="1320" b="1" i="0" u="none" strike="noStrike" kern="1200" cap="all" spc="5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'状態像（寛解・院内寛解）＿1年以上'!$B$16</c:f>
              <c:strCache>
                <c:ptCount val="1"/>
                <c:pt idx="0">
                  <c:v>院内寛解</c:v>
                </c:pt>
              </c:strCache>
            </c:strRef>
          </c:tx>
          <c:spPr>
            <a:solidFill>
              <a:schemeClr val="accent6">
                <a:alpha val="70000"/>
              </a:schemeClr>
            </a:solidFill>
            <a:ln>
              <a:noFill/>
            </a:ln>
            <a:effectLst/>
          </c:spPr>
          <c:invertIfNegative val="0"/>
          <c:dLbls>
            <c:dLbl>
              <c:idx val="0"/>
              <c:layout>
                <c:manualLayout>
                  <c:x val="1.7849171967073993E-3"/>
                  <c:y val="-1.20054751220614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1D-4695-9ABD-59A59A399D3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'状態像（寛解・院内寛解）＿1年以上'!$C$14:$L$14</c:f>
              <c:strCache>
                <c:ptCount val="10"/>
                <c:pt idx="0">
                  <c:v>H25</c:v>
                </c:pt>
                <c:pt idx="1">
                  <c:v>H26</c:v>
                </c:pt>
                <c:pt idx="2">
                  <c:v>H27</c:v>
                </c:pt>
                <c:pt idx="3">
                  <c:v>H28</c:v>
                </c:pt>
                <c:pt idx="4">
                  <c:v>H29</c:v>
                </c:pt>
                <c:pt idx="5">
                  <c:v>H30</c:v>
                </c:pt>
                <c:pt idx="6">
                  <c:v>R1</c:v>
                </c:pt>
                <c:pt idx="7">
                  <c:v>R2</c:v>
                </c:pt>
                <c:pt idx="8">
                  <c:v>R3</c:v>
                </c:pt>
                <c:pt idx="9">
                  <c:v>R4</c:v>
                </c:pt>
              </c:strCache>
            </c:strRef>
          </c:cat>
          <c:val>
            <c:numRef>
              <c:f>'状態像（寛解・院内寛解）＿1年以上'!$C$16:$L$16</c:f>
              <c:numCache>
                <c:formatCode>#,##0"人"</c:formatCode>
                <c:ptCount val="10"/>
                <c:pt idx="0">
                  <c:v>709</c:v>
                </c:pt>
                <c:pt idx="1">
                  <c:v>734</c:v>
                </c:pt>
                <c:pt idx="2">
                  <c:v>597</c:v>
                </c:pt>
                <c:pt idx="3">
                  <c:v>599</c:v>
                </c:pt>
                <c:pt idx="4">
                  <c:v>520</c:v>
                </c:pt>
                <c:pt idx="5">
                  <c:v>468</c:v>
                </c:pt>
                <c:pt idx="6">
                  <c:v>511</c:v>
                </c:pt>
                <c:pt idx="7">
                  <c:v>486</c:v>
                </c:pt>
                <c:pt idx="8">
                  <c:v>501</c:v>
                </c:pt>
                <c:pt idx="9">
                  <c:v>458</c:v>
                </c:pt>
              </c:numCache>
            </c:numRef>
          </c:val>
          <c:extLst>
            <c:ext xmlns:c16="http://schemas.microsoft.com/office/drawing/2014/chart" uri="{C3380CC4-5D6E-409C-BE32-E72D297353CC}">
              <c16:uniqueId val="{00000001-5B1D-4695-9ABD-59A59A399D3A}"/>
            </c:ext>
          </c:extLst>
        </c:ser>
        <c:ser>
          <c:idx val="1"/>
          <c:order val="1"/>
          <c:tx>
            <c:strRef>
              <c:f>'状態像（寛解・院内寛解）＿1年以上'!$B$15</c:f>
              <c:strCache>
                <c:ptCount val="1"/>
                <c:pt idx="0">
                  <c:v>寛解</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'状態像（寛解・院内寛解）＿1年以上'!$C$14:$L$14</c:f>
              <c:strCache>
                <c:ptCount val="10"/>
                <c:pt idx="0">
                  <c:v>H25</c:v>
                </c:pt>
                <c:pt idx="1">
                  <c:v>H26</c:v>
                </c:pt>
                <c:pt idx="2">
                  <c:v>H27</c:v>
                </c:pt>
                <c:pt idx="3">
                  <c:v>H28</c:v>
                </c:pt>
                <c:pt idx="4">
                  <c:v>H29</c:v>
                </c:pt>
                <c:pt idx="5">
                  <c:v>H30</c:v>
                </c:pt>
                <c:pt idx="6">
                  <c:v>R1</c:v>
                </c:pt>
                <c:pt idx="7">
                  <c:v>R2</c:v>
                </c:pt>
                <c:pt idx="8">
                  <c:v>R3</c:v>
                </c:pt>
                <c:pt idx="9">
                  <c:v>R4</c:v>
                </c:pt>
              </c:strCache>
            </c:strRef>
          </c:cat>
          <c:val>
            <c:numRef>
              <c:f>'状態像（寛解・院内寛解）＿1年以上'!$C$15:$L$15</c:f>
              <c:numCache>
                <c:formatCode>#,##0"人"</c:formatCode>
                <c:ptCount val="10"/>
                <c:pt idx="0">
                  <c:v>126</c:v>
                </c:pt>
                <c:pt idx="1">
                  <c:v>151</c:v>
                </c:pt>
                <c:pt idx="2">
                  <c:v>145</c:v>
                </c:pt>
                <c:pt idx="3">
                  <c:v>131</c:v>
                </c:pt>
                <c:pt idx="4">
                  <c:v>109</c:v>
                </c:pt>
                <c:pt idx="5">
                  <c:v>77</c:v>
                </c:pt>
                <c:pt idx="6">
                  <c:v>89</c:v>
                </c:pt>
                <c:pt idx="7">
                  <c:v>87</c:v>
                </c:pt>
                <c:pt idx="8">
                  <c:v>52</c:v>
                </c:pt>
                <c:pt idx="9">
                  <c:v>63</c:v>
                </c:pt>
              </c:numCache>
            </c:numRef>
          </c:val>
          <c:extLst>
            <c:ext xmlns:c16="http://schemas.microsoft.com/office/drawing/2014/chart" uri="{C3380CC4-5D6E-409C-BE32-E72D297353CC}">
              <c16:uniqueId val="{00000002-5B1D-4695-9ABD-59A59A399D3A}"/>
            </c:ext>
          </c:extLst>
        </c:ser>
        <c:dLbls>
          <c:dLblPos val="ctr"/>
          <c:showLegendKey val="0"/>
          <c:showVal val="1"/>
          <c:showCatName val="0"/>
          <c:showSerName val="0"/>
          <c:showPercent val="0"/>
          <c:showBubbleSize val="0"/>
        </c:dLbls>
        <c:gapWidth val="50"/>
        <c:overlap val="100"/>
        <c:axId val="1441606816"/>
        <c:axId val="1804298800"/>
        <c:extLst/>
      </c:barChart>
      <c:catAx>
        <c:axId val="1441606816"/>
        <c:scaling>
          <c:orientation val="minMax"/>
        </c:scaling>
        <c:delete val="0"/>
        <c:axPos val="b"/>
        <c:numFmt formatCode="#,##0&quot;人&quot;"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804298800"/>
        <c:crosses val="autoZero"/>
        <c:auto val="1"/>
        <c:lblAlgn val="ctr"/>
        <c:lblOffset val="100"/>
        <c:noMultiLvlLbl val="0"/>
      </c:catAx>
      <c:valAx>
        <c:axId val="180429880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quot;人&quot;"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41606816"/>
        <c:crosses val="autoZero"/>
        <c:crossBetween val="between"/>
        <c:majorUnit val="200"/>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all" spc="5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状態像（寛解・院内寛解推移）</a:t>
            </a:r>
            <a:r>
              <a:rPr lang="en-US"/>
              <a:t>_1</a:t>
            </a:r>
            <a:r>
              <a:rPr lang="ja-JP"/>
              <a:t>年以上</a:t>
            </a:r>
            <a:r>
              <a:rPr lang="en-US"/>
              <a:t>_</a:t>
            </a:r>
            <a:r>
              <a:rPr lang="ja-JP"/>
              <a:t>割合</a:t>
            </a:r>
          </a:p>
        </c:rich>
      </c:tx>
      <c:overlay val="0"/>
      <c:spPr>
        <a:noFill/>
        <a:ln>
          <a:noFill/>
        </a:ln>
        <a:effectLst/>
      </c:spPr>
      <c:txPr>
        <a:bodyPr rot="0" spcFirstLastPara="1" vertOverflow="ellipsis" vert="horz" wrap="square" anchor="ctr" anchorCtr="1"/>
        <a:lstStyle/>
        <a:p>
          <a:pPr>
            <a:defRPr sz="1320" b="1" i="0" u="none" strike="noStrike" kern="1200" cap="all" spc="5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1493155948696242"/>
          <c:y val="0.10672662832784661"/>
          <c:w val="0.86903486848568712"/>
          <c:h val="0.64874352411135605"/>
        </c:manualLayout>
      </c:layout>
      <c:barChart>
        <c:barDir val="col"/>
        <c:grouping val="stacked"/>
        <c:varyColors val="0"/>
        <c:ser>
          <c:idx val="0"/>
          <c:order val="0"/>
          <c:tx>
            <c:strRef>
              <c:f>'状態像（寛解・院内寛解）＿1年以上'!$B$22</c:f>
              <c:strCache>
                <c:ptCount val="1"/>
                <c:pt idx="0">
                  <c:v>院内寛解</c:v>
                </c:pt>
              </c:strCache>
            </c:strRef>
          </c:tx>
          <c:spPr>
            <a:solidFill>
              <a:schemeClr val="accent2">
                <a:alpha val="70000"/>
              </a:schemeClr>
            </a:solidFill>
            <a:ln>
              <a:noFill/>
            </a:ln>
            <a:effectLst/>
          </c:spPr>
          <c:invertIfNegative val="0"/>
          <c:dLbls>
            <c:dLbl>
              <c:idx val="0"/>
              <c:tx>
                <c:rich>
                  <a:bodyPr/>
                  <a:lstStyle/>
                  <a:p>
                    <a:fld id="{D1FF205B-87C3-4C34-AAB5-A255EFBD5326}"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09F-4EA5-9AFC-B0F12F2404A8}"/>
                </c:ext>
              </c:extLst>
            </c:dLbl>
            <c:dLbl>
              <c:idx val="1"/>
              <c:tx>
                <c:rich>
                  <a:bodyPr/>
                  <a:lstStyle/>
                  <a:p>
                    <a:fld id="{7FFBACAD-AB8C-462D-A956-2E38EADCAE1E}"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09F-4EA5-9AFC-B0F12F2404A8}"/>
                </c:ext>
              </c:extLst>
            </c:dLbl>
            <c:dLbl>
              <c:idx val="2"/>
              <c:tx>
                <c:rich>
                  <a:bodyPr/>
                  <a:lstStyle/>
                  <a:p>
                    <a:fld id="{A6E7F7D9-1ADB-45FE-A836-3C250CF9910C}"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09F-4EA5-9AFC-B0F12F2404A8}"/>
                </c:ext>
              </c:extLst>
            </c:dLbl>
            <c:dLbl>
              <c:idx val="3"/>
              <c:tx>
                <c:rich>
                  <a:bodyPr/>
                  <a:lstStyle/>
                  <a:p>
                    <a:fld id="{5CA6D86D-A7C4-4067-A79A-31AB35CBA10A}"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09F-4EA5-9AFC-B0F12F2404A8}"/>
                </c:ext>
              </c:extLst>
            </c:dLbl>
            <c:dLbl>
              <c:idx val="4"/>
              <c:tx>
                <c:rich>
                  <a:bodyPr/>
                  <a:lstStyle/>
                  <a:p>
                    <a:fld id="{4BBDDDA2-97E0-48A5-9AC9-4F5495543EAE}"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09F-4EA5-9AFC-B0F12F2404A8}"/>
                </c:ext>
              </c:extLst>
            </c:dLbl>
            <c:dLbl>
              <c:idx val="5"/>
              <c:tx>
                <c:rich>
                  <a:bodyPr/>
                  <a:lstStyle/>
                  <a:p>
                    <a:fld id="{40E4082E-5318-465A-970A-930B53261895}"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09F-4EA5-9AFC-B0F12F2404A8}"/>
                </c:ext>
              </c:extLst>
            </c:dLbl>
            <c:dLbl>
              <c:idx val="6"/>
              <c:tx>
                <c:rich>
                  <a:bodyPr/>
                  <a:lstStyle/>
                  <a:p>
                    <a:fld id="{7DAFA5C7-58F9-4898-BE1B-8BCE3755F1E0}"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09F-4EA5-9AFC-B0F12F2404A8}"/>
                </c:ext>
              </c:extLst>
            </c:dLbl>
            <c:dLbl>
              <c:idx val="7"/>
              <c:tx>
                <c:rich>
                  <a:bodyPr/>
                  <a:lstStyle/>
                  <a:p>
                    <a:fld id="{7C234D20-ABE7-4C26-94BD-ABB01F1E0344}"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09F-4EA5-9AFC-B0F12F2404A8}"/>
                </c:ext>
              </c:extLst>
            </c:dLbl>
            <c:dLbl>
              <c:idx val="8"/>
              <c:tx>
                <c:rich>
                  <a:bodyPr/>
                  <a:lstStyle/>
                  <a:p>
                    <a:fld id="{195B8A6E-0DAF-4F2B-8300-CB124E7C3DF6}"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09F-4EA5-9AFC-B0F12F2404A8}"/>
                </c:ext>
              </c:extLst>
            </c:dLbl>
            <c:dLbl>
              <c:idx val="9"/>
              <c:tx>
                <c:rich>
                  <a:bodyPr/>
                  <a:lstStyle/>
                  <a:p>
                    <a:fld id="{57FA35B2-ACE5-4D59-AE8B-E8AB0A289215}"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09F-4EA5-9AFC-B0F12F2404A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'状態像（寛解・院内寛解）＿1年以上'!$C$20:$L$20</c:f>
              <c:strCache>
                <c:ptCount val="10"/>
                <c:pt idx="0">
                  <c:v>H25</c:v>
                </c:pt>
                <c:pt idx="1">
                  <c:v>H26</c:v>
                </c:pt>
                <c:pt idx="2">
                  <c:v>H27</c:v>
                </c:pt>
                <c:pt idx="3">
                  <c:v>H28</c:v>
                </c:pt>
                <c:pt idx="4">
                  <c:v>H29</c:v>
                </c:pt>
                <c:pt idx="5">
                  <c:v>H30</c:v>
                </c:pt>
                <c:pt idx="6">
                  <c:v>R1</c:v>
                </c:pt>
                <c:pt idx="7">
                  <c:v>R2</c:v>
                </c:pt>
                <c:pt idx="8">
                  <c:v>R3</c:v>
                </c:pt>
                <c:pt idx="9">
                  <c:v>R4</c:v>
                </c:pt>
              </c:strCache>
            </c:strRef>
          </c:cat>
          <c:val>
            <c:numRef>
              <c:f>'状態像（寛解・院内寛解）＿1年以上'!$C$22:$L$22</c:f>
              <c:numCache>
                <c:formatCode>0.0%</c:formatCode>
                <c:ptCount val="10"/>
                <c:pt idx="0">
                  <c:v>6.6981577704298537E-2</c:v>
                </c:pt>
                <c:pt idx="1">
                  <c:v>7.3268117388700343E-2</c:v>
                </c:pt>
                <c:pt idx="2">
                  <c:v>6.0266505148394912E-2</c:v>
                </c:pt>
                <c:pt idx="3">
                  <c:v>6.097933421561641E-2</c:v>
                </c:pt>
                <c:pt idx="4">
                  <c:v>5.4939249867934498E-2</c:v>
                </c:pt>
                <c:pt idx="5">
                  <c:v>5.0880626223091974E-2</c:v>
                </c:pt>
                <c:pt idx="6">
                  <c:v>5.6073740809832108E-2</c:v>
                </c:pt>
                <c:pt idx="7">
                  <c:v>5.3161233865674909E-2</c:v>
                </c:pt>
                <c:pt idx="8">
                  <c:v>5.528580887221364E-2</c:v>
                </c:pt>
                <c:pt idx="9">
                  <c:v>5.2259242355088997E-2</c:v>
                </c:pt>
              </c:numCache>
            </c:numRef>
          </c:val>
          <c:extLst>
            <c:ext xmlns:c15="http://schemas.microsoft.com/office/drawing/2012/chart" uri="{02D57815-91ED-43cb-92C2-25804820EDAC}">
              <c15:datalabelsRange>
                <c15:f>'状態像（寛解・院内寛解）＿1年以上'!$C$28:$L$28</c15:f>
                <c15:dlblRangeCache>
                  <c:ptCount val="10"/>
                  <c:pt idx="0">
                    <c:v>7.9%</c:v>
                  </c:pt>
                  <c:pt idx="1">
                    <c:v>8.8%</c:v>
                  </c:pt>
                  <c:pt idx="2">
                    <c:v>7.5%</c:v>
                  </c:pt>
                  <c:pt idx="3">
                    <c:v>7.4%</c:v>
                  </c:pt>
                  <c:pt idx="4">
                    <c:v>6.6%</c:v>
                  </c:pt>
                  <c:pt idx="5">
                    <c:v>5.9%</c:v>
                  </c:pt>
                  <c:pt idx="6">
                    <c:v>6.6%</c:v>
                  </c:pt>
                  <c:pt idx="7">
                    <c:v>6.3%</c:v>
                  </c:pt>
                  <c:pt idx="8">
                    <c:v>6.1%</c:v>
                  </c:pt>
                  <c:pt idx="9">
                    <c:v>5.9%</c:v>
                  </c:pt>
                </c15:dlblRangeCache>
              </c15:datalabelsRange>
            </c:ext>
            <c:ext xmlns:c16="http://schemas.microsoft.com/office/drawing/2014/chart" uri="{C3380CC4-5D6E-409C-BE32-E72D297353CC}">
              <c16:uniqueId val="{0000000A-C09F-4EA5-9AFC-B0F12F2404A8}"/>
            </c:ext>
          </c:extLst>
        </c:ser>
        <c:ser>
          <c:idx val="1"/>
          <c:order val="1"/>
          <c:tx>
            <c:strRef>
              <c:f>'状態像（寛解・院内寛解）＿1年以上'!$B$21</c:f>
              <c:strCache>
                <c:ptCount val="1"/>
                <c:pt idx="0">
                  <c:v>寛解</c:v>
                </c:pt>
              </c:strCache>
            </c:strRef>
          </c:tx>
          <c:spPr>
            <a:solidFill>
              <a:schemeClr val="accent4">
                <a:alpha val="70000"/>
              </a:schemeClr>
            </a:solidFill>
            <a:ln>
              <a:noFill/>
            </a:ln>
            <a:effectLst/>
          </c:spPr>
          <c:invertIfNegative val="0"/>
          <c:dLbls>
            <c:delete val="1"/>
          </c:dLbls>
          <c:cat>
            <c:strRef>
              <c:f>'状態像（寛解・院内寛解）＿1年以上'!$C$20:$L$20</c:f>
              <c:strCache>
                <c:ptCount val="10"/>
                <c:pt idx="0">
                  <c:v>H25</c:v>
                </c:pt>
                <c:pt idx="1">
                  <c:v>H26</c:v>
                </c:pt>
                <c:pt idx="2">
                  <c:v>H27</c:v>
                </c:pt>
                <c:pt idx="3">
                  <c:v>H28</c:v>
                </c:pt>
                <c:pt idx="4">
                  <c:v>H29</c:v>
                </c:pt>
                <c:pt idx="5">
                  <c:v>H30</c:v>
                </c:pt>
                <c:pt idx="6">
                  <c:v>R1</c:v>
                </c:pt>
                <c:pt idx="7">
                  <c:v>R2</c:v>
                </c:pt>
                <c:pt idx="8">
                  <c:v>R3</c:v>
                </c:pt>
                <c:pt idx="9">
                  <c:v>R4</c:v>
                </c:pt>
              </c:strCache>
            </c:strRef>
          </c:cat>
          <c:val>
            <c:numRef>
              <c:f>'状態像（寛解・院内寛解）＿1年以上'!$C$21:$L$21</c:f>
              <c:numCache>
                <c:formatCode>0.0%</c:formatCode>
                <c:ptCount val="10"/>
                <c:pt idx="0">
                  <c:v>1.1903637222484649E-2</c:v>
                </c:pt>
                <c:pt idx="1">
                  <c:v>1.507286883609503E-2</c:v>
                </c:pt>
                <c:pt idx="2">
                  <c:v>1.4637593377750857E-2</c:v>
                </c:pt>
                <c:pt idx="3">
                  <c:v>1.3336048050493739E-2</c:v>
                </c:pt>
                <c:pt idx="4">
                  <c:v>1.1516111991547808E-2</c:v>
                </c:pt>
                <c:pt idx="5">
                  <c:v>8.3713850837138504E-3</c:v>
                </c:pt>
                <c:pt idx="6">
                  <c:v>9.766267968835729E-3</c:v>
                </c:pt>
                <c:pt idx="7">
                  <c:v>9.5165171734850149E-3</c:v>
                </c:pt>
                <c:pt idx="8">
                  <c:v>5.7382476274553075E-3</c:v>
                </c:pt>
                <c:pt idx="9">
                  <c:v>7.1884984025559102E-3</c:v>
                </c:pt>
              </c:numCache>
            </c:numRef>
          </c:val>
          <c:extLst>
            <c:ext xmlns:c16="http://schemas.microsoft.com/office/drawing/2014/chart" uri="{C3380CC4-5D6E-409C-BE32-E72D297353CC}">
              <c16:uniqueId val="{00000015-C09F-4EA5-9AFC-B0F12F2404A8}"/>
            </c:ext>
          </c:extLst>
        </c:ser>
        <c:dLbls>
          <c:dLblPos val="ctr"/>
          <c:showLegendKey val="0"/>
          <c:showVal val="1"/>
          <c:showCatName val="0"/>
          <c:showSerName val="0"/>
          <c:showPercent val="0"/>
          <c:showBubbleSize val="0"/>
        </c:dLbls>
        <c:gapWidth val="50"/>
        <c:overlap val="100"/>
        <c:axId val="1441606816"/>
        <c:axId val="1804298800"/>
      </c:barChart>
      <c:catAx>
        <c:axId val="144160681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804298800"/>
        <c:crosses val="autoZero"/>
        <c:auto val="1"/>
        <c:lblAlgn val="ctr"/>
        <c:lblOffset val="100"/>
        <c:noMultiLvlLbl val="0"/>
      </c:catAx>
      <c:valAx>
        <c:axId val="180429880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441606816"/>
        <c:crosses val="autoZero"/>
        <c:crossBetween val="between"/>
        <c:majorUnit val="2.0000000000000004E-2"/>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ja-JP" b="1"/>
              <a:t>退院阻害要因の有無</a:t>
            </a:r>
          </a:p>
        </c:rich>
      </c:tx>
      <c:layout>
        <c:manualLayout>
          <c:xMode val="edge"/>
          <c:yMode val="edge"/>
          <c:x val="0.34159014620726857"/>
          <c:y val="2.2882777777777776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9531712199843887E-2"/>
          <c:y val="0.19912972222222222"/>
          <c:w val="0.87222222222222212"/>
          <c:h val="0.74600129172335139"/>
        </c:manualLayout>
      </c:layout>
      <c:ofPieChart>
        <c:ofPieType val="pie"/>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1D5F-4921-8579-208321BF46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5F-4921-8579-208321BF46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5F-4921-8579-208321BF46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5F-4921-8579-208321BF46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D5F-4921-8579-208321BF468C}"/>
              </c:ext>
            </c:extLst>
          </c:dPt>
          <c:dLbls>
            <c:dLbl>
              <c:idx val="0"/>
              <c:layout>
                <c:manualLayout>
                  <c:x val="5.7045358816649856E-2"/>
                  <c:y val="-9.9623333333333272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D5F-4921-8579-208321BF468C}"/>
                </c:ext>
              </c:extLst>
            </c:dLbl>
            <c:dLbl>
              <c:idx val="1"/>
              <c:layout>
                <c:manualLayout>
                  <c:x val="-1.5198265383955691E-2"/>
                  <c:y val="-1.7910277777777778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D5F-4921-8579-208321BF468C}"/>
                </c:ext>
              </c:extLst>
            </c:dLbl>
            <c:dLbl>
              <c:idx val="2"/>
              <c:layout>
                <c:manualLayout>
                  <c:x val="0.24097855161308829"/>
                  <c:y val="-0.17274566741670871"/>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fld id="{6689D6A9-EFBB-417F-9E1F-0B1192F28AC5}" type="CATEGORYNAME">
                      <a:rPr lang="ja-JP" altLang="en-US" sz="1000" b="1" baseline="0"/>
                      <a:pPr>
                        <a:defRPr sz="1000"/>
                      </a:pPr>
                      <a:t>[分類名]</a:t>
                    </a:fld>
                    <a:endParaRPr lang="ja-JP" altLang="en-US" sz="1000" b="1" baseline="0"/>
                  </a:p>
                  <a:p>
                    <a:pPr>
                      <a:defRPr sz="1000"/>
                    </a:pPr>
                    <a:fld id="{84246315-1FEE-4ACB-8B83-D19C028BD169}" type="VALUE">
                      <a:rPr lang="ja-JP" altLang="en-US" sz="1000" b="1" baseline="0"/>
                      <a:pPr>
                        <a:defRPr sz="1000"/>
                      </a:pPr>
                      <a:t>[値]</a:t>
                    </a:fld>
                    <a:endParaRPr lang="ja-JP" altLang="en-US" sz="1000" b="1" baseline="0"/>
                  </a:p>
                  <a:p>
                    <a:pPr>
                      <a:defRPr sz="1000"/>
                    </a:pPr>
                    <a:r>
                      <a:rPr lang="en-US" altLang="ja-JP" sz="1000" b="1" baseline="0"/>
                      <a:t>88.1%</a:t>
                    </a:r>
                  </a:p>
                </c:rich>
              </c:tx>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manualLayout>
                      <c:w val="0.25287546079081868"/>
                      <c:h val="0.24886035121393132"/>
                    </c:manualLayout>
                  </c15:layout>
                  <c15:dlblFieldTable/>
                  <c15:showDataLabelsRange val="0"/>
                </c:ext>
                <c:ext xmlns:c16="http://schemas.microsoft.com/office/drawing/2014/chart" uri="{C3380CC4-5D6E-409C-BE32-E72D297353CC}">
                  <c16:uniqueId val="{00000005-1D5F-4921-8579-208321BF468C}"/>
                </c:ext>
              </c:extLst>
            </c:dLbl>
            <c:dLbl>
              <c:idx val="3"/>
              <c:layout>
                <c:manualLayout>
                  <c:x val="-1.3798902139771599E-2"/>
                  <c:y val="0.1339412346618698"/>
                </c:manualLayout>
              </c:layout>
              <c:tx>
                <c:rich>
                  <a:bodyPr/>
                  <a:lstStyle/>
                  <a:p>
                    <a:fld id="{E789ACC3-1EA5-4CAF-B558-DB0C176148D5}" type="CATEGORYNAME">
                      <a:rPr lang="ja-JP" altLang="en-US" b="0" baseline="0"/>
                      <a:pPr/>
                      <a:t>[分類名]</a:t>
                    </a:fld>
                    <a:endParaRPr lang="ja-JP" altLang="en-US" b="0" baseline="0"/>
                  </a:p>
                  <a:p>
                    <a:fld id="{0D35DA3E-9E60-41ED-8EEE-004B8DE3EEDC}" type="VALUE">
                      <a:rPr lang="ja-JP" altLang="en-US" b="0" baseline="0"/>
                      <a:pPr/>
                      <a:t>[値]</a:t>
                    </a:fld>
                    <a:endParaRPr lang="ja-JP" altLang="en-US" b="0" baseline="0"/>
                  </a:p>
                  <a:p>
                    <a:r>
                      <a:rPr lang="en-US" altLang="ja-JP" b="0" baseline="0"/>
                      <a:t>11.9%</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0846460322738755"/>
                      <c:h val="0.30771580935451615"/>
                    </c:manualLayout>
                  </c15:layout>
                  <c15:dlblFieldTable/>
                  <c15:showDataLabelsRange val="0"/>
                </c:ext>
                <c:ext xmlns:c16="http://schemas.microsoft.com/office/drawing/2014/chart" uri="{C3380CC4-5D6E-409C-BE32-E72D297353CC}">
                  <c16:uniqueId val="{00000007-1D5F-4921-8579-208321BF468C}"/>
                </c:ext>
              </c:extLst>
            </c:dLbl>
            <c:dLbl>
              <c:idx val="4"/>
              <c:layout>
                <c:manualLayout>
                  <c:x val="-2.5562969580888429E-2"/>
                  <c:y val="0.15352902429395004"/>
                </c:manualLayout>
              </c:layout>
              <c:tx>
                <c:rich>
                  <a:bodyPr/>
                  <a:lstStyle/>
                  <a:p>
                    <a:r>
                      <a:rPr lang="ja-JP" altLang="en-US" b="1" baseline="0"/>
                      <a:t>病状（主症状）が落ち着き、入院によらない形で治療ができる程度まで回復</a:t>
                    </a:r>
                  </a:p>
                  <a:p>
                    <a:r>
                      <a:rPr lang="ja-JP" altLang="en-US" b="1" baseline="0"/>
                      <a:t> </a:t>
                    </a:r>
                    <a:fld id="{EFE64812-C69F-476E-A75F-928A20F53BC2}" type="VALUE">
                      <a:rPr lang="ja-JP" altLang="en-US" b="1" baseline="0"/>
                      <a:pPr/>
                      <a:t>[値]</a:t>
                    </a:fld>
                    <a:endParaRPr lang="ja-JP" altLang="en-US" b="1" baseline="0"/>
                  </a:p>
                  <a:p>
                    <a:fld id="{1DA37FE2-26DA-48C4-97DC-AA1EC98A46B5}" type="PERCENTAGE">
                      <a:rPr lang="en-US" altLang="ja-JP" b="1" baseline="0"/>
                      <a:pPr/>
                      <a:t>[パーセンテージ]</a:t>
                    </a:fld>
                    <a:endParaRPr lang="ja-JP" alt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0130628976512474"/>
                      <c:h val="0.50565924117178473"/>
                    </c:manualLayout>
                  </c15:layout>
                  <c15:dlblFieldTable/>
                  <c15:showDataLabelsRange val="0"/>
                </c:ext>
                <c:ext xmlns:c16="http://schemas.microsoft.com/office/drawing/2014/chart" uri="{C3380CC4-5D6E-409C-BE32-E72D297353CC}">
                  <c16:uniqueId val="{00000009-1D5F-4921-8579-208321BF468C}"/>
                </c:ext>
              </c:extLst>
            </c:dLbl>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阻害要因グラフ①!$B$56:$B$59</c:f>
              <c:strCache>
                <c:ptCount val="4"/>
                <c:pt idx="0">
                  <c:v>病状（主症状）が不安定で入院による治療が必要</c:v>
                </c:pt>
                <c:pt idx="1">
                  <c:v>退院予定</c:v>
                </c:pt>
                <c:pt idx="2">
                  <c:v>退院阻害要因がある</c:v>
                </c:pt>
                <c:pt idx="3">
                  <c:v>退院阻害要因がない</c:v>
                </c:pt>
              </c:strCache>
            </c:strRef>
          </c:cat>
          <c:val>
            <c:numRef>
              <c:f>阻害要因グラフ①!$C$56:$C$59</c:f>
              <c:numCache>
                <c:formatCode>#,###"人"</c:formatCode>
                <c:ptCount val="4"/>
                <c:pt idx="0">
                  <c:v>11296</c:v>
                </c:pt>
                <c:pt idx="1">
                  <c:v>1621</c:v>
                </c:pt>
                <c:pt idx="2">
                  <c:v>1829</c:v>
                </c:pt>
                <c:pt idx="3">
                  <c:v>246</c:v>
                </c:pt>
              </c:numCache>
            </c:numRef>
          </c:val>
          <c:extLst>
            <c:ext xmlns:c16="http://schemas.microsoft.com/office/drawing/2014/chart" uri="{C3380CC4-5D6E-409C-BE32-E72D297353CC}">
              <c16:uniqueId val="{0000000A-1D5F-4921-8579-208321BF46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5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chemeClr val="tx1">
                    <a:lumMod val="50000"/>
                    <a:lumOff val="50000"/>
                  </a:schemeClr>
                </a:solidFill>
                <a:latin typeface="+mn-lt"/>
                <a:ea typeface="+mn-ea"/>
                <a:cs typeface="+mn-cs"/>
              </a:defRPr>
            </a:pPr>
            <a:r>
              <a:rPr lang="ja-JP" sz="1200" b="1"/>
              <a:t>退院阻害要因の有無</a:t>
            </a:r>
            <a:r>
              <a:rPr lang="ja-JP" altLang="en-US" sz="1200" b="1"/>
              <a:t>＿</a:t>
            </a:r>
            <a:r>
              <a:rPr lang="en-US" altLang="ja-JP" sz="1200" b="1"/>
              <a:t>1</a:t>
            </a:r>
            <a:r>
              <a:rPr lang="ja-JP" altLang="en-US" sz="1200" b="1"/>
              <a:t>年以上　寛解・院内寛解群</a:t>
            </a:r>
            <a:endParaRPr lang="ja-JP" sz="1200" b="1"/>
          </a:p>
        </c:rich>
      </c:tx>
      <c:layout>
        <c:manualLayout>
          <c:xMode val="edge"/>
          <c:yMode val="edge"/>
          <c:x val="0.12753567378198905"/>
          <c:y val="2.2882740324149081E-2"/>
        </c:manualLayout>
      </c:layout>
      <c:overlay val="0"/>
      <c:spPr>
        <a:noFill/>
        <a:ln>
          <a:noFill/>
        </a:ln>
        <a:effectLst/>
      </c:spPr>
      <c:txPr>
        <a:bodyPr rot="0" spcFirstLastPara="1" vertOverflow="ellipsis" vert="horz" wrap="square" anchor="ctr" anchorCtr="1"/>
        <a:lstStyle/>
        <a:p>
          <a:pPr>
            <a:defRPr sz="1200" b="1" i="0" u="none" strike="noStrike" kern="1200" cap="none" spc="20" baseline="0">
              <a:solidFill>
                <a:schemeClr val="tx1">
                  <a:lumMod val="50000"/>
                  <a:lumOff val="50000"/>
                </a:schemeClr>
              </a:solidFill>
              <a:latin typeface="+mn-lt"/>
              <a:ea typeface="+mn-ea"/>
              <a:cs typeface="+mn-cs"/>
            </a:defRPr>
          </a:pPr>
          <a:endParaRPr lang="ja-JP"/>
        </a:p>
      </c:txPr>
    </c:title>
    <c:autoTitleDeleted val="0"/>
    <c:plotArea>
      <c:layout>
        <c:manualLayout>
          <c:layoutTarget val="inner"/>
          <c:xMode val="edge"/>
          <c:yMode val="edge"/>
          <c:x val="6.9531712199843887E-2"/>
          <c:y val="0.19912972222222222"/>
          <c:w val="0.87222222222222212"/>
          <c:h val="0.74600129172335139"/>
        </c:manualLayout>
      </c:layout>
      <c:ofPieChart>
        <c:ofPieType val="pie"/>
        <c:varyColors val="1"/>
        <c:ser>
          <c:idx val="0"/>
          <c:order val="0"/>
          <c:spPr>
            <a:ln w="19050">
              <a:solidFill>
                <a:schemeClr val="bg1"/>
              </a:solidFill>
            </a:ln>
          </c:spPr>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9050" cap="flat" cmpd="sng" algn="ctr">
                <a:solidFill>
                  <a:schemeClr val="bg1"/>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188D-4AAB-8CFD-E15B51DC378B}"/>
              </c:ext>
            </c:extLst>
          </c:dPt>
          <c:dPt>
            <c:idx val="1"/>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19050" cap="flat" cmpd="sng" algn="ctr">
                <a:solidFill>
                  <a:schemeClr val="bg1"/>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188D-4AAB-8CFD-E15B51DC378B}"/>
              </c:ext>
            </c:extLst>
          </c:dPt>
          <c:dPt>
            <c:idx val="2"/>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19050" cap="flat" cmpd="sng" algn="ctr">
                <a:solidFill>
                  <a:schemeClr val="bg1"/>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188D-4AAB-8CFD-E15B51DC378B}"/>
              </c:ext>
            </c:extLst>
          </c:dPt>
          <c:dPt>
            <c:idx val="3"/>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19050" cap="flat" cmpd="sng" algn="ctr">
                <a:solidFill>
                  <a:schemeClr val="bg1"/>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188D-4AAB-8CFD-E15B51DC378B}"/>
              </c:ext>
            </c:extLst>
          </c:dPt>
          <c:dPt>
            <c:idx val="4"/>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19050" cap="flat" cmpd="sng" algn="ctr">
                <a:solidFill>
                  <a:schemeClr val="bg1"/>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188D-4AAB-8CFD-E15B51DC378B}"/>
              </c:ext>
            </c:extLst>
          </c:dPt>
          <c:dLbls>
            <c:dLbl>
              <c:idx val="0"/>
              <c:layout>
                <c:manualLayout>
                  <c:x val="-7.0186372499895285E-4"/>
                  <c:y val="-8.220901415021376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88D-4AAB-8CFD-E15B51DC378B}"/>
                </c:ext>
              </c:extLst>
            </c:dLbl>
            <c:dLbl>
              <c:idx val="2"/>
              <c:layout>
                <c:manualLayout>
                  <c:x val="-2.5152298320103377E-3"/>
                  <c:y val="3.4900206213362726E-2"/>
                </c:manualLayout>
              </c:layout>
              <c:tx>
                <c:rich>
                  <a:bodyPr/>
                  <a:lstStyle/>
                  <a:p>
                    <a:fld id="{86904A97-26A0-4C93-AD31-96EC97B6619C}" type="CATEGORYNAME">
                      <a:rPr lang="ja-JP" altLang="en-US"/>
                      <a:pPr/>
                      <a:t>[分類名]</a:t>
                    </a:fld>
                    <a:r>
                      <a:rPr lang="ja-JP" altLang="en-US" baseline="0"/>
                      <a:t>
</a:t>
                    </a:r>
                    <a:fld id="{A749C040-EF30-48B7-9400-A037E4715F51}" type="VALUE">
                      <a:rPr lang="ja-JP" altLang="en-US" baseline="0"/>
                      <a:pPr/>
                      <a:t>[値]</a:t>
                    </a:fld>
                    <a:r>
                      <a:rPr lang="ja-JP" altLang="en-US" baseline="0"/>
                      <a:t>
</a:t>
                    </a:r>
                    <a:r>
                      <a:rPr lang="en-US" altLang="ja-JP" baseline="0"/>
                      <a:t>91.8%</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88D-4AAB-8CFD-E15B51DC378B}"/>
                </c:ext>
              </c:extLst>
            </c:dLbl>
            <c:dLbl>
              <c:idx val="3"/>
              <c:layout>
                <c:manualLayout>
                  <c:x val="4.5726339271170901E-3"/>
                  <c:y val="-4.979718483659136E-2"/>
                </c:manualLayout>
              </c:layout>
              <c:tx>
                <c:rich>
                  <a:bodyPr/>
                  <a:lstStyle/>
                  <a:p>
                    <a:fld id="{D1C9F940-4AE4-4145-AE11-8D3A71E8C3C6}" type="CATEGORYNAME">
                      <a:rPr lang="ja-JP" altLang="en-US"/>
                      <a:pPr/>
                      <a:t>[分類名]</a:t>
                    </a:fld>
                    <a:r>
                      <a:rPr lang="ja-JP" altLang="en-US" baseline="0"/>
                      <a:t>
</a:t>
                    </a:r>
                    <a:fld id="{9225DE07-E733-4730-814B-2BAEA288540C}" type="VALUE">
                      <a:rPr lang="ja-JP" altLang="en-US" baseline="0"/>
                      <a:pPr/>
                      <a:t>[値]</a:t>
                    </a:fld>
                    <a:r>
                      <a:rPr lang="ja-JP" altLang="en-US" baseline="0"/>
                      <a:t>
</a:t>
                    </a:r>
                    <a:r>
                      <a:rPr lang="en-US" altLang="ja-JP" baseline="0"/>
                      <a:t>8.2%</a:t>
                    </a:r>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88D-4AAB-8CFD-E15B51DC378B}"/>
                </c:ext>
              </c:extLst>
            </c:dLbl>
            <c:dLbl>
              <c:idx val="4"/>
              <c:tx>
                <c:rich>
                  <a:bodyPr/>
                  <a:lstStyle/>
                  <a:p>
                    <a:r>
                      <a:rPr lang="ja-JP" altLang="en-US" baseline="0"/>
                      <a:t>病状（主症状）が落ち着き、入院によらない形で治療ができる程度まで回復</a:t>
                    </a:r>
                  </a:p>
                  <a:p>
                    <a:fld id="{599181A0-E3F6-4864-A070-B120CBE38657}" type="VALUE">
                      <a:rPr lang="ja-JP" altLang="en-US" baseline="0"/>
                      <a:pPr/>
                      <a:t>[値]</a:t>
                    </a:fld>
                    <a:endParaRPr lang="ja-JP" altLang="en-US" baseline="0"/>
                  </a:p>
                  <a:p>
                    <a:fld id="{06EA2244-7612-4771-8098-D5BBB153D990}" type="PERCENTAGE">
                      <a:rPr lang="en-US" altLang="ja-JP" baseline="0"/>
                      <a:pPr/>
                      <a:t>[パーセンテージ]</a:t>
                    </a:fld>
                    <a:endParaRPr lang="ja-JP" altLang="en-US"/>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188D-4AAB-8CFD-E15B51DC378B}"/>
                </c:ext>
              </c:extLst>
            </c:dLbl>
            <c:numFmt formatCode="0.0%" sourceLinked="0"/>
            <c:spPr>
              <a:noFill/>
              <a:ln>
                <a:noFill/>
              </a:ln>
              <a:effectLst/>
            </c:spPr>
            <c:txPr>
              <a:bodyPr rot="0" spcFirstLastPara="1" vertOverflow="overflow" horzOverflow="overflow"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mn-ea"/>
                    <a:ea typeface="+mn-ea"/>
                    <a:cs typeface="+mn-cs"/>
                  </a:defRPr>
                </a:pPr>
                <a:endParaRPr lang="ja-JP"/>
              </a:p>
            </c:txPr>
            <c:dLblPos val="bestFit"/>
            <c:showLegendKey val="0"/>
            <c:showVal val="1"/>
            <c:showCatName val="1"/>
            <c:showSerName val="0"/>
            <c:showPercent val="1"/>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'グラフ(退院阻害要因＿１) '!$O$9:$O$12</c:f>
              <c:strCache>
                <c:ptCount val="4"/>
                <c:pt idx="0">
                  <c:v>病状（主症状）が不安定で入院による治療が必要</c:v>
                </c:pt>
                <c:pt idx="1">
                  <c:v>退院予定</c:v>
                </c:pt>
                <c:pt idx="2">
                  <c:v>退院阻害要因がある</c:v>
                </c:pt>
                <c:pt idx="3">
                  <c:v>退院阻害要因がない</c:v>
                </c:pt>
              </c:strCache>
            </c:strRef>
          </c:cat>
          <c:val>
            <c:numRef>
              <c:f>'グラフ(退院阻害要因＿１) '!$R$9:$R$12</c:f>
              <c:numCache>
                <c:formatCode>#,##0"人"</c:formatCode>
                <c:ptCount val="4"/>
                <c:pt idx="0">
                  <c:v>132</c:v>
                </c:pt>
                <c:pt idx="1">
                  <c:v>84</c:v>
                </c:pt>
                <c:pt idx="2">
                  <c:v>280</c:v>
                </c:pt>
                <c:pt idx="3">
                  <c:v>25</c:v>
                </c:pt>
              </c:numCache>
            </c:numRef>
          </c:val>
          <c:extLst>
            <c:ext xmlns:c15="http://schemas.microsoft.com/office/drawing/2012/chart" uri="{02D57815-91ED-43cb-92C2-25804820EDAC}">
              <c15:datalabelsRange>
                <c15:f>'グラフ(退院阻害要因＿１) '!$H$3:$H$5</c15:f>
                <c15:dlblRangeCache>
                  <c:ptCount val="3"/>
                  <c:pt idx="0">
                    <c:v>病状（主症状）が落ち着き、入院によらない形で治療ができる程度まで回復</c:v>
                  </c:pt>
                  <c:pt idx="1">
                    <c:v>病状（主症状）が不安定で入院による治療が必要</c:v>
                  </c:pt>
                  <c:pt idx="2">
                    <c:v>退院予定</c:v>
                  </c:pt>
                </c15:dlblRangeCache>
              </c15:datalabelsRange>
            </c:ext>
            <c:ext xmlns:c16="http://schemas.microsoft.com/office/drawing/2014/chart" uri="{C3380CC4-5D6E-409C-BE32-E72D297353CC}">
              <c16:uniqueId val="{0000000A-188D-4AAB-8CFD-E15B51DC378B}"/>
            </c:ext>
          </c:extLst>
        </c:ser>
        <c:dLbls>
          <c:showLegendKey val="0"/>
          <c:showVal val="0"/>
          <c:showCatName val="0"/>
          <c:showSerName val="0"/>
          <c:showPercent val="0"/>
          <c:showBubbleSize val="0"/>
          <c:showLeaderLines val="1"/>
        </c:dLbls>
        <c:gapWidth val="100"/>
        <c:secondPieSize val="75"/>
        <c:serLines>
          <c:spPr>
            <a:ln w="9525">
              <a:solidFill>
                <a:schemeClr val="tx1">
                  <a:lumMod val="35000"/>
                  <a:lumOff val="65000"/>
                </a:schemeClr>
              </a:solidFill>
              <a:prstDash val="dash"/>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b="1"/>
              <a:t>退院阻害要因（複数回答）</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bar"/>
        <c:grouping val="clustered"/>
        <c:varyColors val="0"/>
        <c:ser>
          <c:idx val="0"/>
          <c:order val="0"/>
          <c:tx>
            <c:strRef>
              <c:f>'阻害要因グラフ③(5-Ⅰ②）'!$C$32</c:f>
              <c:strCache>
                <c:ptCount val="1"/>
                <c:pt idx="0">
                  <c:v>1年未満</c:v>
                </c:pt>
              </c:strCache>
            </c:strRef>
          </c:tx>
          <c:spPr>
            <a:solidFill>
              <a:schemeClr val="bg1"/>
            </a:solidFill>
            <a:ln>
              <a:solidFill>
                <a:srgbClr val="0070C0"/>
              </a:solidFill>
            </a:ln>
            <a:effectLst/>
          </c:spPr>
          <c:invertIfNegative val="0"/>
          <c:cat>
            <c:strRef>
              <c:f>'阻害要因グラフ③(5-Ⅰ②）'!$B$33:$B$52</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'阻害要因グラフ③(5-Ⅰ②）'!$C$33:$C$52</c:f>
              <c:numCache>
                <c:formatCode>0.0%</c:formatCode>
                <c:ptCount val="20"/>
                <c:pt idx="0">
                  <c:v>0.36952998379254459</c:v>
                </c:pt>
                <c:pt idx="1">
                  <c:v>0.27876823338735818</c:v>
                </c:pt>
                <c:pt idx="2">
                  <c:v>4.0518638573743923E-2</c:v>
                </c:pt>
                <c:pt idx="3">
                  <c:v>0.22366288492706646</c:v>
                </c:pt>
                <c:pt idx="4">
                  <c:v>0.39546191247974066</c:v>
                </c:pt>
                <c:pt idx="5">
                  <c:v>0.21231766612641814</c:v>
                </c:pt>
                <c:pt idx="6">
                  <c:v>7.2933549432739053E-2</c:v>
                </c:pt>
                <c:pt idx="7">
                  <c:v>0.32414910858995138</c:v>
                </c:pt>
                <c:pt idx="8">
                  <c:v>0.12479740680713128</c:v>
                </c:pt>
                <c:pt idx="9">
                  <c:v>0.12155591572123177</c:v>
                </c:pt>
                <c:pt idx="10">
                  <c:v>0.39059967585089139</c:v>
                </c:pt>
                <c:pt idx="11">
                  <c:v>6.6450567260940036E-2</c:v>
                </c:pt>
                <c:pt idx="12">
                  <c:v>4.5380875202593193E-2</c:v>
                </c:pt>
                <c:pt idx="13">
                  <c:v>3.2414910858995136E-3</c:v>
                </c:pt>
                <c:pt idx="14">
                  <c:v>9.0761750405186387E-2</c:v>
                </c:pt>
                <c:pt idx="15">
                  <c:v>7.9416531604538085E-2</c:v>
                </c:pt>
                <c:pt idx="16">
                  <c:v>1.9448946515397084E-2</c:v>
                </c:pt>
                <c:pt idx="17">
                  <c:v>0.16369529983792544</c:v>
                </c:pt>
                <c:pt idx="18">
                  <c:v>0.10696920583468396</c:v>
                </c:pt>
                <c:pt idx="19">
                  <c:v>3.4035656401944892E-2</c:v>
                </c:pt>
              </c:numCache>
            </c:numRef>
          </c:val>
          <c:extLst>
            <c:ext xmlns:c16="http://schemas.microsoft.com/office/drawing/2014/chart" uri="{C3380CC4-5D6E-409C-BE32-E72D297353CC}">
              <c16:uniqueId val="{00000000-A114-40D2-9C2A-087D453ACA68}"/>
            </c:ext>
          </c:extLst>
        </c:ser>
        <c:ser>
          <c:idx val="1"/>
          <c:order val="1"/>
          <c:tx>
            <c:strRef>
              <c:f>'阻害要因グラフ③(5-Ⅰ②）'!$D$32</c:f>
              <c:strCache>
                <c:ptCount val="1"/>
                <c:pt idx="0">
                  <c:v>1年以上5年未満</c:v>
                </c:pt>
              </c:strCache>
            </c:strRef>
          </c:tx>
          <c:spPr>
            <a:pattFill prst="pct30">
              <a:fgClr>
                <a:schemeClr val="accent1"/>
              </a:fgClr>
              <a:bgClr>
                <a:schemeClr val="bg1"/>
              </a:bgClr>
            </a:pattFill>
            <a:ln>
              <a:solidFill>
                <a:schemeClr val="accent1">
                  <a:lumMod val="75000"/>
                </a:schemeClr>
              </a:solidFill>
            </a:ln>
            <a:effectLst/>
          </c:spPr>
          <c:invertIfNegative val="0"/>
          <c:cat>
            <c:strRef>
              <c:f>'阻害要因グラフ③(5-Ⅰ②）'!$B$33:$B$52</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'阻害要因グラフ③(5-Ⅰ②）'!$D$33:$D$52</c:f>
              <c:numCache>
                <c:formatCode>0.0%</c:formatCode>
                <c:ptCount val="20"/>
                <c:pt idx="0">
                  <c:v>0.33707865168539325</c:v>
                </c:pt>
                <c:pt idx="1">
                  <c:v>0.3130016051364366</c:v>
                </c:pt>
                <c:pt idx="2">
                  <c:v>5.2969502407704656E-2</c:v>
                </c:pt>
                <c:pt idx="3">
                  <c:v>0.39486356340288925</c:v>
                </c:pt>
                <c:pt idx="4">
                  <c:v>0.42857142857142855</c:v>
                </c:pt>
                <c:pt idx="5">
                  <c:v>0.27287319422150885</c:v>
                </c:pt>
                <c:pt idx="6">
                  <c:v>8.8282504012841087E-2</c:v>
                </c:pt>
                <c:pt idx="7">
                  <c:v>0.3467094703049759</c:v>
                </c:pt>
                <c:pt idx="8">
                  <c:v>0.16051364365971107</c:v>
                </c:pt>
                <c:pt idx="9">
                  <c:v>0.19743178170144463</c:v>
                </c:pt>
                <c:pt idx="10">
                  <c:v>0.34831460674157305</c:v>
                </c:pt>
                <c:pt idx="11">
                  <c:v>7.3836276083467101E-2</c:v>
                </c:pt>
                <c:pt idx="12">
                  <c:v>4.0128410914927769E-2</c:v>
                </c:pt>
                <c:pt idx="13">
                  <c:v>4.815409309791332E-3</c:v>
                </c:pt>
                <c:pt idx="14">
                  <c:v>8.3467094703049763E-2</c:v>
                </c:pt>
                <c:pt idx="15">
                  <c:v>6.4205457463884424E-2</c:v>
                </c:pt>
                <c:pt idx="16">
                  <c:v>1.1235955056179775E-2</c:v>
                </c:pt>
                <c:pt idx="17">
                  <c:v>0.1653290529695024</c:v>
                </c:pt>
                <c:pt idx="18">
                  <c:v>7.7046548956661312E-2</c:v>
                </c:pt>
                <c:pt idx="19">
                  <c:v>2.8892455858747994E-2</c:v>
                </c:pt>
              </c:numCache>
            </c:numRef>
          </c:val>
          <c:extLst>
            <c:ext xmlns:c16="http://schemas.microsoft.com/office/drawing/2014/chart" uri="{C3380CC4-5D6E-409C-BE32-E72D297353CC}">
              <c16:uniqueId val="{00000001-A114-40D2-9C2A-087D453ACA68}"/>
            </c:ext>
          </c:extLst>
        </c:ser>
        <c:ser>
          <c:idx val="2"/>
          <c:order val="2"/>
          <c:tx>
            <c:strRef>
              <c:f>'阻害要因グラフ③(5-Ⅰ②）'!$E$32</c:f>
              <c:strCache>
                <c:ptCount val="1"/>
                <c:pt idx="0">
                  <c:v>5年以上10年未満</c:v>
                </c:pt>
              </c:strCache>
            </c:strRef>
          </c:tx>
          <c:spPr>
            <a:pattFill prst="pct80">
              <a:fgClr>
                <a:schemeClr val="accent1"/>
              </a:fgClr>
              <a:bgClr>
                <a:schemeClr val="bg1"/>
              </a:bgClr>
            </a:pattFill>
            <a:ln>
              <a:solidFill>
                <a:schemeClr val="accent1">
                  <a:lumMod val="75000"/>
                  <a:alpha val="98000"/>
                </a:schemeClr>
              </a:solidFill>
            </a:ln>
            <a:effectLst/>
          </c:spPr>
          <c:invertIfNegative val="0"/>
          <c:cat>
            <c:strRef>
              <c:f>'阻害要因グラフ③(5-Ⅰ②）'!$B$33:$B$52</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'阻害要因グラフ③(5-Ⅰ②）'!$E$33:$E$52</c:f>
              <c:numCache>
                <c:formatCode>0.0%</c:formatCode>
                <c:ptCount val="20"/>
                <c:pt idx="0">
                  <c:v>0.43396226415094341</c:v>
                </c:pt>
                <c:pt idx="1">
                  <c:v>0.35094339622641507</c:v>
                </c:pt>
                <c:pt idx="2">
                  <c:v>7.5471698113207544E-2</c:v>
                </c:pt>
                <c:pt idx="3">
                  <c:v>0.43773584905660379</c:v>
                </c:pt>
                <c:pt idx="4">
                  <c:v>0.46037735849056605</c:v>
                </c:pt>
                <c:pt idx="5">
                  <c:v>0.3471698113207547</c:v>
                </c:pt>
                <c:pt idx="6">
                  <c:v>7.1698113207547168E-2</c:v>
                </c:pt>
                <c:pt idx="7">
                  <c:v>0.39622641509433965</c:v>
                </c:pt>
                <c:pt idx="8">
                  <c:v>0.17735849056603772</c:v>
                </c:pt>
                <c:pt idx="9">
                  <c:v>0.25283018867924528</c:v>
                </c:pt>
                <c:pt idx="10">
                  <c:v>0.25660377358490566</c:v>
                </c:pt>
                <c:pt idx="11">
                  <c:v>7.9245283018867921E-2</c:v>
                </c:pt>
                <c:pt idx="12">
                  <c:v>2.6415094339622643E-2</c:v>
                </c:pt>
                <c:pt idx="13">
                  <c:v>3.7735849056603774E-3</c:v>
                </c:pt>
                <c:pt idx="14">
                  <c:v>6.7924528301886791E-2</c:v>
                </c:pt>
                <c:pt idx="15">
                  <c:v>7.9245283018867921E-2</c:v>
                </c:pt>
                <c:pt idx="16">
                  <c:v>1.8867924528301886E-2</c:v>
                </c:pt>
                <c:pt idx="17">
                  <c:v>0.15471698113207547</c:v>
                </c:pt>
                <c:pt idx="18">
                  <c:v>9.4339622641509441E-2</c:v>
                </c:pt>
                <c:pt idx="19">
                  <c:v>1.8867924528301886E-2</c:v>
                </c:pt>
              </c:numCache>
            </c:numRef>
          </c:val>
          <c:extLst>
            <c:ext xmlns:c16="http://schemas.microsoft.com/office/drawing/2014/chart" uri="{C3380CC4-5D6E-409C-BE32-E72D297353CC}">
              <c16:uniqueId val="{00000002-A114-40D2-9C2A-087D453ACA68}"/>
            </c:ext>
          </c:extLst>
        </c:ser>
        <c:ser>
          <c:idx val="3"/>
          <c:order val="3"/>
          <c:tx>
            <c:strRef>
              <c:f>'阻害要因グラフ③(5-Ⅰ②）'!$F$32</c:f>
              <c:strCache>
                <c:ptCount val="1"/>
                <c:pt idx="0">
                  <c:v>10年以上</c:v>
                </c:pt>
              </c:strCache>
            </c:strRef>
          </c:tx>
          <c:spPr>
            <a:solidFill>
              <a:srgbClr val="0070C0"/>
            </a:solidFill>
            <a:ln>
              <a:solidFill>
                <a:srgbClr val="0070C0"/>
              </a:solidFill>
            </a:ln>
            <a:effectLst/>
          </c:spPr>
          <c:invertIfNegative val="0"/>
          <c:cat>
            <c:strRef>
              <c:f>'阻害要因グラフ③(5-Ⅰ②）'!$B$33:$B$52</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'阻害要因グラフ③(5-Ⅰ②）'!$F$33:$F$52</c:f>
              <c:numCache>
                <c:formatCode>0.0%</c:formatCode>
                <c:ptCount val="20"/>
                <c:pt idx="0">
                  <c:v>0.3611111111111111</c:v>
                </c:pt>
                <c:pt idx="1">
                  <c:v>0.33950617283950618</c:v>
                </c:pt>
                <c:pt idx="2">
                  <c:v>4.0123456790123455E-2</c:v>
                </c:pt>
                <c:pt idx="3">
                  <c:v>0.54629629629629628</c:v>
                </c:pt>
                <c:pt idx="4">
                  <c:v>0.53395061728395066</c:v>
                </c:pt>
                <c:pt idx="5">
                  <c:v>0.35802469135802467</c:v>
                </c:pt>
                <c:pt idx="6">
                  <c:v>0.1388888888888889</c:v>
                </c:pt>
                <c:pt idx="7">
                  <c:v>0.37962962962962965</c:v>
                </c:pt>
                <c:pt idx="8">
                  <c:v>0.2191358024691358</c:v>
                </c:pt>
                <c:pt idx="9">
                  <c:v>0.23765432098765432</c:v>
                </c:pt>
                <c:pt idx="10">
                  <c:v>0.24382716049382716</c:v>
                </c:pt>
                <c:pt idx="11">
                  <c:v>4.0123456790123455E-2</c:v>
                </c:pt>
                <c:pt idx="12">
                  <c:v>3.0864197530864196E-2</c:v>
                </c:pt>
                <c:pt idx="13">
                  <c:v>0</c:v>
                </c:pt>
                <c:pt idx="14">
                  <c:v>7.098765432098765E-2</c:v>
                </c:pt>
                <c:pt idx="15">
                  <c:v>6.4814814814814811E-2</c:v>
                </c:pt>
                <c:pt idx="16">
                  <c:v>1.2345679012345678E-2</c:v>
                </c:pt>
                <c:pt idx="17">
                  <c:v>0.15432098765432098</c:v>
                </c:pt>
                <c:pt idx="18">
                  <c:v>0.10493827160493827</c:v>
                </c:pt>
                <c:pt idx="19">
                  <c:v>1.8518518518518517E-2</c:v>
                </c:pt>
              </c:numCache>
            </c:numRef>
          </c:val>
          <c:extLst>
            <c:ext xmlns:c16="http://schemas.microsoft.com/office/drawing/2014/chart" uri="{C3380CC4-5D6E-409C-BE32-E72D297353CC}">
              <c16:uniqueId val="{00000003-A114-40D2-9C2A-087D453ACA68}"/>
            </c:ext>
          </c:extLst>
        </c:ser>
        <c:dLbls>
          <c:showLegendKey val="0"/>
          <c:showVal val="0"/>
          <c:showCatName val="0"/>
          <c:showSerName val="0"/>
          <c:showPercent val="0"/>
          <c:showBubbleSize val="0"/>
        </c:dLbls>
        <c:gapWidth val="182"/>
        <c:axId val="1977369407"/>
        <c:axId val="1977377727"/>
      </c:barChart>
      <c:catAx>
        <c:axId val="1977369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977377727"/>
        <c:crosses val="autoZero"/>
        <c:auto val="1"/>
        <c:lblAlgn val="ctr"/>
        <c:lblOffset val="100"/>
        <c:noMultiLvlLbl val="0"/>
      </c:catAx>
      <c:valAx>
        <c:axId val="197737772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977369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b="1">
                <a:latin typeface="メイリオ" panose="020B0604030504040204" pitchFamily="50" charset="-128"/>
                <a:ea typeface="メイリオ" panose="020B0604030504040204" pitchFamily="50" charset="-128"/>
              </a:rPr>
              <a:t>退院阻害要因</a:t>
            </a:r>
            <a:r>
              <a:rPr lang="en-US" altLang="ja-JP" b="1">
                <a:latin typeface="メイリオ" panose="020B0604030504040204" pitchFamily="50" charset="-128"/>
                <a:ea typeface="メイリオ" panose="020B0604030504040204" pitchFamily="50" charset="-128"/>
              </a:rPr>
              <a:t>_</a:t>
            </a:r>
            <a:r>
              <a:rPr lang="ja-JP" altLang="en-US" b="1">
                <a:latin typeface="メイリオ" panose="020B0604030504040204" pitchFamily="50" charset="-128"/>
                <a:ea typeface="メイリオ" panose="020B0604030504040204" pitchFamily="50" charset="-128"/>
              </a:rPr>
              <a:t>寛解・院内寛解</a:t>
            </a:r>
            <a:r>
              <a:rPr lang="ja-JP" b="1">
                <a:latin typeface="メイリオ" panose="020B0604030504040204" pitchFamily="50" charset="-128"/>
                <a:ea typeface="メイリオ" panose="020B0604030504040204" pitchFamily="50" charset="-128"/>
              </a:rPr>
              <a:t>（複数回答）</a:t>
            </a:r>
          </a:p>
        </c:rich>
      </c:tx>
      <c:layout>
        <c:manualLayout>
          <c:xMode val="edge"/>
          <c:yMode val="edge"/>
          <c:x val="0.3031422790901137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48515508086640957"/>
          <c:y val="6.9738425101129722E-2"/>
          <c:w val="0.46514791139263945"/>
          <c:h val="0.88783802477416107"/>
        </c:manualLayout>
      </c:layout>
      <c:barChart>
        <c:barDir val="bar"/>
        <c:grouping val="clustered"/>
        <c:varyColors val="0"/>
        <c:ser>
          <c:idx val="0"/>
          <c:order val="0"/>
          <c:tx>
            <c:strRef>
              <c:f>'グラフ(退院阻害要因＿２(寛解・院内寛解)'!$L$47</c:f>
              <c:strCache>
                <c:ptCount val="1"/>
                <c:pt idx="0">
                  <c:v>1年未満</c:v>
                </c:pt>
              </c:strCache>
            </c:strRef>
          </c:tx>
          <c:spPr>
            <a:noFill/>
            <a:ln>
              <a:solidFill>
                <a:srgbClr val="7030A0"/>
              </a:solidFill>
            </a:ln>
            <a:effectLst/>
          </c:spPr>
          <c:invertIfNegative val="0"/>
          <c:cat>
            <c:strRef>
              <c:f>'グラフ(退院阻害要因＿２(寛解・院内寛解)'!$K$48:$K$67</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'グラフ(退院阻害要因＿２(寛解・院内寛解)'!$L$48:$L$67</c:f>
              <c:numCache>
                <c:formatCode>0.0%</c:formatCode>
                <c:ptCount val="20"/>
                <c:pt idx="0">
                  <c:v>0.24038461538461539</c:v>
                </c:pt>
                <c:pt idx="1">
                  <c:v>0.21153846153846154</c:v>
                </c:pt>
                <c:pt idx="2">
                  <c:v>2.8846153846153848E-2</c:v>
                </c:pt>
                <c:pt idx="3">
                  <c:v>0.19230769230769232</c:v>
                </c:pt>
                <c:pt idx="4">
                  <c:v>0.3125</c:v>
                </c:pt>
                <c:pt idx="5">
                  <c:v>0.16346153846153846</c:v>
                </c:pt>
                <c:pt idx="6">
                  <c:v>6.25E-2</c:v>
                </c:pt>
                <c:pt idx="7">
                  <c:v>0.26442307692307693</c:v>
                </c:pt>
                <c:pt idx="8">
                  <c:v>0.10576923076923077</c:v>
                </c:pt>
                <c:pt idx="9">
                  <c:v>0.18269230769230768</c:v>
                </c:pt>
                <c:pt idx="10">
                  <c:v>0.36538461538461536</c:v>
                </c:pt>
                <c:pt idx="11">
                  <c:v>2.8846153846153848E-2</c:v>
                </c:pt>
                <c:pt idx="12">
                  <c:v>6.25E-2</c:v>
                </c:pt>
                <c:pt idx="13">
                  <c:v>0</c:v>
                </c:pt>
                <c:pt idx="14">
                  <c:v>9.6153846153846159E-2</c:v>
                </c:pt>
                <c:pt idx="15">
                  <c:v>9.6153846153846159E-2</c:v>
                </c:pt>
                <c:pt idx="16">
                  <c:v>2.8846153846153848E-2</c:v>
                </c:pt>
                <c:pt idx="17">
                  <c:v>9.6153846153846159E-2</c:v>
                </c:pt>
                <c:pt idx="18">
                  <c:v>9.1346153846153841E-2</c:v>
                </c:pt>
                <c:pt idx="19">
                  <c:v>4.807692307692308E-2</c:v>
                </c:pt>
              </c:numCache>
            </c:numRef>
          </c:val>
          <c:extLst>
            <c:ext xmlns:c16="http://schemas.microsoft.com/office/drawing/2014/chart" uri="{C3380CC4-5D6E-409C-BE32-E72D297353CC}">
              <c16:uniqueId val="{00000000-6D62-42CC-9556-FD06BB7B3D62}"/>
            </c:ext>
          </c:extLst>
        </c:ser>
        <c:ser>
          <c:idx val="1"/>
          <c:order val="1"/>
          <c:tx>
            <c:strRef>
              <c:f>'グラフ(退院阻害要因＿２(寛解・院内寛解)'!$M$47</c:f>
              <c:strCache>
                <c:ptCount val="1"/>
                <c:pt idx="0">
                  <c:v>1年以上5年未満</c:v>
                </c:pt>
              </c:strCache>
            </c:strRef>
          </c:tx>
          <c:spPr>
            <a:pattFill prst="pct25">
              <a:fgClr>
                <a:srgbClr val="7030A0"/>
              </a:fgClr>
              <a:bgClr>
                <a:sysClr val="window" lastClr="FFFFFF"/>
              </a:bgClr>
            </a:pattFill>
            <a:ln>
              <a:solidFill>
                <a:srgbClr val="7030A0"/>
              </a:solidFill>
            </a:ln>
            <a:effectLst/>
          </c:spPr>
          <c:invertIfNegative val="0"/>
          <c:cat>
            <c:strRef>
              <c:f>'グラフ(退院阻害要因＿２(寛解・院内寛解)'!$K$48:$K$67</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'グラフ(退院阻害要因＿２(寛解・院内寛解)'!$M$48:$M$67</c:f>
              <c:numCache>
                <c:formatCode>0.0%</c:formatCode>
                <c:ptCount val="20"/>
                <c:pt idx="0">
                  <c:v>0.23376623376623376</c:v>
                </c:pt>
                <c:pt idx="1">
                  <c:v>0.22727272727272727</c:v>
                </c:pt>
                <c:pt idx="2">
                  <c:v>4.5454545454545456E-2</c:v>
                </c:pt>
                <c:pt idx="3">
                  <c:v>0.46103896103896103</c:v>
                </c:pt>
                <c:pt idx="4">
                  <c:v>0.24675324675324675</c:v>
                </c:pt>
                <c:pt idx="5">
                  <c:v>0.2792207792207792</c:v>
                </c:pt>
                <c:pt idx="6">
                  <c:v>9.0909090909090912E-2</c:v>
                </c:pt>
                <c:pt idx="7">
                  <c:v>0.23376623376623376</c:v>
                </c:pt>
                <c:pt idx="8">
                  <c:v>0.19480519480519481</c:v>
                </c:pt>
                <c:pt idx="9">
                  <c:v>0.22077922077922077</c:v>
                </c:pt>
                <c:pt idx="10">
                  <c:v>0.2857142857142857</c:v>
                </c:pt>
                <c:pt idx="11">
                  <c:v>6.4935064935064929E-2</c:v>
                </c:pt>
                <c:pt idx="12">
                  <c:v>3.896103896103896E-2</c:v>
                </c:pt>
                <c:pt idx="13">
                  <c:v>6.4935064935064939E-3</c:v>
                </c:pt>
                <c:pt idx="14">
                  <c:v>9.7402597402597407E-2</c:v>
                </c:pt>
                <c:pt idx="15">
                  <c:v>7.1428571428571425E-2</c:v>
                </c:pt>
                <c:pt idx="16">
                  <c:v>1.2987012987012988E-2</c:v>
                </c:pt>
                <c:pt idx="17">
                  <c:v>5.844155844155844E-2</c:v>
                </c:pt>
                <c:pt idx="18">
                  <c:v>6.4935064935064939E-3</c:v>
                </c:pt>
                <c:pt idx="19">
                  <c:v>3.2467532467532464E-2</c:v>
                </c:pt>
              </c:numCache>
            </c:numRef>
          </c:val>
          <c:extLst>
            <c:ext xmlns:c16="http://schemas.microsoft.com/office/drawing/2014/chart" uri="{C3380CC4-5D6E-409C-BE32-E72D297353CC}">
              <c16:uniqueId val="{00000001-6D62-42CC-9556-FD06BB7B3D62}"/>
            </c:ext>
          </c:extLst>
        </c:ser>
        <c:ser>
          <c:idx val="2"/>
          <c:order val="2"/>
          <c:tx>
            <c:strRef>
              <c:f>'グラフ(退院阻害要因＿２(寛解・院内寛解)'!$N$47</c:f>
              <c:strCache>
                <c:ptCount val="1"/>
                <c:pt idx="0">
                  <c:v>5年以上10年未満</c:v>
                </c:pt>
              </c:strCache>
            </c:strRef>
          </c:tx>
          <c:spPr>
            <a:pattFill prst="pct80">
              <a:fgClr>
                <a:srgbClr val="7030A0"/>
              </a:fgClr>
              <a:bgClr>
                <a:sysClr val="window" lastClr="FFFFFF"/>
              </a:bgClr>
            </a:pattFill>
            <a:ln>
              <a:solidFill>
                <a:srgbClr val="7030A0"/>
              </a:solidFill>
            </a:ln>
            <a:effectLst/>
          </c:spPr>
          <c:invertIfNegative val="0"/>
          <c:cat>
            <c:strRef>
              <c:f>'グラフ(退院阻害要因＿２(寛解・院内寛解)'!$K$48:$K$67</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'グラフ(退院阻害要因＿２(寛解・院内寛解)'!$N$48:$N$67</c:f>
              <c:numCache>
                <c:formatCode>0.0%</c:formatCode>
                <c:ptCount val="20"/>
                <c:pt idx="0">
                  <c:v>0.42857142857142855</c:v>
                </c:pt>
                <c:pt idx="1">
                  <c:v>0.20634920634920634</c:v>
                </c:pt>
                <c:pt idx="2">
                  <c:v>9.5238095238095233E-2</c:v>
                </c:pt>
                <c:pt idx="3">
                  <c:v>0.5714285714285714</c:v>
                </c:pt>
                <c:pt idx="4">
                  <c:v>0.34920634920634919</c:v>
                </c:pt>
                <c:pt idx="5">
                  <c:v>0.41269841269841268</c:v>
                </c:pt>
                <c:pt idx="6">
                  <c:v>9.5238095238095233E-2</c:v>
                </c:pt>
                <c:pt idx="7">
                  <c:v>0.34920634920634919</c:v>
                </c:pt>
                <c:pt idx="8">
                  <c:v>0.15873015873015872</c:v>
                </c:pt>
                <c:pt idx="9">
                  <c:v>0.3968253968253968</c:v>
                </c:pt>
                <c:pt idx="10">
                  <c:v>0.22222222222222221</c:v>
                </c:pt>
                <c:pt idx="11">
                  <c:v>0.1111111111111111</c:v>
                </c:pt>
                <c:pt idx="12">
                  <c:v>4.7619047619047616E-2</c:v>
                </c:pt>
                <c:pt idx="13">
                  <c:v>0</c:v>
                </c:pt>
                <c:pt idx="14">
                  <c:v>4.7619047619047616E-2</c:v>
                </c:pt>
                <c:pt idx="15">
                  <c:v>0.12698412698412698</c:v>
                </c:pt>
                <c:pt idx="16">
                  <c:v>3.1746031746031744E-2</c:v>
                </c:pt>
                <c:pt idx="17">
                  <c:v>4.7619047619047616E-2</c:v>
                </c:pt>
                <c:pt idx="18">
                  <c:v>0</c:v>
                </c:pt>
                <c:pt idx="19">
                  <c:v>1.5873015873015872E-2</c:v>
                </c:pt>
              </c:numCache>
            </c:numRef>
          </c:val>
          <c:extLst>
            <c:ext xmlns:c16="http://schemas.microsoft.com/office/drawing/2014/chart" uri="{C3380CC4-5D6E-409C-BE32-E72D297353CC}">
              <c16:uniqueId val="{00000002-6D62-42CC-9556-FD06BB7B3D62}"/>
            </c:ext>
          </c:extLst>
        </c:ser>
        <c:ser>
          <c:idx val="3"/>
          <c:order val="3"/>
          <c:tx>
            <c:strRef>
              <c:f>'グラフ(退院阻害要因＿２(寛解・院内寛解)'!$O$47</c:f>
              <c:strCache>
                <c:ptCount val="1"/>
                <c:pt idx="0">
                  <c:v>10年以上</c:v>
                </c:pt>
              </c:strCache>
            </c:strRef>
          </c:tx>
          <c:spPr>
            <a:solidFill>
              <a:srgbClr val="7030A0"/>
            </a:solidFill>
            <a:ln>
              <a:solidFill>
                <a:srgbClr val="7030A0"/>
              </a:solidFill>
            </a:ln>
            <a:effectLst/>
          </c:spPr>
          <c:invertIfNegative val="0"/>
          <c:cat>
            <c:strRef>
              <c:f>'グラフ(退院阻害要因＿２(寛解・院内寛解)'!$K$48:$K$67</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'グラフ(退院阻害要因＿２(寛解・院内寛解)'!$O$48:$O$67</c:f>
              <c:numCache>
                <c:formatCode>0.0%</c:formatCode>
                <c:ptCount val="20"/>
                <c:pt idx="0">
                  <c:v>0.2857142857142857</c:v>
                </c:pt>
                <c:pt idx="1">
                  <c:v>0.17460317460317459</c:v>
                </c:pt>
                <c:pt idx="2">
                  <c:v>3.1746031746031744E-2</c:v>
                </c:pt>
                <c:pt idx="3">
                  <c:v>0.52380952380952384</c:v>
                </c:pt>
                <c:pt idx="4">
                  <c:v>0.3968253968253968</c:v>
                </c:pt>
                <c:pt idx="5">
                  <c:v>0.41269841269841268</c:v>
                </c:pt>
                <c:pt idx="6">
                  <c:v>7.9365079365079361E-2</c:v>
                </c:pt>
                <c:pt idx="7">
                  <c:v>0.23809523809523808</c:v>
                </c:pt>
                <c:pt idx="8">
                  <c:v>0.14285714285714285</c:v>
                </c:pt>
                <c:pt idx="9">
                  <c:v>0.33333333333333331</c:v>
                </c:pt>
                <c:pt idx="10">
                  <c:v>0.19047619047619047</c:v>
                </c:pt>
                <c:pt idx="11">
                  <c:v>3.1746031746031744E-2</c:v>
                </c:pt>
                <c:pt idx="12">
                  <c:v>1.5873015873015872E-2</c:v>
                </c:pt>
                <c:pt idx="13">
                  <c:v>0</c:v>
                </c:pt>
                <c:pt idx="14">
                  <c:v>4.7619047619047616E-2</c:v>
                </c:pt>
                <c:pt idx="15">
                  <c:v>6.3492063492063489E-2</c:v>
                </c:pt>
                <c:pt idx="16">
                  <c:v>0</c:v>
                </c:pt>
                <c:pt idx="17">
                  <c:v>4.7619047619047616E-2</c:v>
                </c:pt>
                <c:pt idx="18">
                  <c:v>4.7619047619047616E-2</c:v>
                </c:pt>
                <c:pt idx="19">
                  <c:v>3.1746031746031744E-2</c:v>
                </c:pt>
              </c:numCache>
            </c:numRef>
          </c:val>
          <c:extLst>
            <c:ext xmlns:c16="http://schemas.microsoft.com/office/drawing/2014/chart" uri="{C3380CC4-5D6E-409C-BE32-E72D297353CC}">
              <c16:uniqueId val="{00000003-6D62-42CC-9556-FD06BB7B3D62}"/>
            </c:ext>
          </c:extLst>
        </c:ser>
        <c:dLbls>
          <c:showLegendKey val="0"/>
          <c:showVal val="0"/>
          <c:showCatName val="0"/>
          <c:showSerName val="0"/>
          <c:showPercent val="0"/>
          <c:showBubbleSize val="0"/>
        </c:dLbls>
        <c:gapWidth val="182"/>
        <c:axId val="1977369407"/>
        <c:axId val="1977377727"/>
      </c:barChart>
      <c:catAx>
        <c:axId val="1977369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977377727"/>
        <c:crosses val="autoZero"/>
        <c:auto val="1"/>
        <c:lblAlgn val="ctr"/>
        <c:lblOffset val="100"/>
        <c:noMultiLvlLbl val="0"/>
      </c:catAx>
      <c:valAx>
        <c:axId val="1977377727"/>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7369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退院阻害要因（複数回答）</a:t>
            </a:r>
          </a:p>
        </c:rich>
      </c:tx>
      <c:layout>
        <c:manualLayout>
          <c:xMode val="edge"/>
          <c:yMode val="edge"/>
          <c:x val="0.31065492642280812"/>
          <c:y val="4.0913632660445506E-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5006108611423572"/>
          <c:y val="8.7115148450480392E-2"/>
          <c:w val="0.45619237924329531"/>
          <c:h val="0.85802993089166602"/>
        </c:manualLayout>
      </c:layout>
      <c:barChart>
        <c:barDir val="bar"/>
        <c:grouping val="clustered"/>
        <c:varyColors val="0"/>
        <c:ser>
          <c:idx val="0"/>
          <c:order val="0"/>
          <c:tx>
            <c:strRef>
              <c:f>'阻害要因グラフ②(4-Ⅵ)'!$C$30</c:f>
              <c:strCache>
                <c:ptCount val="1"/>
                <c:pt idx="0">
                  <c:v>65歳未満</c:v>
                </c:pt>
              </c:strCache>
            </c:strRef>
          </c:tx>
          <c:spPr>
            <a:pattFill prst="pct30">
              <a:fgClr>
                <a:srgbClr val="92D050"/>
              </a:fgClr>
              <a:bgClr>
                <a:schemeClr val="bg1"/>
              </a:bgClr>
            </a:pattFill>
            <a:ln>
              <a:solidFill>
                <a:schemeClr val="accent6">
                  <a:lumMod val="40000"/>
                  <a:lumOff val="60000"/>
                </a:schemeClr>
              </a:solidFill>
            </a:ln>
            <a:effectLst>
              <a:outerShdw blurRad="57150" dist="19050" dir="5400000" algn="ctr" rotWithShape="0">
                <a:srgbClr val="000000">
                  <a:alpha val="63000"/>
                </a:srgbClr>
              </a:outerShdw>
            </a:effectLst>
          </c:spPr>
          <c:invertIfNegative val="0"/>
          <c:cat>
            <c:strRef>
              <c:f>'阻害要因グラフ②(4-Ⅵ)'!$B$31:$B$50</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'阻害要因グラフ②(4-Ⅵ)'!$C$31:$C$50</c:f>
              <c:numCache>
                <c:formatCode>0.0%</c:formatCode>
                <c:ptCount val="20"/>
                <c:pt idx="0">
                  <c:v>0.4654895666131621</c:v>
                </c:pt>
                <c:pt idx="1">
                  <c:v>0.3451043338683788</c:v>
                </c:pt>
                <c:pt idx="2">
                  <c:v>8.98876404494382E-2</c:v>
                </c:pt>
                <c:pt idx="3">
                  <c:v>0.32423756019261635</c:v>
                </c:pt>
                <c:pt idx="4">
                  <c:v>0.43820224719101125</c:v>
                </c:pt>
                <c:pt idx="5">
                  <c:v>0.3274478330658106</c:v>
                </c:pt>
                <c:pt idx="6">
                  <c:v>0.1332263242375602</c:v>
                </c:pt>
                <c:pt idx="7">
                  <c:v>0.32423756019261635</c:v>
                </c:pt>
                <c:pt idx="8">
                  <c:v>0.16211878009630817</c:v>
                </c:pt>
                <c:pt idx="9">
                  <c:v>0.1926163723916533</c:v>
                </c:pt>
                <c:pt idx="10">
                  <c:v>0.32423756019261635</c:v>
                </c:pt>
                <c:pt idx="11">
                  <c:v>5.1364365971107544E-2</c:v>
                </c:pt>
                <c:pt idx="12">
                  <c:v>4.9759229534510431E-2</c:v>
                </c:pt>
                <c:pt idx="13">
                  <c:v>6.420545746388443E-3</c:v>
                </c:pt>
                <c:pt idx="14">
                  <c:v>9.3097913322632425E-2</c:v>
                </c:pt>
                <c:pt idx="15">
                  <c:v>8.0256821829855537E-2</c:v>
                </c:pt>
                <c:pt idx="16">
                  <c:v>1.6051364365971106E-2</c:v>
                </c:pt>
                <c:pt idx="17">
                  <c:v>8.98876404494382E-2</c:v>
                </c:pt>
                <c:pt idx="18">
                  <c:v>5.1364365971107544E-2</c:v>
                </c:pt>
                <c:pt idx="19">
                  <c:v>2.247191011235955E-2</c:v>
                </c:pt>
              </c:numCache>
            </c:numRef>
          </c:val>
          <c:extLst>
            <c:ext xmlns:c16="http://schemas.microsoft.com/office/drawing/2014/chart" uri="{C3380CC4-5D6E-409C-BE32-E72D297353CC}">
              <c16:uniqueId val="{00000000-3558-49A7-81EB-EE93AB680FE5}"/>
            </c:ext>
          </c:extLst>
        </c:ser>
        <c:ser>
          <c:idx val="1"/>
          <c:order val="1"/>
          <c:tx>
            <c:strRef>
              <c:f>'阻害要因グラフ②(4-Ⅵ)'!$D$30</c:f>
              <c:strCache>
                <c:ptCount val="1"/>
                <c:pt idx="0">
                  <c:v>65歳以上</c:v>
                </c:pt>
              </c:strCache>
            </c:strRef>
          </c:tx>
          <c:spPr>
            <a:solidFill>
              <a:srgbClr val="00B050"/>
            </a:solidFill>
            <a:ln>
              <a:noFill/>
            </a:ln>
            <a:effectLst>
              <a:outerShdw blurRad="57150" dist="19050" dir="5400000" algn="ctr" rotWithShape="0">
                <a:srgbClr val="000000">
                  <a:alpha val="63000"/>
                </a:srgbClr>
              </a:outerShdw>
            </a:effectLst>
          </c:spPr>
          <c:invertIfNegative val="0"/>
          <c:cat>
            <c:strRef>
              <c:f>'阻害要因グラフ②(4-Ⅵ)'!$B$31:$B$50</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'阻害要因グラフ②(4-Ⅵ)'!$D$31:$D$50</c:f>
              <c:numCache>
                <c:formatCode>0.0%</c:formatCode>
                <c:ptCount val="20"/>
                <c:pt idx="0">
                  <c:v>0.31509121061359868</c:v>
                </c:pt>
                <c:pt idx="1">
                  <c:v>0.29436152570480928</c:v>
                </c:pt>
                <c:pt idx="2">
                  <c:v>2.9021558872305141E-2</c:v>
                </c:pt>
                <c:pt idx="3">
                  <c:v>0.39386401326699833</c:v>
                </c:pt>
                <c:pt idx="4">
                  <c:v>0.4419568822553897</c:v>
                </c:pt>
                <c:pt idx="5">
                  <c:v>0.25290215588723053</c:v>
                </c:pt>
                <c:pt idx="6">
                  <c:v>6.7164179104477612E-2</c:v>
                </c:pt>
                <c:pt idx="7">
                  <c:v>0.36650082918739635</c:v>
                </c:pt>
                <c:pt idx="8">
                  <c:v>0.16086235489220563</c:v>
                </c:pt>
                <c:pt idx="9">
                  <c:v>0.18407960199004975</c:v>
                </c:pt>
                <c:pt idx="10">
                  <c:v>0.33416252072968489</c:v>
                </c:pt>
                <c:pt idx="11">
                  <c:v>7.3797678275290213E-2</c:v>
                </c:pt>
                <c:pt idx="12">
                  <c:v>3.2338308457711441E-2</c:v>
                </c:pt>
                <c:pt idx="13">
                  <c:v>1.658374792703151E-3</c:v>
                </c:pt>
                <c:pt idx="14">
                  <c:v>7.545605306799337E-2</c:v>
                </c:pt>
                <c:pt idx="15">
                  <c:v>6.7164179104477612E-2</c:v>
                </c:pt>
                <c:pt idx="16">
                  <c:v>1.4925373134328358E-2</c:v>
                </c:pt>
                <c:pt idx="17">
                  <c:v>0.19817578772802655</c:v>
                </c:pt>
                <c:pt idx="18">
                  <c:v>0.11691542288557213</c:v>
                </c:pt>
                <c:pt idx="19">
                  <c:v>2.9850746268656716E-2</c:v>
                </c:pt>
              </c:numCache>
            </c:numRef>
          </c:val>
          <c:extLst>
            <c:ext xmlns:c16="http://schemas.microsoft.com/office/drawing/2014/chart" uri="{C3380CC4-5D6E-409C-BE32-E72D297353CC}">
              <c16:uniqueId val="{00000001-3558-49A7-81EB-EE93AB680FE5}"/>
            </c:ext>
          </c:extLst>
        </c:ser>
        <c:dLbls>
          <c:showLegendKey val="0"/>
          <c:showVal val="0"/>
          <c:showCatName val="0"/>
          <c:showSerName val="0"/>
          <c:showPercent val="0"/>
          <c:showBubbleSize val="0"/>
        </c:dLbls>
        <c:gapWidth val="115"/>
        <c:overlap val="-20"/>
        <c:axId val="1896483359"/>
        <c:axId val="1896485023"/>
      </c:barChart>
      <c:catAx>
        <c:axId val="1896483359"/>
        <c:scaling>
          <c:orientation val="maxMin"/>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896485023"/>
        <c:crosses val="autoZero"/>
        <c:auto val="1"/>
        <c:lblAlgn val="ctr"/>
        <c:lblOffset val="100"/>
        <c:tickMarkSkip val="1"/>
        <c:noMultiLvlLbl val="0"/>
      </c:catAx>
      <c:valAx>
        <c:axId val="1896485023"/>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89648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r>
              <a:rPr lang="ja-JP" b="1">
                <a:latin typeface="メイリオ" panose="020B0604030504040204" pitchFamily="50" charset="-128"/>
                <a:ea typeface="メイリオ" panose="020B0604030504040204" pitchFamily="50" charset="-128"/>
              </a:rPr>
              <a:t>退院阻害要因</a:t>
            </a:r>
            <a:r>
              <a:rPr lang="en-US" altLang="ja-JP" b="1">
                <a:latin typeface="メイリオ" panose="020B0604030504040204" pitchFamily="50" charset="-128"/>
                <a:ea typeface="メイリオ" panose="020B0604030504040204" pitchFamily="50" charset="-128"/>
              </a:rPr>
              <a:t>_</a:t>
            </a:r>
            <a:r>
              <a:rPr lang="ja-JP" altLang="en-US" b="1">
                <a:latin typeface="メイリオ" panose="020B0604030504040204" pitchFamily="50" charset="-128"/>
                <a:ea typeface="メイリオ" panose="020B0604030504040204" pitchFamily="50" charset="-128"/>
              </a:rPr>
              <a:t>寛解・院内寛解</a:t>
            </a:r>
            <a:r>
              <a:rPr lang="ja-JP" b="1">
                <a:latin typeface="メイリオ" panose="020B0604030504040204" pitchFamily="50" charset="-128"/>
                <a:ea typeface="メイリオ" panose="020B0604030504040204" pitchFamily="50" charset="-128"/>
              </a:rPr>
              <a:t>（複数回答）</a:t>
            </a:r>
          </a:p>
        </c:rich>
      </c:tx>
      <c:layout>
        <c:manualLayout>
          <c:xMode val="edge"/>
          <c:yMode val="edge"/>
          <c:x val="0.25397944100006864"/>
          <c:y val="4.7142134634455676E-3"/>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5006108611423572"/>
          <c:y val="8.7115148450480392E-2"/>
          <c:w val="0.45619237924329531"/>
          <c:h val="0.85802993089166602"/>
        </c:manualLayout>
      </c:layout>
      <c:barChart>
        <c:barDir val="bar"/>
        <c:grouping val="clustered"/>
        <c:varyColors val="0"/>
        <c:ser>
          <c:idx val="0"/>
          <c:order val="0"/>
          <c:tx>
            <c:strRef>
              <c:f>'グラフ(退院阻害要因＿２(寛解・院内寛解)'!$L$3</c:f>
              <c:strCache>
                <c:ptCount val="1"/>
                <c:pt idx="0">
                  <c:v>65歳未満</c:v>
                </c:pt>
              </c:strCache>
            </c:strRef>
          </c:tx>
          <c:spPr>
            <a:pattFill prst="pct30">
              <a:fgClr>
                <a:srgbClr val="FFC000"/>
              </a:fgClr>
              <a:bgClr>
                <a:sysClr val="window" lastClr="FFFFFF"/>
              </a:bgClr>
            </a:pattFill>
            <a:ln w="9525" cap="flat" cmpd="sng" algn="ctr">
              <a:solidFill>
                <a:srgbClr val="FFC000"/>
              </a:solidFill>
              <a:round/>
            </a:ln>
            <a:effectLst>
              <a:outerShdw blurRad="40000" dist="20000" dir="5400000" rotWithShape="0">
                <a:srgbClr val="000000">
                  <a:alpha val="38000"/>
                </a:srgbClr>
              </a:outerShdw>
            </a:effectLst>
          </c:spPr>
          <c:invertIfNegative val="0"/>
          <c:cat>
            <c:strRef>
              <c:f>'グラフ(退院阻害要因＿２(寛解・院内寛解)'!$K$4:$K$23</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'グラフ(退院阻害要因＿２(寛解・院内寛解)'!$L$4:$L$23</c:f>
              <c:numCache>
                <c:formatCode>0.0%</c:formatCode>
                <c:ptCount val="20"/>
                <c:pt idx="0">
                  <c:v>0.3858695652173913</c:v>
                </c:pt>
                <c:pt idx="1">
                  <c:v>0.24456521739130435</c:v>
                </c:pt>
                <c:pt idx="2">
                  <c:v>6.5217391304347824E-2</c:v>
                </c:pt>
                <c:pt idx="3">
                  <c:v>0.29891304347826086</c:v>
                </c:pt>
                <c:pt idx="4">
                  <c:v>0.30978260869565216</c:v>
                </c:pt>
                <c:pt idx="5">
                  <c:v>0.28804347826086957</c:v>
                </c:pt>
                <c:pt idx="6">
                  <c:v>0.10869565217391304</c:v>
                </c:pt>
                <c:pt idx="7">
                  <c:v>0.20652173913043478</c:v>
                </c:pt>
                <c:pt idx="8">
                  <c:v>0.125</c:v>
                </c:pt>
                <c:pt idx="9">
                  <c:v>0.22826086956521738</c:v>
                </c:pt>
                <c:pt idx="10">
                  <c:v>0.29347826086956524</c:v>
                </c:pt>
                <c:pt idx="11">
                  <c:v>4.8913043478260872E-2</c:v>
                </c:pt>
                <c:pt idx="12">
                  <c:v>5.9782608695652176E-2</c:v>
                </c:pt>
                <c:pt idx="13">
                  <c:v>5.434782608695652E-3</c:v>
                </c:pt>
                <c:pt idx="14">
                  <c:v>8.1521739130434784E-2</c:v>
                </c:pt>
                <c:pt idx="15">
                  <c:v>9.7826086956521743E-2</c:v>
                </c:pt>
                <c:pt idx="16">
                  <c:v>3.2608695652173912E-2</c:v>
                </c:pt>
                <c:pt idx="17">
                  <c:v>3.8043478260869568E-2</c:v>
                </c:pt>
                <c:pt idx="18">
                  <c:v>3.2608695652173912E-2</c:v>
                </c:pt>
                <c:pt idx="19">
                  <c:v>3.2608695652173912E-2</c:v>
                </c:pt>
              </c:numCache>
            </c:numRef>
          </c:val>
          <c:extLst>
            <c:ext xmlns:c16="http://schemas.microsoft.com/office/drawing/2014/chart" uri="{C3380CC4-5D6E-409C-BE32-E72D297353CC}">
              <c16:uniqueId val="{00000000-CD50-4EA6-AFCA-DF88FA0FE437}"/>
            </c:ext>
          </c:extLst>
        </c:ser>
        <c:ser>
          <c:idx val="1"/>
          <c:order val="1"/>
          <c:tx>
            <c:strRef>
              <c:f>'グラフ(退院阻害要因＿２(寛解・院内寛解)'!$M$3</c:f>
              <c:strCache>
                <c:ptCount val="1"/>
                <c:pt idx="0">
                  <c:v>65歳以上</c:v>
                </c:pt>
              </c:strCache>
            </c:strRef>
          </c:tx>
          <c:spPr>
            <a:solidFill>
              <a:srgbClr val="FFC000"/>
            </a:solidFill>
            <a:ln w="9525" cap="flat" cmpd="sng" algn="ctr">
              <a:solidFill>
                <a:srgbClr val="FFC000"/>
              </a:solidFill>
              <a:round/>
            </a:ln>
            <a:effectLst>
              <a:outerShdw blurRad="40000" dist="20000" dir="5400000" rotWithShape="0">
                <a:srgbClr val="000000">
                  <a:alpha val="38000"/>
                </a:srgbClr>
              </a:outerShdw>
            </a:effectLst>
          </c:spPr>
          <c:invertIfNegative val="0"/>
          <c:cat>
            <c:strRef>
              <c:f>'グラフ(退院阻害要因＿２(寛解・院内寛解)'!$K$4:$K$23</c:f>
              <c:strCache>
                <c:ptCount val="20"/>
                <c:pt idx="0">
                  <c:v>病状は落ち着いているが、ときどき不安定な病状が見られ、そのことが退院を阻害する要因になっている</c:v>
                </c:pt>
                <c:pt idx="1">
                  <c:v>病識がなく通院服薬の中断が予測される</c:v>
                </c:pt>
                <c:pt idx="2">
                  <c:v>反社会的行動が予測される</c:v>
                </c:pt>
                <c:pt idx="3">
                  <c:v>退院意欲が乏しい</c:v>
                </c:pt>
                <c:pt idx="4">
                  <c:v>現実認識が乏しい</c:v>
                </c:pt>
                <c:pt idx="5">
                  <c:v>退院による環境変化への不安が強い</c:v>
                </c:pt>
                <c:pt idx="6">
                  <c:v>援助者との対人関係がもてない</c:v>
                </c:pt>
                <c:pt idx="7">
                  <c:v>家事（食事・洗濯・金銭管理など）ができない</c:v>
                </c:pt>
                <c:pt idx="8">
                  <c:v>家族がいない・本人をサポートする機能が実質ない</c:v>
                </c:pt>
                <c:pt idx="9">
                  <c:v>家族が退院に反対している</c:v>
                </c:pt>
                <c:pt idx="10">
                  <c:v>住まいの確保ができない</c:v>
                </c:pt>
                <c:pt idx="11">
                  <c:v>生活費の確保ができない</c:v>
                </c:pt>
                <c:pt idx="12">
                  <c:v>日常生活を支える制度がない</c:v>
                </c:pt>
                <c:pt idx="13">
                  <c:v>救急診療体制がない</c:v>
                </c:pt>
                <c:pt idx="14">
                  <c:v>退院に向けてサポートする人的資源が乏しい</c:v>
                </c:pt>
                <c:pt idx="15">
                  <c:v>退院後サポート・マネジメントする人的資源が乏しい</c:v>
                </c:pt>
                <c:pt idx="16">
                  <c:v>住所地と入院先の距離があり支援体制がとりにくい</c:v>
                </c:pt>
                <c:pt idx="17">
                  <c:v>身体的機能や状態を原因としたADLの低下がある</c:v>
                </c:pt>
                <c:pt idx="18">
                  <c:v>身体合併症の程度が重いなど身体面のフォローが必要であり、地域での生活が困難</c:v>
                </c:pt>
                <c:pt idx="19">
                  <c:v>その他の退院阻害要因がある</c:v>
                </c:pt>
              </c:strCache>
            </c:strRef>
          </c:cat>
          <c:val>
            <c:numRef>
              <c:f>'グラフ(退院阻害要因＿２(寛解・院内寛解)'!$M$4:$M$23</c:f>
              <c:numCache>
                <c:formatCode>0.0%</c:formatCode>
                <c:ptCount val="20"/>
                <c:pt idx="0">
                  <c:v>0.19736842105263158</c:v>
                </c:pt>
                <c:pt idx="1">
                  <c:v>0.19078947368421054</c:v>
                </c:pt>
                <c:pt idx="2">
                  <c:v>2.9605263157894735E-2</c:v>
                </c:pt>
                <c:pt idx="3">
                  <c:v>0.41118421052631576</c:v>
                </c:pt>
                <c:pt idx="4">
                  <c:v>0.30592105263157893</c:v>
                </c:pt>
                <c:pt idx="5">
                  <c:v>0.25</c:v>
                </c:pt>
                <c:pt idx="6">
                  <c:v>5.921052631578947E-2</c:v>
                </c:pt>
                <c:pt idx="7">
                  <c:v>0.29605263157894735</c:v>
                </c:pt>
                <c:pt idx="8">
                  <c:v>0.15789473684210525</c:v>
                </c:pt>
                <c:pt idx="9">
                  <c:v>0.25</c:v>
                </c:pt>
                <c:pt idx="10">
                  <c:v>0.30263157894736842</c:v>
                </c:pt>
                <c:pt idx="11">
                  <c:v>5.2631578947368418E-2</c:v>
                </c:pt>
                <c:pt idx="12">
                  <c:v>3.9473684210526314E-2</c:v>
                </c:pt>
                <c:pt idx="13">
                  <c:v>0</c:v>
                </c:pt>
                <c:pt idx="14">
                  <c:v>8.5526315789473686E-2</c:v>
                </c:pt>
                <c:pt idx="15">
                  <c:v>8.2236842105263164E-2</c:v>
                </c:pt>
                <c:pt idx="16">
                  <c:v>1.3157894736842105E-2</c:v>
                </c:pt>
                <c:pt idx="17">
                  <c:v>9.2105263157894732E-2</c:v>
                </c:pt>
                <c:pt idx="18">
                  <c:v>5.5921052631578948E-2</c:v>
                </c:pt>
                <c:pt idx="19">
                  <c:v>3.9473684210526314E-2</c:v>
                </c:pt>
              </c:numCache>
            </c:numRef>
          </c:val>
          <c:extLst>
            <c:ext xmlns:c16="http://schemas.microsoft.com/office/drawing/2014/chart" uri="{C3380CC4-5D6E-409C-BE32-E72D297353CC}">
              <c16:uniqueId val="{00000001-CD50-4EA6-AFCA-DF88FA0FE437}"/>
            </c:ext>
          </c:extLst>
        </c:ser>
        <c:dLbls>
          <c:showLegendKey val="0"/>
          <c:showVal val="0"/>
          <c:showCatName val="0"/>
          <c:showSerName val="0"/>
          <c:showPercent val="0"/>
          <c:showBubbleSize val="0"/>
        </c:dLbls>
        <c:gapWidth val="100"/>
        <c:axId val="1896483359"/>
        <c:axId val="1896485023"/>
      </c:barChart>
      <c:catAx>
        <c:axId val="189648335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mn-cs"/>
              </a:defRPr>
            </a:pPr>
            <a:endParaRPr lang="ja-JP"/>
          </a:p>
        </c:txPr>
        <c:crossAx val="1896485023"/>
        <c:crosses val="autoZero"/>
        <c:auto val="1"/>
        <c:lblAlgn val="ctr"/>
        <c:lblOffset val="100"/>
        <c:tickMarkSkip val="1"/>
        <c:noMultiLvlLbl val="0"/>
      </c:catAx>
      <c:valAx>
        <c:axId val="1896485023"/>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ja-JP"/>
          </a:p>
        </c:txPr>
        <c:crossAx val="189648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状態像（</a:t>
            </a:r>
            <a:r>
              <a:rPr lang="en-US"/>
              <a:t>1</a:t>
            </a:r>
            <a:r>
              <a:rPr lang="ja-JP"/>
              <a:t>年以上）</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5"/>
          <c:order val="0"/>
          <c:tx>
            <c:strRef>
              <c:f>'グラフ＿状態像区分×入院時住所地(二次医療圏)'!$A$33</c:f>
              <c:strCache>
                <c:ptCount val="1"/>
                <c:pt idx="0">
                  <c:v>最重度</c:v>
                </c:pt>
              </c:strCache>
            </c:strRef>
          </c:tx>
          <c:spPr>
            <a:solidFill>
              <a:schemeClr val="accent6"/>
            </a:solidFill>
            <a:ln>
              <a:noFill/>
            </a:ln>
            <a:effectLst/>
          </c:spPr>
          <c:invertIfNegative val="0"/>
          <c:cat>
            <c:strRef>
              <c:f>'グラフ＿状態像区分×入院時住所地(二次医療圏)'!$B$27:$J$27</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'グラフ＿状態像区分×入院時住所地(二次医療圏)'!$B$33:$J$33</c:f>
              <c:numCache>
                <c:formatCode>0"人"</c:formatCode>
                <c:ptCount val="9"/>
                <c:pt idx="0">
                  <c:v>53</c:v>
                </c:pt>
                <c:pt idx="1">
                  <c:v>81</c:v>
                </c:pt>
                <c:pt idx="2">
                  <c:v>53</c:v>
                </c:pt>
                <c:pt idx="3">
                  <c:v>17</c:v>
                </c:pt>
                <c:pt idx="4">
                  <c:v>26</c:v>
                </c:pt>
                <c:pt idx="5">
                  <c:v>122</c:v>
                </c:pt>
                <c:pt idx="6">
                  <c:v>88</c:v>
                </c:pt>
                <c:pt idx="7">
                  <c:v>31</c:v>
                </c:pt>
                <c:pt idx="8">
                  <c:v>52</c:v>
                </c:pt>
              </c:numCache>
            </c:numRef>
          </c:val>
          <c:extLst>
            <c:ext xmlns:c16="http://schemas.microsoft.com/office/drawing/2014/chart" uri="{C3380CC4-5D6E-409C-BE32-E72D297353CC}">
              <c16:uniqueId val="{00000000-9364-49C0-983E-3E9A9E7F499E}"/>
            </c:ext>
          </c:extLst>
        </c:ser>
        <c:ser>
          <c:idx val="4"/>
          <c:order val="1"/>
          <c:tx>
            <c:strRef>
              <c:f>'グラフ＿状態像区分×入院時住所地(二次医療圏)'!$A$32</c:f>
              <c:strCache>
                <c:ptCount val="1"/>
                <c:pt idx="0">
                  <c:v>重度</c:v>
                </c:pt>
              </c:strCache>
            </c:strRef>
          </c:tx>
          <c:spPr>
            <a:solidFill>
              <a:schemeClr val="accent5"/>
            </a:solidFill>
            <a:ln>
              <a:noFill/>
            </a:ln>
            <a:effectLst/>
          </c:spPr>
          <c:invertIfNegative val="0"/>
          <c:cat>
            <c:strRef>
              <c:f>'グラフ＿状態像区分×入院時住所地(二次医療圏)'!$B$27:$J$27</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'グラフ＿状態像区分×入院時住所地(二次医療圏)'!$B$32:$J$32</c:f>
              <c:numCache>
                <c:formatCode>0"人"</c:formatCode>
                <c:ptCount val="9"/>
                <c:pt idx="0">
                  <c:v>211</c:v>
                </c:pt>
                <c:pt idx="1">
                  <c:v>220</c:v>
                </c:pt>
                <c:pt idx="2">
                  <c:v>203</c:v>
                </c:pt>
                <c:pt idx="3">
                  <c:v>114</c:v>
                </c:pt>
                <c:pt idx="4">
                  <c:v>136</c:v>
                </c:pt>
                <c:pt idx="5">
                  <c:v>748</c:v>
                </c:pt>
                <c:pt idx="6">
                  <c:v>481</c:v>
                </c:pt>
                <c:pt idx="7">
                  <c:v>248</c:v>
                </c:pt>
                <c:pt idx="8">
                  <c:v>249</c:v>
                </c:pt>
              </c:numCache>
            </c:numRef>
          </c:val>
          <c:extLst>
            <c:ext xmlns:c16="http://schemas.microsoft.com/office/drawing/2014/chart" uri="{C3380CC4-5D6E-409C-BE32-E72D297353CC}">
              <c16:uniqueId val="{00000001-9364-49C0-983E-3E9A9E7F499E}"/>
            </c:ext>
          </c:extLst>
        </c:ser>
        <c:ser>
          <c:idx val="3"/>
          <c:order val="2"/>
          <c:tx>
            <c:strRef>
              <c:f>'グラフ＿状態像区分×入院時住所地(二次医療圏)'!$A$31</c:f>
              <c:strCache>
                <c:ptCount val="1"/>
                <c:pt idx="0">
                  <c:v>中等度</c:v>
                </c:pt>
              </c:strCache>
            </c:strRef>
          </c:tx>
          <c:spPr>
            <a:solidFill>
              <a:schemeClr val="accent4"/>
            </a:solidFill>
            <a:ln>
              <a:noFill/>
            </a:ln>
            <a:effectLst/>
          </c:spPr>
          <c:invertIfNegative val="0"/>
          <c:cat>
            <c:strRef>
              <c:f>'グラフ＿状態像区分×入院時住所地(二次医療圏)'!$B$27:$J$27</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'グラフ＿状態像区分×入院時住所地(二次医療圏)'!$B$31:$J$31</c:f>
              <c:numCache>
                <c:formatCode>0"人"</c:formatCode>
                <c:ptCount val="9"/>
                <c:pt idx="0">
                  <c:v>284</c:v>
                </c:pt>
                <c:pt idx="1">
                  <c:v>312</c:v>
                </c:pt>
                <c:pt idx="2">
                  <c:v>289</c:v>
                </c:pt>
                <c:pt idx="3">
                  <c:v>231</c:v>
                </c:pt>
                <c:pt idx="4">
                  <c:v>273</c:v>
                </c:pt>
                <c:pt idx="5">
                  <c:v>860</c:v>
                </c:pt>
                <c:pt idx="6">
                  <c:v>716</c:v>
                </c:pt>
                <c:pt idx="7">
                  <c:v>382</c:v>
                </c:pt>
                <c:pt idx="8">
                  <c:v>309</c:v>
                </c:pt>
              </c:numCache>
            </c:numRef>
          </c:val>
          <c:extLst>
            <c:ext xmlns:c16="http://schemas.microsoft.com/office/drawing/2014/chart" uri="{C3380CC4-5D6E-409C-BE32-E72D297353CC}">
              <c16:uniqueId val="{00000002-9364-49C0-983E-3E9A9E7F499E}"/>
            </c:ext>
          </c:extLst>
        </c:ser>
        <c:ser>
          <c:idx val="2"/>
          <c:order val="3"/>
          <c:tx>
            <c:strRef>
              <c:f>'グラフ＿状態像区分×入院時住所地(二次医療圏)'!$A$30</c:f>
              <c:strCache>
                <c:ptCount val="1"/>
                <c:pt idx="0">
                  <c:v>軽度</c:v>
                </c:pt>
              </c:strCache>
            </c:strRef>
          </c:tx>
          <c:spPr>
            <a:solidFill>
              <a:schemeClr val="accent3"/>
            </a:solidFill>
            <a:ln>
              <a:noFill/>
            </a:ln>
            <a:effectLst/>
          </c:spPr>
          <c:invertIfNegative val="0"/>
          <c:cat>
            <c:strRef>
              <c:f>'グラフ＿状態像区分×入院時住所地(二次医療圏)'!$B$27:$J$27</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'グラフ＿状態像区分×入院時住所地(二次医療圏)'!$B$30:$J$30</c:f>
              <c:numCache>
                <c:formatCode>0"人"</c:formatCode>
                <c:ptCount val="9"/>
                <c:pt idx="0">
                  <c:v>87</c:v>
                </c:pt>
                <c:pt idx="1">
                  <c:v>68</c:v>
                </c:pt>
                <c:pt idx="2">
                  <c:v>112</c:v>
                </c:pt>
                <c:pt idx="3">
                  <c:v>145</c:v>
                </c:pt>
                <c:pt idx="4">
                  <c:v>126</c:v>
                </c:pt>
                <c:pt idx="5">
                  <c:v>324</c:v>
                </c:pt>
                <c:pt idx="6">
                  <c:v>312</c:v>
                </c:pt>
                <c:pt idx="7">
                  <c:v>156</c:v>
                </c:pt>
                <c:pt idx="8">
                  <c:v>124</c:v>
                </c:pt>
              </c:numCache>
            </c:numRef>
          </c:val>
          <c:extLst>
            <c:ext xmlns:c16="http://schemas.microsoft.com/office/drawing/2014/chart" uri="{C3380CC4-5D6E-409C-BE32-E72D297353CC}">
              <c16:uniqueId val="{00000003-9364-49C0-983E-3E9A9E7F499E}"/>
            </c:ext>
          </c:extLst>
        </c:ser>
        <c:ser>
          <c:idx val="1"/>
          <c:order val="4"/>
          <c:tx>
            <c:strRef>
              <c:f>'グラフ＿状態像区分×入院時住所地(二次医療圏)'!$A$29</c:f>
              <c:strCache>
                <c:ptCount val="1"/>
                <c:pt idx="0">
                  <c:v>院内寛解</c:v>
                </c:pt>
              </c:strCache>
            </c:strRef>
          </c:tx>
          <c:spPr>
            <a:solidFill>
              <a:schemeClr val="accent2"/>
            </a:solidFill>
            <a:ln>
              <a:noFill/>
            </a:ln>
            <a:effectLst/>
          </c:spPr>
          <c:invertIfNegative val="0"/>
          <c:cat>
            <c:strRef>
              <c:f>'グラフ＿状態像区分×入院時住所地(二次医療圏)'!$B$27:$J$27</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'グラフ＿状態像区分×入院時住所地(二次医療圏)'!$B$29:$J$29</c:f>
              <c:numCache>
                <c:formatCode>0"人"</c:formatCode>
                <c:ptCount val="9"/>
                <c:pt idx="0">
                  <c:v>46</c:v>
                </c:pt>
                <c:pt idx="1">
                  <c:v>29</c:v>
                </c:pt>
                <c:pt idx="2">
                  <c:v>38</c:v>
                </c:pt>
                <c:pt idx="3">
                  <c:v>63</c:v>
                </c:pt>
                <c:pt idx="4">
                  <c:v>29</c:v>
                </c:pt>
                <c:pt idx="5">
                  <c:v>79</c:v>
                </c:pt>
                <c:pt idx="6">
                  <c:v>83</c:v>
                </c:pt>
                <c:pt idx="7">
                  <c:v>41</c:v>
                </c:pt>
                <c:pt idx="8">
                  <c:v>50</c:v>
                </c:pt>
              </c:numCache>
            </c:numRef>
          </c:val>
          <c:extLst>
            <c:ext xmlns:c16="http://schemas.microsoft.com/office/drawing/2014/chart" uri="{C3380CC4-5D6E-409C-BE32-E72D297353CC}">
              <c16:uniqueId val="{00000004-9364-49C0-983E-3E9A9E7F499E}"/>
            </c:ext>
          </c:extLst>
        </c:ser>
        <c:ser>
          <c:idx val="0"/>
          <c:order val="5"/>
          <c:tx>
            <c:strRef>
              <c:f>'グラフ＿状態像区分×入院時住所地(二次医療圏)'!$A$28</c:f>
              <c:strCache>
                <c:ptCount val="1"/>
                <c:pt idx="0">
                  <c:v>寛解</c:v>
                </c:pt>
              </c:strCache>
            </c:strRef>
          </c:tx>
          <c:spPr>
            <a:solidFill>
              <a:schemeClr val="accent1"/>
            </a:solidFill>
            <a:ln>
              <a:noFill/>
            </a:ln>
            <a:effectLst/>
          </c:spPr>
          <c:invertIfNegative val="0"/>
          <c:cat>
            <c:strRef>
              <c:f>'グラフ＿状態像区分×入院時住所地(二次医療圏)'!$B$27:$J$27</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'グラフ＿状態像区分×入院時住所地(二次医療圏)'!$B$28:$J$28</c:f>
              <c:numCache>
                <c:formatCode>0"人"</c:formatCode>
                <c:ptCount val="9"/>
                <c:pt idx="0">
                  <c:v>10</c:v>
                </c:pt>
                <c:pt idx="1">
                  <c:v>9</c:v>
                </c:pt>
                <c:pt idx="2">
                  <c:v>8</c:v>
                </c:pt>
                <c:pt idx="3">
                  <c:v>8</c:v>
                </c:pt>
                <c:pt idx="4">
                  <c:v>4</c:v>
                </c:pt>
                <c:pt idx="5">
                  <c:v>8</c:v>
                </c:pt>
                <c:pt idx="6">
                  <c:v>10</c:v>
                </c:pt>
                <c:pt idx="7">
                  <c:v>3</c:v>
                </c:pt>
                <c:pt idx="8">
                  <c:v>3</c:v>
                </c:pt>
              </c:numCache>
            </c:numRef>
          </c:val>
          <c:extLst>
            <c:ext xmlns:c16="http://schemas.microsoft.com/office/drawing/2014/chart" uri="{C3380CC4-5D6E-409C-BE32-E72D297353CC}">
              <c16:uniqueId val="{00000005-9364-49C0-983E-3E9A9E7F499E}"/>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774324272"/>
        <c:axId val="1774333008"/>
      </c:barChart>
      <c:catAx>
        <c:axId val="17743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774333008"/>
        <c:crosses val="autoZero"/>
        <c:auto val="1"/>
        <c:lblAlgn val="ctr"/>
        <c:lblOffset val="100"/>
        <c:noMultiLvlLbl val="0"/>
      </c:catAx>
      <c:valAx>
        <c:axId val="1774333008"/>
        <c:scaling>
          <c:orientation val="minMax"/>
        </c:scaling>
        <c:delete val="0"/>
        <c:axPos val="l"/>
        <c:majorGridlines>
          <c:spPr>
            <a:ln w="9525" cap="flat" cmpd="sng" algn="ctr">
              <a:solidFill>
                <a:schemeClr val="tx1">
                  <a:lumMod val="15000"/>
                  <a:lumOff val="85000"/>
                </a:schemeClr>
              </a:solidFill>
              <a:round/>
            </a:ln>
            <a:effectLst/>
          </c:spPr>
        </c:majorGridlines>
        <c:numFmt formatCode="0&quot;人&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77432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ja-JP"/>
              <a:t>大阪府推移（在院患者調査）</a:t>
            </a:r>
            <a:r>
              <a:rPr lang="en-US"/>
              <a:t>H23</a:t>
            </a:r>
            <a:r>
              <a:rPr lang="ja-JP"/>
              <a:t>～</a:t>
            </a:r>
            <a:r>
              <a:rPr lang="en-US"/>
              <a:t>R4</a:t>
            </a:r>
            <a:endParaRPr lang="ja-JP"/>
          </a:p>
        </c:rich>
      </c:tx>
      <c:overlay val="0"/>
      <c:spPr>
        <a:noFill/>
        <a:ln>
          <a:noFill/>
        </a:ln>
        <a:effectLst/>
      </c:spPr>
    </c:title>
    <c:autoTitleDeleted val="0"/>
    <c:plotArea>
      <c:layout>
        <c:manualLayout>
          <c:layoutTarget val="inner"/>
          <c:xMode val="edge"/>
          <c:yMode val="edge"/>
          <c:x val="0.20521221873672221"/>
          <c:y val="0.11441777094936303"/>
          <c:w val="0.73472769405546468"/>
          <c:h val="0.59766468215863267"/>
        </c:manualLayout>
      </c:layout>
      <c:barChart>
        <c:barDir val="col"/>
        <c:grouping val="clustered"/>
        <c:varyColors val="0"/>
        <c:ser>
          <c:idx val="1"/>
          <c:order val="0"/>
          <c:tx>
            <c:strRef>
              <c:f>'国630と大阪在患との比較２（参考）'!$A$20</c:f>
              <c:strCache>
                <c:ptCount val="1"/>
                <c:pt idx="0">
                  <c:v>入院患者総数</c:v>
                </c:pt>
              </c:strCache>
            </c:strRef>
          </c:tx>
          <c:spPr>
            <a:solidFill>
              <a:schemeClr val="accent4">
                <a:lumMod val="60000"/>
                <a:lumOff val="40000"/>
              </a:schemeClr>
            </a:solidFill>
            <a:ln>
              <a:solidFill>
                <a:schemeClr val="tx1"/>
              </a:solidFill>
            </a:ln>
            <a:effectLst/>
          </c:spPr>
          <c:invertIfNegative val="0"/>
          <c:cat>
            <c:strRef>
              <c:f>'国630と大阪在患との比較２（参考）'!$I$18:$T$18</c:f>
              <c:strCache>
                <c:ptCount val="12"/>
                <c:pt idx="0">
                  <c:v>H23</c:v>
                </c:pt>
                <c:pt idx="1">
                  <c:v>H24</c:v>
                </c:pt>
                <c:pt idx="2">
                  <c:v>H25</c:v>
                </c:pt>
                <c:pt idx="3">
                  <c:v>H26</c:v>
                </c:pt>
                <c:pt idx="4">
                  <c:v>H27</c:v>
                </c:pt>
                <c:pt idx="5">
                  <c:v>H28</c:v>
                </c:pt>
                <c:pt idx="6">
                  <c:v>H29</c:v>
                </c:pt>
                <c:pt idx="7">
                  <c:v>H30</c:v>
                </c:pt>
                <c:pt idx="8">
                  <c:v>R1</c:v>
                </c:pt>
                <c:pt idx="9">
                  <c:v>R2</c:v>
                </c:pt>
                <c:pt idx="10">
                  <c:v>R3</c:v>
                </c:pt>
                <c:pt idx="11">
                  <c:v>R4</c:v>
                </c:pt>
              </c:strCache>
            </c:strRef>
          </c:cat>
          <c:val>
            <c:numRef>
              <c:f>'国630と大阪在患との比較２（参考）'!$I$20:$T$20</c:f>
              <c:numCache>
                <c:formatCode>#,###"人"</c:formatCode>
                <c:ptCount val="12"/>
                <c:pt idx="0">
                  <c:v>17613</c:v>
                </c:pt>
                <c:pt idx="1">
                  <c:v>17489</c:v>
                </c:pt>
                <c:pt idx="2">
                  <c:v>17161</c:v>
                </c:pt>
                <c:pt idx="3">
                  <c:v>16893</c:v>
                </c:pt>
                <c:pt idx="4">
                  <c:v>16611</c:v>
                </c:pt>
                <c:pt idx="5">
                  <c:v>16345</c:v>
                </c:pt>
                <c:pt idx="6">
                  <c:v>16348</c:v>
                </c:pt>
                <c:pt idx="7">
                  <c:v>16065</c:v>
                </c:pt>
                <c:pt idx="8">
                  <c:v>16063</c:v>
                </c:pt>
                <c:pt idx="9">
                  <c:v>15655</c:v>
                </c:pt>
                <c:pt idx="10">
                  <c:v>15253</c:v>
                </c:pt>
                <c:pt idx="11">
                  <c:v>14992</c:v>
                </c:pt>
              </c:numCache>
            </c:numRef>
          </c:val>
          <c:extLst>
            <c:ext xmlns:c16="http://schemas.microsoft.com/office/drawing/2014/chart" uri="{C3380CC4-5D6E-409C-BE32-E72D297353CC}">
              <c16:uniqueId val="{00000000-6B30-49F7-B88A-96A594597399}"/>
            </c:ext>
          </c:extLst>
        </c:ser>
        <c:ser>
          <c:idx val="3"/>
          <c:order val="1"/>
          <c:tx>
            <c:strRef>
              <c:f>'国630と大阪在患との比較２（参考）'!$A$22</c:f>
              <c:strCache>
                <c:ptCount val="1"/>
                <c:pt idx="0">
                  <c:v>1年以上入院患者数</c:v>
                </c:pt>
              </c:strCache>
            </c:strRef>
          </c:tx>
          <c:spPr>
            <a:pattFill prst="wdDnDiag">
              <a:fgClr>
                <a:srgbClr val="FF0000"/>
              </a:fgClr>
              <a:bgClr>
                <a:schemeClr val="bg1"/>
              </a:bgClr>
            </a:pattFill>
            <a:ln>
              <a:solidFill>
                <a:schemeClr val="tx1"/>
              </a:solidFill>
            </a:ln>
            <a:effectLst/>
          </c:spPr>
          <c:invertIfNegative val="0"/>
          <c:cat>
            <c:strRef>
              <c:f>'国630と大阪在患との比較２（参考）'!$I$18:$T$18</c:f>
              <c:strCache>
                <c:ptCount val="12"/>
                <c:pt idx="0">
                  <c:v>H23</c:v>
                </c:pt>
                <c:pt idx="1">
                  <c:v>H24</c:v>
                </c:pt>
                <c:pt idx="2">
                  <c:v>H25</c:v>
                </c:pt>
                <c:pt idx="3">
                  <c:v>H26</c:v>
                </c:pt>
                <c:pt idx="4">
                  <c:v>H27</c:v>
                </c:pt>
                <c:pt idx="5">
                  <c:v>H28</c:v>
                </c:pt>
                <c:pt idx="6">
                  <c:v>H29</c:v>
                </c:pt>
                <c:pt idx="7">
                  <c:v>H30</c:v>
                </c:pt>
                <c:pt idx="8">
                  <c:v>R1</c:v>
                </c:pt>
                <c:pt idx="9">
                  <c:v>R2</c:v>
                </c:pt>
                <c:pt idx="10">
                  <c:v>R3</c:v>
                </c:pt>
                <c:pt idx="11">
                  <c:v>R4</c:v>
                </c:pt>
              </c:strCache>
            </c:strRef>
          </c:cat>
          <c:val>
            <c:numRef>
              <c:f>'国630と大阪在患との比較２（参考）'!$I$22:$T$22</c:f>
              <c:numCache>
                <c:formatCode>#,###"人"</c:formatCode>
                <c:ptCount val="12"/>
                <c:pt idx="0">
                  <c:v>10998</c:v>
                </c:pt>
                <c:pt idx="1">
                  <c:v>10912</c:v>
                </c:pt>
                <c:pt idx="2">
                  <c:v>10585</c:v>
                </c:pt>
                <c:pt idx="3">
                  <c:v>10018</c:v>
                </c:pt>
                <c:pt idx="4">
                  <c:v>9906</c:v>
                </c:pt>
                <c:pt idx="5">
                  <c:v>9823</c:v>
                </c:pt>
                <c:pt idx="6">
                  <c:v>9465</c:v>
                </c:pt>
                <c:pt idx="7">
                  <c:v>9198</c:v>
                </c:pt>
                <c:pt idx="8">
                  <c:v>9113</c:v>
                </c:pt>
                <c:pt idx="9">
                  <c:v>9142</c:v>
                </c:pt>
                <c:pt idx="10">
                  <c:v>9062</c:v>
                </c:pt>
                <c:pt idx="11">
                  <c:v>8764</c:v>
                </c:pt>
              </c:numCache>
            </c:numRef>
          </c:val>
          <c:extLst>
            <c:ext xmlns:c16="http://schemas.microsoft.com/office/drawing/2014/chart" uri="{C3380CC4-5D6E-409C-BE32-E72D297353CC}">
              <c16:uniqueId val="{00000001-6B30-49F7-B88A-96A594597399}"/>
            </c:ext>
          </c:extLst>
        </c:ser>
        <c:ser>
          <c:idx val="2"/>
          <c:order val="2"/>
          <c:tx>
            <c:strRef>
              <c:f>'国630と大阪在患との比較２（参考）'!$A$21</c:f>
              <c:strCache>
                <c:ptCount val="1"/>
                <c:pt idx="0">
                  <c:v>1年未満入院患者数</c:v>
                </c:pt>
              </c:strCache>
            </c:strRef>
          </c:tx>
          <c:spPr>
            <a:solidFill>
              <a:srgbClr val="92D050"/>
            </a:solidFill>
            <a:ln>
              <a:noFill/>
            </a:ln>
            <a:effectLst/>
          </c:spPr>
          <c:invertIfNegative val="0"/>
          <c:cat>
            <c:strRef>
              <c:f>'国630と大阪在患との比較２（参考）'!$I$18:$T$18</c:f>
              <c:strCache>
                <c:ptCount val="12"/>
                <c:pt idx="0">
                  <c:v>H23</c:v>
                </c:pt>
                <c:pt idx="1">
                  <c:v>H24</c:v>
                </c:pt>
                <c:pt idx="2">
                  <c:v>H25</c:v>
                </c:pt>
                <c:pt idx="3">
                  <c:v>H26</c:v>
                </c:pt>
                <c:pt idx="4">
                  <c:v>H27</c:v>
                </c:pt>
                <c:pt idx="5">
                  <c:v>H28</c:v>
                </c:pt>
                <c:pt idx="6">
                  <c:v>H29</c:v>
                </c:pt>
                <c:pt idx="7">
                  <c:v>H30</c:v>
                </c:pt>
                <c:pt idx="8">
                  <c:v>R1</c:v>
                </c:pt>
                <c:pt idx="9">
                  <c:v>R2</c:v>
                </c:pt>
                <c:pt idx="10">
                  <c:v>R3</c:v>
                </c:pt>
                <c:pt idx="11">
                  <c:v>R4</c:v>
                </c:pt>
              </c:strCache>
            </c:strRef>
          </c:cat>
          <c:val>
            <c:numRef>
              <c:f>'国630と大阪在患との比較２（参考）'!$I$21:$T$21</c:f>
              <c:numCache>
                <c:formatCode>#,###"人"</c:formatCode>
                <c:ptCount val="12"/>
                <c:pt idx="0">
                  <c:v>6615</c:v>
                </c:pt>
                <c:pt idx="1">
                  <c:v>6577</c:v>
                </c:pt>
                <c:pt idx="2">
                  <c:v>6576</c:v>
                </c:pt>
                <c:pt idx="3">
                  <c:v>6875</c:v>
                </c:pt>
                <c:pt idx="4">
                  <c:v>6705</c:v>
                </c:pt>
                <c:pt idx="5">
                  <c:v>6522</c:v>
                </c:pt>
                <c:pt idx="6">
                  <c:v>6883</c:v>
                </c:pt>
                <c:pt idx="7">
                  <c:v>6867</c:v>
                </c:pt>
                <c:pt idx="8">
                  <c:v>6950</c:v>
                </c:pt>
                <c:pt idx="9">
                  <c:v>6513</c:v>
                </c:pt>
                <c:pt idx="10">
                  <c:v>6191</c:v>
                </c:pt>
                <c:pt idx="11">
                  <c:v>6228</c:v>
                </c:pt>
              </c:numCache>
            </c:numRef>
          </c:val>
          <c:extLst>
            <c:ext xmlns:c16="http://schemas.microsoft.com/office/drawing/2014/chart" uri="{C3380CC4-5D6E-409C-BE32-E72D297353CC}">
              <c16:uniqueId val="{00000002-6B30-49F7-B88A-96A594597399}"/>
            </c:ext>
          </c:extLst>
        </c:ser>
        <c:dLbls>
          <c:showLegendKey val="0"/>
          <c:showVal val="0"/>
          <c:showCatName val="0"/>
          <c:showSerName val="0"/>
          <c:showPercent val="0"/>
          <c:showBubbleSize val="0"/>
        </c:dLbls>
        <c:gapWidth val="219"/>
        <c:axId val="630496192"/>
        <c:axId val="630496520"/>
        <c:extLst/>
      </c:barChart>
      <c:lineChart>
        <c:grouping val="standard"/>
        <c:varyColors val="0"/>
        <c:ser>
          <c:idx val="4"/>
          <c:order val="3"/>
          <c:tx>
            <c:strRef>
              <c:f>'国630と大阪在患との比較２（参考）'!$A$23</c:f>
              <c:strCache>
                <c:ptCount val="1"/>
                <c:pt idx="0">
                  <c:v>1年以上総数における割合</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3.6739380022962113E-2"/>
                  <c:y val="-3.2520325203252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30-49F7-B88A-96A594597399}"/>
                </c:ext>
              </c:extLst>
            </c:dLbl>
            <c:dLbl>
              <c:idx val="1"/>
              <c:layout>
                <c:manualLayout>
                  <c:x val="-3.6739380022962113E-2"/>
                  <c:y val="-4.6973803071364048E-2"/>
                </c:manualLayout>
              </c:layout>
              <c:spPr>
                <a:noFill/>
                <a:ln>
                  <a:noFill/>
                </a:ln>
                <a:effectLst/>
              </c:spPr>
              <c:txPr>
                <a:bodyPr rot="0" vert="horz"/>
                <a:lstStyle/>
                <a:p>
                  <a:pPr>
                    <a:defRPr sz="1000" b="1"/>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B30-49F7-B88A-96A594597399}"/>
                </c:ext>
              </c:extLst>
            </c:dLbl>
            <c:dLbl>
              <c:idx val="2"/>
              <c:layout>
                <c:manualLayout>
                  <c:x val="-3.5208572522005356E-2"/>
                  <c:y val="-4.6973803071364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30-49F7-B88A-96A594597399}"/>
                </c:ext>
              </c:extLst>
            </c:dLbl>
            <c:dLbl>
              <c:idx val="3"/>
              <c:layout>
                <c:manualLayout>
                  <c:x val="-1.4228176773079144E-2"/>
                  <c:y val="-6.1427115288240457E-2"/>
                </c:manualLayout>
              </c:layout>
              <c:spPr>
                <a:noFill/>
                <a:ln>
                  <a:noFill/>
                </a:ln>
                <a:effectLst/>
              </c:spPr>
              <c:txPr>
                <a:bodyPr rot="0" vert="horz"/>
                <a:lstStyle/>
                <a:p>
                  <a:pPr>
                    <a:defRPr sz="1000" b="1"/>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7858287663300173E-2"/>
                      <c:h val="7.5826747309413425E-2"/>
                    </c:manualLayout>
                  </c15:layout>
                </c:ext>
                <c:ext xmlns:c16="http://schemas.microsoft.com/office/drawing/2014/chart" uri="{C3380CC4-5D6E-409C-BE32-E72D297353CC}">
                  <c16:uniqueId val="{00000006-6B30-49F7-B88A-96A594597399}"/>
                </c:ext>
              </c:extLst>
            </c:dLbl>
            <c:dLbl>
              <c:idx val="4"/>
              <c:layout>
                <c:manualLayout>
                  <c:x val="-2.7554535017221698E-2"/>
                  <c:y val="-5.0587172538392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30-49F7-B88A-96A594597399}"/>
                </c:ext>
              </c:extLst>
            </c:dLbl>
            <c:dLbl>
              <c:idx val="5"/>
              <c:layout>
                <c:manualLayout>
                  <c:x val="-1.8369690011481057E-2"/>
                  <c:y val="-4.3360433604336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30-49F7-B88A-96A594597399}"/>
                </c:ext>
              </c:extLst>
            </c:dLbl>
            <c:dLbl>
              <c:idx val="6"/>
              <c:layout>
                <c:manualLayout>
                  <c:x val="-1.8369690011481168E-2"/>
                  <c:y val="-5.0587172538392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30-49F7-B88A-96A594597399}"/>
                </c:ext>
              </c:extLst>
            </c:dLbl>
            <c:dLbl>
              <c:idx val="7"/>
              <c:layout>
                <c:manualLayout>
                  <c:x val="-3.2146957520091848E-2"/>
                  <c:y val="-6.5040650406504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30-49F7-B88A-96A594597399}"/>
                </c:ext>
              </c:extLst>
            </c:dLbl>
            <c:dLbl>
              <c:idx val="8"/>
              <c:layout>
                <c:manualLayout>
                  <c:x val="-2.2962112514351322E-2"/>
                  <c:y val="-5.420054200542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30-49F7-B88A-96A594597399}"/>
                </c:ext>
              </c:extLst>
            </c:dLbl>
            <c:spPr>
              <a:noFill/>
              <a:ln>
                <a:noFill/>
              </a:ln>
              <a:effectLst/>
            </c:spPr>
            <c:txPr>
              <a:bodyPr rot="0" vert="horz"/>
              <a:lstStyle/>
              <a:p>
                <a:pPr>
                  <a:defRPr sz="10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'国630と大阪在患との比較２（参考）'!$I$18:$S$18</c:f>
              <c:strCache>
                <c:ptCount val="11"/>
                <c:pt idx="0">
                  <c:v>H23</c:v>
                </c:pt>
                <c:pt idx="1">
                  <c:v>H24</c:v>
                </c:pt>
                <c:pt idx="2">
                  <c:v>H25</c:v>
                </c:pt>
                <c:pt idx="3">
                  <c:v>H26</c:v>
                </c:pt>
                <c:pt idx="4">
                  <c:v>H27</c:v>
                </c:pt>
                <c:pt idx="5">
                  <c:v>H28</c:v>
                </c:pt>
                <c:pt idx="6">
                  <c:v>H29</c:v>
                </c:pt>
                <c:pt idx="7">
                  <c:v>H30</c:v>
                </c:pt>
                <c:pt idx="8">
                  <c:v>R1</c:v>
                </c:pt>
                <c:pt idx="9">
                  <c:v>R2</c:v>
                </c:pt>
                <c:pt idx="10">
                  <c:v>R3</c:v>
                </c:pt>
              </c:strCache>
            </c:strRef>
          </c:cat>
          <c:val>
            <c:numRef>
              <c:f>'国630と大阪在患との比較２（参考）'!$I$23:$T$23</c:f>
              <c:numCache>
                <c:formatCode>0.0%</c:formatCode>
                <c:ptCount val="12"/>
                <c:pt idx="0">
                  <c:v>0.6244251405212059</c:v>
                </c:pt>
                <c:pt idx="1">
                  <c:v>0.62393504488535656</c:v>
                </c:pt>
                <c:pt idx="2">
                  <c:v>0.61680554746226912</c:v>
                </c:pt>
                <c:pt idx="3">
                  <c:v>0.59302669744864733</c:v>
                </c:pt>
                <c:pt idx="4">
                  <c:v>0.59635181506230805</c:v>
                </c:pt>
                <c:pt idx="5">
                  <c:v>0.60097889262771487</c:v>
                </c:pt>
                <c:pt idx="6">
                  <c:v>0.57896990457548325</c:v>
                </c:pt>
                <c:pt idx="7">
                  <c:v>0.5725490196078431</c:v>
                </c:pt>
                <c:pt idx="8">
                  <c:v>0.56732864346635126</c:v>
                </c:pt>
                <c:pt idx="9">
                  <c:v>0.58396678377515165</c:v>
                </c:pt>
                <c:pt idx="10">
                  <c:v>0.59411263358027933</c:v>
                </c:pt>
                <c:pt idx="11">
                  <c:v>0.58457844183564567</c:v>
                </c:pt>
              </c:numCache>
            </c:numRef>
          </c:val>
          <c:smooth val="0"/>
          <c:extLst>
            <c:ext xmlns:c16="http://schemas.microsoft.com/office/drawing/2014/chart" uri="{C3380CC4-5D6E-409C-BE32-E72D297353CC}">
              <c16:uniqueId val="{0000000C-6B30-49F7-B88A-96A594597399}"/>
            </c:ext>
          </c:extLst>
        </c:ser>
        <c:dLbls>
          <c:showLegendKey val="0"/>
          <c:showVal val="0"/>
          <c:showCatName val="0"/>
          <c:showSerName val="0"/>
          <c:showPercent val="0"/>
          <c:showBubbleSize val="0"/>
        </c:dLbls>
        <c:marker val="1"/>
        <c:smooth val="0"/>
        <c:axId val="630462736"/>
        <c:axId val="630456504"/>
      </c:lineChart>
      <c:catAx>
        <c:axId val="6304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630496520"/>
        <c:crosses val="autoZero"/>
        <c:auto val="1"/>
        <c:lblAlgn val="ctr"/>
        <c:lblOffset val="100"/>
        <c:noMultiLvlLbl val="0"/>
      </c:catAx>
      <c:valAx>
        <c:axId val="630496520"/>
        <c:scaling>
          <c:orientation val="minMax"/>
        </c:scaling>
        <c:delete val="0"/>
        <c:axPos val="l"/>
        <c:majorGridlines>
          <c:spPr>
            <a:ln w="9525" cap="flat" cmpd="sng" algn="ctr">
              <a:solidFill>
                <a:schemeClr val="tx1">
                  <a:lumMod val="15000"/>
                  <a:lumOff val="85000"/>
                </a:schemeClr>
              </a:solidFill>
              <a:round/>
            </a:ln>
            <a:effectLst/>
          </c:spPr>
        </c:majorGridlines>
        <c:numFmt formatCode="#,###&quot;人&quot;" sourceLinked="1"/>
        <c:majorTickMark val="none"/>
        <c:minorTickMark val="none"/>
        <c:tickLblPos val="nextTo"/>
        <c:spPr>
          <a:noFill/>
          <a:ln>
            <a:noFill/>
          </a:ln>
          <a:effectLst/>
        </c:spPr>
        <c:txPr>
          <a:bodyPr rot="-60000000" vert="horz"/>
          <a:lstStyle/>
          <a:p>
            <a:pPr>
              <a:defRPr/>
            </a:pPr>
            <a:endParaRPr lang="ja-JP"/>
          </a:p>
        </c:txPr>
        <c:crossAx val="630496192"/>
        <c:crosses val="autoZero"/>
        <c:crossBetween val="between"/>
      </c:valAx>
      <c:valAx>
        <c:axId val="630456504"/>
        <c:scaling>
          <c:orientation val="minMax"/>
          <c:max val="0.70000000000000007"/>
          <c:min val="0.56000000000000005"/>
        </c:scaling>
        <c:delete val="0"/>
        <c:axPos val="r"/>
        <c:numFmt formatCode="0.0%" sourceLinked="1"/>
        <c:majorTickMark val="out"/>
        <c:minorTickMark val="none"/>
        <c:tickLblPos val="nextTo"/>
        <c:spPr>
          <a:noFill/>
          <a:ln>
            <a:noFill/>
          </a:ln>
          <a:effectLst/>
        </c:spPr>
        <c:txPr>
          <a:bodyPr rot="-60000000" vert="horz"/>
          <a:lstStyle/>
          <a:p>
            <a:pPr>
              <a:defRPr/>
            </a:pPr>
            <a:endParaRPr lang="ja-JP"/>
          </a:p>
        </c:txPr>
        <c:crossAx val="630462736"/>
        <c:crosses val="max"/>
        <c:crossBetween val="between"/>
      </c:valAx>
      <c:catAx>
        <c:axId val="630462736"/>
        <c:scaling>
          <c:orientation val="minMax"/>
        </c:scaling>
        <c:delete val="1"/>
        <c:axPos val="b"/>
        <c:numFmt formatCode="General" sourceLinked="1"/>
        <c:majorTickMark val="out"/>
        <c:minorTickMark val="none"/>
        <c:tickLblPos val="nextTo"/>
        <c:crossAx val="63045650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900"/>
            </a:pPr>
            <a:endParaRPr lang="ja-JP"/>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状態像</a:t>
            </a:r>
            <a:r>
              <a:rPr lang="en-US"/>
              <a:t>_</a:t>
            </a:r>
            <a:r>
              <a:rPr lang="ja-JP"/>
              <a:t>割合（</a:t>
            </a:r>
            <a:r>
              <a:rPr lang="en-US"/>
              <a:t>1</a:t>
            </a:r>
            <a:r>
              <a:rPr lang="ja-JP"/>
              <a:t>年以上）</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percentStacked"/>
        <c:varyColors val="0"/>
        <c:ser>
          <c:idx val="0"/>
          <c:order val="0"/>
          <c:tx>
            <c:strRef>
              <c:f>'グラフ＿状態像区分×入院時住所地(二次医療圏)'!$A$20</c:f>
              <c:strCache>
                <c:ptCount val="1"/>
                <c:pt idx="0">
                  <c:v>最重度</c:v>
                </c:pt>
              </c:strCache>
            </c:strRef>
          </c:tx>
          <c:spPr>
            <a:solidFill>
              <a:schemeClr val="accent1"/>
            </a:solidFill>
            <a:ln>
              <a:noFill/>
            </a:ln>
            <a:effectLst/>
          </c:spPr>
          <c:invertIfNegative val="0"/>
          <c:cat>
            <c:strRef>
              <c:f>'グラフ＿状態像区分×入院時住所地(二次医療圏)'!$B$14:$J$14</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'グラフ＿状態像区分×入院時住所地(二次医療圏)'!$B$20:$J$20</c:f>
              <c:numCache>
                <c:formatCode>0.0%</c:formatCode>
                <c:ptCount val="9"/>
                <c:pt idx="0">
                  <c:v>7.6700434153400873E-2</c:v>
                </c:pt>
                <c:pt idx="1">
                  <c:v>0.11265646731571627</c:v>
                </c:pt>
                <c:pt idx="2">
                  <c:v>7.5391180654338544E-2</c:v>
                </c:pt>
                <c:pt idx="3">
                  <c:v>2.9411764705882353E-2</c:v>
                </c:pt>
                <c:pt idx="4">
                  <c:v>4.3771043771043773E-2</c:v>
                </c:pt>
                <c:pt idx="5">
                  <c:v>5.6982718355908457E-2</c:v>
                </c:pt>
                <c:pt idx="6">
                  <c:v>5.2071005917159761E-2</c:v>
                </c:pt>
                <c:pt idx="7">
                  <c:v>3.6004645760743324E-2</c:v>
                </c:pt>
                <c:pt idx="8">
                  <c:v>6.607369758576874E-2</c:v>
                </c:pt>
              </c:numCache>
            </c:numRef>
          </c:val>
          <c:extLst>
            <c:ext xmlns:c16="http://schemas.microsoft.com/office/drawing/2014/chart" uri="{C3380CC4-5D6E-409C-BE32-E72D297353CC}">
              <c16:uniqueId val="{00000000-CA2F-4F4C-BCBD-6C3726F52551}"/>
            </c:ext>
          </c:extLst>
        </c:ser>
        <c:ser>
          <c:idx val="1"/>
          <c:order val="1"/>
          <c:tx>
            <c:strRef>
              <c:f>'グラフ＿状態像区分×入院時住所地(二次医療圏)'!$A$19</c:f>
              <c:strCache>
                <c:ptCount val="1"/>
                <c:pt idx="0">
                  <c:v>重度</c:v>
                </c:pt>
              </c:strCache>
            </c:strRef>
          </c:tx>
          <c:spPr>
            <a:solidFill>
              <a:schemeClr val="accent2"/>
            </a:solidFill>
            <a:ln>
              <a:noFill/>
            </a:ln>
            <a:effectLst/>
          </c:spPr>
          <c:invertIfNegative val="0"/>
          <c:cat>
            <c:strRef>
              <c:f>'グラフ＿状態像区分×入院時住所地(二次医療圏)'!$B$14:$J$14</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'グラフ＿状態像区分×入院時住所地(二次医療圏)'!$B$19:$J$19</c:f>
              <c:numCache>
                <c:formatCode>0.0%</c:formatCode>
                <c:ptCount val="9"/>
                <c:pt idx="0">
                  <c:v>0.30535455861070909</c:v>
                </c:pt>
                <c:pt idx="1">
                  <c:v>0.30598052851182195</c:v>
                </c:pt>
                <c:pt idx="2">
                  <c:v>0.28876244665718348</c:v>
                </c:pt>
                <c:pt idx="3">
                  <c:v>0.1972318339100346</c:v>
                </c:pt>
                <c:pt idx="4">
                  <c:v>0.22895622895622897</c:v>
                </c:pt>
                <c:pt idx="5">
                  <c:v>0.34936945352638954</c:v>
                </c:pt>
                <c:pt idx="6">
                  <c:v>0.2846153846153846</c:v>
                </c:pt>
                <c:pt idx="7">
                  <c:v>0.28803716608594659</c:v>
                </c:pt>
                <c:pt idx="8">
                  <c:v>0.31639135959339265</c:v>
                </c:pt>
              </c:numCache>
            </c:numRef>
          </c:val>
          <c:extLst>
            <c:ext xmlns:c16="http://schemas.microsoft.com/office/drawing/2014/chart" uri="{C3380CC4-5D6E-409C-BE32-E72D297353CC}">
              <c16:uniqueId val="{00000001-CA2F-4F4C-BCBD-6C3726F52551}"/>
            </c:ext>
          </c:extLst>
        </c:ser>
        <c:ser>
          <c:idx val="2"/>
          <c:order val="2"/>
          <c:tx>
            <c:strRef>
              <c:f>'グラフ＿状態像区分×入院時住所地(二次医療圏)'!$A$18</c:f>
              <c:strCache>
                <c:ptCount val="1"/>
                <c:pt idx="0">
                  <c:v>中等度</c:v>
                </c:pt>
              </c:strCache>
            </c:strRef>
          </c:tx>
          <c:spPr>
            <a:solidFill>
              <a:schemeClr val="accent3"/>
            </a:solidFill>
            <a:ln>
              <a:noFill/>
            </a:ln>
            <a:effectLst/>
          </c:spPr>
          <c:invertIfNegative val="0"/>
          <c:cat>
            <c:strRef>
              <c:f>'グラフ＿状態像区分×入院時住所地(二次医療圏)'!$B$14:$J$14</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'グラフ＿状態像区分×入院時住所地(二次医療圏)'!$B$18:$J$18</c:f>
              <c:numCache>
                <c:formatCode>0.0%</c:formatCode>
                <c:ptCount val="9"/>
                <c:pt idx="0">
                  <c:v>0.4109985528219971</c:v>
                </c:pt>
                <c:pt idx="1">
                  <c:v>0.43393602225312933</c:v>
                </c:pt>
                <c:pt idx="2">
                  <c:v>0.41109530583214793</c:v>
                </c:pt>
                <c:pt idx="3">
                  <c:v>0.39965397923875434</c:v>
                </c:pt>
                <c:pt idx="4">
                  <c:v>0.45959595959595961</c:v>
                </c:pt>
                <c:pt idx="5">
                  <c:v>0.40168145726296123</c:v>
                </c:pt>
                <c:pt idx="6">
                  <c:v>0.42366863905325441</c:v>
                </c:pt>
                <c:pt idx="7">
                  <c:v>0.44367015098722418</c:v>
                </c:pt>
                <c:pt idx="8">
                  <c:v>0.3926302414231258</c:v>
                </c:pt>
              </c:numCache>
            </c:numRef>
          </c:val>
          <c:extLst>
            <c:ext xmlns:c16="http://schemas.microsoft.com/office/drawing/2014/chart" uri="{C3380CC4-5D6E-409C-BE32-E72D297353CC}">
              <c16:uniqueId val="{00000002-CA2F-4F4C-BCBD-6C3726F52551}"/>
            </c:ext>
          </c:extLst>
        </c:ser>
        <c:ser>
          <c:idx val="3"/>
          <c:order val="3"/>
          <c:tx>
            <c:strRef>
              <c:f>'グラフ＿状態像区分×入院時住所地(二次医療圏)'!$A$17</c:f>
              <c:strCache>
                <c:ptCount val="1"/>
                <c:pt idx="0">
                  <c:v>軽度</c:v>
                </c:pt>
              </c:strCache>
            </c:strRef>
          </c:tx>
          <c:spPr>
            <a:solidFill>
              <a:schemeClr val="accent4"/>
            </a:solidFill>
            <a:ln>
              <a:noFill/>
            </a:ln>
            <a:effectLst/>
          </c:spPr>
          <c:invertIfNegative val="0"/>
          <c:cat>
            <c:strRef>
              <c:f>'グラフ＿状態像区分×入院時住所地(二次医療圏)'!$B$14:$J$14</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'グラフ＿状態像区分×入院時住所地(二次医療圏)'!$B$17:$J$17</c:f>
              <c:numCache>
                <c:formatCode>0.0%</c:formatCode>
                <c:ptCount val="9"/>
                <c:pt idx="0">
                  <c:v>0.12590448625180897</c:v>
                </c:pt>
                <c:pt idx="1">
                  <c:v>9.4575799721835885E-2</c:v>
                </c:pt>
                <c:pt idx="2">
                  <c:v>0.15931721194879089</c:v>
                </c:pt>
                <c:pt idx="3">
                  <c:v>0.2508650519031142</c:v>
                </c:pt>
                <c:pt idx="4">
                  <c:v>0.21212121212121213</c:v>
                </c:pt>
                <c:pt idx="5">
                  <c:v>0.15133115366651098</c:v>
                </c:pt>
                <c:pt idx="6">
                  <c:v>0.18461538461538463</c:v>
                </c:pt>
                <c:pt idx="7">
                  <c:v>0.18118466898954705</c:v>
                </c:pt>
                <c:pt idx="8">
                  <c:v>0.15756035578144853</c:v>
                </c:pt>
              </c:numCache>
            </c:numRef>
          </c:val>
          <c:extLst>
            <c:ext xmlns:c16="http://schemas.microsoft.com/office/drawing/2014/chart" uri="{C3380CC4-5D6E-409C-BE32-E72D297353CC}">
              <c16:uniqueId val="{00000003-CA2F-4F4C-BCBD-6C3726F52551}"/>
            </c:ext>
          </c:extLst>
        </c:ser>
        <c:ser>
          <c:idx val="4"/>
          <c:order val="4"/>
          <c:tx>
            <c:strRef>
              <c:f>'グラフ＿状態像区分×入院時住所地(二次医療圏)'!$A$16</c:f>
              <c:strCache>
                <c:ptCount val="1"/>
                <c:pt idx="0">
                  <c:v>院内寛解</c:v>
                </c:pt>
              </c:strCache>
            </c:strRef>
          </c:tx>
          <c:spPr>
            <a:solidFill>
              <a:schemeClr val="accent5"/>
            </a:solidFill>
            <a:ln>
              <a:noFill/>
            </a:ln>
            <a:effectLst/>
          </c:spPr>
          <c:invertIfNegative val="0"/>
          <c:cat>
            <c:strRef>
              <c:f>'グラフ＿状態像区分×入院時住所地(二次医療圏)'!$B$14:$J$14</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'グラフ＿状態像区分×入院時住所地(二次医療圏)'!$B$16:$J$16</c:f>
              <c:numCache>
                <c:formatCode>0.0%</c:formatCode>
                <c:ptCount val="9"/>
                <c:pt idx="0">
                  <c:v>6.6570188133140376E-2</c:v>
                </c:pt>
                <c:pt idx="1">
                  <c:v>4.0333796940194712E-2</c:v>
                </c:pt>
                <c:pt idx="2">
                  <c:v>5.4054054054054057E-2</c:v>
                </c:pt>
                <c:pt idx="3">
                  <c:v>0.10899653979238755</c:v>
                </c:pt>
                <c:pt idx="4">
                  <c:v>4.8821548821548821E-2</c:v>
                </c:pt>
                <c:pt idx="5">
                  <c:v>3.6898645492760396E-2</c:v>
                </c:pt>
                <c:pt idx="6">
                  <c:v>4.9112426035502955E-2</c:v>
                </c:pt>
                <c:pt idx="7">
                  <c:v>4.7619047619047616E-2</c:v>
                </c:pt>
                <c:pt idx="8">
                  <c:v>6.353240152477764E-2</c:v>
                </c:pt>
              </c:numCache>
            </c:numRef>
          </c:val>
          <c:extLst>
            <c:ext xmlns:c16="http://schemas.microsoft.com/office/drawing/2014/chart" uri="{C3380CC4-5D6E-409C-BE32-E72D297353CC}">
              <c16:uniqueId val="{00000004-CA2F-4F4C-BCBD-6C3726F52551}"/>
            </c:ext>
          </c:extLst>
        </c:ser>
        <c:ser>
          <c:idx val="5"/>
          <c:order val="5"/>
          <c:tx>
            <c:strRef>
              <c:f>'グラフ＿状態像区分×入院時住所地(二次医療圏)'!$A$15</c:f>
              <c:strCache>
                <c:ptCount val="1"/>
                <c:pt idx="0">
                  <c:v>寛解</c:v>
                </c:pt>
              </c:strCache>
            </c:strRef>
          </c:tx>
          <c:spPr>
            <a:solidFill>
              <a:schemeClr val="accent6"/>
            </a:solidFill>
            <a:ln>
              <a:noFill/>
            </a:ln>
            <a:effectLst/>
          </c:spPr>
          <c:invertIfNegative val="0"/>
          <c:cat>
            <c:strRef>
              <c:f>'グラフ＿状態像区分×入院時住所地(二次医療圏)'!$B$14:$J$14</c:f>
              <c:strCache>
                <c:ptCount val="9"/>
                <c:pt idx="0">
                  <c:v>豊能</c:v>
                </c:pt>
                <c:pt idx="1">
                  <c:v>三島</c:v>
                </c:pt>
                <c:pt idx="2">
                  <c:v>北河内</c:v>
                </c:pt>
                <c:pt idx="3">
                  <c:v>中河内</c:v>
                </c:pt>
                <c:pt idx="4">
                  <c:v>南河内</c:v>
                </c:pt>
                <c:pt idx="5">
                  <c:v>泉州</c:v>
                </c:pt>
                <c:pt idx="6">
                  <c:v>大阪市</c:v>
                </c:pt>
                <c:pt idx="7">
                  <c:v>堺市</c:v>
                </c:pt>
                <c:pt idx="8">
                  <c:v>府外・
その他</c:v>
                </c:pt>
              </c:strCache>
            </c:strRef>
          </c:cat>
          <c:val>
            <c:numRef>
              <c:f>'グラフ＿状態像区分×入院時住所地(二次医療圏)'!$B$15:$J$15</c:f>
              <c:numCache>
                <c:formatCode>0.0%</c:formatCode>
                <c:ptCount val="9"/>
                <c:pt idx="0">
                  <c:v>1.4471780028943559E-2</c:v>
                </c:pt>
                <c:pt idx="1">
                  <c:v>1.2517385257301807E-2</c:v>
                </c:pt>
                <c:pt idx="2">
                  <c:v>1.1379800853485065E-2</c:v>
                </c:pt>
                <c:pt idx="3">
                  <c:v>1.384083044982699E-2</c:v>
                </c:pt>
                <c:pt idx="4">
                  <c:v>6.7340067340067337E-3</c:v>
                </c:pt>
                <c:pt idx="5">
                  <c:v>3.7365716954694066E-3</c:v>
                </c:pt>
                <c:pt idx="6">
                  <c:v>5.9171597633136093E-3</c:v>
                </c:pt>
                <c:pt idx="7">
                  <c:v>3.4843205574912892E-3</c:v>
                </c:pt>
                <c:pt idx="8">
                  <c:v>3.8119440914866584E-3</c:v>
                </c:pt>
              </c:numCache>
            </c:numRef>
          </c:val>
          <c:extLst>
            <c:ext xmlns:c16="http://schemas.microsoft.com/office/drawing/2014/chart" uri="{C3380CC4-5D6E-409C-BE32-E72D297353CC}">
              <c16:uniqueId val="{00000005-CA2F-4F4C-BCBD-6C3726F52551}"/>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875085935"/>
        <c:axId val="875087183"/>
      </c:barChart>
      <c:catAx>
        <c:axId val="87508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75087183"/>
        <c:crosses val="autoZero"/>
        <c:auto val="1"/>
        <c:lblAlgn val="ctr"/>
        <c:lblOffset val="100"/>
        <c:noMultiLvlLbl val="0"/>
      </c:catAx>
      <c:valAx>
        <c:axId val="8750871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75085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1600" b="1">
                <a:latin typeface="メイリオ" panose="020B0604030504040204" pitchFamily="50" charset="-128"/>
                <a:ea typeface="メイリオ" panose="020B0604030504040204" pitchFamily="50" charset="-128"/>
              </a:rPr>
              <a:t>在院期間区分別在院患者数の推移</a:t>
            </a:r>
            <a:endParaRPr lang="en-US" sz="1600" b="1">
              <a:latin typeface="メイリオ" panose="020B0604030504040204" pitchFamily="50" charset="-128"/>
              <a:ea typeface="メイリオ" panose="020B0604030504040204" pitchFamily="50" charset="-128"/>
            </a:endParaRPr>
          </a:p>
        </c:rich>
      </c:tx>
      <c:layout>
        <c:manualLayout>
          <c:xMode val="edge"/>
          <c:yMode val="edge"/>
          <c:x val="0.287389748100666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2741221521732288"/>
          <c:y val="0.11365076022827728"/>
          <c:w val="0.70395789888065941"/>
          <c:h val="0.78850326400280435"/>
        </c:manualLayout>
      </c:layout>
      <c:barChart>
        <c:barDir val="col"/>
        <c:grouping val="stacked"/>
        <c:varyColors val="0"/>
        <c:ser>
          <c:idx val="0"/>
          <c:order val="0"/>
          <c:tx>
            <c:strRef>
              <c:f>年齢別・在院期間・疾患別推移グラフ!$B$99</c:f>
              <c:strCache>
                <c:ptCount val="1"/>
                <c:pt idx="0">
                  <c:v>1年未満</c:v>
                </c:pt>
              </c:strCache>
            </c:strRef>
          </c:tx>
          <c:spPr>
            <a:solidFill>
              <a:schemeClr val="accent4"/>
            </a:solid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年齢別・在院期間・疾患別推移グラフ!$C$98:$L$98</c:f>
              <c:strCache>
                <c:ptCount val="8"/>
                <c:pt idx="0">
                  <c:v>H27</c:v>
                </c:pt>
                <c:pt idx="1">
                  <c:v>H28</c:v>
                </c:pt>
                <c:pt idx="2">
                  <c:v>H29</c:v>
                </c:pt>
                <c:pt idx="3">
                  <c:v>H30</c:v>
                </c:pt>
                <c:pt idx="4">
                  <c:v>R1</c:v>
                </c:pt>
                <c:pt idx="5">
                  <c:v>R2</c:v>
                </c:pt>
                <c:pt idx="6">
                  <c:v>R3</c:v>
                </c:pt>
                <c:pt idx="7">
                  <c:v>R4</c:v>
                </c:pt>
              </c:strCache>
            </c:strRef>
          </c:cat>
          <c:val>
            <c:numRef>
              <c:f>年齢別・在院期間・疾患別推移グラフ!$C$99:$L$99</c:f>
              <c:numCache>
                <c:formatCode>#,##0_);[Red]\(#,##0\)</c:formatCode>
                <c:ptCount val="8"/>
                <c:pt idx="0">
                  <c:v>6705</c:v>
                </c:pt>
                <c:pt idx="1">
                  <c:v>6522</c:v>
                </c:pt>
                <c:pt idx="2">
                  <c:v>6883</c:v>
                </c:pt>
                <c:pt idx="3">
                  <c:v>6867</c:v>
                </c:pt>
                <c:pt idx="4">
                  <c:v>6950</c:v>
                </c:pt>
                <c:pt idx="5">
                  <c:v>6513</c:v>
                </c:pt>
                <c:pt idx="6">
                  <c:v>6191</c:v>
                </c:pt>
                <c:pt idx="7">
                  <c:v>6228</c:v>
                </c:pt>
              </c:numCache>
            </c:numRef>
          </c:val>
          <c:extLst>
            <c:ext xmlns:c16="http://schemas.microsoft.com/office/drawing/2014/chart" uri="{C3380CC4-5D6E-409C-BE32-E72D297353CC}">
              <c16:uniqueId val="{00000000-61C6-4A19-8DDE-D07208850A07}"/>
            </c:ext>
          </c:extLst>
        </c:ser>
        <c:ser>
          <c:idx val="1"/>
          <c:order val="1"/>
          <c:tx>
            <c:strRef>
              <c:f>年齢別・在院期間・疾患別推移グラフ!$B$100</c:f>
              <c:strCache>
                <c:ptCount val="1"/>
                <c:pt idx="0">
                  <c:v>1年～５年</c:v>
                </c:pt>
              </c:strCache>
            </c:strRef>
          </c:tx>
          <c:spPr>
            <a:pattFill prst="pct25">
              <a:fgClr>
                <a:schemeClr val="accent4"/>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年齢別・在院期間・疾患別推移グラフ!$C$98:$L$98</c:f>
              <c:strCache>
                <c:ptCount val="8"/>
                <c:pt idx="0">
                  <c:v>H27</c:v>
                </c:pt>
                <c:pt idx="1">
                  <c:v>H28</c:v>
                </c:pt>
                <c:pt idx="2">
                  <c:v>H29</c:v>
                </c:pt>
                <c:pt idx="3">
                  <c:v>H30</c:v>
                </c:pt>
                <c:pt idx="4">
                  <c:v>R1</c:v>
                </c:pt>
                <c:pt idx="5">
                  <c:v>R2</c:v>
                </c:pt>
                <c:pt idx="6">
                  <c:v>R3</c:v>
                </c:pt>
                <c:pt idx="7">
                  <c:v>R4</c:v>
                </c:pt>
              </c:strCache>
            </c:strRef>
          </c:cat>
          <c:val>
            <c:numRef>
              <c:f>年齢別・在院期間・疾患別推移グラフ!$C$100:$L$100</c:f>
              <c:numCache>
                <c:formatCode>#,##0_);[Red]\(#,##0\)</c:formatCode>
                <c:ptCount val="8"/>
                <c:pt idx="0">
                  <c:v>4712</c:v>
                </c:pt>
                <c:pt idx="1">
                  <c:v>4768</c:v>
                </c:pt>
                <c:pt idx="2">
                  <c:v>4554</c:v>
                </c:pt>
                <c:pt idx="3">
                  <c:v>4536</c:v>
                </c:pt>
                <c:pt idx="4">
                  <c:v>4635</c:v>
                </c:pt>
                <c:pt idx="5">
                  <c:v>4825</c:v>
                </c:pt>
                <c:pt idx="6">
                  <c:v>4881</c:v>
                </c:pt>
                <c:pt idx="7">
                  <c:v>4634</c:v>
                </c:pt>
              </c:numCache>
            </c:numRef>
          </c:val>
          <c:extLst>
            <c:ext xmlns:c16="http://schemas.microsoft.com/office/drawing/2014/chart" uri="{C3380CC4-5D6E-409C-BE32-E72D297353CC}">
              <c16:uniqueId val="{00000001-61C6-4A19-8DDE-D07208850A07}"/>
            </c:ext>
          </c:extLst>
        </c:ser>
        <c:ser>
          <c:idx val="2"/>
          <c:order val="2"/>
          <c:tx>
            <c:strRef>
              <c:f>年齢別・在院期間・疾患別推移グラフ!$B$101</c:f>
              <c:strCache>
                <c:ptCount val="1"/>
                <c:pt idx="0">
                  <c:v>５年～１０年</c:v>
                </c:pt>
              </c:strCache>
            </c:strRef>
          </c:tx>
          <c:spPr>
            <a:pattFill prst="pct90">
              <a:fgClr>
                <a:srgbClr val="FFCC66"/>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年齢別・在院期間・疾患別推移グラフ!$C$98:$L$98</c:f>
              <c:strCache>
                <c:ptCount val="8"/>
                <c:pt idx="0">
                  <c:v>H27</c:v>
                </c:pt>
                <c:pt idx="1">
                  <c:v>H28</c:v>
                </c:pt>
                <c:pt idx="2">
                  <c:v>H29</c:v>
                </c:pt>
                <c:pt idx="3">
                  <c:v>H30</c:v>
                </c:pt>
                <c:pt idx="4">
                  <c:v>R1</c:v>
                </c:pt>
                <c:pt idx="5">
                  <c:v>R2</c:v>
                </c:pt>
                <c:pt idx="6">
                  <c:v>R3</c:v>
                </c:pt>
                <c:pt idx="7">
                  <c:v>R4</c:v>
                </c:pt>
              </c:strCache>
            </c:strRef>
          </c:cat>
          <c:val>
            <c:numRef>
              <c:f>年齢別・在院期間・疾患別推移グラフ!$C$101:$L$101</c:f>
              <c:numCache>
                <c:formatCode>#,##0_);[Red]\(#,##0\)</c:formatCode>
                <c:ptCount val="8"/>
                <c:pt idx="0">
                  <c:v>2258</c:v>
                </c:pt>
                <c:pt idx="1">
                  <c:v>2217</c:v>
                </c:pt>
                <c:pt idx="2">
                  <c:v>2217</c:v>
                </c:pt>
                <c:pt idx="3">
                  <c:v>2109</c:v>
                </c:pt>
                <c:pt idx="4">
                  <c:v>2014</c:v>
                </c:pt>
                <c:pt idx="5">
                  <c:v>2013</c:v>
                </c:pt>
                <c:pt idx="6">
                  <c:v>1912</c:v>
                </c:pt>
                <c:pt idx="7">
                  <c:v>1909</c:v>
                </c:pt>
              </c:numCache>
            </c:numRef>
          </c:val>
          <c:extLst>
            <c:ext xmlns:c16="http://schemas.microsoft.com/office/drawing/2014/chart" uri="{C3380CC4-5D6E-409C-BE32-E72D297353CC}">
              <c16:uniqueId val="{00000002-61C6-4A19-8DDE-D07208850A07}"/>
            </c:ext>
          </c:extLst>
        </c:ser>
        <c:ser>
          <c:idx val="3"/>
          <c:order val="3"/>
          <c:tx>
            <c:strRef>
              <c:f>年齢別・在院期間・疾患別推移グラフ!$B$102</c:f>
              <c:strCache>
                <c:ptCount val="1"/>
                <c:pt idx="0">
                  <c:v>１０年以上</c:v>
                </c:pt>
              </c:strCache>
            </c:strRef>
          </c:tx>
          <c:spPr>
            <a:pattFill prst="dkDnDiag">
              <a:fgClr>
                <a:schemeClr val="accent4"/>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年齢別・在院期間・疾患別推移グラフ!$C$98:$L$98</c:f>
              <c:strCache>
                <c:ptCount val="8"/>
                <c:pt idx="0">
                  <c:v>H27</c:v>
                </c:pt>
                <c:pt idx="1">
                  <c:v>H28</c:v>
                </c:pt>
                <c:pt idx="2">
                  <c:v>H29</c:v>
                </c:pt>
                <c:pt idx="3">
                  <c:v>H30</c:v>
                </c:pt>
                <c:pt idx="4">
                  <c:v>R1</c:v>
                </c:pt>
                <c:pt idx="5">
                  <c:v>R2</c:v>
                </c:pt>
                <c:pt idx="6">
                  <c:v>R3</c:v>
                </c:pt>
                <c:pt idx="7">
                  <c:v>R4</c:v>
                </c:pt>
              </c:strCache>
            </c:strRef>
          </c:cat>
          <c:val>
            <c:numRef>
              <c:f>年齢別・在院期間・疾患別推移グラフ!$C$102:$L$102</c:f>
              <c:numCache>
                <c:formatCode>#,##0_);[Red]\(#,##0\)</c:formatCode>
                <c:ptCount val="8"/>
                <c:pt idx="0">
                  <c:v>2936</c:v>
                </c:pt>
                <c:pt idx="1">
                  <c:v>2838</c:v>
                </c:pt>
                <c:pt idx="2">
                  <c:v>2694</c:v>
                </c:pt>
                <c:pt idx="3">
                  <c:v>2553</c:v>
                </c:pt>
                <c:pt idx="4">
                  <c:v>2464</c:v>
                </c:pt>
                <c:pt idx="5">
                  <c:v>2304</c:v>
                </c:pt>
                <c:pt idx="6">
                  <c:v>2269</c:v>
                </c:pt>
                <c:pt idx="7">
                  <c:v>2221</c:v>
                </c:pt>
              </c:numCache>
            </c:numRef>
          </c:val>
          <c:extLst>
            <c:ext xmlns:c16="http://schemas.microsoft.com/office/drawing/2014/chart" uri="{C3380CC4-5D6E-409C-BE32-E72D297353CC}">
              <c16:uniqueId val="{00000003-61C6-4A19-8DDE-D07208850A07}"/>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826735743"/>
        <c:axId val="826739071"/>
      </c:barChart>
      <c:catAx>
        <c:axId val="82673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26739071"/>
        <c:crosses val="autoZero"/>
        <c:auto val="1"/>
        <c:lblAlgn val="ctr"/>
        <c:lblOffset val="100"/>
        <c:noMultiLvlLbl val="0"/>
      </c:catAx>
      <c:valAx>
        <c:axId val="826739071"/>
        <c:scaling>
          <c:orientation val="minMax"/>
        </c:scaling>
        <c:delete val="0"/>
        <c:axPos val="l"/>
        <c:majorGridlines>
          <c:spPr>
            <a:ln w="9525" cap="flat" cmpd="sng" algn="ctr">
              <a:solidFill>
                <a:schemeClr val="tx1">
                  <a:lumMod val="15000"/>
                  <a:lumOff val="85000"/>
                </a:schemeClr>
              </a:solidFill>
              <a:round/>
            </a:ln>
            <a:effectLst/>
          </c:spPr>
        </c:majorGridlines>
        <c:numFmt formatCode="#,##0&quot;人&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267357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ysClr val="window" lastClr="FFFFFF"/>
    </a:solidFill>
    <a:ln>
      <a:noFill/>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b="1"/>
              <a:t>在院期間区分別在院患者数の推移</a:t>
            </a:r>
            <a:r>
              <a:rPr lang="en-US" b="1"/>
              <a:t>_</a:t>
            </a:r>
            <a:r>
              <a:rPr lang="ja-JP" b="1"/>
              <a:t>割合</a:t>
            </a:r>
            <a:endParaRPr lang="en-US" b="1"/>
          </a:p>
        </c:rich>
      </c:tx>
      <c:layout>
        <c:manualLayout>
          <c:xMode val="edge"/>
          <c:yMode val="edge"/>
          <c:x val="0.28738972798065393"/>
          <c:y val="1.2449597103589798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2741221521732288"/>
          <c:y val="0.11365076022827728"/>
          <c:w val="0.70395789888065941"/>
          <c:h val="0.78850326400280435"/>
        </c:manualLayout>
      </c:layout>
      <c:barChart>
        <c:barDir val="col"/>
        <c:grouping val="stacked"/>
        <c:varyColors val="0"/>
        <c:ser>
          <c:idx val="0"/>
          <c:order val="0"/>
          <c:tx>
            <c:strRef>
              <c:f>年齢別・在院期間・疾患別推移グラフ!$B$107</c:f>
              <c:strCache>
                <c:ptCount val="1"/>
                <c:pt idx="0">
                  <c:v>1年未満</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年齢別・在院期間・疾患別推移グラフ!$C$106:$L$106</c:f>
              <c:strCache>
                <c:ptCount val="8"/>
                <c:pt idx="0">
                  <c:v>H27</c:v>
                </c:pt>
                <c:pt idx="1">
                  <c:v>H28</c:v>
                </c:pt>
                <c:pt idx="2">
                  <c:v>H29</c:v>
                </c:pt>
                <c:pt idx="3">
                  <c:v>H30</c:v>
                </c:pt>
                <c:pt idx="4">
                  <c:v>R1</c:v>
                </c:pt>
                <c:pt idx="5">
                  <c:v>R2</c:v>
                </c:pt>
                <c:pt idx="6">
                  <c:v>R3</c:v>
                </c:pt>
                <c:pt idx="7">
                  <c:v>R4</c:v>
                </c:pt>
              </c:strCache>
            </c:strRef>
          </c:cat>
          <c:val>
            <c:numRef>
              <c:f>年齢別・在院期間・疾患別推移グラフ!$C$107:$L$107</c:f>
              <c:numCache>
                <c:formatCode>0.0%</c:formatCode>
                <c:ptCount val="8"/>
                <c:pt idx="0">
                  <c:v>0.40364818493769189</c:v>
                </c:pt>
                <c:pt idx="1">
                  <c:v>0.39902110737228508</c:v>
                </c:pt>
                <c:pt idx="2">
                  <c:v>0.42103009542451675</c:v>
                </c:pt>
                <c:pt idx="3">
                  <c:v>0.42745098039215684</c:v>
                </c:pt>
                <c:pt idx="4">
                  <c:v>0.43267135653364874</c:v>
                </c:pt>
                <c:pt idx="5">
                  <c:v>0.41603321622484829</c:v>
                </c:pt>
                <c:pt idx="6">
                  <c:v>0.40588736641972073</c:v>
                </c:pt>
                <c:pt idx="7">
                  <c:v>0.41542155816435433</c:v>
                </c:pt>
              </c:numCache>
            </c:numRef>
          </c:val>
          <c:extLst>
            <c:ext xmlns:c16="http://schemas.microsoft.com/office/drawing/2014/chart" uri="{C3380CC4-5D6E-409C-BE32-E72D297353CC}">
              <c16:uniqueId val="{00000000-8DC2-4FB6-BAB0-1F2826F80FDE}"/>
            </c:ext>
          </c:extLst>
        </c:ser>
        <c:ser>
          <c:idx val="1"/>
          <c:order val="1"/>
          <c:tx>
            <c:strRef>
              <c:f>年齢別・在院期間・疾患別推移グラフ!$B$108</c:f>
              <c:strCache>
                <c:ptCount val="1"/>
                <c:pt idx="0">
                  <c:v>1年～５年</c:v>
                </c:pt>
              </c:strCache>
            </c:strRef>
          </c:tx>
          <c:spPr>
            <a:pattFill prst="pct25">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年齢別・在院期間・疾患別推移グラフ!$C$106:$L$106</c:f>
              <c:strCache>
                <c:ptCount val="8"/>
                <c:pt idx="0">
                  <c:v>H27</c:v>
                </c:pt>
                <c:pt idx="1">
                  <c:v>H28</c:v>
                </c:pt>
                <c:pt idx="2">
                  <c:v>H29</c:v>
                </c:pt>
                <c:pt idx="3">
                  <c:v>H30</c:v>
                </c:pt>
                <c:pt idx="4">
                  <c:v>R1</c:v>
                </c:pt>
                <c:pt idx="5">
                  <c:v>R2</c:v>
                </c:pt>
                <c:pt idx="6">
                  <c:v>R3</c:v>
                </c:pt>
                <c:pt idx="7">
                  <c:v>R4</c:v>
                </c:pt>
              </c:strCache>
            </c:strRef>
          </c:cat>
          <c:val>
            <c:numRef>
              <c:f>年齢別・在院期間・疾患別推移グラフ!$C$108:$L$108</c:f>
              <c:numCache>
                <c:formatCode>0.0%</c:formatCode>
                <c:ptCount val="8"/>
                <c:pt idx="0">
                  <c:v>0.28366744928059717</c:v>
                </c:pt>
                <c:pt idx="1">
                  <c:v>0.29171000305903944</c:v>
                </c:pt>
                <c:pt idx="2">
                  <c:v>0.27856618546611206</c:v>
                </c:pt>
                <c:pt idx="3">
                  <c:v>0.28235294117647058</c:v>
                </c:pt>
                <c:pt idx="4">
                  <c:v>0.28855132914150533</c:v>
                </c:pt>
                <c:pt idx="5">
                  <c:v>0.30820824017885662</c:v>
                </c:pt>
                <c:pt idx="6">
                  <c:v>0.32000262243493083</c:v>
                </c:pt>
                <c:pt idx="7">
                  <c:v>0.30909818569903946</c:v>
                </c:pt>
              </c:numCache>
            </c:numRef>
          </c:val>
          <c:extLst>
            <c:ext xmlns:c16="http://schemas.microsoft.com/office/drawing/2014/chart" uri="{C3380CC4-5D6E-409C-BE32-E72D297353CC}">
              <c16:uniqueId val="{00000001-8DC2-4FB6-BAB0-1F2826F80FDE}"/>
            </c:ext>
          </c:extLst>
        </c:ser>
        <c:ser>
          <c:idx val="2"/>
          <c:order val="2"/>
          <c:tx>
            <c:strRef>
              <c:f>年齢別・在院期間・疾患別推移グラフ!$B$109</c:f>
              <c:strCache>
                <c:ptCount val="1"/>
                <c:pt idx="0">
                  <c:v>５年～１０年</c:v>
                </c:pt>
              </c:strCache>
            </c:strRef>
          </c:tx>
          <c:spPr>
            <a:pattFill prst="pct5">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年齢別・在院期間・疾患別推移グラフ!$C$106:$L$106</c:f>
              <c:strCache>
                <c:ptCount val="8"/>
                <c:pt idx="0">
                  <c:v>H27</c:v>
                </c:pt>
                <c:pt idx="1">
                  <c:v>H28</c:v>
                </c:pt>
                <c:pt idx="2">
                  <c:v>H29</c:v>
                </c:pt>
                <c:pt idx="3">
                  <c:v>H30</c:v>
                </c:pt>
                <c:pt idx="4">
                  <c:v>R1</c:v>
                </c:pt>
                <c:pt idx="5">
                  <c:v>R2</c:v>
                </c:pt>
                <c:pt idx="6">
                  <c:v>R3</c:v>
                </c:pt>
                <c:pt idx="7">
                  <c:v>R4</c:v>
                </c:pt>
              </c:strCache>
            </c:strRef>
          </c:cat>
          <c:val>
            <c:numRef>
              <c:f>年齢別・在院期間・疾患別推移グラフ!$C$109:$L$109</c:f>
              <c:numCache>
                <c:formatCode>0.0%</c:formatCode>
                <c:ptCount val="8"/>
                <c:pt idx="0">
                  <c:v>0.13593401962554932</c:v>
                </c:pt>
                <c:pt idx="1">
                  <c:v>0.1356378097277455</c:v>
                </c:pt>
                <c:pt idx="2">
                  <c:v>0.13561291901149988</c:v>
                </c:pt>
                <c:pt idx="3">
                  <c:v>0.13127917833800187</c:v>
                </c:pt>
                <c:pt idx="4">
                  <c:v>0.1253813110875926</c:v>
                </c:pt>
                <c:pt idx="5">
                  <c:v>0.12858511657617375</c:v>
                </c:pt>
                <c:pt idx="6">
                  <c:v>0.12535238969383072</c:v>
                </c:pt>
                <c:pt idx="7">
                  <c:v>0.12733457844183566</c:v>
                </c:pt>
              </c:numCache>
            </c:numRef>
          </c:val>
          <c:extLst>
            <c:ext xmlns:c16="http://schemas.microsoft.com/office/drawing/2014/chart" uri="{C3380CC4-5D6E-409C-BE32-E72D297353CC}">
              <c16:uniqueId val="{00000002-8DC2-4FB6-BAB0-1F2826F80FDE}"/>
            </c:ext>
          </c:extLst>
        </c:ser>
        <c:ser>
          <c:idx val="3"/>
          <c:order val="3"/>
          <c:tx>
            <c:strRef>
              <c:f>年齢別・在院期間・疾患別推移グラフ!$B$110</c:f>
              <c:strCache>
                <c:ptCount val="1"/>
                <c:pt idx="0">
                  <c:v>１０年以上</c:v>
                </c:pt>
              </c:strCache>
            </c:strRef>
          </c:tx>
          <c:spPr>
            <a:pattFill prst="dkDnDiag">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年齢別・在院期間・疾患別推移グラフ!$C$106:$L$106</c:f>
              <c:strCache>
                <c:ptCount val="8"/>
                <c:pt idx="0">
                  <c:v>H27</c:v>
                </c:pt>
                <c:pt idx="1">
                  <c:v>H28</c:v>
                </c:pt>
                <c:pt idx="2">
                  <c:v>H29</c:v>
                </c:pt>
                <c:pt idx="3">
                  <c:v>H30</c:v>
                </c:pt>
                <c:pt idx="4">
                  <c:v>R1</c:v>
                </c:pt>
                <c:pt idx="5">
                  <c:v>R2</c:v>
                </c:pt>
                <c:pt idx="6">
                  <c:v>R3</c:v>
                </c:pt>
                <c:pt idx="7">
                  <c:v>R4</c:v>
                </c:pt>
              </c:strCache>
            </c:strRef>
          </c:cat>
          <c:val>
            <c:numRef>
              <c:f>年齢別・在院期間・疾患別推移グラフ!$C$110:$L$110</c:f>
              <c:numCache>
                <c:formatCode>0.0%</c:formatCode>
                <c:ptCount val="8"/>
                <c:pt idx="0">
                  <c:v>0.17675034615616159</c:v>
                </c:pt>
                <c:pt idx="1">
                  <c:v>0.17363107984092996</c:v>
                </c:pt>
                <c:pt idx="2">
                  <c:v>0.16479080009787131</c:v>
                </c:pt>
                <c:pt idx="3">
                  <c:v>0.15891690009337067</c:v>
                </c:pt>
                <c:pt idx="4">
                  <c:v>0.1533960032372533</c:v>
                </c:pt>
                <c:pt idx="5">
                  <c:v>0.14717342702012137</c:v>
                </c:pt>
                <c:pt idx="6">
                  <c:v>0.14875762145151775</c:v>
                </c:pt>
                <c:pt idx="7">
                  <c:v>0.14814567769477055</c:v>
                </c:pt>
              </c:numCache>
            </c:numRef>
          </c:val>
          <c:extLst>
            <c:ext xmlns:c16="http://schemas.microsoft.com/office/drawing/2014/chart" uri="{C3380CC4-5D6E-409C-BE32-E72D297353CC}">
              <c16:uniqueId val="{00000003-8DC2-4FB6-BAB0-1F2826F80FDE}"/>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826735743"/>
        <c:axId val="826739071"/>
      </c:barChart>
      <c:catAx>
        <c:axId val="82673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26739071"/>
        <c:crosses val="autoZero"/>
        <c:auto val="1"/>
        <c:lblAlgn val="ctr"/>
        <c:lblOffset val="100"/>
        <c:noMultiLvlLbl val="0"/>
      </c:catAx>
      <c:valAx>
        <c:axId val="8267390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26735743"/>
        <c:crosses val="autoZero"/>
        <c:crossBetween val="between"/>
      </c:valAx>
      <c:spPr>
        <a:noFill/>
        <a:ln>
          <a:noFill/>
        </a:ln>
        <a:effectLst/>
      </c:spPr>
    </c:plotArea>
    <c:legend>
      <c:legendPos val="r"/>
      <c:layout>
        <c:manualLayout>
          <c:xMode val="edge"/>
          <c:yMode val="edge"/>
          <c:x val="0.84635127476088678"/>
          <c:y val="0.43111160544532268"/>
          <c:w val="0.15207399986359907"/>
          <c:h val="0.248554894292229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vert="horz"/>
          <a:lstStyle/>
          <a:p>
            <a:pPr>
              <a:defRPr/>
            </a:pPr>
            <a:r>
              <a:rPr lang="ja-JP"/>
              <a:t>年齢区分別在院患者数の推移</a:t>
            </a:r>
            <a:endParaRPr lang="en-US"/>
          </a:p>
        </c:rich>
      </c:tx>
      <c:overlay val="0"/>
      <c:spPr>
        <a:noFill/>
        <a:ln>
          <a:noFill/>
        </a:ln>
        <a:effectLst/>
      </c:spPr>
    </c:title>
    <c:autoTitleDeleted val="0"/>
    <c:plotArea>
      <c:layout/>
      <c:barChart>
        <c:barDir val="col"/>
        <c:grouping val="stacked"/>
        <c:varyColors val="0"/>
        <c:ser>
          <c:idx val="0"/>
          <c:order val="0"/>
          <c:tx>
            <c:strRef>
              <c:f>年齢別・在院期間・疾患別推移グラフ!$B$5</c:f>
              <c:strCache>
                <c:ptCount val="1"/>
                <c:pt idx="0">
                  <c:v>40歳未満</c:v>
                </c:pt>
              </c:strCache>
            </c:strRef>
          </c:tx>
          <c:spPr>
            <a:pattFill prst="pct20">
              <a:fgClr>
                <a:schemeClr val="accent4">
                  <a:shade val="50000"/>
                </a:schemeClr>
              </a:fgClr>
              <a:bgClr>
                <a:schemeClr val="bg1"/>
              </a:bgClr>
            </a:pattFill>
            <a:ln>
              <a:solidFill>
                <a:schemeClr val="accent4"/>
              </a:solidFill>
            </a:ln>
            <a:effectLst/>
          </c:spPr>
          <c:invertIfNegative val="0"/>
          <c:dLbls>
            <c:dLbl>
              <c:idx val="4"/>
              <c:layout>
                <c:manualLayout>
                  <c:x val="4.1503267973856213E-3"/>
                  <c:y val="-3.20707070707082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D-4A61-AD2E-103D1E3F99F1}"/>
                </c:ext>
              </c:extLst>
            </c:dLbl>
            <c:spPr>
              <a:noFill/>
              <a:ln>
                <a:noFill/>
              </a:ln>
              <a:effectLst/>
            </c:spPr>
            <c:txPr>
              <a:bodyPr rot="0" vert="horz"/>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年齢別・在院期間・疾患別推移グラフ!$C$4:$K$4</c:f>
              <c:strCache>
                <c:ptCount val="8"/>
                <c:pt idx="0">
                  <c:v>H27</c:v>
                </c:pt>
                <c:pt idx="1">
                  <c:v>H28</c:v>
                </c:pt>
                <c:pt idx="2">
                  <c:v>H29</c:v>
                </c:pt>
                <c:pt idx="3">
                  <c:v>H30</c:v>
                </c:pt>
                <c:pt idx="4">
                  <c:v>R1</c:v>
                </c:pt>
                <c:pt idx="5">
                  <c:v>R2</c:v>
                </c:pt>
                <c:pt idx="6">
                  <c:v>R3</c:v>
                </c:pt>
                <c:pt idx="7">
                  <c:v>R4</c:v>
                </c:pt>
              </c:strCache>
            </c:strRef>
          </c:cat>
          <c:val>
            <c:numRef>
              <c:f>年齢別・在院期間・疾患別推移グラフ!$C$5:$K$5</c:f>
              <c:numCache>
                <c:formatCode>#,##0"人"</c:formatCode>
                <c:ptCount val="8"/>
                <c:pt idx="0">
                  <c:v>1432</c:v>
                </c:pt>
                <c:pt idx="1">
                  <c:v>1339</c:v>
                </c:pt>
                <c:pt idx="2">
                  <c:v>1286</c:v>
                </c:pt>
                <c:pt idx="3">
                  <c:v>1240</c:v>
                </c:pt>
                <c:pt idx="4">
                  <c:v>1217</c:v>
                </c:pt>
                <c:pt idx="5">
                  <c:v>1112</c:v>
                </c:pt>
                <c:pt idx="6">
                  <c:v>1022</c:v>
                </c:pt>
                <c:pt idx="7">
                  <c:v>1043</c:v>
                </c:pt>
              </c:numCache>
            </c:numRef>
          </c:val>
          <c:extLst>
            <c:ext xmlns:c16="http://schemas.microsoft.com/office/drawing/2014/chart" uri="{C3380CC4-5D6E-409C-BE32-E72D297353CC}">
              <c16:uniqueId val="{00000001-4C8D-4A61-AD2E-103D1E3F99F1}"/>
            </c:ext>
          </c:extLst>
        </c:ser>
        <c:ser>
          <c:idx val="1"/>
          <c:order val="1"/>
          <c:tx>
            <c:strRef>
              <c:f>年齢別・在院期間・疾患別推移グラフ!$B$6</c:f>
              <c:strCache>
                <c:ptCount val="1"/>
                <c:pt idx="0">
                  <c:v>40歳代</c:v>
                </c:pt>
              </c:strCache>
            </c:strRef>
          </c:tx>
          <c:spPr>
            <a:solidFill>
              <a:schemeClr val="accent4">
                <a:shade val="70000"/>
              </a:schemeClr>
            </a:solidFill>
            <a:ln>
              <a:solidFill>
                <a:schemeClr val="accent4"/>
              </a:solidFill>
            </a:ln>
            <a:effectLst/>
          </c:spPr>
          <c:invertIfNegative val="0"/>
          <c:dLbls>
            <c:spPr>
              <a:noFill/>
              <a:ln>
                <a:noFill/>
              </a:ln>
              <a:effectLst/>
            </c:spPr>
            <c:txPr>
              <a:bodyPr rot="0" vert="horz"/>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年齢別・在院期間・疾患別推移グラフ!$C$4:$K$4</c:f>
              <c:strCache>
                <c:ptCount val="8"/>
                <c:pt idx="0">
                  <c:v>H27</c:v>
                </c:pt>
                <c:pt idx="1">
                  <c:v>H28</c:v>
                </c:pt>
                <c:pt idx="2">
                  <c:v>H29</c:v>
                </c:pt>
                <c:pt idx="3">
                  <c:v>H30</c:v>
                </c:pt>
                <c:pt idx="4">
                  <c:v>R1</c:v>
                </c:pt>
                <c:pt idx="5">
                  <c:v>R2</c:v>
                </c:pt>
                <c:pt idx="6">
                  <c:v>R3</c:v>
                </c:pt>
                <c:pt idx="7">
                  <c:v>R4</c:v>
                </c:pt>
              </c:strCache>
            </c:strRef>
          </c:cat>
          <c:val>
            <c:numRef>
              <c:f>年齢別・在院期間・疾患別推移グラフ!$C$6:$K$6</c:f>
              <c:numCache>
                <c:formatCode>#,##0"人"</c:formatCode>
                <c:ptCount val="8"/>
                <c:pt idx="0">
                  <c:v>2081</c:v>
                </c:pt>
                <c:pt idx="1">
                  <c:v>2027</c:v>
                </c:pt>
                <c:pt idx="2">
                  <c:v>1914</c:v>
                </c:pt>
                <c:pt idx="3">
                  <c:v>1837</c:v>
                </c:pt>
                <c:pt idx="4">
                  <c:v>1742</c:v>
                </c:pt>
                <c:pt idx="5">
                  <c:v>1516</c:v>
                </c:pt>
                <c:pt idx="6">
                  <c:v>1404</c:v>
                </c:pt>
                <c:pt idx="7">
                  <c:v>1258</c:v>
                </c:pt>
              </c:numCache>
            </c:numRef>
          </c:val>
          <c:extLst>
            <c:ext xmlns:c16="http://schemas.microsoft.com/office/drawing/2014/chart" uri="{C3380CC4-5D6E-409C-BE32-E72D297353CC}">
              <c16:uniqueId val="{00000002-4C8D-4A61-AD2E-103D1E3F99F1}"/>
            </c:ext>
          </c:extLst>
        </c:ser>
        <c:ser>
          <c:idx val="2"/>
          <c:order val="2"/>
          <c:tx>
            <c:strRef>
              <c:f>年齢別・在院期間・疾患別推移グラフ!$B$7</c:f>
              <c:strCache>
                <c:ptCount val="1"/>
                <c:pt idx="0">
                  <c:v>50歳代</c:v>
                </c:pt>
              </c:strCache>
            </c:strRef>
          </c:tx>
          <c:spPr>
            <a:pattFill prst="pct60">
              <a:fgClr>
                <a:schemeClr val="accent4">
                  <a:shade val="90000"/>
                </a:schemeClr>
              </a:fgClr>
              <a:bgClr>
                <a:schemeClr val="bg1"/>
              </a:bgClr>
            </a:pattFill>
            <a:ln>
              <a:solidFill>
                <a:schemeClr val="accent4"/>
              </a:solidFill>
            </a:ln>
            <a:effectLst/>
          </c:spPr>
          <c:invertIfNegative val="0"/>
          <c:dLbls>
            <c:spPr>
              <a:noFill/>
              <a:ln>
                <a:noFill/>
              </a:ln>
              <a:effectLst/>
            </c:spPr>
            <c:txPr>
              <a:bodyPr rot="0" vert="horz"/>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年齢別・在院期間・疾患別推移グラフ!$C$4:$K$4</c:f>
              <c:strCache>
                <c:ptCount val="8"/>
                <c:pt idx="0">
                  <c:v>H27</c:v>
                </c:pt>
                <c:pt idx="1">
                  <c:v>H28</c:v>
                </c:pt>
                <c:pt idx="2">
                  <c:v>H29</c:v>
                </c:pt>
                <c:pt idx="3">
                  <c:v>H30</c:v>
                </c:pt>
                <c:pt idx="4">
                  <c:v>R1</c:v>
                </c:pt>
                <c:pt idx="5">
                  <c:v>R2</c:v>
                </c:pt>
                <c:pt idx="6">
                  <c:v>R3</c:v>
                </c:pt>
                <c:pt idx="7">
                  <c:v>R4</c:v>
                </c:pt>
              </c:strCache>
            </c:strRef>
          </c:cat>
          <c:val>
            <c:numRef>
              <c:f>年齢別・在院期間・疾患別推移グラフ!$C$7:$K$7</c:f>
              <c:numCache>
                <c:formatCode>#,##0"人"</c:formatCode>
                <c:ptCount val="8"/>
                <c:pt idx="0">
                  <c:v>2611</c:v>
                </c:pt>
                <c:pt idx="1">
                  <c:v>2576</c:v>
                </c:pt>
                <c:pt idx="2">
                  <c:v>2603</c:v>
                </c:pt>
                <c:pt idx="3">
                  <c:v>2481</c:v>
                </c:pt>
                <c:pt idx="4">
                  <c:v>2459</c:v>
                </c:pt>
                <c:pt idx="5">
                  <c:v>2456</c:v>
                </c:pt>
                <c:pt idx="6">
                  <c:v>2424</c:v>
                </c:pt>
                <c:pt idx="7">
                  <c:v>2400</c:v>
                </c:pt>
              </c:numCache>
            </c:numRef>
          </c:val>
          <c:extLst>
            <c:ext xmlns:c16="http://schemas.microsoft.com/office/drawing/2014/chart" uri="{C3380CC4-5D6E-409C-BE32-E72D297353CC}">
              <c16:uniqueId val="{00000003-4C8D-4A61-AD2E-103D1E3F99F1}"/>
            </c:ext>
          </c:extLst>
        </c:ser>
        <c:ser>
          <c:idx val="3"/>
          <c:order val="3"/>
          <c:tx>
            <c:strRef>
              <c:f>年齢別・在院期間・疾患別推移グラフ!$B$8</c:f>
              <c:strCache>
                <c:ptCount val="1"/>
                <c:pt idx="0">
                  <c:v>60歳代</c:v>
                </c:pt>
              </c:strCache>
            </c:strRef>
          </c:tx>
          <c:spPr>
            <a:pattFill prst="pct10">
              <a:fgClr>
                <a:schemeClr val="accent4">
                  <a:tint val="90000"/>
                </a:schemeClr>
              </a:fgClr>
              <a:bgClr>
                <a:schemeClr val="bg1"/>
              </a:bgClr>
            </a:pattFill>
            <a:ln>
              <a:solidFill>
                <a:schemeClr val="accent4"/>
              </a:solidFill>
            </a:ln>
            <a:effectLst/>
          </c:spPr>
          <c:invertIfNegative val="0"/>
          <c:dLbls>
            <c:spPr>
              <a:noFill/>
              <a:ln>
                <a:noFill/>
              </a:ln>
              <a:effectLst/>
            </c:spPr>
            <c:txPr>
              <a:bodyPr rot="0" vert="horz"/>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年齢別・在院期間・疾患別推移グラフ!$C$4:$K$4</c:f>
              <c:strCache>
                <c:ptCount val="8"/>
                <c:pt idx="0">
                  <c:v>H27</c:v>
                </c:pt>
                <c:pt idx="1">
                  <c:v>H28</c:v>
                </c:pt>
                <c:pt idx="2">
                  <c:v>H29</c:v>
                </c:pt>
                <c:pt idx="3">
                  <c:v>H30</c:v>
                </c:pt>
                <c:pt idx="4">
                  <c:v>R1</c:v>
                </c:pt>
                <c:pt idx="5">
                  <c:v>R2</c:v>
                </c:pt>
                <c:pt idx="6">
                  <c:v>R3</c:v>
                </c:pt>
                <c:pt idx="7">
                  <c:v>R4</c:v>
                </c:pt>
              </c:strCache>
            </c:strRef>
          </c:cat>
          <c:val>
            <c:numRef>
              <c:f>年齢別・在院期間・疾患別推移グラフ!$C$8:$K$8</c:f>
              <c:numCache>
                <c:formatCode>#,##0"人"</c:formatCode>
                <c:ptCount val="8"/>
                <c:pt idx="0">
                  <c:v>3975</c:v>
                </c:pt>
                <c:pt idx="1">
                  <c:v>3830</c:v>
                </c:pt>
                <c:pt idx="2">
                  <c:v>3667</c:v>
                </c:pt>
                <c:pt idx="3">
                  <c:v>3321</c:v>
                </c:pt>
                <c:pt idx="4">
                  <c:v>3031</c:v>
                </c:pt>
                <c:pt idx="5">
                  <c:v>2806</c:v>
                </c:pt>
                <c:pt idx="6">
                  <c:v>2616</c:v>
                </c:pt>
                <c:pt idx="7">
                  <c:v>2511</c:v>
                </c:pt>
              </c:numCache>
            </c:numRef>
          </c:val>
          <c:extLst>
            <c:ext xmlns:c16="http://schemas.microsoft.com/office/drawing/2014/chart" uri="{C3380CC4-5D6E-409C-BE32-E72D297353CC}">
              <c16:uniqueId val="{00000004-4C8D-4A61-AD2E-103D1E3F99F1}"/>
            </c:ext>
          </c:extLst>
        </c:ser>
        <c:ser>
          <c:idx val="4"/>
          <c:order val="4"/>
          <c:tx>
            <c:strRef>
              <c:f>年齢別・在院期間・疾患別推移グラフ!$B$9</c:f>
              <c:strCache>
                <c:ptCount val="1"/>
                <c:pt idx="0">
                  <c:v>70歳代</c:v>
                </c:pt>
              </c:strCache>
            </c:strRef>
          </c:tx>
          <c:spPr>
            <a:solidFill>
              <a:schemeClr val="accent4">
                <a:tint val="70000"/>
              </a:schemeClr>
            </a:solidFill>
            <a:ln>
              <a:solidFill>
                <a:schemeClr val="accent4"/>
              </a:solidFill>
            </a:ln>
            <a:effectLst/>
          </c:spPr>
          <c:invertIfNegative val="0"/>
          <c:dLbls>
            <c:spPr>
              <a:noFill/>
              <a:ln>
                <a:noFill/>
              </a:ln>
              <a:effectLst/>
            </c:spPr>
            <c:txPr>
              <a:bodyPr rot="0" vert="horz"/>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年齢別・在院期間・疾患別推移グラフ!$C$4:$K$4</c:f>
              <c:strCache>
                <c:ptCount val="8"/>
                <c:pt idx="0">
                  <c:v>H27</c:v>
                </c:pt>
                <c:pt idx="1">
                  <c:v>H28</c:v>
                </c:pt>
                <c:pt idx="2">
                  <c:v>H29</c:v>
                </c:pt>
                <c:pt idx="3">
                  <c:v>H30</c:v>
                </c:pt>
                <c:pt idx="4">
                  <c:v>R1</c:v>
                </c:pt>
                <c:pt idx="5">
                  <c:v>R2</c:v>
                </c:pt>
                <c:pt idx="6">
                  <c:v>R3</c:v>
                </c:pt>
                <c:pt idx="7">
                  <c:v>R4</c:v>
                </c:pt>
              </c:strCache>
            </c:strRef>
          </c:cat>
          <c:val>
            <c:numRef>
              <c:f>年齢別・在院期間・疾患別推移グラフ!$C$9:$K$9</c:f>
              <c:numCache>
                <c:formatCode>#,##0"人"</c:formatCode>
                <c:ptCount val="8"/>
                <c:pt idx="0">
                  <c:v>3819</c:v>
                </c:pt>
                <c:pt idx="1">
                  <c:v>3737</c:v>
                </c:pt>
                <c:pt idx="2">
                  <c:v>3800</c:v>
                </c:pt>
                <c:pt idx="3">
                  <c:v>3839</c:v>
                </c:pt>
                <c:pt idx="4">
                  <c:v>4068</c:v>
                </c:pt>
                <c:pt idx="5">
                  <c:v>4025</c:v>
                </c:pt>
                <c:pt idx="6">
                  <c:v>3931</c:v>
                </c:pt>
                <c:pt idx="7">
                  <c:v>3728</c:v>
                </c:pt>
              </c:numCache>
            </c:numRef>
          </c:val>
          <c:extLst>
            <c:ext xmlns:c16="http://schemas.microsoft.com/office/drawing/2014/chart" uri="{C3380CC4-5D6E-409C-BE32-E72D297353CC}">
              <c16:uniqueId val="{00000005-4C8D-4A61-AD2E-103D1E3F99F1}"/>
            </c:ext>
          </c:extLst>
        </c:ser>
        <c:ser>
          <c:idx val="5"/>
          <c:order val="5"/>
          <c:tx>
            <c:strRef>
              <c:f>年齢別・在院期間・疾患別推移グラフ!$B$10</c:f>
              <c:strCache>
                <c:ptCount val="1"/>
                <c:pt idx="0">
                  <c:v>80歳以上</c:v>
                </c:pt>
              </c:strCache>
            </c:strRef>
          </c:tx>
          <c:spPr>
            <a:pattFill prst="wdDnDiag">
              <a:fgClr>
                <a:schemeClr val="accent4">
                  <a:tint val="50000"/>
                </a:schemeClr>
              </a:fgClr>
              <a:bgClr>
                <a:schemeClr val="bg1"/>
              </a:bgClr>
            </a:pattFill>
            <a:ln>
              <a:solidFill>
                <a:schemeClr val="accent4"/>
              </a:solidFill>
            </a:ln>
            <a:effectLst/>
          </c:spPr>
          <c:invertIfNegative val="0"/>
          <c:dLbls>
            <c:spPr>
              <a:noFill/>
              <a:ln>
                <a:noFill/>
              </a:ln>
              <a:effectLst/>
            </c:spPr>
            <c:txPr>
              <a:bodyPr rot="0" vert="horz"/>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年齢別・在院期間・疾患別推移グラフ!$C$4:$K$4</c:f>
              <c:strCache>
                <c:ptCount val="8"/>
                <c:pt idx="0">
                  <c:v>H27</c:v>
                </c:pt>
                <c:pt idx="1">
                  <c:v>H28</c:v>
                </c:pt>
                <c:pt idx="2">
                  <c:v>H29</c:v>
                </c:pt>
                <c:pt idx="3">
                  <c:v>H30</c:v>
                </c:pt>
                <c:pt idx="4">
                  <c:v>R1</c:v>
                </c:pt>
                <c:pt idx="5">
                  <c:v>R2</c:v>
                </c:pt>
                <c:pt idx="6">
                  <c:v>R3</c:v>
                </c:pt>
                <c:pt idx="7">
                  <c:v>R4</c:v>
                </c:pt>
              </c:strCache>
            </c:strRef>
          </c:cat>
          <c:val>
            <c:numRef>
              <c:f>年齢別・在院期間・疾患別推移グラフ!$C$10:$K$10</c:f>
              <c:numCache>
                <c:formatCode>#,##0"人"</c:formatCode>
                <c:ptCount val="8"/>
                <c:pt idx="0">
                  <c:v>2693</c:v>
                </c:pt>
                <c:pt idx="1">
                  <c:v>2836</c:v>
                </c:pt>
                <c:pt idx="2">
                  <c:v>3078</c:v>
                </c:pt>
                <c:pt idx="3">
                  <c:v>3347</c:v>
                </c:pt>
                <c:pt idx="4">
                  <c:v>3546</c:v>
                </c:pt>
                <c:pt idx="5">
                  <c:v>3740</c:v>
                </c:pt>
                <c:pt idx="6">
                  <c:v>3856</c:v>
                </c:pt>
                <c:pt idx="7">
                  <c:v>4052</c:v>
                </c:pt>
              </c:numCache>
            </c:numRef>
          </c:val>
          <c:extLst>
            <c:ext xmlns:c16="http://schemas.microsoft.com/office/drawing/2014/chart" uri="{C3380CC4-5D6E-409C-BE32-E72D297353CC}">
              <c16:uniqueId val="{00000006-4C8D-4A61-AD2E-103D1E3F99F1}"/>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621153295"/>
        <c:axId val="621156207"/>
      </c:barChart>
      <c:catAx>
        <c:axId val="62115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621156207"/>
        <c:crosses val="autoZero"/>
        <c:auto val="1"/>
        <c:lblAlgn val="ctr"/>
        <c:lblOffset val="100"/>
        <c:noMultiLvlLbl val="0"/>
      </c:catAx>
      <c:valAx>
        <c:axId val="621156207"/>
        <c:scaling>
          <c:orientation val="minMax"/>
        </c:scaling>
        <c:delete val="0"/>
        <c:axPos val="l"/>
        <c:majorGridlines>
          <c:spPr>
            <a:ln w="9525" cap="flat" cmpd="sng" algn="ctr">
              <a:solidFill>
                <a:schemeClr val="tx1">
                  <a:lumMod val="15000"/>
                  <a:lumOff val="85000"/>
                </a:schemeClr>
              </a:solidFill>
              <a:round/>
            </a:ln>
            <a:effectLst/>
          </c:spPr>
        </c:majorGridlines>
        <c:numFmt formatCode="#,##0&quot;人&quot;" sourceLinked="1"/>
        <c:majorTickMark val="out"/>
        <c:minorTickMark val="none"/>
        <c:tickLblPos val="nextTo"/>
        <c:spPr>
          <a:noFill/>
          <a:ln>
            <a:noFill/>
          </a:ln>
          <a:effectLst/>
        </c:spPr>
        <c:txPr>
          <a:bodyPr rot="-60000000" vert="horz"/>
          <a:lstStyle/>
          <a:p>
            <a:pPr>
              <a:defRPr/>
            </a:pPr>
            <a:endParaRPr lang="ja-JP"/>
          </a:p>
        </c:txPr>
        <c:crossAx val="621153295"/>
        <c:crosses val="autoZero"/>
        <c:crossBetween val="between"/>
      </c:valAx>
      <c:spPr>
        <a:noFill/>
        <a:ln>
          <a:noFill/>
        </a:ln>
        <a:effectLst/>
      </c:spPr>
    </c:plotArea>
    <c:legend>
      <c:legendPos val="r"/>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年齢区分別在院患者の割合の推移＿割合</a:t>
            </a:r>
          </a:p>
        </c:rich>
      </c:tx>
      <c:layout>
        <c:manualLayout>
          <c:xMode val="edge"/>
          <c:yMode val="edge"/>
          <c:x val="0.29562466665440568"/>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1105711304766653E-2"/>
          <c:y val="0.15512021126862599"/>
          <c:w val="0.78400405878781154"/>
          <c:h val="0.75978158334030255"/>
        </c:manualLayout>
      </c:layout>
      <c:barChart>
        <c:barDir val="col"/>
        <c:grouping val="percentStacked"/>
        <c:varyColors val="0"/>
        <c:ser>
          <c:idx val="0"/>
          <c:order val="0"/>
          <c:tx>
            <c:strRef>
              <c:f>年齢別・在院期間・疾患別推移グラフ!$B$33</c:f>
              <c:strCache>
                <c:ptCount val="1"/>
                <c:pt idx="0">
                  <c:v>40歳未満</c:v>
                </c:pt>
              </c:strCache>
            </c:strRef>
          </c:tx>
          <c:spPr>
            <a:pattFill prst="pct5">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年齢別・在院期間・疾患別推移グラフ!$D$32:$K$32</c:f>
              <c:strCache>
                <c:ptCount val="8"/>
                <c:pt idx="0">
                  <c:v>H27</c:v>
                </c:pt>
                <c:pt idx="1">
                  <c:v>H28</c:v>
                </c:pt>
                <c:pt idx="2">
                  <c:v>H29</c:v>
                </c:pt>
                <c:pt idx="3">
                  <c:v>H30</c:v>
                </c:pt>
                <c:pt idx="4">
                  <c:v>R1</c:v>
                </c:pt>
                <c:pt idx="5">
                  <c:v>R2</c:v>
                </c:pt>
                <c:pt idx="6">
                  <c:v>R3</c:v>
                </c:pt>
                <c:pt idx="7">
                  <c:v>R4</c:v>
                </c:pt>
              </c:strCache>
            </c:strRef>
          </c:cat>
          <c:val>
            <c:numRef>
              <c:f>年齢別・在院期間・疾患別推移グラフ!$D$33:$K$33</c:f>
              <c:numCache>
                <c:formatCode>0.0%</c:formatCode>
                <c:ptCount val="8"/>
                <c:pt idx="0">
                  <c:v>8.6207934501234124E-2</c:v>
                </c:pt>
                <c:pt idx="1">
                  <c:v>8.1921076781890492E-2</c:v>
                </c:pt>
                <c:pt idx="2">
                  <c:v>7.8664056765353554E-2</c:v>
                </c:pt>
                <c:pt idx="3">
                  <c:v>7.7186430127606592E-2</c:v>
                </c:pt>
                <c:pt idx="4">
                  <c:v>7.5764178546971303E-2</c:v>
                </c:pt>
                <c:pt idx="5">
                  <c:v>7.1031619290961356E-2</c:v>
                </c:pt>
                <c:pt idx="6">
                  <c:v>6.7003212482790273E-2</c:v>
                </c:pt>
                <c:pt idx="7">
                  <c:v>6.957043756670224E-2</c:v>
                </c:pt>
              </c:numCache>
            </c:numRef>
          </c:val>
          <c:extLst>
            <c:ext xmlns:c16="http://schemas.microsoft.com/office/drawing/2014/chart" uri="{C3380CC4-5D6E-409C-BE32-E72D297353CC}">
              <c16:uniqueId val="{00000000-F0D7-4E6E-A379-0623C063BD1E}"/>
            </c:ext>
          </c:extLst>
        </c:ser>
        <c:ser>
          <c:idx val="1"/>
          <c:order val="1"/>
          <c:tx>
            <c:strRef>
              <c:f>年齢別・在院期間・疾患別推移グラフ!$B$34</c:f>
              <c:strCache>
                <c:ptCount val="1"/>
                <c:pt idx="0">
                  <c:v>40歳代</c:v>
                </c:pt>
              </c:strCache>
            </c:strRef>
          </c:tx>
          <c:spPr>
            <a:pattFill prst="pct80">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年齢別・在院期間・疾患別推移グラフ!$D$32:$K$32</c:f>
              <c:strCache>
                <c:ptCount val="8"/>
                <c:pt idx="0">
                  <c:v>H27</c:v>
                </c:pt>
                <c:pt idx="1">
                  <c:v>H28</c:v>
                </c:pt>
                <c:pt idx="2">
                  <c:v>H29</c:v>
                </c:pt>
                <c:pt idx="3">
                  <c:v>H30</c:v>
                </c:pt>
                <c:pt idx="4">
                  <c:v>R1</c:v>
                </c:pt>
                <c:pt idx="5">
                  <c:v>R2</c:v>
                </c:pt>
                <c:pt idx="6">
                  <c:v>R3</c:v>
                </c:pt>
                <c:pt idx="7">
                  <c:v>R4</c:v>
                </c:pt>
              </c:strCache>
            </c:strRef>
          </c:cat>
          <c:val>
            <c:numRef>
              <c:f>年齢別・在院期間・疾患別推移グラフ!$D$34:$K$34</c:f>
              <c:numCache>
                <c:formatCode>0.0%</c:formatCode>
                <c:ptCount val="8"/>
                <c:pt idx="0">
                  <c:v>0.12527842995605321</c:v>
                </c:pt>
                <c:pt idx="1">
                  <c:v>0.12401345977363108</c:v>
                </c:pt>
                <c:pt idx="2">
                  <c:v>0.1170785417176413</c:v>
                </c:pt>
                <c:pt idx="3">
                  <c:v>0.11434796140678494</c:v>
                </c:pt>
                <c:pt idx="4">
                  <c:v>0.1084479860549088</c:v>
                </c:pt>
                <c:pt idx="5">
                  <c:v>9.6838070903864579E-2</c:v>
                </c:pt>
                <c:pt idx="6">
                  <c:v>9.2047466072248077E-2</c:v>
                </c:pt>
                <c:pt idx="7">
                  <c:v>8.3911419423692638E-2</c:v>
                </c:pt>
              </c:numCache>
            </c:numRef>
          </c:val>
          <c:extLst>
            <c:ext xmlns:c16="http://schemas.microsoft.com/office/drawing/2014/chart" uri="{C3380CC4-5D6E-409C-BE32-E72D297353CC}">
              <c16:uniqueId val="{00000001-F0D7-4E6E-A379-0623C063BD1E}"/>
            </c:ext>
          </c:extLst>
        </c:ser>
        <c:ser>
          <c:idx val="2"/>
          <c:order val="2"/>
          <c:tx>
            <c:strRef>
              <c:f>年齢別・在院期間・疾患別推移グラフ!$B$35</c:f>
              <c:strCache>
                <c:ptCount val="1"/>
                <c:pt idx="0">
                  <c:v>50歳代</c:v>
                </c:pt>
              </c:strCache>
            </c:strRef>
          </c:tx>
          <c:spPr>
            <a:pattFill prst="smConfetti">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年齢別・在院期間・疾患別推移グラフ!$D$32:$K$32</c:f>
              <c:strCache>
                <c:ptCount val="8"/>
                <c:pt idx="0">
                  <c:v>H27</c:v>
                </c:pt>
                <c:pt idx="1">
                  <c:v>H28</c:v>
                </c:pt>
                <c:pt idx="2">
                  <c:v>H29</c:v>
                </c:pt>
                <c:pt idx="3">
                  <c:v>H30</c:v>
                </c:pt>
                <c:pt idx="4">
                  <c:v>R1</c:v>
                </c:pt>
                <c:pt idx="5">
                  <c:v>R2</c:v>
                </c:pt>
                <c:pt idx="6">
                  <c:v>R3</c:v>
                </c:pt>
                <c:pt idx="7">
                  <c:v>R4</c:v>
                </c:pt>
              </c:strCache>
            </c:strRef>
          </c:cat>
          <c:val>
            <c:numRef>
              <c:f>年齢別・在院期間・疾患別推移グラフ!$D$35:$K$35</c:f>
              <c:numCache>
                <c:formatCode>0.0%</c:formatCode>
                <c:ptCount val="8"/>
                <c:pt idx="0">
                  <c:v>0.1571849978929625</c:v>
                </c:pt>
                <c:pt idx="1">
                  <c:v>0.1576017130620985</c:v>
                </c:pt>
                <c:pt idx="2">
                  <c:v>0.15922436995351114</c:v>
                </c:pt>
                <c:pt idx="3">
                  <c:v>0.15443510737628385</c:v>
                </c:pt>
                <c:pt idx="4">
                  <c:v>0.15308472888003485</c:v>
                </c:pt>
                <c:pt idx="5">
                  <c:v>0.15688278505269881</c:v>
                </c:pt>
                <c:pt idx="6">
                  <c:v>0.15891955680849668</c:v>
                </c:pt>
                <c:pt idx="7">
                  <c:v>0.16008537886872998</c:v>
                </c:pt>
              </c:numCache>
            </c:numRef>
          </c:val>
          <c:extLst>
            <c:ext xmlns:c16="http://schemas.microsoft.com/office/drawing/2014/chart" uri="{C3380CC4-5D6E-409C-BE32-E72D297353CC}">
              <c16:uniqueId val="{00000002-F0D7-4E6E-A379-0623C063BD1E}"/>
            </c:ext>
          </c:extLst>
        </c:ser>
        <c:ser>
          <c:idx val="3"/>
          <c:order val="3"/>
          <c:tx>
            <c:strRef>
              <c:f>年齢別・在院期間・疾患別推移グラフ!$B$36</c:f>
              <c:strCache>
                <c:ptCount val="1"/>
                <c:pt idx="0">
                  <c:v>60歳代</c:v>
                </c:pt>
              </c:strCache>
            </c:strRef>
          </c:tx>
          <c:spPr>
            <a:pattFill prst="pct90">
              <a:fgClr>
                <a:srgbClr val="92D050"/>
              </a:fgClr>
              <a:bgClr>
                <a:schemeClr val="bg1"/>
              </a:bgClr>
            </a:pattFill>
            <a:ln>
              <a:solidFill>
                <a:srgbClr val="92D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年齢別・在院期間・疾患別推移グラフ!$D$32:$K$32</c:f>
              <c:strCache>
                <c:ptCount val="8"/>
                <c:pt idx="0">
                  <c:v>H27</c:v>
                </c:pt>
                <c:pt idx="1">
                  <c:v>H28</c:v>
                </c:pt>
                <c:pt idx="2">
                  <c:v>H29</c:v>
                </c:pt>
                <c:pt idx="3">
                  <c:v>H30</c:v>
                </c:pt>
                <c:pt idx="4">
                  <c:v>R1</c:v>
                </c:pt>
                <c:pt idx="5">
                  <c:v>R2</c:v>
                </c:pt>
                <c:pt idx="6">
                  <c:v>R3</c:v>
                </c:pt>
                <c:pt idx="7">
                  <c:v>R4</c:v>
                </c:pt>
              </c:strCache>
            </c:strRef>
          </c:cat>
          <c:val>
            <c:numRef>
              <c:f>年齢別・在院期間・疾患別推移グラフ!$D$36:$K$36</c:f>
              <c:numCache>
                <c:formatCode>0.0%</c:formatCode>
                <c:ptCount val="8"/>
                <c:pt idx="0">
                  <c:v>0.23929925952681957</c:v>
                </c:pt>
                <c:pt idx="1">
                  <c:v>0.23432242275925361</c:v>
                </c:pt>
                <c:pt idx="2">
                  <c:v>0.22430878394910692</c:v>
                </c:pt>
                <c:pt idx="3">
                  <c:v>0.20672268907563024</c:v>
                </c:pt>
                <c:pt idx="4">
                  <c:v>0.18869451534582582</c:v>
                </c:pt>
                <c:pt idx="5">
                  <c:v>0.17923985946981794</c:v>
                </c:pt>
                <c:pt idx="6">
                  <c:v>0.17150724447649643</c:v>
                </c:pt>
                <c:pt idx="7">
                  <c:v>0.16748932764140875</c:v>
                </c:pt>
              </c:numCache>
            </c:numRef>
          </c:val>
          <c:extLst>
            <c:ext xmlns:c16="http://schemas.microsoft.com/office/drawing/2014/chart" uri="{C3380CC4-5D6E-409C-BE32-E72D297353CC}">
              <c16:uniqueId val="{00000003-F0D7-4E6E-A379-0623C063BD1E}"/>
            </c:ext>
          </c:extLst>
        </c:ser>
        <c:ser>
          <c:idx val="4"/>
          <c:order val="4"/>
          <c:tx>
            <c:strRef>
              <c:f>年齢別・在院期間・疾患別推移グラフ!$B$37</c:f>
              <c:strCache>
                <c:ptCount val="1"/>
                <c:pt idx="0">
                  <c:v>70歳代</c:v>
                </c:pt>
              </c:strCache>
            </c:strRef>
          </c:tx>
          <c:spPr>
            <a:pattFill prst="ltUpDiag">
              <a:fgClr>
                <a:srgbClr val="92D05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年齢別・在院期間・疾患別推移グラフ!$D$32:$K$32</c:f>
              <c:strCache>
                <c:ptCount val="8"/>
                <c:pt idx="0">
                  <c:v>H27</c:v>
                </c:pt>
                <c:pt idx="1">
                  <c:v>H28</c:v>
                </c:pt>
                <c:pt idx="2">
                  <c:v>H29</c:v>
                </c:pt>
                <c:pt idx="3">
                  <c:v>H30</c:v>
                </c:pt>
                <c:pt idx="4">
                  <c:v>R1</c:v>
                </c:pt>
                <c:pt idx="5">
                  <c:v>R2</c:v>
                </c:pt>
                <c:pt idx="6">
                  <c:v>R3</c:v>
                </c:pt>
                <c:pt idx="7">
                  <c:v>R4</c:v>
                </c:pt>
              </c:strCache>
            </c:strRef>
          </c:cat>
          <c:val>
            <c:numRef>
              <c:f>年齢別・在院期間・疾患別推移グラフ!$D$37:$K$37</c:f>
              <c:numCache>
                <c:formatCode>0.0%</c:formatCode>
                <c:ptCount val="8"/>
                <c:pt idx="0">
                  <c:v>0.22990789236048401</c:v>
                </c:pt>
                <c:pt idx="1">
                  <c:v>0.22863260936066077</c:v>
                </c:pt>
                <c:pt idx="2">
                  <c:v>0.23244433569855641</c:v>
                </c:pt>
                <c:pt idx="3">
                  <c:v>0.23896669779022719</c:v>
                </c:pt>
                <c:pt idx="4">
                  <c:v>0.25325281703293284</c:v>
                </c:pt>
                <c:pt idx="5">
                  <c:v>0.25710635579687002</c:v>
                </c:pt>
                <c:pt idx="6">
                  <c:v>0.25771979282764046</c:v>
                </c:pt>
                <c:pt idx="7">
                  <c:v>0.24866595517609391</c:v>
                </c:pt>
              </c:numCache>
            </c:numRef>
          </c:val>
          <c:extLst>
            <c:ext xmlns:c16="http://schemas.microsoft.com/office/drawing/2014/chart" uri="{C3380CC4-5D6E-409C-BE32-E72D297353CC}">
              <c16:uniqueId val="{00000004-F0D7-4E6E-A379-0623C063BD1E}"/>
            </c:ext>
          </c:extLst>
        </c:ser>
        <c:ser>
          <c:idx val="5"/>
          <c:order val="5"/>
          <c:tx>
            <c:strRef>
              <c:f>年齢別・在院期間・疾患別推移グラフ!$B$38</c:f>
              <c:strCache>
                <c:ptCount val="1"/>
                <c:pt idx="0">
                  <c:v>80歳以上</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年齢別・在院期間・疾患別推移グラフ!$D$32:$K$32</c:f>
              <c:strCache>
                <c:ptCount val="8"/>
                <c:pt idx="0">
                  <c:v>H27</c:v>
                </c:pt>
                <c:pt idx="1">
                  <c:v>H28</c:v>
                </c:pt>
                <c:pt idx="2">
                  <c:v>H29</c:v>
                </c:pt>
                <c:pt idx="3">
                  <c:v>H30</c:v>
                </c:pt>
                <c:pt idx="4">
                  <c:v>R1</c:v>
                </c:pt>
                <c:pt idx="5">
                  <c:v>R2</c:v>
                </c:pt>
                <c:pt idx="6">
                  <c:v>R3</c:v>
                </c:pt>
                <c:pt idx="7">
                  <c:v>R4</c:v>
                </c:pt>
              </c:strCache>
            </c:strRef>
          </c:cat>
          <c:val>
            <c:numRef>
              <c:f>年齢別・在院期間・疾患別推移グラフ!$D$38:$K$38</c:f>
              <c:numCache>
                <c:formatCode>0.0%</c:formatCode>
                <c:ptCount val="8"/>
                <c:pt idx="0">
                  <c:v>0.16212148576244656</c:v>
                </c:pt>
                <c:pt idx="1">
                  <c:v>0.17350871826246558</c:v>
                </c:pt>
                <c:pt idx="2">
                  <c:v>0.18827991191583068</c:v>
                </c:pt>
                <c:pt idx="3">
                  <c:v>0.20834111422346716</c:v>
                </c:pt>
                <c:pt idx="4">
                  <c:v>0.2207557741393264</c:v>
                </c:pt>
                <c:pt idx="5">
                  <c:v>0.23890130948578728</c:v>
                </c:pt>
                <c:pt idx="6">
                  <c:v>0.25280272733232806</c:v>
                </c:pt>
                <c:pt idx="7">
                  <c:v>0.27027748132337248</c:v>
                </c:pt>
              </c:numCache>
            </c:numRef>
          </c:val>
          <c:extLst>
            <c:ext xmlns:c16="http://schemas.microsoft.com/office/drawing/2014/chart" uri="{C3380CC4-5D6E-409C-BE32-E72D297353CC}">
              <c16:uniqueId val="{00000005-F0D7-4E6E-A379-0623C063BD1E}"/>
            </c:ext>
          </c:extLst>
        </c:ser>
        <c:dLbls>
          <c:dLblPos val="ctr"/>
          <c:showLegendKey val="0"/>
          <c:showVal val="1"/>
          <c:showCatName val="0"/>
          <c:showSerName val="0"/>
          <c:showPercent val="0"/>
          <c:showBubbleSize val="0"/>
        </c:dLbls>
        <c:gapWidth val="200"/>
        <c:overlap val="100"/>
        <c:serLines>
          <c:spPr>
            <a:ln w="9525" cap="flat" cmpd="sng" algn="ctr">
              <a:solidFill>
                <a:schemeClr val="tx1">
                  <a:lumMod val="35000"/>
                  <a:lumOff val="65000"/>
                </a:schemeClr>
              </a:solidFill>
              <a:round/>
            </a:ln>
            <a:effectLst/>
          </c:spPr>
        </c:serLines>
        <c:axId val="624710287"/>
        <c:axId val="624711119"/>
      </c:barChart>
      <c:catAx>
        <c:axId val="624710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24711119"/>
        <c:crosses val="autoZero"/>
        <c:auto val="1"/>
        <c:lblAlgn val="ctr"/>
        <c:lblOffset val="100"/>
        <c:noMultiLvlLbl val="0"/>
      </c:catAx>
      <c:valAx>
        <c:axId val="6247111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247102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b="1"/>
              <a:t>疾患別在院患者数の推移</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stacked"/>
        <c:varyColors val="0"/>
        <c:ser>
          <c:idx val="0"/>
          <c:order val="0"/>
          <c:tx>
            <c:strRef>
              <c:f>'疾患別区分（経年変化）'!$B$44</c:f>
              <c:strCache>
                <c:ptCount val="1"/>
                <c:pt idx="0">
                  <c:v>F0</c:v>
                </c:pt>
              </c:strCache>
            </c:strRef>
          </c:tx>
          <c:spPr>
            <a:solidFill>
              <a:srgbClr val="FFC000"/>
            </a:solid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'疾患別区分（経年変化）'!$C$43:$J$43</c:f>
              <c:strCache>
                <c:ptCount val="8"/>
                <c:pt idx="0">
                  <c:v>H27</c:v>
                </c:pt>
                <c:pt idx="1">
                  <c:v>H28</c:v>
                </c:pt>
                <c:pt idx="2">
                  <c:v>H29</c:v>
                </c:pt>
                <c:pt idx="3">
                  <c:v>H30</c:v>
                </c:pt>
                <c:pt idx="4">
                  <c:v>R1</c:v>
                </c:pt>
                <c:pt idx="5">
                  <c:v>R2</c:v>
                </c:pt>
                <c:pt idx="6">
                  <c:v>R3</c:v>
                </c:pt>
                <c:pt idx="7">
                  <c:v>R4</c:v>
                </c:pt>
              </c:strCache>
            </c:strRef>
          </c:cat>
          <c:val>
            <c:numRef>
              <c:f>'疾患別区分（経年変化）'!$C$44:$J$44</c:f>
              <c:numCache>
                <c:formatCode>General</c:formatCode>
                <c:ptCount val="8"/>
                <c:pt idx="0">
                  <c:v>3765</c:v>
                </c:pt>
                <c:pt idx="1">
                  <c:v>3846</c:v>
                </c:pt>
                <c:pt idx="2">
                  <c:v>3974</c:v>
                </c:pt>
                <c:pt idx="3">
                  <c:v>3965</c:v>
                </c:pt>
                <c:pt idx="4">
                  <c:v>4195</c:v>
                </c:pt>
                <c:pt idx="5">
                  <c:v>4284</c:v>
                </c:pt>
                <c:pt idx="6">
                  <c:v>4347</c:v>
                </c:pt>
                <c:pt idx="7">
                  <c:v>4235</c:v>
                </c:pt>
              </c:numCache>
            </c:numRef>
          </c:val>
          <c:extLst>
            <c:ext xmlns:c16="http://schemas.microsoft.com/office/drawing/2014/chart" uri="{C3380CC4-5D6E-409C-BE32-E72D297353CC}">
              <c16:uniqueId val="{00000000-AD58-4AFB-B322-3A53048D3488}"/>
            </c:ext>
          </c:extLst>
        </c:ser>
        <c:ser>
          <c:idx val="1"/>
          <c:order val="1"/>
          <c:tx>
            <c:strRef>
              <c:f>'疾患別区分（経年変化）'!$B$45</c:f>
              <c:strCache>
                <c:ptCount val="1"/>
                <c:pt idx="0">
                  <c:v>F2</c:v>
                </c:pt>
              </c:strCache>
            </c:strRef>
          </c:tx>
          <c:spPr>
            <a:pattFill prst="pct50">
              <a:fgClr>
                <a:srgbClr val="FFC000"/>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'疾患別区分（経年変化）'!$C$43:$J$43</c:f>
              <c:strCache>
                <c:ptCount val="8"/>
                <c:pt idx="0">
                  <c:v>H27</c:v>
                </c:pt>
                <c:pt idx="1">
                  <c:v>H28</c:v>
                </c:pt>
                <c:pt idx="2">
                  <c:v>H29</c:v>
                </c:pt>
                <c:pt idx="3">
                  <c:v>H30</c:v>
                </c:pt>
                <c:pt idx="4">
                  <c:v>R1</c:v>
                </c:pt>
                <c:pt idx="5">
                  <c:v>R2</c:v>
                </c:pt>
                <c:pt idx="6">
                  <c:v>R3</c:v>
                </c:pt>
                <c:pt idx="7">
                  <c:v>R4</c:v>
                </c:pt>
              </c:strCache>
            </c:strRef>
          </c:cat>
          <c:val>
            <c:numRef>
              <c:f>'疾患別区分（経年変化）'!$C$45:$J$45</c:f>
              <c:numCache>
                <c:formatCode>General</c:formatCode>
                <c:ptCount val="8"/>
                <c:pt idx="0">
                  <c:v>9111</c:v>
                </c:pt>
                <c:pt idx="1">
                  <c:v>8831</c:v>
                </c:pt>
                <c:pt idx="2">
                  <c:v>8677</c:v>
                </c:pt>
                <c:pt idx="3">
                  <c:v>8525</c:v>
                </c:pt>
                <c:pt idx="4">
                  <c:v>8184</c:v>
                </c:pt>
                <c:pt idx="5">
                  <c:v>7949</c:v>
                </c:pt>
                <c:pt idx="6" formatCode="#,##0_);[Red]\(#,##0\)">
                  <c:v>7586</c:v>
                </c:pt>
                <c:pt idx="7" formatCode="#,##0_);[Red]\(#,##0\)">
                  <c:v>7329</c:v>
                </c:pt>
              </c:numCache>
            </c:numRef>
          </c:val>
          <c:extLst>
            <c:ext xmlns:c16="http://schemas.microsoft.com/office/drawing/2014/chart" uri="{C3380CC4-5D6E-409C-BE32-E72D297353CC}">
              <c16:uniqueId val="{00000001-AD58-4AFB-B322-3A53048D3488}"/>
            </c:ext>
          </c:extLst>
        </c:ser>
        <c:ser>
          <c:idx val="2"/>
          <c:order val="2"/>
          <c:tx>
            <c:strRef>
              <c:f>'疾患別区分（経年変化）'!$B$46</c:f>
              <c:strCache>
                <c:ptCount val="1"/>
                <c:pt idx="0">
                  <c:v>F3</c:v>
                </c:pt>
              </c:strCache>
            </c:strRef>
          </c:tx>
          <c:spPr>
            <a:pattFill prst="pct10">
              <a:fgClr>
                <a:srgbClr val="FFC000"/>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'疾患別区分（経年変化）'!$C$43:$J$43</c:f>
              <c:strCache>
                <c:ptCount val="8"/>
                <c:pt idx="0">
                  <c:v>H27</c:v>
                </c:pt>
                <c:pt idx="1">
                  <c:v>H28</c:v>
                </c:pt>
                <c:pt idx="2">
                  <c:v>H29</c:v>
                </c:pt>
                <c:pt idx="3">
                  <c:v>H30</c:v>
                </c:pt>
                <c:pt idx="4">
                  <c:v>R1</c:v>
                </c:pt>
                <c:pt idx="5">
                  <c:v>R2</c:v>
                </c:pt>
                <c:pt idx="6">
                  <c:v>R3</c:v>
                </c:pt>
                <c:pt idx="7">
                  <c:v>R4</c:v>
                </c:pt>
              </c:strCache>
            </c:strRef>
          </c:cat>
          <c:val>
            <c:numRef>
              <c:f>'疾患別区分（経年変化）'!$C$46:$J$46</c:f>
              <c:numCache>
                <c:formatCode>General</c:formatCode>
                <c:ptCount val="8"/>
                <c:pt idx="0">
                  <c:v>1628</c:v>
                </c:pt>
                <c:pt idx="1">
                  <c:v>1609</c:v>
                </c:pt>
                <c:pt idx="2">
                  <c:v>1613</c:v>
                </c:pt>
                <c:pt idx="3">
                  <c:v>1621</c:v>
                </c:pt>
                <c:pt idx="4">
                  <c:v>1675</c:v>
                </c:pt>
                <c:pt idx="5">
                  <c:v>1534</c:v>
                </c:pt>
                <c:pt idx="6" formatCode="#,##0_);[Red]\(#,##0\)">
                  <c:v>1529</c:v>
                </c:pt>
                <c:pt idx="7" formatCode="#,##0_);[Red]\(#,##0\)">
                  <c:v>1533</c:v>
                </c:pt>
              </c:numCache>
            </c:numRef>
          </c:val>
          <c:extLst>
            <c:ext xmlns:c16="http://schemas.microsoft.com/office/drawing/2014/chart" uri="{C3380CC4-5D6E-409C-BE32-E72D297353CC}">
              <c16:uniqueId val="{00000002-AD58-4AFB-B322-3A53048D3488}"/>
            </c:ext>
          </c:extLst>
        </c:ser>
        <c:ser>
          <c:idx val="3"/>
          <c:order val="3"/>
          <c:tx>
            <c:strRef>
              <c:f>'疾患別区分（経年変化）'!$B$47</c:f>
              <c:strCache>
                <c:ptCount val="1"/>
                <c:pt idx="0">
                  <c:v>その他</c:v>
                </c:pt>
              </c:strCache>
            </c:strRef>
          </c:tx>
          <c:spPr>
            <a:pattFill prst="wdDnDiag">
              <a:fgClr>
                <a:srgbClr val="FFC000"/>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'疾患別区分（経年変化）'!$C$43:$J$43</c:f>
              <c:strCache>
                <c:ptCount val="8"/>
                <c:pt idx="0">
                  <c:v>H27</c:v>
                </c:pt>
                <c:pt idx="1">
                  <c:v>H28</c:v>
                </c:pt>
                <c:pt idx="2">
                  <c:v>H29</c:v>
                </c:pt>
                <c:pt idx="3">
                  <c:v>H30</c:v>
                </c:pt>
                <c:pt idx="4">
                  <c:v>R1</c:v>
                </c:pt>
                <c:pt idx="5">
                  <c:v>R2</c:v>
                </c:pt>
                <c:pt idx="6">
                  <c:v>R3</c:v>
                </c:pt>
                <c:pt idx="7">
                  <c:v>R4</c:v>
                </c:pt>
              </c:strCache>
            </c:strRef>
          </c:cat>
          <c:val>
            <c:numRef>
              <c:f>'疾患別区分（経年変化）'!$C$47:$J$47</c:f>
              <c:numCache>
                <c:formatCode>General</c:formatCode>
                <c:ptCount val="8"/>
                <c:pt idx="0">
                  <c:v>2107</c:v>
                </c:pt>
                <c:pt idx="1">
                  <c:v>2059</c:v>
                </c:pt>
                <c:pt idx="2">
                  <c:v>2084</c:v>
                </c:pt>
                <c:pt idx="3">
                  <c:v>1954</c:v>
                </c:pt>
                <c:pt idx="4">
                  <c:v>2009</c:v>
                </c:pt>
                <c:pt idx="5">
                  <c:v>1888</c:v>
                </c:pt>
                <c:pt idx="6" formatCode="#,##0_);[Red]\(#,##0\)">
                  <c:v>1791</c:v>
                </c:pt>
                <c:pt idx="7" formatCode="#,##0_);[Red]\(#,##0\)">
                  <c:v>1895</c:v>
                </c:pt>
              </c:numCache>
            </c:numRef>
          </c:val>
          <c:extLst>
            <c:ext xmlns:c16="http://schemas.microsoft.com/office/drawing/2014/chart" uri="{C3380CC4-5D6E-409C-BE32-E72D297353CC}">
              <c16:uniqueId val="{00000003-AD58-4AFB-B322-3A53048D348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004341967"/>
        <c:axId val="1004336559"/>
      </c:barChart>
      <c:catAx>
        <c:axId val="100434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04336559"/>
        <c:crosses val="autoZero"/>
        <c:auto val="1"/>
        <c:lblAlgn val="ctr"/>
        <c:lblOffset val="100"/>
        <c:noMultiLvlLbl val="0"/>
      </c:catAx>
      <c:valAx>
        <c:axId val="1004336559"/>
        <c:scaling>
          <c:orientation val="minMax"/>
        </c:scaling>
        <c:delete val="0"/>
        <c:axPos val="l"/>
        <c:majorGridlines>
          <c:spPr>
            <a:ln w="9525" cap="flat" cmpd="sng" algn="ctr">
              <a:solidFill>
                <a:schemeClr val="tx1">
                  <a:lumMod val="15000"/>
                  <a:lumOff val="85000"/>
                </a:schemeClr>
              </a:solidFill>
              <a:round/>
            </a:ln>
            <a:effectLst/>
          </c:spPr>
        </c:majorGridlines>
        <c:numFmt formatCode="#,##0&quot;人&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043419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sz="10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ja-JP"/>
              <a:t>疾患別在院患者数の推移</a:t>
            </a:r>
            <a:r>
              <a:rPr lang="en-US"/>
              <a:t>_</a:t>
            </a:r>
            <a:r>
              <a:rPr lang="ja-JP"/>
              <a:t>割合</a:t>
            </a:r>
          </a:p>
        </c:rich>
      </c:tx>
      <c:overlay val="0"/>
      <c:spPr>
        <a:noFill/>
        <a:ln>
          <a:noFill/>
        </a:ln>
        <a:effectLst/>
      </c:spPr>
    </c:title>
    <c:autoTitleDeleted val="0"/>
    <c:plotArea>
      <c:layout/>
      <c:barChart>
        <c:barDir val="col"/>
        <c:grouping val="stacked"/>
        <c:varyColors val="0"/>
        <c:ser>
          <c:idx val="0"/>
          <c:order val="0"/>
          <c:tx>
            <c:strRef>
              <c:f>'疾患別区分（経年変化）'!$B$51</c:f>
              <c:strCache>
                <c:ptCount val="1"/>
                <c:pt idx="0">
                  <c:v>F0</c:v>
                </c:pt>
              </c:strCache>
            </c:strRef>
          </c:tx>
          <c:spPr>
            <a:solidFill>
              <a:srgbClr val="92D050"/>
            </a:solidFill>
            <a:ln>
              <a:solidFill>
                <a:srgbClr val="00B050"/>
              </a:solidFill>
            </a:ln>
            <a:effectLst/>
          </c:spPr>
          <c:invertIfNegative val="0"/>
          <c:dLbls>
            <c:numFmt formatCode="0.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'疾患別区分（経年変化）'!$C$50:$J$50</c:f>
              <c:strCache>
                <c:ptCount val="8"/>
                <c:pt idx="0">
                  <c:v>H27</c:v>
                </c:pt>
                <c:pt idx="1">
                  <c:v>H28</c:v>
                </c:pt>
                <c:pt idx="2">
                  <c:v>H29</c:v>
                </c:pt>
                <c:pt idx="3">
                  <c:v>H30</c:v>
                </c:pt>
                <c:pt idx="4">
                  <c:v>R1</c:v>
                </c:pt>
                <c:pt idx="5">
                  <c:v>R2</c:v>
                </c:pt>
                <c:pt idx="6">
                  <c:v>R3</c:v>
                </c:pt>
                <c:pt idx="7">
                  <c:v>R4</c:v>
                </c:pt>
              </c:strCache>
            </c:strRef>
          </c:cat>
          <c:val>
            <c:numRef>
              <c:f>'疾患別区分（経年変化）'!$C$51:$J$51</c:f>
              <c:numCache>
                <c:formatCode>0.0%</c:formatCode>
                <c:ptCount val="8"/>
                <c:pt idx="0">
                  <c:v>0.22665703449521402</c:v>
                </c:pt>
                <c:pt idx="1">
                  <c:v>0.2353013153869685</c:v>
                </c:pt>
                <c:pt idx="2">
                  <c:v>0.24308783949106924</c:v>
                </c:pt>
                <c:pt idx="3">
                  <c:v>0.24680983504512916</c:v>
                </c:pt>
                <c:pt idx="4">
                  <c:v>0.26115918570628149</c:v>
                </c:pt>
                <c:pt idx="5">
                  <c:v>0.27365059086553817</c:v>
                </c:pt>
                <c:pt idx="6">
                  <c:v>0.28499311610830658</c:v>
                </c:pt>
                <c:pt idx="7">
                  <c:v>0.28248399146211312</c:v>
                </c:pt>
              </c:numCache>
            </c:numRef>
          </c:val>
          <c:extLst>
            <c:ext xmlns:c16="http://schemas.microsoft.com/office/drawing/2014/chart" uri="{C3380CC4-5D6E-409C-BE32-E72D297353CC}">
              <c16:uniqueId val="{00000000-727F-41C6-9C49-88336405693E}"/>
            </c:ext>
          </c:extLst>
        </c:ser>
        <c:ser>
          <c:idx val="1"/>
          <c:order val="1"/>
          <c:tx>
            <c:strRef>
              <c:f>'疾患別区分（経年変化）'!$B$52</c:f>
              <c:strCache>
                <c:ptCount val="1"/>
                <c:pt idx="0">
                  <c:v>F2</c:v>
                </c:pt>
              </c:strCache>
            </c:strRef>
          </c:tx>
          <c:spPr>
            <a:pattFill prst="pct50">
              <a:fgClr>
                <a:srgbClr val="92D050"/>
              </a:fgClr>
              <a:bgClr>
                <a:schemeClr val="bg1"/>
              </a:bgClr>
            </a:pattFill>
            <a:ln>
              <a:solidFill>
                <a:srgbClr val="00B050"/>
              </a:solidFill>
            </a:ln>
            <a:effectLst/>
          </c:spPr>
          <c:invertIfNegative val="0"/>
          <c:dLbls>
            <c:numFmt formatCode="0.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'疾患別区分（経年変化）'!$C$50:$J$50</c:f>
              <c:strCache>
                <c:ptCount val="8"/>
                <c:pt idx="0">
                  <c:v>H27</c:v>
                </c:pt>
                <c:pt idx="1">
                  <c:v>H28</c:v>
                </c:pt>
                <c:pt idx="2">
                  <c:v>H29</c:v>
                </c:pt>
                <c:pt idx="3">
                  <c:v>H30</c:v>
                </c:pt>
                <c:pt idx="4">
                  <c:v>R1</c:v>
                </c:pt>
                <c:pt idx="5">
                  <c:v>R2</c:v>
                </c:pt>
                <c:pt idx="6">
                  <c:v>R3</c:v>
                </c:pt>
                <c:pt idx="7">
                  <c:v>R4</c:v>
                </c:pt>
              </c:strCache>
            </c:strRef>
          </c:cat>
          <c:val>
            <c:numRef>
              <c:f>'疾患別区分（経年変化）'!$C$52:$J$52</c:f>
              <c:numCache>
                <c:formatCode>0.0%</c:formatCode>
                <c:ptCount val="8"/>
                <c:pt idx="0">
                  <c:v>0.54849196315694415</c:v>
                </c:pt>
                <c:pt idx="1">
                  <c:v>0.5402875497093913</c:v>
                </c:pt>
                <c:pt idx="2">
                  <c:v>0.53076828969904577</c:v>
                </c:pt>
                <c:pt idx="3">
                  <c:v>0.5306567071272954</c:v>
                </c:pt>
                <c:pt idx="4">
                  <c:v>0.50949386789516282</c:v>
                </c:pt>
                <c:pt idx="5">
                  <c:v>0.50776109869051422</c:v>
                </c:pt>
                <c:pt idx="6">
                  <c:v>0.49734478463253129</c:v>
                </c:pt>
                <c:pt idx="7">
                  <c:v>0.48886072572038419</c:v>
                </c:pt>
              </c:numCache>
            </c:numRef>
          </c:val>
          <c:extLst>
            <c:ext xmlns:c16="http://schemas.microsoft.com/office/drawing/2014/chart" uri="{C3380CC4-5D6E-409C-BE32-E72D297353CC}">
              <c16:uniqueId val="{00000001-727F-41C6-9C49-88336405693E}"/>
            </c:ext>
          </c:extLst>
        </c:ser>
        <c:ser>
          <c:idx val="2"/>
          <c:order val="2"/>
          <c:tx>
            <c:strRef>
              <c:f>'疾患別区分（経年変化）'!$B$53</c:f>
              <c:strCache>
                <c:ptCount val="1"/>
                <c:pt idx="0">
                  <c:v>F3</c:v>
                </c:pt>
              </c:strCache>
            </c:strRef>
          </c:tx>
          <c:spPr>
            <a:pattFill prst="pct10">
              <a:fgClr>
                <a:srgbClr val="92D050"/>
              </a:fgClr>
              <a:bgClr>
                <a:schemeClr val="bg1"/>
              </a:bgClr>
            </a:pattFill>
            <a:ln>
              <a:solidFill>
                <a:srgbClr val="00B050"/>
              </a:solidFill>
            </a:ln>
            <a:effectLst/>
          </c:spPr>
          <c:invertIfNegative val="0"/>
          <c:dLbls>
            <c:numFmt formatCode="0.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'疾患別区分（経年変化）'!$C$50:$J$50</c:f>
              <c:strCache>
                <c:ptCount val="8"/>
                <c:pt idx="0">
                  <c:v>H27</c:v>
                </c:pt>
                <c:pt idx="1">
                  <c:v>H28</c:v>
                </c:pt>
                <c:pt idx="2">
                  <c:v>H29</c:v>
                </c:pt>
                <c:pt idx="3">
                  <c:v>H30</c:v>
                </c:pt>
                <c:pt idx="4">
                  <c:v>R1</c:v>
                </c:pt>
                <c:pt idx="5">
                  <c:v>R2</c:v>
                </c:pt>
                <c:pt idx="6">
                  <c:v>R3</c:v>
                </c:pt>
                <c:pt idx="7">
                  <c:v>R4</c:v>
                </c:pt>
              </c:strCache>
            </c:strRef>
          </c:cat>
          <c:val>
            <c:numRef>
              <c:f>'疾患別区分（経年変化）'!$C$53:$J$53</c:f>
              <c:numCache>
                <c:formatCode>0.0%</c:formatCode>
                <c:ptCount val="8"/>
                <c:pt idx="0">
                  <c:v>9.8007344530732649E-2</c:v>
                </c:pt>
                <c:pt idx="1">
                  <c:v>9.8439889874579384E-2</c:v>
                </c:pt>
                <c:pt idx="2">
                  <c:v>9.86665035478346E-2</c:v>
                </c:pt>
                <c:pt idx="3">
                  <c:v>0.10090258325552443</c:v>
                </c:pt>
                <c:pt idx="4">
                  <c:v>0.10427690966818154</c:v>
                </c:pt>
                <c:pt idx="5">
                  <c:v>9.7987863302459274E-2</c:v>
                </c:pt>
                <c:pt idx="6">
                  <c:v>0.10024257523110208</c:v>
                </c:pt>
                <c:pt idx="7">
                  <c:v>0.10225453575240127</c:v>
                </c:pt>
              </c:numCache>
            </c:numRef>
          </c:val>
          <c:extLst>
            <c:ext xmlns:c16="http://schemas.microsoft.com/office/drawing/2014/chart" uri="{C3380CC4-5D6E-409C-BE32-E72D297353CC}">
              <c16:uniqueId val="{00000002-727F-41C6-9C49-88336405693E}"/>
            </c:ext>
          </c:extLst>
        </c:ser>
        <c:ser>
          <c:idx val="3"/>
          <c:order val="3"/>
          <c:tx>
            <c:strRef>
              <c:f>'疾患別区分（経年変化）'!$B$54</c:f>
              <c:strCache>
                <c:ptCount val="1"/>
                <c:pt idx="0">
                  <c:v>その他</c:v>
                </c:pt>
              </c:strCache>
            </c:strRef>
          </c:tx>
          <c:spPr>
            <a:pattFill prst="wdDnDiag">
              <a:fgClr>
                <a:srgbClr val="92D050"/>
              </a:fgClr>
              <a:bgClr>
                <a:schemeClr val="bg1"/>
              </a:bgClr>
            </a:pattFill>
            <a:ln>
              <a:solidFill>
                <a:srgbClr val="00B050"/>
              </a:solidFill>
            </a:ln>
            <a:effectLst/>
          </c:spPr>
          <c:invertIfNegative val="0"/>
          <c:dLbls>
            <c:numFmt formatCode="0.0%" sourceLinked="0"/>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'疾患別区分（経年変化）'!$C$50:$J$50</c:f>
              <c:strCache>
                <c:ptCount val="8"/>
                <c:pt idx="0">
                  <c:v>H27</c:v>
                </c:pt>
                <c:pt idx="1">
                  <c:v>H28</c:v>
                </c:pt>
                <c:pt idx="2">
                  <c:v>H29</c:v>
                </c:pt>
                <c:pt idx="3">
                  <c:v>H30</c:v>
                </c:pt>
                <c:pt idx="4">
                  <c:v>R1</c:v>
                </c:pt>
                <c:pt idx="5">
                  <c:v>R2</c:v>
                </c:pt>
                <c:pt idx="6">
                  <c:v>R3</c:v>
                </c:pt>
                <c:pt idx="7">
                  <c:v>R4</c:v>
                </c:pt>
              </c:strCache>
            </c:strRef>
          </c:cat>
          <c:val>
            <c:numRef>
              <c:f>'疾患別区分（経年変化）'!$C$54:$J$54</c:f>
              <c:numCache>
                <c:formatCode>0.0%</c:formatCode>
                <c:ptCount val="8"/>
                <c:pt idx="0">
                  <c:v>0.12684365781710916</c:v>
                </c:pt>
                <c:pt idx="1">
                  <c:v>0.12597124502906087</c:v>
                </c:pt>
                <c:pt idx="2">
                  <c:v>0.12747736726205042</c:v>
                </c:pt>
                <c:pt idx="3">
                  <c:v>0.12163087457205105</c:v>
                </c:pt>
                <c:pt idx="4">
                  <c:v>0.12507003673037415</c:v>
                </c:pt>
                <c:pt idx="5">
                  <c:v>0.12060044714148835</c:v>
                </c:pt>
                <c:pt idx="6">
                  <c:v>0.11741952402806005</c:v>
                </c:pt>
                <c:pt idx="7">
                  <c:v>0.12640074706510138</c:v>
                </c:pt>
              </c:numCache>
            </c:numRef>
          </c:val>
          <c:extLst>
            <c:ext xmlns:c16="http://schemas.microsoft.com/office/drawing/2014/chart" uri="{C3380CC4-5D6E-409C-BE32-E72D297353CC}">
              <c16:uniqueId val="{00000003-727F-41C6-9C49-88336405693E}"/>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004341967"/>
        <c:axId val="1004336559"/>
      </c:barChart>
      <c:catAx>
        <c:axId val="100434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1004336559"/>
        <c:crosses val="autoZero"/>
        <c:auto val="1"/>
        <c:lblAlgn val="ctr"/>
        <c:lblOffset val="100"/>
        <c:noMultiLvlLbl val="0"/>
      </c:catAx>
      <c:valAx>
        <c:axId val="10043365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1004341967"/>
        <c:crosses val="autoZero"/>
        <c:crossBetween val="between"/>
      </c:valAx>
    </c:plotArea>
    <c:legend>
      <c:legendPos val="r"/>
      <c:overlay val="0"/>
      <c:spPr>
        <a:noFill/>
        <a:ln>
          <a:noFill/>
        </a:ln>
        <a:effectLst/>
      </c:spPr>
      <c:txPr>
        <a:bodyPr rot="0" vert="horz"/>
        <a:lstStyle/>
        <a:p>
          <a:pPr>
            <a:defRPr/>
          </a:pPr>
          <a:endParaRPr lang="ja-JP"/>
        </a:p>
      </c:txPr>
    </c:legend>
    <c:plotVisOnly val="1"/>
    <c:dispBlanksAs val="gap"/>
    <c:showDLblsOverMax val="0"/>
  </c:chart>
  <c:spPr>
    <a:solidFill>
      <a:schemeClr val="bg1"/>
    </a:solidFill>
  </c:spPr>
  <c:txPr>
    <a:bodyPr/>
    <a:lstStyle/>
    <a:p>
      <a:pPr>
        <a:defRPr sz="100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b="1"/>
              <a:t>疾患別在院患者数の推移＿</a:t>
            </a:r>
            <a:r>
              <a:rPr lang="en-US" altLang="ja-JP" b="1"/>
              <a:t>1</a:t>
            </a:r>
            <a:r>
              <a:rPr lang="ja-JP" altLang="en-US" b="1"/>
              <a:t>年以上</a:t>
            </a:r>
          </a:p>
        </c:rich>
      </c:tx>
      <c:overlay val="0"/>
      <c:spPr>
        <a:noFill/>
        <a:ln>
          <a:noFill/>
        </a:ln>
        <a:effectLst/>
      </c:spPr>
    </c:title>
    <c:autoTitleDeleted val="0"/>
    <c:plotArea>
      <c:layout/>
      <c:barChart>
        <c:barDir val="col"/>
        <c:grouping val="stacked"/>
        <c:varyColors val="0"/>
        <c:ser>
          <c:idx val="0"/>
          <c:order val="0"/>
          <c:tx>
            <c:strRef>
              <c:f>'疾患別区分（経年変化）'!$R$44</c:f>
              <c:strCache>
                <c:ptCount val="1"/>
                <c:pt idx="0">
                  <c:v>F0</c:v>
                </c:pt>
              </c:strCache>
            </c:strRef>
          </c:tx>
          <c:spPr>
            <a:solidFill>
              <a:srgbClr val="FFC000"/>
            </a:solidFill>
            <a:ln>
              <a:solidFill>
                <a:schemeClr val="accent4"/>
              </a:solidFill>
            </a:ln>
            <a:effectLst/>
          </c:spPr>
          <c:invertIfNegative val="0"/>
          <c:dLbls>
            <c:numFmt formatCode="#,##0&quot;人&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'疾患別区分（経年変化）'!$S$43:$Z$43</c:f>
              <c:strCache>
                <c:ptCount val="8"/>
                <c:pt idx="0">
                  <c:v>H27</c:v>
                </c:pt>
                <c:pt idx="1">
                  <c:v>H28</c:v>
                </c:pt>
                <c:pt idx="2">
                  <c:v>H29</c:v>
                </c:pt>
                <c:pt idx="3">
                  <c:v>H30</c:v>
                </c:pt>
                <c:pt idx="4">
                  <c:v>R1</c:v>
                </c:pt>
                <c:pt idx="5">
                  <c:v>R2</c:v>
                </c:pt>
                <c:pt idx="6">
                  <c:v>R3</c:v>
                </c:pt>
                <c:pt idx="7">
                  <c:v>R4</c:v>
                </c:pt>
              </c:strCache>
            </c:strRef>
          </c:cat>
          <c:val>
            <c:numRef>
              <c:f>'疾患別区分（経年変化）'!$S$44:$Z$44</c:f>
              <c:numCache>
                <c:formatCode>#,##0_);[Red]\(#,##0\)</c:formatCode>
                <c:ptCount val="8"/>
                <c:pt idx="0">
                  <c:v>2072</c:v>
                </c:pt>
                <c:pt idx="1">
                  <c:v>2063</c:v>
                </c:pt>
                <c:pt idx="2">
                  <c:v>2035</c:v>
                </c:pt>
                <c:pt idx="3">
                  <c:v>2033</c:v>
                </c:pt>
                <c:pt idx="4">
                  <c:v>2098</c:v>
                </c:pt>
                <c:pt idx="5">
                  <c:v>2175</c:v>
                </c:pt>
                <c:pt idx="6">
                  <c:v>2224</c:v>
                </c:pt>
                <c:pt idx="7">
                  <c:v>2117</c:v>
                </c:pt>
              </c:numCache>
            </c:numRef>
          </c:val>
          <c:extLst>
            <c:ext xmlns:c16="http://schemas.microsoft.com/office/drawing/2014/chart" uri="{C3380CC4-5D6E-409C-BE32-E72D297353CC}">
              <c16:uniqueId val="{00000000-F7FE-4663-85FF-9FB955D2767D}"/>
            </c:ext>
          </c:extLst>
        </c:ser>
        <c:ser>
          <c:idx val="1"/>
          <c:order val="1"/>
          <c:tx>
            <c:strRef>
              <c:f>'疾患別区分（経年変化）'!$R$45</c:f>
              <c:strCache>
                <c:ptCount val="1"/>
                <c:pt idx="0">
                  <c:v>F2</c:v>
                </c:pt>
              </c:strCache>
            </c:strRef>
          </c:tx>
          <c:spPr>
            <a:pattFill prst="pct50">
              <a:fgClr>
                <a:srgbClr val="FFC000"/>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'疾患別区分（経年変化）'!$S$43:$Z$43</c:f>
              <c:strCache>
                <c:ptCount val="8"/>
                <c:pt idx="0">
                  <c:v>H27</c:v>
                </c:pt>
                <c:pt idx="1">
                  <c:v>H28</c:v>
                </c:pt>
                <c:pt idx="2">
                  <c:v>H29</c:v>
                </c:pt>
                <c:pt idx="3">
                  <c:v>H30</c:v>
                </c:pt>
                <c:pt idx="4">
                  <c:v>R1</c:v>
                </c:pt>
                <c:pt idx="5">
                  <c:v>R2</c:v>
                </c:pt>
                <c:pt idx="6">
                  <c:v>R3</c:v>
                </c:pt>
                <c:pt idx="7">
                  <c:v>R4</c:v>
                </c:pt>
              </c:strCache>
            </c:strRef>
          </c:cat>
          <c:val>
            <c:numRef>
              <c:f>'疾患別区分（経年変化）'!$S$45:$Z$45</c:f>
              <c:numCache>
                <c:formatCode>#,##0_);[Red]\(#,##0\)</c:formatCode>
                <c:ptCount val="8"/>
                <c:pt idx="0">
                  <c:v>6351</c:v>
                </c:pt>
                <c:pt idx="1">
                  <c:v>6304</c:v>
                </c:pt>
                <c:pt idx="2">
                  <c:v>6028</c:v>
                </c:pt>
                <c:pt idx="3">
                  <c:v>5856</c:v>
                </c:pt>
                <c:pt idx="4">
                  <c:v>5666</c:v>
                </c:pt>
                <c:pt idx="5">
                  <c:v>5584</c:v>
                </c:pt>
                <c:pt idx="6">
                  <c:v>5487</c:v>
                </c:pt>
                <c:pt idx="7">
                  <c:v>5271</c:v>
                </c:pt>
              </c:numCache>
            </c:numRef>
          </c:val>
          <c:extLst>
            <c:ext xmlns:c16="http://schemas.microsoft.com/office/drawing/2014/chart" uri="{C3380CC4-5D6E-409C-BE32-E72D297353CC}">
              <c16:uniqueId val="{00000001-F7FE-4663-85FF-9FB955D2767D}"/>
            </c:ext>
          </c:extLst>
        </c:ser>
        <c:ser>
          <c:idx val="2"/>
          <c:order val="2"/>
          <c:tx>
            <c:strRef>
              <c:f>'疾患別区分（経年変化）'!$R$46</c:f>
              <c:strCache>
                <c:ptCount val="1"/>
                <c:pt idx="0">
                  <c:v>F3</c:v>
                </c:pt>
              </c:strCache>
            </c:strRef>
          </c:tx>
          <c:spPr>
            <a:pattFill prst="pct10">
              <a:fgClr>
                <a:srgbClr val="FFC000"/>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'疾患別区分（経年変化）'!$S$43:$Z$43</c:f>
              <c:strCache>
                <c:ptCount val="8"/>
                <c:pt idx="0">
                  <c:v>H27</c:v>
                </c:pt>
                <c:pt idx="1">
                  <c:v>H28</c:v>
                </c:pt>
                <c:pt idx="2">
                  <c:v>H29</c:v>
                </c:pt>
                <c:pt idx="3">
                  <c:v>H30</c:v>
                </c:pt>
                <c:pt idx="4">
                  <c:v>R1</c:v>
                </c:pt>
                <c:pt idx="5">
                  <c:v>R2</c:v>
                </c:pt>
                <c:pt idx="6">
                  <c:v>R3</c:v>
                </c:pt>
                <c:pt idx="7">
                  <c:v>R4</c:v>
                </c:pt>
              </c:strCache>
            </c:strRef>
          </c:cat>
          <c:val>
            <c:numRef>
              <c:f>'疾患別区分（経年変化）'!$S$46:$Z$46</c:f>
              <c:numCache>
                <c:formatCode>#,##0_);[Red]\(#,##0\)</c:formatCode>
                <c:ptCount val="8"/>
                <c:pt idx="0">
                  <c:v>565</c:v>
                </c:pt>
                <c:pt idx="1">
                  <c:v>584</c:v>
                </c:pt>
                <c:pt idx="2">
                  <c:v>532</c:v>
                </c:pt>
                <c:pt idx="3">
                  <c:v>550</c:v>
                </c:pt>
                <c:pt idx="4">
                  <c:v>564</c:v>
                </c:pt>
                <c:pt idx="5">
                  <c:v>605</c:v>
                </c:pt>
                <c:pt idx="6">
                  <c:v>623</c:v>
                </c:pt>
                <c:pt idx="7">
                  <c:v>625</c:v>
                </c:pt>
              </c:numCache>
            </c:numRef>
          </c:val>
          <c:extLst>
            <c:ext xmlns:c16="http://schemas.microsoft.com/office/drawing/2014/chart" uri="{C3380CC4-5D6E-409C-BE32-E72D297353CC}">
              <c16:uniqueId val="{00000002-F7FE-4663-85FF-9FB955D2767D}"/>
            </c:ext>
          </c:extLst>
        </c:ser>
        <c:ser>
          <c:idx val="3"/>
          <c:order val="3"/>
          <c:tx>
            <c:strRef>
              <c:f>'疾患別区分（経年変化）'!$R$47</c:f>
              <c:strCache>
                <c:ptCount val="1"/>
                <c:pt idx="0">
                  <c:v>その他</c:v>
                </c:pt>
              </c:strCache>
            </c:strRef>
          </c:tx>
          <c:spPr>
            <a:pattFill prst="wdDnDiag">
              <a:fgClr>
                <a:srgbClr val="FFC000"/>
              </a:fgClr>
              <a:bgClr>
                <a:schemeClr val="bg1"/>
              </a:bgClr>
            </a:pattFill>
            <a:ln>
              <a:solidFill>
                <a:schemeClr val="accent4"/>
              </a:solidFill>
            </a:ln>
            <a:effectLst/>
          </c:spPr>
          <c:invertIfNegative val="0"/>
          <c:dLbls>
            <c:numFmt formatCode="#,##0&quot;人&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'疾患別区分（経年変化）'!$S$43:$Z$43</c:f>
              <c:strCache>
                <c:ptCount val="8"/>
                <c:pt idx="0">
                  <c:v>H27</c:v>
                </c:pt>
                <c:pt idx="1">
                  <c:v>H28</c:v>
                </c:pt>
                <c:pt idx="2">
                  <c:v>H29</c:v>
                </c:pt>
                <c:pt idx="3">
                  <c:v>H30</c:v>
                </c:pt>
                <c:pt idx="4">
                  <c:v>R1</c:v>
                </c:pt>
                <c:pt idx="5">
                  <c:v>R2</c:v>
                </c:pt>
                <c:pt idx="6">
                  <c:v>R3</c:v>
                </c:pt>
                <c:pt idx="7">
                  <c:v>R4</c:v>
                </c:pt>
              </c:strCache>
            </c:strRef>
          </c:cat>
          <c:val>
            <c:numRef>
              <c:f>'疾患別区分（経年変化）'!$S$47:$Z$47</c:f>
              <c:numCache>
                <c:formatCode>#,##0_);[Red]\(#,##0\)</c:formatCode>
                <c:ptCount val="8"/>
                <c:pt idx="0">
                  <c:v>918</c:v>
                </c:pt>
                <c:pt idx="1">
                  <c:v>872</c:v>
                </c:pt>
                <c:pt idx="2">
                  <c:v>870</c:v>
                </c:pt>
                <c:pt idx="3">
                  <c:v>759</c:v>
                </c:pt>
                <c:pt idx="4">
                  <c:v>785</c:v>
                </c:pt>
                <c:pt idx="5">
                  <c:v>778</c:v>
                </c:pt>
                <c:pt idx="6">
                  <c:v>728</c:v>
                </c:pt>
                <c:pt idx="7">
                  <c:v>751</c:v>
                </c:pt>
              </c:numCache>
            </c:numRef>
          </c:val>
          <c:extLst>
            <c:ext xmlns:c16="http://schemas.microsoft.com/office/drawing/2014/chart" uri="{C3380CC4-5D6E-409C-BE32-E72D297353CC}">
              <c16:uniqueId val="{00000003-F7FE-4663-85FF-9FB955D2767D}"/>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004341967"/>
        <c:axId val="1004336559"/>
      </c:barChart>
      <c:catAx>
        <c:axId val="100434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04336559"/>
        <c:crosses val="autoZero"/>
        <c:auto val="1"/>
        <c:lblAlgn val="ctr"/>
        <c:lblOffset val="100"/>
        <c:noMultiLvlLbl val="0"/>
      </c:catAx>
      <c:valAx>
        <c:axId val="1004336559"/>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quot;人&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04341967"/>
        <c:crosses val="autoZero"/>
        <c:crossBetween val="between"/>
      </c:valAx>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c:spPr>
  <c:txPr>
    <a:bodyPr/>
    <a:lstStyle/>
    <a:p>
      <a:pPr>
        <a:defRPr>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4">
  <a:schemeClr val="accent4"/>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0.63636</cdr:x>
      <cdr:y>0.6155</cdr:y>
    </cdr:from>
    <cdr:to>
      <cdr:x>0.97768</cdr:x>
      <cdr:y>0.815</cdr:y>
    </cdr:to>
    <cdr:sp macro="" textlink="">
      <cdr:nvSpPr>
        <cdr:cNvPr id="2" name="Rectangle 1026"/>
        <cdr:cNvSpPr>
          <a:spLocks xmlns:a="http://schemas.openxmlformats.org/drawingml/2006/main" noGrp="1" noChangeArrowheads="1"/>
        </cdr:cNvSpPr>
      </cdr:nvSpPr>
      <cdr:spPr bwMode="auto">
        <a:xfrm xmlns:a="http://schemas.openxmlformats.org/drawingml/2006/main">
          <a:off x="5544616" y="4221088"/>
          <a:ext cx="2973859" cy="1368152"/>
        </a:xfrm>
        <a:prstGeom xmlns:a="http://schemas.openxmlformats.org/drawingml/2006/main" prst="roundRect">
          <a:avLst>
            <a:gd name="adj" fmla="val 22530"/>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ctr" rtl="0" fontAlgn="base">
            <a:spcBef>
              <a:spcPct val="0"/>
            </a:spcBef>
            <a:spcAft>
              <a:spcPct val="0"/>
            </a:spcAft>
            <a:defRPr kumimoji="1" u="sng" kern="1200">
              <a:solidFill>
                <a:schemeClr val="dk1"/>
              </a:solidFill>
              <a:latin typeface="+mn-lt"/>
              <a:ea typeface="+mn-ea"/>
              <a:cs typeface="+mn-cs"/>
            </a:defRPr>
          </a:lvl1pPr>
          <a:lvl2pPr marL="457200" algn="ctr" rtl="0" fontAlgn="base">
            <a:spcBef>
              <a:spcPct val="0"/>
            </a:spcBef>
            <a:spcAft>
              <a:spcPct val="0"/>
            </a:spcAft>
            <a:defRPr kumimoji="1" u="sng" kern="1200">
              <a:solidFill>
                <a:schemeClr val="dk1"/>
              </a:solidFill>
              <a:latin typeface="+mn-lt"/>
              <a:ea typeface="+mn-ea"/>
              <a:cs typeface="+mn-cs"/>
            </a:defRPr>
          </a:lvl2pPr>
          <a:lvl3pPr marL="914400" algn="ctr" rtl="0" fontAlgn="base">
            <a:spcBef>
              <a:spcPct val="0"/>
            </a:spcBef>
            <a:spcAft>
              <a:spcPct val="0"/>
            </a:spcAft>
            <a:defRPr kumimoji="1" u="sng" kern="1200">
              <a:solidFill>
                <a:schemeClr val="dk1"/>
              </a:solidFill>
              <a:latin typeface="+mn-lt"/>
              <a:ea typeface="+mn-ea"/>
              <a:cs typeface="+mn-cs"/>
            </a:defRPr>
          </a:lvl3pPr>
          <a:lvl4pPr marL="1371600" algn="ctr" rtl="0" fontAlgn="base">
            <a:spcBef>
              <a:spcPct val="0"/>
            </a:spcBef>
            <a:spcAft>
              <a:spcPct val="0"/>
            </a:spcAft>
            <a:defRPr kumimoji="1" u="sng" kern="1200">
              <a:solidFill>
                <a:schemeClr val="dk1"/>
              </a:solidFill>
              <a:latin typeface="+mn-lt"/>
              <a:ea typeface="+mn-ea"/>
              <a:cs typeface="+mn-cs"/>
            </a:defRPr>
          </a:lvl4pPr>
          <a:lvl5pPr marL="1828800" algn="ctr" rtl="0" fontAlgn="base">
            <a:spcBef>
              <a:spcPct val="0"/>
            </a:spcBef>
            <a:spcAft>
              <a:spcPct val="0"/>
            </a:spcAft>
            <a:defRPr kumimoji="1" u="sng" kern="1200">
              <a:solidFill>
                <a:schemeClr val="dk1"/>
              </a:solidFill>
              <a:latin typeface="+mn-lt"/>
              <a:ea typeface="+mn-ea"/>
              <a:cs typeface="+mn-cs"/>
            </a:defRPr>
          </a:lvl5pPr>
          <a:lvl6pPr marL="2286000" algn="l" defTabSz="914400" rtl="0" eaLnBrk="1" latinLnBrk="0" hangingPunct="1">
            <a:defRPr kumimoji="1" u="sng" kern="1200">
              <a:solidFill>
                <a:schemeClr val="dk1"/>
              </a:solidFill>
              <a:latin typeface="+mn-lt"/>
              <a:ea typeface="+mn-ea"/>
              <a:cs typeface="+mn-cs"/>
            </a:defRPr>
          </a:lvl6pPr>
          <a:lvl7pPr marL="2743200" algn="l" defTabSz="914400" rtl="0" eaLnBrk="1" latinLnBrk="0" hangingPunct="1">
            <a:defRPr kumimoji="1" u="sng" kern="1200">
              <a:solidFill>
                <a:schemeClr val="dk1"/>
              </a:solidFill>
              <a:latin typeface="+mn-lt"/>
              <a:ea typeface="+mn-ea"/>
              <a:cs typeface="+mn-cs"/>
            </a:defRPr>
          </a:lvl7pPr>
          <a:lvl8pPr marL="3200400" algn="l" defTabSz="914400" rtl="0" eaLnBrk="1" latinLnBrk="0" hangingPunct="1">
            <a:defRPr kumimoji="1" u="sng" kern="1200">
              <a:solidFill>
                <a:schemeClr val="dk1"/>
              </a:solidFill>
              <a:latin typeface="+mn-lt"/>
              <a:ea typeface="+mn-ea"/>
              <a:cs typeface="+mn-cs"/>
            </a:defRPr>
          </a:lvl8pPr>
          <a:lvl9pPr marL="3657600" algn="l" defTabSz="914400" rtl="0" eaLnBrk="1" latinLnBrk="0" hangingPunct="1">
            <a:defRPr kumimoji="1" u="sng" kern="1200">
              <a:solidFill>
                <a:schemeClr val="dk1"/>
              </a:solidFill>
              <a:latin typeface="+mn-lt"/>
              <a:ea typeface="+mn-ea"/>
              <a:cs typeface="+mn-cs"/>
            </a:defRPr>
          </a:lvl9pPr>
        </a:lstStyle>
        <a:p xmlns:a="http://schemas.openxmlformats.org/drawingml/2006/main">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退院意欲や現実認識は、入院期間が</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xmlns:a="http://schemas.openxmlformats.org/drawingml/2006/main">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長いほど阻害要因における割合が増加</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xmlns:a="http://schemas.openxmlformats.org/drawingml/2006/main">
          <a:pPr algn="l"/>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xmlns:a="http://schemas.openxmlformats.org/drawingml/2006/main">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住まいの確保については、入院期間が短いほど阻害要因における割合が高い</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0.61812</cdr:x>
      <cdr:y>0.6421</cdr:y>
    </cdr:from>
    <cdr:to>
      <cdr:x>0.9591</cdr:x>
      <cdr:y>0.8416</cdr:y>
    </cdr:to>
    <cdr:sp macro="" textlink="">
      <cdr:nvSpPr>
        <cdr:cNvPr id="2" name="Rectangle 1026"/>
        <cdr:cNvSpPr>
          <a:spLocks xmlns:a="http://schemas.openxmlformats.org/drawingml/2006/main" noGrp="1" noChangeArrowheads="1"/>
        </cdr:cNvSpPr>
      </cdr:nvSpPr>
      <cdr:spPr bwMode="auto">
        <a:xfrm xmlns:a="http://schemas.openxmlformats.org/drawingml/2006/main">
          <a:off x="5652120" y="4403505"/>
          <a:ext cx="3117927" cy="1368171"/>
        </a:xfrm>
        <a:prstGeom xmlns:a="http://schemas.openxmlformats.org/drawingml/2006/main" prst="roundRect">
          <a:avLst>
            <a:gd name="adj" fmla="val 22530"/>
          </a:avLst>
        </a:prstGeom>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ja-JP" sz="1200" dirty="0">
              <a:solidFill>
                <a:sysClr val="windowText" lastClr="000000"/>
              </a:solidFill>
              <a:latin typeface="メイリオ" panose="020B0604030504040204" pitchFamily="50" charset="-128"/>
              <a:ea typeface="メイリオ" panose="020B0604030504040204" pitchFamily="50" charset="-128"/>
            </a:rPr>
            <a:t>R4</a:t>
          </a:r>
          <a:r>
            <a:rPr lang="ja-JP" altLang="en-US" sz="1200" dirty="0">
              <a:solidFill>
                <a:sysClr val="windowText" lastClr="000000"/>
              </a:solidFill>
              <a:latin typeface="メイリオ" panose="020B0604030504040204" pitchFamily="50" charset="-128"/>
              <a:ea typeface="メイリオ" panose="020B0604030504040204" pitchFamily="50" charset="-128"/>
            </a:rPr>
            <a:t>より追加した身体的機能および</a:t>
          </a:r>
          <a:br>
            <a:rPr lang="en-US" altLang="ja-JP" sz="1200" dirty="0">
              <a:solidFill>
                <a:sysClr val="windowText" lastClr="000000"/>
              </a:solidFill>
              <a:latin typeface="メイリオ" panose="020B0604030504040204" pitchFamily="50" charset="-128"/>
              <a:ea typeface="メイリオ" panose="020B0604030504040204" pitchFamily="50" charset="-128"/>
            </a:rPr>
          </a:br>
          <a:r>
            <a:rPr lang="ja-JP" altLang="en-US" sz="1200" dirty="0">
              <a:solidFill>
                <a:sysClr val="windowText" lastClr="000000"/>
              </a:solidFill>
              <a:latin typeface="メイリオ" panose="020B0604030504040204" pitchFamily="50" charset="-128"/>
              <a:ea typeface="メイリオ" panose="020B0604030504040204" pitchFamily="50" charset="-128"/>
            </a:rPr>
            <a:t>身体合併症に関して、寛解・院内寛解群では、入院期間が短い人に一定の割合で阻害要因となっている。</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2C43122-09F2-4B4F-9D73-232A268AA29E}" type="datetimeFigureOut">
              <a:rPr kumimoji="1" lang="ja-JP" altLang="en-US" smtClean="0"/>
              <a:pPr/>
              <a:t>2023/11/6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750188A-968D-462E-8EA1-84B5DC43D94E}" type="slidenum">
              <a:rPr kumimoji="1" lang="ja-JP" altLang="en-US" smtClean="0"/>
              <a:pPr/>
              <a:t>‹#›</a:t>
            </a:fld>
            <a:endParaRPr kumimoji="1" lang="ja-JP" altLang="en-US"/>
          </a:p>
        </p:txBody>
      </p:sp>
    </p:spTree>
    <p:extLst>
      <p:ext uri="{BB962C8B-B14F-4D97-AF65-F5344CB8AC3E}">
        <p14:creationId xmlns:p14="http://schemas.microsoft.com/office/powerpoint/2010/main" val="1306783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a:t>
            </a:fld>
            <a:endParaRPr kumimoji="1" lang="ja-JP" altLang="en-US"/>
          </a:p>
        </p:txBody>
      </p:sp>
      <p:sp>
        <p:nvSpPr>
          <p:cNvPr id="5" name="ノート プレースホルダー 2"/>
          <p:cNvSpPr txBox="1">
            <a:spLocks noGrp="1"/>
          </p:cNvSpPr>
          <p:nvPr>
            <p:ph type="body" idx="1"/>
          </p:nvPr>
        </p:nvSpPr>
        <p:spPr>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それでは、始めさせていただきます。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Meiryo UI" panose="020B0604030504040204" pitchFamily="50" charset="-128"/>
                <a:ea typeface="Meiryo UI" panose="020B0604030504040204" pitchFamily="50" charset="-128"/>
              </a:rPr>
              <a:t>本日は、</a:t>
            </a:r>
            <a:r>
              <a:rPr lang="ja-JP" altLang="en-US" dirty="0" err="1">
                <a:solidFill>
                  <a:sysClr val="windowText" lastClr="000000"/>
                </a:solidFill>
                <a:latin typeface="Meiryo UI" panose="020B0604030504040204" pitchFamily="50" charset="-128"/>
                <a:ea typeface="Meiryo UI" panose="020B0604030504040204" pitchFamily="50" charset="-128"/>
              </a:rPr>
              <a:t>精神障がい</a:t>
            </a:r>
            <a:r>
              <a:rPr lang="ja-JP" altLang="en-US" dirty="0">
                <a:solidFill>
                  <a:sysClr val="windowText" lastClr="000000"/>
                </a:solidFill>
                <a:latin typeface="Meiryo UI" panose="020B0604030504040204" pitchFamily="50" charset="-128"/>
                <a:ea typeface="Meiryo UI" panose="020B0604030504040204" pitchFamily="50" charset="-128"/>
              </a:rPr>
              <a:t>者の地域移行について</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ご説明させていただきます。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rPr>
              <a:t>大阪府福祉部障がい</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福祉室生活基盤推進課で地域移行について担当しております</a:t>
            </a:r>
            <a:b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中川　尚代　です。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よろしくお願いいたします。</a:t>
            </a:r>
          </a:p>
        </p:txBody>
      </p:sp>
    </p:spTree>
    <p:extLst>
      <p:ext uri="{BB962C8B-B14F-4D97-AF65-F5344CB8AC3E}">
        <p14:creationId xmlns:p14="http://schemas.microsoft.com/office/powerpoint/2010/main" val="131132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F750188A-968D-462E-8EA1-84B5DC43D94E}" type="slidenum">
              <a:rPr lang="ja-JP" altLang="en-US" smtClean="0"/>
              <a:pPr/>
              <a:t>2</a:t>
            </a:fld>
            <a:endParaRPr lang="ja-JP" altLang="en-US" dirty="0"/>
          </a:p>
        </p:txBody>
      </p:sp>
    </p:spTree>
    <p:extLst>
      <p:ext uri="{BB962C8B-B14F-4D97-AF65-F5344CB8AC3E}">
        <p14:creationId xmlns:p14="http://schemas.microsoft.com/office/powerpoint/2010/main" val="129993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3</a:t>
            </a:fld>
            <a:endParaRPr kumimoji="1" lang="ja-JP" altLang="en-US"/>
          </a:p>
        </p:txBody>
      </p:sp>
    </p:spTree>
    <p:extLst>
      <p:ext uri="{BB962C8B-B14F-4D97-AF65-F5344CB8AC3E}">
        <p14:creationId xmlns:p14="http://schemas.microsoft.com/office/powerpoint/2010/main" val="356813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4</a:t>
            </a:fld>
            <a:endParaRPr kumimoji="1" lang="ja-JP" altLang="en-US"/>
          </a:p>
        </p:txBody>
      </p:sp>
    </p:spTree>
    <p:extLst>
      <p:ext uri="{BB962C8B-B14F-4D97-AF65-F5344CB8AC3E}">
        <p14:creationId xmlns:p14="http://schemas.microsoft.com/office/powerpoint/2010/main" val="16888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5</a:t>
            </a:fld>
            <a:endParaRPr kumimoji="1" lang="ja-JP" altLang="en-US"/>
          </a:p>
        </p:txBody>
      </p:sp>
    </p:spTree>
    <p:extLst>
      <p:ext uri="{BB962C8B-B14F-4D97-AF65-F5344CB8AC3E}">
        <p14:creationId xmlns:p14="http://schemas.microsoft.com/office/powerpoint/2010/main" val="159484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17</a:t>
            </a:fld>
            <a:endParaRPr kumimoji="1" lang="ja-JP" altLang="en-US"/>
          </a:p>
        </p:txBody>
      </p:sp>
    </p:spTree>
    <p:extLst>
      <p:ext uri="{BB962C8B-B14F-4D97-AF65-F5344CB8AC3E}">
        <p14:creationId xmlns:p14="http://schemas.microsoft.com/office/powerpoint/2010/main" val="247087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18</a:t>
            </a:fld>
            <a:endParaRPr kumimoji="1" lang="ja-JP" altLang="en-US"/>
          </a:p>
        </p:txBody>
      </p:sp>
    </p:spTree>
    <p:extLst>
      <p:ext uri="{BB962C8B-B14F-4D97-AF65-F5344CB8AC3E}">
        <p14:creationId xmlns:p14="http://schemas.microsoft.com/office/powerpoint/2010/main" val="269376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19</a:t>
            </a:fld>
            <a:endParaRPr kumimoji="1" lang="ja-JP" altLang="en-US"/>
          </a:p>
        </p:txBody>
      </p:sp>
    </p:spTree>
    <p:extLst>
      <p:ext uri="{BB962C8B-B14F-4D97-AF65-F5344CB8AC3E}">
        <p14:creationId xmlns:p14="http://schemas.microsoft.com/office/powerpoint/2010/main" val="355519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7"/>
            <a:ext cx="7772400" cy="1470025"/>
          </a:xfrm>
        </p:spPr>
        <p:txBody>
          <a:bodyPr/>
          <a:lstStyle>
            <a:lvl1pPr>
              <a:defRPr sz="3325"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1" y="3717927"/>
            <a:ext cx="6400800" cy="695325"/>
          </a:xfrm>
        </p:spPr>
        <p:txBody>
          <a:bodyPr/>
          <a:lstStyle>
            <a:lvl1pPr marL="0" indent="0" algn="ctr">
              <a:buFontTx/>
              <a:buNone/>
              <a:defRPr sz="2216">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C1694DC3-F982-4C6A-86C6-9286E619ADD1}"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31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27DD9E4-2220-4E5B-A4A9-E3E551308C45}"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2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4"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43D0C6ED-F711-4AFD-9CBB-F11E51021EEB}"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6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5"/>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38037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1694DC3-F982-4C6A-86C6-9286E619ADD1}"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2878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16C1A88-ED4B-40C4-BBDB-F1D8F8BADB02}"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545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84BCB7-5447-4A19-A48A-C2C8904A89A2}"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423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947CF44-F5E0-4D1D-8AED-C6B8E829B26E}"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4436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4D25EDF-B535-4376-89CA-608774F233C6}"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550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215AEA-5576-41DD-B561-49666F2468D3}"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912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6FBD2C-A2EA-4E4B-8B0B-1156CFB38162}"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035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16C1A88-ED4B-40C4-BBDB-F1D8F8BADB02}"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25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E75C789-BD10-41C2-92B3-23B1FD98B5A3}"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42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63B410-E4B8-4DF7-9C13-595028BCC11D}"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709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7DD9E4-2220-4E5B-A4A9-E3E551308C45}"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006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D0C6ED-F711-4AFD-9CBB-F11E51021EEB}"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3534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4"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7"/>
            </a:lvl1pPr>
            <a:lvl2pPr marL="422224" indent="0">
              <a:buNone/>
              <a:defRPr sz="1662"/>
            </a:lvl2pPr>
            <a:lvl3pPr marL="844448" indent="0">
              <a:buNone/>
              <a:defRPr sz="1478"/>
            </a:lvl3pPr>
            <a:lvl4pPr marL="1266673" indent="0">
              <a:buNone/>
              <a:defRPr sz="1293"/>
            </a:lvl4pPr>
            <a:lvl5pPr marL="1688897" indent="0">
              <a:buNone/>
              <a:defRPr sz="1293"/>
            </a:lvl5pPr>
            <a:lvl6pPr marL="2111121" indent="0">
              <a:buNone/>
              <a:defRPr sz="1293"/>
            </a:lvl6pPr>
            <a:lvl7pPr marL="2533345" indent="0">
              <a:buNone/>
              <a:defRPr sz="1293"/>
            </a:lvl7pPr>
            <a:lvl8pPr marL="2955569" indent="0">
              <a:buNone/>
              <a:defRPr sz="1293"/>
            </a:lvl8pPr>
            <a:lvl9pPr marL="3377794" indent="0">
              <a:buNone/>
              <a:defRPr sz="1293"/>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F84BCB7-5447-4A19-A48A-C2C8904A89A2}"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73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6"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6947CF44-F5E0-4D1D-8AED-C6B8E829B26E}"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0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A4D25EDF-B535-4376-89CA-608774F233C6}"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487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6215AEA-5576-41DD-B561-49666F2468D3}"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53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96FBD2C-A2EA-4E4B-8B0B-1156CFB38162}"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2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847"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955"/>
            </a:lvl1pPr>
            <a:lvl2pPr>
              <a:defRPr sz="2586"/>
            </a:lvl2pPr>
            <a:lvl3pPr>
              <a:defRPr sz="2216"/>
            </a:lvl3pPr>
            <a:lvl4pPr>
              <a:defRPr sz="1847"/>
            </a:lvl4pPr>
            <a:lvl5pPr>
              <a:defRPr sz="1847"/>
            </a:lvl5pPr>
            <a:lvl6pPr>
              <a:defRPr sz="1847"/>
            </a:lvl6pPr>
            <a:lvl7pPr>
              <a:defRPr sz="1847"/>
            </a:lvl7pPr>
            <a:lvl8pPr>
              <a:defRPr sz="1847"/>
            </a:lvl8pPr>
            <a:lvl9pPr>
              <a:defRPr sz="18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75C789-BD10-41C2-92B3-23B1FD98B5A3}"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727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1847" b="1"/>
            </a:lvl1pPr>
          </a:lstStyle>
          <a:p>
            <a:r>
              <a:rPr lang="ja-JP" altLang="en-US"/>
              <a:t>マスター タイトルの書式設定</a:t>
            </a:r>
          </a:p>
        </p:txBody>
      </p:sp>
      <p:sp>
        <p:nvSpPr>
          <p:cNvPr id="3" name="図プレースホルダー 2"/>
          <p:cNvSpPr>
            <a:spLocks noGrp="1"/>
          </p:cNvSpPr>
          <p:nvPr>
            <p:ph type="pic" idx="1"/>
          </p:nvPr>
        </p:nvSpPr>
        <p:spPr>
          <a:xfrm>
            <a:off x="1792289" y="612775"/>
            <a:ext cx="5486400" cy="4114800"/>
          </a:xfrm>
        </p:spPr>
        <p:txBody>
          <a:bodyPr/>
          <a:lstStyle>
            <a:lvl1pPr marL="0" indent="0">
              <a:buNone/>
              <a:defRPr sz="2955"/>
            </a:lvl1pPr>
            <a:lvl2pPr marL="422224" indent="0">
              <a:buNone/>
              <a:defRPr sz="2586"/>
            </a:lvl2pPr>
            <a:lvl3pPr marL="844448" indent="0">
              <a:buNone/>
              <a:defRPr sz="2216"/>
            </a:lvl3pPr>
            <a:lvl4pPr marL="1266673" indent="0">
              <a:buNone/>
              <a:defRPr sz="1847"/>
            </a:lvl4pPr>
            <a:lvl5pPr marL="1688897" indent="0">
              <a:buNone/>
              <a:defRPr sz="1847"/>
            </a:lvl5pPr>
            <a:lvl6pPr marL="2111121" indent="0">
              <a:buNone/>
              <a:defRPr sz="1847"/>
            </a:lvl6pPr>
            <a:lvl7pPr marL="2533345" indent="0">
              <a:buNone/>
              <a:defRPr sz="1847"/>
            </a:lvl7pPr>
            <a:lvl8pPr marL="2955569" indent="0">
              <a:buNone/>
              <a:defRPr sz="1847"/>
            </a:lvl8pPr>
            <a:lvl9pPr marL="3377794" indent="0">
              <a:buNone/>
              <a:defRPr sz="1847"/>
            </a:lvl9pPr>
          </a:lstStyle>
          <a:p>
            <a:r>
              <a:rPr lang="ja-JP" altLang="en-US"/>
              <a:t>図を追加</a:t>
            </a:r>
          </a:p>
        </p:txBody>
      </p:sp>
      <p:sp>
        <p:nvSpPr>
          <p:cNvPr id="4" name="テキスト プレースホルダー 3"/>
          <p:cNvSpPr>
            <a:spLocks noGrp="1"/>
          </p:cNvSpPr>
          <p:nvPr>
            <p:ph type="body" sz="half" idx="2"/>
          </p:nvPr>
        </p:nvSpPr>
        <p:spPr>
          <a:xfrm>
            <a:off x="1792289" y="5367338"/>
            <a:ext cx="5486400" cy="804862"/>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C63B410-E4B8-4DF7-9C13-595028BCC11D}"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18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2"/>
            <a:ext cx="2143854" cy="2655329"/>
            <a:chOff x="6318342" y="2607262"/>
            <a:chExt cx="2143854" cy="2655329"/>
          </a:xfrm>
        </p:grpSpPr>
        <p:pic>
          <p:nvPicPr>
            <p:cNvPr id="8" name="図 7"/>
            <p:cNvPicPr>
              <a:picLocks noChangeAspect="1"/>
            </p:cNvPicPr>
            <p:nvPr/>
          </p:nvPicPr>
          <p:blipFill>
            <a:blip r:embed="rId15">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6"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7"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7"/>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40"/>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93">
                <a:latin typeface="+mn-lt"/>
              </a:defRPr>
            </a:lvl1pPr>
          </a:lstStyle>
          <a:p>
            <a:fld id="{7D63C899-4B66-42AD-8957-D6EC22C4006F}"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93">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93"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99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1" fontAlgn="base" hangingPunct="1">
        <a:spcBef>
          <a:spcPct val="0"/>
        </a:spcBef>
        <a:spcAft>
          <a:spcPct val="0"/>
        </a:spcAft>
        <a:defRPr kumimoji="1" sz="3694"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5pPr>
      <a:lvl6pPr marL="422224"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6pPr>
      <a:lvl7pPr marL="844448"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7pPr>
      <a:lvl8pPr marL="1266673"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8pPr>
      <a:lvl9pPr marL="1688897"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9pPr>
    </p:titleStyle>
    <p:bodyStyle>
      <a:lvl1pPr marL="316668" indent="-316668" algn="l" rtl="0" eaLnBrk="1" fontAlgn="base" hangingPunct="1">
        <a:spcBef>
          <a:spcPct val="20000"/>
        </a:spcBef>
        <a:spcAft>
          <a:spcPct val="0"/>
        </a:spcAft>
        <a:buChar char="•"/>
        <a:defRPr kumimoji="1" sz="2586">
          <a:solidFill>
            <a:schemeClr val="tx1"/>
          </a:solidFill>
          <a:latin typeface="メイリオ" panose="020B0604030504040204" pitchFamily="50" charset="-128"/>
          <a:ea typeface="メイリオ" panose="020B0604030504040204" pitchFamily="50" charset="-128"/>
          <a:cs typeface="+mn-cs"/>
        </a:defRPr>
      </a:lvl1pPr>
      <a:lvl2pPr marL="686114" indent="-263890" algn="l" rtl="0" eaLnBrk="1" fontAlgn="base" hangingPunct="1">
        <a:spcBef>
          <a:spcPct val="20000"/>
        </a:spcBef>
        <a:spcAft>
          <a:spcPct val="0"/>
        </a:spcAft>
        <a:buChar char="–"/>
        <a:defRPr kumimoji="1" sz="2216">
          <a:solidFill>
            <a:schemeClr val="tx1"/>
          </a:solidFill>
          <a:latin typeface="メイリオ" panose="020B0604030504040204" pitchFamily="50" charset="-128"/>
          <a:ea typeface="メイリオ" panose="020B0604030504040204" pitchFamily="50" charset="-128"/>
        </a:defRPr>
      </a:lvl2pPr>
      <a:lvl3pPr marL="1055561" indent="-211112" algn="l" rtl="0" eaLnBrk="1" fontAlgn="base" hangingPunct="1">
        <a:spcBef>
          <a:spcPct val="20000"/>
        </a:spcBef>
        <a:spcAft>
          <a:spcPct val="0"/>
        </a:spcAft>
        <a:buChar char="•"/>
        <a:defRPr kumimoji="1" sz="1847">
          <a:solidFill>
            <a:schemeClr val="tx1"/>
          </a:solidFill>
          <a:latin typeface="メイリオ" panose="020B0604030504040204" pitchFamily="50" charset="-128"/>
          <a:ea typeface="メイリオ" panose="020B0604030504040204" pitchFamily="50" charset="-128"/>
        </a:defRPr>
      </a:lvl3pPr>
      <a:lvl4pPr marL="1477785" indent="-211112" algn="l" rtl="0" eaLnBrk="1" fontAlgn="base" hangingPunct="1">
        <a:spcBef>
          <a:spcPct val="20000"/>
        </a:spcBef>
        <a:spcAft>
          <a:spcPct val="0"/>
        </a:spcAft>
        <a:buChar char="–"/>
        <a:defRPr kumimoji="1" sz="1478">
          <a:solidFill>
            <a:schemeClr val="tx1"/>
          </a:solidFill>
          <a:latin typeface="メイリオ" panose="020B0604030504040204" pitchFamily="50" charset="-128"/>
          <a:ea typeface="メイリオ" panose="020B0604030504040204" pitchFamily="50" charset="-128"/>
        </a:defRPr>
      </a:lvl4pPr>
      <a:lvl5pPr marL="1900009" indent="-211112" algn="l" rtl="0" eaLnBrk="1" fontAlgn="base" hangingPunct="1">
        <a:spcBef>
          <a:spcPct val="20000"/>
        </a:spcBef>
        <a:spcAft>
          <a:spcPct val="0"/>
        </a:spcAft>
        <a:buChar char="»"/>
        <a:defRPr kumimoji="1" sz="1293">
          <a:solidFill>
            <a:schemeClr val="tx1"/>
          </a:solidFill>
          <a:latin typeface="メイリオ" panose="020B0604030504040204" pitchFamily="50" charset="-128"/>
          <a:ea typeface="メイリオ" panose="020B0604030504040204" pitchFamily="50" charset="-128"/>
        </a:defRPr>
      </a:lvl5pPr>
      <a:lvl6pPr marL="2322233" indent="-211112" algn="l" rtl="0" eaLnBrk="1" fontAlgn="base" hangingPunct="1">
        <a:spcBef>
          <a:spcPct val="20000"/>
        </a:spcBef>
        <a:spcAft>
          <a:spcPct val="0"/>
        </a:spcAft>
        <a:buChar char="»"/>
        <a:defRPr kumimoji="1" sz="1293">
          <a:solidFill>
            <a:schemeClr val="tx1"/>
          </a:solidFill>
          <a:latin typeface="+mn-lt"/>
          <a:ea typeface="+mn-ea"/>
        </a:defRPr>
      </a:lvl6pPr>
      <a:lvl7pPr marL="2744457" indent="-211112" algn="l" rtl="0" eaLnBrk="1" fontAlgn="base" hangingPunct="1">
        <a:spcBef>
          <a:spcPct val="20000"/>
        </a:spcBef>
        <a:spcAft>
          <a:spcPct val="0"/>
        </a:spcAft>
        <a:buChar char="»"/>
        <a:defRPr kumimoji="1" sz="1293">
          <a:solidFill>
            <a:schemeClr val="tx1"/>
          </a:solidFill>
          <a:latin typeface="+mn-lt"/>
          <a:ea typeface="+mn-ea"/>
        </a:defRPr>
      </a:lvl7pPr>
      <a:lvl8pPr marL="3166682" indent="-211112" algn="l" rtl="0" eaLnBrk="1" fontAlgn="base" hangingPunct="1">
        <a:spcBef>
          <a:spcPct val="20000"/>
        </a:spcBef>
        <a:spcAft>
          <a:spcPct val="0"/>
        </a:spcAft>
        <a:buChar char="»"/>
        <a:defRPr kumimoji="1" sz="1293">
          <a:solidFill>
            <a:schemeClr val="tx1"/>
          </a:solidFill>
          <a:latin typeface="+mn-lt"/>
          <a:ea typeface="+mn-ea"/>
        </a:defRPr>
      </a:lvl8pPr>
      <a:lvl9pPr marL="3588906" indent="-211112" algn="l" rtl="0" eaLnBrk="1" fontAlgn="base" hangingPunct="1">
        <a:spcBef>
          <a:spcPct val="20000"/>
        </a:spcBef>
        <a:spcAft>
          <a:spcPct val="0"/>
        </a:spcAft>
        <a:buChar char="»"/>
        <a:defRPr kumimoji="1" sz="1293">
          <a:solidFill>
            <a:schemeClr val="tx1"/>
          </a:solidFill>
          <a:latin typeface="+mn-lt"/>
          <a:ea typeface="+mn-ea"/>
        </a:defRPr>
      </a:lvl9pPr>
    </p:bodyStyle>
    <p:otherStyle>
      <a:defPPr>
        <a:defRPr lang="ja-JP"/>
      </a:defPPr>
      <a:lvl1pPr marL="0" algn="l" defTabSz="844448" rtl="0" eaLnBrk="1" latinLnBrk="0" hangingPunct="1">
        <a:defRPr kumimoji="1" sz="1662" kern="1200">
          <a:solidFill>
            <a:schemeClr val="tx1"/>
          </a:solidFill>
          <a:latin typeface="+mn-lt"/>
          <a:ea typeface="+mn-ea"/>
          <a:cs typeface="+mn-cs"/>
        </a:defRPr>
      </a:lvl1pPr>
      <a:lvl2pPr marL="422224" algn="l" defTabSz="844448" rtl="0" eaLnBrk="1" latinLnBrk="0" hangingPunct="1">
        <a:defRPr kumimoji="1" sz="1662" kern="1200">
          <a:solidFill>
            <a:schemeClr val="tx1"/>
          </a:solidFill>
          <a:latin typeface="+mn-lt"/>
          <a:ea typeface="+mn-ea"/>
          <a:cs typeface="+mn-cs"/>
        </a:defRPr>
      </a:lvl2pPr>
      <a:lvl3pPr marL="844448" algn="l" defTabSz="844448" rtl="0" eaLnBrk="1" latinLnBrk="0" hangingPunct="1">
        <a:defRPr kumimoji="1" sz="1662" kern="1200">
          <a:solidFill>
            <a:schemeClr val="tx1"/>
          </a:solidFill>
          <a:latin typeface="+mn-lt"/>
          <a:ea typeface="+mn-ea"/>
          <a:cs typeface="+mn-cs"/>
        </a:defRPr>
      </a:lvl3pPr>
      <a:lvl4pPr marL="1266673" algn="l" defTabSz="844448" rtl="0" eaLnBrk="1" latinLnBrk="0" hangingPunct="1">
        <a:defRPr kumimoji="1" sz="1662" kern="1200">
          <a:solidFill>
            <a:schemeClr val="tx1"/>
          </a:solidFill>
          <a:latin typeface="+mn-lt"/>
          <a:ea typeface="+mn-ea"/>
          <a:cs typeface="+mn-cs"/>
        </a:defRPr>
      </a:lvl4pPr>
      <a:lvl5pPr marL="1688897" algn="l" defTabSz="844448" rtl="0" eaLnBrk="1" latinLnBrk="0" hangingPunct="1">
        <a:defRPr kumimoji="1" sz="1662" kern="1200">
          <a:solidFill>
            <a:schemeClr val="tx1"/>
          </a:solidFill>
          <a:latin typeface="+mn-lt"/>
          <a:ea typeface="+mn-ea"/>
          <a:cs typeface="+mn-cs"/>
        </a:defRPr>
      </a:lvl5pPr>
      <a:lvl6pPr marL="2111121" algn="l" defTabSz="844448" rtl="0" eaLnBrk="1" latinLnBrk="0" hangingPunct="1">
        <a:defRPr kumimoji="1" sz="1662" kern="1200">
          <a:solidFill>
            <a:schemeClr val="tx1"/>
          </a:solidFill>
          <a:latin typeface="+mn-lt"/>
          <a:ea typeface="+mn-ea"/>
          <a:cs typeface="+mn-cs"/>
        </a:defRPr>
      </a:lvl6pPr>
      <a:lvl7pPr marL="2533345" algn="l" defTabSz="844448" rtl="0" eaLnBrk="1" latinLnBrk="0" hangingPunct="1">
        <a:defRPr kumimoji="1" sz="1662" kern="1200">
          <a:solidFill>
            <a:schemeClr val="tx1"/>
          </a:solidFill>
          <a:latin typeface="+mn-lt"/>
          <a:ea typeface="+mn-ea"/>
          <a:cs typeface="+mn-cs"/>
        </a:defRPr>
      </a:lvl7pPr>
      <a:lvl8pPr marL="2955569" algn="l" defTabSz="844448" rtl="0" eaLnBrk="1" latinLnBrk="0" hangingPunct="1">
        <a:defRPr kumimoji="1" sz="1662" kern="1200">
          <a:solidFill>
            <a:schemeClr val="tx1"/>
          </a:solidFill>
          <a:latin typeface="+mn-lt"/>
          <a:ea typeface="+mn-ea"/>
          <a:cs typeface="+mn-cs"/>
        </a:defRPr>
      </a:lvl8pPr>
      <a:lvl9pPr marL="3377794" algn="l" defTabSz="844448"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63C899-4B66-42AD-8957-D6EC22C4006F}" type="datetime1">
              <a:rPr lang="ja-JP" altLang="en-US" smtClean="0">
                <a:solidFill>
                  <a:prstClr val="black">
                    <a:tint val="75000"/>
                  </a:prstClr>
                </a:solidFill>
              </a:rPr>
              <a:t>2023/11/6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u="none">
                <a:solidFill>
                  <a:schemeClr val="tx1">
                    <a:tint val="75000"/>
                  </a:schemeClr>
                </a:solidFill>
              </a:defRPr>
            </a:lvl1p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749376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emf"/><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emf"/><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834188" y="6473825"/>
            <a:ext cx="2309812" cy="365125"/>
          </a:xfrm>
        </p:spPr>
        <p:txBody>
          <a:bodyPr/>
          <a:lstStyle/>
          <a:p>
            <a:fld id="{F7D6A504-3750-4644-8C68-6E21F2120F93}"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4" name="テキスト ボックス 3"/>
          <p:cNvSpPr txBox="1"/>
          <p:nvPr/>
        </p:nvSpPr>
        <p:spPr>
          <a:xfrm>
            <a:off x="4895528" y="5445224"/>
            <a:ext cx="4020072" cy="707886"/>
          </a:xfrm>
          <a:prstGeom prst="rect">
            <a:avLst/>
          </a:prstGeom>
          <a:noFill/>
        </p:spPr>
        <p:txBody>
          <a:bodyPr wrap="square" rtlCol="0">
            <a:spAutoFit/>
          </a:bodyPr>
          <a:lstStyle/>
          <a:p>
            <a:pPr algn="r"/>
            <a:r>
              <a:rPr lang="ja-JP" altLang="en-US" sz="2000" u="none" dirty="0" err="1">
                <a:latin typeface="メイリオ" panose="020B0604030504040204" pitchFamily="50" charset="-128"/>
                <a:ea typeface="メイリオ" panose="020B0604030504040204" pitchFamily="50" charset="-128"/>
              </a:rPr>
              <a:t>大阪府福祉部障がい</a:t>
            </a:r>
            <a:r>
              <a:rPr lang="ja-JP" altLang="en-US" sz="2000" u="none" dirty="0">
                <a:latin typeface="メイリオ" panose="020B0604030504040204" pitchFamily="50" charset="-128"/>
                <a:ea typeface="メイリオ" panose="020B0604030504040204" pitchFamily="50" charset="-128"/>
              </a:rPr>
              <a:t>福祉室</a:t>
            </a:r>
            <a:endParaRPr lang="en-US" altLang="ja-JP" sz="2000" u="none" dirty="0">
              <a:latin typeface="メイリオ" panose="020B0604030504040204" pitchFamily="50" charset="-128"/>
              <a:ea typeface="メイリオ" panose="020B0604030504040204" pitchFamily="50" charset="-128"/>
            </a:endParaRPr>
          </a:p>
          <a:p>
            <a:pPr algn="r"/>
            <a:r>
              <a:rPr lang="ja-JP" altLang="en-US" sz="2000" u="none" dirty="0">
                <a:latin typeface="メイリオ" panose="020B0604030504040204" pitchFamily="50" charset="-128"/>
                <a:ea typeface="メイリオ" panose="020B0604030504040204" pitchFamily="50" charset="-128"/>
              </a:rPr>
              <a:t>生活基盤推進課　</a:t>
            </a:r>
          </a:p>
        </p:txBody>
      </p:sp>
      <p:sp>
        <p:nvSpPr>
          <p:cNvPr id="3" name="テキスト ボックス 2"/>
          <p:cNvSpPr txBox="1"/>
          <p:nvPr/>
        </p:nvSpPr>
        <p:spPr>
          <a:xfrm>
            <a:off x="24974" y="104112"/>
            <a:ext cx="4896036" cy="307777"/>
          </a:xfrm>
          <a:prstGeom prst="rect">
            <a:avLst/>
          </a:prstGeom>
          <a:noFill/>
          <a:ln>
            <a:noFill/>
          </a:ln>
        </p:spPr>
        <p:txBody>
          <a:bodyPr wrap="square" rtlCol="0">
            <a:spAutoFit/>
          </a:bodyPr>
          <a:lstStyle/>
          <a:p>
            <a:pPr algn="l"/>
            <a:r>
              <a:rPr lang="ja-JP" altLang="ja-JP" sz="1400" u="none" dirty="0">
                <a:latin typeface="メイリオ" panose="020B0604030504040204" pitchFamily="50" charset="-128"/>
                <a:ea typeface="メイリオ" panose="020B0604030504040204" pitchFamily="50" charset="-128"/>
              </a:rPr>
              <a:t>令和</a:t>
            </a:r>
            <a:r>
              <a:rPr lang="ja-JP" altLang="en-US" sz="1400" u="none" dirty="0">
                <a:latin typeface="メイリオ" panose="020B0604030504040204" pitchFamily="50" charset="-128"/>
                <a:ea typeface="メイリオ" panose="020B0604030504040204" pitchFamily="50" charset="-128"/>
              </a:rPr>
              <a:t>５</a:t>
            </a:r>
            <a:r>
              <a:rPr lang="ja-JP" altLang="ja-JP" sz="1400" u="none" dirty="0">
                <a:latin typeface="メイリオ" panose="020B0604030504040204" pitchFamily="50" charset="-128"/>
                <a:ea typeface="メイリオ" panose="020B0604030504040204" pitchFamily="50" charset="-128"/>
              </a:rPr>
              <a:t>年度</a:t>
            </a:r>
            <a:r>
              <a:rPr lang="ja-JP" altLang="en-US" sz="1400" u="none" dirty="0">
                <a:latin typeface="メイリオ" panose="020B0604030504040204" pitchFamily="50" charset="-128"/>
                <a:ea typeface="メイリオ" panose="020B0604030504040204" pitchFamily="50" charset="-128"/>
              </a:rPr>
              <a:t>第</a:t>
            </a:r>
            <a:r>
              <a:rPr lang="en-US" altLang="ja-JP" sz="1400" u="none" dirty="0">
                <a:latin typeface="メイリオ" panose="020B0604030504040204" pitchFamily="50" charset="-128"/>
                <a:ea typeface="メイリオ" panose="020B0604030504040204" pitchFamily="50" charset="-128"/>
              </a:rPr>
              <a:t>1</a:t>
            </a:r>
            <a:r>
              <a:rPr lang="ja-JP" altLang="en-US" sz="1400" u="none" dirty="0">
                <a:latin typeface="メイリオ" panose="020B0604030504040204" pitchFamily="50" charset="-128"/>
                <a:ea typeface="メイリオ" panose="020B0604030504040204" pitchFamily="50" charset="-128"/>
              </a:rPr>
              <a:t>回</a:t>
            </a:r>
            <a:r>
              <a:rPr lang="ja-JP" altLang="en-US" sz="1400" u="none" dirty="0" err="1">
                <a:latin typeface="メイリオ" panose="020B0604030504040204" pitchFamily="50" charset="-128"/>
                <a:ea typeface="メイリオ" panose="020B0604030504040204" pitchFamily="50" charset="-128"/>
              </a:rPr>
              <a:t>大阪府精神障がい</a:t>
            </a:r>
            <a:r>
              <a:rPr lang="ja-JP" altLang="en-US" sz="1400" u="none" dirty="0">
                <a:latin typeface="メイリオ" panose="020B0604030504040204" pitchFamily="50" charset="-128"/>
                <a:ea typeface="メイリオ" panose="020B0604030504040204" pitchFamily="50" charset="-128"/>
              </a:rPr>
              <a:t>者地域移行推進</a:t>
            </a:r>
            <a:r>
              <a:rPr lang="en-US" altLang="ja-JP" sz="1400" u="none" dirty="0">
                <a:latin typeface="メイリオ" panose="020B0604030504040204" pitchFamily="50" charset="-128"/>
                <a:ea typeface="メイリオ" panose="020B0604030504040204" pitchFamily="50" charset="-128"/>
              </a:rPr>
              <a:t>WG</a:t>
            </a:r>
            <a:endParaRPr lang="ja-JP" altLang="en-US" sz="1200" u="none" dirty="0">
              <a:latin typeface="メイリオ" panose="020B0604030504040204" pitchFamily="50" charset="-128"/>
              <a:ea typeface="メイリオ" panose="020B0604030504040204" pitchFamily="50" charset="-128"/>
            </a:endParaRPr>
          </a:p>
        </p:txBody>
      </p:sp>
      <p:sp>
        <p:nvSpPr>
          <p:cNvPr id="7" name="コンテンツ プレースホルダー 2"/>
          <p:cNvSpPr txBox="1">
            <a:spLocks/>
          </p:cNvSpPr>
          <p:nvPr/>
        </p:nvSpPr>
        <p:spPr>
          <a:xfrm>
            <a:off x="575556" y="955561"/>
            <a:ext cx="7992888" cy="2054899"/>
          </a:xfrm>
          <a:prstGeom prst="rect">
            <a:avLst/>
          </a:prstGeom>
        </p:spPr>
        <p:txBody>
          <a:bodyPr vert="horz" lIns="91440" tIns="108000" rIns="91440" bIns="45720" rtlCol="0" anchor="ctr" anchorCtr="1">
            <a:normAutofit fontScale="97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3200" b="1" u="none" cap="small" dirty="0">
                <a:latin typeface="メイリオ" panose="020B0604030504040204" pitchFamily="50" charset="-128"/>
                <a:ea typeface="メイリオ" panose="020B0604030504040204" pitchFamily="50" charset="-128"/>
              </a:rPr>
              <a:t>令和</a:t>
            </a:r>
            <a:r>
              <a:rPr lang="en-US" altLang="ja-JP" sz="3200" b="1" u="none" cap="small" dirty="0">
                <a:latin typeface="メイリオ" panose="020B0604030504040204" pitchFamily="50" charset="-128"/>
                <a:ea typeface="メイリオ" panose="020B0604030504040204" pitchFamily="50" charset="-128"/>
              </a:rPr>
              <a:t>4</a:t>
            </a:r>
            <a:r>
              <a:rPr lang="ja-JP" altLang="en-US" sz="3200" b="1" u="none" cap="small" dirty="0">
                <a:latin typeface="メイリオ" panose="020B0604030504040204" pitchFamily="50" charset="-128"/>
                <a:ea typeface="メイリオ" panose="020B0604030504040204" pitchFamily="50" charset="-128"/>
              </a:rPr>
              <a:t>年度大阪府精神科在院患者調査</a:t>
            </a:r>
            <a:endParaRPr lang="en-US" altLang="ja-JP" sz="3200" b="1" u="none" cap="small" dirty="0">
              <a:latin typeface="メイリオ" panose="020B0604030504040204" pitchFamily="50" charset="-128"/>
              <a:ea typeface="メイリオ" panose="020B0604030504040204" pitchFamily="50" charset="-128"/>
            </a:endParaRPr>
          </a:p>
          <a:p>
            <a:r>
              <a:rPr lang="ja-JP" altLang="en-US" sz="3200" b="1" u="none" cap="small" dirty="0">
                <a:latin typeface="メイリオ" panose="020B0604030504040204" pitchFamily="50" charset="-128"/>
                <a:ea typeface="メイリオ" panose="020B0604030504040204" pitchFamily="50" charset="-128"/>
              </a:rPr>
              <a:t>について</a:t>
            </a:r>
            <a:endParaRPr lang="ja-JP" altLang="en-US" sz="3200" b="1" u="none" dirty="0">
              <a:latin typeface="メイリオ" panose="020B0604030504040204" pitchFamily="50" charset="-128"/>
              <a:ea typeface="メイリオ"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1346713193"/>
              </p:ext>
            </p:extLst>
          </p:nvPr>
        </p:nvGraphicFramePr>
        <p:xfrm>
          <a:off x="575556" y="357301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796136" y="41891"/>
            <a:ext cx="3298513" cy="432220"/>
          </a:xfrm>
          <a:prstGeom prst="rect">
            <a:avLst/>
          </a:prstGeom>
          <a:noFill/>
          <a:ln>
            <a:solidFill>
              <a:schemeClr val="tx1"/>
            </a:solidFill>
          </a:ln>
        </p:spPr>
        <p:txBody>
          <a:bodyPr wrap="square" tIns="108000" rtlCol="0">
            <a:spAutoFit/>
          </a:bodyPr>
          <a:lstStyle/>
          <a:p>
            <a:r>
              <a:rPr kumimoji="1" lang="ja-JP" altLang="en-US" u="none" dirty="0">
                <a:latin typeface="メイリオ" panose="020B0604030504040204" pitchFamily="50" charset="-128"/>
                <a:ea typeface="メイリオ" panose="020B0604030504040204" pitchFamily="50" charset="-128"/>
              </a:rPr>
              <a:t>資料</a:t>
            </a:r>
            <a:r>
              <a:rPr kumimoji="1" lang="en-US" altLang="ja-JP" u="none" dirty="0">
                <a:latin typeface="メイリオ" panose="020B0604030504040204" pitchFamily="50" charset="-128"/>
                <a:ea typeface="メイリオ" panose="020B0604030504040204" pitchFamily="50" charset="-128"/>
              </a:rPr>
              <a:t>1-1(</a:t>
            </a:r>
            <a:r>
              <a:rPr kumimoji="1" lang="ja-JP" altLang="en-US" u="none" dirty="0">
                <a:latin typeface="メイリオ" panose="020B0604030504040204" pitchFamily="50" charset="-128"/>
                <a:ea typeface="メイリオ" panose="020B0604030504040204" pitchFamily="50" charset="-128"/>
              </a:rPr>
              <a:t>修正後</a:t>
            </a:r>
            <a:r>
              <a:rPr kumimoji="1" lang="en-US" altLang="ja-JP" u="none" dirty="0">
                <a:latin typeface="メイリオ" panose="020B0604030504040204" pitchFamily="50" charset="-128"/>
                <a:ea typeface="メイリオ" panose="020B0604030504040204" pitchFamily="50" charset="-128"/>
              </a:rPr>
              <a:t>)</a:t>
            </a:r>
            <a:endParaRPr kumimoji="1" lang="ja-JP" altLang="en-US" u="non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5136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anim calcmode="lin" valueType="num">
                                      <p:cBhvr>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7">
                                            <p:txEl>
                                              <p:pRg st="0" end="0"/>
                                            </p:txEl>
                                          </p:spTgt>
                                        </p:tgtEl>
                                        <p:attrNameLst>
                                          <p:attrName>style.fontWeight</p:attrName>
                                        </p:attrNameLst>
                                      </p:cBhvr>
                                      <p:to>
                                        <p:strVal val="bold"/>
                                      </p:to>
                                    </p:set>
                                  </p:childTnLst>
                                </p:cTn>
                              </p:par>
                            </p:childTnLst>
                          </p:cTn>
                        </p:par>
                      </p:childTnLst>
                    </p:cTn>
                  </p:par>
                  <p:par>
                    <p:cTn id="20" fill="hold">
                      <p:stCondLst>
                        <p:cond delay="indefinite"/>
                      </p:stCondLst>
                      <p:childTnLst>
                        <p:par>
                          <p:cTn id="21" fill="hold">
                            <p:stCondLst>
                              <p:cond delay="0"/>
                            </p:stCondLst>
                            <p:childTnLst>
                              <p:par>
                                <p:cTn id="22" presetID="15" presetClass="emph" presetSubtype="0" nodeType="clickEffect">
                                  <p:stCondLst>
                                    <p:cond delay="0"/>
                                  </p:stCondLst>
                                  <p:iterate type="lt">
                                    <p:tmAbs val="25"/>
                                  </p:iterate>
                                  <p:childTnLst>
                                    <p:set>
                                      <p:cBhvr override="childStyle">
                                        <p:cTn id="23" dur="indefinite"/>
                                        <p:tgtEl>
                                          <p:spTgt spid="7">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4" name="Rectangle 1026"/>
          <p:cNvSpPr>
            <a:spLocks noGrp="1" noChangeArrowheads="1"/>
          </p:cNvSpPr>
          <p:nvPr/>
        </p:nvSpPr>
        <p:spPr bwMode="auto">
          <a:xfrm>
            <a:off x="746634" y="573630"/>
            <a:ext cx="7842693" cy="404673"/>
          </a:xfrm>
          <a:prstGeom prst="roundRect">
            <a:avLst>
              <a:gd name="adj" fmla="val 22530"/>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346" b="1" u="none" dirty="0">
                <a:solidFill>
                  <a:sysClr val="windowText" lastClr="000000"/>
                </a:solidFill>
                <a:latin typeface="+mn-ea"/>
              </a:rPr>
              <a:t>状態像（寛解・院内寛解）の推移　</a:t>
            </a:r>
            <a:r>
              <a:rPr lang="en-US" altLang="ja-JP" sz="2346" b="1" u="none" dirty="0">
                <a:solidFill>
                  <a:sysClr val="windowText" lastClr="000000"/>
                </a:solidFill>
                <a:latin typeface="+mn-ea"/>
              </a:rPr>
              <a:t>H25</a:t>
            </a:r>
            <a:r>
              <a:rPr lang="ja-JP" altLang="en-US" sz="2346" b="1" u="none" dirty="0">
                <a:solidFill>
                  <a:sysClr val="windowText" lastClr="000000"/>
                </a:solidFill>
                <a:latin typeface="+mn-ea"/>
              </a:rPr>
              <a:t>～</a:t>
            </a:r>
            <a:r>
              <a:rPr lang="en-US" altLang="ja-JP" sz="2346" b="1" u="none" dirty="0">
                <a:solidFill>
                  <a:sysClr val="windowText" lastClr="000000"/>
                </a:solidFill>
                <a:latin typeface="+mn-ea"/>
              </a:rPr>
              <a:t>R4</a:t>
            </a:r>
          </a:p>
        </p:txBody>
      </p:sp>
      <p:graphicFrame>
        <p:nvGraphicFramePr>
          <p:cNvPr id="6" name="グラフ 5"/>
          <p:cNvGraphicFramePr>
            <a:graphicFrameLocks/>
          </p:cNvGraphicFramePr>
          <p:nvPr/>
        </p:nvGraphicFramePr>
        <p:xfrm>
          <a:off x="371474" y="1052735"/>
          <a:ext cx="8593014" cy="5303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942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11</a:t>
            </a:fld>
            <a:endParaRPr lang="ja-JP" altLang="en-US">
              <a:solidFill>
                <a:prstClr val="black">
                  <a:tint val="75000"/>
                </a:prstClr>
              </a:solidFill>
            </a:endParaRPr>
          </a:p>
        </p:txBody>
      </p:sp>
      <p:graphicFrame>
        <p:nvGraphicFramePr>
          <p:cNvPr id="5" name="グラフ 4"/>
          <p:cNvGraphicFramePr>
            <a:graphicFrameLocks/>
          </p:cNvGraphicFramePr>
          <p:nvPr>
            <p:extLst>
              <p:ext uri="{D42A27DB-BD31-4B8C-83A1-F6EECF244321}">
                <p14:modId xmlns:p14="http://schemas.microsoft.com/office/powerpoint/2010/main" val="2362225906"/>
              </p:ext>
            </p:extLst>
          </p:nvPr>
        </p:nvGraphicFramePr>
        <p:xfrm>
          <a:off x="179512" y="620688"/>
          <a:ext cx="8712968"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1026">
            <a:extLst>
              <a:ext uri="{FF2B5EF4-FFF2-40B4-BE49-F238E27FC236}">
                <a16:creationId xmlns:a16="http://schemas.microsoft.com/office/drawing/2014/main" id="{DEE18457-1D46-4FC2-84BF-2DAEB2AB5DA7}"/>
              </a:ext>
            </a:extLst>
          </p:cNvPr>
          <p:cNvSpPr>
            <a:spLocks noGrp="1" noChangeArrowheads="1"/>
          </p:cNvSpPr>
          <p:nvPr/>
        </p:nvSpPr>
        <p:spPr bwMode="auto">
          <a:xfrm>
            <a:off x="467544" y="6270373"/>
            <a:ext cx="6264696" cy="365125"/>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r>
              <a:rPr lang="ja-JP" altLang="en-US" sz="1200" u="none" dirty="0">
                <a:solidFill>
                  <a:sysClr val="windowText" lastClr="000000"/>
                </a:solidFill>
                <a:latin typeface="メイリオ" panose="020B0604030504040204" pitchFamily="50" charset="-128"/>
                <a:ea typeface="メイリオ" panose="020B0604030504040204" pitchFamily="50" charset="-128"/>
              </a:rPr>
              <a:t>感染症対策等で退院支援が阻害された可能性は高いが、寛解・院内寛解群は減少傾向</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8456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3763686394"/>
              </p:ext>
            </p:extLst>
          </p:nvPr>
        </p:nvGraphicFramePr>
        <p:xfrm>
          <a:off x="323528" y="52464"/>
          <a:ext cx="5076056"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00000000-0008-0000-2B00-000006000000}"/>
              </a:ext>
            </a:extLst>
          </p:cNvPr>
          <p:cNvGraphicFramePr>
            <a:graphicFrameLocks/>
          </p:cNvGraphicFramePr>
          <p:nvPr/>
        </p:nvGraphicFramePr>
        <p:xfrm>
          <a:off x="3879512" y="3021929"/>
          <a:ext cx="5156984" cy="3575423"/>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5" name="Rectangle 1026">
            <a:extLst>
              <a:ext uri="{FF2B5EF4-FFF2-40B4-BE49-F238E27FC236}">
                <a16:creationId xmlns:a16="http://schemas.microsoft.com/office/drawing/2014/main" id="{B681B09D-B519-484C-8951-8E850BB5E27E}"/>
              </a:ext>
            </a:extLst>
          </p:cNvPr>
          <p:cNvSpPr>
            <a:spLocks noGrp="1" noChangeArrowheads="1"/>
          </p:cNvSpPr>
          <p:nvPr/>
        </p:nvSpPr>
        <p:spPr bwMode="auto">
          <a:xfrm>
            <a:off x="4886433" y="150211"/>
            <a:ext cx="3978455" cy="404673"/>
          </a:xfrm>
          <a:prstGeom prst="roundRect">
            <a:avLst>
              <a:gd name="adj" fmla="val 22530"/>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346" b="1" u="none" dirty="0">
                <a:solidFill>
                  <a:sysClr val="windowText" lastClr="000000"/>
                </a:solidFill>
                <a:latin typeface="+mn-ea"/>
              </a:rPr>
              <a:t>退院阻害要因</a:t>
            </a:r>
            <a:endParaRPr lang="en-US" altLang="ja-JP" sz="2346" b="1" u="none" dirty="0">
              <a:solidFill>
                <a:sysClr val="windowText" lastClr="000000"/>
              </a:solidFill>
              <a:latin typeface="+mn-ea"/>
            </a:endParaRPr>
          </a:p>
        </p:txBody>
      </p:sp>
      <p:sp>
        <p:nvSpPr>
          <p:cNvPr id="6" name="Rectangle 1026"/>
          <p:cNvSpPr>
            <a:spLocks noGrp="1" noChangeArrowheads="1"/>
          </p:cNvSpPr>
          <p:nvPr/>
        </p:nvSpPr>
        <p:spPr bwMode="auto">
          <a:xfrm>
            <a:off x="251520" y="6381328"/>
            <a:ext cx="7128792"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年以上の寛解・院内寛解群で主症状が落ち着いている方の約</a:t>
            </a:r>
            <a:r>
              <a:rPr lang="en-US" altLang="ja-JP" sz="1200" u="none" dirty="0">
                <a:solidFill>
                  <a:sysClr val="windowText" lastClr="000000"/>
                </a:solidFill>
                <a:latin typeface="メイリオ" panose="020B0604030504040204" pitchFamily="50" charset="-128"/>
                <a:ea typeface="メイリオ" panose="020B0604030504040204" pitchFamily="50" charset="-128"/>
              </a:rPr>
              <a:t>92%</a:t>
            </a:r>
            <a:r>
              <a:rPr lang="ja-JP" altLang="en-US" sz="1200" u="none" dirty="0">
                <a:solidFill>
                  <a:sysClr val="windowText" lastClr="000000"/>
                </a:solidFill>
                <a:latin typeface="メイリオ" panose="020B0604030504040204" pitchFamily="50" charset="-128"/>
                <a:ea typeface="メイリオ" panose="020B0604030504040204" pitchFamily="50" charset="-128"/>
              </a:rPr>
              <a:t>に退院阻害要因がある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
        <p:nvSpPr>
          <p:cNvPr id="7" name="正方形/長方形 6"/>
          <p:cNvSpPr/>
          <p:nvPr/>
        </p:nvSpPr>
        <p:spPr bwMode="auto">
          <a:xfrm>
            <a:off x="7380496" y="3445409"/>
            <a:ext cx="1224136" cy="1124692"/>
          </a:xfrm>
          <a:prstGeom prst="rect">
            <a:avLst/>
          </a:prstGeom>
          <a:noFill/>
          <a:ln w="381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386723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13</a:t>
            </a:fld>
            <a:endParaRPr lang="ja-JP" altLang="en-US">
              <a:solidFill>
                <a:prstClr val="black">
                  <a:tint val="75000"/>
                </a:prstClr>
              </a:solidFill>
            </a:endParaRPr>
          </a:p>
        </p:txBody>
      </p:sp>
      <p:graphicFrame>
        <p:nvGraphicFramePr>
          <p:cNvPr id="3" name="グラフ 2">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631062503"/>
              </p:ext>
            </p:extLst>
          </p:nvPr>
        </p:nvGraphicFramePr>
        <p:xfrm>
          <a:off x="251520" y="0"/>
          <a:ext cx="8712968"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楕円 3"/>
          <p:cNvSpPr/>
          <p:nvPr/>
        </p:nvSpPr>
        <p:spPr bwMode="auto">
          <a:xfrm>
            <a:off x="3131840" y="1579420"/>
            <a:ext cx="1152128" cy="581146"/>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5" name="楕円 4"/>
          <p:cNvSpPr/>
          <p:nvPr/>
        </p:nvSpPr>
        <p:spPr bwMode="auto">
          <a:xfrm>
            <a:off x="2915816" y="3586846"/>
            <a:ext cx="1368152" cy="274202"/>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299028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10" presetClass="exit" presetSubtype="0" fill="hold" grpId="1" nodeType="after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14</a:t>
            </a:fld>
            <a:endParaRPr lang="ja-JP" altLang="en-US">
              <a:solidFill>
                <a:prstClr val="black">
                  <a:tint val="75000"/>
                </a:prstClr>
              </a:solidFill>
            </a:endParaRPr>
          </a:p>
        </p:txBody>
      </p:sp>
      <p:graphicFrame>
        <p:nvGraphicFramePr>
          <p:cNvPr id="8" name="グラフ 7">
            <a:extLst>
              <a:ext uri="{FF2B5EF4-FFF2-40B4-BE49-F238E27FC236}">
                <a16:creationId xmlns:a16="http://schemas.microsoft.com/office/drawing/2014/main" id="{00000000-0008-0000-2C00-000003000000}"/>
              </a:ext>
            </a:extLst>
          </p:cNvPr>
          <p:cNvGraphicFramePr>
            <a:graphicFrameLocks/>
          </p:cNvGraphicFramePr>
          <p:nvPr/>
        </p:nvGraphicFramePr>
        <p:xfrm>
          <a:off x="-72008" y="4548"/>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楕円 5"/>
          <p:cNvSpPr/>
          <p:nvPr/>
        </p:nvSpPr>
        <p:spPr bwMode="auto">
          <a:xfrm>
            <a:off x="0" y="5517232"/>
            <a:ext cx="4355976" cy="839119"/>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289347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15</a:t>
            </a:fld>
            <a:endParaRPr lang="ja-JP" altLang="en-US">
              <a:solidFill>
                <a:prstClr val="black">
                  <a:tint val="75000"/>
                </a:prstClr>
              </a:solidFill>
            </a:endParaRPr>
          </a:p>
        </p:txBody>
      </p:sp>
      <p:graphicFrame>
        <p:nvGraphicFramePr>
          <p:cNvPr id="3" name="グラフ 2">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813620566"/>
              </p:ext>
            </p:extLst>
          </p:nvPr>
        </p:nvGraphicFramePr>
        <p:xfrm>
          <a:off x="107504" y="2020"/>
          <a:ext cx="9036496" cy="6855979"/>
        </p:xfrm>
        <a:graphic>
          <a:graphicData uri="http://schemas.openxmlformats.org/drawingml/2006/chart">
            <c:chart xmlns:c="http://schemas.openxmlformats.org/drawingml/2006/chart" xmlns:r="http://schemas.openxmlformats.org/officeDocument/2006/relationships" r:id="rId2"/>
          </a:graphicData>
        </a:graphic>
      </p:graphicFrame>
      <p:sp>
        <p:nvSpPr>
          <p:cNvPr id="4" name="楕円 3"/>
          <p:cNvSpPr/>
          <p:nvPr/>
        </p:nvSpPr>
        <p:spPr bwMode="auto">
          <a:xfrm>
            <a:off x="107504" y="5597629"/>
            <a:ext cx="4536504" cy="653154"/>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5" name="Rectangle 1026"/>
          <p:cNvSpPr>
            <a:spLocks noGrp="1" noChangeArrowheads="1"/>
          </p:cNvSpPr>
          <p:nvPr/>
        </p:nvSpPr>
        <p:spPr bwMode="auto">
          <a:xfrm>
            <a:off x="5999740" y="4221088"/>
            <a:ext cx="2973820" cy="1224136"/>
          </a:xfrm>
          <a:prstGeom prst="roundRect">
            <a:avLst>
              <a:gd name="adj" fmla="val 21903"/>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altLang="ja-JP" sz="1200" u="none" dirty="0">
                <a:solidFill>
                  <a:sysClr val="windowText" lastClr="000000"/>
                </a:solidFill>
                <a:latin typeface="メイリオ" panose="020B0604030504040204" pitchFamily="50" charset="-128"/>
                <a:ea typeface="メイリオ" panose="020B0604030504040204" pitchFamily="50" charset="-128"/>
              </a:rPr>
              <a:t>R4</a:t>
            </a:r>
            <a:r>
              <a:rPr lang="ja-JP" altLang="en-US" sz="1200" u="none" dirty="0">
                <a:solidFill>
                  <a:sysClr val="windowText" lastClr="000000"/>
                </a:solidFill>
                <a:latin typeface="メイリオ" panose="020B0604030504040204" pitchFamily="50" charset="-128"/>
                <a:ea typeface="メイリオ" panose="020B0604030504040204" pitchFamily="50" charset="-128"/>
              </a:rPr>
              <a:t>より追加した身体的機能および</a:t>
            </a:r>
            <a:br>
              <a:rPr lang="en-US" altLang="ja-JP" sz="1200" u="none" dirty="0">
                <a:solidFill>
                  <a:sysClr val="windowText" lastClr="000000"/>
                </a:solidFill>
                <a:latin typeface="メイリオ" panose="020B0604030504040204" pitchFamily="50" charset="-128"/>
                <a:ea typeface="メイリオ" panose="020B0604030504040204" pitchFamily="50" charset="-128"/>
              </a:rPr>
            </a:br>
            <a:r>
              <a:rPr lang="ja-JP" altLang="en-US" sz="1200" u="none" dirty="0">
                <a:solidFill>
                  <a:sysClr val="windowText" lastClr="000000"/>
                </a:solidFill>
                <a:latin typeface="メイリオ" panose="020B0604030504040204" pitchFamily="50" charset="-128"/>
                <a:ea typeface="メイリオ" panose="020B0604030504040204" pitchFamily="50" charset="-128"/>
              </a:rPr>
              <a:t>身体合併症に関しては、高齢期の方の方が顕著に退院を阻害する要因となっている。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301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8" name="Rectangle 1026"/>
          <p:cNvSpPr>
            <a:spLocks noGrp="1" noChangeArrowheads="1"/>
          </p:cNvSpPr>
          <p:nvPr/>
        </p:nvSpPr>
        <p:spPr bwMode="auto">
          <a:xfrm>
            <a:off x="5724128" y="4797152"/>
            <a:ext cx="3251515" cy="936117"/>
          </a:xfrm>
          <a:prstGeom prst="roundRect">
            <a:avLst>
              <a:gd name="adj" fmla="val 9453"/>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特に、寛解院内寛解群では、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65</a:t>
            </a:r>
            <a:r>
              <a:rPr lang="ja-JP" altLang="en-US" sz="1200" u="none" dirty="0">
                <a:solidFill>
                  <a:sysClr val="windowText" lastClr="000000"/>
                </a:solidFill>
                <a:latin typeface="メイリオ" panose="020B0604030504040204" pitchFamily="50" charset="-128"/>
                <a:ea typeface="メイリオ" panose="020B0604030504040204" pitchFamily="50" charset="-128"/>
              </a:rPr>
              <a:t>歳未満の方で身体合併症が重度等の方の退院が阻害されている可能性がある。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
        <p:nvSpPr>
          <p:cNvPr id="9" name="楕円 8"/>
          <p:cNvSpPr/>
          <p:nvPr/>
        </p:nvSpPr>
        <p:spPr bwMode="auto">
          <a:xfrm>
            <a:off x="107504" y="5805263"/>
            <a:ext cx="4536504" cy="445519"/>
          </a:xfrm>
          <a:prstGeom prst="ellipse">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graphicFrame>
        <p:nvGraphicFramePr>
          <p:cNvPr id="7" name="グラフ 6">
            <a:extLst>
              <a:ext uri="{FF2B5EF4-FFF2-40B4-BE49-F238E27FC236}">
                <a16:creationId xmlns:a16="http://schemas.microsoft.com/office/drawing/2014/main" id="{00000000-0008-0000-2C00-000002000000}"/>
              </a:ext>
            </a:extLst>
          </p:cNvPr>
          <p:cNvGraphicFramePr>
            <a:graphicFrameLocks/>
          </p:cNvGraphicFramePr>
          <p:nvPr/>
        </p:nvGraphicFramePr>
        <p:xfrm>
          <a:off x="-12429"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352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4" name="Rectangle 2"/>
          <p:cNvSpPr txBox="1">
            <a:spLocks noChangeArrowheads="1"/>
          </p:cNvSpPr>
          <p:nvPr/>
        </p:nvSpPr>
        <p:spPr>
          <a:xfrm>
            <a:off x="249445" y="369962"/>
            <a:ext cx="3923553" cy="571783"/>
          </a:xfrm>
          <a:prstGeom prst="roundRect">
            <a:avLst/>
          </a:prstGeom>
          <a:noFill/>
          <a:ln>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lvl1pPr algn="ctr" rtl="0" eaLnBrk="1" fontAlgn="base" hangingPunct="1">
              <a:spcBef>
                <a:spcPct val="0"/>
              </a:spcBef>
              <a:spcAft>
                <a:spcPct val="0"/>
              </a:spcAft>
              <a:defRPr kumimoji="1" sz="4000" b="1">
                <a:solidFill>
                  <a:schemeClr val="lt1"/>
                </a:solidFill>
                <a:latin typeface="+mn-lt"/>
                <a:ea typeface="+mn-ea"/>
                <a:cs typeface="+mn-cs"/>
              </a:defRPr>
            </a:lvl1pPr>
            <a:lvl2pPr algn="ctr" rtl="0" eaLnBrk="1" fontAlgn="base" hangingPunct="1">
              <a:spcBef>
                <a:spcPct val="0"/>
              </a:spcBef>
              <a:spcAft>
                <a:spcPct val="0"/>
              </a:spcAft>
              <a:defRPr kumimoji="1" sz="3200">
                <a:solidFill>
                  <a:schemeClr val="lt1"/>
                </a:solidFill>
                <a:latin typeface="+mn-lt"/>
                <a:ea typeface="+mn-ea"/>
                <a:cs typeface="+mn-cs"/>
              </a:defRPr>
            </a:lvl2pPr>
            <a:lvl3pPr algn="ctr" rtl="0" eaLnBrk="1" fontAlgn="base" hangingPunct="1">
              <a:spcBef>
                <a:spcPct val="0"/>
              </a:spcBef>
              <a:spcAft>
                <a:spcPct val="0"/>
              </a:spcAft>
              <a:defRPr kumimoji="1" sz="3200">
                <a:solidFill>
                  <a:schemeClr val="lt1"/>
                </a:solidFill>
                <a:latin typeface="+mn-lt"/>
                <a:ea typeface="+mn-ea"/>
                <a:cs typeface="+mn-cs"/>
              </a:defRPr>
            </a:lvl3pPr>
            <a:lvl4pPr algn="ctr" rtl="0" eaLnBrk="1" fontAlgn="base" hangingPunct="1">
              <a:spcBef>
                <a:spcPct val="0"/>
              </a:spcBef>
              <a:spcAft>
                <a:spcPct val="0"/>
              </a:spcAft>
              <a:defRPr kumimoji="1" sz="3200">
                <a:solidFill>
                  <a:schemeClr val="lt1"/>
                </a:solidFill>
                <a:latin typeface="+mn-lt"/>
                <a:ea typeface="+mn-ea"/>
                <a:cs typeface="+mn-cs"/>
              </a:defRPr>
            </a:lvl4pPr>
            <a:lvl5pPr algn="ctr" rtl="0" eaLnBrk="1" fontAlgn="base" hangingPunct="1">
              <a:spcBef>
                <a:spcPct val="0"/>
              </a:spcBef>
              <a:spcAft>
                <a:spcPct val="0"/>
              </a:spcAft>
              <a:defRPr kumimoji="1" sz="3200">
                <a:solidFill>
                  <a:schemeClr val="lt1"/>
                </a:solidFill>
                <a:latin typeface="+mn-lt"/>
                <a:ea typeface="+mn-ea"/>
                <a:cs typeface="+mn-cs"/>
              </a:defRPr>
            </a:lvl5pPr>
            <a:lvl6pPr marL="457200" algn="ctr" rtl="0" eaLnBrk="1" fontAlgn="base" hangingPunct="1">
              <a:spcBef>
                <a:spcPct val="0"/>
              </a:spcBef>
              <a:spcAft>
                <a:spcPct val="0"/>
              </a:spcAft>
              <a:defRPr kumimoji="1" sz="3200">
                <a:solidFill>
                  <a:schemeClr val="lt1"/>
                </a:solidFill>
                <a:latin typeface="+mn-lt"/>
                <a:ea typeface="+mn-ea"/>
                <a:cs typeface="+mn-cs"/>
              </a:defRPr>
            </a:lvl6pPr>
            <a:lvl7pPr marL="914400" algn="ctr" rtl="0" eaLnBrk="1" fontAlgn="base" hangingPunct="1">
              <a:spcBef>
                <a:spcPct val="0"/>
              </a:spcBef>
              <a:spcAft>
                <a:spcPct val="0"/>
              </a:spcAft>
              <a:defRPr kumimoji="1" sz="3200">
                <a:solidFill>
                  <a:schemeClr val="lt1"/>
                </a:solidFill>
                <a:latin typeface="+mn-lt"/>
                <a:ea typeface="+mn-ea"/>
                <a:cs typeface="+mn-cs"/>
              </a:defRPr>
            </a:lvl7pPr>
            <a:lvl8pPr marL="1371600" algn="ctr" rtl="0" eaLnBrk="1" fontAlgn="base" hangingPunct="1">
              <a:spcBef>
                <a:spcPct val="0"/>
              </a:spcBef>
              <a:spcAft>
                <a:spcPct val="0"/>
              </a:spcAft>
              <a:defRPr kumimoji="1" sz="3200">
                <a:solidFill>
                  <a:schemeClr val="lt1"/>
                </a:solidFill>
                <a:latin typeface="+mn-lt"/>
                <a:ea typeface="+mn-ea"/>
                <a:cs typeface="+mn-cs"/>
              </a:defRPr>
            </a:lvl8pPr>
            <a:lvl9pPr marL="1828800" algn="ctr" rtl="0" eaLnBrk="1" fontAlgn="base" hangingPunct="1">
              <a:spcBef>
                <a:spcPct val="0"/>
              </a:spcBef>
              <a:spcAft>
                <a:spcPct val="0"/>
              </a:spcAft>
              <a:defRPr kumimoji="1" sz="3200">
                <a:solidFill>
                  <a:schemeClr val="lt1"/>
                </a:solidFill>
                <a:latin typeface="+mn-lt"/>
                <a:ea typeface="+mn-ea"/>
                <a:cs typeface="+mn-cs"/>
              </a:defRPr>
            </a:lvl9pPr>
          </a:lstStyle>
          <a:p>
            <a:r>
              <a:rPr lang="ja-JP" altLang="en-US" sz="1847" u="none" dirty="0">
                <a:solidFill>
                  <a:sysClr val="windowText" lastClr="000000"/>
                </a:solidFill>
              </a:rPr>
              <a:t>状態像による比較（</a:t>
            </a:r>
            <a:r>
              <a:rPr lang="en-US" altLang="ja-JP" sz="1847" u="none" dirty="0">
                <a:solidFill>
                  <a:sysClr val="windowText" lastClr="000000"/>
                </a:solidFill>
              </a:rPr>
              <a:t>1</a:t>
            </a:r>
            <a:r>
              <a:rPr lang="ja-JP" altLang="en-US" sz="1847" u="none" dirty="0">
                <a:solidFill>
                  <a:sysClr val="windowText" lastClr="000000"/>
                </a:solidFill>
              </a:rPr>
              <a:t>年以上）</a:t>
            </a:r>
          </a:p>
        </p:txBody>
      </p:sp>
      <p:graphicFrame>
        <p:nvGraphicFramePr>
          <p:cNvPr id="6" name="表 5"/>
          <p:cNvGraphicFramePr>
            <a:graphicFrameLocks noGrp="1"/>
          </p:cNvGraphicFramePr>
          <p:nvPr/>
        </p:nvGraphicFramePr>
        <p:xfrm>
          <a:off x="249441" y="1124735"/>
          <a:ext cx="8571028" cy="5231615"/>
        </p:xfrm>
        <a:graphic>
          <a:graphicData uri="http://schemas.openxmlformats.org/drawingml/2006/table">
            <a:tbl>
              <a:tblPr>
                <a:tableStyleId>{BDBED569-4797-4DF1-A0F4-6AAB3CD982D8}</a:tableStyleId>
              </a:tblPr>
              <a:tblGrid>
                <a:gridCol w="733496">
                  <a:extLst>
                    <a:ext uri="{9D8B030D-6E8A-4147-A177-3AD203B41FA5}">
                      <a16:colId xmlns:a16="http://schemas.microsoft.com/office/drawing/2014/main" val="1917647204"/>
                    </a:ext>
                  </a:extLst>
                </a:gridCol>
                <a:gridCol w="774245">
                  <a:extLst>
                    <a:ext uri="{9D8B030D-6E8A-4147-A177-3AD203B41FA5}">
                      <a16:colId xmlns:a16="http://schemas.microsoft.com/office/drawing/2014/main" val="2189734757"/>
                    </a:ext>
                  </a:extLst>
                </a:gridCol>
                <a:gridCol w="774245">
                  <a:extLst>
                    <a:ext uri="{9D8B030D-6E8A-4147-A177-3AD203B41FA5}">
                      <a16:colId xmlns:a16="http://schemas.microsoft.com/office/drawing/2014/main" val="3740384127"/>
                    </a:ext>
                  </a:extLst>
                </a:gridCol>
                <a:gridCol w="774245">
                  <a:extLst>
                    <a:ext uri="{9D8B030D-6E8A-4147-A177-3AD203B41FA5}">
                      <a16:colId xmlns:a16="http://schemas.microsoft.com/office/drawing/2014/main" val="2000962483"/>
                    </a:ext>
                  </a:extLst>
                </a:gridCol>
                <a:gridCol w="774245">
                  <a:extLst>
                    <a:ext uri="{9D8B030D-6E8A-4147-A177-3AD203B41FA5}">
                      <a16:colId xmlns:a16="http://schemas.microsoft.com/office/drawing/2014/main" val="682786489"/>
                    </a:ext>
                  </a:extLst>
                </a:gridCol>
                <a:gridCol w="774245">
                  <a:extLst>
                    <a:ext uri="{9D8B030D-6E8A-4147-A177-3AD203B41FA5}">
                      <a16:colId xmlns:a16="http://schemas.microsoft.com/office/drawing/2014/main" val="900538257"/>
                    </a:ext>
                  </a:extLst>
                </a:gridCol>
                <a:gridCol w="774245">
                  <a:extLst>
                    <a:ext uri="{9D8B030D-6E8A-4147-A177-3AD203B41FA5}">
                      <a16:colId xmlns:a16="http://schemas.microsoft.com/office/drawing/2014/main" val="3796485194"/>
                    </a:ext>
                  </a:extLst>
                </a:gridCol>
                <a:gridCol w="774245">
                  <a:extLst>
                    <a:ext uri="{9D8B030D-6E8A-4147-A177-3AD203B41FA5}">
                      <a16:colId xmlns:a16="http://schemas.microsoft.com/office/drawing/2014/main" val="4268053919"/>
                    </a:ext>
                  </a:extLst>
                </a:gridCol>
                <a:gridCol w="774245">
                  <a:extLst>
                    <a:ext uri="{9D8B030D-6E8A-4147-A177-3AD203B41FA5}">
                      <a16:colId xmlns:a16="http://schemas.microsoft.com/office/drawing/2014/main" val="37725918"/>
                    </a:ext>
                  </a:extLst>
                </a:gridCol>
                <a:gridCol w="774245">
                  <a:extLst>
                    <a:ext uri="{9D8B030D-6E8A-4147-A177-3AD203B41FA5}">
                      <a16:colId xmlns:a16="http://schemas.microsoft.com/office/drawing/2014/main" val="4075505533"/>
                    </a:ext>
                  </a:extLst>
                </a:gridCol>
                <a:gridCol w="869327">
                  <a:extLst>
                    <a:ext uri="{9D8B030D-6E8A-4147-A177-3AD203B41FA5}">
                      <a16:colId xmlns:a16="http://schemas.microsoft.com/office/drawing/2014/main" val="1415623982"/>
                    </a:ext>
                  </a:extLst>
                </a:gridCol>
              </a:tblGrid>
              <a:tr h="653951">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　</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豊能</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三島</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北河内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中河内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南河内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泉州</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大阪市</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堺市</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府外・</a:t>
                      </a:r>
                      <a:br>
                        <a:rPr lang="ja-JP" altLang="en-US" sz="1400" u="none" strike="noStrike">
                          <a:effectLst/>
                          <a:latin typeface="メイリオ" panose="020B0604030504040204" pitchFamily="50" charset="-128"/>
                          <a:ea typeface="メイリオ" panose="020B0604030504040204" pitchFamily="50" charset="-128"/>
                        </a:rPr>
                      </a:br>
                      <a:r>
                        <a:rPr lang="ja-JP" altLang="en-US" sz="1400" u="none" strike="noStrike">
                          <a:effectLst/>
                          <a:latin typeface="メイリオ" panose="020B0604030504040204" pitchFamily="50" charset="-128"/>
                          <a:ea typeface="メイリオ" panose="020B0604030504040204" pitchFamily="50" charset="-128"/>
                        </a:rPr>
                        <a:t>その他</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ctr" fontAlgn="ctr"/>
                      <a:r>
                        <a:rPr lang="ja-JP" altLang="en-US" sz="1400" u="none" strike="noStrike">
                          <a:effectLst/>
                          <a:latin typeface="メイリオ" panose="020B0604030504040204" pitchFamily="50" charset="-128"/>
                          <a:ea typeface="メイリオ" panose="020B0604030504040204" pitchFamily="50" charset="-128"/>
                        </a:rPr>
                        <a:t>合計</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469437159"/>
                  </a:ext>
                </a:extLst>
              </a:tr>
              <a:tr h="326976">
                <a:tc rowSpan="2">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寛解</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10</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9</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755458133"/>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1.3%</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0.7%</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0.4%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0.6%</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0.3%</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0.4%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0.7%</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2906443659"/>
                  </a:ext>
                </a:extLst>
              </a:tr>
              <a:tr h="326976">
                <a:tc rowSpan="2">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院内寛解</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46</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29</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63</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29</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79</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50</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458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424574435"/>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6.7%</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4.0%</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10.9%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3.7%</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4.9%</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4.8%</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5.2%</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4036551221"/>
                  </a:ext>
                </a:extLst>
              </a:tr>
              <a:tr h="326976">
                <a:tc rowSpan="2">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軽度</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87</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112</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145</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126</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324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312</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156</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124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1,454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560527519"/>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12.6%</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9.5%</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15.9%</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25.1%</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21.2%</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15.1%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18.5%</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18.1%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15.8%</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16.6%</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3168150952"/>
                  </a:ext>
                </a:extLst>
              </a:tr>
              <a:tr h="326976">
                <a:tc rowSpan="2">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中等度</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284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312</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289</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231</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273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860</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716</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382</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309</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3,656</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2346031863"/>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41.1%</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43.4%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41.1%</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40.0%</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46.0%</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40.2%</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42.4%</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44.4%</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39.3%</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41.7%</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83279128"/>
                  </a:ext>
                </a:extLst>
              </a:tr>
              <a:tr h="326976">
                <a:tc rowSpan="2">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重度</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211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220</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203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114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136</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748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481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248</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249</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2,610</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148663408"/>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30.5%</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30.6%</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28.9%</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19.7%</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22.9%</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34.9%</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28.5%</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28.8%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31.6%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29.8%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3445024109"/>
                  </a:ext>
                </a:extLst>
              </a:tr>
              <a:tr h="326976">
                <a:tc rowSpan="2">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最重度</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17</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26</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122</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52</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523</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3238412095"/>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7.7%</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11.3%</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7.5%</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2.9%</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4.4%</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5.7%</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5.2%</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3.6%</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6.6%</a:t>
                      </a:r>
                      <a:endParaRPr lang="en-US" altLang="ja-JP" sz="12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6.0%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2803755246"/>
                  </a:ext>
                </a:extLst>
              </a:tr>
              <a:tr h="326976">
                <a:tc rowSpan="2">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総計</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112489" marR="0" marT="0" marB="0" anchor="ctr">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691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719</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703</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578</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594</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2,141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1,690</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861</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787</a:t>
                      </a:r>
                      <a:r>
                        <a:rPr lang="ja-JP" altLang="en-US" sz="1200" u="none" strike="noStrike">
                          <a:effectLst/>
                          <a:latin typeface="メイリオ" panose="020B0604030504040204" pitchFamily="50" charset="-128"/>
                          <a:ea typeface="メイリオ" panose="020B0604030504040204" pitchFamily="50" charset="-128"/>
                        </a:rPr>
                        <a:t>人</a:t>
                      </a:r>
                      <a:endParaRPr lang="ja-JP" altLang="en-US"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8,764</a:t>
                      </a:r>
                      <a:r>
                        <a:rPr lang="ja-JP" altLang="en-US" sz="1200" u="none" strike="noStrike" dirty="0">
                          <a:effectLst/>
                          <a:latin typeface="メイリオ" panose="020B0604030504040204" pitchFamily="50" charset="-128"/>
                          <a:ea typeface="メイリオ" panose="020B0604030504040204" pitchFamily="50" charset="-128"/>
                        </a:rPr>
                        <a:t>人</a:t>
                      </a:r>
                      <a:endParaRPr lang="ja-JP" altLang="en-US"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val="528942917"/>
                  </a:ext>
                </a:extLst>
              </a:tr>
              <a:tr h="326976">
                <a:tc vMerge="1">
                  <a:txBody>
                    <a:bodyPr/>
                    <a:lstStyle/>
                    <a:p>
                      <a:endParaRPr kumimoji="1" lang="ja-JP" altLang="en-US"/>
                    </a:p>
                  </a:txBody>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100.0%</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100.0%</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100.0%</a:t>
                      </a:r>
                      <a:endParaRPr lang="en-US" altLang="ja-JP" sz="1200" b="1"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100.0%</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T w="12700" cap="flat" cmpd="sng" algn="ctr">
                      <a:solidFill>
                        <a:schemeClr val="accent5">
                          <a:lumMod val="60000"/>
                          <a:lumOff val="40000"/>
                        </a:schemeClr>
                      </a:solidFill>
                      <a:prstDash val="dash"/>
                      <a:round/>
                      <a:headEnd type="none" w="med" len="med"/>
                      <a:tailEnd type="none" w="med" len="med"/>
                    </a:lnT>
                    <a:solidFill>
                      <a:schemeClr val="bg1"/>
                    </a:solidFill>
                  </a:tcPr>
                </a:tc>
                <a:extLst>
                  <a:ext uri="{0D108BD9-81ED-4DB2-BD59-A6C34878D82A}">
                    <a16:rowId xmlns:a16="http://schemas.microsoft.com/office/drawing/2014/main" val="2293249387"/>
                  </a:ext>
                </a:extLst>
              </a:tr>
            </a:tbl>
          </a:graphicData>
        </a:graphic>
      </p:graphicFrame>
    </p:spTree>
    <p:extLst>
      <p:ext uri="{BB962C8B-B14F-4D97-AF65-F5344CB8AC3E}">
        <p14:creationId xmlns:p14="http://schemas.microsoft.com/office/powerpoint/2010/main" val="213078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4" name="Rectangle 1026"/>
          <p:cNvSpPr>
            <a:spLocks noGrp="1" noChangeArrowheads="1"/>
          </p:cNvSpPr>
          <p:nvPr/>
        </p:nvSpPr>
        <p:spPr bwMode="auto">
          <a:xfrm>
            <a:off x="179512" y="6295465"/>
            <a:ext cx="6408712"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年以上の長期入院患者数は、泉州に次いで大阪市が多くなっている。（入院時住所地）</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graphicFrame>
        <p:nvGraphicFramePr>
          <p:cNvPr id="9" name="グラフ 8"/>
          <p:cNvGraphicFramePr>
            <a:graphicFrameLocks/>
          </p:cNvGraphicFramePr>
          <p:nvPr/>
        </p:nvGraphicFramePr>
        <p:xfrm>
          <a:off x="179512" y="188640"/>
          <a:ext cx="8784976" cy="5976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5404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4" name="Rectangle 1026"/>
          <p:cNvSpPr>
            <a:spLocks noGrp="1" noChangeArrowheads="1"/>
          </p:cNvSpPr>
          <p:nvPr/>
        </p:nvSpPr>
        <p:spPr bwMode="auto">
          <a:xfrm>
            <a:off x="213842" y="6322889"/>
            <a:ext cx="7886550"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地域ごとの病院の特性がある程度反映されるが、寛解・院内寛解状態の住民の割合は地域によって差がある状況</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graphicFrame>
        <p:nvGraphicFramePr>
          <p:cNvPr id="8" name="グラフ 7"/>
          <p:cNvGraphicFramePr>
            <a:graphicFrameLocks/>
          </p:cNvGraphicFramePr>
          <p:nvPr/>
        </p:nvGraphicFramePr>
        <p:xfrm>
          <a:off x="213842" y="404664"/>
          <a:ext cx="846261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7055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37703" y="6337782"/>
            <a:ext cx="2057400" cy="365125"/>
          </a:xfrm>
        </p:spPr>
        <p:txBody>
          <a:bodyPr/>
          <a:lstStyle/>
          <a:p>
            <a:fld id="{F7D6A504-3750-4644-8C68-6E21F2120F93}"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4" name="角丸四角形 3"/>
          <p:cNvSpPr/>
          <p:nvPr/>
        </p:nvSpPr>
        <p:spPr>
          <a:xfrm>
            <a:off x="1259632" y="123452"/>
            <a:ext cx="6912000" cy="1080000"/>
          </a:xfrm>
          <a:prstGeom prst="round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tIns="232727" rtlCol="0" anchor="ctr"/>
          <a:lstStyle/>
          <a:p>
            <a:pPr algn="ctr"/>
            <a:r>
              <a:rPr lang="ja-JP" altLang="en-US" sz="2399" b="1" u="none" cap="small" dirty="0">
                <a:solidFill>
                  <a:schemeClr val="tx1"/>
                </a:solidFill>
                <a:latin typeface="メイリオ" panose="020B0604030504040204" pitchFamily="50" charset="-128"/>
                <a:ea typeface="メイリオ" panose="020B0604030504040204" pitchFamily="50" charset="-128"/>
              </a:rPr>
              <a:t>大阪府における精神科病院入院患者の状況</a:t>
            </a:r>
            <a:endParaRPr lang="en-US" altLang="ja-JP" sz="2399" u="none" dirty="0">
              <a:solidFill>
                <a:schemeClr val="tx1"/>
              </a:solidFill>
              <a:latin typeface="メイリオ" panose="020B0604030504040204" pitchFamily="50" charset="-128"/>
              <a:ea typeface="メイリオ" panose="020B0604030504040204" pitchFamily="50" charset="-128"/>
            </a:endParaRPr>
          </a:p>
          <a:p>
            <a:r>
              <a:rPr lang="en-US" altLang="ja-JP" u="none" dirty="0">
                <a:solidFill>
                  <a:schemeClr val="tx1"/>
                </a:solidFill>
                <a:latin typeface="メイリオ" panose="020B0604030504040204" pitchFamily="50" charset="-128"/>
                <a:ea typeface="メイリオ" panose="020B0604030504040204" pitchFamily="50" charset="-128"/>
              </a:rPr>
              <a:t>~</a:t>
            </a:r>
            <a:r>
              <a:rPr lang="ja-JP" altLang="en-US" u="none" dirty="0">
                <a:solidFill>
                  <a:schemeClr val="tx1"/>
                </a:solidFill>
                <a:latin typeface="メイリオ" panose="020B0604030504040204" pitchFamily="50" charset="-128"/>
                <a:ea typeface="メイリオ" panose="020B0604030504040204" pitchFamily="50" charset="-128"/>
              </a:rPr>
              <a:t>令和４年度　精神科在院患者調査より</a:t>
            </a:r>
            <a:r>
              <a:rPr lang="en-US" altLang="ja-JP" u="none" dirty="0">
                <a:solidFill>
                  <a:schemeClr val="tx1"/>
                </a:solidFill>
                <a:latin typeface="メイリオ" panose="020B0604030504040204" pitchFamily="50" charset="-128"/>
                <a:ea typeface="メイリオ" panose="020B0604030504040204" pitchFamily="50" charset="-128"/>
              </a:rPr>
              <a:t>~</a:t>
            </a:r>
            <a:endParaRPr lang="ja-JP" altLang="en-US" sz="2399" b="1" u="none" dirty="0">
              <a:solidFill>
                <a:schemeClr val="tx1"/>
              </a:solidFill>
              <a:latin typeface="メイリオ" panose="020B0604030504040204" pitchFamily="50" charset="-128"/>
              <a:ea typeface="メイリオ" panose="020B0604030504040204" pitchFamily="50" charset="-128"/>
            </a:endParaRPr>
          </a:p>
        </p:txBody>
      </p:sp>
      <p:graphicFrame>
        <p:nvGraphicFramePr>
          <p:cNvPr id="5" name="グラフ 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445514644"/>
              </p:ext>
            </p:extLst>
          </p:nvPr>
        </p:nvGraphicFramePr>
        <p:xfrm>
          <a:off x="179511" y="1309007"/>
          <a:ext cx="8815591" cy="52883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026"/>
          <p:cNvSpPr>
            <a:spLocks noGrp="1" noChangeArrowheads="1"/>
          </p:cNvSpPr>
          <p:nvPr/>
        </p:nvSpPr>
        <p:spPr bwMode="auto">
          <a:xfrm>
            <a:off x="189592" y="1412776"/>
            <a:ext cx="1008000" cy="3672407"/>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lIns="0" rIns="0" rtlCol="0" anchor="ct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全患者数、</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年以上患者数共に減少傾向</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ただし、総数における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年以上の占める割合は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R2</a:t>
            </a:r>
            <a:r>
              <a:rPr lang="ja-JP" altLang="en-US" sz="1200" u="none" dirty="0">
                <a:solidFill>
                  <a:sysClr val="windowText" lastClr="000000"/>
                </a:solidFill>
                <a:latin typeface="メイリオ" panose="020B0604030504040204" pitchFamily="50" charset="-128"/>
                <a:ea typeface="メイリオ" panose="020B0604030504040204" pitchFamily="50" charset="-128"/>
              </a:rPr>
              <a:t>からは少し増加傾向で、</a:t>
            </a:r>
            <a:r>
              <a:rPr lang="en-US" altLang="ja-JP" sz="1200" u="none" dirty="0">
                <a:solidFill>
                  <a:sysClr val="windowText" lastClr="000000"/>
                </a:solidFill>
                <a:latin typeface="メイリオ" panose="020B0604030504040204" pitchFamily="50" charset="-128"/>
                <a:ea typeface="メイリオ" panose="020B0604030504040204" pitchFamily="50" charset="-128"/>
              </a:rPr>
              <a:t>60%</a:t>
            </a:r>
            <a:r>
              <a:rPr lang="ja-JP" altLang="en-US" sz="1200" u="none" dirty="0">
                <a:solidFill>
                  <a:sysClr val="windowText" lastClr="000000"/>
                </a:solidFill>
                <a:latin typeface="メイリオ" panose="020B0604030504040204" pitchFamily="50" charset="-128"/>
                <a:ea typeface="メイリオ" panose="020B0604030504040204" pitchFamily="50" charset="-128"/>
              </a:rPr>
              <a:t>弱を占めている状況</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767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20</a:t>
            </a:fld>
            <a:endParaRPr lang="ja-JP" altLang="en-US" dirty="0">
              <a:solidFill>
                <a:prstClr val="black">
                  <a:tint val="75000"/>
                </a:prstClr>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117227513"/>
              </p:ext>
            </p:extLst>
          </p:nvPr>
        </p:nvGraphicFramePr>
        <p:xfrm>
          <a:off x="467544" y="933691"/>
          <a:ext cx="8064895" cy="5159605"/>
        </p:xfrm>
        <a:graphic>
          <a:graphicData uri="http://schemas.openxmlformats.org/drawingml/2006/table">
            <a:tbl>
              <a:tblPr/>
              <a:tblGrid>
                <a:gridCol w="863363">
                  <a:extLst>
                    <a:ext uri="{9D8B030D-6E8A-4147-A177-3AD203B41FA5}">
                      <a16:colId xmlns:a16="http://schemas.microsoft.com/office/drawing/2014/main" val="2365983377"/>
                    </a:ext>
                  </a:extLst>
                </a:gridCol>
                <a:gridCol w="719468">
                  <a:extLst>
                    <a:ext uri="{9D8B030D-6E8A-4147-A177-3AD203B41FA5}">
                      <a16:colId xmlns:a16="http://schemas.microsoft.com/office/drawing/2014/main" val="312543175"/>
                    </a:ext>
                  </a:extLst>
                </a:gridCol>
                <a:gridCol w="719468">
                  <a:extLst>
                    <a:ext uri="{9D8B030D-6E8A-4147-A177-3AD203B41FA5}">
                      <a16:colId xmlns:a16="http://schemas.microsoft.com/office/drawing/2014/main" val="1760690753"/>
                    </a:ext>
                  </a:extLst>
                </a:gridCol>
                <a:gridCol w="719468">
                  <a:extLst>
                    <a:ext uri="{9D8B030D-6E8A-4147-A177-3AD203B41FA5}">
                      <a16:colId xmlns:a16="http://schemas.microsoft.com/office/drawing/2014/main" val="3354028799"/>
                    </a:ext>
                  </a:extLst>
                </a:gridCol>
                <a:gridCol w="719468">
                  <a:extLst>
                    <a:ext uri="{9D8B030D-6E8A-4147-A177-3AD203B41FA5}">
                      <a16:colId xmlns:a16="http://schemas.microsoft.com/office/drawing/2014/main" val="1121041473"/>
                    </a:ext>
                  </a:extLst>
                </a:gridCol>
                <a:gridCol w="719468">
                  <a:extLst>
                    <a:ext uri="{9D8B030D-6E8A-4147-A177-3AD203B41FA5}">
                      <a16:colId xmlns:a16="http://schemas.microsoft.com/office/drawing/2014/main" val="2933198465"/>
                    </a:ext>
                  </a:extLst>
                </a:gridCol>
                <a:gridCol w="719468">
                  <a:extLst>
                    <a:ext uri="{9D8B030D-6E8A-4147-A177-3AD203B41FA5}">
                      <a16:colId xmlns:a16="http://schemas.microsoft.com/office/drawing/2014/main" val="2303305631"/>
                    </a:ext>
                  </a:extLst>
                </a:gridCol>
                <a:gridCol w="719468">
                  <a:extLst>
                    <a:ext uri="{9D8B030D-6E8A-4147-A177-3AD203B41FA5}">
                      <a16:colId xmlns:a16="http://schemas.microsoft.com/office/drawing/2014/main" val="3440066093"/>
                    </a:ext>
                  </a:extLst>
                </a:gridCol>
                <a:gridCol w="726320">
                  <a:extLst>
                    <a:ext uri="{9D8B030D-6E8A-4147-A177-3AD203B41FA5}">
                      <a16:colId xmlns:a16="http://schemas.microsoft.com/office/drawing/2014/main" val="2362202287"/>
                    </a:ext>
                  </a:extLst>
                </a:gridCol>
                <a:gridCol w="719468">
                  <a:extLst>
                    <a:ext uri="{9D8B030D-6E8A-4147-A177-3AD203B41FA5}">
                      <a16:colId xmlns:a16="http://schemas.microsoft.com/office/drawing/2014/main" val="1577092959"/>
                    </a:ext>
                  </a:extLst>
                </a:gridCol>
                <a:gridCol w="719468">
                  <a:extLst>
                    <a:ext uri="{9D8B030D-6E8A-4147-A177-3AD203B41FA5}">
                      <a16:colId xmlns:a16="http://schemas.microsoft.com/office/drawing/2014/main" val="2536707744"/>
                    </a:ext>
                  </a:extLst>
                </a:gridCol>
              </a:tblGrid>
              <a:tr h="256501">
                <a:tc rowSpan="2">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病院所在地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gridSpan="10">
                  <a:txBody>
                    <a:bodyPr/>
                    <a:lstStyle/>
                    <a:p>
                      <a:pPr algn="ctr" fontAlgn="ctr"/>
                      <a:r>
                        <a:rPr lang="zh-TW" altLang="en-US" sz="1200" b="1" i="0" u="none" strike="noStrike" dirty="0">
                          <a:solidFill>
                            <a:srgbClr val="000000"/>
                          </a:solidFill>
                          <a:effectLst/>
                          <a:latin typeface="メイリオ" panose="020B0604030504040204" pitchFamily="50" charset="-128"/>
                          <a:ea typeface="メイリオ" panose="020B0604030504040204" pitchFamily="50" charset="-128"/>
                        </a:rPr>
                        <a:t>入院時住所地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05838495"/>
                  </a:ext>
                </a:extLst>
              </a:tr>
              <a:tr h="453808">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豊能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三島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北河内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中河内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南河内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泉州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堺市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府外・</a:t>
                      </a:r>
                      <a:br>
                        <a:rPr lang="ja-JP" altLang="en-US" sz="1200" b="1" i="0" u="none" strike="noStrike">
                          <a:solidFill>
                            <a:srgbClr val="000000"/>
                          </a:solidFill>
                          <a:effectLst/>
                          <a:latin typeface="メイリオ" panose="020B0604030504040204" pitchFamily="50" charset="-128"/>
                          <a:ea typeface="メイリオ" panose="020B0604030504040204" pitchFamily="50" charset="-128"/>
                        </a:rPr>
                      </a:b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702512975"/>
                  </a:ext>
                </a:extLst>
              </a:tr>
              <a:tr h="256501">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豊能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509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93752901"/>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871289"/>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三島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1,114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11885329"/>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912888"/>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北河内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730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288552"/>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396967"/>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中河内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356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5253666"/>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948731"/>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南河内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757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4473137"/>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855710"/>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泉州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3,509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1203331"/>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947457"/>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大阪市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54259844"/>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93693"/>
                  </a:ext>
                </a:extLst>
              </a:tr>
              <a:tr h="246635">
                <a:tc rowSpan="2">
                  <a:txBody>
                    <a:bodyPr/>
                    <a:lstStyle/>
                    <a:p>
                      <a:pPr algn="l"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堺市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532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4212920"/>
                  </a:ext>
                </a:extLst>
              </a:tr>
              <a:tr h="246635">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618933"/>
                  </a:ext>
                </a:extLst>
              </a:tr>
              <a:tr h="246635">
                <a:tc rowSpan="2">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総計</a:t>
                      </a:r>
                    </a:p>
                  </a:txBody>
                  <a:tcPr marL="12479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691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719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703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578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594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2,141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1,690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861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787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8,764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extLst>
                  <a:ext uri="{0D108BD9-81ED-4DB2-BD59-A6C34878D82A}">
                    <a16:rowId xmlns:a16="http://schemas.microsoft.com/office/drawing/2014/main" val="1658622885"/>
                  </a:ext>
                </a:extLst>
              </a:tr>
              <a:tr h="246635">
                <a:tc vMerge="1">
                  <a:txBody>
                    <a:bodyPr/>
                    <a:lstStyle/>
                    <a:p>
                      <a:endParaRPr kumimoji="1" lang="ja-JP" altLang="en-US"/>
                    </a:p>
                  </a:txBody>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905536503"/>
                  </a:ext>
                </a:extLst>
              </a:tr>
            </a:tbl>
          </a:graphicData>
        </a:graphic>
      </p:graphicFrame>
      <p:sp>
        <p:nvSpPr>
          <p:cNvPr id="4" name="Rectangle 2"/>
          <p:cNvSpPr txBox="1">
            <a:spLocks noChangeArrowheads="1"/>
          </p:cNvSpPr>
          <p:nvPr/>
        </p:nvSpPr>
        <p:spPr>
          <a:xfrm>
            <a:off x="465469" y="141603"/>
            <a:ext cx="5690707" cy="5717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lvl1pPr algn="ctr" rtl="0" eaLnBrk="1" fontAlgn="base" hangingPunct="1">
              <a:spcBef>
                <a:spcPct val="0"/>
              </a:spcBef>
              <a:spcAft>
                <a:spcPct val="0"/>
              </a:spcAft>
              <a:defRPr kumimoji="1" sz="4000" b="1">
                <a:solidFill>
                  <a:schemeClr val="lt1"/>
                </a:solidFill>
                <a:latin typeface="+mn-lt"/>
                <a:ea typeface="+mn-ea"/>
                <a:cs typeface="+mn-cs"/>
              </a:defRPr>
            </a:lvl1pPr>
            <a:lvl2pPr algn="ctr" rtl="0" eaLnBrk="1" fontAlgn="base" hangingPunct="1">
              <a:spcBef>
                <a:spcPct val="0"/>
              </a:spcBef>
              <a:spcAft>
                <a:spcPct val="0"/>
              </a:spcAft>
              <a:defRPr kumimoji="1" sz="3200">
                <a:solidFill>
                  <a:schemeClr val="lt1"/>
                </a:solidFill>
                <a:latin typeface="+mn-lt"/>
                <a:ea typeface="+mn-ea"/>
                <a:cs typeface="+mn-cs"/>
              </a:defRPr>
            </a:lvl2pPr>
            <a:lvl3pPr algn="ctr" rtl="0" eaLnBrk="1" fontAlgn="base" hangingPunct="1">
              <a:spcBef>
                <a:spcPct val="0"/>
              </a:spcBef>
              <a:spcAft>
                <a:spcPct val="0"/>
              </a:spcAft>
              <a:defRPr kumimoji="1" sz="3200">
                <a:solidFill>
                  <a:schemeClr val="lt1"/>
                </a:solidFill>
                <a:latin typeface="+mn-lt"/>
                <a:ea typeface="+mn-ea"/>
                <a:cs typeface="+mn-cs"/>
              </a:defRPr>
            </a:lvl3pPr>
            <a:lvl4pPr algn="ctr" rtl="0" eaLnBrk="1" fontAlgn="base" hangingPunct="1">
              <a:spcBef>
                <a:spcPct val="0"/>
              </a:spcBef>
              <a:spcAft>
                <a:spcPct val="0"/>
              </a:spcAft>
              <a:defRPr kumimoji="1" sz="3200">
                <a:solidFill>
                  <a:schemeClr val="lt1"/>
                </a:solidFill>
                <a:latin typeface="+mn-lt"/>
                <a:ea typeface="+mn-ea"/>
                <a:cs typeface="+mn-cs"/>
              </a:defRPr>
            </a:lvl4pPr>
            <a:lvl5pPr algn="ctr" rtl="0" eaLnBrk="1" fontAlgn="base" hangingPunct="1">
              <a:spcBef>
                <a:spcPct val="0"/>
              </a:spcBef>
              <a:spcAft>
                <a:spcPct val="0"/>
              </a:spcAft>
              <a:defRPr kumimoji="1" sz="3200">
                <a:solidFill>
                  <a:schemeClr val="lt1"/>
                </a:solidFill>
                <a:latin typeface="+mn-lt"/>
                <a:ea typeface="+mn-ea"/>
                <a:cs typeface="+mn-cs"/>
              </a:defRPr>
            </a:lvl5pPr>
            <a:lvl6pPr marL="457200" algn="ctr" rtl="0" eaLnBrk="1" fontAlgn="base" hangingPunct="1">
              <a:spcBef>
                <a:spcPct val="0"/>
              </a:spcBef>
              <a:spcAft>
                <a:spcPct val="0"/>
              </a:spcAft>
              <a:defRPr kumimoji="1" sz="3200">
                <a:solidFill>
                  <a:schemeClr val="lt1"/>
                </a:solidFill>
                <a:latin typeface="+mn-lt"/>
                <a:ea typeface="+mn-ea"/>
                <a:cs typeface="+mn-cs"/>
              </a:defRPr>
            </a:lvl6pPr>
            <a:lvl7pPr marL="914400" algn="ctr" rtl="0" eaLnBrk="1" fontAlgn="base" hangingPunct="1">
              <a:spcBef>
                <a:spcPct val="0"/>
              </a:spcBef>
              <a:spcAft>
                <a:spcPct val="0"/>
              </a:spcAft>
              <a:defRPr kumimoji="1" sz="3200">
                <a:solidFill>
                  <a:schemeClr val="lt1"/>
                </a:solidFill>
                <a:latin typeface="+mn-lt"/>
                <a:ea typeface="+mn-ea"/>
                <a:cs typeface="+mn-cs"/>
              </a:defRPr>
            </a:lvl7pPr>
            <a:lvl8pPr marL="1371600" algn="ctr" rtl="0" eaLnBrk="1" fontAlgn="base" hangingPunct="1">
              <a:spcBef>
                <a:spcPct val="0"/>
              </a:spcBef>
              <a:spcAft>
                <a:spcPct val="0"/>
              </a:spcAft>
              <a:defRPr kumimoji="1" sz="3200">
                <a:solidFill>
                  <a:schemeClr val="lt1"/>
                </a:solidFill>
                <a:latin typeface="+mn-lt"/>
                <a:ea typeface="+mn-ea"/>
                <a:cs typeface="+mn-cs"/>
              </a:defRPr>
            </a:lvl8pPr>
            <a:lvl9pPr marL="1828800" algn="ctr" rtl="0" eaLnBrk="1" fontAlgn="base" hangingPunct="1">
              <a:spcBef>
                <a:spcPct val="0"/>
              </a:spcBef>
              <a:spcAft>
                <a:spcPct val="0"/>
              </a:spcAft>
              <a:defRPr kumimoji="1" sz="3200">
                <a:solidFill>
                  <a:schemeClr val="lt1"/>
                </a:solidFill>
                <a:latin typeface="+mn-lt"/>
                <a:ea typeface="+mn-ea"/>
                <a:cs typeface="+mn-cs"/>
              </a:defRPr>
            </a:lvl9pPr>
          </a:lstStyle>
          <a:p>
            <a:r>
              <a:rPr lang="ja-JP" altLang="en-US" sz="1847" u="none" dirty="0">
                <a:solidFill>
                  <a:sysClr val="windowText" lastClr="000000"/>
                </a:solidFill>
              </a:rPr>
              <a:t>入院時住所地　</a:t>
            </a:r>
            <a:r>
              <a:rPr lang="en-US" altLang="ja-JP" sz="1847" u="none" dirty="0">
                <a:solidFill>
                  <a:sysClr val="windowText" lastClr="000000"/>
                </a:solidFill>
              </a:rPr>
              <a:t>×</a:t>
            </a:r>
            <a:r>
              <a:rPr lang="ja-JP" altLang="en-US" sz="1847" u="none" dirty="0">
                <a:solidFill>
                  <a:sysClr val="windowText" lastClr="000000"/>
                </a:solidFill>
              </a:rPr>
              <a:t>　病院所在地（</a:t>
            </a:r>
            <a:r>
              <a:rPr lang="en-US" altLang="ja-JP" sz="1847" u="none" dirty="0">
                <a:solidFill>
                  <a:sysClr val="windowText" lastClr="000000"/>
                </a:solidFill>
              </a:rPr>
              <a:t>1</a:t>
            </a:r>
            <a:r>
              <a:rPr lang="ja-JP" altLang="en-US" sz="1847" u="none" dirty="0">
                <a:solidFill>
                  <a:sysClr val="windowText" lastClr="000000"/>
                </a:solidFill>
              </a:rPr>
              <a:t>年以上）</a:t>
            </a:r>
          </a:p>
        </p:txBody>
      </p:sp>
      <p:grpSp>
        <p:nvGrpSpPr>
          <p:cNvPr id="15" name="グループ化 14"/>
          <p:cNvGrpSpPr/>
          <p:nvPr/>
        </p:nvGrpSpPr>
        <p:grpSpPr>
          <a:xfrm>
            <a:off x="1331639" y="1628800"/>
            <a:ext cx="5760641" cy="3984504"/>
            <a:chOff x="1331639" y="1628800"/>
            <a:chExt cx="5760641" cy="3984504"/>
          </a:xfrm>
        </p:grpSpPr>
        <p:sp>
          <p:nvSpPr>
            <p:cNvPr id="5" name="正方形/長方形 4"/>
            <p:cNvSpPr/>
            <p:nvPr/>
          </p:nvSpPr>
          <p:spPr>
            <a:xfrm>
              <a:off x="1331639" y="1640832"/>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051639" y="2144888"/>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71639" y="2624880"/>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491639" y="3116904"/>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11639" y="3608928"/>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19243" y="4101136"/>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360168" y="5109248"/>
              <a:ext cx="732112"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652120" y="1628800"/>
              <a:ext cx="720000" cy="397247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Rectangle 1026"/>
          <p:cNvSpPr>
            <a:spLocks noGrp="1" noChangeArrowheads="1"/>
          </p:cNvSpPr>
          <p:nvPr/>
        </p:nvSpPr>
        <p:spPr bwMode="auto">
          <a:xfrm>
            <a:off x="395536" y="6216056"/>
            <a:ext cx="6768752"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長期入院患者について、各圏域概ね６０％以上の方が住所地の圏域の病院に入院しているが、大阪市の方は各医療圏に散らばっている状況。</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0938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3</a:t>
            </a:fld>
            <a:endParaRPr lang="ja-JP" altLang="en-US">
              <a:solidFill>
                <a:prstClr val="black">
                  <a:tint val="75000"/>
                </a:prstClr>
              </a:solidFill>
            </a:endParaRPr>
          </a:p>
        </p:txBody>
      </p:sp>
      <p:graphicFrame>
        <p:nvGraphicFramePr>
          <p:cNvPr id="8" name="グラフ 7">
            <a:extLst>
              <a:ext uri="{FF2B5EF4-FFF2-40B4-BE49-F238E27FC236}">
                <a16:creationId xmlns:a16="http://schemas.microsoft.com/office/drawing/2014/main" id="{00000000-0008-0000-0800-00000C000000}"/>
              </a:ext>
            </a:extLst>
          </p:cNvPr>
          <p:cNvGraphicFramePr>
            <a:graphicFrameLocks/>
          </p:cNvGraphicFramePr>
          <p:nvPr>
            <p:extLst>
              <p:ext uri="{D42A27DB-BD31-4B8C-83A1-F6EECF244321}">
                <p14:modId xmlns:p14="http://schemas.microsoft.com/office/powerpoint/2010/main" val="1206590776"/>
              </p:ext>
            </p:extLst>
          </p:nvPr>
        </p:nvGraphicFramePr>
        <p:xfrm>
          <a:off x="323528" y="332656"/>
          <a:ext cx="8640960" cy="619268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矢印コネクタ 6"/>
          <p:cNvCxnSpPr/>
          <p:nvPr/>
        </p:nvCxnSpPr>
        <p:spPr bwMode="auto">
          <a:xfrm>
            <a:off x="1943708" y="858804"/>
            <a:ext cx="5400600" cy="576064"/>
          </a:xfrm>
          <a:prstGeom prst="straightConnector1">
            <a:avLst/>
          </a:prstGeom>
          <a:solidFill>
            <a:schemeClr val="accent1"/>
          </a:solidFill>
          <a:ln w="571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79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4</a:t>
            </a:fld>
            <a:endParaRPr lang="ja-JP" altLang="en-US">
              <a:solidFill>
                <a:prstClr val="black">
                  <a:tint val="75000"/>
                </a:prstClr>
              </a:solidFill>
            </a:endParaRPr>
          </a:p>
        </p:txBody>
      </p:sp>
      <p:graphicFrame>
        <p:nvGraphicFramePr>
          <p:cNvPr id="7" name="グラフ 6">
            <a:extLst>
              <a:ext uri="{FF2B5EF4-FFF2-40B4-BE49-F238E27FC236}">
                <a16:creationId xmlns:a16="http://schemas.microsoft.com/office/drawing/2014/main" id="{00000000-0008-0000-0800-000010000000}"/>
              </a:ext>
            </a:extLst>
          </p:cNvPr>
          <p:cNvGraphicFramePr>
            <a:graphicFrameLocks/>
          </p:cNvGraphicFramePr>
          <p:nvPr/>
        </p:nvGraphicFramePr>
        <p:xfrm>
          <a:off x="251520" y="404664"/>
          <a:ext cx="8712968" cy="5475378"/>
        </p:xfrm>
        <a:graphic>
          <a:graphicData uri="http://schemas.openxmlformats.org/drawingml/2006/chart">
            <c:chart xmlns:c="http://schemas.openxmlformats.org/drawingml/2006/chart" xmlns:r="http://schemas.openxmlformats.org/officeDocument/2006/relationships" r:id="rId3"/>
          </a:graphicData>
        </a:graphic>
      </p:graphicFrame>
      <p:sp>
        <p:nvSpPr>
          <p:cNvPr id="4" name="楕円 3"/>
          <p:cNvSpPr/>
          <p:nvPr/>
        </p:nvSpPr>
        <p:spPr bwMode="auto">
          <a:xfrm>
            <a:off x="6660232" y="2047669"/>
            <a:ext cx="920092" cy="1669363"/>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0" lang="ja-JP" altLang="en-US" sz="1016" u="none">
              <a:solidFill>
                <a:schemeClr val="tx1"/>
              </a:solidFill>
              <a:latin typeface="Arial" pitchFamily="34" charset="0"/>
              <a:ea typeface="ＭＳ Ｐゴシック" pitchFamily="50" charset="-128"/>
            </a:endParaRPr>
          </a:p>
        </p:txBody>
      </p:sp>
      <p:sp>
        <p:nvSpPr>
          <p:cNvPr id="8" name="Rectangle 1026"/>
          <p:cNvSpPr>
            <a:spLocks noGrp="1" noChangeArrowheads="1"/>
          </p:cNvSpPr>
          <p:nvPr/>
        </p:nvSpPr>
        <p:spPr bwMode="auto">
          <a:xfrm>
            <a:off x="497690" y="5951678"/>
            <a:ext cx="5960260"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200" u="none" dirty="0">
                <a:solidFill>
                  <a:sysClr val="windowText" lastClr="000000"/>
                </a:solidFill>
                <a:latin typeface="メイリオ" panose="020B0604030504040204" pitchFamily="50" charset="-128"/>
                <a:ea typeface="メイリオ" panose="020B0604030504040204" pitchFamily="50" charset="-128"/>
              </a:rPr>
              <a:t>長期入院患者においてはニューロングステイ（主に</a:t>
            </a:r>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a:t>
            </a:r>
            <a:r>
              <a:rPr lang="en-US" altLang="ja-JP" sz="1200" u="none" dirty="0">
                <a:solidFill>
                  <a:sysClr val="windowText" lastClr="000000"/>
                </a:solidFill>
                <a:latin typeface="メイリオ" panose="020B0604030504040204" pitchFamily="50" charset="-128"/>
                <a:ea typeface="メイリオ" panose="020B0604030504040204" pitchFamily="50" charset="-128"/>
              </a:rPr>
              <a:t>5</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年未満）の割合が高い</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089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5</a:t>
            </a:fld>
            <a:endParaRPr lang="ja-JP" altLang="en-US">
              <a:solidFill>
                <a:prstClr val="black">
                  <a:tint val="75000"/>
                </a:prstClr>
              </a:solidFill>
            </a:endParaRPr>
          </a:p>
        </p:txBody>
      </p:sp>
      <p:graphicFrame>
        <p:nvGraphicFramePr>
          <p:cNvPr id="6" name="グラフ 5">
            <a:extLst>
              <a:ext uri="{FF2B5EF4-FFF2-40B4-BE49-F238E27FC236}">
                <a16:creationId xmlns:a16="http://schemas.microsoft.com/office/drawing/2014/main" id="{00000000-0008-0000-0800-000002000000}"/>
              </a:ext>
            </a:extLst>
          </p:cNvPr>
          <p:cNvGraphicFramePr>
            <a:graphicFrameLocks/>
          </p:cNvGraphicFramePr>
          <p:nvPr/>
        </p:nvGraphicFramePr>
        <p:xfrm>
          <a:off x="323528" y="404664"/>
          <a:ext cx="8496944" cy="595168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矢印コネクタ 6"/>
          <p:cNvCxnSpPr/>
          <p:nvPr/>
        </p:nvCxnSpPr>
        <p:spPr bwMode="auto">
          <a:xfrm>
            <a:off x="1763688" y="980728"/>
            <a:ext cx="5400600" cy="576064"/>
          </a:xfrm>
          <a:prstGeom prst="straightConnector1">
            <a:avLst/>
          </a:prstGeom>
          <a:solidFill>
            <a:schemeClr val="accent1"/>
          </a:solidFill>
          <a:ln w="571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0963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6</a:t>
            </a:fld>
            <a:endParaRPr lang="ja-JP" altLang="en-US">
              <a:solidFill>
                <a:prstClr val="black">
                  <a:tint val="75000"/>
                </a:prstClr>
              </a:solidFill>
            </a:endParaRPr>
          </a:p>
        </p:txBody>
      </p:sp>
      <p:graphicFrame>
        <p:nvGraphicFramePr>
          <p:cNvPr id="3" name="グラフ 2">
            <a:extLst>
              <a:ext uri="{FF2B5EF4-FFF2-40B4-BE49-F238E27FC236}">
                <a16:creationId xmlns:a16="http://schemas.microsoft.com/office/drawing/2014/main" id="{00000000-0008-0000-0800-00000A000000}"/>
              </a:ext>
            </a:extLst>
          </p:cNvPr>
          <p:cNvGraphicFramePr>
            <a:graphicFrameLocks/>
          </p:cNvGraphicFramePr>
          <p:nvPr>
            <p:extLst>
              <p:ext uri="{D42A27DB-BD31-4B8C-83A1-F6EECF244321}">
                <p14:modId xmlns:p14="http://schemas.microsoft.com/office/powerpoint/2010/main" val="2840937913"/>
              </p:ext>
            </p:extLst>
          </p:nvPr>
        </p:nvGraphicFramePr>
        <p:xfrm>
          <a:off x="395536" y="332655"/>
          <a:ext cx="8424936" cy="6023695"/>
        </p:xfrm>
        <a:graphic>
          <a:graphicData uri="http://schemas.openxmlformats.org/drawingml/2006/chart">
            <c:chart xmlns:c="http://schemas.openxmlformats.org/drawingml/2006/chart" xmlns:r="http://schemas.openxmlformats.org/officeDocument/2006/relationships" r:id="rId2"/>
          </a:graphicData>
        </a:graphic>
      </p:graphicFrame>
      <p:sp>
        <p:nvSpPr>
          <p:cNvPr id="4" name="楕円 3"/>
          <p:cNvSpPr/>
          <p:nvPr/>
        </p:nvSpPr>
        <p:spPr bwMode="auto">
          <a:xfrm>
            <a:off x="6876256" y="1119883"/>
            <a:ext cx="920092" cy="2798086"/>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0" lang="ja-JP" altLang="en-US" sz="1016" u="none">
              <a:solidFill>
                <a:schemeClr val="tx1"/>
              </a:solidFill>
              <a:latin typeface="Arial" pitchFamily="34" charset="0"/>
              <a:ea typeface="ＭＳ Ｐゴシック" pitchFamily="50" charset="-128"/>
            </a:endParaRPr>
          </a:p>
        </p:txBody>
      </p:sp>
      <p:sp>
        <p:nvSpPr>
          <p:cNvPr id="5" name="楕円 4"/>
          <p:cNvSpPr/>
          <p:nvPr/>
        </p:nvSpPr>
        <p:spPr bwMode="auto">
          <a:xfrm>
            <a:off x="1018454" y="1119883"/>
            <a:ext cx="920092" cy="2106382"/>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0" lang="ja-JP" altLang="en-US" sz="1016" u="none">
              <a:solidFill>
                <a:schemeClr val="tx1"/>
              </a:solidFill>
              <a:latin typeface="Arial" pitchFamily="34" charset="0"/>
              <a:ea typeface="ＭＳ Ｐゴシック" pitchFamily="50" charset="-128"/>
            </a:endParaRPr>
          </a:p>
        </p:txBody>
      </p:sp>
      <p:cxnSp>
        <p:nvCxnSpPr>
          <p:cNvPr id="6" name="直線矢印コネクタ 5"/>
          <p:cNvCxnSpPr/>
          <p:nvPr/>
        </p:nvCxnSpPr>
        <p:spPr bwMode="auto">
          <a:xfrm>
            <a:off x="2571871" y="2346000"/>
            <a:ext cx="3906141" cy="34585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1026"/>
          <p:cNvSpPr>
            <a:spLocks noGrp="1" noChangeArrowheads="1"/>
          </p:cNvSpPr>
          <p:nvPr/>
        </p:nvSpPr>
        <p:spPr bwMode="auto">
          <a:xfrm>
            <a:off x="401185" y="6336576"/>
            <a:ext cx="4794390"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70</a:t>
            </a:r>
            <a:r>
              <a:rPr lang="ja-JP" altLang="en-US" sz="1200" u="none" dirty="0">
                <a:solidFill>
                  <a:sysClr val="windowText" lastClr="000000"/>
                </a:solidFill>
                <a:latin typeface="メイリオ" panose="020B0604030504040204" pitchFamily="50" charset="-128"/>
                <a:ea typeface="メイリオ" panose="020B0604030504040204" pitchFamily="50" charset="-128"/>
              </a:rPr>
              <a:t>歳代以上が増加傾向</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4951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7</a:t>
            </a:fld>
            <a:endParaRPr lang="ja-JP" altLang="en-US">
              <a:solidFill>
                <a:prstClr val="black">
                  <a:tint val="75000"/>
                </a:prstClr>
              </a:solidFill>
            </a:endParaRPr>
          </a:p>
        </p:txBody>
      </p:sp>
      <p:graphicFrame>
        <p:nvGraphicFramePr>
          <p:cNvPr id="3" name="グラフ 2">
            <a:extLst>
              <a:ext uri="{FF2B5EF4-FFF2-40B4-BE49-F238E27FC236}">
                <a16:creationId xmlns:a16="http://schemas.microsoft.com/office/drawing/2014/main" id="{00000000-0008-0000-0D00-000006000000}"/>
              </a:ext>
            </a:extLst>
          </p:cNvPr>
          <p:cNvGraphicFramePr>
            <a:graphicFrameLocks/>
          </p:cNvGraphicFramePr>
          <p:nvPr>
            <p:extLst>
              <p:ext uri="{D42A27DB-BD31-4B8C-83A1-F6EECF244321}">
                <p14:modId xmlns:p14="http://schemas.microsoft.com/office/powerpoint/2010/main" val="2724982746"/>
              </p:ext>
            </p:extLst>
          </p:nvPr>
        </p:nvGraphicFramePr>
        <p:xfrm>
          <a:off x="395536" y="188640"/>
          <a:ext cx="5400000"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00000000-0008-0000-0D00-000007000000}"/>
              </a:ext>
            </a:extLst>
          </p:cNvPr>
          <p:cNvGraphicFramePr>
            <a:graphicFrameLocks/>
          </p:cNvGraphicFramePr>
          <p:nvPr>
            <p:extLst>
              <p:ext uri="{D42A27DB-BD31-4B8C-83A1-F6EECF244321}">
                <p14:modId xmlns:p14="http://schemas.microsoft.com/office/powerpoint/2010/main" val="1602846712"/>
              </p:ext>
            </p:extLst>
          </p:nvPr>
        </p:nvGraphicFramePr>
        <p:xfrm>
          <a:off x="3347864" y="3388872"/>
          <a:ext cx="5400000" cy="331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395536" y="5301208"/>
            <a:ext cx="3192042" cy="603820"/>
          </a:xfrm>
          <a:prstGeom prst="rect">
            <a:avLst/>
          </a:prstGeom>
          <a:noFill/>
        </p:spPr>
        <p:txBody>
          <a:bodyPr wrap="square" rtlCol="0">
            <a:spAutoFit/>
          </a:bodyPr>
          <a:lstStyle/>
          <a:p>
            <a:pPr algn="l"/>
            <a:r>
              <a:rPr lang="en-US" altLang="ja-JP" sz="1108" u="none" dirty="0">
                <a:latin typeface="メイリオ" panose="020B0604030504040204" pitchFamily="50" charset="-128"/>
                <a:ea typeface="メイリオ" panose="020B0604030504040204" pitchFamily="50" charset="-128"/>
              </a:rPr>
              <a:t>F0</a:t>
            </a:r>
            <a:r>
              <a:rPr lang="ja-JP" altLang="en-US" sz="1108" u="none" dirty="0">
                <a:latin typeface="メイリオ" panose="020B0604030504040204" pitchFamily="50" charset="-128"/>
                <a:ea typeface="メイリオ" panose="020B0604030504040204" pitchFamily="50" charset="-128"/>
              </a:rPr>
              <a:t>　器質性精神疾患</a:t>
            </a:r>
            <a:r>
              <a:rPr lang="en-US" altLang="ja-JP" sz="1108" u="none" dirty="0">
                <a:latin typeface="メイリオ" panose="020B0604030504040204" pitchFamily="50" charset="-128"/>
                <a:ea typeface="メイリオ" panose="020B0604030504040204" pitchFamily="50" charset="-128"/>
              </a:rPr>
              <a:t>(</a:t>
            </a:r>
            <a:r>
              <a:rPr lang="ja-JP" altLang="en-US" sz="1108" u="none" dirty="0">
                <a:latin typeface="メイリオ" panose="020B0604030504040204" pitchFamily="50" charset="-128"/>
                <a:ea typeface="メイリオ" panose="020B0604030504040204" pitchFamily="50" charset="-128"/>
              </a:rPr>
              <a:t>認知症圏含む）</a:t>
            </a:r>
            <a:endParaRPr lang="en-US" altLang="ja-JP" sz="1108" u="none" dirty="0">
              <a:latin typeface="メイリオ" panose="020B0604030504040204" pitchFamily="50" charset="-128"/>
              <a:ea typeface="メイリオ" panose="020B0604030504040204" pitchFamily="50" charset="-128"/>
            </a:endParaRPr>
          </a:p>
          <a:p>
            <a:pPr algn="l"/>
            <a:r>
              <a:rPr lang="en-US" altLang="ja-JP" sz="1108" u="none" dirty="0">
                <a:latin typeface="メイリオ" panose="020B0604030504040204" pitchFamily="50" charset="-128"/>
                <a:ea typeface="メイリオ" panose="020B0604030504040204" pitchFamily="50" charset="-128"/>
              </a:rPr>
              <a:t>F2</a:t>
            </a:r>
            <a:r>
              <a:rPr lang="ja-JP" altLang="en-US" sz="1108" u="none" dirty="0">
                <a:latin typeface="メイリオ" panose="020B0604030504040204" pitchFamily="50" charset="-128"/>
                <a:ea typeface="メイリオ" panose="020B0604030504040204" pitchFamily="50" charset="-128"/>
              </a:rPr>
              <a:t>　統合失調症</a:t>
            </a:r>
            <a:endParaRPr lang="en-US" altLang="ja-JP" sz="1108" u="none" dirty="0">
              <a:latin typeface="メイリオ" panose="020B0604030504040204" pitchFamily="50" charset="-128"/>
              <a:ea typeface="メイリオ" panose="020B0604030504040204" pitchFamily="50" charset="-128"/>
            </a:endParaRPr>
          </a:p>
          <a:p>
            <a:pPr algn="l"/>
            <a:r>
              <a:rPr lang="en-US" altLang="ja-JP" sz="1108" u="none" dirty="0">
                <a:latin typeface="メイリオ" panose="020B0604030504040204" pitchFamily="50" charset="-128"/>
                <a:ea typeface="メイリオ" panose="020B0604030504040204" pitchFamily="50" charset="-128"/>
              </a:rPr>
              <a:t>F3</a:t>
            </a:r>
            <a:r>
              <a:rPr lang="ja-JP" altLang="en-US" sz="1108" u="none" dirty="0">
                <a:latin typeface="メイリオ" panose="020B0604030504040204" pitchFamily="50" charset="-128"/>
                <a:ea typeface="メイリオ" panose="020B0604030504040204" pitchFamily="50" charset="-128"/>
              </a:rPr>
              <a:t>　気分障害</a:t>
            </a:r>
          </a:p>
        </p:txBody>
      </p:sp>
    </p:spTree>
    <p:extLst>
      <p:ext uri="{BB962C8B-B14F-4D97-AF65-F5344CB8AC3E}">
        <p14:creationId xmlns:p14="http://schemas.microsoft.com/office/powerpoint/2010/main" val="367795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8</a:t>
            </a:fld>
            <a:endParaRPr lang="ja-JP" altLang="en-US">
              <a:solidFill>
                <a:prstClr val="black">
                  <a:tint val="75000"/>
                </a:prstClr>
              </a:solidFill>
            </a:endParaRPr>
          </a:p>
        </p:txBody>
      </p:sp>
      <p:graphicFrame>
        <p:nvGraphicFramePr>
          <p:cNvPr id="3" name="グラフ 2">
            <a:extLst>
              <a:ext uri="{FF2B5EF4-FFF2-40B4-BE49-F238E27FC236}">
                <a16:creationId xmlns:a16="http://schemas.microsoft.com/office/drawing/2014/main" id="{00000000-0008-0000-0D00-000008000000}"/>
              </a:ext>
            </a:extLst>
          </p:cNvPr>
          <p:cNvGraphicFramePr>
            <a:graphicFrameLocks/>
          </p:cNvGraphicFramePr>
          <p:nvPr>
            <p:extLst>
              <p:ext uri="{D42A27DB-BD31-4B8C-83A1-F6EECF244321}">
                <p14:modId xmlns:p14="http://schemas.microsoft.com/office/powerpoint/2010/main" val="1162026061"/>
              </p:ext>
            </p:extLst>
          </p:nvPr>
        </p:nvGraphicFramePr>
        <p:xfrm>
          <a:off x="395536" y="332656"/>
          <a:ext cx="5400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00000000-0008-0000-0D00-000009000000}"/>
              </a:ext>
            </a:extLst>
          </p:cNvPr>
          <p:cNvGraphicFramePr>
            <a:graphicFrameLocks/>
          </p:cNvGraphicFramePr>
          <p:nvPr>
            <p:extLst>
              <p:ext uri="{D42A27DB-BD31-4B8C-83A1-F6EECF244321}">
                <p14:modId xmlns:p14="http://schemas.microsoft.com/office/powerpoint/2010/main" val="3350684799"/>
              </p:ext>
            </p:extLst>
          </p:nvPr>
        </p:nvGraphicFramePr>
        <p:xfrm>
          <a:off x="3419872" y="3445476"/>
          <a:ext cx="5400000" cy="327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395536" y="5445224"/>
            <a:ext cx="3192042" cy="603820"/>
          </a:xfrm>
          <a:prstGeom prst="rect">
            <a:avLst/>
          </a:prstGeom>
          <a:noFill/>
        </p:spPr>
        <p:txBody>
          <a:bodyPr wrap="square" rtlCol="0">
            <a:spAutoFit/>
          </a:bodyPr>
          <a:lstStyle/>
          <a:p>
            <a:pPr algn="l"/>
            <a:r>
              <a:rPr lang="en-US" altLang="ja-JP" sz="1108" u="none" dirty="0">
                <a:latin typeface="メイリオ" panose="020B0604030504040204" pitchFamily="50" charset="-128"/>
                <a:ea typeface="メイリオ" panose="020B0604030504040204" pitchFamily="50" charset="-128"/>
              </a:rPr>
              <a:t>F0</a:t>
            </a:r>
            <a:r>
              <a:rPr lang="ja-JP" altLang="en-US" sz="1108" u="none" dirty="0">
                <a:latin typeface="メイリオ" panose="020B0604030504040204" pitchFamily="50" charset="-128"/>
                <a:ea typeface="メイリオ" panose="020B0604030504040204" pitchFamily="50" charset="-128"/>
              </a:rPr>
              <a:t>　器質性精神疾患</a:t>
            </a:r>
            <a:r>
              <a:rPr lang="en-US" altLang="ja-JP" sz="1108" u="none" dirty="0">
                <a:latin typeface="メイリオ" panose="020B0604030504040204" pitchFamily="50" charset="-128"/>
                <a:ea typeface="メイリオ" panose="020B0604030504040204" pitchFamily="50" charset="-128"/>
              </a:rPr>
              <a:t>(</a:t>
            </a:r>
            <a:r>
              <a:rPr lang="ja-JP" altLang="en-US" sz="1108" u="none" dirty="0">
                <a:latin typeface="メイリオ" panose="020B0604030504040204" pitchFamily="50" charset="-128"/>
                <a:ea typeface="メイリオ" panose="020B0604030504040204" pitchFamily="50" charset="-128"/>
              </a:rPr>
              <a:t>認知症圏含む）</a:t>
            </a:r>
            <a:endParaRPr lang="en-US" altLang="ja-JP" sz="1108" u="none" dirty="0">
              <a:latin typeface="メイリオ" panose="020B0604030504040204" pitchFamily="50" charset="-128"/>
              <a:ea typeface="メイリオ" panose="020B0604030504040204" pitchFamily="50" charset="-128"/>
            </a:endParaRPr>
          </a:p>
          <a:p>
            <a:pPr algn="l"/>
            <a:r>
              <a:rPr lang="en-US" altLang="ja-JP" sz="1108" u="none" dirty="0">
                <a:latin typeface="メイリオ" panose="020B0604030504040204" pitchFamily="50" charset="-128"/>
                <a:ea typeface="メイリオ" panose="020B0604030504040204" pitchFamily="50" charset="-128"/>
              </a:rPr>
              <a:t>F2</a:t>
            </a:r>
            <a:r>
              <a:rPr lang="ja-JP" altLang="en-US" sz="1108" u="none" dirty="0">
                <a:latin typeface="メイリオ" panose="020B0604030504040204" pitchFamily="50" charset="-128"/>
                <a:ea typeface="メイリオ" panose="020B0604030504040204" pitchFamily="50" charset="-128"/>
              </a:rPr>
              <a:t>　統合失調症</a:t>
            </a:r>
            <a:endParaRPr lang="en-US" altLang="ja-JP" sz="1108" u="none" dirty="0">
              <a:latin typeface="メイリオ" panose="020B0604030504040204" pitchFamily="50" charset="-128"/>
              <a:ea typeface="メイリオ" panose="020B0604030504040204" pitchFamily="50" charset="-128"/>
            </a:endParaRPr>
          </a:p>
          <a:p>
            <a:pPr algn="l"/>
            <a:r>
              <a:rPr lang="en-US" altLang="ja-JP" sz="1108" u="none" dirty="0">
                <a:latin typeface="メイリオ" panose="020B0604030504040204" pitchFamily="50" charset="-128"/>
                <a:ea typeface="メイリオ" panose="020B0604030504040204" pitchFamily="50" charset="-128"/>
              </a:rPr>
              <a:t>F3</a:t>
            </a:r>
            <a:r>
              <a:rPr lang="ja-JP" altLang="en-US" sz="1108" u="none" dirty="0">
                <a:latin typeface="メイリオ" panose="020B0604030504040204" pitchFamily="50" charset="-128"/>
                <a:ea typeface="メイリオ" panose="020B0604030504040204" pitchFamily="50" charset="-128"/>
              </a:rPr>
              <a:t>　気分障害</a:t>
            </a:r>
          </a:p>
        </p:txBody>
      </p:sp>
      <p:sp>
        <p:nvSpPr>
          <p:cNvPr id="6" name="楕円 5"/>
          <p:cNvSpPr/>
          <p:nvPr/>
        </p:nvSpPr>
        <p:spPr bwMode="auto">
          <a:xfrm>
            <a:off x="7485113" y="5731250"/>
            <a:ext cx="561389" cy="674362"/>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7" name="楕円 6"/>
          <p:cNvSpPr/>
          <p:nvPr/>
        </p:nvSpPr>
        <p:spPr bwMode="auto">
          <a:xfrm>
            <a:off x="3947993" y="5869176"/>
            <a:ext cx="494666" cy="536436"/>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cxnSp>
        <p:nvCxnSpPr>
          <p:cNvPr id="8" name="直線矢印コネクタ 7"/>
          <p:cNvCxnSpPr/>
          <p:nvPr/>
        </p:nvCxnSpPr>
        <p:spPr bwMode="auto">
          <a:xfrm flipV="1">
            <a:off x="5217845" y="5801000"/>
            <a:ext cx="2042054" cy="68176"/>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楕円 8"/>
          <p:cNvSpPr/>
          <p:nvPr/>
        </p:nvSpPr>
        <p:spPr bwMode="auto">
          <a:xfrm>
            <a:off x="7466995" y="4565550"/>
            <a:ext cx="579507" cy="1112273"/>
          </a:xfrm>
          <a:prstGeom prst="ellipse">
            <a:avLst/>
          </a:prstGeom>
          <a:noFill/>
          <a:ln w="38100">
            <a:solidFill>
              <a:srgbClr val="33C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10" name="楕円 9"/>
          <p:cNvSpPr/>
          <p:nvPr/>
        </p:nvSpPr>
        <p:spPr bwMode="auto">
          <a:xfrm>
            <a:off x="3947993" y="4509120"/>
            <a:ext cx="494666" cy="1236879"/>
          </a:xfrm>
          <a:prstGeom prst="ellipse">
            <a:avLst/>
          </a:prstGeom>
          <a:noFill/>
          <a:ln w="38100">
            <a:solidFill>
              <a:srgbClr val="33CC3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cxnSp>
        <p:nvCxnSpPr>
          <p:cNvPr id="11" name="直線矢印コネクタ 10"/>
          <p:cNvCxnSpPr/>
          <p:nvPr/>
        </p:nvCxnSpPr>
        <p:spPr bwMode="auto">
          <a:xfrm>
            <a:off x="5098845" y="4677780"/>
            <a:ext cx="2042054" cy="62003"/>
          </a:xfrm>
          <a:prstGeom prst="straightConnector1">
            <a:avLst/>
          </a:prstGeom>
          <a:solidFill>
            <a:schemeClr val="accent1"/>
          </a:solidFill>
          <a:ln w="57150" cap="flat" cmpd="sng" algn="ctr">
            <a:solidFill>
              <a:srgbClr val="33CC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026"/>
          <p:cNvSpPr>
            <a:spLocks noGrp="1" noChangeArrowheads="1"/>
          </p:cNvSpPr>
          <p:nvPr/>
        </p:nvSpPr>
        <p:spPr bwMode="auto">
          <a:xfrm>
            <a:off x="5846013" y="332656"/>
            <a:ext cx="2973859" cy="1368152"/>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altLang="ja-JP" sz="1200" u="none" dirty="0">
                <a:solidFill>
                  <a:sysClr val="windowText" lastClr="000000"/>
                </a:solidFill>
                <a:latin typeface="メイリオ" panose="020B0604030504040204" pitchFamily="50" charset="-128"/>
                <a:ea typeface="メイリオ" panose="020B0604030504040204" pitchFamily="50" charset="-128"/>
              </a:rPr>
              <a:t>F2</a:t>
            </a:r>
            <a:r>
              <a:rPr lang="ja-JP" altLang="en-US" sz="1200" u="none" dirty="0">
                <a:solidFill>
                  <a:sysClr val="windowText" lastClr="000000"/>
                </a:solidFill>
                <a:latin typeface="メイリオ" panose="020B0604030504040204" pitchFamily="50" charset="-128"/>
                <a:ea typeface="メイリオ" panose="020B0604030504040204" pitchFamily="50" charset="-128"/>
              </a:rPr>
              <a:t>　統合失調症圏は減少傾向</a:t>
            </a:r>
            <a:br>
              <a:rPr lang="en-US" altLang="ja-JP" sz="1200" u="none" dirty="0">
                <a:solidFill>
                  <a:sysClr val="windowText" lastClr="000000"/>
                </a:solidFill>
                <a:latin typeface="メイリオ" panose="020B0604030504040204" pitchFamily="50" charset="-128"/>
                <a:ea typeface="メイリオ" panose="020B0604030504040204" pitchFamily="50" charset="-128"/>
              </a:rPr>
            </a:br>
            <a:r>
              <a:rPr lang="en-US" altLang="ja-JP" sz="1200" u="none" dirty="0">
                <a:solidFill>
                  <a:sysClr val="windowText" lastClr="000000"/>
                </a:solidFill>
                <a:latin typeface="メイリオ" panose="020B0604030504040204" pitchFamily="50" charset="-128"/>
                <a:ea typeface="メイリオ" panose="020B0604030504040204" pitchFamily="50" charset="-128"/>
              </a:rPr>
              <a:t>F0</a:t>
            </a:r>
            <a:r>
              <a:rPr lang="ja-JP" altLang="en-US" sz="1200" u="none" dirty="0">
                <a:solidFill>
                  <a:sysClr val="windowText" lastClr="000000"/>
                </a:solidFill>
                <a:latin typeface="メイリオ" panose="020B0604030504040204" pitchFamily="50" charset="-128"/>
                <a:ea typeface="メイリオ" panose="020B0604030504040204" pitchFamily="50" charset="-128"/>
              </a:rPr>
              <a:t>　認知症圏は増加傾向だが、</a:t>
            </a:r>
            <a:br>
              <a:rPr lang="en-US" altLang="ja-JP" sz="1200" u="none" dirty="0">
                <a:solidFill>
                  <a:sysClr val="windowText" lastClr="000000"/>
                </a:solidFill>
                <a:latin typeface="メイリオ" panose="020B0604030504040204" pitchFamily="50" charset="-128"/>
                <a:ea typeface="メイリオ" panose="020B0604030504040204" pitchFamily="50" charset="-128"/>
              </a:rPr>
            </a:br>
            <a:r>
              <a:rPr lang="ja-JP" altLang="en-US" sz="1200" u="none" dirty="0">
                <a:solidFill>
                  <a:sysClr val="windowText" lastClr="000000"/>
                </a:solidFill>
                <a:latin typeface="メイリオ" panose="020B0604030504040204" pitchFamily="50" charset="-128"/>
                <a:ea typeface="メイリオ" panose="020B0604030504040204" pitchFamily="50" charset="-128"/>
              </a:rPr>
              <a:t>入院者の疾患の中心は統合失調症</a:t>
            </a:r>
            <a:br>
              <a:rPr lang="en-US" altLang="ja-JP" sz="1200" u="none" dirty="0">
                <a:solidFill>
                  <a:sysClr val="windowText" lastClr="000000"/>
                </a:solidFill>
                <a:latin typeface="メイリオ" panose="020B0604030504040204" pitchFamily="50" charset="-128"/>
                <a:ea typeface="メイリオ" panose="020B0604030504040204" pitchFamily="50" charset="-128"/>
              </a:rPr>
            </a:br>
            <a:br>
              <a:rPr lang="en-US" altLang="ja-JP" sz="1200" u="none" dirty="0">
                <a:solidFill>
                  <a:sysClr val="windowText" lastClr="000000"/>
                </a:solidFill>
                <a:latin typeface="メイリオ" panose="020B0604030504040204" pitchFamily="50" charset="-128"/>
                <a:ea typeface="メイリオ" panose="020B0604030504040204" pitchFamily="50" charset="-128"/>
              </a:rPr>
            </a:br>
            <a:r>
              <a:rPr lang="ja-JP" altLang="en-US" sz="1200" u="none" dirty="0">
                <a:solidFill>
                  <a:sysClr val="windowText" lastClr="000000"/>
                </a:solidFill>
                <a:latin typeface="メイリオ" panose="020B0604030504040204" pitchFamily="50" charset="-128"/>
                <a:ea typeface="メイリオ" panose="020B0604030504040204" pitchFamily="50" charset="-128"/>
              </a:rPr>
              <a:t>ただし、高齢化による認知症の合併については本調査では把握できない。</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3346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par>
                          <p:cTn id="16" fill="hold">
                            <p:stCondLst>
                              <p:cond delay="2500"/>
                            </p:stCondLst>
                            <p:childTnLst>
                              <p:par>
                                <p:cTn id="17" presetID="10" presetClass="exit" presetSubtype="0" fill="hold" grpId="1" nodeType="after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1000"/>
                                        <p:tgtEl>
                                          <p:spTgt spid="7"/>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500"/>
                            </p:stCondLst>
                            <p:childTnLst>
                              <p:par>
                                <p:cTn id="36" presetID="21"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1000"/>
                                        <p:tgtEl>
                                          <p:spTgt spid="6"/>
                                        </p:tgtEl>
                                      </p:cBhvr>
                                    </p:animEffect>
                                  </p:childTnLst>
                                </p:cTn>
                              </p:par>
                            </p:childTnLst>
                          </p:cTn>
                        </p:par>
                        <p:par>
                          <p:cTn id="39" fill="hold">
                            <p:stCondLst>
                              <p:cond delay="2500"/>
                            </p:stCondLst>
                            <p:childTnLst>
                              <p:par>
                                <p:cTn id="40" presetID="10" presetClass="exit" presetSubtype="0" fill="hold" grpId="1" nodeType="after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323527" y="344954"/>
            <a:ext cx="3759324" cy="936104"/>
          </a:xfrm>
          <a:prstGeom prst="rect">
            <a:avLst/>
          </a:prstGeom>
          <a:solidFill>
            <a:schemeClr val="bg1"/>
          </a:solidFill>
          <a:ln>
            <a:noFill/>
          </a:ln>
        </p:spPr>
      </p:pic>
      <p:pic>
        <p:nvPicPr>
          <p:cNvPr id="4" name="図 3"/>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3528" y="1556792"/>
            <a:ext cx="3759323" cy="1800200"/>
          </a:xfrm>
          <a:prstGeom prst="rect">
            <a:avLst/>
          </a:prstGeom>
          <a:noFill/>
          <a:ln>
            <a:noFill/>
          </a:ln>
        </p:spPr>
      </p:pic>
      <p:pic>
        <p:nvPicPr>
          <p:cNvPr id="5" name="図 4"/>
          <p:cNvPicPr/>
          <p:nvPr/>
        </p:nvPicPr>
        <p:blipFill>
          <a:blip r:embed="rId5">
            <a:extLst>
              <a:ext uri="{28A0092B-C50C-407E-A947-70E740481C1C}">
                <a14:useLocalDpi xmlns:a14="http://schemas.microsoft.com/office/drawing/2010/main" val="0"/>
              </a:ext>
            </a:extLst>
          </a:blip>
          <a:srcRect/>
          <a:stretch>
            <a:fillRect/>
          </a:stretch>
        </p:blipFill>
        <p:spPr bwMode="auto">
          <a:xfrm>
            <a:off x="4842551" y="344954"/>
            <a:ext cx="3758400" cy="936000"/>
          </a:xfrm>
          <a:prstGeom prst="rect">
            <a:avLst/>
          </a:prstGeom>
          <a:solidFill>
            <a:schemeClr val="bg1"/>
          </a:solidFill>
          <a:ln>
            <a:noFill/>
          </a:ln>
        </p:spPr>
      </p:pic>
      <p:pic>
        <p:nvPicPr>
          <p:cNvPr id="6" name="図 5"/>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0032" y="1556992"/>
            <a:ext cx="3758400" cy="1800000"/>
          </a:xfrm>
          <a:prstGeom prst="rect">
            <a:avLst/>
          </a:prstGeom>
          <a:noFill/>
          <a:ln>
            <a:noFill/>
          </a:ln>
        </p:spPr>
      </p:pic>
      <p:pic>
        <p:nvPicPr>
          <p:cNvPr id="7" name="図 6"/>
          <p:cNvPicPr/>
          <p:nvPr/>
        </p:nvPicPr>
        <p:blipFill>
          <a:blip r:embed="rId8">
            <a:extLst>
              <a:ext uri="{28A0092B-C50C-407E-A947-70E740481C1C}">
                <a14:useLocalDpi xmlns:a14="http://schemas.microsoft.com/office/drawing/2010/main" val="0"/>
              </a:ext>
            </a:extLst>
          </a:blip>
          <a:srcRect/>
          <a:stretch>
            <a:fillRect/>
          </a:stretch>
        </p:blipFill>
        <p:spPr bwMode="auto">
          <a:xfrm>
            <a:off x="324451" y="3632726"/>
            <a:ext cx="3758400" cy="936000"/>
          </a:xfrm>
          <a:prstGeom prst="rect">
            <a:avLst/>
          </a:prstGeom>
          <a:solidFill>
            <a:schemeClr val="bg1"/>
          </a:solidFill>
          <a:ln>
            <a:noFill/>
          </a:ln>
        </p:spPr>
      </p:pic>
      <p:pic>
        <p:nvPicPr>
          <p:cNvPr id="8" name="図 7"/>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6690" y="4725144"/>
            <a:ext cx="3758400" cy="1800000"/>
          </a:xfrm>
          <a:prstGeom prst="rect">
            <a:avLst/>
          </a:prstGeom>
          <a:noFill/>
          <a:ln>
            <a:noFill/>
          </a:ln>
        </p:spPr>
      </p:pic>
      <p:sp>
        <p:nvSpPr>
          <p:cNvPr id="9" name="Rectangle 1026"/>
          <p:cNvSpPr>
            <a:spLocks noGrp="1" noChangeArrowheads="1"/>
          </p:cNvSpPr>
          <p:nvPr/>
        </p:nvSpPr>
        <p:spPr bwMode="auto">
          <a:xfrm>
            <a:off x="5047426" y="5110626"/>
            <a:ext cx="3383611" cy="1029036"/>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高齢期の患者において、増加している疾患は認知症及び気分障がいではあるが、全体を押し上げているほどの変化とまではいかない。</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6915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4491</TotalTime>
  <Words>1485</Words>
  <Application>Microsoft Office PowerPoint</Application>
  <PresentationFormat>画面に合わせる (4:3)</PresentationFormat>
  <Paragraphs>481</Paragraphs>
  <Slides>20</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HGS創英ﾌﾟﾚｾﾞﾝｽEB</vt:lpstr>
      <vt:lpstr>Meiryo UI</vt:lpstr>
      <vt:lpstr>ＭＳ Ｐゴシック</vt:lpstr>
      <vt:lpstr>メイリオ</vt:lpstr>
      <vt:lpstr>游ゴシック</vt:lpstr>
      <vt:lpstr>游ゴシック Light</vt:lpstr>
      <vt:lpstr>Arial</vt:lpstr>
      <vt:lpstr>Calibri</vt:lpstr>
      <vt:lpstr>Century</vt:lpstr>
      <vt:lpstr>Tahoma</vt:lpstr>
      <vt:lpstr>テーマ1</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総務部IT推進課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地域移行支援（退院促進） について</dc:title>
  <dc:creator>中川尚代</dc:creator>
  <cp:lastModifiedBy>中川　尚代</cp:lastModifiedBy>
  <cp:revision>323</cp:revision>
  <cp:lastPrinted>2023-08-18T08:23:16Z</cp:lastPrinted>
  <dcterms:created xsi:type="dcterms:W3CDTF">2017-10-10T02:23:27Z</dcterms:created>
  <dcterms:modified xsi:type="dcterms:W3CDTF">2023-11-06T10:06:49Z</dcterms:modified>
</cp:coreProperties>
</file>