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61" r:id="rId2"/>
    <p:sldId id="258" r:id="rId3"/>
    <p:sldId id="259" r:id="rId4"/>
    <p:sldId id="260"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110"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662214041764658E-2"/>
          <c:y val="0.12874211235493424"/>
          <c:w val="0.75029137483017427"/>
          <c:h val="0.72983928733124936"/>
        </c:manualLayout>
      </c:layout>
      <c:lineChart>
        <c:grouping val="standard"/>
        <c:varyColors val="0"/>
        <c:ser>
          <c:idx val="0"/>
          <c:order val="0"/>
          <c:tx>
            <c:strRef>
              <c:f>グラフ_R03実績更新!$B$29</c:f>
              <c:strCache>
                <c:ptCount val="1"/>
                <c:pt idx="0">
                  <c:v>全国</c:v>
                </c:pt>
              </c:strCache>
            </c:strRef>
          </c:tx>
          <c:spPr>
            <a:ln w="28575" cap="rnd" cmpd="dbl">
              <a:solidFill>
                <a:schemeClr val="bg1">
                  <a:lumMod val="50000"/>
                </a:schemeClr>
              </a:solidFill>
              <a:round/>
            </a:ln>
            <a:effectLst/>
          </c:spPr>
          <c:marker>
            <c:symbol val="circle"/>
            <c:size val="6"/>
            <c:spPr>
              <a:solidFill>
                <a:schemeClr val="accent1"/>
              </a:solidFill>
              <a:ln w="9525">
                <a:solidFill>
                  <a:schemeClr val="accent1"/>
                </a:solidFill>
              </a:ln>
              <a:effectLst/>
            </c:spPr>
          </c:marker>
          <c:dPt>
            <c:idx val="6"/>
            <c:marker>
              <c:symbol val="circle"/>
              <c:size val="6"/>
              <c:spPr>
                <a:solidFill>
                  <a:schemeClr val="accent1"/>
                </a:solidFill>
                <a:ln w="9525">
                  <a:solidFill>
                    <a:schemeClr val="accent1"/>
                  </a:solidFill>
                </a:ln>
                <a:effectLst/>
              </c:spPr>
            </c:marker>
            <c:bubble3D val="0"/>
            <c:spPr>
              <a:ln w="28575" cap="rnd" cmpd="dbl">
                <a:solidFill>
                  <a:schemeClr val="bg1">
                    <a:lumMod val="50000"/>
                  </a:schemeClr>
                </a:solidFill>
                <a:miter lim="800000"/>
              </a:ln>
              <a:effectLst/>
            </c:spPr>
            <c:extLst>
              <c:ext xmlns:c16="http://schemas.microsoft.com/office/drawing/2014/chart" uri="{C3380CC4-5D6E-409C-BE32-E72D297353CC}">
                <c16:uniqueId val="{00000001-7B04-46FA-8C34-A892C1466912}"/>
              </c:ext>
            </c:extLst>
          </c:dPt>
          <c:dPt>
            <c:idx val="9"/>
            <c:marker>
              <c:symbol val="circle"/>
              <c:size val="6"/>
              <c:spPr>
                <a:solidFill>
                  <a:schemeClr val="accent1"/>
                </a:solidFill>
                <a:ln w="9525">
                  <a:solidFill>
                    <a:schemeClr val="accent1"/>
                  </a:solidFill>
                </a:ln>
                <a:effectLst/>
              </c:spPr>
            </c:marker>
            <c:bubble3D val="0"/>
            <c:extLst>
              <c:ext xmlns:c16="http://schemas.microsoft.com/office/drawing/2014/chart" uri="{C3380CC4-5D6E-409C-BE32-E72D297353CC}">
                <c16:uniqueId val="{00000002-7B04-46FA-8C34-A892C1466912}"/>
              </c:ext>
            </c:extLst>
          </c:dPt>
          <c:dLbls>
            <c:dLbl>
              <c:idx val="5"/>
              <c:tx>
                <c:rich>
                  <a:bodyPr/>
                  <a:lstStyle/>
                  <a:p>
                    <a:fld id="{DD7D3A02-6067-4694-BAAD-7931E907E2F6}" type="VALUE">
                      <a:rPr lang="en-US" altLang="ja-JP" b="0" i="0" u="none"/>
                      <a:pPr/>
                      <a:t>[値]</a:t>
                    </a:fld>
                    <a:endParaRPr lang="ja-JP" alt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7B04-46FA-8C34-A892C1466912}"/>
                </c:ext>
              </c:extLst>
            </c:dLbl>
            <c:dLbl>
              <c:idx val="6"/>
              <c:tx>
                <c:rich>
                  <a:bodyPr/>
                  <a:lstStyle/>
                  <a:p>
                    <a:fld id="{0F4803D8-B60D-47B5-A54D-A13F2BFA0B03}" type="VALUE">
                      <a:rPr lang="en-US" altLang="ja-JP" b="0" i="0" u="none"/>
                      <a:pPr/>
                      <a:t>[値]</a:t>
                    </a:fld>
                    <a:endParaRPr lang="ja-JP" alt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B04-46FA-8C34-A892C1466912}"/>
                </c:ext>
              </c:extLst>
            </c:dLbl>
            <c:dLbl>
              <c:idx val="7"/>
              <c:tx>
                <c:rich>
                  <a:bodyPr/>
                  <a:lstStyle/>
                  <a:p>
                    <a:fld id="{823AFF35-E001-4077-AC62-0B8445C1626A}" type="VALUE">
                      <a:rPr lang="en-US" altLang="ja-JP" b="0" i="0" u="none"/>
                      <a:pPr/>
                      <a:t>[値]</a:t>
                    </a:fld>
                    <a:endParaRPr lang="ja-JP" alt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7B04-46FA-8C34-A892C1466912}"/>
                </c:ext>
              </c:extLst>
            </c:dLbl>
            <c:dLbl>
              <c:idx val="10"/>
              <c:tx>
                <c:rich>
                  <a:bodyPr/>
                  <a:lstStyle/>
                  <a:p>
                    <a:fld id="{09E5F54F-11D0-4AA9-8BE2-9327A1A83EC4}" type="VALUE">
                      <a:rPr lang="en-US" altLang="ja-JP"/>
                      <a:pPr/>
                      <a:t>[値]</a:t>
                    </a:fld>
                    <a:endParaRPr lang="ja-JP" alt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7B04-46FA-8C34-A892C1466912}"/>
                </c:ext>
              </c:extLst>
            </c:dLbl>
            <c:dLbl>
              <c:idx val="11"/>
              <c:tx>
                <c:rich>
                  <a:bodyPr/>
                  <a:lstStyle/>
                  <a:p>
                    <a:fld id="{EA3FC41D-A4C2-458B-9AC5-B8B7E9120FD8}" type="VALUE">
                      <a:rPr lang="en-US" altLang="ja-JP"/>
                      <a:pPr/>
                      <a:t>[値]</a:t>
                    </a:fld>
                    <a:endParaRPr lang="ja-JP" altLang="en-US"/>
                  </a:p>
                </c:rich>
              </c:tx>
              <c:dLblPos val="t"/>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7B04-46FA-8C34-A892C1466912}"/>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グラフ_R03実績更新!$F$28:$R$28</c:f>
              <c:strCache>
                <c:ptCount val="13"/>
                <c:pt idx="0">
                  <c:v>H26</c:v>
                </c:pt>
                <c:pt idx="1">
                  <c:v>H27</c:v>
                </c:pt>
                <c:pt idx="2">
                  <c:v>H28</c:v>
                </c:pt>
                <c:pt idx="3">
                  <c:v>H29</c:v>
                </c:pt>
                <c:pt idx="4">
                  <c:v>H30</c:v>
                </c:pt>
                <c:pt idx="5">
                  <c:v>R1</c:v>
                </c:pt>
                <c:pt idx="6">
                  <c:v>R2</c:v>
                </c:pt>
                <c:pt idx="7">
                  <c:v>R3</c:v>
                </c:pt>
                <c:pt idx="8">
                  <c:v>R4</c:v>
                </c:pt>
                <c:pt idx="9">
                  <c:v>R5</c:v>
                </c:pt>
                <c:pt idx="10">
                  <c:v>R6</c:v>
                </c:pt>
                <c:pt idx="11">
                  <c:v>R7</c:v>
                </c:pt>
                <c:pt idx="12">
                  <c:v>R8</c:v>
                </c:pt>
              </c:strCache>
            </c:strRef>
          </c:cat>
          <c:val>
            <c:numRef>
              <c:f>グラフ_R03実績更新!$F$29:$R$29</c:f>
              <c:numCache>
                <c:formatCode>#,##0_);[Red]\(#,##0\)</c:formatCode>
                <c:ptCount val="13"/>
                <c:pt idx="0">
                  <c:v>14838</c:v>
                </c:pt>
                <c:pt idx="1">
                  <c:v>15033</c:v>
                </c:pt>
                <c:pt idx="2">
                  <c:v>15295</c:v>
                </c:pt>
                <c:pt idx="3">
                  <c:v>15603</c:v>
                </c:pt>
                <c:pt idx="4">
                  <c:v>16118</c:v>
                </c:pt>
                <c:pt idx="5">
                  <c:v>16369</c:v>
                </c:pt>
                <c:pt idx="6">
                  <c:v>15776</c:v>
                </c:pt>
                <c:pt idx="7">
                  <c:v>16507</c:v>
                </c:pt>
                <c:pt idx="8">
                  <c:v>17035.224000000002</c:v>
                </c:pt>
                <c:pt idx="9">
                  <c:v>17580.351168000001</c:v>
                </c:pt>
                <c:pt idx="10">
                  <c:v>18142.922405376001</c:v>
                </c:pt>
                <c:pt idx="11">
                  <c:v>18723.495922348033</c:v>
                </c:pt>
                <c:pt idx="12">
                  <c:v>19322.647791863172</c:v>
                </c:pt>
              </c:numCache>
            </c:numRef>
          </c:val>
          <c:smooth val="0"/>
          <c:extLst>
            <c:ext xmlns:c16="http://schemas.microsoft.com/office/drawing/2014/chart" uri="{C3380CC4-5D6E-409C-BE32-E72D297353CC}">
              <c16:uniqueId val="{00000009-7B04-46FA-8C34-A892C1466912}"/>
            </c:ext>
          </c:extLst>
        </c:ser>
        <c:ser>
          <c:idx val="1"/>
          <c:order val="1"/>
          <c:tx>
            <c:strRef>
              <c:f>グラフ_R03実績更新!#REF!</c:f>
              <c:strCache>
                <c:ptCount val="1"/>
                <c:pt idx="0">
                  <c:v>#REF!</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グラフ_R03実績更新!$F$28:$R$28</c:f>
              <c:strCache>
                <c:ptCount val="13"/>
                <c:pt idx="0">
                  <c:v>H26</c:v>
                </c:pt>
                <c:pt idx="1">
                  <c:v>H27</c:v>
                </c:pt>
                <c:pt idx="2">
                  <c:v>H28</c:v>
                </c:pt>
                <c:pt idx="3">
                  <c:v>H29</c:v>
                </c:pt>
                <c:pt idx="4">
                  <c:v>H30</c:v>
                </c:pt>
                <c:pt idx="5">
                  <c:v>R1</c:v>
                </c:pt>
                <c:pt idx="6">
                  <c:v>R2</c:v>
                </c:pt>
                <c:pt idx="7">
                  <c:v>R3</c:v>
                </c:pt>
                <c:pt idx="8">
                  <c:v>R4</c:v>
                </c:pt>
                <c:pt idx="9">
                  <c:v>R5</c:v>
                </c:pt>
                <c:pt idx="10">
                  <c:v>R6</c:v>
                </c:pt>
                <c:pt idx="11">
                  <c:v>R7</c:v>
                </c:pt>
                <c:pt idx="12">
                  <c:v>R8</c:v>
                </c:pt>
              </c:strCache>
            </c:strRef>
          </c:cat>
          <c:val>
            <c:numRef>
              <c:f>グラフ_R03実績更新!#REF!</c:f>
              <c:numCache>
                <c:formatCode>General</c:formatCode>
                <c:ptCount val="1"/>
                <c:pt idx="0">
                  <c:v>1</c:v>
                </c:pt>
              </c:numCache>
            </c:numRef>
          </c:val>
          <c:smooth val="0"/>
          <c:extLst>
            <c:ext xmlns:c16="http://schemas.microsoft.com/office/drawing/2014/chart" uri="{C3380CC4-5D6E-409C-BE32-E72D297353CC}">
              <c16:uniqueId val="{0000000A-7B04-46FA-8C34-A892C1466912}"/>
            </c:ext>
          </c:extLst>
        </c:ser>
        <c:ser>
          <c:idx val="2"/>
          <c:order val="2"/>
          <c:tx>
            <c:strRef>
              <c:f>グラフ_R03実績更新!$B$30</c:f>
              <c:strCache>
                <c:ptCount val="1"/>
                <c:pt idx="0">
                  <c:v>大阪府実績</c:v>
                </c:pt>
              </c:strCache>
            </c:strRef>
          </c:tx>
          <c:spPr>
            <a:ln w="28575" cap="rnd">
              <a:solidFill>
                <a:schemeClr val="tx1"/>
              </a:solidFill>
              <a:round/>
            </a:ln>
            <a:effectLst/>
          </c:spPr>
          <c:marker>
            <c:symbol val="circle"/>
            <c:size val="5"/>
            <c:spPr>
              <a:solidFill>
                <a:schemeClr val="tx1"/>
              </a:solidFill>
              <a:ln w="9525">
                <a:solidFill>
                  <a:schemeClr val="accent3"/>
                </a:solidFill>
              </a:ln>
              <a:effectLst/>
            </c:spPr>
          </c:marker>
          <c:dLbls>
            <c:dLbl>
              <c:idx val="5"/>
              <c:tx>
                <c:rich>
                  <a:bodyPr/>
                  <a:lstStyle/>
                  <a:p>
                    <a:fld id="{593AFC8B-294E-4C6A-BA0F-89747A4C3063}" type="VALUE">
                      <a:rPr lang="en-US" altLang="ja-JP" b="0" i="0" u="none"/>
                      <a:pPr/>
                      <a:t>[値]</a:t>
                    </a:fld>
                    <a:endParaRPr lang="ja-JP" altLang="en-US"/>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B-7B04-46FA-8C34-A892C1466912}"/>
                </c:ext>
              </c:extLst>
            </c:dLbl>
            <c:dLbl>
              <c:idx val="6"/>
              <c:tx>
                <c:rich>
                  <a:bodyPr/>
                  <a:lstStyle/>
                  <a:p>
                    <a:fld id="{62E72B35-C5D0-4515-B353-40B12AD25A66}" type="VALUE">
                      <a:rPr lang="en-US" altLang="ja-JP" b="0" i="0" u="none"/>
                      <a:pPr/>
                      <a:t>[値]</a:t>
                    </a:fld>
                    <a:endParaRPr lang="ja-JP" altLang="en-US"/>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7B04-46FA-8C34-A892C1466912}"/>
                </c:ext>
              </c:extLst>
            </c:dLbl>
            <c:dLbl>
              <c:idx val="7"/>
              <c:tx>
                <c:rich>
                  <a:bodyPr/>
                  <a:lstStyle/>
                  <a:p>
                    <a:fld id="{7DB8EBDD-9B63-4E07-866A-AB32FC4CA5DF}" type="VALUE">
                      <a:rPr lang="en-US" altLang="ja-JP" b="0" i="0" u="none"/>
                      <a:pPr/>
                      <a:t>[値]</a:t>
                    </a:fld>
                    <a:endParaRPr lang="ja-JP" altLang="en-US"/>
                  </a:p>
                </c:rich>
              </c:tx>
              <c:dLblPos val="b"/>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7B04-46FA-8C34-A892C1466912}"/>
                </c:ext>
              </c:extLst>
            </c:dLbl>
            <c:dLbl>
              <c:idx val="9"/>
              <c:layout>
                <c:manualLayout>
                  <c:x val="-3.9450608451968197E-2"/>
                  <c:y val="3.908531106036853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B04-46FA-8C34-A892C1466912}"/>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グラフ_R03実績更新!$F$28:$R$28</c:f>
              <c:strCache>
                <c:ptCount val="13"/>
                <c:pt idx="0">
                  <c:v>H26</c:v>
                </c:pt>
                <c:pt idx="1">
                  <c:v>H27</c:v>
                </c:pt>
                <c:pt idx="2">
                  <c:v>H28</c:v>
                </c:pt>
                <c:pt idx="3">
                  <c:v>H29</c:v>
                </c:pt>
                <c:pt idx="4">
                  <c:v>H30</c:v>
                </c:pt>
                <c:pt idx="5">
                  <c:v>R1</c:v>
                </c:pt>
                <c:pt idx="6">
                  <c:v>R2</c:v>
                </c:pt>
                <c:pt idx="7">
                  <c:v>R3</c:v>
                </c:pt>
                <c:pt idx="8">
                  <c:v>R4</c:v>
                </c:pt>
                <c:pt idx="9">
                  <c:v>R5</c:v>
                </c:pt>
                <c:pt idx="10">
                  <c:v>R6</c:v>
                </c:pt>
                <c:pt idx="11">
                  <c:v>R7</c:v>
                </c:pt>
                <c:pt idx="12">
                  <c:v>R8</c:v>
                </c:pt>
              </c:strCache>
            </c:strRef>
          </c:cat>
          <c:val>
            <c:numRef>
              <c:f>グラフ_R03実績更新!$F$30:$R$30</c:f>
              <c:numCache>
                <c:formatCode>#,##0_);[Red]\(#,##0\)</c:formatCode>
                <c:ptCount val="13"/>
                <c:pt idx="0">
                  <c:v>10763</c:v>
                </c:pt>
                <c:pt idx="1">
                  <c:v>11190</c:v>
                </c:pt>
                <c:pt idx="2">
                  <c:v>11209</c:v>
                </c:pt>
                <c:pt idx="3">
                  <c:v>11575</c:v>
                </c:pt>
                <c:pt idx="4">
                  <c:v>12009</c:v>
                </c:pt>
                <c:pt idx="5">
                  <c:v>12693</c:v>
                </c:pt>
                <c:pt idx="6">
                  <c:v>12142</c:v>
                </c:pt>
                <c:pt idx="7">
                  <c:v>12786</c:v>
                </c:pt>
                <c:pt idx="8">
                  <c:v>13680.696476041992</c:v>
                </c:pt>
              </c:numCache>
            </c:numRef>
          </c:val>
          <c:smooth val="0"/>
          <c:extLst>
            <c:ext xmlns:c16="http://schemas.microsoft.com/office/drawing/2014/chart" uri="{C3380CC4-5D6E-409C-BE32-E72D297353CC}">
              <c16:uniqueId val="{00000012-7B04-46FA-8C34-A892C1466912}"/>
            </c:ext>
          </c:extLst>
        </c:ser>
        <c:ser>
          <c:idx val="3"/>
          <c:order val="3"/>
          <c:tx>
            <c:strRef>
              <c:f>グラフ_R03実績更新!$B$31</c:f>
              <c:strCache>
                <c:ptCount val="1"/>
                <c:pt idx="0">
                  <c:v>R3-5目標</c:v>
                </c:pt>
              </c:strCache>
            </c:strRef>
          </c:tx>
          <c:spPr>
            <a:ln w="41275" cap="rnd">
              <a:solidFill>
                <a:srgbClr val="00B0F0"/>
              </a:solidFill>
              <a:prstDash val="sysDot"/>
              <a:round/>
            </a:ln>
            <a:effectLst/>
          </c:spPr>
          <c:marker>
            <c:symbol val="circle"/>
            <c:size val="5"/>
            <c:spPr>
              <a:solidFill>
                <a:schemeClr val="accent1"/>
              </a:solidFill>
              <a:ln w="19050">
                <a:solidFill>
                  <a:srgbClr val="00B0F0"/>
                </a:solidFill>
                <a:prstDash val="sysDash"/>
              </a:ln>
              <a:effectLst/>
            </c:spPr>
          </c:marker>
          <c:dLbls>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グラフ_R03実績更新!$F$28:$R$28</c:f>
              <c:strCache>
                <c:ptCount val="13"/>
                <c:pt idx="0">
                  <c:v>H26</c:v>
                </c:pt>
                <c:pt idx="1">
                  <c:v>H27</c:v>
                </c:pt>
                <c:pt idx="2">
                  <c:v>H28</c:v>
                </c:pt>
                <c:pt idx="3">
                  <c:v>H29</c:v>
                </c:pt>
                <c:pt idx="4">
                  <c:v>H30</c:v>
                </c:pt>
                <c:pt idx="5">
                  <c:v>R1</c:v>
                </c:pt>
                <c:pt idx="6">
                  <c:v>R2</c:v>
                </c:pt>
                <c:pt idx="7">
                  <c:v>R3</c:v>
                </c:pt>
                <c:pt idx="8">
                  <c:v>R4</c:v>
                </c:pt>
                <c:pt idx="9">
                  <c:v>R5</c:v>
                </c:pt>
                <c:pt idx="10">
                  <c:v>R6</c:v>
                </c:pt>
                <c:pt idx="11">
                  <c:v>R7</c:v>
                </c:pt>
                <c:pt idx="12">
                  <c:v>R8</c:v>
                </c:pt>
              </c:strCache>
            </c:strRef>
          </c:cat>
          <c:val>
            <c:numRef>
              <c:f>グラフ_R03実績更新!$F$31:$R$31</c:f>
              <c:numCache>
                <c:formatCode>General</c:formatCode>
                <c:ptCount val="13"/>
                <c:pt idx="7" formatCode="#,##0_);[Red]\(#,##0\)">
                  <c:v>13100</c:v>
                </c:pt>
                <c:pt idx="8" formatCode="#,##0_);[Red]\(#,##0\)">
                  <c:v>13800</c:v>
                </c:pt>
                <c:pt idx="9" formatCode="#,##0_);[Red]\(#,##0\)">
                  <c:v>14900</c:v>
                </c:pt>
              </c:numCache>
            </c:numRef>
          </c:val>
          <c:smooth val="0"/>
          <c:extLst>
            <c:ext xmlns:c16="http://schemas.microsoft.com/office/drawing/2014/chart" uri="{C3380CC4-5D6E-409C-BE32-E72D297353CC}">
              <c16:uniqueId val="{00000013-7B04-46FA-8C34-A892C1466912}"/>
            </c:ext>
          </c:extLst>
        </c:ser>
        <c:ser>
          <c:idx val="4"/>
          <c:order val="4"/>
          <c:tx>
            <c:strRef>
              <c:f>グラフ_R03実績更新!$B$32</c:f>
              <c:strCache>
                <c:ptCount val="1"/>
                <c:pt idx="0">
                  <c:v>R6-8目標</c:v>
                </c:pt>
              </c:strCache>
            </c:strRef>
          </c:tx>
          <c:spPr>
            <a:ln w="28575" cap="rnd">
              <a:solidFill>
                <a:srgbClr val="FF0000"/>
              </a:solidFill>
              <a:prstDash val="sysDash"/>
              <a:round/>
            </a:ln>
            <a:effectLst/>
          </c:spPr>
          <c:marker>
            <c:symbol val="circle"/>
            <c:size val="5"/>
            <c:spPr>
              <a:solidFill>
                <a:srgbClr val="FF0000"/>
              </a:solidFill>
              <a:ln w="9525">
                <a:solidFill>
                  <a:srgbClr val="FF0000"/>
                </a:solidFill>
                <a:prstDash val="sysDash"/>
              </a:ln>
              <a:effectLst/>
            </c:spPr>
          </c:marker>
          <c:dPt>
            <c:idx val="8"/>
            <c:marker>
              <c:symbol val="circle"/>
              <c:size val="5"/>
              <c:spPr>
                <a:solidFill>
                  <a:schemeClr val="bg1">
                    <a:lumMod val="75000"/>
                  </a:schemeClr>
                </a:solidFill>
                <a:ln w="9525">
                  <a:solidFill>
                    <a:schemeClr val="tx1"/>
                  </a:solidFill>
                </a:ln>
                <a:effectLst/>
              </c:spPr>
            </c:marker>
            <c:bubble3D val="0"/>
            <c:extLst>
              <c:ext xmlns:c16="http://schemas.microsoft.com/office/drawing/2014/chart" uri="{C3380CC4-5D6E-409C-BE32-E72D297353CC}">
                <c16:uniqueId val="{00000014-7B04-46FA-8C34-A892C1466912}"/>
              </c:ext>
            </c:extLst>
          </c:dPt>
          <c:dPt>
            <c:idx val="9"/>
            <c:marker>
              <c:symbol val="circle"/>
              <c:size val="5"/>
              <c:spPr>
                <a:solidFill>
                  <a:schemeClr val="bg1">
                    <a:lumMod val="75000"/>
                  </a:schemeClr>
                </a:solidFill>
                <a:ln w="9525">
                  <a:noFill/>
                  <a:prstDash val="sysDash"/>
                </a:ln>
                <a:effectLst/>
              </c:spPr>
            </c:marker>
            <c:bubble3D val="0"/>
            <c:spPr>
              <a:ln w="28575" cap="rnd">
                <a:solidFill>
                  <a:schemeClr val="bg1">
                    <a:lumMod val="75000"/>
                  </a:schemeClr>
                </a:solidFill>
                <a:prstDash val="sysDash"/>
                <a:round/>
              </a:ln>
              <a:effectLst/>
            </c:spPr>
            <c:extLst>
              <c:ext xmlns:c16="http://schemas.microsoft.com/office/drawing/2014/chart" uri="{C3380CC4-5D6E-409C-BE32-E72D297353CC}">
                <c16:uniqueId val="{00000005-FE36-4332-9708-66972B95F086}"/>
              </c:ext>
            </c:extLst>
          </c:dPt>
          <c:dPt>
            <c:idx val="10"/>
            <c:marker>
              <c:symbol val="circle"/>
              <c:size val="5"/>
              <c:spPr>
                <a:solidFill>
                  <a:srgbClr val="FF0000"/>
                </a:solidFill>
                <a:ln w="9525">
                  <a:solidFill>
                    <a:srgbClr val="FF0000"/>
                  </a:solidFill>
                  <a:prstDash val="sysDash"/>
                </a:ln>
                <a:effectLst/>
              </c:spPr>
            </c:marker>
            <c:bubble3D val="0"/>
            <c:spPr>
              <a:ln w="28575" cap="rnd">
                <a:solidFill>
                  <a:schemeClr val="bg1">
                    <a:lumMod val="75000"/>
                  </a:schemeClr>
                </a:solidFill>
                <a:prstDash val="sysDash"/>
                <a:round/>
              </a:ln>
              <a:effectLst/>
            </c:spPr>
            <c:extLst>
              <c:ext xmlns:c16="http://schemas.microsoft.com/office/drawing/2014/chart" uri="{C3380CC4-5D6E-409C-BE32-E72D297353CC}">
                <c16:uniqueId val="{00000004-FE36-4332-9708-66972B95F086}"/>
              </c:ext>
            </c:extLst>
          </c:dPt>
          <c:dLbls>
            <c:dLbl>
              <c:idx val="8"/>
              <c:delete val="1"/>
              <c:extLst>
                <c:ext xmlns:c15="http://schemas.microsoft.com/office/drawing/2012/chart" uri="{CE6537A1-D6FC-4f65-9D91-7224C49458BB}"/>
                <c:ext xmlns:c16="http://schemas.microsoft.com/office/drawing/2014/chart" uri="{C3380CC4-5D6E-409C-BE32-E72D297353CC}">
                  <c16:uniqueId val="{00000014-7B04-46FA-8C34-A892C1466912}"/>
                </c:ext>
              </c:extLst>
            </c:dLbl>
            <c:dLbl>
              <c:idx val="12"/>
              <c:layout>
                <c:manualLayout>
                  <c:x val="-3.6664648097212801E-2"/>
                  <c:y val="4.848815349705303E-2"/>
                </c:manualLayout>
              </c:layout>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AD0-48E7-B6BA-96B2E98562A3}"/>
                </c:ext>
              </c:extLst>
            </c:dLbl>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グラフ_R03実績更新!$F$28:$R$28</c:f>
              <c:strCache>
                <c:ptCount val="13"/>
                <c:pt idx="0">
                  <c:v>H26</c:v>
                </c:pt>
                <c:pt idx="1">
                  <c:v>H27</c:v>
                </c:pt>
                <c:pt idx="2">
                  <c:v>H28</c:v>
                </c:pt>
                <c:pt idx="3">
                  <c:v>H29</c:v>
                </c:pt>
                <c:pt idx="4">
                  <c:v>H30</c:v>
                </c:pt>
                <c:pt idx="5">
                  <c:v>R1</c:v>
                </c:pt>
                <c:pt idx="6">
                  <c:v>R2</c:v>
                </c:pt>
                <c:pt idx="7">
                  <c:v>R3</c:v>
                </c:pt>
                <c:pt idx="8">
                  <c:v>R4</c:v>
                </c:pt>
                <c:pt idx="9">
                  <c:v>R5</c:v>
                </c:pt>
                <c:pt idx="10">
                  <c:v>R6</c:v>
                </c:pt>
                <c:pt idx="11">
                  <c:v>R7</c:v>
                </c:pt>
                <c:pt idx="12">
                  <c:v>R8</c:v>
                </c:pt>
              </c:strCache>
            </c:strRef>
          </c:cat>
          <c:val>
            <c:numRef>
              <c:f>グラフ_R03実績更新!$F$32:$R$32</c:f>
              <c:numCache>
                <c:formatCode>General</c:formatCode>
                <c:ptCount val="13"/>
                <c:pt idx="8" formatCode="#,##0_);[Red]\(#,##0\)">
                  <c:v>13680.696476041992</c:v>
                </c:pt>
                <c:pt idx="9" formatCode="#,##0_);[Red]\(#,##0\)">
                  <c:v>14400</c:v>
                </c:pt>
                <c:pt idx="10" formatCode="#,##0_);[Red]\(#,##0\)">
                  <c:v>15000</c:v>
                </c:pt>
                <c:pt idx="11" formatCode="#,##0_);[Red]\(#,##0\)">
                  <c:v>15800</c:v>
                </c:pt>
                <c:pt idx="12" formatCode="#,##0_);[Red]\(#,##0\)">
                  <c:v>16500</c:v>
                </c:pt>
              </c:numCache>
            </c:numRef>
          </c:val>
          <c:smooth val="0"/>
          <c:extLst>
            <c:ext xmlns:c16="http://schemas.microsoft.com/office/drawing/2014/chart" uri="{C3380CC4-5D6E-409C-BE32-E72D297353CC}">
              <c16:uniqueId val="{00000015-7B04-46FA-8C34-A892C1466912}"/>
            </c:ext>
          </c:extLst>
        </c:ser>
        <c:dLbls>
          <c:showLegendKey val="0"/>
          <c:showVal val="0"/>
          <c:showCatName val="0"/>
          <c:showSerName val="0"/>
          <c:showPercent val="0"/>
          <c:showBubbleSize val="0"/>
        </c:dLbls>
        <c:marker val="1"/>
        <c:smooth val="0"/>
        <c:axId val="1178818848"/>
        <c:axId val="1178811776"/>
      </c:lineChart>
      <c:catAx>
        <c:axId val="1178818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crossAx val="1178811776"/>
        <c:crosses val="autoZero"/>
        <c:auto val="1"/>
        <c:lblAlgn val="ctr"/>
        <c:lblOffset val="100"/>
        <c:noMultiLvlLbl val="0"/>
      </c:catAx>
      <c:valAx>
        <c:axId val="1178811776"/>
        <c:scaling>
          <c:orientation val="minMax"/>
          <c:min val="80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crossAx val="1178818848"/>
        <c:crosses val="autoZero"/>
        <c:crossBetween val="between"/>
      </c:valAx>
      <c:spPr>
        <a:noFill/>
        <a:ln>
          <a:noFill/>
        </a:ln>
        <a:effectLst/>
      </c:spPr>
    </c:plotArea>
    <c:legend>
      <c:legendPos val="b"/>
      <c:legendEntry>
        <c:idx val="1"/>
        <c:delete val="1"/>
      </c:legendEntry>
      <c:layout>
        <c:manualLayout>
          <c:xMode val="edge"/>
          <c:yMode val="edge"/>
          <c:x val="0.89106942960530078"/>
          <c:y val="0.21084457436787346"/>
          <c:w val="0.10682029027563431"/>
          <c:h val="0.3300198128724204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メイリオ" panose="020B0604030504040204" pitchFamily="50" charset="-128"/>
              <a:ea typeface="メイリオ"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200">
          <a:solidFill>
            <a:schemeClr val="tx1"/>
          </a:solidFill>
          <a:latin typeface="メイリオ" panose="020B0604030504040204" pitchFamily="50" charset="-128"/>
          <a:ea typeface="メイリオ" panose="020B0604030504040204" pitchFamily="50" charset="-128"/>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0.80887</cdr:x>
      <cdr:y>0.40984</cdr:y>
    </cdr:from>
    <cdr:to>
      <cdr:x>0.81452</cdr:x>
      <cdr:y>0.44874</cdr:y>
    </cdr:to>
    <cdr:cxnSp macro="">
      <cdr:nvCxnSpPr>
        <cdr:cNvPr id="3" name="直線コネクタ 2">
          <a:extLst xmlns:a="http://schemas.openxmlformats.org/drawingml/2006/main">
            <a:ext uri="{FF2B5EF4-FFF2-40B4-BE49-F238E27FC236}">
              <a16:creationId xmlns:a16="http://schemas.microsoft.com/office/drawing/2014/main" id="{94C1453C-EF03-4EFF-86DA-47584311868D}"/>
            </a:ext>
          </a:extLst>
        </cdr:cNvPr>
        <cdr:cNvCxnSpPr/>
      </cdr:nvCxnSpPr>
      <cdr:spPr>
        <a:xfrm xmlns:a="http://schemas.openxmlformats.org/drawingml/2006/main" flipV="1">
          <a:off x="9344614" y="2425978"/>
          <a:ext cx="65314" cy="230286"/>
        </a:xfrm>
        <a:prstGeom xmlns:a="http://schemas.openxmlformats.org/drawingml/2006/main" prst="line">
          <a:avLst/>
        </a:prstGeom>
        <a:ln xmlns:a="http://schemas.openxmlformats.org/drawingml/2006/main" w="19050"/>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B03BB38E-6597-45D1-A46A-441E818790D1}" type="datetimeFigureOut">
              <a:rPr kumimoji="1" lang="ja-JP" altLang="en-US" smtClean="0"/>
              <a:t>2024/3/21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646F9CF6-0B0E-4472-8904-79C84AF5C4D1}" type="slidenum">
              <a:rPr kumimoji="1" lang="ja-JP" altLang="en-US" smtClean="0"/>
              <a:t>‹#›</a:t>
            </a:fld>
            <a:endParaRPr kumimoji="1" lang="ja-JP" altLang="en-US"/>
          </a:p>
        </p:txBody>
      </p:sp>
    </p:spTree>
    <p:extLst>
      <p:ext uri="{BB962C8B-B14F-4D97-AF65-F5344CB8AC3E}">
        <p14:creationId xmlns:p14="http://schemas.microsoft.com/office/powerpoint/2010/main" val="27261902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F9D15BC-12D0-4CE0-9518-69AFE5A211AF}" type="slidenum">
              <a:rPr lang="ja-JP" altLang="en-US" smtClean="0"/>
              <a:pPr/>
              <a:t>3</a:t>
            </a:fld>
            <a:endParaRPr lang="ja-JP" altLang="en-US" dirty="0"/>
          </a:p>
        </p:txBody>
      </p:sp>
    </p:spTree>
    <p:extLst>
      <p:ext uri="{BB962C8B-B14F-4D97-AF65-F5344CB8AC3E}">
        <p14:creationId xmlns:p14="http://schemas.microsoft.com/office/powerpoint/2010/main" val="1611227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令和３年度から、障害者の日常生活及び社会生活を総合的に支援するための法律に基</a:t>
            </a:r>
            <a:r>
              <a:rPr kumimoji="1" lang="ja-JP" altLang="en-US" dirty="0" err="1"/>
              <a:t>づ</a:t>
            </a:r>
            <a:endParaRPr kumimoji="1" lang="ja-JP" altLang="en-US" dirty="0"/>
          </a:p>
          <a:p>
            <a:r>
              <a:rPr kumimoji="1" lang="ja-JP" altLang="en-US" dirty="0"/>
              <a:t>く指定障害福祉サービス等及び基準該当障害福祉サービスに要する費用の額の算定に関する基</a:t>
            </a:r>
          </a:p>
          <a:p>
            <a:r>
              <a:rPr kumimoji="1" lang="ja-JP" altLang="en-US" dirty="0"/>
              <a:t>準（平成 </a:t>
            </a:r>
            <a:r>
              <a:rPr kumimoji="1" lang="en-US" altLang="ja-JP" dirty="0"/>
              <a:t>18 </a:t>
            </a:r>
            <a:r>
              <a:rPr kumimoji="1" lang="ja-JP" altLang="en-US" dirty="0"/>
              <a:t>年厚生労働省告示第 </a:t>
            </a:r>
            <a:r>
              <a:rPr kumimoji="1" lang="en-US" altLang="ja-JP" dirty="0"/>
              <a:t>523 </a:t>
            </a:r>
            <a:r>
              <a:rPr kumimoji="1" lang="ja-JP" altLang="en-US" dirty="0"/>
              <a:t>号）別表介護給付費等単位数表第 </a:t>
            </a:r>
            <a:r>
              <a:rPr kumimoji="1" lang="en-US" altLang="ja-JP" dirty="0"/>
              <a:t>14 </a:t>
            </a:r>
            <a:r>
              <a:rPr kumimoji="1" lang="ja-JP" altLang="en-US" dirty="0"/>
              <a:t>の１のイの就労継続支</a:t>
            </a:r>
          </a:p>
          <a:p>
            <a:r>
              <a:rPr kumimoji="1" lang="ja-JP" altLang="en-US" dirty="0"/>
              <a:t>援Ｂ型サービス費（</a:t>
            </a:r>
            <a:r>
              <a:rPr kumimoji="1" lang="en-US" altLang="ja-JP" dirty="0"/>
              <a:t>Ⅰ</a:t>
            </a:r>
            <a:r>
              <a:rPr kumimoji="1" lang="ja-JP" altLang="en-US" dirty="0"/>
              <a:t>）及びロの就労継続支援Ｂ型サービス費（</a:t>
            </a:r>
            <a:r>
              <a:rPr kumimoji="1" lang="en-US" altLang="ja-JP" dirty="0"/>
              <a:t>Ⅱ</a:t>
            </a:r>
            <a:r>
              <a:rPr kumimoji="1" lang="ja-JP" altLang="en-US" dirty="0"/>
              <a:t>）については、工賃向上計画</a:t>
            </a:r>
          </a:p>
          <a:p>
            <a:r>
              <a:rPr kumimoji="1" lang="ja-JP" altLang="en-US" dirty="0"/>
              <a:t>を令和３年４月作成していない場合は算定できない</a:t>
            </a:r>
          </a:p>
        </p:txBody>
      </p:sp>
      <p:sp>
        <p:nvSpPr>
          <p:cNvPr id="4" name="スライド番号プレースホルダー 3"/>
          <p:cNvSpPr>
            <a:spLocks noGrp="1"/>
          </p:cNvSpPr>
          <p:nvPr>
            <p:ph type="sldNum" sz="quarter" idx="10"/>
          </p:nvPr>
        </p:nvSpPr>
        <p:spPr/>
        <p:txBody>
          <a:bodyPr/>
          <a:lstStyle/>
          <a:p>
            <a:fld id="{1F9D15BC-12D0-4CE0-9518-69AFE5A211AF}" type="slidenum">
              <a:rPr lang="ja-JP" altLang="en-US" smtClean="0"/>
              <a:pPr/>
              <a:t>4</a:t>
            </a:fld>
            <a:endParaRPr lang="ja-JP" altLang="en-US" dirty="0"/>
          </a:p>
        </p:txBody>
      </p:sp>
    </p:spTree>
    <p:extLst>
      <p:ext uri="{BB962C8B-B14F-4D97-AF65-F5344CB8AC3E}">
        <p14:creationId xmlns:p14="http://schemas.microsoft.com/office/powerpoint/2010/main" val="1122289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1824225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973330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4430039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CA21DC-E6A4-4CC9-A314-3450956BC6BC}"/>
              </a:ext>
            </a:extLst>
          </p:cNvPr>
          <p:cNvSpPr>
            <a:spLocks noGrp="1"/>
          </p:cNvSpPr>
          <p:nvPr>
            <p:ph type="title"/>
          </p:nvPr>
        </p:nvSpPr>
        <p:spPr>
          <a:xfrm>
            <a:off x="0" y="0"/>
            <a:ext cx="12192000" cy="648000"/>
          </a:xfrm>
          <a:solidFill>
            <a:srgbClr val="0070C0"/>
          </a:solidFill>
        </p:spPr>
        <p:txBody>
          <a:bodyPr>
            <a:normAutofit/>
          </a:bodyPr>
          <a:lstStyle>
            <a:lvl1pPr>
              <a:defRPr sz="2800">
                <a:solidFill>
                  <a:schemeClr val="bg1"/>
                </a:solidFill>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
        <p:nvSpPr>
          <p:cNvPr id="3" name="スライド番号プレースホルダー 5">
            <a:extLst>
              <a:ext uri="{FF2B5EF4-FFF2-40B4-BE49-F238E27FC236}">
                <a16:creationId xmlns:a16="http://schemas.microsoft.com/office/drawing/2014/main" id="{C029DD25-7C31-4C9E-9452-2FD8A1DFEB5B}"/>
              </a:ext>
            </a:extLst>
          </p:cNvPr>
          <p:cNvSpPr>
            <a:spLocks noGrp="1"/>
          </p:cNvSpPr>
          <p:nvPr>
            <p:ph type="sldNum" sz="quarter" idx="12"/>
          </p:nvPr>
        </p:nvSpPr>
        <p:spPr>
          <a:xfrm>
            <a:off x="9448800" y="6488182"/>
            <a:ext cx="2743200" cy="365125"/>
          </a:xfrm>
        </p:spPr>
        <p:txBody>
          <a:bodyPr/>
          <a:lstStyle/>
          <a:p>
            <a:fld id="{EE2C198F-981A-4DF1-8565-87A4DA80C639}" type="slidenum">
              <a:rPr kumimoji="1" lang="ja-JP" altLang="en-US" smtClean="0"/>
              <a:t>‹#›</a:t>
            </a:fld>
            <a:endParaRPr kumimoji="1" lang="ja-JP" altLang="en-US"/>
          </a:p>
        </p:txBody>
      </p:sp>
    </p:spTree>
    <p:extLst>
      <p:ext uri="{BB962C8B-B14F-4D97-AF65-F5344CB8AC3E}">
        <p14:creationId xmlns:p14="http://schemas.microsoft.com/office/powerpoint/2010/main" val="37675225"/>
      </p:ext>
    </p:extLst>
  </p:cSld>
  <p:clrMapOvr>
    <a:masterClrMapping/>
  </p:clrMapOvr>
  <p:extLst>
    <p:ext uri="{DCECCB84-F9BA-43D5-87BE-67443E8EF086}">
      <p15:sldGuideLst xmlns:p15="http://schemas.microsoft.com/office/powerpoint/2012/main">
        <p15:guide id="1" orient="horz" pos="436">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6230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882716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4268100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3064145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2140491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320225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3877501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A1A9805-ACA8-4FDF-88B3-303AB4FA6F4F}" type="datetimeFigureOut">
              <a:rPr kumimoji="1" lang="ja-JP" altLang="en-US" smtClean="0"/>
              <a:t>2024/3/21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2502651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1A9805-ACA8-4FDF-88B3-303AB4FA6F4F}" type="datetimeFigureOut">
              <a:rPr kumimoji="1" lang="ja-JP" altLang="en-US" smtClean="0"/>
              <a:t>2024/3/21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9BF4BD-8D4C-468E-BC3C-A3903A959710}" type="slidenum">
              <a:rPr kumimoji="1" lang="ja-JP" altLang="en-US" smtClean="0"/>
              <a:t>‹#›</a:t>
            </a:fld>
            <a:endParaRPr kumimoji="1" lang="ja-JP" altLang="en-US"/>
          </a:p>
        </p:txBody>
      </p:sp>
    </p:spTree>
    <p:extLst>
      <p:ext uri="{BB962C8B-B14F-4D97-AF65-F5344CB8AC3E}">
        <p14:creationId xmlns:p14="http://schemas.microsoft.com/office/powerpoint/2010/main" val="16281815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964525" y="796409"/>
            <a:ext cx="646331" cy="369332"/>
          </a:xfrm>
          <a:prstGeom prst="rect">
            <a:avLst/>
          </a:prstGeom>
        </p:spPr>
        <p:txBody>
          <a:bodyPr wrap="none">
            <a:spAutoFit/>
          </a:bodyPr>
          <a:lstStyle/>
          <a:p>
            <a:r>
              <a:rPr lang="ja-JP" altLang="en-US" dirty="0">
                <a:latin typeface="メイリオ" panose="020B0604030504040204" pitchFamily="50" charset="-128"/>
                <a:ea typeface="メイリオ" panose="020B0604030504040204" pitchFamily="50" charset="-128"/>
              </a:rPr>
              <a:t>　　</a:t>
            </a:r>
          </a:p>
        </p:txBody>
      </p:sp>
      <p:sp>
        <p:nvSpPr>
          <p:cNvPr id="3" name="スライド番号プレースホルダー 2"/>
          <p:cNvSpPr>
            <a:spLocks noGrp="1"/>
          </p:cNvSpPr>
          <p:nvPr>
            <p:ph type="sldNum" sz="quarter" idx="12"/>
          </p:nvPr>
        </p:nvSpPr>
        <p:spPr/>
        <p:txBody>
          <a:bodyPr/>
          <a:lstStyle/>
          <a:p>
            <a:fld id="{EE2C198F-981A-4DF1-8565-87A4DA80C639}" type="slidenum">
              <a:rPr kumimoji="1" lang="ja-JP" altLang="en-US" smtClean="0"/>
              <a:t>1</a:t>
            </a:fld>
            <a:endParaRPr kumimoji="1" lang="ja-JP" altLang="en-US"/>
          </a:p>
        </p:txBody>
      </p:sp>
      <p:sp>
        <p:nvSpPr>
          <p:cNvPr id="5" name="タイトル 1">
            <a:extLst>
              <a:ext uri="{FF2B5EF4-FFF2-40B4-BE49-F238E27FC236}">
                <a16:creationId xmlns:a16="http://schemas.microsoft.com/office/drawing/2014/main" id="{02C7AA63-96B1-4A5C-A10B-79EF11FC46C5}"/>
              </a:ext>
            </a:extLst>
          </p:cNvPr>
          <p:cNvSpPr txBox="1">
            <a:spLocks/>
          </p:cNvSpPr>
          <p:nvPr/>
        </p:nvSpPr>
        <p:spPr>
          <a:xfrm>
            <a:off x="0" y="1930500"/>
            <a:ext cx="12192000" cy="2801258"/>
          </a:xfrm>
          <a:prstGeom prst="rect">
            <a:avLst/>
          </a:prstGeom>
          <a:solidFill>
            <a:srgbClr val="0070C0"/>
          </a:solidFill>
        </p:spPr>
        <p:txBody>
          <a:bodyPr vert="horz" lIns="91440" tIns="45720" rIns="91440" bIns="45720" rtlCol="0" anchor="ctr">
            <a:noAutofit/>
          </a:bodyPr>
          <a:lstStyle>
            <a:lvl1pPr algn="l" defTabSz="914400" rtl="0" eaLnBrk="1" latinLnBrk="0" hangingPunct="1">
              <a:lnSpc>
                <a:spcPct val="90000"/>
              </a:lnSpc>
              <a:spcBef>
                <a:spcPct val="0"/>
              </a:spcBef>
              <a:buNone/>
              <a:defRPr kumimoji="1" sz="2400" kern="1200">
                <a:solidFill>
                  <a:schemeClr val="bg1"/>
                </a:solidFill>
                <a:latin typeface="BIZ UDPゴシック" panose="020B0400000000000000" pitchFamily="50" charset="-128"/>
                <a:ea typeface="BIZ UDPゴシック" panose="020B0400000000000000"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a:ln>
                  <a:noFill/>
                </a:ln>
                <a:solidFill>
                  <a:sysClr val="window" lastClr="FFFFFF"/>
                </a:solidFill>
                <a:effectLst/>
                <a:uLnTx/>
                <a:uFillTx/>
                <a:latin typeface="BIZ UDPゴシック" panose="020B0400000000000000" pitchFamily="50" charset="-128"/>
                <a:ea typeface="BIZ UDPゴシック" panose="020B0400000000000000" pitchFamily="50" charset="-128"/>
                <a:cs typeface="+mj-cs"/>
              </a:rPr>
              <a:t>■大阪府工賃向上計画（令和６～８年度）について</a:t>
            </a:r>
          </a:p>
        </p:txBody>
      </p:sp>
      <p:sp>
        <p:nvSpPr>
          <p:cNvPr id="8" name="正方形/長方形 7"/>
          <p:cNvSpPr/>
          <p:nvPr/>
        </p:nvSpPr>
        <p:spPr>
          <a:xfrm>
            <a:off x="10070804" y="493998"/>
            <a:ext cx="1800493" cy="369332"/>
          </a:xfrm>
          <a:prstGeom prst="rect">
            <a:avLst/>
          </a:prstGeom>
          <a:solidFill>
            <a:schemeClr val="bg1"/>
          </a:solidFill>
          <a:ln>
            <a:solidFill>
              <a:schemeClr val="tx1"/>
            </a:solidFill>
          </a:ln>
        </p:spPr>
        <p:txBody>
          <a:bodyPr wrap="none">
            <a:spAutoFit/>
          </a:bodyPr>
          <a:lstStyle/>
          <a:p>
            <a:r>
              <a:rPr lang="zh-TW" altLang="en-US" dirty="0"/>
              <a:t>参考資料３－２</a:t>
            </a:r>
            <a:endParaRPr lang="ja-JP" altLang="en-US" dirty="0"/>
          </a:p>
        </p:txBody>
      </p:sp>
      <p:sp>
        <p:nvSpPr>
          <p:cNvPr id="7" name="テキスト ボックス 6">
            <a:extLst>
              <a:ext uri="{FF2B5EF4-FFF2-40B4-BE49-F238E27FC236}">
                <a16:creationId xmlns:a16="http://schemas.microsoft.com/office/drawing/2014/main" id="{F0E4BC46-96C6-4E2E-88DC-9368076A7F58}"/>
              </a:ext>
            </a:extLst>
          </p:cNvPr>
          <p:cNvSpPr txBox="1"/>
          <p:nvPr/>
        </p:nvSpPr>
        <p:spPr>
          <a:xfrm>
            <a:off x="320703" y="889084"/>
            <a:ext cx="6142892" cy="338554"/>
          </a:xfrm>
          <a:prstGeom prst="rect">
            <a:avLst/>
          </a:prstGeom>
          <a:noFill/>
        </p:spPr>
        <p:txBody>
          <a:bodyPr wrap="square">
            <a:spAutoFit/>
          </a:bodyPr>
          <a:lstStyle/>
          <a:p>
            <a:r>
              <a:rPr lang="ja-JP" altLang="en-US" sz="1600" dirty="0"/>
              <a:t>令和５年度　第１回工賃向上計画の推進に関する専門委員会 資料</a:t>
            </a:r>
          </a:p>
        </p:txBody>
      </p:sp>
    </p:spTree>
    <p:extLst>
      <p:ext uri="{BB962C8B-B14F-4D97-AF65-F5344CB8AC3E}">
        <p14:creationId xmlns:p14="http://schemas.microsoft.com/office/powerpoint/2010/main" val="2221639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10F94-72AB-427F-9CCE-F6E5EBFC37D1}"/>
              </a:ext>
            </a:extLst>
          </p:cNvPr>
          <p:cNvSpPr>
            <a:spLocks noGrp="1"/>
          </p:cNvSpPr>
          <p:nvPr>
            <p:ph type="title"/>
          </p:nvPr>
        </p:nvSpPr>
        <p:spPr>
          <a:xfrm>
            <a:off x="0" y="-1"/>
            <a:ext cx="12192000" cy="692151"/>
          </a:xfrm>
        </p:spPr>
        <p:txBody>
          <a:bodyPr>
            <a:noAutofit/>
          </a:bodyPr>
          <a:lstStyle/>
          <a:p>
            <a:r>
              <a:rPr kumimoji="1" lang="ja-JP" altLang="en-US" sz="2800" dirty="0"/>
              <a:t>■令和</a:t>
            </a:r>
            <a:r>
              <a:rPr kumimoji="1" lang="en-US" altLang="ja-JP" sz="2800" dirty="0"/>
              <a:t>6</a:t>
            </a:r>
            <a:r>
              <a:rPr kumimoji="1" lang="ja-JP" altLang="en-US" sz="2800" dirty="0"/>
              <a:t>～</a:t>
            </a:r>
            <a:r>
              <a:rPr kumimoji="1" lang="en-US" altLang="ja-JP" sz="2800" dirty="0"/>
              <a:t>8</a:t>
            </a:r>
            <a:r>
              <a:rPr kumimoji="1" lang="ja-JP" altLang="en-US" sz="2800" dirty="0"/>
              <a:t>年度目標工賃の考え方</a:t>
            </a:r>
          </a:p>
        </p:txBody>
      </p:sp>
      <p:sp>
        <p:nvSpPr>
          <p:cNvPr id="5" name="正方形/長方形 4"/>
          <p:cNvSpPr/>
          <p:nvPr/>
        </p:nvSpPr>
        <p:spPr>
          <a:xfrm>
            <a:off x="491295" y="862107"/>
            <a:ext cx="11352281" cy="4099584"/>
          </a:xfrm>
          <a:prstGeom prst="rect">
            <a:avLst/>
          </a:prstGeom>
        </p:spPr>
        <p:txBody>
          <a:bodyPr wrap="square">
            <a:spAutoFit/>
          </a:bodyPr>
          <a:lstStyle/>
          <a:p>
            <a:pPr>
              <a:lnSpc>
                <a:spcPct val="120000"/>
              </a:lnSpc>
            </a:pPr>
            <a:r>
              <a:rPr lang="ja-JP" altLang="en-US" b="1" dirty="0">
                <a:solidFill>
                  <a:schemeClr val="accent1"/>
                </a:solidFill>
                <a:latin typeface="メイリオ" panose="020B0604030504040204" pitchFamily="50" charset="-128"/>
                <a:ea typeface="メイリオ" panose="020B0604030504040204" pitchFamily="50" charset="-128"/>
              </a:rPr>
              <a:t>大阪府の工賃目標  </a:t>
            </a:r>
            <a:r>
              <a:rPr lang="en-US" altLang="ja-JP" b="1" dirty="0">
                <a:solidFill>
                  <a:schemeClr val="accent1"/>
                </a:solidFill>
                <a:latin typeface="メイリオ" panose="020B0604030504040204" pitchFamily="50" charset="-128"/>
                <a:ea typeface="メイリオ" panose="020B0604030504040204" pitchFamily="50" charset="-128"/>
              </a:rPr>
              <a:t>【</a:t>
            </a:r>
            <a:r>
              <a:rPr lang="ja-JP" altLang="en-US" b="1" dirty="0">
                <a:solidFill>
                  <a:schemeClr val="accent1"/>
                </a:solidFill>
                <a:latin typeface="メイリオ" panose="020B0604030504040204" pitchFamily="50" charset="-128"/>
                <a:ea typeface="メイリオ" panose="020B0604030504040204" pitchFamily="50" charset="-128"/>
              </a:rPr>
              <a:t>月額</a:t>
            </a:r>
            <a:r>
              <a:rPr lang="en-US" altLang="ja-JP" b="1" dirty="0">
                <a:solidFill>
                  <a:schemeClr val="accent1"/>
                </a:solidFill>
                <a:latin typeface="メイリオ" panose="020B0604030504040204" pitchFamily="50" charset="-128"/>
                <a:ea typeface="メイリオ" panose="020B0604030504040204" pitchFamily="50" charset="-128"/>
              </a:rPr>
              <a:t>】</a:t>
            </a:r>
            <a:r>
              <a:rPr lang="ja-JP" altLang="en-US" b="1" dirty="0">
                <a:solidFill>
                  <a:schemeClr val="accent1"/>
                </a:solidFill>
                <a:latin typeface="メイリオ" panose="020B0604030504040204" pitchFamily="50" charset="-128"/>
                <a:ea typeface="メイリオ" panose="020B0604030504040204" pitchFamily="50" charset="-128"/>
              </a:rPr>
              <a:t>令和</a:t>
            </a:r>
            <a:r>
              <a:rPr lang="en-US" altLang="ja-JP" b="1" dirty="0">
                <a:solidFill>
                  <a:schemeClr val="accent1"/>
                </a:solidFill>
                <a:latin typeface="メイリオ" panose="020B0604030504040204" pitchFamily="50" charset="-128"/>
                <a:ea typeface="メイリオ" panose="020B0604030504040204" pitchFamily="50" charset="-128"/>
              </a:rPr>
              <a:t>8</a:t>
            </a:r>
            <a:r>
              <a:rPr lang="ja-JP" altLang="en-US" b="1" dirty="0">
                <a:solidFill>
                  <a:schemeClr val="accent1"/>
                </a:solidFill>
                <a:latin typeface="メイリオ" panose="020B0604030504040204" pitchFamily="50" charset="-128"/>
                <a:ea typeface="メイリオ" panose="020B0604030504040204" pitchFamily="50" charset="-128"/>
              </a:rPr>
              <a:t>年度：</a:t>
            </a:r>
            <a:r>
              <a:rPr lang="en-US" altLang="ja-JP" b="1" dirty="0">
                <a:solidFill>
                  <a:schemeClr val="accent1"/>
                </a:solidFill>
                <a:latin typeface="メイリオ" panose="020B0604030504040204" pitchFamily="50" charset="-128"/>
                <a:ea typeface="メイリオ" panose="020B0604030504040204" pitchFamily="50" charset="-128"/>
              </a:rPr>
              <a:t>16,500</a:t>
            </a:r>
            <a:r>
              <a:rPr lang="ja-JP" altLang="en-US" b="1" dirty="0">
                <a:solidFill>
                  <a:schemeClr val="accent1"/>
                </a:solidFill>
                <a:latin typeface="メイリオ" panose="020B0604030504040204" pitchFamily="50" charset="-128"/>
                <a:ea typeface="メイリオ" panose="020B0604030504040204" pitchFamily="50" charset="-128"/>
              </a:rPr>
              <a:t>円（第</a:t>
            </a:r>
            <a:r>
              <a:rPr lang="en-US" altLang="ja-JP" b="1" dirty="0">
                <a:solidFill>
                  <a:schemeClr val="accent1"/>
                </a:solidFill>
                <a:latin typeface="メイリオ" panose="020B0604030504040204" pitchFamily="50" charset="-128"/>
                <a:ea typeface="メイリオ" panose="020B0604030504040204" pitchFamily="50" charset="-128"/>
              </a:rPr>
              <a:t>7</a:t>
            </a:r>
            <a:r>
              <a:rPr lang="ja-JP" altLang="en-US" b="1" dirty="0">
                <a:solidFill>
                  <a:schemeClr val="accent1"/>
                </a:solidFill>
                <a:latin typeface="メイリオ" panose="020B0604030504040204" pitchFamily="50" charset="-128"/>
                <a:ea typeface="メイリオ" panose="020B0604030504040204" pitchFamily="50" charset="-128"/>
              </a:rPr>
              <a:t>期</a:t>
            </a:r>
            <a:r>
              <a:rPr lang="ja-JP" altLang="en-US" b="1" dirty="0" err="1">
                <a:solidFill>
                  <a:schemeClr val="accent1"/>
                </a:solidFill>
                <a:latin typeface="メイリオ" panose="020B0604030504040204" pitchFamily="50" charset="-128"/>
                <a:ea typeface="メイリオ" panose="020B0604030504040204" pitchFamily="50" charset="-128"/>
              </a:rPr>
              <a:t>大阪府障がい</a:t>
            </a:r>
            <a:r>
              <a:rPr lang="ja-JP" altLang="en-US" b="1" dirty="0">
                <a:solidFill>
                  <a:schemeClr val="accent1"/>
                </a:solidFill>
                <a:latin typeface="メイリオ" panose="020B0604030504040204" pitchFamily="50" charset="-128"/>
                <a:ea typeface="メイリオ" panose="020B0604030504040204" pitchFamily="50" charset="-128"/>
              </a:rPr>
              <a:t>福祉計画の数値目標）</a:t>
            </a:r>
            <a:endParaRPr lang="en-US" altLang="ja-JP" b="1" dirty="0">
              <a:solidFill>
                <a:schemeClr val="accent1"/>
              </a:solidFill>
              <a:latin typeface="メイリオ" panose="020B0604030504040204" pitchFamily="50" charset="-128"/>
              <a:ea typeface="メイリオ" panose="020B0604030504040204" pitchFamily="50" charset="-128"/>
            </a:endParaRPr>
          </a:p>
          <a:p>
            <a:pPr>
              <a:lnSpc>
                <a:spcPct val="120000"/>
              </a:lnSpc>
            </a:pPr>
            <a:r>
              <a:rPr lang="ja-JP" altLang="en-US" sz="600" b="1" dirty="0">
                <a:latin typeface="メイリオ" panose="020B0604030504040204" pitchFamily="50" charset="-128"/>
                <a:ea typeface="メイリオ" panose="020B0604030504040204" pitchFamily="50" charset="-128"/>
              </a:rPr>
              <a:t>　</a:t>
            </a:r>
            <a:endParaRPr lang="en-US" altLang="ja-JP" sz="600" b="1"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「大阪府工賃向上計画（令和</a:t>
            </a:r>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年度版）」では、工賃目標を「各事業所が前年度実績から８％以上の向上を図る」とし、全事業所の平均として令和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a:t>
            </a:r>
            <a:r>
              <a:rPr lang="en-US" altLang="ja-JP" sz="1400" dirty="0">
                <a:latin typeface="メイリオ" panose="020B0604030504040204" pitchFamily="50" charset="-128"/>
                <a:ea typeface="メイリオ" panose="020B0604030504040204" pitchFamily="50" charset="-128"/>
              </a:rPr>
              <a:t>16,500</a:t>
            </a:r>
            <a:r>
              <a:rPr lang="ja-JP" altLang="en-US" sz="1400" dirty="0">
                <a:latin typeface="メイリオ" panose="020B0604030504040204" pitchFamily="50" charset="-128"/>
                <a:ea typeface="メイリオ" panose="020B0604030504040204" pitchFamily="50" charset="-128"/>
              </a:rPr>
              <a:t>円を第６期</a:t>
            </a:r>
            <a:r>
              <a:rPr lang="ja-JP" altLang="en-US" sz="1400" dirty="0" err="1">
                <a:latin typeface="メイリオ" panose="020B0604030504040204" pitchFamily="50" charset="-128"/>
                <a:ea typeface="メイリオ" panose="020B0604030504040204" pitchFamily="50" charset="-128"/>
              </a:rPr>
              <a:t>大阪府障がい</a:t>
            </a:r>
            <a:r>
              <a:rPr lang="ja-JP" altLang="en-US" sz="1400" dirty="0">
                <a:latin typeface="メイリオ" panose="020B0604030504040204" pitchFamily="50" charset="-128"/>
                <a:ea typeface="メイリオ" panose="020B0604030504040204" pitchFamily="50" charset="-128"/>
              </a:rPr>
              <a:t>福祉計画（令和</a:t>
            </a:r>
            <a:r>
              <a:rPr lang="en-US" altLang="ja-JP" sz="1400" dirty="0">
                <a:latin typeface="メイリオ" panose="020B0604030504040204" pitchFamily="50" charset="-128"/>
                <a:ea typeface="メイリオ" panose="020B0604030504040204" pitchFamily="50" charset="-128"/>
              </a:rPr>
              <a:t>3</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年度）の数値目標として定めた。その後、「大阪府工賃向上計画（令和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年度版）」では、令和３年度実績</a:t>
            </a:r>
            <a:r>
              <a:rPr lang="en-US" altLang="ja-JP" sz="1400" dirty="0">
                <a:latin typeface="メイリオ" panose="020B0604030504040204" pitchFamily="50" charset="-128"/>
                <a:ea typeface="メイリオ" panose="020B0604030504040204" pitchFamily="50" charset="-128"/>
              </a:rPr>
              <a:t>12,786</a:t>
            </a:r>
            <a:r>
              <a:rPr lang="ja-JP" altLang="en-US" sz="1400" dirty="0">
                <a:latin typeface="メイリオ" panose="020B0604030504040204" pitchFamily="50" charset="-128"/>
                <a:ea typeface="メイリオ" panose="020B0604030504040204" pitchFamily="50" charset="-128"/>
              </a:rPr>
              <a:t>円を踏まえ、府目標工賃を令和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a:t>
            </a:r>
            <a:r>
              <a:rPr lang="en-US" altLang="ja-JP" sz="1400" dirty="0">
                <a:latin typeface="メイリオ" panose="020B0604030504040204" pitchFamily="50" charset="-128"/>
                <a:ea typeface="メイリオ" panose="020B0604030504040204" pitchFamily="50" charset="-128"/>
              </a:rPr>
              <a:t>14,900</a:t>
            </a:r>
            <a:r>
              <a:rPr lang="ja-JP" altLang="en-US" sz="1400" dirty="0">
                <a:latin typeface="メイリオ" panose="020B0604030504040204" pitchFamily="50" charset="-128"/>
                <a:ea typeface="メイリオ" panose="020B0604030504040204" pitchFamily="50" charset="-128"/>
              </a:rPr>
              <a:t>円として修正した。令和</a:t>
            </a:r>
            <a:r>
              <a:rPr lang="en-US" altLang="ja-JP" sz="1400" dirty="0">
                <a:latin typeface="メイリオ" panose="020B0604030504040204" pitchFamily="50" charset="-128"/>
                <a:ea typeface="メイリオ" panose="020B0604030504040204" pitchFamily="50" charset="-128"/>
              </a:rPr>
              <a:t>4</a:t>
            </a:r>
            <a:r>
              <a:rPr lang="ja-JP" altLang="en-US" sz="1400" dirty="0">
                <a:latin typeface="メイリオ" panose="020B0604030504040204" pitchFamily="50" charset="-128"/>
                <a:ea typeface="メイリオ" panose="020B0604030504040204" pitchFamily="50" charset="-128"/>
              </a:rPr>
              <a:t>年度実績（速報値）</a:t>
            </a:r>
            <a:r>
              <a:rPr lang="en-US" altLang="ja-JP" sz="1400" dirty="0">
                <a:latin typeface="メイリオ" panose="020B0604030504040204" pitchFamily="50" charset="-128"/>
                <a:ea typeface="メイリオ" panose="020B0604030504040204" pitchFamily="50" charset="-128"/>
              </a:rPr>
              <a:t>13,681</a:t>
            </a:r>
            <a:r>
              <a:rPr lang="ja-JP" altLang="en-US" sz="1400" dirty="0">
                <a:latin typeface="メイリオ" panose="020B0604030504040204" pitchFamily="50" charset="-128"/>
                <a:ea typeface="メイリオ" panose="020B0604030504040204" pitchFamily="50" charset="-128"/>
              </a:rPr>
              <a:t>円も踏まえると、令和</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年度</a:t>
            </a:r>
            <a:r>
              <a:rPr lang="en-US" altLang="ja-JP" sz="1400" dirty="0">
                <a:latin typeface="メイリオ" panose="020B0604030504040204" pitchFamily="50" charset="-128"/>
                <a:ea typeface="メイリオ" panose="020B0604030504040204" pitchFamily="50" charset="-128"/>
              </a:rPr>
              <a:t>16,500</a:t>
            </a:r>
            <a:r>
              <a:rPr lang="ja-JP" altLang="en-US" sz="1400" dirty="0">
                <a:latin typeface="メイリオ" panose="020B0604030504040204" pitchFamily="50" charset="-128"/>
                <a:ea typeface="メイリオ" panose="020B0604030504040204" pitchFamily="50" charset="-128"/>
              </a:rPr>
              <a:t>円は未達見込みである。</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700" dirty="0">
                <a:latin typeface="メイリオ" panose="020B0604030504040204" pitchFamily="50" charset="-128"/>
                <a:ea typeface="メイリオ" panose="020B0604030504040204" pitchFamily="50" charset="-128"/>
              </a:rPr>
              <a:t>　</a:t>
            </a:r>
            <a:endParaRPr lang="en-US" altLang="ja-JP" sz="7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以上のことから、令和</a:t>
            </a:r>
            <a:r>
              <a:rPr lang="en-US" altLang="ja-JP" sz="1400" dirty="0">
                <a:latin typeface="メイリオ" panose="020B0604030504040204" pitchFamily="50" charset="-128"/>
                <a:ea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年度の工賃目標（月額）については、令和</a:t>
            </a:r>
            <a:r>
              <a:rPr lang="en-US" altLang="ja-JP" sz="1400" dirty="0">
                <a:latin typeface="メイリオ" panose="020B0604030504040204" pitchFamily="50" charset="-128"/>
                <a:ea typeface="メイリオ" panose="020B0604030504040204" pitchFamily="50" charset="-128"/>
              </a:rPr>
              <a:t>4</a:t>
            </a:r>
            <a:r>
              <a:rPr lang="ja-JP" altLang="en-US" sz="1400" dirty="0">
                <a:latin typeface="メイリオ" panose="020B0604030504040204" pitchFamily="50" charset="-128"/>
                <a:ea typeface="メイリオ" panose="020B0604030504040204" pitchFamily="50" charset="-128"/>
              </a:rPr>
              <a:t>年度実績（速報値）を基に、年約５％（</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）向上することにより、第</a:t>
            </a:r>
            <a:r>
              <a:rPr lang="en-US" altLang="ja-JP" sz="1400" dirty="0">
                <a:latin typeface="メイリオ" panose="020B0604030504040204" pitchFamily="50" charset="-128"/>
                <a:ea typeface="メイリオ" panose="020B0604030504040204" pitchFamily="50" charset="-128"/>
              </a:rPr>
              <a:t>7</a:t>
            </a:r>
            <a:r>
              <a:rPr lang="ja-JP" altLang="en-US" sz="1400" dirty="0">
                <a:latin typeface="メイリオ" panose="020B0604030504040204" pitchFamily="50" charset="-128"/>
                <a:ea typeface="メイリオ" panose="020B0604030504040204" pitchFamily="50" charset="-128"/>
              </a:rPr>
              <a:t>期</a:t>
            </a:r>
            <a:r>
              <a:rPr lang="ja-JP" altLang="en-US" sz="1400" dirty="0" err="1">
                <a:latin typeface="メイリオ" panose="020B0604030504040204" pitchFamily="50" charset="-128"/>
                <a:ea typeface="メイリオ" panose="020B0604030504040204" pitchFamily="50" charset="-128"/>
              </a:rPr>
              <a:t>大阪府障がい</a:t>
            </a:r>
            <a:r>
              <a:rPr lang="ja-JP" altLang="en-US" sz="1400" dirty="0">
                <a:latin typeface="メイリオ" panose="020B0604030504040204" pitchFamily="50" charset="-128"/>
                <a:ea typeface="メイリオ" panose="020B0604030504040204" pitchFamily="50" charset="-128"/>
              </a:rPr>
              <a:t>福祉計画（令和</a:t>
            </a:r>
            <a:r>
              <a:rPr lang="en-US" altLang="ja-JP" sz="1400" dirty="0">
                <a:latin typeface="メイリオ" panose="020B0604030504040204" pitchFamily="50" charset="-128"/>
                <a:ea typeface="メイリオ" panose="020B0604030504040204" pitchFamily="50" charset="-128"/>
              </a:rPr>
              <a:t>6</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8</a:t>
            </a:r>
            <a:r>
              <a:rPr lang="ja-JP" altLang="en-US" sz="1400" dirty="0">
                <a:latin typeface="メイリオ" panose="020B0604030504040204" pitchFamily="50" charset="-128"/>
                <a:ea typeface="メイリオ" panose="020B0604030504040204" pitchFamily="50" charset="-128"/>
              </a:rPr>
              <a:t>年度）の数値目標</a:t>
            </a:r>
            <a:r>
              <a:rPr lang="en-US" altLang="ja-JP" sz="1400" dirty="0">
                <a:latin typeface="メイリオ" panose="020B0604030504040204" pitchFamily="50" charset="-128"/>
                <a:ea typeface="メイリオ" panose="020B0604030504040204" pitchFamily="50" charset="-128"/>
              </a:rPr>
              <a:t>16,500</a:t>
            </a:r>
            <a:r>
              <a:rPr lang="ja-JP" altLang="en-US" sz="1400" dirty="0">
                <a:latin typeface="メイリオ" panose="020B0604030504040204" pitchFamily="50" charset="-128"/>
                <a:ea typeface="メイリオ" panose="020B0604030504040204" pitchFamily="50" charset="-128"/>
              </a:rPr>
              <a:t>円の達成を目標に設定する。</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平成</a:t>
            </a:r>
            <a:r>
              <a:rPr lang="en-US" altLang="ja-JP" sz="1100" dirty="0">
                <a:latin typeface="メイリオ" panose="020B0604030504040204" pitchFamily="50" charset="-128"/>
                <a:ea typeface="メイリオ" panose="020B0604030504040204" pitchFamily="50" charset="-128"/>
              </a:rPr>
              <a:t>30</a:t>
            </a:r>
            <a:r>
              <a:rPr lang="ja-JP" altLang="en-US" sz="1100" dirty="0">
                <a:latin typeface="メイリオ" panose="020B0604030504040204" pitchFamily="50" charset="-128"/>
                <a:ea typeface="メイリオ" panose="020B0604030504040204" pitchFamily="50" charset="-128"/>
              </a:rPr>
              <a:t>年～令和</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年度工賃実績の伸び率平均値（令和</a:t>
            </a:r>
            <a:r>
              <a:rPr lang="en-US" altLang="ja-JP" sz="1100" dirty="0">
                <a:latin typeface="メイリオ" panose="020B0604030504040204" pitchFamily="50" charset="-128"/>
                <a:ea typeface="メイリオ" panose="020B0604030504040204" pitchFamily="50" charset="-128"/>
              </a:rPr>
              <a:t>2</a:t>
            </a:r>
            <a:r>
              <a:rPr lang="ja-JP" altLang="en-US" sz="1100" dirty="0">
                <a:latin typeface="メイリオ" panose="020B0604030504040204" pitchFamily="50" charset="-128"/>
                <a:ea typeface="メイリオ" panose="020B0604030504040204" pitchFamily="50" charset="-128"/>
              </a:rPr>
              <a:t>年度（新型コロナウイルスの影響によるマイナス）を除く）</a:t>
            </a:r>
            <a:endParaRPr lang="en-US" altLang="ja-JP" sz="1100" dirty="0">
              <a:latin typeface="メイリオ" panose="020B0604030504040204" pitchFamily="50" charset="-128"/>
              <a:ea typeface="メイリオ" panose="020B0604030504040204" pitchFamily="50" charset="-128"/>
            </a:endParaRPr>
          </a:p>
          <a:p>
            <a:pPr>
              <a:lnSpc>
                <a:spcPct val="120000"/>
              </a:lnSpc>
            </a:pPr>
            <a:endParaRPr lang="en-US" altLang="ja-JP" sz="7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他県比較等から、大阪府において月額工賃が低い理由の一つとして、事業所数が非常に多く多様な選択肢がある中で、利用時間の短い利用者が多いことがあげられる。事業所アンケートからも、</a:t>
            </a:r>
            <a:r>
              <a:rPr lang="en-US" altLang="ja-JP" sz="1400" dirty="0">
                <a:latin typeface="メイリオ" panose="020B0604030504040204" pitchFamily="50" charset="-128"/>
                <a:ea typeface="メイリオ" panose="020B0604030504040204" pitchFamily="50" charset="-128"/>
              </a:rPr>
              <a:t>B</a:t>
            </a:r>
            <a:r>
              <a:rPr lang="ja-JP" altLang="en-US" sz="1400" dirty="0">
                <a:latin typeface="メイリオ" panose="020B0604030504040204" pitchFamily="50" charset="-128"/>
                <a:ea typeface="メイリオ" panose="020B0604030504040204" pitchFamily="50" charset="-128"/>
              </a:rPr>
              <a:t>型事業所の利用の在り方は多様であり、日中活動を目的とするなど工賃向上を重視しない利用者・事業所も一定存在することがうかがえる。一方、障がい者の自立・社会参加にとって工賃向上は依然重要性は大きい。</a:t>
            </a:r>
            <a:endParaRPr lang="en-US" altLang="ja-JP" sz="1400" dirty="0">
              <a:latin typeface="メイリオ" panose="020B0604030504040204" pitchFamily="50" charset="-128"/>
              <a:ea typeface="メイリオ" panose="020B0604030504040204" pitchFamily="50" charset="-128"/>
            </a:endParaRPr>
          </a:p>
          <a:p>
            <a:pPr>
              <a:lnSpc>
                <a:spcPct val="120000"/>
              </a:lnSpc>
            </a:pPr>
            <a:r>
              <a:rPr lang="ja-JP" altLang="en-US" sz="1400" dirty="0">
                <a:latin typeface="メイリオ" panose="020B0604030504040204" pitchFamily="50" charset="-128"/>
                <a:ea typeface="メイリオ" panose="020B0604030504040204" pitchFamily="50" charset="-128"/>
              </a:rPr>
              <a:t>　大阪府は、他県に比較し小規模、定員未達の事業所も多く、新規参入事業者も多い。経営や支援スキルに関する研修等による情報提供・支援を必要とする事業所も多いと想定される。今後もそれぞれの事業所の在り方に応じた工賃向上支援に引き続き取り組んでいく必要がある。</a:t>
            </a:r>
            <a:endParaRPr lang="en-US" altLang="ja-JP" sz="1400" dirty="0">
              <a:latin typeface="メイリオ" panose="020B0604030504040204" pitchFamily="50" charset="-128"/>
              <a:ea typeface="メイリオ" panose="020B0604030504040204" pitchFamily="50" charset="-128"/>
            </a:endParaRPr>
          </a:p>
        </p:txBody>
      </p:sp>
      <p:graphicFrame>
        <p:nvGraphicFramePr>
          <p:cNvPr id="4" name="表 3"/>
          <p:cNvGraphicFramePr>
            <a:graphicFrameLocks noGrp="1"/>
          </p:cNvGraphicFramePr>
          <p:nvPr/>
        </p:nvGraphicFramePr>
        <p:xfrm>
          <a:off x="540625" y="4901734"/>
          <a:ext cx="11183739" cy="1522418"/>
        </p:xfrm>
        <a:graphic>
          <a:graphicData uri="http://schemas.openxmlformats.org/drawingml/2006/table">
            <a:tbl>
              <a:tblPr firstRow="1" bandRow="1">
                <a:tableStyleId>{5C22544A-7EE6-4342-B048-85BDC9FD1C3A}</a:tableStyleId>
              </a:tblPr>
              <a:tblGrid>
                <a:gridCol w="1597677">
                  <a:extLst>
                    <a:ext uri="{9D8B030D-6E8A-4147-A177-3AD203B41FA5}">
                      <a16:colId xmlns:a16="http://schemas.microsoft.com/office/drawing/2014/main" val="3457561333"/>
                    </a:ext>
                  </a:extLst>
                </a:gridCol>
                <a:gridCol w="1597677">
                  <a:extLst>
                    <a:ext uri="{9D8B030D-6E8A-4147-A177-3AD203B41FA5}">
                      <a16:colId xmlns:a16="http://schemas.microsoft.com/office/drawing/2014/main" val="1232041827"/>
                    </a:ext>
                  </a:extLst>
                </a:gridCol>
                <a:gridCol w="1597677">
                  <a:extLst>
                    <a:ext uri="{9D8B030D-6E8A-4147-A177-3AD203B41FA5}">
                      <a16:colId xmlns:a16="http://schemas.microsoft.com/office/drawing/2014/main" val="2547342986"/>
                    </a:ext>
                  </a:extLst>
                </a:gridCol>
                <a:gridCol w="1597677">
                  <a:extLst>
                    <a:ext uri="{9D8B030D-6E8A-4147-A177-3AD203B41FA5}">
                      <a16:colId xmlns:a16="http://schemas.microsoft.com/office/drawing/2014/main" val="2981875415"/>
                    </a:ext>
                  </a:extLst>
                </a:gridCol>
                <a:gridCol w="1597677">
                  <a:extLst>
                    <a:ext uri="{9D8B030D-6E8A-4147-A177-3AD203B41FA5}">
                      <a16:colId xmlns:a16="http://schemas.microsoft.com/office/drawing/2014/main" val="1372689234"/>
                    </a:ext>
                  </a:extLst>
                </a:gridCol>
                <a:gridCol w="1597677">
                  <a:extLst>
                    <a:ext uri="{9D8B030D-6E8A-4147-A177-3AD203B41FA5}">
                      <a16:colId xmlns:a16="http://schemas.microsoft.com/office/drawing/2014/main" val="4029700254"/>
                    </a:ext>
                  </a:extLst>
                </a:gridCol>
                <a:gridCol w="1597677">
                  <a:extLst>
                    <a:ext uri="{9D8B030D-6E8A-4147-A177-3AD203B41FA5}">
                      <a16:colId xmlns:a16="http://schemas.microsoft.com/office/drawing/2014/main" val="458887179"/>
                    </a:ext>
                  </a:extLst>
                </a:gridCol>
              </a:tblGrid>
              <a:tr h="449237">
                <a:tc>
                  <a:txBody>
                    <a:bodyPr/>
                    <a:lstStyle/>
                    <a:p>
                      <a:pPr algn="ct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3</a:t>
                      </a:r>
                      <a:r>
                        <a:rPr kumimoji="1" lang="ja-JP" altLang="en-US" sz="1600" dirty="0">
                          <a:latin typeface="メイリオ" panose="020B0604030504040204" pitchFamily="50" charset="-128"/>
                          <a:ea typeface="メイリオ" panose="020B0604030504040204" pitchFamily="50" charset="-128"/>
                        </a:rPr>
                        <a:t>年度</a:t>
                      </a: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4</a:t>
                      </a:r>
                      <a:r>
                        <a:rPr kumimoji="1" lang="ja-JP" altLang="en-US" sz="1600" dirty="0">
                          <a:latin typeface="メイリオ" panose="020B0604030504040204" pitchFamily="50" charset="-128"/>
                          <a:ea typeface="メイリオ" panose="020B0604030504040204" pitchFamily="50" charset="-128"/>
                        </a:rPr>
                        <a:t>年度</a:t>
                      </a: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5</a:t>
                      </a:r>
                      <a:r>
                        <a:rPr kumimoji="1" lang="ja-JP" altLang="en-US" sz="1600" dirty="0">
                          <a:latin typeface="メイリオ" panose="020B0604030504040204" pitchFamily="50" charset="-128"/>
                          <a:ea typeface="メイリオ" panose="020B0604030504040204" pitchFamily="50" charset="-128"/>
                        </a:rPr>
                        <a:t>年度</a:t>
                      </a:r>
                    </a:p>
                  </a:txBody>
                  <a:tcPr anchor="ctr">
                    <a:lnR w="12700" cap="flat" cmpd="sng" algn="ctr">
                      <a:solidFill>
                        <a:schemeClr val="bg1">
                          <a:lumMod val="95000"/>
                        </a:schemeClr>
                      </a:solidFill>
                      <a:prstDash val="solid"/>
                      <a:round/>
                      <a:headEnd type="none" w="med" len="med"/>
                      <a:tailEnd type="none" w="med" len="med"/>
                    </a:lnR>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6</a:t>
                      </a:r>
                      <a:r>
                        <a:rPr kumimoji="1" lang="ja-JP" altLang="en-US" sz="1600" dirty="0">
                          <a:latin typeface="メイリオ" panose="020B0604030504040204" pitchFamily="50" charset="-128"/>
                          <a:ea typeface="メイリオ" panose="020B0604030504040204" pitchFamily="50" charset="-128"/>
                        </a:rPr>
                        <a:t>年度</a:t>
                      </a:r>
                    </a:p>
                  </a:txBody>
                  <a:tcPr anchor="ctr">
                    <a:lnL w="12700" cap="flat" cmpd="sng" algn="ctr">
                      <a:solidFill>
                        <a:schemeClr val="bg1">
                          <a:lumMod val="95000"/>
                        </a:schemeClr>
                      </a:solidFill>
                      <a:prstDash val="solid"/>
                      <a:round/>
                      <a:headEnd type="none" w="med" len="med"/>
                      <a:tailEnd type="none" w="med" len="med"/>
                    </a:lnL>
                  </a:tcP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7</a:t>
                      </a:r>
                      <a:r>
                        <a:rPr kumimoji="1" lang="ja-JP" altLang="en-US" sz="1600" dirty="0">
                          <a:latin typeface="メイリオ" panose="020B0604030504040204" pitchFamily="50" charset="-128"/>
                          <a:ea typeface="メイリオ" panose="020B0604030504040204" pitchFamily="50" charset="-128"/>
                        </a:rPr>
                        <a:t>年度</a:t>
                      </a:r>
                    </a:p>
                  </a:txBody>
                  <a:tcPr anchor="ctr"/>
                </a:tc>
                <a:tc>
                  <a:txBody>
                    <a:bodyPr/>
                    <a:lstStyle/>
                    <a:p>
                      <a:pPr algn="ct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年度</a:t>
                      </a:r>
                    </a:p>
                  </a:txBody>
                  <a:tcPr anchor="ctr"/>
                </a:tc>
                <a:extLst>
                  <a:ext uri="{0D108BD9-81ED-4DB2-BD59-A6C34878D82A}">
                    <a16:rowId xmlns:a16="http://schemas.microsoft.com/office/drawing/2014/main" val="3506086785"/>
                  </a:ext>
                </a:extLst>
              </a:tr>
              <a:tr h="623944">
                <a:tc>
                  <a:txBody>
                    <a:bodyPr/>
                    <a:lstStyle/>
                    <a:p>
                      <a:pPr algn="ctr"/>
                      <a:r>
                        <a:rPr kumimoji="1" lang="ja-JP" altLang="en-US" sz="1600" dirty="0">
                          <a:latin typeface="メイリオ" panose="020B0604030504040204" pitchFamily="50" charset="-128"/>
                          <a:ea typeface="メイリオ" panose="020B0604030504040204" pitchFamily="50" charset="-128"/>
                        </a:rPr>
                        <a:t>工賃目標</a:t>
                      </a:r>
                    </a:p>
                  </a:txBody>
                  <a:tcPr anchor="ctr"/>
                </a:tc>
                <a:tc>
                  <a:txBody>
                    <a:bodyPr/>
                    <a:lstStyle/>
                    <a:p>
                      <a:pPr algn="r"/>
                      <a:r>
                        <a:rPr kumimoji="1" lang="en-US" altLang="ja-JP" sz="1600" dirty="0">
                          <a:latin typeface="メイリオ" panose="020B0604030504040204" pitchFamily="50" charset="-128"/>
                          <a:ea typeface="メイリオ" panose="020B0604030504040204" pitchFamily="50" charset="-128"/>
                        </a:rPr>
                        <a:t>15,000</a:t>
                      </a:r>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600" dirty="0">
                          <a:latin typeface="メイリオ" panose="020B0604030504040204" pitchFamily="50" charset="-128"/>
                          <a:ea typeface="メイリオ" panose="020B0604030504040204" pitchFamily="50" charset="-128"/>
                        </a:rPr>
                        <a:t>15,300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修正値</a:t>
                      </a:r>
                      <a:r>
                        <a:rPr kumimoji="1" lang="en-US" altLang="ja-JP" sz="1600" dirty="0">
                          <a:latin typeface="メイリオ" panose="020B0604030504040204" pitchFamily="50" charset="-128"/>
                          <a:ea typeface="メイリオ" panose="020B0604030504040204" pitchFamily="50" charset="-128"/>
                        </a:rPr>
                        <a:t>14,000</a:t>
                      </a:r>
                      <a:endParaRPr kumimoji="1" lang="ja-JP" altLang="en-US" sz="105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600" b="1" dirty="0">
                          <a:latin typeface="メイリオ" panose="020B0604030504040204" pitchFamily="50" charset="-128"/>
                          <a:ea typeface="メイリオ" panose="020B0604030504040204" pitchFamily="50" charset="-128"/>
                        </a:rPr>
                        <a:t>16,500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修正値</a:t>
                      </a:r>
                      <a:r>
                        <a:rPr kumimoji="1" lang="en-US" altLang="ja-JP" sz="1600" dirty="0">
                          <a:latin typeface="メイリオ" panose="020B0604030504040204" pitchFamily="50" charset="-128"/>
                          <a:ea typeface="メイリオ" panose="020B0604030504040204" pitchFamily="50" charset="-128"/>
                        </a:rPr>
                        <a:t>14,900</a:t>
                      </a:r>
                      <a:endParaRPr kumimoji="1" lang="ja-JP" altLang="en-US" sz="1050" dirty="0">
                        <a:latin typeface="メイリオ" panose="020B0604030504040204" pitchFamily="50" charset="-128"/>
                        <a:ea typeface="メイリオ" panose="020B0604030504040204" pitchFamily="50" charset="-128"/>
                      </a:endParaRPr>
                    </a:p>
                  </a:txBody>
                  <a:tcPr>
                    <a:lnR w="12700" cap="flat" cmpd="sng" algn="ctr">
                      <a:solidFill>
                        <a:schemeClr val="bg1">
                          <a:lumMod val="95000"/>
                        </a:schemeClr>
                      </a:solidFill>
                      <a:prstDash val="solid"/>
                      <a:round/>
                      <a:headEnd type="none" w="med" len="med"/>
                      <a:tailEnd type="none" w="med" len="med"/>
                    </a:lnR>
                  </a:tcPr>
                </a:tc>
                <a:tc>
                  <a:txBody>
                    <a:bodyPr/>
                    <a:lstStyle/>
                    <a:p>
                      <a:pPr algn="r"/>
                      <a:r>
                        <a:rPr kumimoji="1" lang="en-US" altLang="ja-JP" sz="1600" dirty="0">
                          <a:latin typeface="メイリオ" panose="020B0604030504040204" pitchFamily="50" charset="-128"/>
                          <a:ea typeface="メイリオ" panose="020B0604030504040204" pitchFamily="50" charset="-128"/>
                        </a:rPr>
                        <a:t>15,000</a:t>
                      </a:r>
                      <a:endParaRPr kumimoji="1" lang="ja-JP" altLang="en-US" sz="1600" dirty="0">
                        <a:latin typeface="メイリオ" panose="020B0604030504040204" pitchFamily="50" charset="-128"/>
                        <a:ea typeface="メイリオ" panose="020B0604030504040204" pitchFamily="50" charset="-128"/>
                      </a:endParaRPr>
                    </a:p>
                  </a:txBody>
                  <a:tcPr>
                    <a:lnL w="12700" cap="flat" cmpd="sng" algn="ctr">
                      <a:solidFill>
                        <a:schemeClr val="bg1">
                          <a:lumMod val="95000"/>
                        </a:schemeClr>
                      </a:solidFill>
                      <a:prstDash val="solid"/>
                      <a:round/>
                      <a:headEnd type="none" w="med" len="med"/>
                      <a:tailEnd type="none" w="med" len="med"/>
                    </a:lnL>
                  </a:tcPr>
                </a:tc>
                <a:tc>
                  <a:txBody>
                    <a:bodyPr/>
                    <a:lstStyle/>
                    <a:p>
                      <a:pPr algn="r"/>
                      <a:r>
                        <a:rPr kumimoji="1" lang="en-US" altLang="ja-JP" sz="1600" dirty="0">
                          <a:latin typeface="メイリオ" panose="020B0604030504040204" pitchFamily="50" charset="-128"/>
                          <a:ea typeface="メイリオ" panose="020B0604030504040204" pitchFamily="50" charset="-128"/>
                        </a:rPr>
                        <a:t>15,800</a:t>
                      </a:r>
                      <a:endParaRPr kumimoji="1" lang="ja-JP" altLang="en-US" sz="1600" dirty="0">
                        <a:latin typeface="メイリオ" panose="020B0604030504040204" pitchFamily="50" charset="-128"/>
                        <a:ea typeface="メイリオ" panose="020B0604030504040204" pitchFamily="50" charset="-128"/>
                      </a:endParaRPr>
                    </a:p>
                  </a:txBody>
                  <a:tcPr/>
                </a:tc>
                <a:tc>
                  <a:txBody>
                    <a:bodyPr/>
                    <a:lstStyle/>
                    <a:p>
                      <a:pPr algn="r"/>
                      <a:r>
                        <a:rPr kumimoji="1" lang="en-US" altLang="ja-JP" sz="1600" b="1" dirty="0">
                          <a:latin typeface="メイリオ" panose="020B0604030504040204" pitchFamily="50" charset="-128"/>
                          <a:ea typeface="メイリオ" panose="020B0604030504040204" pitchFamily="50" charset="-128"/>
                        </a:rPr>
                        <a:t>16,500</a:t>
                      </a:r>
                      <a:endParaRPr kumimoji="1" lang="ja-JP" altLang="en-US" sz="1600" b="1"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06307769"/>
                  </a:ext>
                </a:extLst>
              </a:tr>
              <a:tr h="449237">
                <a:tc>
                  <a:txBody>
                    <a:bodyPr/>
                    <a:lstStyle/>
                    <a:p>
                      <a:pPr algn="ctr"/>
                      <a:r>
                        <a:rPr kumimoji="1" lang="ja-JP" altLang="en-US" sz="1600" dirty="0">
                          <a:latin typeface="メイリオ" panose="020B0604030504040204" pitchFamily="50" charset="-128"/>
                          <a:ea typeface="メイリオ" panose="020B0604030504040204" pitchFamily="50" charset="-128"/>
                        </a:rPr>
                        <a:t>工賃実績</a:t>
                      </a:r>
                    </a:p>
                  </a:txBody>
                  <a:tcPr anchor="ctr"/>
                </a:tc>
                <a:tc>
                  <a:txBody>
                    <a:bodyPr/>
                    <a:lstStyle/>
                    <a:p>
                      <a:pPr algn="r"/>
                      <a:r>
                        <a:rPr kumimoji="1" lang="en-US" altLang="ja-JP" sz="1600" dirty="0">
                          <a:latin typeface="メイリオ" panose="020B0604030504040204" pitchFamily="50" charset="-128"/>
                          <a:ea typeface="メイリオ" panose="020B0604030504040204" pitchFamily="50" charset="-128"/>
                        </a:rPr>
                        <a:t>12,786  </a:t>
                      </a: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dirty="0">
                          <a:latin typeface="メイリオ" panose="020B0604030504040204" pitchFamily="50" charset="-128"/>
                          <a:ea typeface="メイリオ" panose="020B0604030504040204" pitchFamily="50" charset="-128"/>
                        </a:rPr>
                        <a:t>13,681</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推計値</a:t>
                      </a:r>
                      <a:r>
                        <a:rPr kumimoji="1" lang="en-US" altLang="ja-JP" sz="16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14,400</a:t>
                      </a:r>
                      <a:endParaRPr kumimoji="1" lang="en-US" altLang="ja-JP" sz="14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R w="12700" cap="flat" cmpd="sng" algn="ctr">
                      <a:solidFill>
                        <a:schemeClr val="bg1">
                          <a:lumMod val="95000"/>
                        </a:schemeClr>
                      </a:solidFill>
                      <a:prstDash val="solid"/>
                      <a:round/>
                      <a:headEnd type="none" w="med" len="med"/>
                      <a:tailEnd type="none" w="med" len="med"/>
                    </a:lnR>
                  </a:tcPr>
                </a:tc>
                <a:tc>
                  <a:txBody>
                    <a:bodyPr/>
                    <a:lstStyle/>
                    <a:p>
                      <a:pPr algn="r"/>
                      <a:endParaRPr kumimoji="1" lang="ja-JP" altLang="en-US" sz="1600" dirty="0">
                        <a:latin typeface="メイリオ" panose="020B0604030504040204" pitchFamily="50" charset="-128"/>
                        <a:ea typeface="メイリオ" panose="020B0604030504040204" pitchFamily="50" charset="-128"/>
                      </a:endParaRPr>
                    </a:p>
                  </a:txBody>
                  <a:tcPr anchor="ctr">
                    <a:lnL w="12700" cap="flat" cmpd="sng" algn="ctr">
                      <a:solidFill>
                        <a:schemeClr val="bg1">
                          <a:lumMod val="95000"/>
                        </a:schemeClr>
                      </a:solidFill>
                      <a:prstDash val="solid"/>
                      <a:round/>
                      <a:headEnd type="none" w="med" len="med"/>
                      <a:tailEnd type="none" w="med" len="med"/>
                    </a:lnL>
                  </a:tcPr>
                </a:tc>
                <a:tc>
                  <a:txBody>
                    <a:bodyPr/>
                    <a:lstStyle/>
                    <a:p>
                      <a:pPr algn="r"/>
                      <a:endParaRPr kumimoji="1" lang="ja-JP" altLang="en-US" sz="1600" dirty="0">
                        <a:latin typeface="メイリオ" panose="020B0604030504040204" pitchFamily="50" charset="-128"/>
                        <a:ea typeface="メイリオ" panose="020B0604030504040204" pitchFamily="50" charset="-128"/>
                      </a:endParaRPr>
                    </a:p>
                  </a:txBody>
                  <a:tcPr anchor="ctr"/>
                </a:tc>
                <a:tc>
                  <a:txBody>
                    <a:bodyPr/>
                    <a:lstStyle/>
                    <a:p>
                      <a:pPr algn="r"/>
                      <a:endParaRPr kumimoji="1" lang="ja-JP" altLang="en-US" sz="16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871652980"/>
                  </a:ext>
                </a:extLst>
              </a:tr>
            </a:tbl>
          </a:graphicData>
        </a:graphic>
      </p:graphicFrame>
      <p:sp>
        <p:nvSpPr>
          <p:cNvPr id="3" name="スライド番号プレースホルダー 2"/>
          <p:cNvSpPr>
            <a:spLocks noGrp="1"/>
          </p:cNvSpPr>
          <p:nvPr>
            <p:ph type="sldNum" sz="quarter" idx="12"/>
          </p:nvPr>
        </p:nvSpPr>
        <p:spPr/>
        <p:txBody>
          <a:bodyPr/>
          <a:lstStyle/>
          <a:p>
            <a:fld id="{EE2C198F-981A-4DF1-8565-87A4DA80C639}" type="slidenum">
              <a:rPr kumimoji="1" lang="ja-JP" altLang="en-US" smtClean="0"/>
              <a:t>2</a:t>
            </a:fld>
            <a:endParaRPr kumimoji="1" lang="ja-JP" altLang="en-US"/>
          </a:p>
        </p:txBody>
      </p:sp>
    </p:spTree>
    <p:extLst>
      <p:ext uri="{BB962C8B-B14F-4D97-AF65-F5344CB8AC3E}">
        <p14:creationId xmlns:p14="http://schemas.microsoft.com/office/powerpoint/2010/main" val="270540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C7AA63-96B1-4A5C-A10B-79EF11FC46C5}"/>
              </a:ext>
            </a:extLst>
          </p:cNvPr>
          <p:cNvSpPr>
            <a:spLocks noGrp="1"/>
          </p:cNvSpPr>
          <p:nvPr>
            <p:ph type="title"/>
          </p:nvPr>
        </p:nvSpPr>
        <p:spPr>
          <a:xfrm>
            <a:off x="0" y="0"/>
            <a:ext cx="12192000" cy="692149"/>
          </a:xfrm>
        </p:spPr>
        <p:txBody>
          <a:bodyPr>
            <a:noAutofit/>
          </a:bodyPr>
          <a:lstStyle/>
          <a:p>
            <a:r>
              <a:rPr lang="ja-JP" altLang="en-US" dirty="0"/>
              <a:t>■月額工賃平均額の実績と推計</a:t>
            </a:r>
            <a:endParaRPr kumimoji="1" lang="ja-JP" altLang="en-US" dirty="0"/>
          </a:p>
        </p:txBody>
      </p:sp>
      <p:sp>
        <p:nvSpPr>
          <p:cNvPr id="7" name="正方形/長方形 6"/>
          <p:cNvSpPr/>
          <p:nvPr/>
        </p:nvSpPr>
        <p:spPr>
          <a:xfrm>
            <a:off x="5090984" y="6120487"/>
            <a:ext cx="6948866" cy="600164"/>
          </a:xfrm>
          <a:prstGeom prst="rect">
            <a:avLst/>
          </a:prstGeom>
        </p:spPr>
        <p:txBody>
          <a:bodyPr wrap="square">
            <a:spAutoFit/>
          </a:bodyPr>
          <a:lstStyle/>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推計値</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全　国：</a:t>
            </a:r>
            <a:r>
              <a:rPr lang="en-US" altLang="ja-JP" sz="1100" dirty="0">
                <a:latin typeface="メイリオ" panose="020B0604030504040204" pitchFamily="50" charset="-128"/>
                <a:ea typeface="メイリオ" panose="020B0604030504040204" pitchFamily="50" charset="-128"/>
              </a:rPr>
              <a:t>R3</a:t>
            </a:r>
            <a:r>
              <a:rPr lang="ja-JP" altLang="en-US" sz="1100" dirty="0">
                <a:latin typeface="メイリオ" panose="020B0604030504040204" pitchFamily="50" charset="-128"/>
                <a:ea typeface="メイリオ" panose="020B0604030504040204" pitchFamily="50" charset="-128"/>
              </a:rPr>
              <a:t>実績ベースで</a:t>
            </a:r>
            <a:r>
              <a:rPr lang="en-US" altLang="ja-JP" sz="1100" dirty="0">
                <a:latin typeface="メイリオ" panose="020B0604030504040204" pitchFamily="50" charset="-128"/>
                <a:ea typeface="メイリオ" panose="020B0604030504040204" pitchFamily="50" charset="-128"/>
              </a:rPr>
              <a:t>H30</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R3</a:t>
            </a:r>
            <a:r>
              <a:rPr lang="ja-JP" altLang="en-US" sz="1100" dirty="0">
                <a:latin typeface="メイリオ" panose="020B0604030504040204" pitchFamily="50" charset="-128"/>
                <a:ea typeface="メイリオ" panose="020B0604030504040204" pitchFamily="50" charset="-128"/>
              </a:rPr>
              <a:t>伸び率平均（</a:t>
            </a:r>
            <a:r>
              <a:rPr lang="en-US" altLang="ja-JP" sz="1100" dirty="0">
                <a:latin typeface="メイリオ" panose="020B0604030504040204" pitchFamily="50" charset="-128"/>
                <a:ea typeface="メイリオ" panose="020B0604030504040204" pitchFamily="50" charset="-128"/>
              </a:rPr>
              <a:t>3.2</a:t>
            </a:r>
            <a:r>
              <a:rPr lang="ja-JP" altLang="en-US" sz="1100" dirty="0">
                <a:latin typeface="メイリオ" panose="020B0604030504040204" pitchFamily="50" charset="-128"/>
                <a:ea typeface="メイリオ" panose="020B0604030504040204" pitchFamily="50" charset="-128"/>
              </a:rPr>
              <a:t>％）（マイナスの</a:t>
            </a:r>
            <a:r>
              <a:rPr lang="en-US" altLang="ja-JP" sz="1100" dirty="0">
                <a:latin typeface="メイリオ" panose="020B0604030504040204" pitchFamily="50" charset="-128"/>
                <a:ea typeface="メイリオ" panose="020B0604030504040204" pitchFamily="50" charset="-128"/>
              </a:rPr>
              <a:t>R2</a:t>
            </a:r>
            <a:r>
              <a:rPr lang="ja-JP" altLang="en-US" sz="1100" dirty="0">
                <a:latin typeface="メイリオ" panose="020B0604030504040204" pitchFamily="50" charset="-128"/>
                <a:ea typeface="メイリオ" panose="020B0604030504040204" pitchFamily="50" charset="-128"/>
              </a:rPr>
              <a:t>を除く）にてＲ</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以降を推計</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大阪府：</a:t>
            </a:r>
            <a:r>
              <a:rPr lang="en-US" altLang="ja-JP" sz="1100" dirty="0">
                <a:latin typeface="メイリオ" panose="020B0604030504040204" pitchFamily="50" charset="-128"/>
                <a:ea typeface="メイリオ" panose="020B0604030504040204" pitchFamily="50" charset="-128"/>
              </a:rPr>
              <a:t>R4</a:t>
            </a:r>
            <a:r>
              <a:rPr lang="ja-JP" altLang="en-US" sz="1100" dirty="0">
                <a:latin typeface="メイリオ" panose="020B0604030504040204" pitchFamily="50" charset="-128"/>
                <a:ea typeface="メイリオ" panose="020B0604030504040204" pitchFamily="50" charset="-128"/>
              </a:rPr>
              <a:t>実績ベースで</a:t>
            </a:r>
            <a:r>
              <a:rPr lang="en-US" altLang="ja-JP" sz="1100" dirty="0">
                <a:latin typeface="メイリオ" panose="020B0604030504040204" pitchFamily="50" charset="-128"/>
                <a:ea typeface="メイリオ" panose="020B0604030504040204" pitchFamily="50" charset="-128"/>
              </a:rPr>
              <a:t>H30</a:t>
            </a:r>
            <a:r>
              <a:rPr lang="ja-JP" altLang="en-US" sz="1100" dirty="0">
                <a:latin typeface="メイリオ" panose="020B0604030504040204" pitchFamily="50" charset="-128"/>
                <a:ea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rPr>
              <a:t>R4</a:t>
            </a:r>
            <a:r>
              <a:rPr lang="ja-JP" altLang="en-US" sz="1100" dirty="0">
                <a:latin typeface="メイリオ" panose="020B0604030504040204" pitchFamily="50" charset="-128"/>
                <a:ea typeface="メイリオ" panose="020B0604030504040204" pitchFamily="50" charset="-128"/>
              </a:rPr>
              <a:t>伸び率平均（約５％）（マイナスの</a:t>
            </a:r>
            <a:r>
              <a:rPr lang="en-US" altLang="ja-JP" sz="1100" dirty="0">
                <a:latin typeface="メイリオ" panose="020B0604030504040204" pitchFamily="50" charset="-128"/>
                <a:ea typeface="メイリオ" panose="020B0604030504040204" pitchFamily="50" charset="-128"/>
              </a:rPr>
              <a:t>R2</a:t>
            </a:r>
            <a:r>
              <a:rPr lang="ja-JP" altLang="en-US" sz="1100" dirty="0">
                <a:latin typeface="メイリオ" panose="020B0604030504040204" pitchFamily="50" charset="-128"/>
                <a:ea typeface="メイリオ" panose="020B0604030504040204" pitchFamily="50" charset="-128"/>
              </a:rPr>
              <a:t>を除く）にて</a:t>
            </a:r>
            <a:r>
              <a:rPr lang="en-US" altLang="ja-JP" sz="1100" dirty="0">
                <a:latin typeface="メイリオ" panose="020B0604030504040204" pitchFamily="50" charset="-128"/>
                <a:ea typeface="メイリオ" panose="020B0604030504040204" pitchFamily="50" charset="-128"/>
              </a:rPr>
              <a:t>R5</a:t>
            </a:r>
            <a:r>
              <a:rPr lang="ja-JP" altLang="en-US" sz="1100" dirty="0">
                <a:latin typeface="メイリオ" panose="020B0604030504040204" pitchFamily="50" charset="-128"/>
                <a:ea typeface="メイリオ" panose="020B0604030504040204" pitchFamily="50" charset="-128"/>
              </a:rPr>
              <a:t>以降を推計</a:t>
            </a:r>
            <a:endParaRPr lang="en-US" altLang="ja-JP" sz="1100" dirty="0">
              <a:latin typeface="メイリオ" panose="020B0604030504040204" pitchFamily="50" charset="-128"/>
              <a:ea typeface="メイリオ" panose="020B0604030504040204" pitchFamily="50" charset="-128"/>
            </a:endParaRPr>
          </a:p>
        </p:txBody>
      </p:sp>
      <p:grpSp>
        <p:nvGrpSpPr>
          <p:cNvPr id="10" name="グループ化 9">
            <a:extLst>
              <a:ext uri="{FF2B5EF4-FFF2-40B4-BE49-F238E27FC236}">
                <a16:creationId xmlns:a16="http://schemas.microsoft.com/office/drawing/2014/main" id="{9AC6D6E6-3751-4240-84FE-7011E7C51F76}"/>
              </a:ext>
            </a:extLst>
          </p:cNvPr>
          <p:cNvGrpSpPr/>
          <p:nvPr/>
        </p:nvGrpSpPr>
        <p:grpSpPr>
          <a:xfrm>
            <a:off x="5837212" y="1328596"/>
            <a:ext cx="1631194" cy="3876810"/>
            <a:chOff x="4850787" y="2318054"/>
            <a:chExt cx="1631194" cy="3876810"/>
          </a:xfrm>
        </p:grpSpPr>
        <p:grpSp>
          <p:nvGrpSpPr>
            <p:cNvPr id="12" name="グループ化 11"/>
            <p:cNvGrpSpPr/>
            <p:nvPr/>
          </p:nvGrpSpPr>
          <p:grpSpPr>
            <a:xfrm>
              <a:off x="4850787" y="2318054"/>
              <a:ext cx="1631194" cy="3876810"/>
              <a:chOff x="4845046" y="2318150"/>
              <a:chExt cx="1631194" cy="3876810"/>
            </a:xfrm>
          </p:grpSpPr>
          <p:grpSp>
            <p:nvGrpSpPr>
              <p:cNvPr id="14" name="グループ化 13"/>
              <p:cNvGrpSpPr/>
              <p:nvPr/>
            </p:nvGrpSpPr>
            <p:grpSpPr>
              <a:xfrm>
                <a:off x="5139203" y="2318150"/>
                <a:ext cx="1337037" cy="3876810"/>
                <a:chOff x="5127638" y="2291978"/>
                <a:chExt cx="1337037" cy="3876810"/>
              </a:xfrm>
            </p:grpSpPr>
            <p:sp>
              <p:nvSpPr>
                <p:cNvPr id="19" name="正方形/長方形 18"/>
                <p:cNvSpPr/>
                <p:nvPr/>
              </p:nvSpPr>
              <p:spPr>
                <a:xfrm>
                  <a:off x="5681342" y="4496257"/>
                  <a:ext cx="542036" cy="280459"/>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latin typeface="メイリオ" panose="020B0604030504040204" pitchFamily="50" charset="-128"/>
                    <a:ea typeface="メイリオ" panose="020B0604030504040204" pitchFamily="50" charset="-128"/>
                  </a:endParaRPr>
                </a:p>
              </p:txBody>
            </p:sp>
            <p:cxnSp>
              <p:nvCxnSpPr>
                <p:cNvPr id="20" name="直線コネクタ 19"/>
                <p:cNvCxnSpPr/>
                <p:nvPr/>
              </p:nvCxnSpPr>
              <p:spPr>
                <a:xfrm>
                  <a:off x="6223378" y="3671888"/>
                  <a:ext cx="0" cy="2496900"/>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21" name="直線矢印コネクタ 20"/>
                <p:cNvCxnSpPr/>
                <p:nvPr/>
              </p:nvCxnSpPr>
              <p:spPr>
                <a:xfrm flipH="1">
                  <a:off x="5867894" y="5472752"/>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flipV="1">
                  <a:off x="5660691" y="2766833"/>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5721270" y="2291978"/>
                  <a:ext cx="743405" cy="307777"/>
                </a:xfrm>
                <a:prstGeom prst="rect">
                  <a:avLst/>
                </a:prstGeom>
                <a:noFill/>
                <a:ln>
                  <a:solidFill>
                    <a:schemeClr val="tx1"/>
                  </a:solidFill>
                </a:ln>
              </p:spPr>
              <p:txBody>
                <a:bodyPr wrap="square" rtlCol="0">
                  <a:spAutoFit/>
                </a:bodyPr>
                <a:lstStyle/>
                <a:p>
                  <a:r>
                    <a:rPr lang="ja-JP" altLang="en-US" sz="1400" u="sng" dirty="0">
                      <a:latin typeface="メイリオ" panose="020B0604030504040204" pitchFamily="50" charset="-128"/>
                      <a:ea typeface="メイリオ" panose="020B0604030504040204" pitchFamily="50" charset="-128"/>
                    </a:rPr>
                    <a:t>推計値</a:t>
                  </a:r>
                  <a:endParaRPr lang="ja-JP" altLang="en-US" u="sng" dirty="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5127638" y="5318863"/>
                  <a:ext cx="743405" cy="307777"/>
                </a:xfrm>
                <a:prstGeom prst="rect">
                  <a:avLst/>
                </a:prstGeom>
                <a:noFill/>
                <a:ln>
                  <a:solidFill>
                    <a:schemeClr val="tx1"/>
                  </a:solidFill>
                </a:ln>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実績値</a:t>
                  </a:r>
                  <a:endParaRPr lang="ja-JP" altLang="en-US" dirty="0">
                    <a:latin typeface="メイリオ" panose="020B0604030504040204" pitchFamily="50" charset="-128"/>
                    <a:ea typeface="メイリオ" panose="020B0604030504040204" pitchFamily="50" charset="-128"/>
                  </a:endParaRPr>
                </a:p>
              </p:txBody>
            </p:sp>
          </p:grpSp>
          <p:grpSp>
            <p:nvGrpSpPr>
              <p:cNvPr id="15" name="グループ化 14"/>
              <p:cNvGrpSpPr/>
              <p:nvPr/>
            </p:nvGrpSpPr>
            <p:grpSpPr>
              <a:xfrm>
                <a:off x="4845046" y="2551353"/>
                <a:ext cx="808406" cy="1152800"/>
                <a:chOff x="5414972" y="3193459"/>
                <a:chExt cx="808406" cy="2975329"/>
              </a:xfrm>
            </p:grpSpPr>
            <p:cxnSp>
              <p:nvCxnSpPr>
                <p:cNvPr id="16" name="直線コネクタ 15"/>
                <p:cNvCxnSpPr>
                  <a:cxnSpLocks/>
                </p:cNvCxnSpPr>
                <p:nvPr/>
              </p:nvCxnSpPr>
              <p:spPr>
                <a:xfrm>
                  <a:off x="6223378" y="3193459"/>
                  <a:ext cx="0" cy="2975329"/>
                </a:xfrm>
                <a:prstGeom prst="line">
                  <a:avLst/>
                </a:prstGeom>
                <a:ln w="28575">
                  <a:solidFill>
                    <a:srgbClr val="FF0000"/>
                  </a:solidFill>
                </a:ln>
              </p:spPr>
              <p:style>
                <a:lnRef idx="1">
                  <a:schemeClr val="accent2"/>
                </a:lnRef>
                <a:fillRef idx="0">
                  <a:schemeClr val="accent2"/>
                </a:fillRef>
                <a:effectRef idx="0">
                  <a:schemeClr val="accent2"/>
                </a:effectRef>
                <a:fontRef idx="minor">
                  <a:schemeClr val="tx1"/>
                </a:fontRef>
              </p:style>
            </p:cxnSp>
            <p:cxnSp>
              <p:nvCxnSpPr>
                <p:cNvPr id="17" name="直線矢印コネクタ 16"/>
                <p:cNvCxnSpPr/>
                <p:nvPr/>
              </p:nvCxnSpPr>
              <p:spPr>
                <a:xfrm flipH="1">
                  <a:off x="5857637" y="4420813"/>
                  <a:ext cx="3600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5414972" y="3385931"/>
                  <a:ext cx="729024" cy="794360"/>
                </a:xfrm>
                <a:prstGeom prst="rect">
                  <a:avLst/>
                </a:prstGeom>
                <a:noFill/>
                <a:ln>
                  <a:solidFill>
                    <a:schemeClr val="tx1"/>
                  </a:solidFill>
                </a:ln>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実績値</a:t>
                  </a:r>
                  <a:endParaRPr lang="ja-JP" altLang="en-US" dirty="0">
                    <a:latin typeface="メイリオ" panose="020B0604030504040204" pitchFamily="50" charset="-128"/>
                    <a:ea typeface="メイリオ" panose="020B0604030504040204" pitchFamily="50" charset="-128"/>
                  </a:endParaRPr>
                </a:p>
              </p:txBody>
            </p:sp>
          </p:grpSp>
        </p:grpSp>
        <p:cxnSp>
          <p:nvCxnSpPr>
            <p:cNvPr id="13" name="直線コネクタ 12"/>
            <p:cNvCxnSpPr/>
            <p:nvPr/>
          </p:nvCxnSpPr>
          <p:spPr>
            <a:xfrm>
              <a:off x="5653452" y="3707991"/>
              <a:ext cx="576000" cy="0"/>
            </a:xfrm>
            <a:prstGeom prst="line">
              <a:avLst/>
            </a:prstGeom>
            <a:ln w="28575">
              <a:solidFill>
                <a:srgbClr val="FF0000">
                  <a:alpha val="95000"/>
                </a:srgbClr>
              </a:solidFill>
            </a:ln>
          </p:spPr>
          <p:style>
            <a:lnRef idx="1">
              <a:schemeClr val="accent1"/>
            </a:lnRef>
            <a:fillRef idx="0">
              <a:schemeClr val="accent1"/>
            </a:fillRef>
            <a:effectRef idx="0">
              <a:schemeClr val="accent1"/>
            </a:effectRef>
            <a:fontRef idx="minor">
              <a:schemeClr val="tx1"/>
            </a:fontRef>
          </p:style>
        </p:cxnSp>
      </p:grpSp>
      <p:graphicFrame>
        <p:nvGraphicFramePr>
          <p:cNvPr id="25" name="グラフ 24">
            <a:extLst>
              <a:ext uri="{FF2B5EF4-FFF2-40B4-BE49-F238E27FC236}">
                <a16:creationId xmlns:a16="http://schemas.microsoft.com/office/drawing/2014/main" id="{94F408D5-A8FE-4307-8E0F-56649A58485C}"/>
              </a:ext>
            </a:extLst>
          </p:cNvPr>
          <p:cNvGraphicFramePr>
            <a:graphicFrameLocks/>
          </p:cNvGraphicFramePr>
          <p:nvPr/>
        </p:nvGraphicFramePr>
        <p:xfrm>
          <a:off x="334963" y="475835"/>
          <a:ext cx="11552736" cy="5919384"/>
        </p:xfrm>
        <a:graphic>
          <a:graphicData uri="http://schemas.openxmlformats.org/drawingml/2006/chart">
            <c:chart xmlns:c="http://schemas.openxmlformats.org/drawingml/2006/chart" xmlns:r="http://schemas.openxmlformats.org/officeDocument/2006/relationships" r:id="rId3"/>
          </a:graphicData>
        </a:graphic>
      </p:graphicFrame>
      <p:sp>
        <p:nvSpPr>
          <p:cNvPr id="3" name="正方形/長方形 2"/>
          <p:cNvSpPr/>
          <p:nvPr/>
        </p:nvSpPr>
        <p:spPr>
          <a:xfrm>
            <a:off x="9204512" y="3132099"/>
            <a:ext cx="1201618" cy="646331"/>
          </a:xfrm>
          <a:prstGeom prst="rect">
            <a:avLst/>
          </a:prstGeom>
          <a:ln>
            <a:solidFill>
              <a:schemeClr val="accent1"/>
            </a:solidFill>
          </a:ln>
        </p:spPr>
        <p:txBody>
          <a:bodyPr wrap="square">
            <a:spAutoFit/>
          </a:bodyPr>
          <a:lstStyle/>
          <a:p>
            <a:r>
              <a:rPr lang="ja-JP" altLang="en-US" sz="1200" b="1" dirty="0">
                <a:solidFill>
                  <a:schemeClr val="accent1"/>
                </a:solidFill>
                <a:latin typeface="メイリオ" panose="020B0604030504040204" pitchFamily="50" charset="-128"/>
                <a:ea typeface="メイリオ" panose="020B0604030504040204" pitchFamily="50" charset="-128"/>
              </a:rPr>
              <a:t>第７期</a:t>
            </a:r>
            <a:r>
              <a:rPr lang="ja-JP" altLang="en-US" sz="1200" b="1" dirty="0" err="1">
                <a:solidFill>
                  <a:schemeClr val="accent1"/>
                </a:solidFill>
                <a:latin typeface="メイリオ" panose="020B0604030504040204" pitchFamily="50" charset="-128"/>
                <a:ea typeface="メイリオ" panose="020B0604030504040204" pitchFamily="50" charset="-128"/>
              </a:rPr>
              <a:t>大阪府障がい</a:t>
            </a:r>
            <a:r>
              <a:rPr lang="ja-JP" altLang="en-US" sz="1200" b="1" dirty="0">
                <a:solidFill>
                  <a:schemeClr val="accent1"/>
                </a:solidFill>
                <a:latin typeface="メイリオ" panose="020B0604030504040204" pitchFamily="50" charset="-128"/>
                <a:ea typeface="メイリオ" panose="020B0604030504040204" pitchFamily="50" charset="-128"/>
              </a:rPr>
              <a:t>福祉計画数値目標</a:t>
            </a:r>
            <a:endParaRPr lang="ja-JP" altLang="en-US" sz="1200" dirty="0">
              <a:solidFill>
                <a:schemeClr val="accent1"/>
              </a:solidFill>
            </a:endParaRPr>
          </a:p>
        </p:txBody>
      </p:sp>
      <p:cxnSp>
        <p:nvCxnSpPr>
          <p:cNvPr id="5" name="直線コネクタ 4"/>
          <p:cNvCxnSpPr/>
          <p:nvPr/>
        </p:nvCxnSpPr>
        <p:spPr>
          <a:xfrm>
            <a:off x="9204512" y="2901813"/>
            <a:ext cx="896293"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スライド番号プレースホルダー 3"/>
          <p:cNvSpPr>
            <a:spLocks noGrp="1"/>
          </p:cNvSpPr>
          <p:nvPr>
            <p:ph type="sldNum" sz="quarter" idx="12"/>
          </p:nvPr>
        </p:nvSpPr>
        <p:spPr/>
        <p:txBody>
          <a:bodyPr/>
          <a:lstStyle/>
          <a:p>
            <a:fld id="{EE2C198F-981A-4DF1-8565-87A4DA80C639}" type="slidenum">
              <a:rPr kumimoji="1" lang="ja-JP" altLang="en-US" smtClean="0"/>
              <a:t>3</a:t>
            </a:fld>
            <a:endParaRPr kumimoji="1" lang="ja-JP" altLang="en-US"/>
          </a:p>
        </p:txBody>
      </p:sp>
    </p:spTree>
    <p:extLst>
      <p:ext uri="{BB962C8B-B14F-4D97-AF65-F5344CB8AC3E}">
        <p14:creationId xmlns:p14="http://schemas.microsoft.com/office/powerpoint/2010/main" val="2039625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10F94-72AB-427F-9CCE-F6E5EBFC37D1}"/>
              </a:ext>
            </a:extLst>
          </p:cNvPr>
          <p:cNvSpPr>
            <a:spLocks noGrp="1"/>
          </p:cNvSpPr>
          <p:nvPr>
            <p:ph type="title"/>
          </p:nvPr>
        </p:nvSpPr>
        <p:spPr>
          <a:xfrm>
            <a:off x="0" y="-1"/>
            <a:ext cx="12192000" cy="692151"/>
          </a:xfrm>
        </p:spPr>
        <p:txBody>
          <a:bodyPr>
            <a:noAutofit/>
          </a:bodyPr>
          <a:lstStyle/>
          <a:p>
            <a:r>
              <a:rPr kumimoji="1" lang="ja-JP" altLang="en-US" sz="2800" dirty="0"/>
              <a:t>■大阪府工賃向上計画（令和６～８年度）概要　案</a:t>
            </a:r>
          </a:p>
        </p:txBody>
      </p:sp>
      <p:graphicFrame>
        <p:nvGraphicFramePr>
          <p:cNvPr id="3" name="表 2"/>
          <p:cNvGraphicFramePr>
            <a:graphicFrameLocks noGrp="1"/>
          </p:cNvGraphicFramePr>
          <p:nvPr/>
        </p:nvGraphicFramePr>
        <p:xfrm>
          <a:off x="334963" y="813561"/>
          <a:ext cx="11530242" cy="6007933"/>
        </p:xfrm>
        <a:graphic>
          <a:graphicData uri="http://schemas.openxmlformats.org/drawingml/2006/table">
            <a:tbl>
              <a:tblPr firstRow="1" firstCol="1">
                <a:tableStyleId>{6E25E649-3F16-4E02-A733-19D2CDBF48F0}</a:tableStyleId>
              </a:tblPr>
              <a:tblGrid>
                <a:gridCol w="3085509">
                  <a:extLst>
                    <a:ext uri="{9D8B030D-6E8A-4147-A177-3AD203B41FA5}">
                      <a16:colId xmlns:a16="http://schemas.microsoft.com/office/drawing/2014/main" val="3884725680"/>
                    </a:ext>
                  </a:extLst>
                </a:gridCol>
                <a:gridCol w="4981406">
                  <a:extLst>
                    <a:ext uri="{9D8B030D-6E8A-4147-A177-3AD203B41FA5}">
                      <a16:colId xmlns:a16="http://schemas.microsoft.com/office/drawing/2014/main" val="1281753382"/>
                    </a:ext>
                  </a:extLst>
                </a:gridCol>
                <a:gridCol w="3463327">
                  <a:extLst>
                    <a:ext uri="{9D8B030D-6E8A-4147-A177-3AD203B41FA5}">
                      <a16:colId xmlns:a16="http://schemas.microsoft.com/office/drawing/2014/main" val="862268769"/>
                    </a:ext>
                  </a:extLst>
                </a:gridCol>
              </a:tblGrid>
              <a:tr h="283173">
                <a:tc>
                  <a:txBody>
                    <a:bodyPr/>
                    <a:lstStyle/>
                    <a:p>
                      <a:pPr marL="180975" indent="-180975" algn="ctr" fontAlgn="t"/>
                      <a:r>
                        <a:rPr lang="ja-JP" altLang="en-US" sz="1600" b="1" i="0" u="none" strike="noStrike" dirty="0">
                          <a:solidFill>
                            <a:schemeClr val="bg1"/>
                          </a:solidFill>
                          <a:effectLst/>
                          <a:latin typeface="メイリオ" panose="020B0604030504040204" pitchFamily="50" charset="-128"/>
                          <a:ea typeface="メイリオ" panose="020B0604030504040204" pitchFamily="50" charset="-128"/>
                        </a:rPr>
                        <a:t>項目</a:t>
                      </a:r>
                      <a:endParaRPr lang="en-US" altLang="ja-JP" sz="1600" b="1" i="0" u="none" strike="noStrike" dirty="0">
                        <a:solidFill>
                          <a:schemeClr val="bg1"/>
                        </a:solidFill>
                        <a:effectLst/>
                        <a:latin typeface="メイリオ" panose="020B0604030504040204" pitchFamily="50" charset="-128"/>
                        <a:ea typeface="メイリオ" panose="020B0604030504040204" pitchFamily="50" charset="-128"/>
                      </a:endParaRPr>
                    </a:p>
                  </a:txBody>
                  <a:tcPr marL="2222" marR="2222" marT="222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t"/>
                      <a:r>
                        <a:rPr lang="en-US" altLang="ja-JP" sz="1600" b="0" i="0" u="none" strike="noStrike" dirty="0">
                          <a:solidFill>
                            <a:schemeClr val="bg1"/>
                          </a:solidFill>
                          <a:effectLst/>
                          <a:latin typeface="メイリオ" panose="020B0604030504040204" pitchFamily="50" charset="-128"/>
                          <a:ea typeface="メイリオ" panose="020B0604030504040204" pitchFamily="50" charset="-128"/>
                        </a:rPr>
                        <a:t>R6-8</a:t>
                      </a:r>
                      <a:r>
                        <a:rPr lang="ja-JP" altLang="en-US" sz="1600" b="0" i="0" u="none" strike="noStrike" dirty="0">
                          <a:solidFill>
                            <a:schemeClr val="bg1"/>
                          </a:solidFill>
                          <a:effectLst/>
                          <a:latin typeface="メイリオ" panose="020B0604030504040204" pitchFamily="50" charset="-128"/>
                          <a:ea typeface="メイリオ" panose="020B0604030504040204" pitchFamily="50" charset="-128"/>
                        </a:rPr>
                        <a:t>取組内容</a:t>
                      </a:r>
                    </a:p>
                  </a:txBody>
                  <a:tcPr marL="2222" marR="2222" marT="222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ctr" fontAlgn="t"/>
                      <a:r>
                        <a:rPr lang="ja-JP" altLang="en-US" sz="1600" b="0" i="0" u="none" strike="noStrike" dirty="0">
                          <a:solidFill>
                            <a:schemeClr val="bg1"/>
                          </a:solidFill>
                          <a:effectLst/>
                          <a:latin typeface="メイリオ" panose="020B0604030504040204" pitchFamily="50" charset="-128"/>
                          <a:ea typeface="メイリオ" panose="020B0604030504040204" pitchFamily="50" charset="-128"/>
                        </a:rPr>
                        <a:t>備考</a:t>
                      </a:r>
                    </a:p>
                  </a:txBody>
                  <a:tcPr marL="2222" marR="2222" marT="2222"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945912698"/>
                  </a:ext>
                </a:extLst>
              </a:tr>
              <a:tr h="1773946">
                <a:tc>
                  <a:txBody>
                    <a:bodyPr/>
                    <a:lstStyle/>
                    <a:p>
                      <a:pPr marL="180975" indent="-180975" algn="l" fontAlgn="t"/>
                      <a:r>
                        <a:rPr lang="ja-JP" altLang="en-US" sz="1600" u="none" strike="noStrike" dirty="0">
                          <a:effectLst/>
                          <a:latin typeface="メイリオ" panose="020B0604030504040204" pitchFamily="50" charset="-128"/>
                          <a:ea typeface="メイリオ" panose="020B0604030504040204" pitchFamily="50" charset="-128"/>
                        </a:rPr>
                        <a:t>１</a:t>
                      </a:r>
                      <a:r>
                        <a:rPr lang="ja-JP" altLang="en-US" sz="1600" u="none" strike="noStrike" dirty="0">
                          <a:solidFill>
                            <a:schemeClr val="bg1"/>
                          </a:solidFill>
                          <a:effectLst/>
                          <a:latin typeface="メイリオ" panose="020B0604030504040204" pitchFamily="50" charset="-128"/>
                          <a:ea typeface="メイリオ" panose="020B0604030504040204" pitchFamily="50" charset="-128"/>
                        </a:rPr>
                        <a:t>「工賃向上計画」策定・実行支援</a:t>
                      </a:r>
                      <a:endParaRPr lang="ja-JP" altLang="en-US" sz="1600" b="1" i="0" u="none" strike="noStrike" dirty="0">
                        <a:solidFill>
                          <a:schemeClr val="bg1"/>
                        </a:solidFill>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a:t>
                      </a:r>
                      <a:r>
                        <a:rPr lang="en-US" altLang="ja-JP" sz="1400" u="none" strike="noStrike" dirty="0">
                          <a:solidFill>
                            <a:schemeClr val="tx1"/>
                          </a:solidFill>
                          <a:effectLst/>
                          <a:latin typeface="メイリオ" panose="020B0604030504040204" pitchFamily="50" charset="-128"/>
                          <a:ea typeface="メイリオ" panose="020B0604030504040204" pitchFamily="50" charset="-128"/>
                        </a:rPr>
                        <a:t>｢</a:t>
                      </a: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工賃向上計画</a:t>
                      </a:r>
                      <a:r>
                        <a:rPr lang="en-US" altLang="ja-JP" sz="1400" u="none" strike="noStrike" dirty="0">
                          <a:solidFill>
                            <a:schemeClr val="tx1"/>
                          </a:solidFill>
                          <a:effectLst/>
                          <a:latin typeface="メイリオ" panose="020B0604030504040204" pitchFamily="50" charset="-128"/>
                          <a:ea typeface="メイリオ" panose="020B0604030504040204" pitchFamily="50" charset="-128"/>
                        </a:rPr>
                        <a:t>｣</a:t>
                      </a: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の策定・実行支援</a:t>
                      </a:r>
                      <a:endParaRPr lang="en-US" altLang="ja-JP" sz="1400" u="none" strike="noStrike" dirty="0">
                        <a:solidFill>
                          <a:schemeClr val="tx1"/>
                        </a:solidFill>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・常設相談窓口の運営</a:t>
                      </a:r>
                      <a:endParaRPr lang="en-US" altLang="ja-JP" sz="140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・コンサルタント派遣による訪問支援</a:t>
                      </a:r>
                      <a:endParaRPr lang="en-US" altLang="ja-JP" sz="1400" u="none" strike="noStrike" dirty="0">
                        <a:solidFill>
                          <a:schemeClr val="tx1"/>
                        </a:solidFill>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・事業所ニーズに応じた研修の実施（目標：年</a:t>
                      </a:r>
                      <a:r>
                        <a:rPr lang="en-US" altLang="ja-JP" sz="1400" u="none" strike="noStrike" dirty="0">
                          <a:solidFill>
                            <a:schemeClr val="tx1"/>
                          </a:solidFill>
                          <a:effectLst/>
                          <a:latin typeface="メイリオ" panose="020B0604030504040204" pitchFamily="50" charset="-128"/>
                          <a:ea typeface="メイリオ" panose="020B0604030504040204" pitchFamily="50" charset="-128"/>
                        </a:rPr>
                        <a:t>4</a:t>
                      </a: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回）</a:t>
                      </a:r>
                      <a:endParaRPr lang="en-US" altLang="ja-JP" sz="1400" u="none" strike="noStrike" dirty="0">
                        <a:solidFill>
                          <a:schemeClr val="tx1"/>
                        </a:solidFill>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・情報発信の充実（</a:t>
                      </a:r>
                      <a:r>
                        <a:rPr lang="en-US" altLang="ja-JP" sz="1400" u="none" strike="noStrike" dirty="0">
                          <a:solidFill>
                            <a:schemeClr val="tx1"/>
                          </a:solidFill>
                          <a:effectLst/>
                          <a:latin typeface="メイリオ" panose="020B0604030504040204" pitchFamily="50" charset="-128"/>
                          <a:ea typeface="メイリオ" panose="020B0604030504040204" pitchFamily="50" charset="-128"/>
                        </a:rPr>
                        <a:t>HP</a:t>
                      </a: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運営、メールマガジン）</a:t>
                      </a:r>
                    </a:p>
                    <a:p>
                      <a:pPr algn="l" fontAlgn="t">
                        <a:lnSpc>
                          <a:spcPct val="100000"/>
                        </a:lnSpc>
                      </a:pPr>
                      <a:r>
                        <a:rPr lang="ja-JP" altLang="en-US" sz="1400" u="none" strike="noStrike" dirty="0">
                          <a:solidFill>
                            <a:schemeClr val="tx1"/>
                          </a:solidFill>
                          <a:effectLst/>
                          <a:latin typeface="メイリオ" panose="020B0604030504040204" pitchFamily="50" charset="-128"/>
                          <a:ea typeface="メイリオ" panose="020B0604030504040204" pitchFamily="50" charset="-128"/>
                        </a:rPr>
                        <a:t>・</a:t>
                      </a:r>
                      <a:r>
                        <a:rPr lang="zh-TW" altLang="en-US" sz="1400" u="none" strike="noStrike" dirty="0">
                          <a:solidFill>
                            <a:schemeClr val="tx1"/>
                          </a:solidFill>
                          <a:effectLst/>
                          <a:latin typeface="メイリオ" panose="020B0604030504040204" pitchFamily="50" charset="-128"/>
                          <a:ea typeface="メイリオ" panose="020B0604030504040204" pitchFamily="50" charset="-128"/>
                        </a:rPr>
                        <a:t>就労継続支援優良取組表彰</a:t>
                      </a:r>
                      <a:endParaRPr lang="en-US" altLang="zh-TW" sz="1400" u="none" strike="noStrike" dirty="0">
                        <a:solidFill>
                          <a:schemeClr val="tx1"/>
                        </a:solidFill>
                        <a:effectLst/>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dirty="0">
                          <a:latin typeface="メイリオ" panose="020B0604030504040204" pitchFamily="50" charset="-128"/>
                          <a:ea typeface="メイリオ" panose="020B0604030504040204" pitchFamily="50" charset="-128"/>
                        </a:rPr>
                        <a:t>・「おおさか障がい者就労施設ガイド」の</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の運営</a:t>
                      </a:r>
                      <a:endParaRPr lang="ja-JP" altLang="en-US" sz="140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lnSpc>
                          <a:spcPct val="100000"/>
                        </a:lnSpc>
                      </a:pPr>
                      <a:r>
                        <a:rPr lang="ja-JP" altLang="en-US" sz="1200" b="0" i="0" u="none" strike="noStrike" dirty="0">
                          <a:effectLst/>
                          <a:latin typeface="メイリオ" panose="020B0604030504040204" pitchFamily="50" charset="-128"/>
                          <a:ea typeface="メイリオ" panose="020B0604030504040204" pitchFamily="50" charset="-128"/>
                        </a:rPr>
                        <a:t>・「工賃引き上げ計画シート」を厚生労働省指針</a:t>
                      </a:r>
                      <a:r>
                        <a:rPr lang="en-US" altLang="ja-JP" sz="1200" b="0" i="0" u="none" strike="noStrike" dirty="0">
                          <a:effectLst/>
                          <a:latin typeface="メイリオ" panose="020B0604030504040204" pitchFamily="50" charset="-128"/>
                          <a:ea typeface="メイリオ" panose="020B0604030504040204" pitchFamily="50" charset="-128"/>
                        </a:rPr>
                        <a:t>※</a:t>
                      </a:r>
                      <a:r>
                        <a:rPr lang="ja-JP" altLang="en-US" sz="1200" b="0" i="0" u="none" strike="noStrike" dirty="0">
                          <a:effectLst/>
                          <a:latin typeface="メイリオ" panose="020B0604030504040204" pitchFamily="50" charset="-128"/>
                          <a:ea typeface="メイリオ" panose="020B0604030504040204" pitchFamily="50" charset="-128"/>
                        </a:rPr>
                        <a:t>記載の名称に統一し、「工賃向上計画」とする</a:t>
                      </a:r>
                      <a:endParaRPr lang="en-US" altLang="ja-JP" sz="1200" b="0" i="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050" b="0" i="0" u="none" strike="noStrike" dirty="0">
                          <a:effectLst/>
                          <a:latin typeface="メイリオ" panose="020B0604030504040204" pitchFamily="50" charset="-128"/>
                          <a:ea typeface="メイリオ" panose="020B0604030504040204" pitchFamily="50" charset="-128"/>
                        </a:rPr>
                        <a:t>　</a:t>
                      </a:r>
                      <a:r>
                        <a:rPr lang="en-US" altLang="ja-JP" sz="1000" b="0" i="0" u="none" strike="noStrike" dirty="0">
                          <a:effectLst/>
                          <a:latin typeface="メイリオ" panose="020B0604030504040204" pitchFamily="50" charset="-128"/>
                          <a:ea typeface="メイリオ" panose="020B0604030504040204" pitchFamily="50" charset="-128"/>
                        </a:rPr>
                        <a:t>※</a:t>
                      </a:r>
                      <a:r>
                        <a:rPr lang="ja-JP" altLang="en-US" sz="1000" b="0" i="0" u="none" strike="noStrike" dirty="0">
                          <a:effectLst/>
                          <a:latin typeface="メイリオ" panose="020B0604030504040204" pitchFamily="50" charset="-128"/>
                          <a:ea typeface="メイリオ" panose="020B0604030504040204" pitchFamily="50" charset="-128"/>
                        </a:rPr>
                        <a:t>「「工賃向上計画」を推進するための基本的な指針」（</a:t>
                      </a:r>
                      <a:r>
                        <a:rPr lang="en-US" altLang="ja-JP" sz="1000" b="0" i="0" u="none" strike="noStrike" dirty="0">
                          <a:effectLst/>
                          <a:latin typeface="メイリオ" panose="020B0604030504040204" pitchFamily="50" charset="-128"/>
                          <a:ea typeface="メイリオ" panose="020B0604030504040204" pitchFamily="50" charset="-128"/>
                        </a:rPr>
                        <a:t>R3</a:t>
                      </a:r>
                      <a:r>
                        <a:rPr lang="ja-JP" altLang="en-US" sz="1000" b="0" i="0" u="none" strike="noStrike" dirty="0">
                          <a:effectLst/>
                          <a:latin typeface="メイリオ" panose="020B0604030504040204" pitchFamily="50" charset="-128"/>
                          <a:ea typeface="メイリオ" panose="020B0604030504040204" pitchFamily="50" charset="-128"/>
                        </a:rPr>
                        <a:t>～障害者総合支援法改正による報酬区分</a:t>
                      </a:r>
                      <a:r>
                        <a:rPr lang="en-US" altLang="ja-JP" sz="1000" b="0" i="0" u="none" strike="noStrike" dirty="0" err="1">
                          <a:effectLst/>
                          <a:latin typeface="メイリオ" panose="020B0604030504040204" pitchFamily="50" charset="-128"/>
                          <a:ea typeface="メイリオ" panose="020B0604030504040204" pitchFamily="50" charset="-128"/>
                        </a:rPr>
                        <a:t>ⅠⅡ</a:t>
                      </a:r>
                      <a:r>
                        <a:rPr lang="ja-JP" altLang="en-US" sz="1000" b="0" i="0" u="none" strike="noStrike" dirty="0">
                          <a:effectLst/>
                          <a:latin typeface="メイリオ" panose="020B0604030504040204" pitchFamily="50" charset="-128"/>
                          <a:ea typeface="メイリオ" panose="020B0604030504040204" pitchFamily="50" charset="-128"/>
                        </a:rPr>
                        <a:t>は工賃向上計画提出必須）</a:t>
                      </a:r>
                      <a:endParaRPr lang="en-US" altLang="ja-JP" sz="1000" b="0" i="0" u="none" strike="noStrike" dirty="0">
                        <a:effectLst/>
                        <a:latin typeface="メイリオ" panose="020B0604030504040204" pitchFamily="50" charset="-128"/>
                        <a:ea typeface="メイリオ" panose="020B0604030504040204" pitchFamily="50" charset="-128"/>
                      </a:endParaRPr>
                    </a:p>
                    <a:p>
                      <a:pPr algn="l" fontAlgn="t">
                        <a:lnSpc>
                          <a:spcPct val="100000"/>
                        </a:lnSpc>
                      </a:pPr>
                      <a:endParaRPr lang="ja-JP" altLang="en-US" sz="1050" b="0" i="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200" b="0" i="0" u="none" strike="noStrike" dirty="0">
                          <a:effectLst/>
                          <a:latin typeface="メイリオ" panose="020B0604030504040204" pitchFamily="50" charset="-128"/>
                          <a:ea typeface="メイリオ" panose="020B0604030504040204" pitchFamily="50" charset="-128"/>
                        </a:rPr>
                        <a:t>・事業所数増に対応し、事業所ニーズに応じた研修、情報発信の充実（経営力、技術力、法令対応、支援スキル等）</a:t>
                      </a:r>
                      <a:endParaRPr lang="en-US" altLang="ja-JP" sz="1200" b="0"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44362886"/>
                  </a:ext>
                </a:extLst>
              </a:tr>
              <a:tr h="1721330">
                <a:tc>
                  <a:txBody>
                    <a:bodyPr/>
                    <a:lstStyle/>
                    <a:p>
                      <a:pPr marL="180975" indent="-180975" algn="l" fontAlgn="t"/>
                      <a:r>
                        <a:rPr lang="ja-JP" altLang="en-US" sz="1600" u="none" strike="noStrike" dirty="0">
                          <a:effectLst/>
                          <a:latin typeface="メイリオ" panose="020B0604030504040204" pitchFamily="50" charset="-128"/>
                          <a:ea typeface="メイリオ" panose="020B0604030504040204" pitchFamily="50" charset="-128"/>
                        </a:rPr>
                        <a:t>２共同受注窓口の運営、</a:t>
                      </a:r>
                      <a:endParaRPr lang="en-US" altLang="ja-JP" sz="1600" u="none" strike="noStrike" dirty="0">
                        <a:effectLst/>
                        <a:latin typeface="メイリオ" panose="020B0604030504040204" pitchFamily="50" charset="-128"/>
                        <a:ea typeface="メイリオ" panose="020B0604030504040204" pitchFamily="50" charset="-128"/>
                      </a:endParaRPr>
                    </a:p>
                    <a:p>
                      <a:pPr marL="180975" indent="-180975" algn="l" fontAlgn="t"/>
                      <a:r>
                        <a:rPr lang="ja-JP" altLang="en-US" sz="1600" u="none" strike="noStrike" dirty="0">
                          <a:effectLst/>
                          <a:latin typeface="メイリオ" panose="020B0604030504040204" pitchFamily="50" charset="-128"/>
                          <a:ea typeface="メイリオ" panose="020B0604030504040204" pitchFamily="50" charset="-128"/>
                        </a:rPr>
                        <a:t>　優先調達の促進</a:t>
                      </a:r>
                      <a:endParaRPr lang="ja-JP" altLang="en-US" sz="1600" b="1"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u="none" strike="noStrike" dirty="0">
                          <a:effectLst/>
                          <a:latin typeface="メイリオ" panose="020B0604030504040204" pitchFamily="50" charset="-128"/>
                          <a:ea typeface="メイリオ" panose="020B0604030504040204" pitchFamily="50" charset="-128"/>
                        </a:rPr>
                        <a:t>・共同受注窓口の安定的運営（</a:t>
                      </a:r>
                      <a:r>
                        <a:rPr lang="ja-JP" altLang="en-US" sz="1400" b="0" i="0" u="none" strike="noStrike" dirty="0">
                          <a:effectLst/>
                          <a:latin typeface="メイリオ" panose="020B0604030504040204" pitchFamily="50" charset="-128"/>
                          <a:ea typeface="メイリオ" panose="020B0604030504040204" pitchFamily="50" charset="-128"/>
                        </a:rPr>
                        <a:t>目標：</a:t>
                      </a:r>
                      <a:r>
                        <a:rPr lang="en-US" altLang="ja-JP" sz="1400" b="0" i="0" u="none" strike="noStrike" dirty="0">
                          <a:effectLst/>
                          <a:latin typeface="メイリオ" panose="020B0604030504040204" pitchFamily="50" charset="-128"/>
                          <a:ea typeface="メイリオ" panose="020B0604030504040204" pitchFamily="50" charset="-128"/>
                        </a:rPr>
                        <a:t>60,000</a:t>
                      </a:r>
                      <a:r>
                        <a:rPr lang="ja-JP" altLang="en-US" sz="1400" b="0" i="0" u="none" strike="noStrike" dirty="0">
                          <a:effectLst/>
                          <a:latin typeface="メイリオ" panose="020B0604030504040204" pitchFamily="50" charset="-128"/>
                          <a:ea typeface="メイリオ" panose="020B0604030504040204" pitchFamily="50" charset="-128"/>
                        </a:rPr>
                        <a:t>千円</a:t>
                      </a:r>
                      <a:r>
                        <a:rPr lang="en-US" altLang="ja-JP" sz="1400" b="0" i="0" u="none" strike="noStrike" dirty="0">
                          <a:effectLst/>
                          <a:latin typeface="メイリオ" panose="020B0604030504040204" pitchFamily="50" charset="-128"/>
                          <a:ea typeface="メイリオ" panose="020B0604030504040204" pitchFamily="50" charset="-128"/>
                        </a:rPr>
                        <a:t>,900</a:t>
                      </a:r>
                      <a:r>
                        <a:rPr lang="ja-JP" altLang="en-US" sz="1400" b="0" i="0" u="none" strike="noStrike" dirty="0">
                          <a:effectLst/>
                          <a:latin typeface="メイリオ" panose="020B0604030504040204" pitchFamily="50" charset="-128"/>
                          <a:ea typeface="メイリオ" panose="020B0604030504040204" pitchFamily="50" charset="-128"/>
                        </a:rPr>
                        <a:t>件）</a:t>
                      </a:r>
                    </a:p>
                    <a:p>
                      <a:pPr algn="l" fontAlgn="t">
                        <a:lnSpc>
                          <a:spcPct val="100000"/>
                        </a:lnSpc>
                      </a:pPr>
                      <a:r>
                        <a:rPr lang="ja-JP" altLang="en-US" sz="1400" u="none" strike="noStrike" dirty="0">
                          <a:effectLst/>
                          <a:latin typeface="メイリオ" panose="020B0604030504040204" pitchFamily="50" charset="-128"/>
                          <a:ea typeface="メイリオ" panose="020B0604030504040204" pitchFamily="50" charset="-128"/>
                        </a:rPr>
                        <a:t>・市町村共同受注窓口との連携（連絡会議）</a:t>
                      </a:r>
                      <a:endParaRPr lang="en-US" altLang="ja-JP" sz="140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u="none" strike="noStrike" dirty="0">
                          <a:effectLst/>
                          <a:latin typeface="メイリオ" panose="020B0604030504040204" pitchFamily="50" charset="-128"/>
                          <a:ea typeface="メイリオ" panose="020B0604030504040204" pitchFamily="50" charset="-128"/>
                        </a:rPr>
                        <a:t>・企業に対する共同受注窓口への周知・発注促進</a:t>
                      </a:r>
                      <a:endParaRPr lang="en-US" altLang="ja-JP" sz="140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effectLst/>
                          <a:latin typeface="メイリオ" panose="020B0604030504040204" pitchFamily="50" charset="-128"/>
                          <a:ea typeface="メイリオ" panose="020B0604030504040204" pitchFamily="50" charset="-128"/>
                        </a:rPr>
                        <a:t>・府内官公庁の優先調達方針の策定促進・利用促進</a:t>
                      </a:r>
                      <a:endParaRPr lang="en-US" altLang="ja-JP" sz="140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effectLst/>
                          <a:latin typeface="メイリオ" panose="020B0604030504040204" pitchFamily="50" charset="-128"/>
                          <a:ea typeface="メイリオ" panose="020B0604030504040204" pitchFamily="50" charset="-128"/>
                        </a:rPr>
                        <a:t>・庁内優先調達の促進</a:t>
                      </a:r>
                      <a:endParaRPr lang="en-US" altLang="ja-JP" sz="140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400" u="none" strike="noStrike" dirty="0">
                          <a:effectLst/>
                          <a:latin typeface="メイリオ" panose="020B0604030504040204" pitchFamily="50" charset="-128"/>
                          <a:ea typeface="メイリオ" panose="020B0604030504040204" pitchFamily="50" charset="-128"/>
                        </a:rPr>
                        <a:t>・在宅就業マッチング支援事業の促進</a:t>
                      </a: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a:effectLst/>
                          <a:latin typeface="メイリオ" panose="020B0604030504040204" pitchFamily="50" charset="-128"/>
                          <a:ea typeface="メイリオ" panose="020B0604030504040204" pitchFamily="50" charset="-128"/>
                        </a:rPr>
                        <a:t>・公民連携企業、サポートカンパニー等への周知</a:t>
                      </a:r>
                      <a:endParaRPr lang="en-US" altLang="ja-JP" sz="1200" b="0" i="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a:effectLst/>
                          <a:latin typeface="メイリオ" panose="020B0604030504040204" pitchFamily="50" charset="-128"/>
                          <a:ea typeface="メイリオ" panose="020B0604030504040204" pitchFamily="50" charset="-128"/>
                        </a:rPr>
                        <a:t>・在宅就業マッチング支援事業の新規業務開拓</a:t>
                      </a: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223433818"/>
                  </a:ext>
                </a:extLst>
              </a:tr>
              <a:tr h="1475791">
                <a:tc>
                  <a:txBody>
                    <a:bodyPr/>
                    <a:lstStyle/>
                    <a:p>
                      <a:pPr marL="180975" indent="-180975" algn="l" fontAlgn="t"/>
                      <a:r>
                        <a:rPr lang="ja-JP" altLang="en-US" sz="1600" u="none" strike="noStrike" dirty="0">
                          <a:effectLst/>
                          <a:latin typeface="メイリオ" panose="020B0604030504040204" pitchFamily="50" charset="-128"/>
                          <a:ea typeface="メイリオ" panose="020B0604030504040204" pitchFamily="50" charset="-128"/>
                        </a:rPr>
                        <a:t>３製品（こさえたん）認知度向上に向けた情報発信</a:t>
                      </a:r>
                      <a:endParaRPr lang="ja-JP" altLang="en-US" sz="1600" b="1"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dirty="0">
                          <a:latin typeface="メイリオ" panose="020B0604030504040204" pitchFamily="50" charset="-128"/>
                          <a:ea typeface="メイリオ" panose="020B0604030504040204" pitchFamily="50" charset="-128"/>
                        </a:rPr>
                        <a:t>・「こさえたんロゴマーク」の認知度向上</a:t>
                      </a:r>
                      <a:endParaRPr lang="en-US" altLang="ja-JP" sz="1400" dirty="0">
                        <a:latin typeface="メイリオ" panose="020B0604030504040204" pitchFamily="50" charset="-128"/>
                        <a:ea typeface="メイリオ"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400" dirty="0">
                          <a:latin typeface="メイリオ" panose="020B0604030504040204" pitchFamily="50" charset="-128"/>
                          <a:ea typeface="メイリオ" panose="020B0604030504040204" pitchFamily="50" charset="-128"/>
                        </a:rPr>
                        <a:t>・こさえたんサポーター、</a:t>
                      </a:r>
                      <a:r>
                        <a:rPr lang="en-US" altLang="ja-JP" sz="1400" dirty="0">
                          <a:latin typeface="メイリオ" panose="020B0604030504040204" pitchFamily="50" charset="-128"/>
                          <a:ea typeface="メイリオ" panose="020B0604030504040204" pitchFamily="50" charset="-128"/>
                        </a:rPr>
                        <a:t>SNS</a:t>
                      </a:r>
                      <a:r>
                        <a:rPr lang="ja-JP" altLang="en-US" sz="1400" dirty="0">
                          <a:latin typeface="メイリオ" panose="020B0604030504040204" pitchFamily="50" charset="-128"/>
                          <a:ea typeface="メイリオ" panose="020B0604030504040204" pitchFamily="50" charset="-128"/>
                        </a:rPr>
                        <a:t>フォロワーの獲得</a:t>
                      </a:r>
                    </a:p>
                    <a:p>
                      <a:pPr algn="l" fontAlgn="t">
                        <a:lnSpc>
                          <a:spcPct val="100000"/>
                        </a:lnSpc>
                      </a:pPr>
                      <a:r>
                        <a:rPr lang="ja-JP" altLang="en-US" sz="1400" dirty="0">
                          <a:latin typeface="メイリオ" panose="020B0604030504040204" pitchFamily="50" charset="-128"/>
                          <a:ea typeface="メイリオ" panose="020B0604030504040204" pitchFamily="50" charset="-128"/>
                        </a:rPr>
                        <a:t>・大阪府庁舎内アンテナショップの運営</a:t>
                      </a:r>
                    </a:p>
                    <a:p>
                      <a:pPr algn="l" fontAlgn="t">
                        <a:lnSpc>
                          <a:spcPct val="100000"/>
                        </a:lnSpc>
                      </a:pPr>
                      <a:r>
                        <a:rPr lang="ja-JP" altLang="en-US" sz="1400" dirty="0">
                          <a:latin typeface="メイリオ" panose="020B0604030504040204" pitchFamily="50" charset="-128"/>
                          <a:ea typeface="メイリオ" panose="020B0604030504040204" pitchFamily="50" charset="-128"/>
                        </a:rPr>
                        <a:t>・府内福祉製品販売店との連携</a:t>
                      </a:r>
                    </a:p>
                    <a:p>
                      <a:pPr algn="l" fontAlgn="t">
                        <a:lnSpc>
                          <a:spcPct val="100000"/>
                        </a:lnSpc>
                      </a:pPr>
                      <a:r>
                        <a:rPr lang="ja-JP" altLang="en-US" sz="1400" dirty="0">
                          <a:latin typeface="メイリオ" panose="020B0604030504040204" pitchFamily="50" charset="-128"/>
                          <a:ea typeface="メイリオ" panose="020B0604030504040204" pitchFamily="50" charset="-128"/>
                        </a:rPr>
                        <a:t>・製品販路拡大・認知度向上に向けた外部販売機会の確保</a:t>
                      </a:r>
                      <a:endParaRPr lang="en-US" altLang="ja-JP" sz="1400" dirty="0">
                        <a:latin typeface="メイリオ" panose="020B0604030504040204" pitchFamily="50" charset="-128"/>
                        <a:ea typeface="メイリオ" panose="020B0604030504040204" pitchFamily="50" charset="-128"/>
                      </a:endParaRPr>
                    </a:p>
                    <a:p>
                      <a:pPr algn="l" fontAlgn="t">
                        <a:lnSpc>
                          <a:spcPct val="100000"/>
                        </a:lnSpc>
                      </a:pPr>
                      <a:r>
                        <a:rPr lang="ja-JP" altLang="en-US" sz="1400" dirty="0">
                          <a:latin typeface="メイリオ" panose="020B0604030504040204" pitchFamily="50" charset="-128"/>
                          <a:ea typeface="メイリオ" panose="020B0604030504040204" pitchFamily="50" charset="-128"/>
                        </a:rPr>
                        <a:t>・製品の付加価値向上、魅力向上のための支援</a:t>
                      </a:r>
                    </a:p>
                    <a:p>
                      <a:pPr algn="l" fontAlgn="t">
                        <a:lnSpc>
                          <a:spcPct val="100000"/>
                        </a:lnSpc>
                      </a:pPr>
                      <a:r>
                        <a:rPr lang="ja-JP" altLang="en-US" sz="1400" dirty="0">
                          <a:latin typeface="メイリオ" panose="020B0604030504040204" pitchFamily="50" charset="-128"/>
                          <a:ea typeface="メイリオ" panose="020B0604030504040204" pitchFamily="50" charset="-128"/>
                        </a:rPr>
                        <a:t>・アンテナショップを活用した施設外就労の場の提供</a:t>
                      </a: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lnSpc>
                          <a:spcPct val="100000"/>
                        </a:lnSpc>
                      </a:pPr>
                      <a:r>
                        <a:rPr lang="ja-JP" altLang="en-US" sz="1200" b="0" i="0" u="none" strike="noStrike" dirty="0">
                          <a:effectLst/>
                          <a:latin typeface="メイリオ" panose="020B0604030504040204" pitchFamily="50" charset="-128"/>
                          <a:ea typeface="メイリオ" panose="020B0604030504040204" pitchFamily="50" charset="-128"/>
                        </a:rPr>
                        <a:t>・府内イベントにおける外販、オンラインショップによる販売等による販売機会の確保</a:t>
                      </a:r>
                      <a:endParaRPr lang="en-US" altLang="ja-JP" sz="1200" b="0" i="0" u="none" strike="noStrike" dirty="0">
                        <a:effectLst/>
                        <a:latin typeface="メイリオ" panose="020B0604030504040204" pitchFamily="50" charset="-128"/>
                        <a:ea typeface="メイリオ" panose="020B0604030504040204" pitchFamily="50" charset="-128"/>
                      </a:endParaRPr>
                    </a:p>
                    <a:p>
                      <a:pPr algn="l" fontAlgn="t">
                        <a:lnSpc>
                          <a:spcPct val="100000"/>
                        </a:lnSpc>
                      </a:pPr>
                      <a:r>
                        <a:rPr lang="ja-JP" altLang="en-US" sz="1200" b="0" i="0" u="none" strike="noStrike" dirty="0">
                          <a:effectLst/>
                          <a:latin typeface="メイリオ" panose="020B0604030504040204" pitchFamily="50" charset="-128"/>
                          <a:ea typeface="メイリオ" panose="020B0604030504040204" pitchFamily="50" charset="-128"/>
                        </a:rPr>
                        <a:t>・</a:t>
                      </a:r>
                      <a:r>
                        <a:rPr lang="en-US" altLang="ja-JP" sz="1200" b="0" i="0" u="none" strike="noStrike" dirty="0">
                          <a:effectLst/>
                          <a:latin typeface="メイリオ" panose="020B0604030504040204" pitchFamily="50" charset="-128"/>
                          <a:ea typeface="メイリオ" panose="020B0604030504040204" pitchFamily="50" charset="-128"/>
                        </a:rPr>
                        <a:t>SNS</a:t>
                      </a:r>
                      <a:r>
                        <a:rPr lang="ja-JP" altLang="en-US" sz="1200" b="0" i="0" u="none" strike="noStrike" dirty="0">
                          <a:effectLst/>
                          <a:latin typeface="メイリオ" panose="020B0604030504040204" pitchFamily="50" charset="-128"/>
                          <a:ea typeface="メイリオ" panose="020B0604030504040204" pitchFamily="50" charset="-128"/>
                        </a:rPr>
                        <a:t>情報発信等の充実</a:t>
                      </a:r>
                      <a:endParaRPr lang="en-US" altLang="ja-JP" sz="1200" b="0"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1536505175"/>
                  </a:ext>
                </a:extLst>
              </a:tr>
              <a:tr h="493635">
                <a:tc>
                  <a:txBody>
                    <a:bodyPr/>
                    <a:lstStyle/>
                    <a:p>
                      <a:pPr algn="l" fontAlgn="t"/>
                      <a:r>
                        <a:rPr lang="ja-JP" altLang="en-US" sz="1600" u="none" strike="noStrike" dirty="0">
                          <a:effectLst/>
                          <a:latin typeface="メイリオ" panose="020B0604030504040204" pitchFamily="50" charset="-128"/>
                          <a:ea typeface="メイリオ" panose="020B0604030504040204" pitchFamily="50" charset="-128"/>
                        </a:rPr>
                        <a:t>４農と福祉の連携の促進</a:t>
                      </a:r>
                      <a:endParaRPr lang="ja-JP" altLang="en-US" sz="1600" b="1"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r>
                        <a:rPr lang="ja-JP" altLang="en-US" sz="1400" u="none" strike="noStrike" dirty="0">
                          <a:effectLst/>
                          <a:latin typeface="メイリオ" panose="020B0604030504040204" pitchFamily="50" charset="-128"/>
                          <a:ea typeface="メイリオ" panose="020B0604030504040204" pitchFamily="50" charset="-128"/>
                        </a:rPr>
                        <a:t>・ワンストップ窓口の運営</a:t>
                      </a:r>
                    </a:p>
                    <a:p>
                      <a:pPr algn="l" fontAlgn="t"/>
                      <a:r>
                        <a:rPr lang="ja-JP" altLang="en-US" sz="1400" u="none" strike="noStrike" dirty="0">
                          <a:effectLst/>
                          <a:latin typeface="メイリオ" panose="020B0604030504040204" pitchFamily="50" charset="-128"/>
                          <a:ea typeface="メイリオ" panose="020B0604030504040204" pitchFamily="50" charset="-128"/>
                        </a:rPr>
                        <a:t>・農家と福祉施設による農作業請負の契約締結支援</a:t>
                      </a:r>
                      <a:endParaRPr lang="ja-JP" altLang="en-US" sz="1400" b="0" i="0" u="none" strike="noStrike" dirty="0">
                        <a:effectLst/>
                        <a:latin typeface="メイリオ" panose="020B0604030504040204" pitchFamily="50" charset="-128"/>
                        <a:ea typeface="メイリオ" panose="020B0604030504040204" pitchFamily="50" charset="-128"/>
                      </a:endParaRP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tc>
                  <a:txBody>
                    <a:bodyPr/>
                    <a:lstStyle/>
                    <a:p>
                      <a:pPr algn="l" fontAlgn="t"/>
                      <a:r>
                        <a:rPr lang="ja-JP" altLang="en-US" sz="1200" b="0" i="0" u="none" strike="noStrike" dirty="0">
                          <a:effectLst/>
                          <a:latin typeface="メイリオ" panose="020B0604030504040204" pitchFamily="50" charset="-128"/>
                          <a:ea typeface="メイリオ" panose="020B0604030504040204" pitchFamily="50" charset="-128"/>
                        </a:rPr>
                        <a:t>・大阪農業つなぐセンターでの相談対応は継続</a:t>
                      </a:r>
                    </a:p>
                    <a:p>
                      <a:pPr algn="l" fontAlgn="t"/>
                      <a:r>
                        <a:rPr lang="ja-JP" altLang="en-US" sz="1200" b="0" i="0" u="none" strike="noStrike" dirty="0">
                          <a:effectLst/>
                          <a:latin typeface="メイリオ" panose="020B0604030504040204" pitchFamily="50" charset="-128"/>
                          <a:ea typeface="メイリオ" panose="020B0604030504040204" pitchFamily="50" charset="-128"/>
                        </a:rPr>
                        <a:t>・農家と福祉施設による農作業請負契約の締結支援については、制度の見直しが必要。</a:t>
                      </a:r>
                    </a:p>
                    <a:p>
                      <a:pPr algn="l" fontAlgn="t"/>
                      <a:r>
                        <a:rPr lang="ja-JP" altLang="en-US" sz="1200" b="0" i="0" u="none" strike="noStrike" dirty="0">
                          <a:effectLst/>
                          <a:latin typeface="メイリオ" panose="020B0604030504040204" pitchFamily="50" charset="-128"/>
                          <a:ea typeface="メイリオ" panose="020B0604030504040204" pitchFamily="50" charset="-128"/>
                        </a:rPr>
                        <a:t>・農福連携の専門人材育成を検討中。</a:t>
                      </a:r>
                    </a:p>
                  </a:txBody>
                  <a:tcPr marL="2222" marR="2222" marT="2222"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tcPr>
                </a:tc>
                <a:extLst>
                  <a:ext uri="{0D108BD9-81ED-4DB2-BD59-A6C34878D82A}">
                    <a16:rowId xmlns:a16="http://schemas.microsoft.com/office/drawing/2014/main" val="3289996070"/>
                  </a:ext>
                </a:extLst>
              </a:tr>
            </a:tbl>
          </a:graphicData>
        </a:graphic>
      </p:graphicFrame>
      <p:sp>
        <p:nvSpPr>
          <p:cNvPr id="4" name="スライド番号プレースホルダー 3"/>
          <p:cNvSpPr>
            <a:spLocks noGrp="1"/>
          </p:cNvSpPr>
          <p:nvPr>
            <p:ph type="sldNum" sz="quarter" idx="12"/>
          </p:nvPr>
        </p:nvSpPr>
        <p:spPr/>
        <p:txBody>
          <a:bodyPr/>
          <a:lstStyle/>
          <a:p>
            <a:fld id="{EE2C198F-981A-4DF1-8565-87A4DA80C639}" type="slidenum">
              <a:rPr kumimoji="1" lang="ja-JP" altLang="en-US" smtClean="0"/>
              <a:t>4</a:t>
            </a:fld>
            <a:endParaRPr kumimoji="1" lang="ja-JP" altLang="en-US"/>
          </a:p>
        </p:txBody>
      </p:sp>
    </p:spTree>
    <p:extLst>
      <p:ext uri="{BB962C8B-B14F-4D97-AF65-F5344CB8AC3E}">
        <p14:creationId xmlns:p14="http://schemas.microsoft.com/office/powerpoint/2010/main" val="167661902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1164</Words>
  <Application>Microsoft Office PowerPoint</Application>
  <PresentationFormat>ワイド画面</PresentationFormat>
  <Paragraphs>103</Paragraphs>
  <Slides>4</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BIZ UDPゴシック</vt:lpstr>
      <vt:lpstr>メイリオ</vt:lpstr>
      <vt:lpstr>游ゴシック</vt:lpstr>
      <vt:lpstr>游ゴシック Light</vt:lpstr>
      <vt:lpstr>Arial</vt:lpstr>
      <vt:lpstr>Office テーマ</vt:lpstr>
      <vt:lpstr>PowerPoint プレゼンテーション</vt:lpstr>
      <vt:lpstr>■令和6～8年度目標工賃の考え方</vt:lpstr>
      <vt:lpstr>■月額工賃平均額の実績と推計</vt:lpstr>
      <vt:lpstr>■大阪府工賃向上計画（令和６～８年度）概要　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2024-03-21T09:48:45Z</dcterms:created>
  <dcterms:modified xsi:type="dcterms:W3CDTF">2024-03-21T09:48:50Z</dcterms:modified>
</cp:coreProperties>
</file>