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0" r:id="rId1"/>
    <p:sldMasterId id="2147483982" r:id="rId2"/>
  </p:sldMasterIdLst>
  <p:notesMasterIdLst>
    <p:notesMasterId r:id="rId4"/>
  </p:notesMasterIdLst>
  <p:sldIdLst>
    <p:sldId id="257" r:id="rId3"/>
  </p:sldIdLst>
  <p:sldSz cx="9144000" cy="6858000" type="screen4x3"/>
  <p:notesSz cx="6807200" cy="9939338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  <a:srgbClr val="FF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10E4-A848-4123-8B15-AECF6EBE2878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705A-773D-4724-89A3-12E4A79A4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8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7705A-773D-4724-89A3-12E4A79A4A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3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72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46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7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0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527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954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80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761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367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783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25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3081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945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68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39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24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1529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7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6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7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904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6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2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179512" y="1104379"/>
            <a:ext cx="3933263" cy="884461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令和４年度卒業生</a:t>
            </a:r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就職率　２７．６％</a:t>
            </a:r>
            <a:r>
              <a:rPr kumimoji="1"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（前年度２７</a:t>
            </a:r>
            <a:r>
              <a:rPr kumimoji="1" lang="en-US" altLang="ja-JP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.</a:t>
            </a:r>
            <a:r>
              <a:rPr kumimoji="1"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２％）</a:t>
            </a:r>
            <a:endParaRPr kumimoji="1"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＊就職希望率　２８．６％</a:t>
            </a:r>
            <a:r>
              <a:rPr kumimoji="1"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（前年度２８</a:t>
            </a:r>
            <a:r>
              <a:rPr kumimoji="1" lang="en-US" altLang="ja-JP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.</a:t>
            </a:r>
            <a:r>
              <a:rPr kumimoji="1"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５％）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＊就職希望者の就職率　</a:t>
            </a:r>
            <a:r>
              <a:rPr lang="ja-JP" altLang="en-US" sz="14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９６．３％</a:t>
            </a:r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（前年度９５</a:t>
            </a:r>
            <a:r>
              <a:rPr lang="en-US" altLang="ja-JP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.</a:t>
            </a:r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５％）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　　</a:t>
            </a:r>
            <a:r>
              <a:rPr lang="en-US" altLang="ja-JP" sz="10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上記は府立知的障がい支援学校高等部おける</a:t>
            </a:r>
            <a:endParaRPr lang="en-US" altLang="ja-JP" sz="1100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07504" y="470812"/>
            <a:ext cx="8928992" cy="44630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>
                <a:latin typeface="HGP明朝E" panose="02020900000000000000" pitchFamily="18" charset="-128"/>
                <a:ea typeface="HGP明朝E" panose="02020900000000000000" pitchFamily="18" charset="-128"/>
              </a:rPr>
              <a:t>　　府立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支援学校高等部における就労支援の充実に</a:t>
            </a:r>
            <a:r>
              <a:rPr lang="ja-JP" altLang="en-US" sz="2000">
                <a:latin typeface="HGP明朝E" panose="02020900000000000000" pitchFamily="18" charset="-128"/>
                <a:ea typeface="HGP明朝E" panose="02020900000000000000" pitchFamily="18" charset="-128"/>
              </a:rPr>
              <a:t>ついて　　　</a:t>
            </a:r>
            <a:r>
              <a:rPr lang="ja-JP" altLang="en-US" sz="800">
                <a:latin typeface="HGP明朝E" panose="02020900000000000000" pitchFamily="18" charset="-128"/>
                <a:ea typeface="HGP明朝E" panose="02020900000000000000" pitchFamily="18" charset="-128"/>
              </a:rPr>
              <a:t>教育庁</a:t>
            </a:r>
            <a:r>
              <a:rPr lang="zh-TW" altLang="en-US" sz="800" dirty="0">
                <a:latin typeface="HGP明朝E" panose="02020900000000000000" pitchFamily="18" charset="-128"/>
                <a:ea typeface="HGP明朝E" panose="02020900000000000000" pitchFamily="18" charset="-128"/>
              </a:rPr>
              <a:t>教育振興室支援教育課</a:t>
            </a:r>
            <a:endParaRPr kumimoji="1" lang="ja-JP" altLang="en-US" sz="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7" name="波線 16"/>
          <p:cNvSpPr/>
          <p:nvPr/>
        </p:nvSpPr>
        <p:spPr>
          <a:xfrm>
            <a:off x="35496" y="3023287"/>
            <a:ext cx="1080120" cy="621737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明朝E" panose="02020900000000000000" pitchFamily="18" charset="-128"/>
                <a:ea typeface="HGP明朝E" panose="02020900000000000000" pitchFamily="18" charset="-128"/>
              </a:rPr>
              <a:t>Ｒ５年度の主な取組み</a:t>
            </a:r>
          </a:p>
        </p:txBody>
      </p:sp>
      <p:sp>
        <p:nvSpPr>
          <p:cNvPr id="20" name="波線 19"/>
          <p:cNvSpPr/>
          <p:nvPr/>
        </p:nvSpPr>
        <p:spPr>
          <a:xfrm>
            <a:off x="251520" y="5157192"/>
            <a:ext cx="1080120" cy="656715"/>
          </a:xfrm>
          <a:prstGeom prst="wave">
            <a:avLst>
              <a:gd name="adj1" fmla="val 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明朝E" panose="02020900000000000000" pitchFamily="18" charset="-128"/>
                <a:ea typeface="HGP明朝E" panose="02020900000000000000" pitchFamily="18" charset="-128"/>
              </a:rPr>
              <a:t>Ｒ６年度の主な取組み</a:t>
            </a:r>
          </a:p>
        </p:txBody>
      </p:sp>
      <p:sp>
        <p:nvSpPr>
          <p:cNvPr id="7" name="下矢印 6"/>
          <p:cNvSpPr/>
          <p:nvPr/>
        </p:nvSpPr>
        <p:spPr>
          <a:xfrm>
            <a:off x="4619860" y="3933056"/>
            <a:ext cx="888244" cy="39978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2306391" y="2276872"/>
            <a:ext cx="4531217" cy="2784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早期からの就労に対する理解啓発の必要性</a:t>
            </a:r>
            <a:endParaRPr kumimoji="1" lang="en-US" altLang="ja-JP" sz="1500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" name="雲 1"/>
          <p:cNvSpPr/>
          <p:nvPr/>
        </p:nvSpPr>
        <p:spPr>
          <a:xfrm>
            <a:off x="4145238" y="1008927"/>
            <a:ext cx="4998762" cy="979913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i="1" dirty="0">
                <a:solidFill>
                  <a:srgbClr val="FF0000"/>
                </a:solidFill>
              </a:rPr>
              <a:t>・就職を選択肢のひとつと考える</a:t>
            </a:r>
            <a:endParaRPr kumimoji="1" lang="en-US" altLang="ja-JP" sz="1400" b="1" i="1" dirty="0">
              <a:solidFill>
                <a:srgbClr val="FF0000"/>
              </a:solidFill>
            </a:endParaRPr>
          </a:p>
          <a:p>
            <a:r>
              <a:rPr kumimoji="1" lang="ja-JP" altLang="en-US" sz="1400" b="1" i="1" dirty="0">
                <a:solidFill>
                  <a:srgbClr val="FF0000"/>
                </a:solidFill>
              </a:rPr>
              <a:t>　生徒の割合を高めていく！</a:t>
            </a:r>
            <a:endParaRPr kumimoji="1" lang="en-US" altLang="ja-JP" sz="1400" b="1" i="1" dirty="0">
              <a:solidFill>
                <a:srgbClr val="FF0000"/>
              </a:solidFill>
            </a:endParaRPr>
          </a:p>
          <a:p>
            <a:r>
              <a:rPr kumimoji="1" lang="ja-JP" altLang="en-US" sz="1400" b="1" i="1" dirty="0">
                <a:solidFill>
                  <a:srgbClr val="FF0000"/>
                </a:solidFill>
              </a:rPr>
              <a:t>・就職希望者の就職率を高めていく！</a:t>
            </a:r>
            <a:endParaRPr kumimoji="1" lang="ja-JP" altLang="en-US" sz="1400" dirty="0"/>
          </a:p>
        </p:txBody>
      </p:sp>
      <p:sp>
        <p:nvSpPr>
          <p:cNvPr id="26" name="下矢印 25"/>
          <p:cNvSpPr/>
          <p:nvPr/>
        </p:nvSpPr>
        <p:spPr>
          <a:xfrm>
            <a:off x="5805968" y="1935333"/>
            <a:ext cx="808729" cy="341539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下矢印 17"/>
          <p:cNvSpPr/>
          <p:nvPr/>
        </p:nvSpPr>
        <p:spPr>
          <a:xfrm rot="16200000">
            <a:off x="4035868" y="1277137"/>
            <a:ext cx="311731" cy="53561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96337" y="40907"/>
            <a:ext cx="136815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資料３</a:t>
            </a:r>
            <a:r>
              <a:rPr kumimoji="1" lang="en-US" altLang="ja-JP" sz="2000" dirty="0"/>
              <a:t>-</a:t>
            </a:r>
            <a:r>
              <a:rPr kumimoji="1" lang="ja-JP" altLang="en-US" sz="2000" dirty="0"/>
              <a:t>４</a:t>
            </a:r>
          </a:p>
        </p:txBody>
      </p:sp>
      <p:sp>
        <p:nvSpPr>
          <p:cNvPr id="23" name="角丸四角形 2">
            <a:extLst>
              <a:ext uri="{FF2B5EF4-FFF2-40B4-BE49-F238E27FC236}">
                <a16:creationId xmlns:a16="http://schemas.microsoft.com/office/drawing/2014/main" id="{029D8412-BD57-40E7-98D6-7DA08361B546}"/>
              </a:ext>
            </a:extLst>
          </p:cNvPr>
          <p:cNvSpPr/>
          <p:nvPr/>
        </p:nvSpPr>
        <p:spPr>
          <a:xfrm>
            <a:off x="1475656" y="4430508"/>
            <a:ext cx="4680520" cy="20948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①～⑥に加えて</a:t>
            </a:r>
            <a:endParaRPr lang="en-US" altLang="ja-JP" sz="12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◆就労支援アドバイザー派遣事業の実施</a:t>
            </a:r>
            <a:endParaRPr lang="en-US" altLang="ja-JP" sz="1400" u="sng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企業の障がい者雇用実務担当など、障がい者就労の有識者</a:t>
            </a:r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を府立支援学校へ派遣し、各校における就労等に関する課題</a:t>
            </a:r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を解決する。</a:t>
            </a:r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◆中学部生徒及び保護者向け職場体験実習の充実</a:t>
            </a:r>
            <a:endParaRPr lang="en-US" altLang="ja-JP" sz="1400" u="sng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早期からのキャリア教育のため中学部生徒及び保護者が</a:t>
            </a:r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職場体験実習に参加</a:t>
            </a:r>
            <a:endParaRPr lang="en-US" altLang="ja-JP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5" name="角丸四角形 2">
            <a:extLst>
              <a:ext uri="{FF2B5EF4-FFF2-40B4-BE49-F238E27FC236}">
                <a16:creationId xmlns:a16="http://schemas.microsoft.com/office/drawing/2014/main" id="{89DB3AB3-36C5-4BBA-92C8-DC872313C41F}"/>
              </a:ext>
            </a:extLst>
          </p:cNvPr>
          <p:cNvSpPr/>
          <p:nvPr/>
        </p:nvSpPr>
        <p:spPr>
          <a:xfrm>
            <a:off x="1187624" y="2849751"/>
            <a:ext cx="3816424" cy="97991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①企業との連携（職場体験実習・テレワーク実習等の開催）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②府立学校スマートスクール推進事業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③知的障がい支援学校高等部に設置する職業コースの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取組み強化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7" name="角丸四角形 18">
            <a:extLst>
              <a:ext uri="{FF2B5EF4-FFF2-40B4-BE49-F238E27FC236}">
                <a16:creationId xmlns:a16="http://schemas.microsoft.com/office/drawing/2014/main" id="{575F8933-1655-43E1-9EDB-FAC0971B348B}"/>
              </a:ext>
            </a:extLst>
          </p:cNvPr>
          <p:cNvSpPr/>
          <p:nvPr/>
        </p:nvSpPr>
        <p:spPr>
          <a:xfrm>
            <a:off x="5145822" y="2849751"/>
            <a:ext cx="3708000" cy="97991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④府立高等学校進路指導研究会支援学校部会における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就労支援等の情報共有及び研修の実施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⑤ブロック別進路指導関係連携会議を活用した研修会の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ネットワークづくり</a:t>
            </a:r>
            <a:endParaRPr lang="en-US" altLang="ja-JP" sz="11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⑥教員の就労スキルの向上（就労支援研修の実施等）</a:t>
            </a:r>
            <a:endParaRPr lang="en-US" altLang="ja-JP" sz="14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3C49BD23-61EB-4BC2-BD45-67E231892D72}"/>
              </a:ext>
            </a:extLst>
          </p:cNvPr>
          <p:cNvSpPr/>
          <p:nvPr/>
        </p:nvSpPr>
        <p:spPr>
          <a:xfrm>
            <a:off x="6228184" y="2646538"/>
            <a:ext cx="1656184" cy="278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学校・教員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733D9E4F-A2B5-4E4C-944F-C011132F92DA}"/>
              </a:ext>
            </a:extLst>
          </p:cNvPr>
          <p:cNvSpPr/>
          <p:nvPr/>
        </p:nvSpPr>
        <p:spPr>
          <a:xfrm>
            <a:off x="2195736" y="2646538"/>
            <a:ext cx="1656184" cy="278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生徒・保護者</a:t>
            </a:r>
          </a:p>
        </p:txBody>
      </p:sp>
      <p:sp>
        <p:nvSpPr>
          <p:cNvPr id="31" name="フローチャート: 表示 30">
            <a:extLst>
              <a:ext uri="{FF2B5EF4-FFF2-40B4-BE49-F238E27FC236}">
                <a16:creationId xmlns:a16="http://schemas.microsoft.com/office/drawing/2014/main" id="{587D13ED-42E8-4952-AFEF-2C00D325000D}"/>
              </a:ext>
            </a:extLst>
          </p:cNvPr>
          <p:cNvSpPr/>
          <p:nvPr/>
        </p:nvSpPr>
        <p:spPr>
          <a:xfrm>
            <a:off x="5760639" y="4433928"/>
            <a:ext cx="3059833" cy="939288"/>
          </a:xfrm>
          <a:prstGeom prst="flowChartDisplay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・就労等に関する教育課程の</a:t>
            </a:r>
            <a:endParaRPr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改善・授業の見直し</a:t>
            </a:r>
            <a:endParaRPr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・学校における生徒の就労意欲</a:t>
            </a:r>
            <a:endParaRPr kumimoji="1"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の醸成する取組み（保護者への</a:t>
            </a:r>
            <a:endParaRPr kumimoji="1"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理解啓発等を含む）の充実</a:t>
            </a:r>
            <a:endParaRPr kumimoji="1" lang="ja-JP" altLang="en-US" sz="1600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2" name="フローチャート: 表示 31">
            <a:extLst>
              <a:ext uri="{FF2B5EF4-FFF2-40B4-BE49-F238E27FC236}">
                <a16:creationId xmlns:a16="http://schemas.microsoft.com/office/drawing/2014/main" id="{77EA5FE2-FC14-4C57-910F-9853C2BC4498}"/>
              </a:ext>
            </a:extLst>
          </p:cNvPr>
          <p:cNvSpPr/>
          <p:nvPr/>
        </p:nvSpPr>
        <p:spPr>
          <a:xfrm>
            <a:off x="5796136" y="5475179"/>
            <a:ext cx="3059833" cy="834141"/>
          </a:xfrm>
          <a:prstGeom prst="flowChartDisplay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・</a:t>
            </a:r>
            <a:r>
              <a:rPr lang="ja-JP" altLang="en-US" sz="105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働くことを体験</a:t>
            </a:r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を通して、就労</a:t>
            </a:r>
            <a:endParaRPr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意欲の醸成する</a:t>
            </a:r>
            <a:endParaRPr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・企業より保護者へ障がい者雇用</a:t>
            </a:r>
            <a:endParaRPr lang="en-US" altLang="ja-JP" sz="105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に関する理解啓発を行う</a:t>
            </a:r>
          </a:p>
        </p:txBody>
      </p:sp>
    </p:spTree>
    <p:extLst>
      <p:ext uri="{BB962C8B-B14F-4D97-AF65-F5344CB8AC3E}">
        <p14:creationId xmlns:p14="http://schemas.microsoft.com/office/powerpoint/2010/main" val="4213507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ae33de73-91e1-4b9c-927a-1aaa09bdaa0b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ファセット</Template>
  <TotalTime>0</TotalTime>
  <Words>375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HGP明朝E</vt:lpstr>
      <vt:lpstr>HGSｺﾞｼｯｸE</vt:lpstr>
      <vt:lpstr>游ゴシック</vt:lpstr>
      <vt:lpstr>游ゴシック Light</vt:lpstr>
      <vt:lpstr>Arial</vt:lpstr>
      <vt:lpstr>Calibri</vt:lpstr>
      <vt:lpstr>Calibri Light</vt:lpstr>
      <vt:lpstr>Wingdings 2</vt:lpstr>
      <vt:lpstr>HDOfficeLightV0</vt:lpstr>
      <vt:lpstr>Office テーマ</vt:lpstr>
      <vt:lpstr>　　府立支援学校高等部における就労支援の充実について　　　教育庁教育振興室支援教育課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2024-03-21T09:51:32Z</dcterms:created>
  <dcterms:modified xsi:type="dcterms:W3CDTF">2024-03-21T09:51:35Z</dcterms:modified>
</cp:coreProperties>
</file>