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7" r:id="rId2"/>
  </p:sldIdLst>
  <p:sldSz cx="12801600" cy="9601200" type="A3"/>
  <p:notesSz cx="9939338" cy="6807200"/>
  <p:defaultTextStyle>
    <a:defPPr>
      <a:defRPr lang="ja-JP"/>
    </a:defPPr>
    <a:lvl1pPr marL="0" algn="l" defTabSz="1091221" rtl="0" eaLnBrk="1" latinLnBrk="0" hangingPunct="1">
      <a:defRPr kumimoji="1" sz="2103" kern="1200">
        <a:solidFill>
          <a:schemeClr val="tx1"/>
        </a:solidFill>
        <a:latin typeface="+mn-lt"/>
        <a:ea typeface="+mn-ea"/>
        <a:cs typeface="+mn-cs"/>
      </a:defRPr>
    </a:lvl1pPr>
    <a:lvl2pPr marL="545611" algn="l" defTabSz="1091221" rtl="0" eaLnBrk="1" latinLnBrk="0" hangingPunct="1">
      <a:defRPr kumimoji="1" sz="2103" kern="1200">
        <a:solidFill>
          <a:schemeClr val="tx1"/>
        </a:solidFill>
        <a:latin typeface="+mn-lt"/>
        <a:ea typeface="+mn-ea"/>
        <a:cs typeface="+mn-cs"/>
      </a:defRPr>
    </a:lvl2pPr>
    <a:lvl3pPr marL="1091221" algn="l" defTabSz="1091221" rtl="0" eaLnBrk="1" latinLnBrk="0" hangingPunct="1">
      <a:defRPr kumimoji="1" sz="2103" kern="1200">
        <a:solidFill>
          <a:schemeClr val="tx1"/>
        </a:solidFill>
        <a:latin typeface="+mn-lt"/>
        <a:ea typeface="+mn-ea"/>
        <a:cs typeface="+mn-cs"/>
      </a:defRPr>
    </a:lvl3pPr>
    <a:lvl4pPr marL="1636832" algn="l" defTabSz="1091221" rtl="0" eaLnBrk="1" latinLnBrk="0" hangingPunct="1">
      <a:defRPr kumimoji="1" sz="2103" kern="1200">
        <a:solidFill>
          <a:schemeClr val="tx1"/>
        </a:solidFill>
        <a:latin typeface="+mn-lt"/>
        <a:ea typeface="+mn-ea"/>
        <a:cs typeface="+mn-cs"/>
      </a:defRPr>
    </a:lvl4pPr>
    <a:lvl5pPr marL="2182443" algn="l" defTabSz="1091221" rtl="0" eaLnBrk="1" latinLnBrk="0" hangingPunct="1">
      <a:defRPr kumimoji="1" sz="2103" kern="1200">
        <a:solidFill>
          <a:schemeClr val="tx1"/>
        </a:solidFill>
        <a:latin typeface="+mn-lt"/>
        <a:ea typeface="+mn-ea"/>
        <a:cs typeface="+mn-cs"/>
      </a:defRPr>
    </a:lvl5pPr>
    <a:lvl6pPr marL="2728053" algn="l" defTabSz="1091221" rtl="0" eaLnBrk="1" latinLnBrk="0" hangingPunct="1">
      <a:defRPr kumimoji="1" sz="2103" kern="1200">
        <a:solidFill>
          <a:schemeClr val="tx1"/>
        </a:solidFill>
        <a:latin typeface="+mn-lt"/>
        <a:ea typeface="+mn-ea"/>
        <a:cs typeface="+mn-cs"/>
      </a:defRPr>
    </a:lvl6pPr>
    <a:lvl7pPr marL="3273664" algn="l" defTabSz="1091221" rtl="0" eaLnBrk="1" latinLnBrk="0" hangingPunct="1">
      <a:defRPr kumimoji="1" sz="2103" kern="1200">
        <a:solidFill>
          <a:schemeClr val="tx1"/>
        </a:solidFill>
        <a:latin typeface="+mn-lt"/>
        <a:ea typeface="+mn-ea"/>
        <a:cs typeface="+mn-cs"/>
      </a:defRPr>
    </a:lvl7pPr>
    <a:lvl8pPr marL="3819275" algn="l" defTabSz="1091221" rtl="0" eaLnBrk="1" latinLnBrk="0" hangingPunct="1">
      <a:defRPr kumimoji="1" sz="2103" kern="1200">
        <a:solidFill>
          <a:schemeClr val="tx1"/>
        </a:solidFill>
        <a:latin typeface="+mn-lt"/>
        <a:ea typeface="+mn-ea"/>
        <a:cs typeface="+mn-cs"/>
      </a:defRPr>
    </a:lvl8pPr>
    <a:lvl9pPr marL="4364885" algn="l" defTabSz="1091221" rtl="0" eaLnBrk="1" latinLnBrk="0" hangingPunct="1">
      <a:defRPr kumimoji="1" sz="2103"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651495BE-D057-44DA-8FCD-893D257FE53C}">
          <p14:sldIdLst>
            <p14:sldId id="257"/>
          </p14:sldIdLst>
        </p14:section>
      </p14:sectionLst>
    </p:ex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5D5D3A"/>
    <a:srgbClr val="FFFFFF"/>
    <a:srgbClr val="99CCFF"/>
    <a:srgbClr val="009900"/>
    <a:srgbClr val="33CC33"/>
    <a:srgbClr val="006600"/>
    <a:srgbClr val="66FF99"/>
    <a:srgbClr val="99FF99"/>
    <a:srgbClr val="83BD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21" autoAdjust="0"/>
    <p:restoredTop sz="99140" autoAdjust="0"/>
  </p:normalViewPr>
  <p:slideViewPr>
    <p:cSldViewPr>
      <p:cViewPr varScale="1">
        <p:scale>
          <a:sx n="72" d="100"/>
          <a:sy n="72" d="100"/>
        </p:scale>
        <p:origin x="1416" y="58"/>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4307046" cy="340360"/>
          </a:xfrm>
          <a:prstGeom prst="rect">
            <a:avLst/>
          </a:prstGeom>
        </p:spPr>
        <p:txBody>
          <a:bodyPr vert="horz" lIns="95607" tIns="47803" rIns="95607" bIns="47803" rtlCol="0"/>
          <a:lstStyle>
            <a:lvl1pPr algn="l">
              <a:defRPr sz="1300"/>
            </a:lvl1pPr>
          </a:lstStyle>
          <a:p>
            <a:endParaRPr kumimoji="1" lang="ja-JP" altLang="en-US"/>
          </a:p>
        </p:txBody>
      </p:sp>
      <p:sp>
        <p:nvSpPr>
          <p:cNvPr id="3" name="日付プレースホルダー 2"/>
          <p:cNvSpPr>
            <a:spLocks noGrp="1"/>
          </p:cNvSpPr>
          <p:nvPr>
            <p:ph type="dt" idx="1"/>
          </p:nvPr>
        </p:nvSpPr>
        <p:spPr>
          <a:xfrm>
            <a:off x="5629995" y="1"/>
            <a:ext cx="4307046" cy="340360"/>
          </a:xfrm>
          <a:prstGeom prst="rect">
            <a:avLst/>
          </a:prstGeom>
        </p:spPr>
        <p:txBody>
          <a:bodyPr vert="horz" lIns="95607" tIns="47803" rIns="95607" bIns="47803" rtlCol="0"/>
          <a:lstStyle>
            <a:lvl1pPr algn="r">
              <a:defRPr sz="1300"/>
            </a:lvl1pPr>
          </a:lstStyle>
          <a:p>
            <a:fld id="{9EC1DDB3-66DD-4233-B270-AC8C06FA98D0}" type="datetimeFigureOut">
              <a:rPr kumimoji="1" lang="ja-JP" altLang="en-US" smtClean="0"/>
              <a:t>2024/3/21</a:t>
            </a:fld>
            <a:endParaRPr kumimoji="1" lang="ja-JP" altLang="en-US"/>
          </a:p>
        </p:txBody>
      </p:sp>
      <p:sp>
        <p:nvSpPr>
          <p:cNvPr id="4" name="スライド イメージ プレースホルダー 3"/>
          <p:cNvSpPr>
            <a:spLocks noGrp="1" noRot="1" noChangeAspect="1"/>
          </p:cNvSpPr>
          <p:nvPr>
            <p:ph type="sldImg" idx="2"/>
          </p:nvPr>
        </p:nvSpPr>
        <p:spPr>
          <a:xfrm>
            <a:off x="3268663" y="511175"/>
            <a:ext cx="3402012" cy="2551113"/>
          </a:xfrm>
          <a:prstGeom prst="rect">
            <a:avLst/>
          </a:prstGeom>
          <a:noFill/>
          <a:ln w="12700">
            <a:solidFill>
              <a:prstClr val="black"/>
            </a:solidFill>
          </a:ln>
        </p:spPr>
        <p:txBody>
          <a:bodyPr vert="horz" lIns="95607" tIns="47803" rIns="95607" bIns="47803" rtlCol="0" anchor="ctr"/>
          <a:lstStyle/>
          <a:p>
            <a:endParaRPr lang="ja-JP" altLang="en-US"/>
          </a:p>
        </p:txBody>
      </p:sp>
      <p:sp>
        <p:nvSpPr>
          <p:cNvPr id="5" name="ノート プレースホルダー 4"/>
          <p:cNvSpPr>
            <a:spLocks noGrp="1"/>
          </p:cNvSpPr>
          <p:nvPr>
            <p:ph type="body" sz="quarter" idx="3"/>
          </p:nvPr>
        </p:nvSpPr>
        <p:spPr>
          <a:xfrm>
            <a:off x="993935" y="3233421"/>
            <a:ext cx="7951470" cy="3063239"/>
          </a:xfrm>
          <a:prstGeom prst="rect">
            <a:avLst/>
          </a:prstGeom>
        </p:spPr>
        <p:txBody>
          <a:bodyPr vert="horz" lIns="95607" tIns="47803" rIns="95607" bIns="4780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6465664"/>
            <a:ext cx="4307046" cy="340360"/>
          </a:xfrm>
          <a:prstGeom prst="rect">
            <a:avLst/>
          </a:prstGeom>
        </p:spPr>
        <p:txBody>
          <a:bodyPr vert="horz" lIns="95607" tIns="47803" rIns="95607" bIns="47803"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5629995" y="6465664"/>
            <a:ext cx="4307046" cy="340360"/>
          </a:xfrm>
          <a:prstGeom prst="rect">
            <a:avLst/>
          </a:prstGeom>
        </p:spPr>
        <p:txBody>
          <a:bodyPr vert="horz" lIns="95607" tIns="47803" rIns="95607" bIns="47803" rtlCol="0" anchor="b"/>
          <a:lstStyle>
            <a:lvl1pPr algn="r">
              <a:defRPr sz="1300"/>
            </a:lvl1pPr>
          </a:lstStyle>
          <a:p>
            <a:fld id="{F9ACD0FC-2530-46DA-A13E-3932E6F04003}" type="slidenum">
              <a:rPr kumimoji="1" lang="ja-JP" altLang="en-US" smtClean="0"/>
              <a:t>‹#›</a:t>
            </a:fld>
            <a:endParaRPr kumimoji="1" lang="ja-JP" altLang="en-US"/>
          </a:p>
        </p:txBody>
      </p:sp>
    </p:spTree>
    <p:extLst>
      <p:ext uri="{BB962C8B-B14F-4D97-AF65-F5344CB8AC3E}">
        <p14:creationId xmlns:p14="http://schemas.microsoft.com/office/powerpoint/2010/main" val="3798540553"/>
      </p:ext>
    </p:extLst>
  </p:cSld>
  <p:clrMap bg1="lt1" tx1="dk1" bg2="lt2" tx2="dk2" accent1="accent1" accent2="accent2" accent3="accent3" accent4="accent4" accent5="accent5" accent6="accent6" hlink="hlink" folHlink="folHlink"/>
  <p:notesStyle>
    <a:lvl1pPr marL="0" algn="l" defTabSz="593636" rtl="0" eaLnBrk="1" latinLnBrk="0" hangingPunct="1">
      <a:defRPr kumimoji="1" sz="789" kern="1200">
        <a:solidFill>
          <a:schemeClr val="tx1"/>
        </a:solidFill>
        <a:latin typeface="+mn-lt"/>
        <a:ea typeface="+mn-ea"/>
        <a:cs typeface="+mn-cs"/>
      </a:defRPr>
    </a:lvl1pPr>
    <a:lvl2pPr marL="296818" algn="l" defTabSz="593636" rtl="0" eaLnBrk="1" latinLnBrk="0" hangingPunct="1">
      <a:defRPr kumimoji="1" sz="789" kern="1200">
        <a:solidFill>
          <a:schemeClr val="tx1"/>
        </a:solidFill>
        <a:latin typeface="+mn-lt"/>
        <a:ea typeface="+mn-ea"/>
        <a:cs typeface="+mn-cs"/>
      </a:defRPr>
    </a:lvl2pPr>
    <a:lvl3pPr marL="593636" algn="l" defTabSz="593636" rtl="0" eaLnBrk="1" latinLnBrk="0" hangingPunct="1">
      <a:defRPr kumimoji="1" sz="789" kern="1200">
        <a:solidFill>
          <a:schemeClr val="tx1"/>
        </a:solidFill>
        <a:latin typeface="+mn-lt"/>
        <a:ea typeface="+mn-ea"/>
        <a:cs typeface="+mn-cs"/>
      </a:defRPr>
    </a:lvl3pPr>
    <a:lvl4pPr marL="890454" algn="l" defTabSz="593636" rtl="0" eaLnBrk="1" latinLnBrk="0" hangingPunct="1">
      <a:defRPr kumimoji="1" sz="789" kern="1200">
        <a:solidFill>
          <a:schemeClr val="tx1"/>
        </a:solidFill>
        <a:latin typeface="+mn-lt"/>
        <a:ea typeface="+mn-ea"/>
        <a:cs typeface="+mn-cs"/>
      </a:defRPr>
    </a:lvl4pPr>
    <a:lvl5pPr marL="1187272" algn="l" defTabSz="593636" rtl="0" eaLnBrk="1" latinLnBrk="0" hangingPunct="1">
      <a:defRPr kumimoji="1" sz="789" kern="1200">
        <a:solidFill>
          <a:schemeClr val="tx1"/>
        </a:solidFill>
        <a:latin typeface="+mn-lt"/>
        <a:ea typeface="+mn-ea"/>
        <a:cs typeface="+mn-cs"/>
      </a:defRPr>
    </a:lvl5pPr>
    <a:lvl6pPr marL="1484089" algn="l" defTabSz="593636" rtl="0" eaLnBrk="1" latinLnBrk="0" hangingPunct="1">
      <a:defRPr kumimoji="1" sz="789" kern="1200">
        <a:solidFill>
          <a:schemeClr val="tx1"/>
        </a:solidFill>
        <a:latin typeface="+mn-lt"/>
        <a:ea typeface="+mn-ea"/>
        <a:cs typeface="+mn-cs"/>
      </a:defRPr>
    </a:lvl6pPr>
    <a:lvl7pPr marL="1780908" algn="l" defTabSz="593636" rtl="0" eaLnBrk="1" latinLnBrk="0" hangingPunct="1">
      <a:defRPr kumimoji="1" sz="789" kern="1200">
        <a:solidFill>
          <a:schemeClr val="tx1"/>
        </a:solidFill>
        <a:latin typeface="+mn-lt"/>
        <a:ea typeface="+mn-ea"/>
        <a:cs typeface="+mn-cs"/>
      </a:defRPr>
    </a:lvl7pPr>
    <a:lvl8pPr marL="2077726" algn="l" defTabSz="593636" rtl="0" eaLnBrk="1" latinLnBrk="0" hangingPunct="1">
      <a:defRPr kumimoji="1" sz="789" kern="1200">
        <a:solidFill>
          <a:schemeClr val="tx1"/>
        </a:solidFill>
        <a:latin typeface="+mn-lt"/>
        <a:ea typeface="+mn-ea"/>
        <a:cs typeface="+mn-cs"/>
      </a:defRPr>
    </a:lvl8pPr>
    <a:lvl9pPr marL="2374543" algn="l" defTabSz="593636" rtl="0" eaLnBrk="1" latinLnBrk="0" hangingPunct="1">
      <a:defRPr kumimoji="1" sz="78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268663" y="511175"/>
            <a:ext cx="3402012" cy="25511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9ACD0FC-2530-46DA-A13E-3932E6F04003}" type="slidenum">
              <a:rPr kumimoji="1" lang="ja-JP" altLang="en-US" smtClean="0"/>
              <a:t>1</a:t>
            </a:fld>
            <a:endParaRPr kumimoji="1" lang="ja-JP" altLang="en-US"/>
          </a:p>
        </p:txBody>
      </p:sp>
    </p:spTree>
    <p:extLst>
      <p:ext uri="{BB962C8B-B14F-4D97-AF65-F5344CB8AC3E}">
        <p14:creationId xmlns:p14="http://schemas.microsoft.com/office/powerpoint/2010/main" val="4186352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9"/>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79"/>
            <a:ext cx="8961120" cy="2453641"/>
          </a:xfrm>
        </p:spPr>
        <p:txBody>
          <a:bodyPr/>
          <a:lstStyle>
            <a:lvl1pPr marL="0" indent="0" algn="ctr">
              <a:buNone/>
              <a:defRPr>
                <a:solidFill>
                  <a:schemeClr val="tx1">
                    <a:tint val="75000"/>
                  </a:schemeClr>
                </a:solidFill>
              </a:defRPr>
            </a:lvl1pPr>
            <a:lvl2pPr marL="527056" indent="0" algn="ctr">
              <a:buNone/>
              <a:defRPr>
                <a:solidFill>
                  <a:schemeClr val="tx1">
                    <a:tint val="75000"/>
                  </a:schemeClr>
                </a:solidFill>
              </a:defRPr>
            </a:lvl2pPr>
            <a:lvl3pPr marL="1054113" indent="0" algn="ctr">
              <a:buNone/>
              <a:defRPr>
                <a:solidFill>
                  <a:schemeClr val="tx1">
                    <a:tint val="75000"/>
                  </a:schemeClr>
                </a:solidFill>
              </a:defRPr>
            </a:lvl3pPr>
            <a:lvl4pPr marL="1581169" indent="0" algn="ctr">
              <a:buNone/>
              <a:defRPr>
                <a:solidFill>
                  <a:schemeClr val="tx1">
                    <a:tint val="75000"/>
                  </a:schemeClr>
                </a:solidFill>
              </a:defRPr>
            </a:lvl4pPr>
            <a:lvl5pPr marL="2108225" indent="0" algn="ctr">
              <a:buNone/>
              <a:defRPr>
                <a:solidFill>
                  <a:schemeClr val="tx1">
                    <a:tint val="75000"/>
                  </a:schemeClr>
                </a:solidFill>
              </a:defRPr>
            </a:lvl5pPr>
            <a:lvl6pPr marL="2635281" indent="0" algn="ctr">
              <a:buNone/>
              <a:defRPr>
                <a:solidFill>
                  <a:schemeClr val="tx1">
                    <a:tint val="75000"/>
                  </a:schemeClr>
                </a:solidFill>
              </a:defRPr>
            </a:lvl6pPr>
            <a:lvl7pPr marL="3162338" indent="0" algn="ctr">
              <a:buNone/>
              <a:defRPr>
                <a:solidFill>
                  <a:schemeClr val="tx1">
                    <a:tint val="75000"/>
                  </a:schemeClr>
                </a:solidFill>
              </a:defRPr>
            </a:lvl7pPr>
            <a:lvl8pPr marL="3689394" indent="0" algn="ctr">
              <a:buNone/>
              <a:defRPr>
                <a:solidFill>
                  <a:schemeClr val="tx1">
                    <a:tint val="75000"/>
                  </a:schemeClr>
                </a:solidFill>
              </a:defRPr>
            </a:lvl8pPr>
            <a:lvl9pPr marL="421645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2024/3/21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150278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2024/3/21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560738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62" y="537846"/>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9" y="537846"/>
            <a:ext cx="11885929"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2024/3/21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998156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2024/3/21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668955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2"/>
            <a:ext cx="10881360" cy="1906905"/>
          </a:xfrm>
        </p:spPr>
        <p:txBody>
          <a:bodyPr anchor="t"/>
          <a:lstStyle>
            <a:lvl1pPr algn="l">
              <a:defRPr sz="4656"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401"/>
            <a:ext cx="10881360" cy="2100262"/>
          </a:xfrm>
        </p:spPr>
        <p:txBody>
          <a:bodyPr anchor="b"/>
          <a:lstStyle>
            <a:lvl1pPr marL="0" indent="0">
              <a:buNone/>
              <a:defRPr sz="2286">
                <a:solidFill>
                  <a:schemeClr val="tx1">
                    <a:tint val="75000"/>
                  </a:schemeClr>
                </a:solidFill>
              </a:defRPr>
            </a:lvl1pPr>
            <a:lvl2pPr marL="527056" indent="0">
              <a:buNone/>
              <a:defRPr sz="2032">
                <a:solidFill>
                  <a:schemeClr val="tx1">
                    <a:tint val="75000"/>
                  </a:schemeClr>
                </a:solidFill>
              </a:defRPr>
            </a:lvl2pPr>
            <a:lvl3pPr marL="1054113" indent="0">
              <a:buNone/>
              <a:defRPr sz="1862">
                <a:solidFill>
                  <a:schemeClr val="tx1">
                    <a:tint val="75000"/>
                  </a:schemeClr>
                </a:solidFill>
              </a:defRPr>
            </a:lvl3pPr>
            <a:lvl4pPr marL="1581169" indent="0">
              <a:buNone/>
              <a:defRPr sz="1608">
                <a:solidFill>
                  <a:schemeClr val="tx1">
                    <a:tint val="75000"/>
                  </a:schemeClr>
                </a:solidFill>
              </a:defRPr>
            </a:lvl4pPr>
            <a:lvl5pPr marL="2108225" indent="0">
              <a:buNone/>
              <a:defRPr sz="1608">
                <a:solidFill>
                  <a:schemeClr val="tx1">
                    <a:tint val="75000"/>
                  </a:schemeClr>
                </a:solidFill>
              </a:defRPr>
            </a:lvl5pPr>
            <a:lvl6pPr marL="2635281" indent="0">
              <a:buNone/>
              <a:defRPr sz="1608">
                <a:solidFill>
                  <a:schemeClr val="tx1">
                    <a:tint val="75000"/>
                  </a:schemeClr>
                </a:solidFill>
              </a:defRPr>
            </a:lvl6pPr>
            <a:lvl7pPr marL="3162338" indent="0">
              <a:buNone/>
              <a:defRPr sz="1608">
                <a:solidFill>
                  <a:schemeClr val="tx1">
                    <a:tint val="75000"/>
                  </a:schemeClr>
                </a:solidFill>
              </a:defRPr>
            </a:lvl7pPr>
            <a:lvl8pPr marL="3689394" indent="0">
              <a:buNone/>
              <a:defRPr sz="1608">
                <a:solidFill>
                  <a:schemeClr val="tx1">
                    <a:tint val="75000"/>
                  </a:schemeClr>
                </a:solidFill>
              </a:defRPr>
            </a:lvl8pPr>
            <a:lvl9pPr marL="4216450" indent="0">
              <a:buNone/>
              <a:defRPr sz="1608">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2024/3/21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038397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70" y="3135947"/>
            <a:ext cx="7958772" cy="8872220"/>
          </a:xfrm>
        </p:spPr>
        <p:txBody>
          <a:bodyPr/>
          <a:lstStyle>
            <a:lvl1pPr>
              <a:defRPr sz="3217"/>
            </a:lvl1pPr>
            <a:lvl2pPr>
              <a:defRPr sz="2793"/>
            </a:lvl2pPr>
            <a:lvl3pPr>
              <a:defRPr sz="2286"/>
            </a:lvl3pPr>
            <a:lvl4pPr>
              <a:defRPr sz="2032"/>
            </a:lvl4pPr>
            <a:lvl5pPr>
              <a:defRPr sz="2032"/>
            </a:lvl5pPr>
            <a:lvl6pPr>
              <a:defRPr sz="2032"/>
            </a:lvl6pPr>
            <a:lvl7pPr>
              <a:defRPr sz="2032"/>
            </a:lvl7pPr>
            <a:lvl8pPr>
              <a:defRPr sz="2032"/>
            </a:lvl8pPr>
            <a:lvl9pPr>
              <a:defRPr sz="203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2" y="3135947"/>
            <a:ext cx="7958772" cy="8872220"/>
          </a:xfrm>
        </p:spPr>
        <p:txBody>
          <a:bodyPr/>
          <a:lstStyle>
            <a:lvl1pPr>
              <a:defRPr sz="3217"/>
            </a:lvl1pPr>
            <a:lvl2pPr>
              <a:defRPr sz="2793"/>
            </a:lvl2pPr>
            <a:lvl3pPr>
              <a:defRPr sz="2286"/>
            </a:lvl3pPr>
            <a:lvl4pPr>
              <a:defRPr sz="2032"/>
            </a:lvl4pPr>
            <a:lvl5pPr>
              <a:defRPr sz="2032"/>
            </a:lvl5pPr>
            <a:lvl6pPr>
              <a:defRPr sz="2032"/>
            </a:lvl6pPr>
            <a:lvl7pPr>
              <a:defRPr sz="2032"/>
            </a:lvl7pPr>
            <a:lvl8pPr>
              <a:defRPr sz="2032"/>
            </a:lvl8pPr>
            <a:lvl9pPr>
              <a:defRPr sz="203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76501D-94FE-45B2-B51F-724B78294B2E}" type="datetimeFigureOut">
              <a:rPr kumimoji="1" lang="ja-JP" altLang="en-US" smtClean="0"/>
              <a:t>2024/3/21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671430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2" y="384494"/>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4" y="2149160"/>
            <a:ext cx="5656263" cy="895667"/>
          </a:xfrm>
        </p:spPr>
        <p:txBody>
          <a:bodyPr anchor="b"/>
          <a:lstStyle>
            <a:lvl1pPr marL="0" indent="0">
              <a:buNone/>
              <a:defRPr sz="2793" b="1"/>
            </a:lvl1pPr>
            <a:lvl2pPr marL="527056" indent="0">
              <a:buNone/>
              <a:defRPr sz="2286" b="1"/>
            </a:lvl2pPr>
            <a:lvl3pPr marL="1054113" indent="0">
              <a:buNone/>
              <a:defRPr sz="2032" b="1"/>
            </a:lvl3pPr>
            <a:lvl4pPr marL="1581169" indent="0">
              <a:buNone/>
              <a:defRPr sz="1862" b="1"/>
            </a:lvl4pPr>
            <a:lvl5pPr marL="2108225" indent="0">
              <a:buNone/>
              <a:defRPr sz="1862" b="1"/>
            </a:lvl5pPr>
            <a:lvl6pPr marL="2635281" indent="0">
              <a:buNone/>
              <a:defRPr sz="1862" b="1"/>
            </a:lvl6pPr>
            <a:lvl7pPr marL="3162338" indent="0">
              <a:buNone/>
              <a:defRPr sz="1862" b="1"/>
            </a:lvl7pPr>
            <a:lvl8pPr marL="3689394" indent="0">
              <a:buNone/>
              <a:defRPr sz="1862" b="1"/>
            </a:lvl8pPr>
            <a:lvl9pPr marL="4216450" indent="0">
              <a:buNone/>
              <a:defRPr sz="1862"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4" y="3044826"/>
            <a:ext cx="5656263" cy="5531803"/>
          </a:xfrm>
        </p:spPr>
        <p:txBody>
          <a:bodyPr/>
          <a:lstStyle>
            <a:lvl1pPr>
              <a:defRPr sz="2793"/>
            </a:lvl1pPr>
            <a:lvl2pPr>
              <a:defRPr sz="2286"/>
            </a:lvl2pPr>
            <a:lvl3pPr>
              <a:defRPr sz="2032"/>
            </a:lvl3pPr>
            <a:lvl4pPr>
              <a:defRPr sz="1862"/>
            </a:lvl4pPr>
            <a:lvl5pPr>
              <a:defRPr sz="1862"/>
            </a:lvl5pPr>
            <a:lvl6pPr>
              <a:defRPr sz="1862"/>
            </a:lvl6pPr>
            <a:lvl7pPr>
              <a:defRPr sz="1862"/>
            </a:lvl7pPr>
            <a:lvl8pPr>
              <a:defRPr sz="1862"/>
            </a:lvl8pPr>
            <a:lvl9pPr>
              <a:defRPr sz="18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60"/>
            <a:ext cx="5658485" cy="895667"/>
          </a:xfrm>
        </p:spPr>
        <p:txBody>
          <a:bodyPr anchor="b"/>
          <a:lstStyle>
            <a:lvl1pPr marL="0" indent="0">
              <a:buNone/>
              <a:defRPr sz="2793" b="1"/>
            </a:lvl1pPr>
            <a:lvl2pPr marL="527056" indent="0">
              <a:buNone/>
              <a:defRPr sz="2286" b="1"/>
            </a:lvl2pPr>
            <a:lvl3pPr marL="1054113" indent="0">
              <a:buNone/>
              <a:defRPr sz="2032" b="1"/>
            </a:lvl3pPr>
            <a:lvl4pPr marL="1581169" indent="0">
              <a:buNone/>
              <a:defRPr sz="1862" b="1"/>
            </a:lvl4pPr>
            <a:lvl5pPr marL="2108225" indent="0">
              <a:buNone/>
              <a:defRPr sz="1862" b="1"/>
            </a:lvl5pPr>
            <a:lvl6pPr marL="2635281" indent="0">
              <a:buNone/>
              <a:defRPr sz="1862" b="1"/>
            </a:lvl6pPr>
            <a:lvl7pPr marL="3162338" indent="0">
              <a:buNone/>
              <a:defRPr sz="1862" b="1"/>
            </a:lvl7pPr>
            <a:lvl8pPr marL="3689394" indent="0">
              <a:buNone/>
              <a:defRPr sz="1862" b="1"/>
            </a:lvl8pPr>
            <a:lvl9pPr marL="4216450" indent="0">
              <a:buNone/>
              <a:defRPr sz="1862"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6"/>
            <a:ext cx="5658485" cy="5531803"/>
          </a:xfrm>
        </p:spPr>
        <p:txBody>
          <a:bodyPr/>
          <a:lstStyle>
            <a:lvl1pPr>
              <a:defRPr sz="2793"/>
            </a:lvl1pPr>
            <a:lvl2pPr>
              <a:defRPr sz="2286"/>
            </a:lvl2pPr>
            <a:lvl3pPr>
              <a:defRPr sz="2032"/>
            </a:lvl3pPr>
            <a:lvl4pPr>
              <a:defRPr sz="1862"/>
            </a:lvl4pPr>
            <a:lvl5pPr>
              <a:defRPr sz="1862"/>
            </a:lvl5pPr>
            <a:lvl6pPr>
              <a:defRPr sz="1862"/>
            </a:lvl6pPr>
            <a:lvl7pPr>
              <a:defRPr sz="1862"/>
            </a:lvl7pPr>
            <a:lvl8pPr>
              <a:defRPr sz="1862"/>
            </a:lvl8pPr>
            <a:lvl9pPr>
              <a:defRPr sz="18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76501D-94FE-45B2-B51F-724B78294B2E}" type="datetimeFigureOut">
              <a:rPr kumimoji="1" lang="ja-JP" altLang="en-US" smtClean="0"/>
              <a:t>2024/3/21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539800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76501D-94FE-45B2-B51F-724B78294B2E}" type="datetimeFigureOut">
              <a:rPr kumimoji="1" lang="ja-JP" altLang="en-US" smtClean="0"/>
              <a:t>2024/3/21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3900589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76501D-94FE-45B2-B51F-724B78294B2E}" type="datetimeFigureOut">
              <a:rPr kumimoji="1" lang="ja-JP" altLang="en-US" smtClean="0"/>
              <a:t>2024/3/21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515568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4" y="382272"/>
            <a:ext cx="4211639" cy="1626869"/>
          </a:xfrm>
        </p:spPr>
        <p:txBody>
          <a:bodyPr anchor="b"/>
          <a:lstStyle>
            <a:lvl1pPr algn="l">
              <a:defRPr sz="2286"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3"/>
            <a:ext cx="7156451" cy="8194359"/>
          </a:xfrm>
        </p:spPr>
        <p:txBody>
          <a:bodyPr/>
          <a:lstStyle>
            <a:lvl1pPr>
              <a:defRPr sz="3640"/>
            </a:lvl1pPr>
            <a:lvl2pPr>
              <a:defRPr sz="3217"/>
            </a:lvl2pPr>
            <a:lvl3pPr>
              <a:defRPr sz="2793"/>
            </a:lvl3pPr>
            <a:lvl4pPr>
              <a:defRPr sz="2286"/>
            </a:lvl4pPr>
            <a:lvl5pPr>
              <a:defRPr sz="2286"/>
            </a:lvl5pPr>
            <a:lvl6pPr>
              <a:defRPr sz="2286"/>
            </a:lvl6pPr>
            <a:lvl7pPr>
              <a:defRPr sz="2286"/>
            </a:lvl7pPr>
            <a:lvl8pPr>
              <a:defRPr sz="2286"/>
            </a:lvl8pPr>
            <a:lvl9pPr>
              <a:defRPr sz="228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4" y="2009142"/>
            <a:ext cx="4211639" cy="6567488"/>
          </a:xfrm>
        </p:spPr>
        <p:txBody>
          <a:bodyPr/>
          <a:lstStyle>
            <a:lvl1pPr marL="0" indent="0">
              <a:buNone/>
              <a:defRPr sz="1608"/>
            </a:lvl1pPr>
            <a:lvl2pPr marL="527056" indent="0">
              <a:buNone/>
              <a:defRPr sz="1354"/>
            </a:lvl2pPr>
            <a:lvl3pPr marL="1054113" indent="0">
              <a:buNone/>
              <a:defRPr sz="1185"/>
            </a:lvl3pPr>
            <a:lvl4pPr marL="1581169" indent="0">
              <a:buNone/>
              <a:defRPr sz="1100"/>
            </a:lvl4pPr>
            <a:lvl5pPr marL="2108225" indent="0">
              <a:buNone/>
              <a:defRPr sz="1100"/>
            </a:lvl5pPr>
            <a:lvl6pPr marL="2635281" indent="0">
              <a:buNone/>
              <a:defRPr sz="1100"/>
            </a:lvl6pPr>
            <a:lvl7pPr marL="3162338" indent="0">
              <a:buNone/>
              <a:defRPr sz="1100"/>
            </a:lvl7pPr>
            <a:lvl8pPr marL="3689394" indent="0">
              <a:buNone/>
              <a:defRPr sz="1100"/>
            </a:lvl8pPr>
            <a:lvl9pPr marL="4216450" indent="0">
              <a:buNone/>
              <a:defRPr sz="11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76501D-94FE-45B2-B51F-724B78294B2E}" type="datetimeFigureOut">
              <a:rPr kumimoji="1" lang="ja-JP" altLang="en-US" smtClean="0"/>
              <a:t>2024/3/21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251689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6" y="6720842"/>
            <a:ext cx="7680960" cy="793434"/>
          </a:xfrm>
        </p:spPr>
        <p:txBody>
          <a:bodyPr anchor="b"/>
          <a:lstStyle>
            <a:lvl1pPr algn="l">
              <a:defRPr sz="2286"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6" y="857886"/>
            <a:ext cx="7680960" cy="5760720"/>
          </a:xfrm>
        </p:spPr>
        <p:txBody>
          <a:bodyPr/>
          <a:lstStyle>
            <a:lvl1pPr marL="0" indent="0">
              <a:buNone/>
              <a:defRPr sz="3640"/>
            </a:lvl1pPr>
            <a:lvl2pPr marL="527056" indent="0">
              <a:buNone/>
              <a:defRPr sz="3217"/>
            </a:lvl2pPr>
            <a:lvl3pPr marL="1054113" indent="0">
              <a:buNone/>
              <a:defRPr sz="2793"/>
            </a:lvl3pPr>
            <a:lvl4pPr marL="1581169" indent="0">
              <a:buNone/>
              <a:defRPr sz="2286"/>
            </a:lvl4pPr>
            <a:lvl5pPr marL="2108225" indent="0">
              <a:buNone/>
              <a:defRPr sz="2286"/>
            </a:lvl5pPr>
            <a:lvl6pPr marL="2635281" indent="0">
              <a:buNone/>
              <a:defRPr sz="2286"/>
            </a:lvl6pPr>
            <a:lvl7pPr marL="3162338" indent="0">
              <a:buNone/>
              <a:defRPr sz="2286"/>
            </a:lvl7pPr>
            <a:lvl8pPr marL="3689394" indent="0">
              <a:buNone/>
              <a:defRPr sz="2286"/>
            </a:lvl8pPr>
            <a:lvl9pPr marL="4216450" indent="0">
              <a:buNone/>
              <a:defRPr sz="2286"/>
            </a:lvl9pPr>
          </a:lstStyle>
          <a:p>
            <a:endParaRPr kumimoji="1" lang="ja-JP" altLang="en-US"/>
          </a:p>
        </p:txBody>
      </p:sp>
      <p:sp>
        <p:nvSpPr>
          <p:cNvPr id="4" name="テキスト プレースホルダー 3"/>
          <p:cNvSpPr>
            <a:spLocks noGrp="1"/>
          </p:cNvSpPr>
          <p:nvPr>
            <p:ph type="body" sz="half" idx="2"/>
          </p:nvPr>
        </p:nvSpPr>
        <p:spPr>
          <a:xfrm>
            <a:off x="2509206" y="7514275"/>
            <a:ext cx="7680960" cy="1126806"/>
          </a:xfrm>
        </p:spPr>
        <p:txBody>
          <a:bodyPr/>
          <a:lstStyle>
            <a:lvl1pPr marL="0" indent="0">
              <a:buNone/>
              <a:defRPr sz="1608"/>
            </a:lvl1pPr>
            <a:lvl2pPr marL="527056" indent="0">
              <a:buNone/>
              <a:defRPr sz="1354"/>
            </a:lvl2pPr>
            <a:lvl3pPr marL="1054113" indent="0">
              <a:buNone/>
              <a:defRPr sz="1185"/>
            </a:lvl3pPr>
            <a:lvl4pPr marL="1581169" indent="0">
              <a:buNone/>
              <a:defRPr sz="1100"/>
            </a:lvl4pPr>
            <a:lvl5pPr marL="2108225" indent="0">
              <a:buNone/>
              <a:defRPr sz="1100"/>
            </a:lvl5pPr>
            <a:lvl6pPr marL="2635281" indent="0">
              <a:buNone/>
              <a:defRPr sz="1100"/>
            </a:lvl6pPr>
            <a:lvl7pPr marL="3162338" indent="0">
              <a:buNone/>
              <a:defRPr sz="1100"/>
            </a:lvl7pPr>
            <a:lvl8pPr marL="3689394" indent="0">
              <a:buNone/>
              <a:defRPr sz="1100"/>
            </a:lvl8pPr>
            <a:lvl9pPr marL="4216450" indent="0">
              <a:buNone/>
              <a:defRPr sz="11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76501D-94FE-45B2-B51F-724B78294B2E}" type="datetimeFigureOut">
              <a:rPr kumimoji="1" lang="ja-JP" altLang="en-US" smtClean="0"/>
              <a:t>2024/3/21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987385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2" y="384494"/>
            <a:ext cx="11521440" cy="1600200"/>
          </a:xfrm>
          <a:prstGeom prst="rect">
            <a:avLst/>
          </a:prstGeom>
        </p:spPr>
        <p:txBody>
          <a:bodyPr vert="horz" lIns="124526" tIns="62263" rIns="124526" bIns="6226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2" y="2240282"/>
            <a:ext cx="11521440" cy="6336347"/>
          </a:xfrm>
          <a:prstGeom prst="rect">
            <a:avLst/>
          </a:prstGeom>
        </p:spPr>
        <p:txBody>
          <a:bodyPr vert="horz" lIns="124526" tIns="62263" rIns="124526" bIns="6226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3" y="8898893"/>
            <a:ext cx="2987040" cy="511174"/>
          </a:xfrm>
          <a:prstGeom prst="rect">
            <a:avLst/>
          </a:prstGeom>
        </p:spPr>
        <p:txBody>
          <a:bodyPr vert="horz" lIns="124526" tIns="62263" rIns="124526" bIns="62263" rtlCol="0" anchor="ctr"/>
          <a:lstStyle>
            <a:lvl1pPr algn="l">
              <a:defRPr sz="1185">
                <a:solidFill>
                  <a:schemeClr val="tx1">
                    <a:tint val="75000"/>
                  </a:schemeClr>
                </a:solidFill>
              </a:defRPr>
            </a:lvl1pPr>
          </a:lstStyle>
          <a:p>
            <a:fld id="{CA76501D-94FE-45B2-B51F-724B78294B2E}" type="datetimeFigureOut">
              <a:rPr lang="ja-JP" altLang="en-US" smtClean="0"/>
              <a:pPr/>
              <a:t>2024/3/21</a:t>
            </a:fld>
            <a:endParaRPr lang="ja-JP" altLang="en-US"/>
          </a:p>
        </p:txBody>
      </p:sp>
      <p:sp>
        <p:nvSpPr>
          <p:cNvPr id="5" name="フッター プレースホルダー 4"/>
          <p:cNvSpPr>
            <a:spLocks noGrp="1"/>
          </p:cNvSpPr>
          <p:nvPr>
            <p:ph type="ftr" sz="quarter" idx="3"/>
          </p:nvPr>
        </p:nvSpPr>
        <p:spPr>
          <a:xfrm>
            <a:off x="4373880" y="8898893"/>
            <a:ext cx="4053840" cy="511174"/>
          </a:xfrm>
          <a:prstGeom prst="rect">
            <a:avLst/>
          </a:prstGeom>
        </p:spPr>
        <p:txBody>
          <a:bodyPr vert="horz" lIns="124526" tIns="62263" rIns="124526" bIns="62263" rtlCol="0" anchor="ctr"/>
          <a:lstStyle>
            <a:lvl1pPr algn="ctr">
              <a:defRPr sz="1185">
                <a:solidFill>
                  <a:schemeClr val="tx1">
                    <a:tint val="75000"/>
                  </a:schemeClr>
                </a:solidFill>
              </a:defRPr>
            </a:lvl1pPr>
          </a:lstStyle>
          <a:p>
            <a:endParaRPr lang="ja-JP" altLang="en-US"/>
          </a:p>
        </p:txBody>
      </p:sp>
      <p:sp>
        <p:nvSpPr>
          <p:cNvPr id="6" name="スライド番号プレースホルダー 5"/>
          <p:cNvSpPr>
            <a:spLocks noGrp="1"/>
          </p:cNvSpPr>
          <p:nvPr>
            <p:ph type="sldNum" sz="quarter" idx="4"/>
          </p:nvPr>
        </p:nvSpPr>
        <p:spPr>
          <a:xfrm>
            <a:off x="9174482" y="8898893"/>
            <a:ext cx="2987040" cy="511174"/>
          </a:xfrm>
          <a:prstGeom prst="rect">
            <a:avLst/>
          </a:prstGeom>
        </p:spPr>
        <p:txBody>
          <a:bodyPr vert="horz" lIns="124526" tIns="62263" rIns="124526" bIns="62263" rtlCol="0" anchor="ctr"/>
          <a:lstStyle>
            <a:lvl1pPr algn="r">
              <a:defRPr sz="1185">
                <a:solidFill>
                  <a:schemeClr val="tx1">
                    <a:tint val="75000"/>
                  </a:schemeClr>
                </a:solidFill>
              </a:defRPr>
            </a:lvl1pPr>
          </a:lstStyle>
          <a:p>
            <a:fld id="{039DAF86-F708-4F45-96F8-226423D2065B}" type="slidenum">
              <a:rPr lang="ja-JP" altLang="en-US" smtClean="0"/>
              <a:pPr/>
              <a:t>‹#›</a:t>
            </a:fld>
            <a:endParaRPr lang="ja-JP" altLang="en-US"/>
          </a:p>
        </p:txBody>
      </p:sp>
    </p:spTree>
    <p:extLst>
      <p:ext uri="{BB962C8B-B14F-4D97-AF65-F5344CB8AC3E}">
        <p14:creationId xmlns:p14="http://schemas.microsoft.com/office/powerpoint/2010/main" val="62066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54113" rtl="0" eaLnBrk="1" latinLnBrk="0" hangingPunct="1">
        <a:spcBef>
          <a:spcPct val="0"/>
        </a:spcBef>
        <a:buNone/>
        <a:defRPr kumimoji="1" sz="1185" kern="1200">
          <a:solidFill>
            <a:schemeClr val="tx1"/>
          </a:solidFill>
          <a:latin typeface="+mj-lt"/>
          <a:ea typeface="+mj-ea"/>
          <a:cs typeface="+mj-cs"/>
        </a:defRPr>
      </a:lvl1pPr>
    </p:titleStyle>
    <p:bodyStyle>
      <a:lvl1pPr marL="395293" indent="-395293" algn="l" defTabSz="1054113" rtl="0" eaLnBrk="1" latinLnBrk="0" hangingPunct="1">
        <a:spcBef>
          <a:spcPct val="20000"/>
        </a:spcBef>
        <a:buFont typeface="Arial" pitchFamily="34" charset="0"/>
        <a:buChar char="•"/>
        <a:defRPr kumimoji="1" sz="1185" kern="1200">
          <a:solidFill>
            <a:schemeClr val="tx1"/>
          </a:solidFill>
          <a:latin typeface="+mn-lt"/>
          <a:ea typeface="+mn-ea"/>
          <a:cs typeface="+mn-cs"/>
        </a:defRPr>
      </a:lvl1pPr>
      <a:lvl2pPr marL="856467" indent="-329410" algn="l" defTabSz="1054113" rtl="0" eaLnBrk="1" latinLnBrk="0" hangingPunct="1">
        <a:spcBef>
          <a:spcPct val="20000"/>
        </a:spcBef>
        <a:buFont typeface="Arial" pitchFamily="34" charset="0"/>
        <a:buChar char="–"/>
        <a:defRPr kumimoji="1" sz="1185" kern="1200">
          <a:solidFill>
            <a:schemeClr val="tx1"/>
          </a:solidFill>
          <a:latin typeface="+mn-lt"/>
          <a:ea typeface="+mn-ea"/>
          <a:cs typeface="+mn-cs"/>
        </a:defRPr>
      </a:lvl2pPr>
      <a:lvl3pPr marL="1317641" indent="-263528" algn="l" defTabSz="1054113" rtl="0" eaLnBrk="1" latinLnBrk="0" hangingPunct="1">
        <a:spcBef>
          <a:spcPct val="20000"/>
        </a:spcBef>
        <a:buFont typeface="Arial" pitchFamily="34" charset="0"/>
        <a:buChar char="•"/>
        <a:defRPr kumimoji="1" sz="1185" kern="1200">
          <a:solidFill>
            <a:schemeClr val="tx1"/>
          </a:solidFill>
          <a:latin typeface="+mn-lt"/>
          <a:ea typeface="+mn-ea"/>
          <a:cs typeface="+mn-cs"/>
        </a:defRPr>
      </a:lvl3pPr>
      <a:lvl4pPr marL="1844697" indent="-263528" algn="l" defTabSz="1054113" rtl="0" eaLnBrk="1" latinLnBrk="0" hangingPunct="1">
        <a:spcBef>
          <a:spcPct val="20000"/>
        </a:spcBef>
        <a:buFont typeface="Arial" pitchFamily="34" charset="0"/>
        <a:buChar char="–"/>
        <a:defRPr kumimoji="1" sz="1185" kern="1200">
          <a:solidFill>
            <a:schemeClr val="tx1"/>
          </a:solidFill>
          <a:latin typeface="+mn-lt"/>
          <a:ea typeface="+mn-ea"/>
          <a:cs typeface="+mn-cs"/>
        </a:defRPr>
      </a:lvl4pPr>
      <a:lvl5pPr marL="2371753" indent="-263528" algn="l" defTabSz="1054113" rtl="0" eaLnBrk="1" latinLnBrk="0" hangingPunct="1">
        <a:spcBef>
          <a:spcPct val="20000"/>
        </a:spcBef>
        <a:buFont typeface="Arial" pitchFamily="34" charset="0"/>
        <a:buChar char="»"/>
        <a:defRPr kumimoji="1" sz="1185" kern="1200">
          <a:solidFill>
            <a:schemeClr val="tx1"/>
          </a:solidFill>
          <a:latin typeface="+mn-lt"/>
          <a:ea typeface="+mn-ea"/>
          <a:cs typeface="+mn-cs"/>
        </a:defRPr>
      </a:lvl5pPr>
      <a:lvl6pPr marL="2898810" indent="-263528" algn="l" defTabSz="1054113" rtl="0" eaLnBrk="1" latinLnBrk="0" hangingPunct="1">
        <a:spcBef>
          <a:spcPct val="20000"/>
        </a:spcBef>
        <a:buFont typeface="Arial" pitchFamily="34" charset="0"/>
        <a:buChar char="•"/>
        <a:defRPr kumimoji="1" sz="2286" kern="1200">
          <a:solidFill>
            <a:schemeClr val="tx1"/>
          </a:solidFill>
          <a:latin typeface="+mn-lt"/>
          <a:ea typeface="+mn-ea"/>
          <a:cs typeface="+mn-cs"/>
        </a:defRPr>
      </a:lvl6pPr>
      <a:lvl7pPr marL="3425866" indent="-263528" algn="l" defTabSz="1054113" rtl="0" eaLnBrk="1" latinLnBrk="0" hangingPunct="1">
        <a:spcBef>
          <a:spcPct val="20000"/>
        </a:spcBef>
        <a:buFont typeface="Arial" pitchFamily="34" charset="0"/>
        <a:buChar char="•"/>
        <a:defRPr kumimoji="1" sz="2286" kern="1200">
          <a:solidFill>
            <a:schemeClr val="tx1"/>
          </a:solidFill>
          <a:latin typeface="+mn-lt"/>
          <a:ea typeface="+mn-ea"/>
          <a:cs typeface="+mn-cs"/>
        </a:defRPr>
      </a:lvl7pPr>
      <a:lvl8pPr marL="3952922" indent="-263528" algn="l" defTabSz="1054113" rtl="0" eaLnBrk="1" latinLnBrk="0" hangingPunct="1">
        <a:spcBef>
          <a:spcPct val="20000"/>
        </a:spcBef>
        <a:buFont typeface="Arial" pitchFamily="34" charset="0"/>
        <a:buChar char="•"/>
        <a:defRPr kumimoji="1" sz="2286" kern="1200">
          <a:solidFill>
            <a:schemeClr val="tx1"/>
          </a:solidFill>
          <a:latin typeface="+mn-lt"/>
          <a:ea typeface="+mn-ea"/>
          <a:cs typeface="+mn-cs"/>
        </a:defRPr>
      </a:lvl8pPr>
      <a:lvl9pPr marL="4479979" indent="-263528" algn="l" defTabSz="1054113" rtl="0" eaLnBrk="1" latinLnBrk="0" hangingPunct="1">
        <a:spcBef>
          <a:spcPct val="20000"/>
        </a:spcBef>
        <a:buFont typeface="Arial" pitchFamily="34" charset="0"/>
        <a:buChar char="•"/>
        <a:defRPr kumimoji="1" sz="2286" kern="1200">
          <a:solidFill>
            <a:schemeClr val="tx1"/>
          </a:solidFill>
          <a:latin typeface="+mn-lt"/>
          <a:ea typeface="+mn-ea"/>
          <a:cs typeface="+mn-cs"/>
        </a:defRPr>
      </a:lvl9pPr>
    </p:bodyStyle>
    <p:otherStyle>
      <a:defPPr>
        <a:defRPr lang="ja-JP"/>
      </a:defPPr>
      <a:lvl1pPr marL="0" algn="l" defTabSz="1054113" rtl="0" eaLnBrk="1" latinLnBrk="0" hangingPunct="1">
        <a:defRPr kumimoji="1" sz="2032" kern="1200">
          <a:solidFill>
            <a:schemeClr val="tx1"/>
          </a:solidFill>
          <a:latin typeface="+mn-lt"/>
          <a:ea typeface="+mn-ea"/>
          <a:cs typeface="+mn-cs"/>
        </a:defRPr>
      </a:lvl1pPr>
      <a:lvl2pPr marL="527056" algn="l" defTabSz="1054113" rtl="0" eaLnBrk="1" latinLnBrk="0" hangingPunct="1">
        <a:defRPr kumimoji="1" sz="2032" kern="1200">
          <a:solidFill>
            <a:schemeClr val="tx1"/>
          </a:solidFill>
          <a:latin typeface="+mn-lt"/>
          <a:ea typeface="+mn-ea"/>
          <a:cs typeface="+mn-cs"/>
        </a:defRPr>
      </a:lvl2pPr>
      <a:lvl3pPr marL="1054113" algn="l" defTabSz="1054113" rtl="0" eaLnBrk="1" latinLnBrk="0" hangingPunct="1">
        <a:defRPr kumimoji="1" sz="2032" kern="1200">
          <a:solidFill>
            <a:schemeClr val="tx1"/>
          </a:solidFill>
          <a:latin typeface="+mn-lt"/>
          <a:ea typeface="+mn-ea"/>
          <a:cs typeface="+mn-cs"/>
        </a:defRPr>
      </a:lvl3pPr>
      <a:lvl4pPr marL="1581169" algn="l" defTabSz="1054113" rtl="0" eaLnBrk="1" latinLnBrk="0" hangingPunct="1">
        <a:defRPr kumimoji="1" sz="2032" kern="1200">
          <a:solidFill>
            <a:schemeClr val="tx1"/>
          </a:solidFill>
          <a:latin typeface="+mn-lt"/>
          <a:ea typeface="+mn-ea"/>
          <a:cs typeface="+mn-cs"/>
        </a:defRPr>
      </a:lvl4pPr>
      <a:lvl5pPr marL="2108225" algn="l" defTabSz="1054113" rtl="0" eaLnBrk="1" latinLnBrk="0" hangingPunct="1">
        <a:defRPr kumimoji="1" sz="2032" kern="1200">
          <a:solidFill>
            <a:schemeClr val="tx1"/>
          </a:solidFill>
          <a:latin typeface="+mn-lt"/>
          <a:ea typeface="+mn-ea"/>
          <a:cs typeface="+mn-cs"/>
        </a:defRPr>
      </a:lvl5pPr>
      <a:lvl6pPr marL="2635281" algn="l" defTabSz="1054113" rtl="0" eaLnBrk="1" latinLnBrk="0" hangingPunct="1">
        <a:defRPr kumimoji="1" sz="2032" kern="1200">
          <a:solidFill>
            <a:schemeClr val="tx1"/>
          </a:solidFill>
          <a:latin typeface="+mn-lt"/>
          <a:ea typeface="+mn-ea"/>
          <a:cs typeface="+mn-cs"/>
        </a:defRPr>
      </a:lvl6pPr>
      <a:lvl7pPr marL="3162338" algn="l" defTabSz="1054113" rtl="0" eaLnBrk="1" latinLnBrk="0" hangingPunct="1">
        <a:defRPr kumimoji="1" sz="2032" kern="1200">
          <a:solidFill>
            <a:schemeClr val="tx1"/>
          </a:solidFill>
          <a:latin typeface="+mn-lt"/>
          <a:ea typeface="+mn-ea"/>
          <a:cs typeface="+mn-cs"/>
        </a:defRPr>
      </a:lvl7pPr>
      <a:lvl8pPr marL="3689394" algn="l" defTabSz="1054113" rtl="0" eaLnBrk="1" latinLnBrk="0" hangingPunct="1">
        <a:defRPr kumimoji="1" sz="2032" kern="1200">
          <a:solidFill>
            <a:schemeClr val="tx1"/>
          </a:solidFill>
          <a:latin typeface="+mn-lt"/>
          <a:ea typeface="+mn-ea"/>
          <a:cs typeface="+mn-cs"/>
        </a:defRPr>
      </a:lvl8pPr>
      <a:lvl9pPr marL="4216450" algn="l" defTabSz="1054113" rtl="0" eaLnBrk="1" latinLnBrk="0" hangingPunct="1">
        <a:defRPr kumimoji="1" sz="203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247177" y="1056788"/>
            <a:ext cx="12443141" cy="1772665"/>
          </a:xfrm>
          <a:prstGeom prst="rect">
            <a:avLst/>
          </a:prstGeom>
          <a:noFill/>
          <a:ln>
            <a:noFill/>
          </a:ln>
        </p:spPr>
        <p:txBody>
          <a:bodyPr wrap="square" rtlCol="0" anchor="ctr">
            <a:spAutoFit/>
          </a:bodyPr>
          <a:lstStyle/>
          <a:p>
            <a:pPr defTabSz="1108075">
              <a:lnSpc>
                <a:spcPts val="1900"/>
              </a:lnSpc>
              <a:tabLst>
                <a:tab pos="3771900" algn="ctr"/>
              </a:tabLst>
            </a:pP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大阪府内の民間事業主に雇用されている障がい者の数は、令和</a:t>
            </a:r>
            <a:r>
              <a:rPr lang="en-US" altLang="ja-JP" sz="1400" dirty="0">
                <a:latin typeface="Meiryo UI" panose="020B0604030504040204" pitchFamily="50" charset="-128"/>
                <a:ea typeface="Meiryo UI" panose="020B0604030504040204" pitchFamily="50" charset="-128"/>
              </a:rPr>
              <a:t>5</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rPr>
              <a:t>日現在、前年より</a:t>
            </a:r>
            <a:r>
              <a:rPr lang="en-US" altLang="ja-JP" sz="1400" dirty="0">
                <a:latin typeface="Meiryo UI" panose="020B0604030504040204" pitchFamily="50" charset="-128"/>
                <a:ea typeface="Meiryo UI" panose="020B0604030504040204" pitchFamily="50" charset="-128"/>
              </a:rPr>
              <a:t>2,881.0</a:t>
            </a:r>
            <a:r>
              <a:rPr lang="ja-JP" altLang="en-US" sz="1400" dirty="0">
                <a:latin typeface="Meiryo UI" panose="020B0604030504040204" pitchFamily="50" charset="-128"/>
                <a:ea typeface="Meiryo UI" panose="020B0604030504040204" pitchFamily="50" charset="-128"/>
              </a:rPr>
              <a:t>人増加の</a:t>
            </a:r>
            <a:r>
              <a:rPr lang="en-US" altLang="ja-JP" sz="1400" dirty="0">
                <a:latin typeface="Meiryo UI" panose="020B0604030504040204" pitchFamily="50" charset="-128"/>
                <a:ea typeface="Meiryo UI" panose="020B0604030504040204" pitchFamily="50" charset="-128"/>
              </a:rPr>
              <a:t>5</a:t>
            </a:r>
            <a:r>
              <a:rPr lang="ja-JP" altLang="en-US" sz="1400" dirty="0">
                <a:latin typeface="Meiryo UI" panose="020B0604030504040204" pitchFamily="50" charset="-128"/>
                <a:ea typeface="Meiryo UI" panose="020B0604030504040204" pitchFamily="50" charset="-128"/>
              </a:rPr>
              <a:t>万</a:t>
            </a:r>
            <a:r>
              <a:rPr lang="en-US" altLang="ja-JP" sz="1400" dirty="0">
                <a:latin typeface="Meiryo UI" panose="020B0604030504040204" pitchFamily="50" charset="-128"/>
                <a:ea typeface="Meiryo UI" panose="020B0604030504040204" pitchFamily="50" charset="-128"/>
              </a:rPr>
              <a:t>8,282.0</a:t>
            </a:r>
            <a:r>
              <a:rPr lang="ja-JP" altLang="en-US" sz="1400" dirty="0">
                <a:latin typeface="Meiryo UI" panose="020B0604030504040204" pitchFamily="50" charset="-128"/>
                <a:ea typeface="Meiryo UI" panose="020B0604030504040204" pitchFamily="50" charset="-128"/>
              </a:rPr>
              <a:t>人と過去最高を更新し、</a:t>
            </a:r>
            <a:r>
              <a:rPr lang="en-US" altLang="ja-JP" sz="1400" dirty="0">
                <a:latin typeface="Meiryo UI" panose="020B0604030504040204" pitchFamily="50" charset="-128"/>
                <a:ea typeface="Meiryo UI" panose="020B0604030504040204" pitchFamily="50" charset="-128"/>
              </a:rPr>
              <a:t>20</a:t>
            </a:r>
            <a:r>
              <a:rPr lang="ja-JP" altLang="en-US" sz="1400" dirty="0">
                <a:latin typeface="Meiryo UI" panose="020B0604030504040204" pitchFamily="50" charset="-128"/>
                <a:ea typeface="Meiryo UI" panose="020B0604030504040204" pitchFamily="50" charset="-128"/>
              </a:rPr>
              <a:t>年連続で増加し</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　 ており、実雇用率も過去最高の</a:t>
            </a:r>
            <a:r>
              <a:rPr lang="en-US" altLang="ja-JP" sz="1400" dirty="0">
                <a:latin typeface="Meiryo UI" panose="020B0604030504040204" pitchFamily="50" charset="-128"/>
                <a:ea typeface="Meiryo UI" panose="020B0604030504040204" pitchFamily="50" charset="-128"/>
              </a:rPr>
              <a:t>2.35%</a:t>
            </a:r>
            <a:r>
              <a:rPr lang="ja-JP" altLang="en-US" sz="1400" dirty="0">
                <a:latin typeface="Meiryo UI" panose="020B0604030504040204" pitchFamily="50" charset="-128"/>
                <a:ea typeface="Meiryo UI" panose="020B0604030504040204" pitchFamily="50" charset="-128"/>
              </a:rPr>
              <a:t>（前年</a:t>
            </a:r>
            <a:r>
              <a:rPr lang="en-US" altLang="ja-JP" sz="1400" dirty="0">
                <a:latin typeface="Meiryo UI" panose="020B0604030504040204" pitchFamily="50" charset="-128"/>
                <a:ea typeface="Meiryo UI" panose="020B0604030504040204" pitchFamily="50" charset="-128"/>
              </a:rPr>
              <a:t>2.25</a:t>
            </a:r>
            <a:r>
              <a:rPr lang="ja-JP" altLang="en-US" sz="1400" dirty="0">
                <a:latin typeface="Meiryo UI" panose="020B0604030504040204" pitchFamily="50" charset="-128"/>
                <a:ea typeface="Meiryo UI" panose="020B0604030504040204" pitchFamily="50" charset="-128"/>
              </a:rPr>
              <a:t>％）となった。　参考：</a:t>
            </a:r>
            <a:r>
              <a:rPr lang="en-US" altLang="ja-JP" sz="1400" dirty="0">
                <a:latin typeface="Meiryo UI" panose="020B0604030504040204" pitchFamily="50" charset="-128"/>
                <a:ea typeface="Meiryo UI" panose="020B0604030504040204" pitchFamily="50" charset="-128"/>
              </a:rPr>
              <a:t>R5</a:t>
            </a:r>
            <a:r>
              <a:rPr lang="ja-JP" altLang="en-US" sz="1400" dirty="0">
                <a:latin typeface="Meiryo UI" panose="020B0604030504040204" pitchFamily="50" charset="-128"/>
                <a:ea typeface="Meiryo UI" panose="020B0604030504040204" pitchFamily="50" charset="-128"/>
              </a:rPr>
              <a:t>全国実雇用率</a:t>
            </a:r>
            <a:r>
              <a:rPr lang="en-US" altLang="ja-JP" sz="1400" dirty="0">
                <a:latin typeface="Meiryo UI" panose="020B0604030504040204" pitchFamily="50" charset="-128"/>
                <a:ea typeface="Meiryo UI" panose="020B0604030504040204" pitchFamily="50" charset="-128"/>
              </a:rPr>
              <a:t>…2.33</a:t>
            </a:r>
            <a:r>
              <a:rPr lang="ja-JP" altLang="en-US" sz="1400" dirty="0">
                <a:latin typeface="Meiryo UI" panose="020B0604030504040204" pitchFamily="50" charset="-128"/>
                <a:ea typeface="Meiryo UI" panose="020B0604030504040204" pitchFamily="50" charset="-128"/>
              </a:rPr>
              <a:t>％、都道府県別順位</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全国</a:t>
            </a:r>
            <a:r>
              <a:rPr lang="en-US" altLang="ja-JP" sz="1400" dirty="0">
                <a:latin typeface="Meiryo UI" panose="020B0604030504040204" pitchFamily="50" charset="-128"/>
                <a:ea typeface="Meiryo UI" panose="020B0604030504040204" pitchFamily="50" charset="-128"/>
              </a:rPr>
              <a:t>36</a:t>
            </a:r>
            <a:r>
              <a:rPr lang="ja-JP" altLang="en-US" sz="1400" dirty="0">
                <a:latin typeface="Meiryo UI" panose="020B0604030504040204" pitchFamily="50" charset="-128"/>
                <a:ea typeface="Meiryo UI" panose="020B0604030504040204" pitchFamily="50" charset="-128"/>
              </a:rPr>
              <a:t>位</a:t>
            </a:r>
            <a:endParaRPr lang="en-US" altLang="ja-JP" sz="1400" dirty="0">
              <a:latin typeface="Meiryo UI" panose="020B0604030504040204" pitchFamily="50" charset="-128"/>
              <a:ea typeface="Meiryo UI" panose="020B0604030504040204" pitchFamily="50" charset="-128"/>
            </a:endParaRPr>
          </a:p>
          <a:p>
            <a:pPr defTabSz="1108075">
              <a:lnSpc>
                <a:spcPts val="1900"/>
              </a:lnSpc>
              <a:tabLst>
                <a:tab pos="3771900" algn="ctr"/>
              </a:tabLst>
            </a:pPr>
            <a:r>
              <a:rPr lang="ja-JP" altLang="en-US" sz="1400" dirty="0">
                <a:latin typeface="Meiryo UI" panose="020B0604030504040204" pitchFamily="50" charset="-128"/>
                <a:ea typeface="Meiryo UI" panose="020B0604030504040204" pitchFamily="50" charset="-128"/>
              </a:rPr>
              <a:t>○ 規模別でみると常用雇用労働者数</a:t>
            </a:r>
            <a:r>
              <a:rPr lang="en-US" altLang="ja-JP" sz="1400" dirty="0">
                <a:latin typeface="Meiryo UI" panose="020B0604030504040204" pitchFamily="50" charset="-128"/>
                <a:ea typeface="Meiryo UI" panose="020B0604030504040204" pitchFamily="50" charset="-128"/>
              </a:rPr>
              <a:t>43.5</a:t>
            </a:r>
            <a:r>
              <a:rPr lang="ja-JP" altLang="en-US" sz="1400" dirty="0">
                <a:latin typeface="Meiryo UI" panose="020B0604030504040204" pitchFamily="50" charset="-128"/>
                <a:ea typeface="Meiryo UI" panose="020B0604030504040204" pitchFamily="50" charset="-128"/>
              </a:rPr>
              <a:t>人以上</a:t>
            </a:r>
            <a:r>
              <a:rPr lang="en-US" altLang="ja-JP" sz="1400" dirty="0">
                <a:latin typeface="Meiryo UI" panose="020B0604030504040204" pitchFamily="50" charset="-128"/>
                <a:ea typeface="Meiryo UI" panose="020B0604030504040204" pitchFamily="50" charset="-128"/>
              </a:rPr>
              <a:t>100</a:t>
            </a:r>
            <a:r>
              <a:rPr lang="ja-JP" altLang="en-US" sz="1400" dirty="0">
                <a:latin typeface="Meiryo UI" panose="020B0604030504040204" pitchFamily="50" charset="-128"/>
                <a:ea typeface="Meiryo UI" panose="020B0604030504040204" pitchFamily="50" charset="-128"/>
              </a:rPr>
              <a:t>人未満の中小事業主の実雇用率は</a:t>
            </a:r>
            <a:r>
              <a:rPr lang="en-US" altLang="ja-JP" sz="1400" dirty="0">
                <a:latin typeface="Meiryo UI" panose="020B0604030504040204" pitchFamily="50" charset="-128"/>
                <a:ea typeface="Meiryo UI" panose="020B0604030504040204" pitchFamily="50" charset="-128"/>
              </a:rPr>
              <a:t>1.86</a:t>
            </a:r>
            <a:r>
              <a:rPr lang="ja-JP" altLang="en-US" sz="1400" dirty="0">
                <a:latin typeface="Meiryo UI" panose="020B0604030504040204" pitchFamily="50" charset="-128"/>
                <a:ea typeface="Meiryo UI" panose="020B0604030504040204" pitchFamily="50" charset="-128"/>
              </a:rPr>
              <a:t>％（全体</a:t>
            </a:r>
            <a:r>
              <a:rPr lang="en-US" altLang="ja-JP" sz="1400" dirty="0">
                <a:latin typeface="Meiryo UI" panose="020B0604030504040204" pitchFamily="50" charset="-128"/>
                <a:ea typeface="Meiryo UI" panose="020B0604030504040204" pitchFamily="50" charset="-128"/>
              </a:rPr>
              <a:t>2.35%</a:t>
            </a:r>
            <a:r>
              <a:rPr lang="ja-JP" altLang="en-US" sz="1400" dirty="0">
                <a:latin typeface="Meiryo UI" panose="020B0604030504040204" pitchFamily="50" charset="-128"/>
                <a:ea typeface="Meiryo UI" panose="020B0604030504040204" pitchFamily="50" charset="-128"/>
              </a:rPr>
              <a:t>）、法定雇用率達成割合は</a:t>
            </a:r>
            <a:r>
              <a:rPr lang="en-US" altLang="ja-JP" sz="1400" dirty="0">
                <a:latin typeface="Meiryo UI" panose="020B0604030504040204" pitchFamily="50" charset="-128"/>
                <a:ea typeface="Meiryo UI" panose="020B0604030504040204" pitchFamily="50" charset="-128"/>
              </a:rPr>
              <a:t>42.1</a:t>
            </a:r>
            <a:r>
              <a:rPr lang="ja-JP" altLang="en-US" sz="1400" dirty="0">
                <a:latin typeface="Meiryo UI" panose="020B0604030504040204" pitchFamily="50" charset="-128"/>
                <a:ea typeface="Meiryo UI" panose="020B0604030504040204" pitchFamily="50" charset="-128"/>
              </a:rPr>
              <a:t>％（全体</a:t>
            </a:r>
            <a:r>
              <a:rPr lang="en-US" altLang="ja-JP" sz="1400" dirty="0">
                <a:latin typeface="Meiryo UI" panose="020B0604030504040204" pitchFamily="50" charset="-128"/>
                <a:ea typeface="Meiryo UI" panose="020B0604030504040204" pitchFamily="50" charset="-128"/>
              </a:rPr>
              <a:t>46.1%</a:t>
            </a:r>
            <a:r>
              <a:rPr lang="ja-JP" altLang="en-US" sz="1400" dirty="0">
                <a:latin typeface="Meiryo UI" panose="020B0604030504040204" pitchFamily="50" charset="-128"/>
                <a:ea typeface="Meiryo UI" panose="020B0604030504040204" pitchFamily="50" charset="-128"/>
              </a:rPr>
              <a:t>）</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　 と、全体と比べて低位にある。また、障害者雇用促進法の改正（令和４年改正）により法定雇用率の引き上げ等（</a:t>
            </a:r>
            <a:r>
              <a:rPr lang="en-US" altLang="ja-JP" sz="1400" dirty="0">
                <a:latin typeface="Meiryo UI" panose="020B0604030504040204" pitchFamily="50" charset="-128"/>
                <a:ea typeface="Meiryo UI" panose="020B0604030504040204" pitchFamily="50" charset="-128"/>
              </a:rPr>
              <a:t>R6</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4</a:t>
            </a:r>
            <a:r>
              <a:rPr lang="ja-JP" altLang="en-US" sz="1400" dirty="0">
                <a:latin typeface="Meiryo UI" panose="020B0604030504040204" pitchFamily="50" charset="-128"/>
                <a:ea typeface="Meiryo UI" panose="020B0604030504040204" pitchFamily="50" charset="-128"/>
              </a:rPr>
              <a:t>月から</a:t>
            </a:r>
            <a:r>
              <a:rPr lang="en-US" altLang="ja-JP" sz="1400" dirty="0">
                <a:latin typeface="Meiryo UI" panose="020B0604030504040204" pitchFamily="50" charset="-128"/>
                <a:ea typeface="Meiryo UI" panose="020B0604030504040204" pitchFamily="50" charset="-128"/>
              </a:rPr>
              <a:t>2.5</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R8</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7</a:t>
            </a:r>
            <a:r>
              <a:rPr lang="ja-JP" altLang="en-US" sz="1400" dirty="0">
                <a:latin typeface="Meiryo UI" panose="020B0604030504040204" pitchFamily="50" charset="-128"/>
                <a:ea typeface="Meiryo UI" panose="020B0604030504040204" pitchFamily="50" charset="-128"/>
              </a:rPr>
              <a:t>から</a:t>
            </a:r>
            <a:r>
              <a:rPr lang="en-US" altLang="ja-JP" sz="1400" dirty="0">
                <a:latin typeface="Meiryo UI" panose="020B0604030504040204" pitchFamily="50" charset="-128"/>
                <a:ea typeface="Meiryo UI" panose="020B0604030504040204" pitchFamily="50" charset="-128"/>
              </a:rPr>
              <a:t>2.7</a:t>
            </a:r>
            <a:r>
              <a:rPr lang="ja-JP" altLang="en-US" sz="1400" dirty="0">
                <a:latin typeface="Meiryo UI" panose="020B0604030504040204" pitchFamily="50" charset="-128"/>
                <a:ea typeface="Meiryo UI" panose="020B0604030504040204" pitchFamily="50" charset="-128"/>
              </a:rPr>
              <a:t>％）が予定され</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　 ていることを踏まえ、これら事業主 に対する障がい者雇用への意識啓発や個々の状況に応じた支援が引き続き必要である。</a:t>
            </a:r>
          </a:p>
          <a:p>
            <a:pPr defTabSz="1108075">
              <a:lnSpc>
                <a:spcPts val="1900"/>
              </a:lnSpc>
              <a:tabLst>
                <a:tab pos="3771900" algn="ctr"/>
              </a:tabLst>
            </a:pPr>
            <a:r>
              <a:rPr lang="ja-JP" altLang="en-US" sz="1400" dirty="0">
                <a:latin typeface="Meiryo UI" panose="020B0604030504040204" pitchFamily="50" charset="-128"/>
                <a:ea typeface="Meiryo UI" panose="020B0604030504040204" pitchFamily="50" charset="-128"/>
              </a:rPr>
              <a:t>○ また、障がい別でみると、令和</a:t>
            </a:r>
            <a:r>
              <a:rPr lang="en-US" altLang="ja-JP" sz="1400" dirty="0">
                <a:latin typeface="Meiryo UI" panose="020B0604030504040204" pitchFamily="50" charset="-128"/>
                <a:ea typeface="Meiryo UI" panose="020B0604030504040204" pitchFamily="50" charset="-128"/>
              </a:rPr>
              <a:t>5</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rPr>
              <a:t>日現在、精神障がい者の雇用数は</a:t>
            </a:r>
            <a:r>
              <a:rPr lang="en-US" altLang="ja-JP" sz="1400" dirty="0">
                <a:latin typeface="Meiryo UI" panose="020B0604030504040204" pitchFamily="50" charset="-128"/>
                <a:ea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rPr>
              <a:t>万</a:t>
            </a:r>
            <a:r>
              <a:rPr lang="en-US" altLang="ja-JP" sz="1400" dirty="0">
                <a:latin typeface="Meiryo UI" panose="020B0604030504040204" pitchFamily="50" charset="-128"/>
                <a:ea typeface="Meiryo UI" panose="020B0604030504040204" pitchFamily="50" charset="-128"/>
              </a:rPr>
              <a:t>1,579.0</a:t>
            </a:r>
            <a:r>
              <a:rPr lang="ja-JP" altLang="en-US" sz="1400" dirty="0">
                <a:latin typeface="Meiryo UI" panose="020B0604030504040204" pitchFamily="50" charset="-128"/>
                <a:ea typeface="Meiryo UI" panose="020B0604030504040204" pitchFamily="50" charset="-128"/>
              </a:rPr>
              <a:t>人で、雇用率制度の算定対象となる前の平成</a:t>
            </a:r>
            <a:r>
              <a:rPr lang="en-US" altLang="ja-JP" sz="1400" dirty="0">
                <a:latin typeface="Meiryo UI" panose="020B0604030504040204" pitchFamily="50" charset="-128"/>
                <a:ea typeface="Meiryo UI" panose="020B0604030504040204" pitchFamily="50" charset="-128"/>
              </a:rPr>
              <a:t>29</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(3,848.5</a:t>
            </a:r>
            <a:r>
              <a:rPr lang="ja-JP" altLang="en-US" sz="1400" dirty="0">
                <a:latin typeface="Meiryo UI" panose="020B0604030504040204" pitchFamily="50" charset="-128"/>
                <a:ea typeface="Meiryo UI" panose="020B0604030504040204" pitchFamily="50" charset="-128"/>
              </a:rPr>
              <a:t>人</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と比べ、約</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倍と</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　 大幅に増加している。課題となっている職場定着を推進するため、引き続き事業主の障がい特性等に対する理解を高め、職場環境の整備を促進していくことが必要である。</a:t>
            </a:r>
            <a:endParaRPr lang="en-US" altLang="ja-JP" sz="14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280119" y="676399"/>
            <a:ext cx="2448273" cy="307777"/>
          </a:xfrm>
          <a:prstGeom prst="rect">
            <a:avLst/>
          </a:prstGeom>
          <a:solidFill>
            <a:srgbClr val="009900"/>
          </a:solidFill>
          <a:ln>
            <a:noFill/>
          </a:ln>
        </p:spPr>
        <p:txBody>
          <a:bodyPr wrap="square" rtlCol="0">
            <a:spAutoFit/>
          </a:bodyPr>
          <a:lstStyle/>
          <a:p>
            <a:r>
              <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a:t>
            </a:r>
            <a:r>
              <a:rPr kumimoji="1" lang="ja-JP" altLang="en-US" sz="1400" b="1" dirty="0" err="1">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障がい</a:t>
            </a:r>
            <a:r>
              <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者雇用の現状等</a:t>
            </a:r>
          </a:p>
        </p:txBody>
      </p:sp>
      <p:sp>
        <p:nvSpPr>
          <p:cNvPr id="24" name="タイトル 1"/>
          <p:cNvSpPr txBox="1">
            <a:spLocks/>
          </p:cNvSpPr>
          <p:nvPr/>
        </p:nvSpPr>
        <p:spPr>
          <a:xfrm>
            <a:off x="208112" y="3033511"/>
            <a:ext cx="7449949" cy="277501"/>
          </a:xfrm>
          <a:prstGeom prst="rect">
            <a:avLst/>
          </a:prstGeom>
        </p:spPr>
        <p:txBody>
          <a:bodyPr vert="horz" lIns="95782" tIns="47891" rIns="95782" bIns="47891" rtlCol="0" anchor="ctr">
            <a:noAutofit/>
          </a:bodyPr>
          <a:lstStyle>
            <a:lvl1pPr algn="ctr" defTabSz="957816" rtl="0" eaLnBrk="1" latinLnBrk="0" hangingPunct="1">
              <a:spcBef>
                <a:spcPct val="0"/>
              </a:spcBef>
              <a:buNone/>
              <a:defRPr kumimoji="1" sz="4600" kern="1200">
                <a:solidFill>
                  <a:schemeClr val="tx1"/>
                </a:solidFill>
                <a:latin typeface="+mj-lt"/>
                <a:ea typeface="+mj-ea"/>
                <a:cs typeface="+mj-cs"/>
              </a:defRPr>
            </a:lvl1pPr>
          </a:lstStyle>
          <a:p>
            <a:pPr algn="l"/>
            <a:r>
              <a:rPr lang="ja-JP" altLang="en-US" sz="1100" b="1" dirty="0">
                <a:latin typeface="Meiryo UI" panose="020B0604030504040204" pitchFamily="50" charset="-128"/>
                <a:ea typeface="Meiryo UI" panose="020B0604030504040204" pitchFamily="50" charset="-128"/>
              </a:rPr>
              <a:t>■大阪府内の民間事業主における障がい者の雇用状況</a:t>
            </a:r>
            <a:r>
              <a:rPr lang="ja-JP" altLang="en-US" sz="900" dirty="0">
                <a:latin typeface="Meiryo UI" panose="020B0604030504040204" pitchFamily="50" charset="-128"/>
                <a:ea typeface="Meiryo UI" panose="020B0604030504040204" pitchFamily="50" charset="-128"/>
              </a:rPr>
              <a:t>（大阪労働局発表「平成</a:t>
            </a:r>
            <a:r>
              <a:rPr lang="en-US" altLang="ja-JP" sz="900" dirty="0">
                <a:latin typeface="Meiryo UI" panose="020B0604030504040204" pitchFamily="50" charset="-128"/>
                <a:ea typeface="Meiryo UI" panose="020B0604030504040204" pitchFamily="50" charset="-128"/>
              </a:rPr>
              <a:t>30</a:t>
            </a:r>
            <a:r>
              <a:rPr lang="ja-JP" altLang="en-US" sz="900" dirty="0">
                <a:latin typeface="Meiryo UI" panose="020B0604030504040204" pitchFamily="50" charset="-128"/>
                <a:ea typeface="Meiryo UI" panose="020B0604030504040204" pitchFamily="50" charset="-128"/>
              </a:rPr>
              <a:t>年、令和</a:t>
            </a:r>
            <a:r>
              <a:rPr lang="en-US" altLang="ja-JP" sz="900" dirty="0">
                <a:latin typeface="Meiryo UI" panose="020B0604030504040204" pitchFamily="50" charset="-128"/>
                <a:ea typeface="Meiryo UI" panose="020B0604030504040204" pitchFamily="50" charset="-128"/>
              </a:rPr>
              <a:t>5</a:t>
            </a:r>
            <a:r>
              <a:rPr lang="ja-JP" altLang="en-US" sz="900" dirty="0">
                <a:latin typeface="Meiryo UI" panose="020B0604030504040204" pitchFamily="50" charset="-128"/>
                <a:ea typeface="Meiryo UI" panose="020B0604030504040204" pitchFamily="50" charset="-128"/>
              </a:rPr>
              <a:t>年 障害者雇用状況の集計結果」）</a:t>
            </a:r>
          </a:p>
        </p:txBody>
      </p:sp>
      <p:graphicFrame>
        <p:nvGraphicFramePr>
          <p:cNvPr id="19" name="表 18"/>
          <p:cNvGraphicFramePr>
            <a:graphicFrameLocks noGrp="1"/>
          </p:cNvGraphicFramePr>
          <p:nvPr>
            <p:extLst>
              <p:ext uri="{D42A27DB-BD31-4B8C-83A1-F6EECF244321}">
                <p14:modId xmlns:p14="http://schemas.microsoft.com/office/powerpoint/2010/main" val="1418079998"/>
              </p:ext>
            </p:extLst>
          </p:nvPr>
        </p:nvGraphicFramePr>
        <p:xfrm>
          <a:off x="8489032" y="3340791"/>
          <a:ext cx="3168352" cy="590351"/>
        </p:xfrm>
        <a:graphic>
          <a:graphicData uri="http://schemas.openxmlformats.org/drawingml/2006/table">
            <a:tbl>
              <a:tblPr firstRow="1" bandRow="1">
                <a:tableStyleId>{5940675A-B579-460E-94D1-54222C63F5DA}</a:tableStyleId>
              </a:tblPr>
              <a:tblGrid>
                <a:gridCol w="1026672">
                  <a:extLst>
                    <a:ext uri="{9D8B030D-6E8A-4147-A177-3AD203B41FA5}">
                      <a16:colId xmlns:a16="http://schemas.microsoft.com/office/drawing/2014/main" val="1169107148"/>
                    </a:ext>
                  </a:extLst>
                </a:gridCol>
                <a:gridCol w="1118962">
                  <a:extLst>
                    <a:ext uri="{9D8B030D-6E8A-4147-A177-3AD203B41FA5}">
                      <a16:colId xmlns:a16="http://schemas.microsoft.com/office/drawing/2014/main" val="2563965444"/>
                    </a:ext>
                  </a:extLst>
                </a:gridCol>
                <a:gridCol w="1022718">
                  <a:extLst>
                    <a:ext uri="{9D8B030D-6E8A-4147-A177-3AD203B41FA5}">
                      <a16:colId xmlns:a16="http://schemas.microsoft.com/office/drawing/2014/main" val="879573053"/>
                    </a:ext>
                  </a:extLst>
                </a:gridCol>
              </a:tblGrid>
              <a:tr h="227059">
                <a:tc>
                  <a:txBody>
                    <a:bodyPr/>
                    <a:lstStyle/>
                    <a:p>
                      <a:pPr algn="ctr">
                        <a:spcAft>
                          <a:spcPts val="0"/>
                        </a:spcAft>
                      </a:pPr>
                      <a:r>
                        <a:rPr lang="en-US" altLang="ja-JP" sz="1000" kern="100" dirty="0">
                          <a:effectLst/>
                          <a:latin typeface="Meiryo UI" panose="020B0604030504040204" pitchFamily="50" charset="-128"/>
                          <a:ea typeface="Meiryo UI" panose="020B0604030504040204" pitchFamily="50" charset="-128"/>
                        </a:rPr>
                        <a:t>H29</a:t>
                      </a:r>
                      <a:r>
                        <a:rPr lang="ja-JP" sz="1000" kern="100" dirty="0">
                          <a:effectLst/>
                          <a:latin typeface="Meiryo UI" panose="020B0604030504040204" pitchFamily="50" charset="-128"/>
                          <a:ea typeface="Meiryo UI" panose="020B0604030504040204" pitchFamily="50" charset="-128"/>
                        </a:rPr>
                        <a:t>年度</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strike="noStrike" dirty="0">
                          <a:solidFill>
                            <a:schemeClr val="tx1"/>
                          </a:solidFill>
                          <a:latin typeface="Meiryo UI" panose="020B0604030504040204" pitchFamily="50" charset="-128"/>
                          <a:ea typeface="Meiryo UI" panose="020B0604030504040204" pitchFamily="50" charset="-128"/>
                        </a:rPr>
                        <a:t>R4</a:t>
                      </a:r>
                      <a:r>
                        <a:rPr lang="ja-JP" sz="1000" kern="100" dirty="0">
                          <a:solidFill>
                            <a:schemeClr val="tx1"/>
                          </a:solidFill>
                          <a:effectLst/>
                          <a:latin typeface="Meiryo UI" panose="020B0604030504040204" pitchFamily="50" charset="-128"/>
                          <a:ea typeface="Meiryo UI" panose="020B0604030504040204" pitchFamily="50" charset="-128"/>
                        </a:rPr>
                        <a:t>年度</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rPr>
                        <a:t>増減</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tc>
                <a:extLst>
                  <a:ext uri="{0D108BD9-81ED-4DB2-BD59-A6C34878D82A}">
                    <a16:rowId xmlns:a16="http://schemas.microsoft.com/office/drawing/2014/main" val="1227809401"/>
                  </a:ext>
                </a:extLst>
              </a:tr>
              <a:tr h="363292">
                <a:tc>
                  <a:txBody>
                    <a:bodyPr/>
                    <a:lstStyle/>
                    <a:p>
                      <a:pPr algn="ctr">
                        <a:spcAft>
                          <a:spcPts val="0"/>
                        </a:spcAft>
                      </a:pPr>
                      <a:r>
                        <a:rPr lang="en-US" altLang="ja-JP" sz="1000" kern="100" dirty="0">
                          <a:effectLst/>
                          <a:latin typeface="Meiryo UI" panose="020B0604030504040204" pitchFamily="50" charset="-128"/>
                          <a:ea typeface="Meiryo UI" panose="020B0604030504040204" pitchFamily="50" charset="-128"/>
                        </a:rPr>
                        <a:t>7,300</a:t>
                      </a:r>
                      <a:r>
                        <a:rPr lang="ja-JP" sz="1000" kern="100" dirty="0">
                          <a:effectLst/>
                          <a:latin typeface="Meiryo UI" panose="020B0604030504040204" pitchFamily="50" charset="-128"/>
                          <a:ea typeface="Meiryo UI" panose="020B0604030504040204" pitchFamily="50" charset="-128"/>
                        </a:rPr>
                        <a:t>人</a:t>
                      </a:r>
                      <a:endParaRPr 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strike="noStrike" kern="100" baseline="0" dirty="0">
                          <a:solidFill>
                            <a:schemeClr val="tx1"/>
                          </a:solidFill>
                          <a:effectLst/>
                          <a:latin typeface="Meiryo UI" panose="020B0604030504040204" pitchFamily="50" charset="-128"/>
                          <a:ea typeface="Meiryo UI" panose="020B0604030504040204" pitchFamily="50" charset="-128"/>
                        </a:rPr>
                        <a:t>9,319</a:t>
                      </a:r>
                      <a:r>
                        <a:rPr lang="ja-JP" sz="1000" kern="100" dirty="0">
                          <a:solidFill>
                            <a:schemeClr val="tx1"/>
                          </a:solidFill>
                          <a:effectLst/>
                          <a:latin typeface="Meiryo UI" panose="020B0604030504040204" pitchFamily="50" charset="-128"/>
                          <a:ea typeface="Meiryo UI" panose="020B0604030504040204" pitchFamily="50" charset="-128"/>
                        </a:rPr>
                        <a:t>人</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strike="noStrike" kern="100" baseline="0" dirty="0">
                          <a:solidFill>
                            <a:schemeClr val="tx1"/>
                          </a:solidFill>
                          <a:effectLst/>
                          <a:latin typeface="Meiryo UI" panose="020B0604030504040204" pitchFamily="50" charset="-128"/>
                          <a:ea typeface="Meiryo UI" panose="020B0604030504040204" pitchFamily="50" charset="-128"/>
                        </a:rPr>
                        <a:t>+2,019</a:t>
                      </a:r>
                      <a:r>
                        <a:rPr lang="ja-JP" altLang="en-US" sz="1000" kern="100" dirty="0">
                          <a:solidFill>
                            <a:schemeClr val="tx1"/>
                          </a:solidFill>
                          <a:effectLst/>
                          <a:latin typeface="Meiryo UI" panose="020B0604030504040204" pitchFamily="50" charset="-128"/>
                          <a:ea typeface="Meiryo UI" panose="020B0604030504040204" pitchFamily="50" charset="-128"/>
                        </a:rPr>
                        <a:t>人</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tc>
                <a:extLst>
                  <a:ext uri="{0D108BD9-81ED-4DB2-BD59-A6C34878D82A}">
                    <a16:rowId xmlns:a16="http://schemas.microsoft.com/office/drawing/2014/main" val="2984605038"/>
                  </a:ext>
                </a:extLst>
              </a:tr>
            </a:tbl>
          </a:graphicData>
        </a:graphic>
      </p:graphicFrame>
      <p:grpSp>
        <p:nvGrpSpPr>
          <p:cNvPr id="15" name="グループ化 14"/>
          <p:cNvGrpSpPr/>
          <p:nvPr/>
        </p:nvGrpSpPr>
        <p:grpSpPr>
          <a:xfrm>
            <a:off x="8204376" y="3046687"/>
            <a:ext cx="5042525" cy="1317781"/>
            <a:chOff x="8204376" y="3046687"/>
            <a:chExt cx="5042525" cy="1317781"/>
          </a:xfrm>
        </p:grpSpPr>
        <p:sp>
          <p:nvSpPr>
            <p:cNvPr id="3" name="テキスト ボックス 2"/>
            <p:cNvSpPr txBox="1"/>
            <p:nvPr/>
          </p:nvSpPr>
          <p:spPr>
            <a:xfrm>
              <a:off x="8204376" y="3046687"/>
              <a:ext cx="5042525" cy="253916"/>
            </a:xfrm>
            <a:prstGeom prst="rect">
              <a:avLst/>
            </a:prstGeom>
            <a:noFill/>
            <a:ln>
              <a:noFill/>
            </a:ln>
          </p:spPr>
          <p:txBody>
            <a:bodyPr wrap="square" rtlCol="0">
              <a:spAutoFit/>
            </a:bodyPr>
            <a:lstStyle/>
            <a:p>
              <a:pPr lvl="0" defTabSz="957816"/>
              <a:r>
                <a:rPr lang="ja-JP" altLang="en-US" sz="1050" b="1" dirty="0">
                  <a:solidFill>
                    <a:prstClr val="black"/>
                  </a:solidFill>
                  <a:latin typeface="Meiryo UI" panose="020B0604030504040204" pitchFamily="50" charset="-128"/>
                  <a:ea typeface="Meiryo UI" panose="020B0604030504040204" pitchFamily="50" charset="-128"/>
                </a:rPr>
                <a:t>■</a:t>
              </a:r>
              <a:r>
                <a:rPr lang="ja-JP" altLang="en-US" sz="1050" b="1" dirty="0" err="1">
                  <a:solidFill>
                    <a:prstClr val="black"/>
                  </a:solidFill>
                  <a:latin typeface="Meiryo UI" panose="020B0604030504040204" pitchFamily="50" charset="-128"/>
                  <a:ea typeface="Meiryo UI" panose="020B0604030504040204" pitchFamily="50" charset="-128"/>
                </a:rPr>
                <a:t>精神障がい</a:t>
              </a:r>
              <a:r>
                <a:rPr lang="ja-JP" altLang="en-US" sz="1050" b="1" dirty="0">
                  <a:solidFill>
                    <a:prstClr val="black"/>
                  </a:solidFill>
                  <a:latin typeface="Meiryo UI" panose="020B0604030504040204" pitchFamily="50" charset="-128"/>
                  <a:ea typeface="Meiryo UI" panose="020B0604030504040204" pitchFamily="50" charset="-128"/>
                </a:rPr>
                <a:t>者の新規求職者数</a:t>
              </a:r>
              <a:r>
                <a:rPr lang="ja-JP" altLang="en-US" sz="800" dirty="0">
                  <a:solidFill>
                    <a:prstClr val="black"/>
                  </a:solidFill>
                  <a:latin typeface="Meiryo UI" panose="020B0604030504040204" pitchFamily="50" charset="-128"/>
                  <a:ea typeface="Meiryo UI" panose="020B0604030504040204" pitchFamily="50" charset="-128"/>
                </a:rPr>
                <a:t>（大阪労働局管内ハローワークの職業紹介状況）</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8204376" y="4110552"/>
              <a:ext cx="4761246" cy="253916"/>
            </a:xfrm>
            <a:prstGeom prst="rect">
              <a:avLst/>
            </a:prstGeom>
            <a:noFill/>
            <a:ln>
              <a:noFill/>
            </a:ln>
          </p:spPr>
          <p:txBody>
            <a:bodyPr wrap="square" rtlCol="0">
              <a:spAutoFit/>
            </a:bodyPr>
            <a:lstStyle/>
            <a:p>
              <a:pPr defTabSz="957816"/>
              <a:r>
                <a:rPr lang="ja-JP" altLang="en-US" sz="1050" b="1" dirty="0">
                  <a:solidFill>
                    <a:prstClr val="black"/>
                  </a:solidFill>
                  <a:latin typeface="Meiryo UI" panose="020B0604030504040204" pitchFamily="50" charset="-128"/>
                  <a:ea typeface="Meiryo UI" panose="020B0604030504040204" pitchFamily="50" charset="-128"/>
                </a:rPr>
                <a:t>■</a:t>
              </a:r>
              <a:r>
                <a:rPr lang="ja-JP" altLang="en-US" sz="1050" b="1" dirty="0" err="1">
                  <a:solidFill>
                    <a:prstClr val="black"/>
                  </a:solidFill>
                  <a:latin typeface="Meiryo UI" panose="020B0604030504040204" pitchFamily="50" charset="-128"/>
                  <a:ea typeface="Meiryo UI" panose="020B0604030504040204" pitchFamily="50" charset="-128"/>
                </a:rPr>
                <a:t>精神障がい</a:t>
              </a:r>
              <a:r>
                <a:rPr lang="ja-JP" altLang="en-US" sz="1050" b="1" dirty="0">
                  <a:solidFill>
                    <a:prstClr val="black"/>
                  </a:solidFill>
                  <a:latin typeface="Meiryo UI" panose="020B0604030504040204" pitchFamily="50" charset="-128"/>
                  <a:ea typeface="Meiryo UI" panose="020B0604030504040204" pitchFamily="50" charset="-128"/>
                </a:rPr>
                <a:t>者の雇用状況</a:t>
              </a:r>
              <a:r>
                <a:rPr lang="ja-JP" altLang="en-US" sz="800" dirty="0">
                  <a:latin typeface="Meiryo UI" panose="020B0604030504040204" pitchFamily="50" charset="-128"/>
                  <a:ea typeface="Meiryo UI" panose="020B0604030504040204" pitchFamily="50" charset="-128"/>
                </a:rPr>
                <a:t>（大阪労働局発表「障害者雇用状況の集計結果」）</a:t>
              </a:r>
              <a:endParaRPr lang="ja-JP" altLang="en-US" sz="800" dirty="0">
                <a:solidFill>
                  <a:prstClr val="black"/>
                </a:solidFill>
                <a:latin typeface="Meiryo UI" panose="020B0604030504040204" pitchFamily="50" charset="-128"/>
                <a:ea typeface="Meiryo UI" panose="020B0604030504040204" pitchFamily="50" charset="-128"/>
              </a:endParaRPr>
            </a:p>
          </p:txBody>
        </p:sp>
      </p:grpSp>
      <p:graphicFrame>
        <p:nvGraphicFramePr>
          <p:cNvPr id="20" name="表 19"/>
          <p:cNvGraphicFramePr>
            <a:graphicFrameLocks noGrp="1"/>
          </p:cNvGraphicFramePr>
          <p:nvPr>
            <p:extLst>
              <p:ext uri="{D42A27DB-BD31-4B8C-83A1-F6EECF244321}">
                <p14:modId xmlns:p14="http://schemas.microsoft.com/office/powerpoint/2010/main" val="4015795145"/>
              </p:ext>
            </p:extLst>
          </p:nvPr>
        </p:nvGraphicFramePr>
        <p:xfrm>
          <a:off x="8489032" y="4399263"/>
          <a:ext cx="3168352" cy="590351"/>
        </p:xfrm>
        <a:graphic>
          <a:graphicData uri="http://schemas.openxmlformats.org/drawingml/2006/table">
            <a:tbl>
              <a:tblPr firstRow="1" bandRow="1">
                <a:tableStyleId>{5940675A-B579-460E-94D1-54222C63F5DA}</a:tableStyleId>
              </a:tblPr>
              <a:tblGrid>
                <a:gridCol w="1008112">
                  <a:extLst>
                    <a:ext uri="{9D8B030D-6E8A-4147-A177-3AD203B41FA5}">
                      <a16:colId xmlns:a16="http://schemas.microsoft.com/office/drawing/2014/main" val="2413059232"/>
                    </a:ext>
                  </a:extLst>
                </a:gridCol>
                <a:gridCol w="1152128">
                  <a:extLst>
                    <a:ext uri="{9D8B030D-6E8A-4147-A177-3AD203B41FA5}">
                      <a16:colId xmlns:a16="http://schemas.microsoft.com/office/drawing/2014/main" val="904932704"/>
                    </a:ext>
                  </a:extLst>
                </a:gridCol>
                <a:gridCol w="1008112">
                  <a:extLst>
                    <a:ext uri="{9D8B030D-6E8A-4147-A177-3AD203B41FA5}">
                      <a16:colId xmlns:a16="http://schemas.microsoft.com/office/drawing/2014/main" val="197509935"/>
                    </a:ext>
                  </a:extLst>
                </a:gridCol>
              </a:tblGrid>
              <a:tr h="225567">
                <a:tc>
                  <a:txBody>
                    <a:bodyPr/>
                    <a:lstStyle/>
                    <a:p>
                      <a:pPr algn="ctr">
                        <a:spcAft>
                          <a:spcPts val="0"/>
                        </a:spcAft>
                      </a:pPr>
                      <a:r>
                        <a:rPr lang="en-US" altLang="ja-JP" sz="1000" kern="100" dirty="0">
                          <a:effectLst/>
                          <a:latin typeface="Meiryo UI" panose="020B0604030504040204" pitchFamily="50" charset="-128"/>
                          <a:ea typeface="Meiryo UI" panose="020B0604030504040204" pitchFamily="50" charset="-128"/>
                        </a:rPr>
                        <a:t>H29.6.1</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strike="noStrike" baseline="0" dirty="0">
                          <a:solidFill>
                            <a:schemeClr val="tx1"/>
                          </a:solidFill>
                          <a:latin typeface="Meiryo UI" panose="020B0604030504040204" pitchFamily="50" charset="-128"/>
                          <a:ea typeface="Meiryo UI" panose="020B0604030504040204" pitchFamily="50" charset="-128"/>
                        </a:rPr>
                        <a:t>R5</a:t>
                      </a:r>
                      <a:r>
                        <a:rPr lang="en-US" altLang="ja-JP" sz="1000" kern="100" dirty="0">
                          <a:solidFill>
                            <a:schemeClr val="tx1"/>
                          </a:solidFill>
                          <a:effectLst/>
                          <a:latin typeface="Meiryo UI" panose="020B0604030504040204" pitchFamily="50" charset="-128"/>
                          <a:ea typeface="Meiryo UI" panose="020B0604030504040204" pitchFamily="50" charset="-128"/>
                        </a:rPr>
                        <a:t>.6.1</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rPr>
                        <a:t>増減</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tc>
                <a:extLst>
                  <a:ext uri="{0D108BD9-81ED-4DB2-BD59-A6C34878D82A}">
                    <a16:rowId xmlns:a16="http://schemas.microsoft.com/office/drawing/2014/main" val="2752276451"/>
                  </a:ext>
                </a:extLst>
              </a:tr>
              <a:tr h="364784">
                <a:tc>
                  <a:txBody>
                    <a:bodyPr/>
                    <a:lstStyle/>
                    <a:p>
                      <a:pPr marL="0" marR="0" lvl="0" indent="0" algn="ctr" defTabSz="1054113" rtl="0" eaLnBrk="1" fontAlgn="auto" latinLnBrk="0" hangingPunct="1">
                        <a:lnSpc>
                          <a:spcPct val="100000"/>
                        </a:lnSpc>
                        <a:spcBef>
                          <a:spcPts val="0"/>
                        </a:spcBef>
                        <a:spcAft>
                          <a:spcPts val="0"/>
                        </a:spcAft>
                        <a:buClrTx/>
                        <a:buSzTx/>
                        <a:buFontTx/>
                        <a:buNone/>
                        <a:tabLst/>
                        <a:defRPr/>
                      </a:pPr>
                      <a:r>
                        <a:rPr lang="en-US" altLang="ja-JP" sz="1000" kern="100" dirty="0">
                          <a:effectLst/>
                          <a:latin typeface="Meiryo UI" panose="020B0604030504040204" pitchFamily="50" charset="-128"/>
                          <a:ea typeface="Meiryo UI" panose="020B0604030504040204" pitchFamily="50" charset="-128"/>
                        </a:rPr>
                        <a:t> 3,848.5</a:t>
                      </a:r>
                      <a:r>
                        <a:rPr lang="ja-JP" altLang="ja-JP" sz="1000" kern="100" dirty="0">
                          <a:effectLst/>
                          <a:latin typeface="Meiryo UI" panose="020B0604030504040204" pitchFamily="50" charset="-128"/>
                          <a:ea typeface="Meiryo UI" panose="020B0604030504040204" pitchFamily="50" charset="-128"/>
                        </a:rPr>
                        <a:t>人</a:t>
                      </a:r>
                      <a:endParaRPr 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dirty="0">
                          <a:solidFill>
                            <a:schemeClr val="tx1"/>
                          </a:solidFill>
                          <a:latin typeface="Meiryo UI" panose="020B0604030504040204" pitchFamily="50" charset="-128"/>
                          <a:ea typeface="Meiryo UI" panose="020B0604030504040204" pitchFamily="50" charset="-128"/>
                        </a:rPr>
                        <a:t>11,579.0</a:t>
                      </a:r>
                      <a:r>
                        <a:rPr lang="ja-JP" altLang="en-US" sz="1000" kern="100" dirty="0">
                          <a:solidFill>
                            <a:schemeClr val="tx1"/>
                          </a:solidFill>
                          <a:effectLst/>
                          <a:latin typeface="Meiryo UI" panose="020B0604030504040204" pitchFamily="50" charset="-128"/>
                          <a:ea typeface="Meiryo UI" panose="020B0604030504040204" pitchFamily="50" charset="-128"/>
                        </a:rPr>
                        <a:t>人</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solidFill>
                            <a:schemeClr val="tx1"/>
                          </a:solidFill>
                          <a:effectLst/>
                          <a:latin typeface="Meiryo UI" panose="020B0604030504040204" pitchFamily="50" charset="-128"/>
                          <a:ea typeface="Meiryo UI" panose="020B0604030504040204" pitchFamily="50" charset="-128"/>
                        </a:rPr>
                        <a:t> </a:t>
                      </a:r>
                      <a:r>
                        <a:rPr lang="en-US" altLang="ja-JP" sz="1000" kern="100" dirty="0">
                          <a:solidFill>
                            <a:schemeClr val="tx1"/>
                          </a:solidFill>
                          <a:effectLst/>
                          <a:latin typeface="Meiryo UI" panose="020B0604030504040204" pitchFamily="50" charset="-128"/>
                          <a:ea typeface="Meiryo UI" panose="020B0604030504040204" pitchFamily="50" charset="-128"/>
                        </a:rPr>
                        <a:t>+7,730.5</a:t>
                      </a:r>
                      <a:r>
                        <a:rPr lang="ja-JP" altLang="en-US" sz="1000" kern="100" dirty="0">
                          <a:solidFill>
                            <a:schemeClr val="tx1"/>
                          </a:solidFill>
                          <a:effectLst/>
                          <a:latin typeface="Meiryo UI" panose="020B0604030504040204" pitchFamily="50" charset="-128"/>
                          <a:ea typeface="Meiryo UI" panose="020B0604030504040204" pitchFamily="50" charset="-128"/>
                        </a:rPr>
                        <a:t>人</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tc>
                <a:extLst>
                  <a:ext uri="{0D108BD9-81ED-4DB2-BD59-A6C34878D82A}">
                    <a16:rowId xmlns:a16="http://schemas.microsoft.com/office/drawing/2014/main" val="2272890274"/>
                  </a:ext>
                </a:extLst>
              </a:tr>
            </a:tbl>
          </a:graphicData>
        </a:graphic>
      </p:graphicFrame>
      <p:sp>
        <p:nvSpPr>
          <p:cNvPr id="16" name="テキスト ボックス 15"/>
          <p:cNvSpPr txBox="1"/>
          <p:nvPr/>
        </p:nvSpPr>
        <p:spPr>
          <a:xfrm>
            <a:off x="247177" y="5114875"/>
            <a:ext cx="3852938" cy="307777"/>
          </a:xfrm>
          <a:prstGeom prst="rect">
            <a:avLst/>
          </a:prstGeom>
          <a:solidFill>
            <a:srgbClr val="009900"/>
          </a:solidFill>
        </p:spPr>
        <p:txBody>
          <a:bodyPr wrap="square" rtlCol="0">
            <a:spAutoFit/>
          </a:bodyPr>
          <a:lstStyle/>
          <a:p>
            <a:r>
              <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２．第５次</a:t>
            </a:r>
            <a:r>
              <a:rPr kumimoji="1" lang="ja-JP" altLang="en-US" sz="1400" b="1" dirty="0" err="1">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障がい</a:t>
            </a:r>
            <a:r>
              <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者計画における主な取組み</a:t>
            </a:r>
          </a:p>
        </p:txBody>
      </p:sp>
      <p:graphicFrame>
        <p:nvGraphicFramePr>
          <p:cNvPr id="29" name="表 28"/>
          <p:cNvGraphicFramePr>
            <a:graphicFrameLocks noGrp="1"/>
          </p:cNvGraphicFramePr>
          <p:nvPr>
            <p:extLst>
              <p:ext uri="{D42A27DB-BD31-4B8C-83A1-F6EECF244321}">
                <p14:modId xmlns:p14="http://schemas.microsoft.com/office/powerpoint/2010/main" val="1332535517"/>
              </p:ext>
            </p:extLst>
          </p:nvPr>
        </p:nvGraphicFramePr>
        <p:xfrm>
          <a:off x="477403" y="3340511"/>
          <a:ext cx="7579581" cy="1458168"/>
        </p:xfrm>
        <a:graphic>
          <a:graphicData uri="http://schemas.openxmlformats.org/drawingml/2006/table">
            <a:tbl>
              <a:tblPr firstRow="1" bandRow="1">
                <a:tableStyleId>{5940675A-B579-460E-94D1-54222C63F5DA}</a:tableStyleId>
              </a:tblPr>
              <a:tblGrid>
                <a:gridCol w="910390">
                  <a:extLst>
                    <a:ext uri="{9D8B030D-6E8A-4147-A177-3AD203B41FA5}">
                      <a16:colId xmlns:a16="http://schemas.microsoft.com/office/drawing/2014/main" val="1134517979"/>
                    </a:ext>
                  </a:extLst>
                </a:gridCol>
                <a:gridCol w="1124574">
                  <a:extLst>
                    <a:ext uri="{9D8B030D-6E8A-4147-A177-3AD203B41FA5}">
                      <a16:colId xmlns:a16="http://schemas.microsoft.com/office/drawing/2014/main" val="1048925604"/>
                    </a:ext>
                  </a:extLst>
                </a:gridCol>
                <a:gridCol w="1080120">
                  <a:extLst>
                    <a:ext uri="{9D8B030D-6E8A-4147-A177-3AD203B41FA5}">
                      <a16:colId xmlns:a16="http://schemas.microsoft.com/office/drawing/2014/main" val="829107681"/>
                    </a:ext>
                  </a:extLst>
                </a:gridCol>
                <a:gridCol w="1070432">
                  <a:extLst>
                    <a:ext uri="{9D8B030D-6E8A-4147-A177-3AD203B41FA5}">
                      <a16:colId xmlns:a16="http://schemas.microsoft.com/office/drawing/2014/main" val="1827958177"/>
                    </a:ext>
                  </a:extLst>
                </a:gridCol>
                <a:gridCol w="1234206">
                  <a:extLst>
                    <a:ext uri="{9D8B030D-6E8A-4147-A177-3AD203B41FA5}">
                      <a16:colId xmlns:a16="http://schemas.microsoft.com/office/drawing/2014/main" val="1582823958"/>
                    </a:ext>
                  </a:extLst>
                </a:gridCol>
                <a:gridCol w="1007730">
                  <a:extLst>
                    <a:ext uri="{9D8B030D-6E8A-4147-A177-3AD203B41FA5}">
                      <a16:colId xmlns:a16="http://schemas.microsoft.com/office/drawing/2014/main" val="2407580274"/>
                    </a:ext>
                  </a:extLst>
                </a:gridCol>
                <a:gridCol w="1152129">
                  <a:extLst>
                    <a:ext uri="{9D8B030D-6E8A-4147-A177-3AD203B41FA5}">
                      <a16:colId xmlns:a16="http://schemas.microsoft.com/office/drawing/2014/main" val="3956644372"/>
                    </a:ext>
                  </a:extLst>
                </a:gridCol>
              </a:tblGrid>
              <a:tr h="248199">
                <a:tc rowSpan="2">
                  <a:txBody>
                    <a:bodyPr/>
                    <a:lstStyle/>
                    <a:p>
                      <a:endParaRPr kumimoji="1" lang="ja-JP" altLang="en-US" sz="1000" b="1" dirty="0">
                        <a:effectLst/>
                        <a:latin typeface="Meiryo UI" panose="020B0604030504040204" pitchFamily="50" charset="-128"/>
                        <a:ea typeface="Meiryo UI" panose="020B0604030504040204" pitchFamily="50" charset="-128"/>
                      </a:endParaRPr>
                    </a:p>
                  </a:txBody>
                  <a:tcPr anchor="ctr">
                    <a:lnTlToBr w="3175" cap="flat" cmpd="sng" algn="ctr">
                      <a:solidFill>
                        <a:schemeClr val="tx1"/>
                      </a:solidFill>
                      <a:prstDash val="solid"/>
                      <a:round/>
                      <a:headEnd type="none" w="med" len="med"/>
                      <a:tailEnd type="none" w="med" len="med"/>
                    </a:lnTlToBr>
                  </a:tcPr>
                </a:tc>
                <a:tc gridSpan="3">
                  <a:txBody>
                    <a:bodyPr/>
                    <a:lstStyle/>
                    <a:p>
                      <a:pPr algn="ctr"/>
                      <a:r>
                        <a:rPr kumimoji="1" lang="ja-JP" altLang="en-US" sz="1000" b="1" dirty="0">
                          <a:effectLst/>
                          <a:latin typeface="Meiryo UI" panose="020B0604030504040204" pitchFamily="50" charset="-128"/>
                          <a:ea typeface="Meiryo UI" panose="020B0604030504040204" pitchFamily="50" charset="-128"/>
                        </a:rPr>
                        <a:t>平成</a:t>
                      </a:r>
                      <a:r>
                        <a:rPr kumimoji="1" lang="en-US" altLang="ja-JP" sz="1000" b="1" dirty="0">
                          <a:effectLst/>
                          <a:latin typeface="Meiryo UI" panose="020B0604030504040204" pitchFamily="50" charset="-128"/>
                          <a:ea typeface="Meiryo UI" panose="020B0604030504040204" pitchFamily="50" charset="-128"/>
                        </a:rPr>
                        <a:t>30</a:t>
                      </a:r>
                      <a:r>
                        <a:rPr kumimoji="1" lang="ja-JP" altLang="en-US" sz="1000" b="1" dirty="0">
                          <a:effectLst/>
                          <a:latin typeface="Meiryo UI" panose="020B0604030504040204" pitchFamily="50" charset="-128"/>
                          <a:ea typeface="Meiryo UI" panose="020B0604030504040204" pitchFamily="50" charset="-128"/>
                        </a:rPr>
                        <a:t>年</a:t>
                      </a:r>
                      <a:r>
                        <a:rPr kumimoji="1" lang="en-US" altLang="ja-JP" sz="1000" b="1" dirty="0">
                          <a:effectLst/>
                          <a:latin typeface="Meiryo UI" panose="020B0604030504040204" pitchFamily="50" charset="-128"/>
                          <a:ea typeface="Meiryo UI" panose="020B0604030504040204" pitchFamily="50" charset="-128"/>
                        </a:rPr>
                        <a:t>6</a:t>
                      </a:r>
                      <a:r>
                        <a:rPr kumimoji="1" lang="ja-JP" altLang="en-US" sz="1000" b="1" dirty="0">
                          <a:effectLst/>
                          <a:latin typeface="Meiryo UI" panose="020B0604030504040204" pitchFamily="50" charset="-128"/>
                          <a:ea typeface="Meiryo UI" panose="020B0604030504040204" pitchFamily="50" charset="-128"/>
                        </a:rPr>
                        <a:t>月</a:t>
                      </a:r>
                      <a:r>
                        <a:rPr kumimoji="1" lang="en-US" altLang="ja-JP" sz="1000" b="1" dirty="0">
                          <a:effectLst/>
                          <a:latin typeface="Meiryo UI" panose="020B0604030504040204" pitchFamily="50" charset="-128"/>
                          <a:ea typeface="Meiryo UI" panose="020B0604030504040204" pitchFamily="50" charset="-128"/>
                        </a:rPr>
                        <a:t>1</a:t>
                      </a:r>
                      <a:r>
                        <a:rPr kumimoji="1" lang="ja-JP" altLang="en-US" sz="1000" b="1" dirty="0">
                          <a:effectLst/>
                          <a:latin typeface="Meiryo UI" panose="020B0604030504040204" pitchFamily="50" charset="-128"/>
                          <a:ea typeface="Meiryo UI" panose="020B0604030504040204" pitchFamily="50" charset="-128"/>
                        </a:rPr>
                        <a:t>日現在（法定雇用率</a:t>
                      </a:r>
                      <a:r>
                        <a:rPr kumimoji="1" lang="en-US" altLang="ja-JP" sz="1000" b="1" dirty="0">
                          <a:effectLst/>
                          <a:latin typeface="Meiryo UI" panose="020B0604030504040204" pitchFamily="50" charset="-128"/>
                          <a:ea typeface="Meiryo UI" panose="020B0604030504040204" pitchFamily="50" charset="-128"/>
                        </a:rPr>
                        <a:t>2.2</a:t>
                      </a:r>
                      <a:r>
                        <a:rPr kumimoji="1" lang="ja-JP" altLang="en-US" sz="1000" b="1" dirty="0">
                          <a:effectLst/>
                          <a:latin typeface="Meiryo UI" panose="020B0604030504040204" pitchFamily="50" charset="-128"/>
                          <a:ea typeface="Meiryo UI" panose="020B0604030504040204" pitchFamily="50" charset="-128"/>
                        </a:rPr>
                        <a:t>％）</a:t>
                      </a:r>
                      <a:r>
                        <a:rPr kumimoji="1" lang="en-US" altLang="ja-JP" sz="1000" b="1" dirty="0">
                          <a:effectLst/>
                          <a:latin typeface="Meiryo UI" panose="020B0604030504040204" pitchFamily="50" charset="-128"/>
                          <a:ea typeface="Meiryo UI" panose="020B0604030504040204" pitchFamily="50" charset="-128"/>
                        </a:rPr>
                        <a:t>※</a:t>
                      </a:r>
                      <a:endParaRPr kumimoji="1" lang="ja-JP" altLang="en-US" sz="1000" b="1" dirty="0">
                        <a:solidFill>
                          <a:schemeClr val="tx1"/>
                        </a:solidFill>
                        <a:effectLst/>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ja-JP" altLang="en-US" sz="1000" b="1" dirty="0">
                          <a:solidFill>
                            <a:schemeClr val="tx1"/>
                          </a:solidFill>
                          <a:effectLst/>
                          <a:latin typeface="Meiryo UI" panose="020B0604030504040204" pitchFamily="50" charset="-128"/>
                          <a:ea typeface="Meiryo UI" panose="020B0604030504040204" pitchFamily="50" charset="-128"/>
                        </a:rPr>
                        <a:t>令和</a:t>
                      </a:r>
                      <a:r>
                        <a:rPr kumimoji="1" lang="en-US" altLang="ja-JP" sz="1000" b="1" dirty="0">
                          <a:solidFill>
                            <a:schemeClr val="tx1"/>
                          </a:solidFill>
                          <a:effectLst/>
                          <a:latin typeface="Meiryo UI" panose="020B0604030504040204" pitchFamily="50" charset="-128"/>
                          <a:ea typeface="Meiryo UI" panose="020B0604030504040204" pitchFamily="50" charset="-128"/>
                        </a:rPr>
                        <a:t>5</a:t>
                      </a:r>
                      <a:r>
                        <a:rPr kumimoji="1" lang="ja-JP" altLang="en-US" sz="1000" b="1" dirty="0">
                          <a:solidFill>
                            <a:schemeClr val="tx1"/>
                          </a:solidFill>
                          <a:effectLst/>
                          <a:latin typeface="Meiryo UI" panose="020B0604030504040204" pitchFamily="50" charset="-128"/>
                          <a:ea typeface="Meiryo UI" panose="020B0604030504040204" pitchFamily="50" charset="-128"/>
                        </a:rPr>
                        <a:t>年</a:t>
                      </a:r>
                      <a:r>
                        <a:rPr kumimoji="1" lang="en-US" altLang="ja-JP" sz="1000" b="1" dirty="0">
                          <a:solidFill>
                            <a:schemeClr val="tx1"/>
                          </a:solidFill>
                          <a:effectLst/>
                          <a:latin typeface="Meiryo UI" panose="020B0604030504040204" pitchFamily="50" charset="-128"/>
                          <a:ea typeface="Meiryo UI" panose="020B0604030504040204" pitchFamily="50" charset="-128"/>
                        </a:rPr>
                        <a:t>6</a:t>
                      </a:r>
                      <a:r>
                        <a:rPr kumimoji="1" lang="ja-JP" altLang="en-US" sz="1000" b="1" dirty="0">
                          <a:solidFill>
                            <a:schemeClr val="tx1"/>
                          </a:solidFill>
                          <a:effectLst/>
                          <a:latin typeface="Meiryo UI" panose="020B0604030504040204" pitchFamily="50" charset="-128"/>
                          <a:ea typeface="Meiryo UI" panose="020B0604030504040204" pitchFamily="50" charset="-128"/>
                        </a:rPr>
                        <a:t>月</a:t>
                      </a:r>
                      <a:r>
                        <a:rPr kumimoji="1" lang="en-US" altLang="ja-JP" sz="1000" b="1" dirty="0">
                          <a:solidFill>
                            <a:schemeClr val="tx1"/>
                          </a:solidFill>
                          <a:effectLst/>
                          <a:latin typeface="Meiryo UI" panose="020B0604030504040204" pitchFamily="50" charset="-128"/>
                          <a:ea typeface="Meiryo UI" panose="020B0604030504040204" pitchFamily="50" charset="-128"/>
                        </a:rPr>
                        <a:t>1</a:t>
                      </a:r>
                      <a:r>
                        <a:rPr kumimoji="1" lang="ja-JP" altLang="en-US" sz="1000" b="1" dirty="0">
                          <a:solidFill>
                            <a:schemeClr val="tx1"/>
                          </a:solidFill>
                          <a:effectLst/>
                          <a:latin typeface="Meiryo UI" panose="020B0604030504040204" pitchFamily="50" charset="-128"/>
                          <a:ea typeface="Meiryo UI" panose="020B0604030504040204" pitchFamily="50" charset="-128"/>
                        </a:rPr>
                        <a:t>日現在（</a:t>
                      </a:r>
                      <a:r>
                        <a:rPr kumimoji="1" lang="en-US" altLang="ja-JP" sz="1000" b="1" dirty="0">
                          <a:solidFill>
                            <a:schemeClr val="tx1"/>
                          </a:solidFill>
                          <a:effectLst/>
                          <a:latin typeface="Meiryo UI" panose="020B0604030504040204" pitchFamily="50" charset="-128"/>
                          <a:ea typeface="Meiryo UI" panose="020B0604030504040204" pitchFamily="50" charset="-128"/>
                        </a:rPr>
                        <a:t>※</a:t>
                      </a:r>
                      <a:r>
                        <a:rPr kumimoji="1" lang="ja-JP" altLang="en-US" sz="1000" b="1" dirty="0">
                          <a:solidFill>
                            <a:schemeClr val="tx1"/>
                          </a:solidFill>
                          <a:effectLst/>
                          <a:latin typeface="Meiryo UI" panose="020B0604030504040204" pitchFamily="50" charset="-128"/>
                          <a:ea typeface="Meiryo UI" panose="020B0604030504040204" pitchFamily="50" charset="-128"/>
                        </a:rPr>
                        <a:t>法定雇用率</a:t>
                      </a:r>
                      <a:r>
                        <a:rPr kumimoji="1" lang="en-US" altLang="ja-JP" sz="1000" b="1" strike="noStrike" baseline="0" dirty="0">
                          <a:solidFill>
                            <a:schemeClr val="tx1"/>
                          </a:solidFill>
                          <a:effectLst/>
                          <a:latin typeface="Meiryo UI" panose="020B0604030504040204" pitchFamily="50" charset="-128"/>
                          <a:ea typeface="Meiryo UI" panose="020B0604030504040204" pitchFamily="50" charset="-128"/>
                        </a:rPr>
                        <a:t>2.3</a:t>
                      </a:r>
                      <a:r>
                        <a:rPr kumimoji="1" lang="ja-JP" altLang="en-US" sz="1000" b="1" dirty="0">
                          <a:solidFill>
                            <a:schemeClr val="tx1"/>
                          </a:solidFill>
                          <a:effectLst/>
                          <a:latin typeface="Meiryo UI" panose="020B0604030504040204" pitchFamily="50" charset="-128"/>
                          <a:ea typeface="Meiryo UI" panose="020B0604030504040204" pitchFamily="50" charset="-128"/>
                        </a:rPr>
                        <a:t>％）</a:t>
                      </a:r>
                      <a:r>
                        <a:rPr kumimoji="1" lang="en-US" altLang="ja-JP" sz="1000" b="1" dirty="0">
                          <a:solidFill>
                            <a:schemeClr val="tx1"/>
                          </a:solidFill>
                          <a:effectLst/>
                          <a:latin typeface="Meiryo UI" panose="020B0604030504040204" pitchFamily="50" charset="-128"/>
                          <a:ea typeface="Meiryo UI" panose="020B0604030504040204" pitchFamily="50" charset="-128"/>
                        </a:rPr>
                        <a:t>※</a:t>
                      </a:r>
                      <a:endParaRPr kumimoji="1" lang="ja-JP" altLang="en-US" sz="1000" b="1" dirty="0">
                        <a:solidFill>
                          <a:schemeClr val="tx1"/>
                        </a:solidFill>
                        <a:effectLst/>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504958101"/>
                  </a:ext>
                </a:extLst>
              </a:tr>
              <a:tr h="403323">
                <a:tc vMerge="1">
                  <a:txBody>
                    <a:bodyPr/>
                    <a:lstStyle/>
                    <a:p>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a:effectLst/>
                          <a:latin typeface="Meiryo UI" panose="020B0604030504040204" pitchFamily="50" charset="-128"/>
                          <a:ea typeface="Meiryo UI" panose="020B0604030504040204" pitchFamily="50" charset="-128"/>
                        </a:rPr>
                        <a:t>事業主数</a:t>
                      </a:r>
                      <a:endParaRPr kumimoji="1" lang="en-US" altLang="ja-JP" sz="1000" dirty="0">
                        <a:effectLst/>
                        <a:latin typeface="Meiryo UI" panose="020B0604030504040204" pitchFamily="50" charset="-128"/>
                        <a:ea typeface="Meiryo UI" panose="020B0604030504040204" pitchFamily="50" charset="-128"/>
                      </a:endParaRPr>
                    </a:p>
                    <a:p>
                      <a:pPr algn="ctr"/>
                      <a:r>
                        <a:rPr kumimoji="1" lang="ja-JP" altLang="en-US" sz="1000" spc="0" dirty="0">
                          <a:effectLst/>
                          <a:latin typeface="Meiryo UI" panose="020B0604030504040204" pitchFamily="50" charset="-128"/>
                          <a:ea typeface="Meiryo UI" panose="020B0604030504040204" pitchFamily="50" charset="-128"/>
                        </a:rPr>
                        <a:t>（うち未達成）</a:t>
                      </a:r>
                      <a:endParaRPr kumimoji="1" lang="ja-JP" altLang="en-US" sz="1000" b="1" spc="0"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a:effectLst/>
                          <a:latin typeface="Meiryo UI" panose="020B0604030504040204" pitchFamily="50" charset="-128"/>
                          <a:ea typeface="Meiryo UI" panose="020B0604030504040204" pitchFamily="50" charset="-128"/>
                        </a:rPr>
                        <a:t>実雇用率</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a:effectLst/>
                          <a:latin typeface="Meiryo UI" panose="020B0604030504040204" pitchFamily="50" charset="-128"/>
                          <a:ea typeface="Meiryo UI" panose="020B0604030504040204" pitchFamily="50" charset="-128"/>
                        </a:rPr>
                        <a:t>達成割合</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a:effectLst/>
                          <a:latin typeface="Meiryo UI" panose="020B0604030504040204" pitchFamily="50" charset="-128"/>
                          <a:ea typeface="Meiryo UI" panose="020B0604030504040204" pitchFamily="50" charset="-128"/>
                        </a:rPr>
                        <a:t>事業主数</a:t>
                      </a:r>
                      <a:endParaRPr kumimoji="1" lang="en-US" altLang="ja-JP" sz="1000" dirty="0">
                        <a:effectLst/>
                        <a:latin typeface="Meiryo UI" panose="020B0604030504040204" pitchFamily="50" charset="-128"/>
                        <a:ea typeface="Meiryo UI" panose="020B0604030504040204" pitchFamily="50" charset="-128"/>
                      </a:endParaRPr>
                    </a:p>
                    <a:p>
                      <a:pPr marL="0" marR="0" lvl="0" indent="0" algn="ctr" defTabSz="957816" rtl="0" eaLnBrk="1" fontAlgn="auto" latinLnBrk="0" hangingPunct="1">
                        <a:lnSpc>
                          <a:spcPct val="100000"/>
                        </a:lnSpc>
                        <a:spcBef>
                          <a:spcPts val="0"/>
                        </a:spcBef>
                        <a:spcAft>
                          <a:spcPts val="0"/>
                        </a:spcAft>
                        <a:buClrTx/>
                        <a:buSzTx/>
                        <a:buFontTx/>
                        <a:buNone/>
                        <a:tabLst/>
                        <a:defRPr/>
                      </a:pPr>
                      <a:r>
                        <a:rPr kumimoji="1" lang="ja-JP" altLang="en-US" sz="1000" spc="0" dirty="0">
                          <a:effectLst/>
                          <a:latin typeface="Meiryo UI" panose="020B0604030504040204" pitchFamily="50" charset="-128"/>
                          <a:ea typeface="Meiryo UI" panose="020B0604030504040204" pitchFamily="50" charset="-128"/>
                        </a:rPr>
                        <a:t>（うち未達成）</a:t>
                      </a:r>
                      <a:endParaRPr kumimoji="1" lang="ja-JP" altLang="en-US" sz="1000" b="1" spc="0"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a:effectLst/>
                          <a:latin typeface="Meiryo UI" panose="020B0604030504040204" pitchFamily="50" charset="-128"/>
                          <a:ea typeface="Meiryo UI" panose="020B0604030504040204" pitchFamily="50" charset="-128"/>
                        </a:rPr>
                        <a:t>実雇用率</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a:effectLst/>
                          <a:latin typeface="Meiryo UI" panose="020B0604030504040204" pitchFamily="50" charset="-128"/>
                          <a:ea typeface="Meiryo UI" panose="020B0604030504040204" pitchFamily="50" charset="-128"/>
                        </a:rPr>
                        <a:t>達成割合</a:t>
                      </a:r>
                      <a:endParaRPr kumimoji="1" lang="ja-JP" altLang="en-US" sz="1000" b="1" dirty="0">
                        <a:effectLst/>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70573623"/>
                  </a:ext>
                </a:extLst>
              </a:tr>
              <a:tr h="403323">
                <a:tc>
                  <a:txBody>
                    <a:bodyPr/>
                    <a:lstStyle/>
                    <a:p>
                      <a:pPr algn="ctr"/>
                      <a:r>
                        <a:rPr kumimoji="1" lang="ja-JP" altLang="en-US" sz="1000" dirty="0">
                          <a:effectLst/>
                          <a:latin typeface="Meiryo UI" panose="020B0604030504040204" pitchFamily="50" charset="-128"/>
                          <a:ea typeface="Meiryo UI" panose="020B0604030504040204" pitchFamily="50" charset="-128"/>
                        </a:rPr>
                        <a:t>全  規  模</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effectLst/>
                          <a:latin typeface="Meiryo UI" panose="020B0604030504040204" pitchFamily="50" charset="-128"/>
                          <a:ea typeface="Meiryo UI" panose="020B0604030504040204" pitchFamily="50" charset="-128"/>
                        </a:rPr>
                        <a:t>8,152</a:t>
                      </a:r>
                    </a:p>
                    <a:p>
                      <a:pPr algn="ctr"/>
                      <a:r>
                        <a:rPr kumimoji="1" lang="ja-JP" altLang="en-US" sz="1000" dirty="0">
                          <a:effectLst/>
                          <a:latin typeface="Meiryo UI" panose="020B0604030504040204" pitchFamily="50" charset="-128"/>
                          <a:ea typeface="Meiryo UI" panose="020B0604030504040204" pitchFamily="50" charset="-128"/>
                        </a:rPr>
                        <a:t>（</a:t>
                      </a:r>
                      <a:r>
                        <a:rPr kumimoji="1" lang="en-US" altLang="ja-JP" sz="1000" dirty="0">
                          <a:effectLst/>
                          <a:latin typeface="Meiryo UI" panose="020B0604030504040204" pitchFamily="50" charset="-128"/>
                          <a:ea typeface="Meiryo UI" panose="020B0604030504040204" pitchFamily="50" charset="-128"/>
                        </a:rPr>
                        <a:t>4,810</a:t>
                      </a:r>
                      <a:r>
                        <a:rPr kumimoji="1" lang="ja-JP" altLang="en-US" sz="1000" dirty="0">
                          <a:effectLst/>
                          <a:latin typeface="Meiryo UI" panose="020B0604030504040204" pitchFamily="50" charset="-128"/>
                          <a:ea typeface="Meiryo UI" panose="020B0604030504040204" pitchFamily="50" charset="-128"/>
                        </a:rPr>
                        <a:t>）</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effectLst/>
                          <a:latin typeface="Meiryo UI" panose="020B0604030504040204" pitchFamily="50" charset="-128"/>
                          <a:ea typeface="Meiryo UI" panose="020B0604030504040204" pitchFamily="50" charset="-128"/>
                        </a:rPr>
                        <a:t>2.01</a:t>
                      </a:r>
                      <a:r>
                        <a:rPr kumimoji="1" lang="ja-JP" altLang="en-US" sz="1000" dirty="0">
                          <a:effectLst/>
                          <a:latin typeface="Meiryo UI" panose="020B0604030504040204" pitchFamily="50" charset="-128"/>
                          <a:ea typeface="Meiryo UI" panose="020B0604030504040204" pitchFamily="50" charset="-128"/>
                        </a:rPr>
                        <a:t>％</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effectLst/>
                          <a:latin typeface="Meiryo UI" panose="020B0604030504040204" pitchFamily="50" charset="-128"/>
                          <a:ea typeface="Meiryo UI" panose="020B0604030504040204" pitchFamily="50" charset="-128"/>
                        </a:rPr>
                        <a:t>41.0</a:t>
                      </a:r>
                      <a:r>
                        <a:rPr kumimoji="1" lang="ja-JP" altLang="en-US" sz="1000" dirty="0">
                          <a:effectLst/>
                          <a:latin typeface="Meiryo UI" panose="020B0604030504040204" pitchFamily="50" charset="-128"/>
                          <a:ea typeface="Meiryo UI" panose="020B0604030504040204" pitchFamily="50" charset="-128"/>
                        </a:rPr>
                        <a:t>％</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solidFill>
                            <a:schemeClr val="tx1"/>
                          </a:solidFill>
                          <a:effectLst/>
                          <a:latin typeface="Meiryo UI" panose="020B0604030504040204" pitchFamily="50" charset="-128"/>
                          <a:ea typeface="Meiryo UI" panose="020B0604030504040204" pitchFamily="50" charset="-128"/>
                        </a:rPr>
                        <a:t>8,727</a:t>
                      </a:r>
                    </a:p>
                    <a:p>
                      <a:pPr algn="ctr"/>
                      <a:r>
                        <a:rPr kumimoji="1" lang="ja-JP" altLang="en-US" sz="1000" dirty="0">
                          <a:solidFill>
                            <a:schemeClr val="tx1"/>
                          </a:solidFill>
                          <a:effectLst/>
                          <a:latin typeface="Meiryo UI" panose="020B0604030504040204" pitchFamily="50" charset="-128"/>
                          <a:ea typeface="Meiryo UI" panose="020B0604030504040204" pitchFamily="50" charset="-128"/>
                        </a:rPr>
                        <a:t>（</a:t>
                      </a:r>
                      <a:r>
                        <a:rPr kumimoji="1" lang="en-US" altLang="ja-JP" sz="1000" dirty="0">
                          <a:solidFill>
                            <a:schemeClr val="tx1"/>
                          </a:solidFill>
                          <a:effectLst/>
                          <a:latin typeface="Meiryo UI" panose="020B0604030504040204" pitchFamily="50" charset="-128"/>
                          <a:ea typeface="Meiryo UI" panose="020B0604030504040204" pitchFamily="50" charset="-128"/>
                        </a:rPr>
                        <a:t>4,706</a:t>
                      </a:r>
                      <a:r>
                        <a:rPr kumimoji="1" lang="ja-JP" altLang="en-US" sz="1000" dirty="0">
                          <a:solidFill>
                            <a:schemeClr val="tx1"/>
                          </a:solidFill>
                          <a:effectLst/>
                          <a:latin typeface="Meiryo UI" panose="020B0604030504040204" pitchFamily="50" charset="-128"/>
                          <a:ea typeface="Meiryo UI" panose="020B0604030504040204" pitchFamily="50" charset="-128"/>
                        </a:rPr>
                        <a:t>）</a:t>
                      </a:r>
                      <a:endParaRPr kumimoji="1" lang="ja-JP" altLang="en-US" sz="1000" b="1" dirty="0">
                        <a:solidFill>
                          <a:schemeClr val="tx1"/>
                        </a:solidFill>
                        <a:effectLst/>
                        <a:latin typeface="Meiryo UI" panose="020B0604030504040204" pitchFamily="50" charset="-128"/>
                        <a:ea typeface="Meiryo UI" panose="020B0604030504040204" pitchFamily="50" charset="-128"/>
                      </a:endParaRPr>
                    </a:p>
                  </a:txBody>
                  <a:tcPr anchor="ctr"/>
                </a:tc>
                <a:tc>
                  <a:txBody>
                    <a:bodyPr/>
                    <a:lstStyle/>
                    <a:p>
                      <a:pPr algn="ctr"/>
                      <a:r>
                        <a:rPr lang="en-US" altLang="ja-JP" sz="1000" dirty="0">
                          <a:latin typeface="Meiryo UI" panose="020B0604030504040204" pitchFamily="50" charset="-128"/>
                          <a:ea typeface="Meiryo UI" panose="020B0604030504040204" pitchFamily="50" charset="-128"/>
                        </a:rPr>
                        <a:t>2.35%</a:t>
                      </a:r>
                      <a:endParaRPr kumimoji="1" lang="ja-JP" altLang="en-US" sz="1000" b="1" dirty="0">
                        <a:solidFill>
                          <a:schemeClr val="tx1"/>
                        </a:solidFill>
                        <a:effectLst/>
                        <a:highlight>
                          <a:srgbClr val="FFFF00"/>
                        </a:highlight>
                        <a:latin typeface="Meiryo UI" panose="020B0604030504040204" pitchFamily="50" charset="-128"/>
                        <a:ea typeface="Meiryo UI" panose="020B0604030504040204" pitchFamily="50" charset="-128"/>
                      </a:endParaRPr>
                    </a:p>
                  </a:txBody>
                  <a:tcPr anchor="ctr"/>
                </a:tc>
                <a:tc>
                  <a:txBody>
                    <a:bodyPr/>
                    <a:lstStyle/>
                    <a:p>
                      <a:pPr algn="ctr"/>
                      <a:r>
                        <a:rPr lang="en-US" altLang="ja-JP" sz="1000" dirty="0">
                          <a:latin typeface="Meiryo UI" panose="020B0604030504040204" pitchFamily="50" charset="-128"/>
                          <a:ea typeface="Meiryo UI" panose="020B0604030504040204" pitchFamily="50" charset="-128"/>
                        </a:rPr>
                        <a:t>46.1%</a:t>
                      </a:r>
                      <a:endParaRPr kumimoji="1" lang="ja-JP" altLang="en-US" sz="1000" b="1" dirty="0">
                        <a:solidFill>
                          <a:schemeClr val="tx1"/>
                        </a:solidFill>
                        <a:effectLst/>
                        <a:highlight>
                          <a:srgbClr val="FFFF00"/>
                        </a:highlight>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73363998"/>
                  </a:ext>
                </a:extLst>
              </a:tr>
              <a:tr h="403323">
                <a:tc>
                  <a:txBody>
                    <a:bodyPr/>
                    <a:lstStyle/>
                    <a:p>
                      <a:pPr algn="ctr"/>
                      <a:r>
                        <a:rPr kumimoji="1" lang="en-US" altLang="ja-JP" sz="1000" dirty="0">
                          <a:effectLst/>
                          <a:latin typeface="Meiryo UI" panose="020B0604030504040204" pitchFamily="50" charset="-128"/>
                          <a:ea typeface="Meiryo UI" panose="020B0604030504040204" pitchFamily="50" charset="-128"/>
                        </a:rPr>
                        <a:t>100</a:t>
                      </a:r>
                      <a:r>
                        <a:rPr kumimoji="1" lang="ja-JP" altLang="en-US" sz="1000" dirty="0">
                          <a:effectLst/>
                          <a:latin typeface="Meiryo UI" panose="020B0604030504040204" pitchFamily="50" charset="-128"/>
                          <a:ea typeface="Meiryo UI" panose="020B0604030504040204" pitchFamily="50" charset="-128"/>
                        </a:rPr>
                        <a:t>人未満</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effectLst/>
                          <a:latin typeface="Meiryo UI" panose="020B0604030504040204" pitchFamily="50" charset="-128"/>
                          <a:ea typeface="Meiryo UI" panose="020B0604030504040204" pitchFamily="50" charset="-128"/>
                        </a:rPr>
                        <a:t>3,791</a:t>
                      </a:r>
                    </a:p>
                    <a:p>
                      <a:pPr algn="ctr"/>
                      <a:r>
                        <a:rPr kumimoji="1" lang="ja-JP" altLang="en-US" sz="1000" dirty="0">
                          <a:effectLst/>
                          <a:latin typeface="Meiryo UI" panose="020B0604030504040204" pitchFamily="50" charset="-128"/>
                          <a:ea typeface="Meiryo UI" panose="020B0604030504040204" pitchFamily="50" charset="-128"/>
                        </a:rPr>
                        <a:t>（</a:t>
                      </a:r>
                      <a:r>
                        <a:rPr kumimoji="1" lang="en-US" altLang="ja-JP" sz="1000" dirty="0">
                          <a:effectLst/>
                          <a:latin typeface="Meiryo UI" panose="020B0604030504040204" pitchFamily="50" charset="-128"/>
                          <a:ea typeface="Meiryo UI" panose="020B0604030504040204" pitchFamily="50" charset="-128"/>
                        </a:rPr>
                        <a:t>2,252</a:t>
                      </a:r>
                      <a:r>
                        <a:rPr kumimoji="1" lang="ja-JP" altLang="en-US" sz="1000" dirty="0">
                          <a:effectLst/>
                          <a:latin typeface="Meiryo UI" panose="020B0604030504040204" pitchFamily="50" charset="-128"/>
                          <a:ea typeface="Meiryo UI" panose="020B0604030504040204" pitchFamily="50" charset="-128"/>
                        </a:rPr>
                        <a:t>）</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effectLst/>
                          <a:latin typeface="Meiryo UI" panose="020B0604030504040204" pitchFamily="50" charset="-128"/>
                          <a:ea typeface="Meiryo UI" panose="020B0604030504040204" pitchFamily="50" charset="-128"/>
                        </a:rPr>
                        <a:t>1.55</a:t>
                      </a:r>
                      <a:r>
                        <a:rPr kumimoji="1" lang="ja-JP" altLang="en-US" sz="1000" dirty="0">
                          <a:effectLst/>
                          <a:latin typeface="Meiryo UI" panose="020B0604030504040204" pitchFamily="50" charset="-128"/>
                          <a:ea typeface="Meiryo UI" panose="020B0604030504040204" pitchFamily="50" charset="-128"/>
                        </a:rPr>
                        <a:t>％</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effectLst/>
                          <a:latin typeface="Meiryo UI" panose="020B0604030504040204" pitchFamily="50" charset="-128"/>
                          <a:ea typeface="Meiryo UI" panose="020B0604030504040204" pitchFamily="50" charset="-128"/>
                        </a:rPr>
                        <a:t>40.6</a:t>
                      </a:r>
                      <a:r>
                        <a:rPr kumimoji="1" lang="ja-JP" altLang="en-US" sz="1000" dirty="0">
                          <a:effectLst/>
                          <a:latin typeface="Meiryo UI" panose="020B0604030504040204" pitchFamily="50" charset="-128"/>
                          <a:ea typeface="Meiryo UI" panose="020B0604030504040204" pitchFamily="50" charset="-128"/>
                        </a:rPr>
                        <a:t>％</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solidFill>
                            <a:schemeClr val="tx1"/>
                          </a:solidFill>
                          <a:effectLst/>
                          <a:latin typeface="Meiryo UI" panose="020B0604030504040204" pitchFamily="50" charset="-128"/>
                          <a:ea typeface="Meiryo UI" panose="020B0604030504040204" pitchFamily="50" charset="-128"/>
                        </a:rPr>
                        <a:t>4,294</a:t>
                      </a:r>
                    </a:p>
                    <a:p>
                      <a:pPr algn="ctr"/>
                      <a:r>
                        <a:rPr kumimoji="1" lang="ja-JP" altLang="en-US" sz="1000" dirty="0">
                          <a:solidFill>
                            <a:schemeClr val="tx1"/>
                          </a:solidFill>
                          <a:effectLst/>
                          <a:latin typeface="Meiryo UI" panose="020B0604030504040204" pitchFamily="50" charset="-128"/>
                          <a:ea typeface="Meiryo UI" panose="020B0604030504040204" pitchFamily="50" charset="-128"/>
                        </a:rPr>
                        <a:t>（</a:t>
                      </a:r>
                      <a:r>
                        <a:rPr kumimoji="1" lang="en-US" altLang="ja-JP" sz="1000" dirty="0">
                          <a:solidFill>
                            <a:schemeClr val="tx1"/>
                          </a:solidFill>
                          <a:effectLst/>
                          <a:latin typeface="Meiryo UI" panose="020B0604030504040204" pitchFamily="50" charset="-128"/>
                          <a:ea typeface="Meiryo UI" panose="020B0604030504040204" pitchFamily="50" charset="-128"/>
                        </a:rPr>
                        <a:t>2,487</a:t>
                      </a:r>
                      <a:r>
                        <a:rPr kumimoji="1" lang="ja-JP" altLang="en-US" sz="1000" dirty="0">
                          <a:solidFill>
                            <a:schemeClr val="tx1"/>
                          </a:solidFill>
                          <a:effectLst/>
                          <a:latin typeface="Meiryo UI" panose="020B0604030504040204" pitchFamily="50" charset="-128"/>
                          <a:ea typeface="Meiryo UI" panose="020B0604030504040204" pitchFamily="50" charset="-128"/>
                        </a:rPr>
                        <a:t>）</a:t>
                      </a:r>
                      <a:endParaRPr kumimoji="1" lang="ja-JP" altLang="en-US" sz="1000" b="1" dirty="0">
                        <a:solidFill>
                          <a:schemeClr val="tx1"/>
                        </a:solidFill>
                        <a:effectLst/>
                        <a:latin typeface="Meiryo UI" panose="020B0604030504040204" pitchFamily="50" charset="-128"/>
                        <a:ea typeface="Meiryo UI" panose="020B0604030504040204" pitchFamily="50" charset="-128"/>
                      </a:endParaRPr>
                    </a:p>
                  </a:txBody>
                  <a:tcPr anchor="ctr"/>
                </a:tc>
                <a:tc>
                  <a:txBody>
                    <a:bodyPr/>
                    <a:lstStyle/>
                    <a:p>
                      <a:pPr algn="ctr"/>
                      <a:r>
                        <a:rPr lang="en-US" altLang="ja-JP" sz="1000" dirty="0">
                          <a:solidFill>
                            <a:schemeClr val="tx1"/>
                          </a:solidFill>
                          <a:latin typeface="Meiryo UI" panose="020B0604030504040204" pitchFamily="50" charset="-128"/>
                          <a:ea typeface="Meiryo UI" panose="020B0604030504040204" pitchFamily="50" charset="-128"/>
                        </a:rPr>
                        <a:t>1.86</a:t>
                      </a:r>
                      <a:r>
                        <a:rPr kumimoji="1" lang="ja-JP" altLang="en-US" sz="1000" dirty="0">
                          <a:solidFill>
                            <a:schemeClr val="tx1"/>
                          </a:solidFill>
                          <a:effectLst/>
                          <a:latin typeface="Meiryo UI" panose="020B0604030504040204" pitchFamily="50" charset="-128"/>
                          <a:ea typeface="Meiryo UI" panose="020B0604030504040204" pitchFamily="50" charset="-128"/>
                        </a:rPr>
                        <a:t>％</a:t>
                      </a:r>
                      <a:endParaRPr kumimoji="1" lang="ja-JP" altLang="en-US" sz="1000" b="1" dirty="0">
                        <a:solidFill>
                          <a:schemeClr val="tx1"/>
                        </a:solidFill>
                        <a:effectLst/>
                        <a:latin typeface="Meiryo UI" panose="020B0604030504040204" pitchFamily="50" charset="-128"/>
                        <a:ea typeface="Meiryo UI" panose="020B0604030504040204" pitchFamily="50" charset="-128"/>
                      </a:endParaRPr>
                    </a:p>
                  </a:txBody>
                  <a:tcPr anchor="ctr"/>
                </a:tc>
                <a:tc>
                  <a:txBody>
                    <a:bodyPr/>
                    <a:lstStyle/>
                    <a:p>
                      <a:pPr algn="ctr"/>
                      <a:r>
                        <a:rPr lang="en-US" altLang="ja-JP" sz="1000" dirty="0">
                          <a:solidFill>
                            <a:schemeClr val="tx1"/>
                          </a:solidFill>
                          <a:latin typeface="Meiryo UI" panose="020B0604030504040204" pitchFamily="50" charset="-128"/>
                          <a:ea typeface="Meiryo UI" panose="020B0604030504040204" pitchFamily="50" charset="-128"/>
                        </a:rPr>
                        <a:t>42.1</a:t>
                      </a:r>
                      <a:r>
                        <a:rPr kumimoji="1" lang="ja-JP" altLang="en-US" sz="1000" dirty="0">
                          <a:solidFill>
                            <a:schemeClr val="tx1"/>
                          </a:solidFill>
                          <a:effectLst/>
                          <a:latin typeface="Meiryo UI" panose="020B0604030504040204" pitchFamily="50" charset="-128"/>
                          <a:ea typeface="Meiryo UI" panose="020B0604030504040204" pitchFamily="50" charset="-128"/>
                        </a:rPr>
                        <a:t>％</a:t>
                      </a:r>
                      <a:endParaRPr kumimoji="1" lang="ja-JP" altLang="en-US" sz="1000" b="1" dirty="0">
                        <a:solidFill>
                          <a:schemeClr val="tx1"/>
                        </a:solidFill>
                        <a:effectLst/>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4243026"/>
                  </a:ext>
                </a:extLst>
              </a:tr>
            </a:tbl>
          </a:graphicData>
        </a:graphic>
      </p:graphicFrame>
      <p:sp>
        <p:nvSpPr>
          <p:cNvPr id="31" name="テキスト ボックス 30"/>
          <p:cNvSpPr txBox="1"/>
          <p:nvPr/>
        </p:nvSpPr>
        <p:spPr>
          <a:xfrm>
            <a:off x="269871" y="4813333"/>
            <a:ext cx="6871444" cy="230832"/>
          </a:xfrm>
          <a:prstGeom prst="rect">
            <a:avLst/>
          </a:prstGeom>
          <a:noFill/>
          <a:ln>
            <a:noFill/>
          </a:ln>
        </p:spPr>
        <p:txBody>
          <a:bodyPr wrap="square" rtlCol="0">
            <a:spAutoFit/>
          </a:bodyPr>
          <a:lstStyle/>
          <a:p>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※H30.6.1</a:t>
            </a:r>
            <a:r>
              <a:rPr lang="ja-JP" altLang="en-US" sz="900" dirty="0">
                <a:latin typeface="Meiryo UI" panose="020B0604030504040204" pitchFamily="50" charset="-128"/>
                <a:ea typeface="Meiryo UI" panose="020B0604030504040204" pitchFamily="50" charset="-128"/>
              </a:rPr>
              <a:t>・・・常用雇用労働者数</a:t>
            </a:r>
            <a:r>
              <a:rPr lang="en-US" altLang="ja-JP" sz="900" dirty="0">
                <a:latin typeface="Meiryo UI" panose="020B0604030504040204" pitchFamily="50" charset="-128"/>
                <a:ea typeface="Meiryo UI" panose="020B0604030504040204" pitchFamily="50" charset="-128"/>
              </a:rPr>
              <a:t>45.5</a:t>
            </a:r>
            <a:r>
              <a:rPr lang="ja-JP" altLang="en-US" sz="900" dirty="0">
                <a:latin typeface="Meiryo UI" panose="020B0604030504040204" pitchFamily="50" charset="-128"/>
                <a:ea typeface="Meiryo UI" panose="020B0604030504040204" pitchFamily="50" charset="-128"/>
              </a:rPr>
              <a:t>人以上の事業主　　</a:t>
            </a:r>
            <a:r>
              <a:rPr lang="en-US" altLang="ja-JP" sz="900" dirty="0">
                <a:latin typeface="Meiryo UI" panose="020B0604030504040204" pitchFamily="50" charset="-128"/>
                <a:ea typeface="Meiryo UI" panose="020B0604030504040204" pitchFamily="50" charset="-128"/>
              </a:rPr>
              <a:t>R5.6.1</a:t>
            </a:r>
            <a:r>
              <a:rPr lang="ja-JP" altLang="en-US" sz="900" dirty="0">
                <a:latin typeface="Meiryo UI" panose="020B0604030504040204" pitchFamily="50" charset="-128"/>
                <a:ea typeface="Meiryo UI" panose="020B0604030504040204" pitchFamily="50" charset="-128"/>
              </a:rPr>
              <a:t>・・・同 </a:t>
            </a:r>
            <a:r>
              <a:rPr lang="en-US" altLang="ja-JP" sz="900" dirty="0">
                <a:latin typeface="Meiryo UI" panose="020B0604030504040204" pitchFamily="50" charset="-128"/>
                <a:ea typeface="Meiryo UI" panose="020B0604030504040204" pitchFamily="50" charset="-128"/>
              </a:rPr>
              <a:t>43.5</a:t>
            </a:r>
            <a:r>
              <a:rPr lang="ja-JP" altLang="en-US" sz="900" dirty="0">
                <a:latin typeface="Meiryo UI" panose="020B0604030504040204" pitchFamily="50" charset="-128"/>
                <a:ea typeface="Meiryo UI" panose="020B0604030504040204" pitchFamily="50" charset="-128"/>
              </a:rPr>
              <a:t>人以上の事業主</a:t>
            </a:r>
          </a:p>
        </p:txBody>
      </p:sp>
      <p:sp>
        <p:nvSpPr>
          <p:cNvPr id="6" name="テキスト ボックス 5"/>
          <p:cNvSpPr txBox="1"/>
          <p:nvPr/>
        </p:nvSpPr>
        <p:spPr>
          <a:xfrm>
            <a:off x="0" y="10663"/>
            <a:ext cx="12801600" cy="369332"/>
          </a:xfrm>
          <a:prstGeom prst="rect">
            <a:avLst/>
          </a:prstGeom>
          <a:solidFill>
            <a:srgbClr val="FF0000"/>
          </a:solidFill>
        </p:spPr>
        <p:txBody>
          <a:bodyPr wrap="square" rtlCol="0">
            <a:spAutoFit/>
          </a:bodyPr>
          <a:lstStyle/>
          <a:p>
            <a:pPr algn="ctr"/>
            <a:r>
              <a:rPr kumimoji="1" lang="ja-JP" altLang="en-US" sz="1800" b="1">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障</a:t>
            </a:r>
            <a:r>
              <a:rPr kumimoji="1" lang="ja-JP" altLang="en-US" sz="18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がい者雇用の促進</a:t>
            </a:r>
            <a:r>
              <a:rPr kumimoji="1" lang="ja-JP" altLang="en-US" sz="1800" b="1">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について　　　　　　　　　　</a:t>
            </a:r>
            <a:r>
              <a:rPr kumimoji="1" lang="ja-JP" altLang="en-US" sz="1000" b="1">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商工</a:t>
            </a:r>
            <a:r>
              <a:rPr kumimoji="1" lang="ja-JP" altLang="en-US" sz="10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労働部雇用推進室就業促進課</a:t>
            </a:r>
          </a:p>
        </p:txBody>
      </p:sp>
      <p:grpSp>
        <p:nvGrpSpPr>
          <p:cNvPr id="12" name="グループ化 11"/>
          <p:cNvGrpSpPr/>
          <p:nvPr/>
        </p:nvGrpSpPr>
        <p:grpSpPr>
          <a:xfrm>
            <a:off x="76760" y="5507021"/>
            <a:ext cx="6133908" cy="3756969"/>
            <a:chOff x="319003" y="5733924"/>
            <a:chExt cx="6133908" cy="3756969"/>
          </a:xfrm>
        </p:grpSpPr>
        <p:sp>
          <p:nvSpPr>
            <p:cNvPr id="32" name="角丸四角形 31"/>
            <p:cNvSpPr/>
            <p:nvPr/>
          </p:nvSpPr>
          <p:spPr>
            <a:xfrm>
              <a:off x="319003" y="5880720"/>
              <a:ext cx="6133908" cy="3610173"/>
            </a:xfrm>
            <a:prstGeom prst="roundRect">
              <a:avLst>
                <a:gd name="adj" fmla="val 5273"/>
              </a:avLst>
            </a:prstGeom>
            <a:ln w="12700">
              <a:solidFill>
                <a:srgbClr val="0070C0"/>
              </a:solidFill>
            </a:ln>
          </p:spPr>
          <p:style>
            <a:lnRef idx="2">
              <a:schemeClr val="accent6"/>
            </a:lnRef>
            <a:fillRef idx="1">
              <a:schemeClr val="lt1"/>
            </a:fillRef>
            <a:effectRef idx="0">
              <a:schemeClr val="accent6"/>
            </a:effectRef>
            <a:fontRef idx="minor">
              <a:schemeClr val="dk1"/>
            </a:fontRef>
          </p:style>
          <p:txBody>
            <a:bodyPr rtlCol="0" anchor="t"/>
            <a:lstStyle/>
            <a:p>
              <a:endParaRPr lang="en-US" altLang="ja-JP" sz="700" b="1" dirty="0">
                <a:latin typeface="Meiryo UI" panose="020B0604030504040204" pitchFamily="50" charset="-128"/>
                <a:ea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1000200" y="5733924"/>
              <a:ext cx="4882461" cy="309777"/>
            </a:xfrm>
            <a:prstGeom prst="roundRect">
              <a:avLst>
                <a:gd name="adj" fmla="val 50000"/>
              </a:avLst>
            </a:prstGeom>
            <a:solidFill>
              <a:srgbClr val="99CCFF"/>
            </a:solidFill>
            <a:ln>
              <a:solidFill>
                <a:srgbClr val="0070C0"/>
              </a:solidFill>
              <a:prstDash val="solid"/>
            </a:ln>
          </p:spPr>
          <p:txBody>
            <a:bodyPr wrap="square" lIns="0" tIns="0" rIns="0" bIns="0" rtlCol="0" anchor="ctr" anchorCtr="1">
              <a:noAutofit/>
            </a:bodyPr>
            <a:lstStyle/>
            <a:p>
              <a:r>
                <a:rPr kumimoji="1" lang="ja-JP" altLang="en-US" sz="1600" b="1" dirty="0">
                  <a:latin typeface="Meiryo UI" panose="020B0604030504040204" pitchFamily="50" charset="-128"/>
                  <a:ea typeface="Meiryo UI" panose="020B0604030504040204" pitchFamily="50" charset="-128"/>
                </a:rPr>
                <a:t>事業主に対する雇用機会の拡大の取組み</a:t>
              </a:r>
            </a:p>
          </p:txBody>
        </p:sp>
        <p:sp>
          <p:nvSpPr>
            <p:cNvPr id="11" name="テキスト ボックス 10"/>
            <p:cNvSpPr txBox="1"/>
            <p:nvPr/>
          </p:nvSpPr>
          <p:spPr>
            <a:xfrm>
              <a:off x="352128" y="6147261"/>
              <a:ext cx="6054863" cy="3185487"/>
            </a:xfrm>
            <a:prstGeom prst="rect">
              <a:avLst/>
            </a:prstGeom>
            <a:noFill/>
          </p:spPr>
          <p:txBody>
            <a:bodyPr wrap="none" rtlCol="0">
              <a:spAutoFit/>
            </a:bodyPr>
            <a:lstStyle/>
            <a:p>
              <a:pPr lvl="0"/>
              <a:r>
                <a:rPr lang="ja-JP" altLang="en-US" sz="1600" b="1" dirty="0">
                  <a:solidFill>
                    <a:prstClr val="black"/>
                  </a:solidFill>
                  <a:latin typeface="Meiryo UI" panose="020B0604030504040204" pitchFamily="50" charset="-128"/>
                  <a:ea typeface="Meiryo UI" panose="020B0604030504040204" pitchFamily="50" charset="-128"/>
                </a:rPr>
                <a:t>◇ </a:t>
              </a:r>
              <a:r>
                <a:rPr lang="ja-JP" altLang="en-US" sz="1600" b="1" dirty="0" err="1">
                  <a:solidFill>
                    <a:prstClr val="black"/>
                  </a:solidFill>
                  <a:latin typeface="Meiryo UI" panose="020B0604030504040204" pitchFamily="50" charset="-128"/>
                  <a:ea typeface="Meiryo UI" panose="020B0604030504040204" pitchFamily="50" charset="-128"/>
                </a:rPr>
                <a:t>障がい</a:t>
              </a:r>
              <a:r>
                <a:rPr lang="ja-JP" altLang="en-US" sz="1600" b="1" dirty="0">
                  <a:solidFill>
                    <a:prstClr val="black"/>
                  </a:solidFill>
                  <a:latin typeface="Meiryo UI" panose="020B0604030504040204" pitchFamily="50" charset="-128"/>
                  <a:ea typeface="Meiryo UI" panose="020B0604030504040204" pitchFamily="50" charset="-128"/>
                </a:rPr>
                <a:t>者雇用促進センター誘導・支援事業</a:t>
              </a:r>
              <a:endParaRPr lang="en-US" altLang="ja-JP" sz="1600" b="1" dirty="0">
                <a:solidFill>
                  <a:prstClr val="black"/>
                </a:solidFill>
                <a:latin typeface="Meiryo UI" panose="020B0604030504040204" pitchFamily="50" charset="-128"/>
                <a:ea typeface="Meiryo UI" panose="020B0604030504040204" pitchFamily="50" charset="-128"/>
              </a:endParaRPr>
            </a:p>
            <a:p>
              <a:pPr lvl="0"/>
              <a:endParaRPr lang="en-US" altLang="ja-JP" sz="800" b="1" dirty="0">
                <a:solidFill>
                  <a:prstClr val="black"/>
                </a:solidFill>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 ハートフル条例に基づく</a:t>
              </a:r>
              <a:r>
                <a:rPr lang="ja-JP" altLang="en-US" sz="1600" b="1" dirty="0" err="1">
                  <a:solidFill>
                    <a:prstClr val="black"/>
                  </a:solidFill>
                  <a:latin typeface="Meiryo UI" panose="020B0604030504040204" pitchFamily="50" charset="-128"/>
                  <a:ea typeface="Meiryo UI" panose="020B0604030504040204" pitchFamily="50" charset="-128"/>
                </a:rPr>
                <a:t>障がい</a:t>
              </a:r>
              <a:r>
                <a:rPr lang="ja-JP" altLang="en-US" sz="1600" b="1" dirty="0">
                  <a:solidFill>
                    <a:prstClr val="black"/>
                  </a:solidFill>
                  <a:latin typeface="Meiryo UI" panose="020B0604030504040204" pitchFamily="50" charset="-128"/>
                  <a:ea typeface="Meiryo UI" panose="020B0604030504040204" pitchFamily="50" charset="-128"/>
                </a:rPr>
                <a:t>者雇用の促進</a:t>
              </a:r>
              <a:endParaRPr lang="en-US" altLang="ja-JP" sz="1600" b="1" dirty="0">
                <a:solidFill>
                  <a:prstClr val="black"/>
                </a:solidFill>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 「契約の相手方等府と関係のある事業主」に対する誘導・支援</a:t>
              </a:r>
              <a:endParaRPr lang="en-US" altLang="ja-JP" sz="1600" b="1"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ハートフル条例の対象（義務規定）となる法定雇用率未達成事業主に対し、</a:t>
              </a:r>
              <a:r>
                <a:rPr lang="ja-JP" altLang="en-US" sz="1100" dirty="0" err="1">
                  <a:solidFill>
                    <a:prstClr val="black"/>
                  </a:solidFill>
                  <a:latin typeface="Meiryo UI" panose="020B0604030504040204" pitchFamily="50" charset="-128"/>
                  <a:ea typeface="Meiryo UI" panose="020B0604030504040204" pitchFamily="50" charset="-128"/>
                </a:rPr>
                <a:t>障がい</a:t>
              </a:r>
              <a:r>
                <a:rPr lang="ja-JP" altLang="en-US" sz="1100" dirty="0">
                  <a:solidFill>
                    <a:prstClr val="black"/>
                  </a:solidFill>
                  <a:latin typeface="Meiryo UI" panose="020B0604030504040204" pitchFamily="50" charset="-128"/>
                  <a:ea typeface="Meiryo UI" panose="020B0604030504040204" pitchFamily="50" charset="-128"/>
                </a:rPr>
                <a:t>者雇入れ</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計画書等の提出や雇入れ計画の達成に向けた誘導・支援を行う。</a:t>
              </a:r>
              <a:endParaRPr lang="en-US" altLang="ja-JP" sz="1100" b="1" dirty="0">
                <a:solidFill>
                  <a:prstClr val="black"/>
                </a:solidFill>
                <a:latin typeface="Meiryo UI" panose="020B0604030504040204" pitchFamily="50" charset="-128"/>
                <a:ea typeface="Meiryo UI" panose="020B0604030504040204" pitchFamily="50" charset="-128"/>
              </a:endParaRPr>
            </a:p>
            <a:p>
              <a:pPr lvl="0"/>
              <a:endParaRPr lang="en-US" altLang="ja-JP" sz="400" b="1" dirty="0">
                <a:solidFill>
                  <a:prstClr val="black"/>
                </a:solidFill>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 「特定中小</a:t>
              </a:r>
              <a:r>
                <a:rPr lang="ja-JP" altLang="en-US" sz="1600" b="1" dirty="0">
                  <a:latin typeface="Meiryo UI" panose="020B0604030504040204" pitchFamily="50" charset="-128"/>
                  <a:ea typeface="Meiryo UI" panose="020B0604030504040204" pitchFamily="50" charset="-128"/>
                </a:rPr>
                <a:t>事業主」に対する誘導・支援</a:t>
              </a:r>
              <a:endParaRPr lang="en-US" altLang="ja-JP" sz="1600" b="1"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ハートフル条例</a:t>
              </a:r>
              <a:r>
                <a:rPr lang="ja-JP" altLang="en-US" sz="1000" dirty="0">
                  <a:latin typeface="Meiryo UI" panose="020B0604030504040204" pitchFamily="50" charset="-128"/>
                  <a:ea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rPr>
                <a:t>年改正）</a:t>
              </a:r>
              <a:r>
                <a:rPr lang="ja-JP" altLang="en-US" sz="1100" dirty="0">
                  <a:latin typeface="Meiryo UI" panose="020B0604030504040204" pitchFamily="50" charset="-128"/>
                  <a:ea typeface="Meiryo UI" panose="020B0604030504040204" pitchFamily="50" charset="-128"/>
                </a:rPr>
                <a:t>の対象（努力義務規定）となる法定雇用率未達成の特定中</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小事業主</a:t>
              </a:r>
              <a:r>
                <a:rPr lang="ja-JP" altLang="en-US" sz="1000" dirty="0">
                  <a:latin typeface="Meiryo UI" panose="020B0604030504040204" pitchFamily="50" charset="-128"/>
                  <a:ea typeface="Meiryo UI" panose="020B0604030504040204" pitchFamily="50" charset="-128"/>
                </a:rPr>
                <a:t>（府内にのみ事務所・事業所を有する</a:t>
              </a:r>
              <a:r>
                <a:rPr lang="en-US" altLang="ja-JP" sz="1000" dirty="0">
                  <a:latin typeface="Meiryo UI" panose="020B0604030504040204" pitchFamily="50" charset="-128"/>
                  <a:ea typeface="Meiryo UI" panose="020B0604030504040204" pitchFamily="50" charset="-128"/>
                </a:rPr>
                <a:t>40.0</a:t>
              </a:r>
              <a:r>
                <a:rPr lang="ja-JP" altLang="en-US" sz="1000" dirty="0">
                  <a:latin typeface="Meiryo UI" panose="020B0604030504040204" pitchFamily="50" charset="-128"/>
                  <a:ea typeface="Meiryo UI" panose="020B0604030504040204" pitchFamily="50" charset="-128"/>
                </a:rPr>
                <a:t>人以上</a:t>
              </a:r>
              <a:r>
                <a:rPr lang="en-US" altLang="ja-JP" sz="1000" dirty="0">
                  <a:latin typeface="Meiryo UI" panose="020B0604030504040204" pitchFamily="50" charset="-128"/>
                  <a:ea typeface="Meiryo UI" panose="020B0604030504040204" pitchFamily="50" charset="-128"/>
                </a:rPr>
                <a:t>100</a:t>
              </a:r>
              <a:r>
                <a:rPr lang="ja-JP" altLang="en-US" sz="1000" dirty="0">
                  <a:latin typeface="Meiryo UI" panose="020B0604030504040204" pitchFamily="50" charset="-128"/>
                  <a:ea typeface="Meiryo UI" panose="020B0604030504040204" pitchFamily="50" charset="-128"/>
                </a:rPr>
                <a:t>人以下の事業主）</a:t>
              </a:r>
              <a:r>
                <a:rPr lang="ja-JP" altLang="en-US" sz="1100" dirty="0">
                  <a:latin typeface="Meiryo UI" panose="020B0604030504040204" pitchFamily="50" charset="-128"/>
                  <a:ea typeface="Meiryo UI" panose="020B0604030504040204" pitchFamily="50" charset="-128"/>
                </a:rPr>
                <a:t>に対し、</a:t>
              </a:r>
              <a:r>
                <a:rPr lang="ja-JP" altLang="en-US" sz="1100" dirty="0" err="1">
                  <a:latin typeface="Meiryo UI" panose="020B0604030504040204" pitchFamily="50" charset="-128"/>
                  <a:ea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rPr>
                <a:t>者</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雇用推進計画書等の提出や雇用推進計画の達成に向けた誘導・支援を行う。</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pPr lvl="0"/>
              <a:r>
                <a:rPr lang="ja-JP" altLang="en-US" sz="1100" b="1" dirty="0">
                  <a:solidFill>
                    <a:prstClr val="black"/>
                  </a:solidFill>
                  <a:latin typeface="Meiryo UI" panose="020B0604030504040204" pitchFamily="50" charset="-128"/>
                  <a:ea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rPr>
                <a:t>■ 障がい者雇用促進センターにおける事業主支援</a:t>
              </a:r>
              <a:endParaRPr lang="en-US" altLang="ja-JP" sz="1600" b="1" dirty="0">
                <a:solidFill>
                  <a:prstClr val="black"/>
                </a:solidFill>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障がい</a:t>
              </a:r>
              <a:r>
                <a:rPr lang="ja-JP" altLang="en-US" sz="1100" dirty="0">
                  <a:solidFill>
                    <a:prstClr val="black"/>
                  </a:solidFill>
                  <a:latin typeface="Meiryo UI" panose="020B0604030504040204" pitchFamily="50" charset="-128"/>
                  <a:ea typeface="Meiryo UI" panose="020B0604030504040204" pitchFamily="50" charset="-128"/>
                </a:rPr>
                <a:t>者雇用に取り組もうとする事業主に対し、個々のニーズや状況に応じた伴走支援を行う。</a:t>
              </a:r>
              <a:endParaRPr lang="en-US" altLang="ja-JP" sz="1600" b="1" dirty="0">
                <a:solidFill>
                  <a:prstClr val="black"/>
                </a:solidFill>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 専門家による相談　○ セミナー・施設見学会の実施　○ 職場実習受入れのコーディネート　等</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p:txBody>
        </p:sp>
      </p:grpSp>
      <p:grpSp>
        <p:nvGrpSpPr>
          <p:cNvPr id="2" name="グループ化 1">
            <a:extLst>
              <a:ext uri="{FF2B5EF4-FFF2-40B4-BE49-F238E27FC236}">
                <a16:creationId xmlns:a16="http://schemas.microsoft.com/office/drawing/2014/main" id="{511BA401-3DE7-4BE9-8342-A9BC4DB226E0}"/>
              </a:ext>
            </a:extLst>
          </p:cNvPr>
          <p:cNvGrpSpPr/>
          <p:nvPr/>
        </p:nvGrpSpPr>
        <p:grpSpPr>
          <a:xfrm>
            <a:off x="6310191" y="5505773"/>
            <a:ext cx="6380127" cy="3957474"/>
            <a:chOff x="6600899" y="5739236"/>
            <a:chExt cx="6072606" cy="3693344"/>
          </a:xfrm>
        </p:grpSpPr>
        <p:sp>
          <p:nvSpPr>
            <p:cNvPr id="27" name="角丸四角形 26"/>
            <p:cNvSpPr/>
            <p:nvPr/>
          </p:nvSpPr>
          <p:spPr>
            <a:xfrm>
              <a:off x="6600899" y="5880720"/>
              <a:ext cx="6072606" cy="3551860"/>
            </a:xfrm>
            <a:prstGeom prst="roundRect">
              <a:avLst>
                <a:gd name="adj" fmla="val 4865"/>
              </a:avLst>
            </a:prstGeom>
            <a:ln w="127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en-US" altLang="ja-JP" sz="11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endParaRPr>
            </a:p>
          </p:txBody>
        </p:sp>
        <p:sp>
          <p:nvSpPr>
            <p:cNvPr id="39" name="テキスト ボックス 38"/>
            <p:cNvSpPr txBox="1"/>
            <p:nvPr/>
          </p:nvSpPr>
          <p:spPr>
            <a:xfrm>
              <a:off x="7215328" y="5739236"/>
              <a:ext cx="4882461" cy="299152"/>
            </a:xfrm>
            <a:prstGeom prst="roundRect">
              <a:avLst>
                <a:gd name="adj" fmla="val 50000"/>
              </a:avLst>
            </a:prstGeom>
            <a:solidFill>
              <a:srgbClr val="99CCFF"/>
            </a:solidFill>
            <a:ln>
              <a:solidFill>
                <a:srgbClr val="0070C0"/>
              </a:solidFill>
              <a:prstDash val="solid"/>
            </a:ln>
          </p:spPr>
          <p:txBody>
            <a:bodyPr wrap="square" lIns="0" tIns="0" rIns="0" bIns="0" rtlCol="0" anchor="ctr" anchorCtr="1">
              <a:noAutofit/>
            </a:bodyPr>
            <a:lstStyle/>
            <a:p>
              <a:r>
                <a:rPr kumimoji="1" lang="ja-JP" altLang="en-US" sz="1600" b="1" dirty="0" err="1">
                  <a:latin typeface="Meiryo UI" panose="020B0604030504040204" pitchFamily="50" charset="-128"/>
                  <a:ea typeface="Meiryo UI" panose="020B0604030504040204" pitchFamily="50" charset="-128"/>
                </a:rPr>
                <a:t>精神障がい</a:t>
              </a:r>
              <a:r>
                <a:rPr kumimoji="1" lang="ja-JP" altLang="en-US" sz="1600" b="1" dirty="0">
                  <a:latin typeface="Meiryo UI" panose="020B0604030504040204" pitchFamily="50" charset="-128"/>
                  <a:ea typeface="Meiryo UI" panose="020B0604030504040204" pitchFamily="50" charset="-128"/>
                </a:rPr>
                <a:t>者等の職場定着支援の取組み</a:t>
              </a:r>
            </a:p>
          </p:txBody>
        </p:sp>
        <p:sp>
          <p:nvSpPr>
            <p:cNvPr id="13" name="テキスト ボックス 12"/>
            <p:cNvSpPr txBox="1"/>
            <p:nvPr/>
          </p:nvSpPr>
          <p:spPr>
            <a:xfrm>
              <a:off x="6676792" y="6116846"/>
              <a:ext cx="5920820" cy="3173946"/>
            </a:xfrm>
            <a:prstGeom prst="rect">
              <a:avLst/>
            </a:prstGeom>
            <a:noFill/>
          </p:spPr>
          <p:txBody>
            <a:bodyPr wrap="square" rtlCol="0">
              <a:spAutoFit/>
            </a:bodyPr>
            <a:lstStyle/>
            <a:p>
              <a:pPr lvl="0"/>
              <a:r>
                <a:rPr lang="ja-JP" altLang="en-US" sz="1600" b="1" dirty="0">
                  <a:solidFill>
                    <a:prstClr val="black"/>
                  </a:solidFill>
                  <a:latin typeface="Meiryo UI" panose="020B0604030504040204" pitchFamily="50" charset="-128"/>
                  <a:ea typeface="Meiryo UI" panose="020B0604030504040204" pitchFamily="50" charset="-128"/>
                </a:rPr>
                <a:t>◇精神・発達障がい者等</a:t>
              </a:r>
              <a:r>
                <a:rPr lang="ja-JP" altLang="en-US" sz="1600" b="1" dirty="0">
                  <a:latin typeface="Meiryo UI" panose="020B0604030504040204" pitchFamily="50" charset="-128"/>
                  <a:ea typeface="Meiryo UI" panose="020B0604030504040204" pitchFamily="50" charset="-128"/>
                </a:rPr>
                <a:t>理解促進・職</a:t>
              </a:r>
              <a:r>
                <a:rPr lang="ja-JP" altLang="en-US" sz="1600" b="1" dirty="0">
                  <a:solidFill>
                    <a:prstClr val="black"/>
                  </a:solidFill>
                  <a:latin typeface="Meiryo UI" panose="020B0604030504040204" pitchFamily="50" charset="-128"/>
                  <a:ea typeface="Meiryo UI" panose="020B0604030504040204" pitchFamily="50" charset="-128"/>
                </a:rPr>
                <a:t>場定着支援事業</a:t>
              </a:r>
              <a:endParaRPr lang="en-US" altLang="ja-JP" sz="1600" b="1" dirty="0">
                <a:solidFill>
                  <a:prstClr val="black"/>
                </a:solidFill>
                <a:latin typeface="Meiryo UI" panose="020B0604030504040204" pitchFamily="50" charset="-128"/>
                <a:ea typeface="Meiryo UI" panose="020B0604030504040204" pitchFamily="50" charset="-128"/>
              </a:endParaRPr>
            </a:p>
            <a:p>
              <a:pPr lvl="0"/>
              <a:endParaRPr lang="en-US" altLang="ja-JP" sz="800" b="1" dirty="0">
                <a:solidFill>
                  <a:prstClr val="black"/>
                </a:solidFill>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 人事担当者のためのアドバンス研修</a:t>
              </a:r>
              <a:endParaRPr lang="en-US" altLang="ja-JP" sz="1100" b="1"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障がいに</a:t>
              </a:r>
              <a:r>
                <a:rPr lang="ja-JP" altLang="en-US" sz="1100" dirty="0">
                  <a:solidFill>
                    <a:prstClr val="black"/>
                  </a:solidFill>
                  <a:latin typeface="Meiryo UI" panose="020B0604030504040204" pitchFamily="50" charset="-128"/>
                  <a:ea typeface="Meiryo UI" panose="020B0604030504040204" pitchFamily="50" charset="-128"/>
                </a:rPr>
                <a:t>対する正しい理解と社内の職場環境を築く人材を育成するため、障がい特性等を学び、　</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精神・</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者と共に作業を体験する研修会を開催。</a:t>
              </a:r>
              <a:endParaRPr lang="en-US" altLang="ja-JP" sz="1100" dirty="0">
                <a:solidFill>
                  <a:prstClr val="black"/>
                </a:solidFill>
                <a:latin typeface="Meiryo UI" panose="020B0604030504040204" pitchFamily="50" charset="-128"/>
                <a:ea typeface="Meiryo UI" panose="020B0604030504040204" pitchFamily="50" charset="-128"/>
              </a:endParaRPr>
            </a:p>
            <a:p>
              <a:pPr lvl="0"/>
              <a:endParaRPr lang="en-US" altLang="ja-JP" sz="400" b="1" dirty="0">
                <a:solidFill>
                  <a:prstClr val="black"/>
                </a:solidFill>
                <a:latin typeface="Meiryo UI" panose="020B0604030504040204" pitchFamily="50" charset="-128"/>
                <a:ea typeface="Meiryo UI" panose="020B0604030504040204" pitchFamily="50" charset="-128"/>
              </a:endParaRPr>
            </a:p>
            <a:p>
              <a:pPr lvl="0"/>
              <a:r>
                <a:rPr lang="ja-JP" altLang="en-US" sz="1400" b="1" dirty="0">
                  <a:solidFill>
                    <a:prstClr val="black"/>
                  </a:solidFill>
                  <a:latin typeface="Meiryo UI" panose="020B0604030504040204" pitchFamily="50" charset="-128"/>
                  <a:ea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職場体験受入れマッチング会</a:t>
              </a:r>
              <a:endParaRPr lang="en-US" altLang="ja-JP" sz="1600" b="1"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事業主に対する障がい特性に配慮した職場体験受入れを進めるため、雇用を検討または雇用経験の</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少ない事業主と求職者とのマッチング会を開催。</a:t>
              </a:r>
              <a:endParaRPr lang="en-US" altLang="ja-JP" sz="1100" dirty="0">
                <a:latin typeface="Meiryo UI" panose="020B0604030504040204" pitchFamily="50" charset="-128"/>
                <a:ea typeface="Meiryo UI" panose="020B0604030504040204" pitchFamily="50" charset="-128"/>
              </a:endParaRPr>
            </a:p>
            <a:p>
              <a:pPr lvl="0"/>
              <a:endParaRPr lang="en-US" altLang="ja-JP" sz="800" dirty="0">
                <a:solidFill>
                  <a:prstClr val="black"/>
                </a:solidFill>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rPr>
                <a:t>・ 障がい者雇用の理解促進ツール（動画）</a:t>
              </a:r>
              <a:endParaRPr lang="en-US" altLang="ja-JP" sz="1600" b="1" dirty="0">
                <a:solidFill>
                  <a:prstClr val="black"/>
                </a:solidFill>
                <a:latin typeface="Meiryo UI" panose="020B0604030504040204" pitchFamily="50" charset="-128"/>
                <a:ea typeface="Meiryo UI" panose="020B0604030504040204" pitchFamily="50" charset="-128"/>
              </a:endParaRPr>
            </a:p>
            <a:p>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R5</a:t>
              </a:r>
              <a:r>
                <a:rPr lang="ja-JP" altLang="en-US" sz="1100" dirty="0">
                  <a:solidFill>
                    <a:prstClr val="black"/>
                  </a:solidFill>
                  <a:latin typeface="Meiryo UI" panose="020B0604030504040204" pitchFamily="50" charset="-128"/>
                  <a:ea typeface="Meiryo UI" panose="020B0604030504040204" pitchFamily="50" charset="-128"/>
                </a:rPr>
                <a:t>年度に障がい者雇用経験のない事業主が障がい者雇用のイメージを持つことができ、具体の取組</a:t>
              </a:r>
              <a:br>
                <a:rPr lang="en-US" altLang="ja-JP" sz="1100" dirty="0">
                  <a:solidFill>
                    <a:prstClr val="black"/>
                  </a:solidFill>
                  <a:latin typeface="Meiryo UI" panose="020B0604030504040204" pitchFamily="50" charset="-128"/>
                  <a:ea typeface="Meiryo UI" panose="020B0604030504040204" pitchFamily="50" charset="-128"/>
                </a:rPr>
              </a:br>
              <a:r>
                <a:rPr lang="ja-JP" altLang="en-US" sz="1100" dirty="0">
                  <a:solidFill>
                    <a:prstClr val="black"/>
                  </a:solidFill>
                  <a:latin typeface="Meiryo UI" panose="020B0604030504040204" pitchFamily="50" charset="-128"/>
                  <a:ea typeface="Meiryo UI" panose="020B0604030504040204" pitchFamily="50" charset="-128"/>
                </a:rPr>
                <a:t>　　　　　 みに進むことができるよう作製した理解促進ツールの取材先に協力してもらい、視覚的に障がい者雇</a:t>
              </a:r>
              <a:br>
                <a:rPr lang="en-US" altLang="ja-JP" sz="1100" dirty="0">
                  <a:solidFill>
                    <a:prstClr val="black"/>
                  </a:solidFill>
                  <a:latin typeface="Meiryo UI" panose="020B0604030504040204" pitchFamily="50" charset="-128"/>
                  <a:ea typeface="Meiryo UI" panose="020B0604030504040204" pitchFamily="50" charset="-128"/>
                </a:rPr>
              </a:br>
              <a:r>
                <a:rPr lang="ja-JP" altLang="en-US" sz="1100" dirty="0">
                  <a:solidFill>
                    <a:prstClr val="black"/>
                  </a:solidFill>
                  <a:latin typeface="Meiryo UI" panose="020B0604030504040204" pitchFamily="50" charset="-128"/>
                  <a:ea typeface="Meiryo UI" panose="020B0604030504040204" pitchFamily="50" charset="-128"/>
                </a:rPr>
                <a:t>　　　　　 用を理解してもらうため数社の動画を作製。　</a:t>
              </a:r>
              <a:endParaRPr lang="en-US" altLang="ja-JP" sz="1100" dirty="0">
                <a:solidFill>
                  <a:prstClr val="black"/>
                </a:solidFill>
                <a:latin typeface="Meiryo UI" panose="020B0604030504040204" pitchFamily="50" charset="-128"/>
                <a:ea typeface="Meiryo UI" panose="020B0604030504040204" pitchFamily="50" charset="-128"/>
              </a:endParaRPr>
            </a:p>
            <a:p>
              <a:pPr lvl="0"/>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a:t>
              </a:r>
              <a:r>
                <a:rPr lang="ja-JP" altLang="en-US" sz="1600" b="1" dirty="0" err="1">
                  <a:solidFill>
                    <a:prstClr val="black"/>
                  </a:solidFill>
                  <a:latin typeface="Meiryo UI" panose="020B0604030504040204" pitchFamily="50" charset="-128"/>
                  <a:ea typeface="Meiryo UI" panose="020B0604030504040204" pitchFamily="50" charset="-128"/>
                </a:rPr>
                <a:t>精神障がい</a:t>
              </a:r>
              <a:r>
                <a:rPr lang="ja-JP" altLang="en-US" sz="1600" b="1" dirty="0">
                  <a:solidFill>
                    <a:prstClr val="black"/>
                  </a:solidFill>
                  <a:latin typeface="Meiryo UI" panose="020B0604030504040204" pitchFamily="50" charset="-128"/>
                  <a:ea typeface="Meiryo UI" panose="020B0604030504040204" pitchFamily="50" charset="-128"/>
                </a:rPr>
                <a:t>者等の職場定着支援</a:t>
              </a:r>
              <a:endParaRPr lang="en-US" altLang="ja-JP" sz="2400" b="1" dirty="0">
                <a:solidFill>
                  <a:prstClr val="black"/>
                </a:solidFill>
                <a:latin typeface="Meiryo UI" panose="020B0604030504040204" pitchFamily="50" charset="-128"/>
                <a:ea typeface="Meiryo UI" panose="020B0604030504040204" pitchFamily="50" charset="-128"/>
              </a:endParaRPr>
            </a:p>
            <a:p>
              <a:pPr lvl="0"/>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精神障がい</a:t>
              </a:r>
              <a:r>
                <a:rPr lang="ja-JP" altLang="en-US" sz="1100" dirty="0">
                  <a:solidFill>
                    <a:prstClr val="black"/>
                  </a:solidFill>
                  <a:latin typeface="Meiryo UI" panose="020B0604030504040204" pitchFamily="50" charset="-128"/>
                  <a:ea typeface="Meiryo UI" panose="020B0604030504040204" pitchFamily="50" charset="-128"/>
                </a:rPr>
                <a:t>者等職場定着支援員</a:t>
              </a:r>
              <a:r>
                <a:rPr lang="ja-JP" altLang="en-US" sz="1100" dirty="0">
                  <a:latin typeface="Meiryo UI" panose="020B0604030504040204" pitchFamily="50" charset="-128"/>
                  <a:ea typeface="Meiryo UI" panose="020B0604030504040204" pitchFamily="50" charset="-128"/>
                </a:rPr>
                <a:t>を</a:t>
              </a:r>
              <a:r>
                <a:rPr lang="ja-JP" altLang="en-US" sz="1100" dirty="0">
                  <a:solidFill>
                    <a:prstClr val="black"/>
                  </a:solidFill>
                  <a:latin typeface="Meiryo UI" panose="020B0604030504040204" pitchFamily="50" charset="-128"/>
                  <a:ea typeface="Meiryo UI" panose="020B0604030504040204" pitchFamily="50" charset="-128"/>
                </a:rPr>
                <a:t>障がい者雇用促進センターに</a:t>
              </a:r>
              <a:r>
                <a:rPr lang="ja-JP" altLang="en-US" sz="1100" dirty="0">
                  <a:latin typeface="Meiryo UI" panose="020B0604030504040204" pitchFamily="50" charset="-128"/>
                  <a:ea typeface="Meiryo UI" panose="020B0604030504040204" pitchFamily="50" charset="-128"/>
                </a:rPr>
                <a:t>配置し、</a:t>
              </a:r>
              <a:r>
                <a:rPr lang="ja-JP" altLang="en-US" sz="1100" dirty="0">
                  <a:solidFill>
                    <a:prstClr val="black"/>
                  </a:solidFill>
                  <a:latin typeface="Meiryo UI" panose="020B0604030504040204" pitchFamily="50" charset="-128"/>
                  <a:ea typeface="Meiryo UI" panose="020B0604030504040204" pitchFamily="50" charset="-128"/>
                </a:rPr>
                <a:t>障がい者の職場定着に向</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け</a:t>
              </a:r>
              <a:r>
                <a:rPr lang="ja-JP" altLang="en-US" sz="1100" dirty="0">
                  <a:solidFill>
                    <a:prstClr val="black"/>
                  </a:solidFill>
                  <a:latin typeface="Meiryo UI" panose="020B0604030504040204" pitchFamily="50" charset="-128"/>
                  <a:ea typeface="Meiryo UI" panose="020B0604030504040204" pitchFamily="50" charset="-128"/>
                </a:rPr>
                <a:t>取り組む事業主訪問等を行い、個々の状況に応じ支援を行う。</a:t>
              </a:r>
              <a:endParaRPr lang="en-US" altLang="ja-JP" sz="1100" dirty="0">
                <a:latin typeface="Meiryo UI" panose="020B0604030504040204" pitchFamily="50" charset="-128"/>
                <a:ea typeface="Meiryo UI" panose="020B0604030504040204" pitchFamily="50" charset="-128"/>
              </a:endParaRPr>
            </a:p>
          </p:txBody>
        </p:sp>
      </p:grpSp>
      <p:sp>
        <p:nvSpPr>
          <p:cNvPr id="4" name="テキスト ボックス 3"/>
          <p:cNvSpPr txBox="1"/>
          <p:nvPr/>
        </p:nvSpPr>
        <p:spPr>
          <a:xfrm>
            <a:off x="10901300" y="135783"/>
            <a:ext cx="1512168" cy="400110"/>
          </a:xfrm>
          <a:prstGeom prst="rect">
            <a:avLst/>
          </a:prstGeom>
          <a:solidFill>
            <a:schemeClr val="bg1"/>
          </a:solidFill>
          <a:ln>
            <a:solidFill>
              <a:schemeClr val="tx1"/>
            </a:solidFill>
          </a:ln>
        </p:spPr>
        <p:txBody>
          <a:bodyPr wrap="square" rtlCol="0">
            <a:spAutoFit/>
          </a:bodyPr>
          <a:lstStyle/>
          <a:p>
            <a:r>
              <a:rPr kumimoji="1" lang="ja-JP" altLang="en-US" sz="2000" b="1" dirty="0">
                <a:latin typeface="游ゴシック" panose="020B0400000000000000" pitchFamily="50" charset="-128"/>
                <a:ea typeface="游ゴシック" panose="020B0400000000000000" pitchFamily="50" charset="-128"/>
              </a:rPr>
              <a:t>資料３</a:t>
            </a:r>
            <a:r>
              <a:rPr kumimoji="1" lang="en-US" altLang="ja-JP" sz="2000" b="1" dirty="0">
                <a:latin typeface="游ゴシック" panose="020B0400000000000000" pitchFamily="50" charset="-128"/>
                <a:ea typeface="游ゴシック" panose="020B0400000000000000" pitchFamily="50" charset="-128"/>
              </a:rPr>
              <a:t>-</a:t>
            </a:r>
            <a:r>
              <a:rPr kumimoji="1" lang="ja-JP" altLang="en-US" sz="2000" b="1" dirty="0">
                <a:latin typeface="游ゴシック" panose="020B0400000000000000" pitchFamily="50" charset="-128"/>
                <a:ea typeface="游ゴシック" panose="020B0400000000000000" pitchFamily="50" charset="-128"/>
              </a:rPr>
              <a:t>３</a:t>
            </a:r>
          </a:p>
        </p:txBody>
      </p:sp>
    </p:spTree>
    <p:extLst>
      <p:ext uri="{BB962C8B-B14F-4D97-AF65-F5344CB8AC3E}">
        <p14:creationId xmlns:p14="http://schemas.microsoft.com/office/powerpoint/2010/main" val="287935554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キュート">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1158</Words>
  <Application>Microsoft Office PowerPoint</Application>
  <PresentationFormat>A3 297x420 mm</PresentationFormat>
  <Paragraphs>91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Trebuchet MS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2024-03-21T09:51:15Z</dcterms:created>
  <dcterms:modified xsi:type="dcterms:W3CDTF">2024-03-21T09:51:19Z</dcterms:modified>
</cp:coreProperties>
</file>