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59" r:id="rId2"/>
    <p:sldId id="260" r:id="rId3"/>
    <p:sldId id="261" r:id="rId4"/>
  </p:sldIdLst>
  <p:sldSz cx="10691813" cy="7559675"/>
  <p:notesSz cx="6807200" cy="9939338"/>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26" userDrawn="1">
          <p15:clr>
            <a:srgbClr val="A4A3A4"/>
          </p15:clr>
        </p15:guide>
        <p15:guide id="2" pos="34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4F44"/>
    <a:srgbClr val="FCE9E8"/>
    <a:srgbClr val="315897"/>
    <a:srgbClr val="345EA2"/>
    <a:srgbClr val="F9CECB"/>
    <a:srgbClr val="F5A7A1"/>
    <a:srgbClr val="E2EAF6"/>
    <a:srgbClr val="CAD8EE"/>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276" autoAdjust="0"/>
  </p:normalViewPr>
  <p:slideViewPr>
    <p:cSldViewPr snapToGrid="0">
      <p:cViewPr varScale="1">
        <p:scale>
          <a:sx n="85" d="100"/>
          <a:sy n="85" d="100"/>
        </p:scale>
        <p:origin x="965" y="72"/>
      </p:cViewPr>
      <p:guideLst>
        <p:guide orient="horz" pos="2426"/>
        <p:guide pos="3436"/>
      </p:guideLst>
    </p:cSldViewPr>
  </p:slideViewPr>
  <p:outlineViewPr>
    <p:cViewPr>
      <p:scale>
        <a:sx n="100" d="100"/>
        <a:sy n="100"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800" dirty="0"/>
              <a:t>福祉施設からの一般就労者数（人）</a:t>
            </a:r>
          </a:p>
        </c:rich>
      </c:tx>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Sheet1!$B$1</c:f>
              <c:strCache>
                <c:ptCount val="1"/>
                <c:pt idx="0">
                  <c:v>福祉施設からの一般就労へ移行した者</c:v>
                </c:pt>
              </c:strCache>
            </c:strRef>
          </c:tx>
          <c:spPr>
            <a:solidFill>
              <a:srgbClr val="345EA2"/>
            </a:solidFill>
            <a:ln>
              <a:noFill/>
            </a:ln>
            <a:effectLst/>
          </c:spPr>
          <c:invertIfNegative val="0"/>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H29</c:v>
                </c:pt>
                <c:pt idx="1">
                  <c:v>H30</c:v>
                </c:pt>
                <c:pt idx="2">
                  <c:v>R1</c:v>
                </c:pt>
                <c:pt idx="3">
                  <c:v>R2</c:v>
                </c:pt>
              </c:strCache>
            </c:strRef>
          </c:cat>
          <c:val>
            <c:numRef>
              <c:f>Sheet1!$B$2:$B$5</c:f>
              <c:numCache>
                <c:formatCode>General</c:formatCode>
                <c:ptCount val="4"/>
                <c:pt idx="0">
                  <c:v>1492</c:v>
                </c:pt>
                <c:pt idx="1">
                  <c:v>1838</c:v>
                </c:pt>
                <c:pt idx="2">
                  <c:v>2140</c:v>
                </c:pt>
                <c:pt idx="3">
                  <c:v>2015</c:v>
                </c:pt>
              </c:numCache>
            </c:numRef>
          </c:val>
          <c:extLst>
            <c:ext xmlns:c16="http://schemas.microsoft.com/office/drawing/2014/chart" uri="{C3380CC4-5D6E-409C-BE32-E72D297353CC}">
              <c16:uniqueId val="{00000000-5B5B-4ECE-BEA0-71B6FC069083}"/>
            </c:ext>
          </c:extLst>
        </c:ser>
        <c:dLbls>
          <c:dLblPos val="outEnd"/>
          <c:showLegendKey val="0"/>
          <c:showVal val="1"/>
          <c:showCatName val="0"/>
          <c:showSerName val="0"/>
          <c:showPercent val="0"/>
          <c:showBubbleSize val="0"/>
        </c:dLbls>
        <c:gapWidth val="219"/>
        <c:overlap val="-27"/>
        <c:axId val="788534240"/>
        <c:axId val="788529664"/>
      </c:barChart>
      <c:catAx>
        <c:axId val="78853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788529664"/>
        <c:crosses val="autoZero"/>
        <c:auto val="1"/>
        <c:lblAlgn val="ctr"/>
        <c:lblOffset val="100"/>
        <c:noMultiLvlLbl val="0"/>
      </c:catAx>
      <c:valAx>
        <c:axId val="788529664"/>
        <c:scaling>
          <c:orientation val="minMax"/>
        </c:scaling>
        <c:delete val="1"/>
        <c:axPos val="l"/>
        <c:numFmt formatCode="General" sourceLinked="1"/>
        <c:majorTickMark val="none"/>
        <c:minorTickMark val="none"/>
        <c:tickLblPos val="nextTo"/>
        <c:crossAx val="78853424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800" dirty="0"/>
              <a:t>一般就労実績のない</a:t>
            </a:r>
            <a:endParaRPr lang="en-US" altLang="ja-JP" sz="800" dirty="0"/>
          </a:p>
          <a:p>
            <a:pPr>
              <a:defRPr sz="800"/>
            </a:pPr>
            <a:r>
              <a:rPr lang="ja-JP" altLang="en-US" sz="800" dirty="0"/>
              <a:t>就労移行支援事業所数の推移</a:t>
            </a:r>
          </a:p>
        </c:rich>
      </c:tx>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うち開設から２年以上</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H29</c:v>
                </c:pt>
                <c:pt idx="1">
                  <c:v>H30</c:v>
                </c:pt>
                <c:pt idx="2">
                  <c:v>R1</c:v>
                </c:pt>
                <c:pt idx="3">
                  <c:v>R2</c:v>
                </c:pt>
              </c:strCache>
            </c:strRef>
          </c:cat>
          <c:val>
            <c:numRef>
              <c:f>Sheet1!$B$2:$B$5</c:f>
              <c:numCache>
                <c:formatCode>General</c:formatCode>
                <c:ptCount val="4"/>
                <c:pt idx="0">
                  <c:v>28</c:v>
                </c:pt>
                <c:pt idx="1">
                  <c:v>27</c:v>
                </c:pt>
                <c:pt idx="2">
                  <c:v>36</c:v>
                </c:pt>
                <c:pt idx="3">
                  <c:v>45</c:v>
                </c:pt>
              </c:numCache>
            </c:numRef>
          </c:val>
          <c:extLst>
            <c:ext xmlns:c16="http://schemas.microsoft.com/office/drawing/2014/chart" uri="{C3380CC4-5D6E-409C-BE32-E72D297353CC}">
              <c16:uniqueId val="{00000000-E1B1-4BA5-A8AD-092CCEEE549F}"/>
            </c:ext>
          </c:extLst>
        </c:ser>
        <c:ser>
          <c:idx val="1"/>
          <c:order val="1"/>
          <c:tx>
            <c:strRef>
              <c:f>Sheet1!$C$1</c:f>
              <c:strCache>
                <c:ptCount val="1"/>
                <c:pt idx="0">
                  <c:v>一般就労実績なし</c:v>
                </c:pt>
              </c:strCache>
            </c:strRef>
          </c:tx>
          <c:spPr>
            <a:solidFill>
              <a:srgbClr val="CAD8EE"/>
            </a:solidFill>
            <a:ln>
              <a:noFill/>
            </a:ln>
            <a:effectLst/>
          </c:spPr>
          <c:invertIfNegative val="0"/>
          <c:dLbls>
            <c:dLbl>
              <c:idx val="0"/>
              <c:layout>
                <c:manualLayout>
                  <c:x val="-8.7065226594107738E-3"/>
                  <c:y val="-0.17243782733768667"/>
                </c:manualLayout>
              </c:layout>
              <c:tx>
                <c:rich>
                  <a:bodyPr/>
                  <a:lstStyle/>
                  <a:p>
                    <a:r>
                      <a:rPr lang="en-US" altLang="ja-JP" dirty="0"/>
                      <a:t>80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408-43D4-91C8-C7A6952FBD9C}"/>
                </c:ext>
              </c:extLst>
            </c:dLbl>
            <c:dLbl>
              <c:idx val="1"/>
              <c:layout>
                <c:manualLayout>
                  <c:x val="-3.9904434542866367E-17"/>
                  <c:y val="-0.18393368249353245"/>
                </c:manualLayout>
              </c:layout>
              <c:tx>
                <c:rich>
                  <a:bodyPr/>
                  <a:lstStyle/>
                  <a:p>
                    <a:r>
                      <a:rPr lang="en-US" altLang="ja-JP" dirty="0"/>
                      <a:t>73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408-43D4-91C8-C7A6952FBD9C}"/>
                </c:ext>
              </c:extLst>
            </c:dLbl>
            <c:dLbl>
              <c:idx val="2"/>
              <c:layout>
                <c:manualLayout>
                  <c:x val="0"/>
                  <c:y val="-0.14944611702599517"/>
                </c:manualLayout>
              </c:layout>
              <c:tx>
                <c:rich>
                  <a:bodyPr/>
                  <a:lstStyle/>
                  <a:p>
                    <a:r>
                      <a:rPr lang="en-US" altLang="ja-JP" dirty="0"/>
                      <a:t>65</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408-43D4-91C8-C7A6952FBD9C}"/>
                </c:ext>
              </c:extLst>
            </c:dLbl>
            <c:dLbl>
              <c:idx val="3"/>
              <c:layout>
                <c:manualLayout>
                  <c:x val="-1.5961773817146547E-16"/>
                  <c:y val="-0.14369818944807225"/>
                </c:manualLayout>
              </c:layout>
              <c:tx>
                <c:rich>
                  <a:bodyPr/>
                  <a:lstStyle/>
                  <a:p>
                    <a:r>
                      <a:rPr lang="en-US" altLang="ja-JP" dirty="0"/>
                      <a:t>84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408-43D4-91C8-C7A6952FBD9C}"/>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H29</c:v>
                </c:pt>
                <c:pt idx="1">
                  <c:v>H30</c:v>
                </c:pt>
                <c:pt idx="2">
                  <c:v>R1</c:v>
                </c:pt>
                <c:pt idx="3">
                  <c:v>R2</c:v>
                </c:pt>
              </c:strCache>
            </c:strRef>
          </c:cat>
          <c:val>
            <c:numRef>
              <c:f>Sheet1!$C$2:$C$5</c:f>
              <c:numCache>
                <c:formatCode>General</c:formatCode>
                <c:ptCount val="4"/>
                <c:pt idx="0">
                  <c:v>52</c:v>
                </c:pt>
                <c:pt idx="1">
                  <c:v>46</c:v>
                </c:pt>
                <c:pt idx="2">
                  <c:v>29</c:v>
                </c:pt>
                <c:pt idx="3">
                  <c:v>39</c:v>
                </c:pt>
              </c:numCache>
            </c:numRef>
          </c:val>
          <c:extLst>
            <c:ext xmlns:c16="http://schemas.microsoft.com/office/drawing/2014/chart" uri="{C3380CC4-5D6E-409C-BE32-E72D297353CC}">
              <c16:uniqueId val="{00000001-E1B1-4BA5-A8AD-092CCEEE549F}"/>
            </c:ext>
          </c:extLst>
        </c:ser>
        <c:dLbls>
          <c:dLblPos val="ctr"/>
          <c:showLegendKey val="0"/>
          <c:showVal val="1"/>
          <c:showCatName val="0"/>
          <c:showSerName val="0"/>
          <c:showPercent val="0"/>
          <c:showBubbleSize val="0"/>
        </c:dLbls>
        <c:gapWidth val="150"/>
        <c:overlap val="100"/>
        <c:axId val="887183872"/>
        <c:axId val="887185536"/>
      </c:barChart>
      <c:catAx>
        <c:axId val="887183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87185536"/>
        <c:crosses val="autoZero"/>
        <c:auto val="1"/>
        <c:lblAlgn val="ctr"/>
        <c:lblOffset val="100"/>
        <c:noMultiLvlLbl val="0"/>
      </c:catAx>
      <c:valAx>
        <c:axId val="887185536"/>
        <c:scaling>
          <c:orientation val="minMax"/>
        </c:scaling>
        <c:delete val="1"/>
        <c:axPos val="l"/>
        <c:numFmt formatCode="General" sourceLinked="1"/>
        <c:majorTickMark val="none"/>
        <c:minorTickMark val="none"/>
        <c:tickLblPos val="nextTo"/>
        <c:crossAx val="887183872"/>
        <c:crosses val="autoZero"/>
        <c:crossBetween val="between"/>
      </c:valAx>
      <c:spPr>
        <a:noFill/>
        <a:ln>
          <a:noFill/>
        </a:ln>
        <a:effectLst/>
      </c:spPr>
    </c:plotArea>
    <c:legend>
      <c:legendPos val="b"/>
      <c:legendEntry>
        <c:idx val="1"/>
        <c:delete val="1"/>
      </c:legendEntry>
      <c:layout>
        <c:manualLayout>
          <c:xMode val="edge"/>
          <c:yMode val="edge"/>
          <c:x val="0.28996216775960948"/>
          <c:y val="0.83872310920338256"/>
          <c:w val="0.4200753217042984"/>
          <c:h val="9.2301759861542834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Sheet1!$A$3</c:f>
              <c:strCache>
                <c:ptCount val="1"/>
                <c:pt idx="0">
                  <c:v>実績値</c:v>
                </c:pt>
              </c:strCache>
            </c:strRef>
          </c:tx>
          <c:spPr>
            <a:solidFill>
              <a:srgbClr val="345EA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Sheet1!$B$2:$O$2</c:f>
              <c:strCache>
                <c:ptCount val="14"/>
                <c:pt idx="0">
                  <c:v>R1</c:v>
                </c:pt>
                <c:pt idx="1">
                  <c:v>R2</c:v>
                </c:pt>
                <c:pt idx="2">
                  <c:v>R3</c:v>
                </c:pt>
                <c:pt idx="3">
                  <c:v>R4</c:v>
                </c:pt>
                <c:pt idx="5">
                  <c:v>R1</c:v>
                </c:pt>
                <c:pt idx="6">
                  <c:v>R2</c:v>
                </c:pt>
                <c:pt idx="7">
                  <c:v>R3</c:v>
                </c:pt>
                <c:pt idx="8">
                  <c:v>R4</c:v>
                </c:pt>
                <c:pt idx="10">
                  <c:v>R1</c:v>
                </c:pt>
                <c:pt idx="11">
                  <c:v>R2</c:v>
                </c:pt>
                <c:pt idx="12">
                  <c:v>R3</c:v>
                </c:pt>
                <c:pt idx="13">
                  <c:v>R4</c:v>
                </c:pt>
              </c:strCache>
            </c:strRef>
          </c:cat>
          <c:val>
            <c:numRef>
              <c:f>Sheet1!$B$3:$O$3</c:f>
              <c:numCache>
                <c:formatCode>#,##0_);[Red]\(#,##0\)</c:formatCode>
                <c:ptCount val="14"/>
                <c:pt idx="0">
                  <c:v>1453</c:v>
                </c:pt>
                <c:pt idx="1">
                  <c:v>1299</c:v>
                </c:pt>
                <c:pt idx="2">
                  <c:v>1682</c:v>
                </c:pt>
                <c:pt idx="3">
                  <c:v>1727</c:v>
                </c:pt>
                <c:pt idx="5">
                  <c:v>389</c:v>
                </c:pt>
                <c:pt idx="6">
                  <c:v>434</c:v>
                </c:pt>
                <c:pt idx="7">
                  <c:v>440</c:v>
                </c:pt>
                <c:pt idx="8">
                  <c:v>666</c:v>
                </c:pt>
                <c:pt idx="10">
                  <c:v>214</c:v>
                </c:pt>
                <c:pt idx="11">
                  <c:v>221</c:v>
                </c:pt>
                <c:pt idx="12">
                  <c:v>271</c:v>
                </c:pt>
                <c:pt idx="13">
                  <c:v>375</c:v>
                </c:pt>
              </c:numCache>
            </c:numRef>
          </c:val>
          <c:extLst>
            <c:ext xmlns:c16="http://schemas.microsoft.com/office/drawing/2014/chart" uri="{C3380CC4-5D6E-409C-BE32-E72D297353CC}">
              <c16:uniqueId val="{00000000-14F8-4F12-9FAF-CFE85954DE19}"/>
            </c:ext>
          </c:extLst>
        </c:ser>
        <c:dLbls>
          <c:dLblPos val="outEnd"/>
          <c:showLegendKey val="0"/>
          <c:showVal val="1"/>
          <c:showCatName val="0"/>
          <c:showSerName val="0"/>
          <c:showPercent val="0"/>
          <c:showBubbleSize val="0"/>
        </c:dLbls>
        <c:gapWidth val="219"/>
        <c:overlap val="-27"/>
        <c:axId val="1377744975"/>
        <c:axId val="1377754959"/>
      </c:barChart>
      <c:catAx>
        <c:axId val="1377744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77754959"/>
        <c:crosses val="autoZero"/>
        <c:auto val="1"/>
        <c:lblAlgn val="ctr"/>
        <c:lblOffset val="100"/>
        <c:noMultiLvlLbl val="0"/>
      </c:catAx>
      <c:valAx>
        <c:axId val="1377754959"/>
        <c:scaling>
          <c:orientation val="minMax"/>
        </c:scaling>
        <c:delete val="1"/>
        <c:axPos val="l"/>
        <c:numFmt formatCode="#,##0_);[Red]\(#,##0\)" sourceLinked="1"/>
        <c:majorTickMark val="none"/>
        <c:minorTickMark val="none"/>
        <c:tickLblPos val="nextTo"/>
        <c:crossAx val="1377744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F9653EE-8F82-45B9-B580-A9D8AA5619C5}"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F657F22-102B-4D00-8143-6869FCA69FA7}" type="slidenum">
              <a:rPr kumimoji="1" lang="ja-JP" altLang="en-US" smtClean="0"/>
              <a:t>‹#›</a:t>
            </a:fld>
            <a:endParaRPr kumimoji="1" lang="ja-JP" altLang="en-US"/>
          </a:p>
        </p:txBody>
      </p:sp>
    </p:spTree>
    <p:extLst>
      <p:ext uri="{BB962C8B-B14F-4D97-AF65-F5344CB8AC3E}">
        <p14:creationId xmlns:p14="http://schemas.microsoft.com/office/powerpoint/2010/main" val="229215620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657F22-102B-4D00-8143-6869FCA69FA7}" type="slidenum">
              <a:rPr kumimoji="1" lang="ja-JP" altLang="en-US" smtClean="0"/>
              <a:t>1</a:t>
            </a:fld>
            <a:endParaRPr kumimoji="1" lang="ja-JP" altLang="en-US"/>
          </a:p>
        </p:txBody>
      </p:sp>
    </p:spTree>
    <p:extLst>
      <p:ext uri="{BB962C8B-B14F-4D97-AF65-F5344CB8AC3E}">
        <p14:creationId xmlns:p14="http://schemas.microsoft.com/office/powerpoint/2010/main" val="183417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657F22-102B-4D00-8143-6869FCA69FA7}" type="slidenum">
              <a:rPr kumimoji="1" lang="ja-JP" altLang="en-US" smtClean="0"/>
              <a:t>2</a:t>
            </a:fld>
            <a:endParaRPr kumimoji="1" lang="ja-JP" altLang="en-US"/>
          </a:p>
        </p:txBody>
      </p:sp>
    </p:spTree>
    <p:extLst>
      <p:ext uri="{BB962C8B-B14F-4D97-AF65-F5344CB8AC3E}">
        <p14:creationId xmlns:p14="http://schemas.microsoft.com/office/powerpoint/2010/main" val="2953980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F657F22-102B-4D00-8143-6869FCA69FA7}" type="slidenum">
              <a:rPr kumimoji="1" lang="ja-JP" altLang="en-US" smtClean="0"/>
              <a:t>3</a:t>
            </a:fld>
            <a:endParaRPr kumimoji="1" lang="ja-JP" altLang="en-US"/>
          </a:p>
        </p:txBody>
      </p:sp>
    </p:spTree>
    <p:extLst>
      <p:ext uri="{BB962C8B-B14F-4D97-AF65-F5344CB8AC3E}">
        <p14:creationId xmlns:p14="http://schemas.microsoft.com/office/powerpoint/2010/main" val="1950866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EF80EA-D843-4F70-9F48-654D7AC56A28}"/>
              </a:ext>
            </a:extLst>
          </p:cNvPr>
          <p:cNvSpPr>
            <a:spLocks noGrp="1"/>
          </p:cNvSpPr>
          <p:nvPr>
            <p:ph type="ctrTitle"/>
          </p:nvPr>
        </p:nvSpPr>
        <p:spPr>
          <a:xfrm>
            <a:off x="1336477" y="1237197"/>
            <a:ext cx="8018860" cy="2631887"/>
          </a:xfrm>
        </p:spPr>
        <p:txBody>
          <a:bodyPr anchor="b"/>
          <a:lstStyle>
            <a:lvl1pPr algn="ctr">
              <a:defRPr sz="647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77B35B2-504E-41D7-B50D-A673D46461B6}"/>
              </a:ext>
            </a:extLst>
          </p:cNvPr>
          <p:cNvSpPr>
            <a:spLocks noGrp="1"/>
          </p:cNvSpPr>
          <p:nvPr>
            <p:ph type="subTitle" idx="1"/>
          </p:nvPr>
        </p:nvSpPr>
        <p:spPr>
          <a:xfrm>
            <a:off x="1336477" y="3970580"/>
            <a:ext cx="8018860" cy="1825171"/>
          </a:xfrm>
        </p:spPr>
        <p:txBody>
          <a:bodyPr/>
          <a:lstStyle>
            <a:lvl1pPr marL="0" indent="0" algn="ctr">
              <a:buNone/>
              <a:defRPr sz="2590"/>
            </a:lvl1pPr>
            <a:lvl2pPr marL="493456" indent="0" algn="ctr">
              <a:buNone/>
              <a:defRPr sz="2159"/>
            </a:lvl2pPr>
            <a:lvl3pPr marL="986912" indent="0" algn="ctr">
              <a:buNone/>
              <a:defRPr sz="1943"/>
            </a:lvl3pPr>
            <a:lvl4pPr marL="1480368" indent="0" algn="ctr">
              <a:buNone/>
              <a:defRPr sz="1727"/>
            </a:lvl4pPr>
            <a:lvl5pPr marL="1973824" indent="0" algn="ctr">
              <a:buNone/>
              <a:defRPr sz="1727"/>
            </a:lvl5pPr>
            <a:lvl6pPr marL="2467280" indent="0" algn="ctr">
              <a:buNone/>
              <a:defRPr sz="1727"/>
            </a:lvl6pPr>
            <a:lvl7pPr marL="2960736" indent="0" algn="ctr">
              <a:buNone/>
              <a:defRPr sz="1727"/>
            </a:lvl7pPr>
            <a:lvl8pPr marL="3454192" indent="0" algn="ctr">
              <a:buNone/>
              <a:defRPr sz="1727"/>
            </a:lvl8pPr>
            <a:lvl9pPr marL="3947648" indent="0" algn="ctr">
              <a:buNone/>
              <a:defRPr sz="1727"/>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47ED03E-720D-45E1-B898-FB5C3DD7433D}"/>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FFE57391-D5E1-48C8-BF53-8B4137A423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B2F466-C326-4FC8-9BE7-D7FBF9634FB5}"/>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389489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D58D3E-B15A-4857-BD81-073BE6DAE7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67A0EEF-BAAC-476E-8BE2-EEE3685505B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DDF71F8-40E5-46B1-93D5-A50CB74720B8}"/>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EDBEA00F-11BB-4D0A-B427-C25726E490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2B9EC2-AD03-4EB2-882E-4088A82AC608}"/>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98595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1D189FB-6BF0-4159-90F8-E029F3F523CC}"/>
              </a:ext>
            </a:extLst>
          </p:cNvPr>
          <p:cNvSpPr>
            <a:spLocks noGrp="1"/>
          </p:cNvSpPr>
          <p:nvPr>
            <p:ph type="title" orient="vert"/>
          </p:nvPr>
        </p:nvSpPr>
        <p:spPr>
          <a:xfrm>
            <a:off x="7651329" y="402483"/>
            <a:ext cx="2305422"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0C99916-EF34-4B6E-A383-88513E6FF5DB}"/>
              </a:ext>
            </a:extLst>
          </p:cNvPr>
          <p:cNvSpPr>
            <a:spLocks noGrp="1"/>
          </p:cNvSpPr>
          <p:nvPr>
            <p:ph type="body" orient="vert" idx="1"/>
          </p:nvPr>
        </p:nvSpPr>
        <p:spPr>
          <a:xfrm>
            <a:off x="735062" y="402483"/>
            <a:ext cx="6782619"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91A09F-BB3C-4981-9BB2-051E7EA29CCF}"/>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5C681A6A-FD95-47EF-8AD0-4D0D24F588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390E3B7-8EA3-48DF-ABF6-D55FC731648C}"/>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372413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A77850-5AB6-4AB3-A407-1682087D00D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2CFB75D-7F97-433C-AE59-CAC80FA2446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54E1A0-61E2-4301-9A26-EC3EAF7A3934}"/>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A28E2C34-FFD8-412A-ADC5-731AA9A22B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BE663F-F7D3-4120-A010-3D148FDD3C2F}"/>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325456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BDEA15-4B34-4D25-9043-3662D0E2A82E}"/>
              </a:ext>
            </a:extLst>
          </p:cNvPr>
          <p:cNvSpPr>
            <a:spLocks noGrp="1"/>
          </p:cNvSpPr>
          <p:nvPr>
            <p:ph type="title"/>
          </p:nvPr>
        </p:nvSpPr>
        <p:spPr>
          <a:xfrm>
            <a:off x="729494" y="1884671"/>
            <a:ext cx="9221689" cy="3144614"/>
          </a:xfrm>
        </p:spPr>
        <p:txBody>
          <a:bodyPr anchor="b"/>
          <a:lstStyle>
            <a:lvl1pPr>
              <a:defRPr sz="647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5AE946-8DF5-4268-97CF-DEFBF6E11739}"/>
              </a:ext>
            </a:extLst>
          </p:cNvPr>
          <p:cNvSpPr>
            <a:spLocks noGrp="1"/>
          </p:cNvSpPr>
          <p:nvPr>
            <p:ph type="body" idx="1"/>
          </p:nvPr>
        </p:nvSpPr>
        <p:spPr>
          <a:xfrm>
            <a:off x="729494" y="5059035"/>
            <a:ext cx="9221689" cy="1653678"/>
          </a:xfrm>
        </p:spPr>
        <p:txBody>
          <a:bodyPr/>
          <a:lstStyle>
            <a:lvl1pPr marL="0" indent="0">
              <a:buNone/>
              <a:defRPr sz="2590">
                <a:solidFill>
                  <a:schemeClr val="tx1">
                    <a:tint val="75000"/>
                  </a:schemeClr>
                </a:solidFill>
              </a:defRPr>
            </a:lvl1pPr>
            <a:lvl2pPr marL="493456" indent="0">
              <a:buNone/>
              <a:defRPr sz="2159">
                <a:solidFill>
                  <a:schemeClr val="tx1">
                    <a:tint val="75000"/>
                  </a:schemeClr>
                </a:solidFill>
              </a:defRPr>
            </a:lvl2pPr>
            <a:lvl3pPr marL="986912" indent="0">
              <a:buNone/>
              <a:defRPr sz="1943">
                <a:solidFill>
                  <a:schemeClr val="tx1">
                    <a:tint val="75000"/>
                  </a:schemeClr>
                </a:solidFill>
              </a:defRPr>
            </a:lvl3pPr>
            <a:lvl4pPr marL="1480368" indent="0">
              <a:buNone/>
              <a:defRPr sz="1727">
                <a:solidFill>
                  <a:schemeClr val="tx1">
                    <a:tint val="75000"/>
                  </a:schemeClr>
                </a:solidFill>
              </a:defRPr>
            </a:lvl4pPr>
            <a:lvl5pPr marL="1973824" indent="0">
              <a:buNone/>
              <a:defRPr sz="1727">
                <a:solidFill>
                  <a:schemeClr val="tx1">
                    <a:tint val="75000"/>
                  </a:schemeClr>
                </a:solidFill>
              </a:defRPr>
            </a:lvl5pPr>
            <a:lvl6pPr marL="2467280" indent="0">
              <a:buNone/>
              <a:defRPr sz="1727">
                <a:solidFill>
                  <a:schemeClr val="tx1">
                    <a:tint val="75000"/>
                  </a:schemeClr>
                </a:solidFill>
              </a:defRPr>
            </a:lvl6pPr>
            <a:lvl7pPr marL="2960736" indent="0">
              <a:buNone/>
              <a:defRPr sz="1727">
                <a:solidFill>
                  <a:schemeClr val="tx1">
                    <a:tint val="75000"/>
                  </a:schemeClr>
                </a:solidFill>
              </a:defRPr>
            </a:lvl7pPr>
            <a:lvl8pPr marL="3454192" indent="0">
              <a:buNone/>
              <a:defRPr sz="1727">
                <a:solidFill>
                  <a:schemeClr val="tx1">
                    <a:tint val="75000"/>
                  </a:schemeClr>
                </a:solidFill>
              </a:defRPr>
            </a:lvl8pPr>
            <a:lvl9pPr marL="3947648" indent="0">
              <a:buNone/>
              <a:defRPr sz="1727">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97F8286-1C8F-4568-90D3-5C46271F3C68}"/>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211CF030-0AFB-4EBD-9EAA-6E80221A25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6E58403-0C25-4D5E-B49F-0A8FE0790A91}"/>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25108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0B8F8C-92ED-4801-A8EA-E07FEA03CCC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1AA5E00-E2F9-44EB-A2F4-5D10E96C9C1F}"/>
              </a:ext>
            </a:extLst>
          </p:cNvPr>
          <p:cNvSpPr>
            <a:spLocks noGrp="1"/>
          </p:cNvSpPr>
          <p:nvPr>
            <p:ph sz="half" idx="1"/>
          </p:nvPr>
        </p:nvSpPr>
        <p:spPr>
          <a:xfrm>
            <a:off x="735062"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494E7C0-F35E-4BA3-BF3A-A3B38638B05F}"/>
              </a:ext>
            </a:extLst>
          </p:cNvPr>
          <p:cNvSpPr>
            <a:spLocks noGrp="1"/>
          </p:cNvSpPr>
          <p:nvPr>
            <p:ph sz="half" idx="2"/>
          </p:nvPr>
        </p:nvSpPr>
        <p:spPr>
          <a:xfrm>
            <a:off x="5412731"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EE98F-9C2E-4741-A5AD-7537FD2C844F}"/>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6" name="フッター プレースホルダー 5">
            <a:extLst>
              <a:ext uri="{FF2B5EF4-FFF2-40B4-BE49-F238E27FC236}">
                <a16:creationId xmlns:a16="http://schemas.microsoft.com/office/drawing/2014/main" id="{F829D182-EC63-450A-BAD4-B218713C37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F0D4DF-89C2-4ECB-967C-25CC5F89D170}"/>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134476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E95EFA-FC6E-4F4D-86E7-7BACFB688E00}"/>
              </a:ext>
            </a:extLst>
          </p:cNvPr>
          <p:cNvSpPr>
            <a:spLocks noGrp="1"/>
          </p:cNvSpPr>
          <p:nvPr>
            <p:ph type="title"/>
          </p:nvPr>
        </p:nvSpPr>
        <p:spPr>
          <a:xfrm>
            <a:off x="736455" y="402484"/>
            <a:ext cx="9221689"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D8153CA-D91E-4D55-BB97-D6B12454E544}"/>
              </a:ext>
            </a:extLst>
          </p:cNvPr>
          <p:cNvSpPr>
            <a:spLocks noGrp="1"/>
          </p:cNvSpPr>
          <p:nvPr>
            <p:ph type="body" idx="1"/>
          </p:nvPr>
        </p:nvSpPr>
        <p:spPr>
          <a:xfrm>
            <a:off x="736455" y="1853171"/>
            <a:ext cx="4523138" cy="908210"/>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1435B01-BD9D-4C60-8903-81E0C24B33E9}"/>
              </a:ext>
            </a:extLst>
          </p:cNvPr>
          <p:cNvSpPr>
            <a:spLocks noGrp="1"/>
          </p:cNvSpPr>
          <p:nvPr>
            <p:ph sz="half" idx="2"/>
          </p:nvPr>
        </p:nvSpPr>
        <p:spPr>
          <a:xfrm>
            <a:off x="736455" y="2761381"/>
            <a:ext cx="4523138"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6AA2470-CBDA-42B1-ADFE-AC4BEEBDB068}"/>
              </a:ext>
            </a:extLst>
          </p:cNvPr>
          <p:cNvSpPr>
            <a:spLocks noGrp="1"/>
          </p:cNvSpPr>
          <p:nvPr>
            <p:ph type="body" sz="quarter" idx="3"/>
          </p:nvPr>
        </p:nvSpPr>
        <p:spPr>
          <a:xfrm>
            <a:off x="5412731" y="1853171"/>
            <a:ext cx="4545413" cy="908210"/>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8208699-FBBA-4302-84FA-3E0908E78F8C}"/>
              </a:ext>
            </a:extLst>
          </p:cNvPr>
          <p:cNvSpPr>
            <a:spLocks noGrp="1"/>
          </p:cNvSpPr>
          <p:nvPr>
            <p:ph sz="quarter" idx="4"/>
          </p:nvPr>
        </p:nvSpPr>
        <p:spPr>
          <a:xfrm>
            <a:off x="5412731" y="2761381"/>
            <a:ext cx="4545413"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810D917-306F-493E-BEA9-3A5686202C3F}"/>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8" name="フッター プレースホルダー 7">
            <a:extLst>
              <a:ext uri="{FF2B5EF4-FFF2-40B4-BE49-F238E27FC236}">
                <a16:creationId xmlns:a16="http://schemas.microsoft.com/office/drawing/2014/main" id="{A30B17D1-53DE-4615-964E-E4588C471C8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F202C0F-791F-4BF0-A6EF-5FA5E45DD01C}"/>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33628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24DA41-8EB9-4FD3-B6B8-BCD1E0A97FB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02CC7C8-6586-4C01-98EE-B593EF924CB5}"/>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4" name="フッター プレースホルダー 3">
            <a:extLst>
              <a:ext uri="{FF2B5EF4-FFF2-40B4-BE49-F238E27FC236}">
                <a16:creationId xmlns:a16="http://schemas.microsoft.com/office/drawing/2014/main" id="{3242DF40-23FB-45BD-AABD-0EA4709A4EC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F033296-8A30-428F-B732-CEE0C04B8205}"/>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214884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67CE2DF-CE42-46FD-9B21-A58F335C8DEA}"/>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3" name="フッター プレースホルダー 2">
            <a:extLst>
              <a:ext uri="{FF2B5EF4-FFF2-40B4-BE49-F238E27FC236}">
                <a16:creationId xmlns:a16="http://schemas.microsoft.com/office/drawing/2014/main" id="{1F68D409-0F4A-4111-872F-ACC864631BF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505FDA9-002D-40C5-A1B7-9840D0E3B0A7}"/>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152354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E2B21B-67A5-4E98-ABC4-1B877F85CD2F}"/>
              </a:ext>
            </a:extLst>
          </p:cNvPr>
          <p:cNvSpPr>
            <a:spLocks noGrp="1"/>
          </p:cNvSpPr>
          <p:nvPr>
            <p:ph type="title"/>
          </p:nvPr>
        </p:nvSpPr>
        <p:spPr>
          <a:xfrm>
            <a:off x="736456" y="503978"/>
            <a:ext cx="3448388" cy="1763924"/>
          </a:xfrm>
        </p:spPr>
        <p:txBody>
          <a:bodyPr anchor="b"/>
          <a:lstStyle>
            <a:lvl1pPr>
              <a:defRPr sz="345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CDAB9B-E649-45DB-B9C7-EDFDF965A4C7}"/>
              </a:ext>
            </a:extLst>
          </p:cNvPr>
          <p:cNvSpPr>
            <a:spLocks noGrp="1"/>
          </p:cNvSpPr>
          <p:nvPr>
            <p:ph idx="1"/>
          </p:nvPr>
        </p:nvSpPr>
        <p:spPr>
          <a:xfrm>
            <a:off x="4545413" y="1088455"/>
            <a:ext cx="5412731" cy="5372269"/>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260C845-8F13-4E71-9D7B-2AA438B04758}"/>
              </a:ext>
            </a:extLst>
          </p:cNvPr>
          <p:cNvSpPr>
            <a:spLocks noGrp="1"/>
          </p:cNvSpPr>
          <p:nvPr>
            <p:ph type="body" sz="half" idx="2"/>
          </p:nvPr>
        </p:nvSpPr>
        <p:spPr>
          <a:xfrm>
            <a:off x="736456" y="2267902"/>
            <a:ext cx="3448388" cy="4201570"/>
          </a:xfrm>
        </p:spPr>
        <p:txBody>
          <a:bodyPr/>
          <a:lstStyle>
            <a:lvl1pPr marL="0" indent="0">
              <a:buNone/>
              <a:defRPr sz="1727"/>
            </a:lvl1pPr>
            <a:lvl2pPr marL="493456" indent="0">
              <a:buNone/>
              <a:defRPr sz="1511"/>
            </a:lvl2pPr>
            <a:lvl3pPr marL="986912" indent="0">
              <a:buNone/>
              <a:defRPr sz="1295"/>
            </a:lvl3pPr>
            <a:lvl4pPr marL="1480368" indent="0">
              <a:buNone/>
              <a:defRPr sz="1079"/>
            </a:lvl4pPr>
            <a:lvl5pPr marL="1973824" indent="0">
              <a:buNone/>
              <a:defRPr sz="1079"/>
            </a:lvl5pPr>
            <a:lvl6pPr marL="2467280" indent="0">
              <a:buNone/>
              <a:defRPr sz="1079"/>
            </a:lvl6pPr>
            <a:lvl7pPr marL="2960736" indent="0">
              <a:buNone/>
              <a:defRPr sz="1079"/>
            </a:lvl7pPr>
            <a:lvl8pPr marL="3454192" indent="0">
              <a:buNone/>
              <a:defRPr sz="1079"/>
            </a:lvl8pPr>
            <a:lvl9pPr marL="3947648" indent="0">
              <a:buNone/>
              <a:defRPr sz="1079"/>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88286E0-3D37-41DD-8001-F8F958477522}"/>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6" name="フッター プレースホルダー 5">
            <a:extLst>
              <a:ext uri="{FF2B5EF4-FFF2-40B4-BE49-F238E27FC236}">
                <a16:creationId xmlns:a16="http://schemas.microsoft.com/office/drawing/2014/main" id="{BC0A8D48-7FB9-4AAF-A477-9136E25363E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E5F478-4F72-42DA-B9CA-2EF62EB95DF6}"/>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4042008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8573E2-8D64-433E-9723-6C7DF2F922DC}"/>
              </a:ext>
            </a:extLst>
          </p:cNvPr>
          <p:cNvSpPr>
            <a:spLocks noGrp="1"/>
          </p:cNvSpPr>
          <p:nvPr>
            <p:ph type="title"/>
          </p:nvPr>
        </p:nvSpPr>
        <p:spPr>
          <a:xfrm>
            <a:off x="736456" y="503978"/>
            <a:ext cx="3448388" cy="1763924"/>
          </a:xfrm>
        </p:spPr>
        <p:txBody>
          <a:bodyPr anchor="b"/>
          <a:lstStyle>
            <a:lvl1pPr>
              <a:defRPr sz="345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4C6B07F-907E-4CCD-934F-5351DC483C45}"/>
              </a:ext>
            </a:extLst>
          </p:cNvPr>
          <p:cNvSpPr>
            <a:spLocks noGrp="1"/>
          </p:cNvSpPr>
          <p:nvPr>
            <p:ph type="pic" idx="1"/>
          </p:nvPr>
        </p:nvSpPr>
        <p:spPr>
          <a:xfrm>
            <a:off x="4545413" y="1088455"/>
            <a:ext cx="5412731" cy="5372269"/>
          </a:xfrm>
        </p:spPr>
        <p:txBody>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endParaRPr kumimoji="1" lang="ja-JP" altLang="en-US"/>
          </a:p>
        </p:txBody>
      </p:sp>
      <p:sp>
        <p:nvSpPr>
          <p:cNvPr id="4" name="テキスト プレースホルダー 3">
            <a:extLst>
              <a:ext uri="{FF2B5EF4-FFF2-40B4-BE49-F238E27FC236}">
                <a16:creationId xmlns:a16="http://schemas.microsoft.com/office/drawing/2014/main" id="{94583EB0-3210-48F4-A5B8-442676312D6E}"/>
              </a:ext>
            </a:extLst>
          </p:cNvPr>
          <p:cNvSpPr>
            <a:spLocks noGrp="1"/>
          </p:cNvSpPr>
          <p:nvPr>
            <p:ph type="body" sz="half" idx="2"/>
          </p:nvPr>
        </p:nvSpPr>
        <p:spPr>
          <a:xfrm>
            <a:off x="736456" y="2267902"/>
            <a:ext cx="3448388" cy="4201570"/>
          </a:xfrm>
        </p:spPr>
        <p:txBody>
          <a:bodyPr/>
          <a:lstStyle>
            <a:lvl1pPr marL="0" indent="0">
              <a:buNone/>
              <a:defRPr sz="1727"/>
            </a:lvl1pPr>
            <a:lvl2pPr marL="493456" indent="0">
              <a:buNone/>
              <a:defRPr sz="1511"/>
            </a:lvl2pPr>
            <a:lvl3pPr marL="986912" indent="0">
              <a:buNone/>
              <a:defRPr sz="1295"/>
            </a:lvl3pPr>
            <a:lvl4pPr marL="1480368" indent="0">
              <a:buNone/>
              <a:defRPr sz="1079"/>
            </a:lvl4pPr>
            <a:lvl5pPr marL="1973824" indent="0">
              <a:buNone/>
              <a:defRPr sz="1079"/>
            </a:lvl5pPr>
            <a:lvl6pPr marL="2467280" indent="0">
              <a:buNone/>
              <a:defRPr sz="1079"/>
            </a:lvl6pPr>
            <a:lvl7pPr marL="2960736" indent="0">
              <a:buNone/>
              <a:defRPr sz="1079"/>
            </a:lvl7pPr>
            <a:lvl8pPr marL="3454192" indent="0">
              <a:buNone/>
              <a:defRPr sz="1079"/>
            </a:lvl8pPr>
            <a:lvl9pPr marL="3947648" indent="0">
              <a:buNone/>
              <a:defRPr sz="1079"/>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9AEDD3-8126-405C-86B5-7E2C38D82F8F}"/>
              </a:ext>
            </a:extLst>
          </p:cNvPr>
          <p:cNvSpPr>
            <a:spLocks noGrp="1"/>
          </p:cNvSpPr>
          <p:nvPr>
            <p:ph type="dt" sz="half" idx="10"/>
          </p:nvPr>
        </p:nvSpPr>
        <p:spPr/>
        <p:txBody>
          <a:bodyPr/>
          <a:lstStyle/>
          <a:p>
            <a:fld id="{2014586A-6B1D-4D80-9181-96D716407FFC}" type="datetimeFigureOut">
              <a:rPr kumimoji="1" lang="ja-JP" altLang="en-US" smtClean="0"/>
              <a:t>2024/3/21</a:t>
            </a:fld>
            <a:endParaRPr kumimoji="1" lang="ja-JP" altLang="en-US"/>
          </a:p>
        </p:txBody>
      </p:sp>
      <p:sp>
        <p:nvSpPr>
          <p:cNvPr id="6" name="フッター プレースホルダー 5">
            <a:extLst>
              <a:ext uri="{FF2B5EF4-FFF2-40B4-BE49-F238E27FC236}">
                <a16:creationId xmlns:a16="http://schemas.microsoft.com/office/drawing/2014/main" id="{D4F4E637-2548-4674-834B-7B9635D7D1F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D34F3A-9D8E-4324-A4AA-2FE6986E5335}"/>
              </a:ext>
            </a:extLst>
          </p:cNvPr>
          <p:cNvSpPr>
            <a:spLocks noGrp="1"/>
          </p:cNvSpPr>
          <p:nvPr>
            <p:ph type="sldNum" sz="quarter" idx="12"/>
          </p:nvPr>
        </p:nvSpPr>
        <p:spPr/>
        <p:txBody>
          <a:body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24269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345AA99-0269-4E61-AE5B-39D50CB79A3E}"/>
              </a:ext>
            </a:extLst>
          </p:cNvPr>
          <p:cNvSpPr>
            <a:spLocks noGrp="1"/>
          </p:cNvSpPr>
          <p:nvPr>
            <p:ph type="title"/>
          </p:nvPr>
        </p:nvSpPr>
        <p:spPr>
          <a:xfrm>
            <a:off x="735063" y="402484"/>
            <a:ext cx="9221689"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63C68F-75A9-40AA-AE70-774000B4CD78}"/>
              </a:ext>
            </a:extLst>
          </p:cNvPr>
          <p:cNvSpPr>
            <a:spLocks noGrp="1"/>
          </p:cNvSpPr>
          <p:nvPr>
            <p:ph type="body" idx="1"/>
          </p:nvPr>
        </p:nvSpPr>
        <p:spPr>
          <a:xfrm>
            <a:off x="735063" y="2012414"/>
            <a:ext cx="9221689"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4EE01F-2808-461F-9247-8B235224C9AA}"/>
              </a:ext>
            </a:extLst>
          </p:cNvPr>
          <p:cNvSpPr>
            <a:spLocks noGrp="1"/>
          </p:cNvSpPr>
          <p:nvPr>
            <p:ph type="dt" sz="half" idx="2"/>
          </p:nvPr>
        </p:nvSpPr>
        <p:spPr>
          <a:xfrm>
            <a:off x="735063" y="7006700"/>
            <a:ext cx="2405658" cy="402483"/>
          </a:xfrm>
          <a:prstGeom prst="rect">
            <a:avLst/>
          </a:prstGeom>
        </p:spPr>
        <p:txBody>
          <a:bodyPr vert="horz" lIns="91440" tIns="45720" rIns="91440" bIns="45720" rtlCol="0" anchor="ctr"/>
          <a:lstStyle>
            <a:lvl1pPr algn="l">
              <a:defRPr sz="1295">
                <a:solidFill>
                  <a:schemeClr val="tx1">
                    <a:tint val="75000"/>
                  </a:schemeClr>
                </a:solidFill>
              </a:defRPr>
            </a:lvl1pPr>
          </a:lstStyle>
          <a:p>
            <a:fld id="{2014586A-6B1D-4D80-9181-96D716407FFC}" type="datetimeFigureOut">
              <a:rPr kumimoji="1" lang="ja-JP" altLang="en-US" smtClean="0"/>
              <a:t>2024/3/21</a:t>
            </a:fld>
            <a:endParaRPr kumimoji="1" lang="ja-JP" altLang="en-US"/>
          </a:p>
        </p:txBody>
      </p:sp>
      <p:sp>
        <p:nvSpPr>
          <p:cNvPr id="5" name="フッター プレースホルダー 4">
            <a:extLst>
              <a:ext uri="{FF2B5EF4-FFF2-40B4-BE49-F238E27FC236}">
                <a16:creationId xmlns:a16="http://schemas.microsoft.com/office/drawing/2014/main" id="{88C7C53B-7FAF-4AE1-B2E0-243FAF1022CD}"/>
              </a:ext>
            </a:extLst>
          </p:cNvPr>
          <p:cNvSpPr>
            <a:spLocks noGrp="1"/>
          </p:cNvSpPr>
          <p:nvPr>
            <p:ph type="ftr" sz="quarter" idx="3"/>
          </p:nvPr>
        </p:nvSpPr>
        <p:spPr>
          <a:xfrm>
            <a:off x="3541664" y="7006700"/>
            <a:ext cx="3608487" cy="402483"/>
          </a:xfrm>
          <a:prstGeom prst="rect">
            <a:avLst/>
          </a:prstGeom>
        </p:spPr>
        <p:txBody>
          <a:bodyPr vert="horz" lIns="91440" tIns="45720" rIns="91440" bIns="45720" rtlCol="0" anchor="ctr"/>
          <a:lstStyle>
            <a:lvl1pPr algn="ctr">
              <a:defRPr sz="129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FAB4617-CC35-4F14-A6B2-C7AB0A0D68F6}"/>
              </a:ext>
            </a:extLst>
          </p:cNvPr>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295">
                <a:solidFill>
                  <a:schemeClr val="tx1">
                    <a:tint val="75000"/>
                  </a:schemeClr>
                </a:solidFill>
              </a:defRPr>
            </a:lvl1pPr>
          </a:lstStyle>
          <a:p>
            <a:fld id="{A82CAD9D-4EE5-49CC-920E-F4682F96DA71}" type="slidenum">
              <a:rPr kumimoji="1" lang="ja-JP" altLang="en-US" smtClean="0"/>
              <a:t>‹#›</a:t>
            </a:fld>
            <a:endParaRPr kumimoji="1" lang="ja-JP" altLang="en-US"/>
          </a:p>
        </p:txBody>
      </p:sp>
    </p:spTree>
    <p:extLst>
      <p:ext uri="{BB962C8B-B14F-4D97-AF65-F5344CB8AC3E}">
        <p14:creationId xmlns:p14="http://schemas.microsoft.com/office/powerpoint/2010/main" val="772383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86912" rtl="0" eaLnBrk="1" latinLnBrk="0" hangingPunct="1">
        <a:lnSpc>
          <a:spcPct val="90000"/>
        </a:lnSpc>
        <a:spcBef>
          <a:spcPct val="0"/>
        </a:spcBef>
        <a:buNone/>
        <a:defRPr kumimoji="1" sz="4749" kern="1200">
          <a:solidFill>
            <a:schemeClr val="tx1"/>
          </a:solidFill>
          <a:latin typeface="+mj-lt"/>
          <a:ea typeface="+mj-ea"/>
          <a:cs typeface="+mj-cs"/>
        </a:defRPr>
      </a:lvl1pPr>
    </p:titleStyle>
    <p:bodyStyle>
      <a:lvl1pPr marL="246728" indent="-246728" algn="l" defTabSz="986912" rtl="0" eaLnBrk="1" latinLnBrk="0" hangingPunct="1">
        <a:lnSpc>
          <a:spcPct val="90000"/>
        </a:lnSpc>
        <a:spcBef>
          <a:spcPts val="1079"/>
        </a:spcBef>
        <a:buFont typeface="Arial" panose="020B0604020202020204" pitchFamily="34" charset="0"/>
        <a:buChar char="•"/>
        <a:defRPr kumimoji="1" sz="3022" kern="1200">
          <a:solidFill>
            <a:schemeClr val="tx1"/>
          </a:solidFill>
          <a:latin typeface="+mn-lt"/>
          <a:ea typeface="+mn-ea"/>
          <a:cs typeface="+mn-cs"/>
        </a:defRPr>
      </a:lvl1pPr>
      <a:lvl2pPr marL="740184" indent="-246728" algn="l" defTabSz="986912" rtl="0" eaLnBrk="1" latinLnBrk="0" hangingPunct="1">
        <a:lnSpc>
          <a:spcPct val="90000"/>
        </a:lnSpc>
        <a:spcBef>
          <a:spcPts val="540"/>
        </a:spcBef>
        <a:buFont typeface="Arial" panose="020B0604020202020204" pitchFamily="34" charset="0"/>
        <a:buChar char="•"/>
        <a:defRPr kumimoji="1" sz="2590" kern="1200">
          <a:solidFill>
            <a:schemeClr val="tx1"/>
          </a:solidFill>
          <a:latin typeface="+mn-lt"/>
          <a:ea typeface="+mn-ea"/>
          <a:cs typeface="+mn-cs"/>
        </a:defRPr>
      </a:lvl2pPr>
      <a:lvl3pPr marL="1233640" indent="-246728" algn="l" defTabSz="986912" rtl="0" eaLnBrk="1" latinLnBrk="0" hangingPunct="1">
        <a:lnSpc>
          <a:spcPct val="90000"/>
        </a:lnSpc>
        <a:spcBef>
          <a:spcPts val="540"/>
        </a:spcBef>
        <a:buFont typeface="Arial" panose="020B0604020202020204" pitchFamily="34" charset="0"/>
        <a:buChar char="•"/>
        <a:defRPr kumimoji="1" sz="2159" kern="1200">
          <a:solidFill>
            <a:schemeClr val="tx1"/>
          </a:solidFill>
          <a:latin typeface="+mn-lt"/>
          <a:ea typeface="+mn-ea"/>
          <a:cs typeface="+mn-cs"/>
        </a:defRPr>
      </a:lvl3pPr>
      <a:lvl4pPr marL="1727096"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4pPr>
      <a:lvl5pPr marL="2220552"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5pPr>
      <a:lvl6pPr marL="2714008"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6pPr>
      <a:lvl7pPr marL="3207464"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7pPr>
      <a:lvl8pPr marL="3700920"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8pPr>
      <a:lvl9pPr marL="4194376" indent="-246728" algn="l" defTabSz="986912"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1AA6A144-75A0-4D0E-8504-DEA4A63F61C0}"/>
              </a:ext>
            </a:extLst>
          </p:cNvPr>
          <p:cNvSpPr/>
          <p:nvPr/>
        </p:nvSpPr>
        <p:spPr bwMode="gray">
          <a:xfrm>
            <a:off x="254818" y="2052446"/>
            <a:ext cx="10182175" cy="5375395"/>
          </a:xfrm>
          <a:prstGeom prst="roundRect">
            <a:avLst>
              <a:gd name="adj" fmla="val 3720"/>
            </a:avLst>
          </a:prstGeom>
          <a:solidFill>
            <a:srgbClr val="CAD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a:extLst>
              <a:ext uri="{FF2B5EF4-FFF2-40B4-BE49-F238E27FC236}">
                <a16:creationId xmlns:a16="http://schemas.microsoft.com/office/drawing/2014/main" id="{7ACDD4BD-727E-407B-BD80-247704796F60}"/>
              </a:ext>
            </a:extLst>
          </p:cNvPr>
          <p:cNvSpPr/>
          <p:nvPr/>
        </p:nvSpPr>
        <p:spPr bwMode="gray">
          <a:xfrm>
            <a:off x="8965" y="-1"/>
            <a:ext cx="10691813" cy="546819"/>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Meiryo UI" panose="020B0604030504040204" pitchFamily="50" charset="-128"/>
                <a:ea typeface="Meiryo UI" panose="020B0604030504040204" pitchFamily="50" charset="-128"/>
              </a:rPr>
              <a:t>　就労移行等連携調整事業における取組みについて　　　　　　</a:t>
            </a:r>
            <a:r>
              <a:rPr kumimoji="1" lang="ja-JP" altLang="en-US" sz="1100" b="1" dirty="0">
                <a:latin typeface="Meiryo UI" panose="020B0604030504040204" pitchFamily="50" charset="-128"/>
                <a:ea typeface="Meiryo UI" panose="020B0604030504040204" pitchFamily="50" charset="-128"/>
              </a:rPr>
              <a:t>福祉部障がい福祉室自立支援課</a:t>
            </a:r>
            <a:endParaRPr kumimoji="1" lang="en-US" altLang="ja-JP" sz="11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0727335-E122-4DCB-9B8C-6A4524802DFC}"/>
              </a:ext>
            </a:extLst>
          </p:cNvPr>
          <p:cNvSpPr/>
          <p:nvPr/>
        </p:nvSpPr>
        <p:spPr bwMode="gray">
          <a:xfrm>
            <a:off x="8946777" y="131833"/>
            <a:ext cx="1467670" cy="327879"/>
          </a:xfrm>
          <a:prstGeom prst="rect">
            <a:avLst/>
          </a:prstGeom>
          <a:solidFill>
            <a:schemeClr val="bg1"/>
          </a:solidFill>
          <a:ln>
            <a:solidFill>
              <a:srgbClr val="84A4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資料３－２</a:t>
            </a:r>
          </a:p>
        </p:txBody>
      </p:sp>
      <p:sp>
        <p:nvSpPr>
          <p:cNvPr id="3" name="四角形: 角を丸くする 2">
            <a:extLst>
              <a:ext uri="{FF2B5EF4-FFF2-40B4-BE49-F238E27FC236}">
                <a16:creationId xmlns:a16="http://schemas.microsoft.com/office/drawing/2014/main" id="{54A422A0-9843-458D-84DB-2940C2F9B31D}"/>
              </a:ext>
            </a:extLst>
          </p:cNvPr>
          <p:cNvSpPr/>
          <p:nvPr/>
        </p:nvSpPr>
        <p:spPr bwMode="gray">
          <a:xfrm>
            <a:off x="132079" y="1681686"/>
            <a:ext cx="5023015" cy="418064"/>
          </a:xfrm>
          <a:prstGeom prst="roundRect">
            <a:avLst>
              <a:gd name="adj" fmla="val 25082"/>
            </a:avLst>
          </a:prstGeom>
          <a:solidFill>
            <a:srgbClr val="345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平成</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年度から令和２年度　アドバイザー派遣・研修　</a:t>
            </a:r>
            <a:endParaRPr kumimoji="1" lang="ja-JP" altLang="en-US" sz="1600" b="1" dirty="0">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3933DED0-0815-433E-936D-1D1879278EAE}"/>
              </a:ext>
            </a:extLst>
          </p:cNvPr>
          <p:cNvSpPr/>
          <p:nvPr/>
        </p:nvSpPr>
        <p:spPr bwMode="gray">
          <a:xfrm>
            <a:off x="425310" y="2189167"/>
            <a:ext cx="9841190" cy="1014235"/>
          </a:xfrm>
          <a:prstGeom prst="roundRect">
            <a:avLst>
              <a:gd name="adj" fmla="val 153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課題</a:t>
            </a:r>
            <a:r>
              <a:rPr lang="en-US" altLang="ja-JP" sz="1400" b="1" dirty="0">
                <a:solidFill>
                  <a:schemeClr val="tx1"/>
                </a:solidFill>
                <a:latin typeface="Meiryo UI" panose="020B0604030504040204" pitchFamily="50" charset="-128"/>
                <a:ea typeface="Meiryo UI" panose="020B0604030504040204" pitchFamily="50" charset="-128"/>
              </a:rPr>
              <a:t>】</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福祉施設から一般就労への移行者数及び就労移行支援事業所の利用者数の伸び率の鈍化</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就労移行支援事業所の就労移行率の</a:t>
            </a:r>
            <a:r>
              <a:rPr lang="ja-JP" altLang="en-US" sz="1200" dirty="0">
                <a:solidFill>
                  <a:schemeClr val="tx1"/>
                </a:solidFill>
                <a:latin typeface="Meiryo UI" panose="020B0604030504040204" pitchFamily="50" charset="-128"/>
                <a:ea typeface="Meiryo UI" panose="020B0604030504040204" pitchFamily="50" charset="-128"/>
              </a:rPr>
              <a:t>実績の二極化</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就労継続支援事業所（Ａ型・Ｂ型）を退所後に在宅等に戻る者の増加</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5A1E7BB3-452D-4D81-8782-B1EF9B93E7E0}"/>
              </a:ext>
            </a:extLst>
          </p:cNvPr>
          <p:cNvSpPr/>
          <p:nvPr/>
        </p:nvSpPr>
        <p:spPr bwMode="gray">
          <a:xfrm>
            <a:off x="425311" y="3322218"/>
            <a:ext cx="9841190" cy="1620773"/>
          </a:xfrm>
          <a:prstGeom prst="roundRect">
            <a:avLst>
              <a:gd name="adj" fmla="val 1291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実施内容</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b="1" dirty="0">
                <a:solidFill>
                  <a:srgbClr val="EC4F44"/>
                </a:solidFill>
                <a:latin typeface="Meiryo UI" panose="020B0604030504040204" pitchFamily="50" charset="-128"/>
                <a:ea typeface="Meiryo UI" panose="020B0604030504040204" pitchFamily="50" charset="-128"/>
              </a:rPr>
              <a:t>■　就労アセスメント強化事業（アドバイザー派遣）</a:t>
            </a:r>
            <a:endParaRPr lang="en-US" altLang="ja-JP" sz="1400" b="1" dirty="0">
              <a:solidFill>
                <a:srgbClr val="EC4F44"/>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就労移行率の低い就労移行支援事業所・在宅に戻る者が多い就労継続支援事業所（Ａ型・Ｂ型）に対し、</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就労移行率の高い就労移行支援事業所からアドバイザーを派遣し、就労アセスメントのノウハウ等を</a:t>
            </a:r>
            <a:r>
              <a:rPr lang="en-US" altLang="ja-JP" sz="1200" dirty="0">
                <a:solidFill>
                  <a:schemeClr val="tx1"/>
                </a:solidFill>
                <a:latin typeface="Meiryo UI" panose="020B0604030504040204" pitchFamily="50" charset="-128"/>
                <a:ea typeface="Meiryo UI" panose="020B0604030504040204" pitchFamily="50" charset="-128"/>
              </a:rPr>
              <a:t>OJT</a:t>
            </a:r>
            <a:r>
              <a:rPr lang="ja-JP" altLang="en-US" sz="1200" dirty="0">
                <a:solidFill>
                  <a:schemeClr val="tx1"/>
                </a:solidFill>
                <a:latin typeface="Meiryo UI" panose="020B0604030504040204" pitchFamily="50" charset="-128"/>
                <a:ea typeface="Meiryo UI" panose="020B0604030504040204" pitchFamily="50" charset="-128"/>
              </a:rPr>
              <a:t>により伝達</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FF0000"/>
              </a:solidFill>
              <a:latin typeface="Meiryo UI" panose="020B0604030504040204" pitchFamily="50" charset="-128"/>
              <a:ea typeface="Meiryo UI" panose="020B0604030504040204" pitchFamily="50" charset="-128"/>
            </a:endParaRPr>
          </a:p>
          <a:p>
            <a:r>
              <a:rPr lang="ja-JP" altLang="en-US" sz="1400" b="1" dirty="0">
                <a:solidFill>
                  <a:srgbClr val="EC4F44"/>
                </a:solidFill>
                <a:latin typeface="Meiryo UI" panose="020B0604030504040204" pitchFamily="50" charset="-128"/>
                <a:ea typeface="Meiryo UI" panose="020B0604030504040204" pitchFamily="50" charset="-128"/>
              </a:rPr>
              <a:t>■　研修事業</a:t>
            </a:r>
            <a:endParaRPr lang="en-US" altLang="ja-JP" sz="1400" b="1" dirty="0">
              <a:solidFill>
                <a:srgbClr val="EC4F44"/>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府内全体の就労移行支援事業所等の質の向上を図るため、支援員を対象とした研修を実施</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11EBF26C-B07C-4188-8DB8-61C46F047331}"/>
              </a:ext>
            </a:extLst>
          </p:cNvPr>
          <p:cNvSpPr/>
          <p:nvPr/>
        </p:nvSpPr>
        <p:spPr bwMode="gray">
          <a:xfrm>
            <a:off x="425310" y="5079489"/>
            <a:ext cx="9841190" cy="2225771"/>
          </a:xfrm>
          <a:prstGeom prst="roundRect">
            <a:avLst>
              <a:gd name="adj" fmla="val 82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19" name="グラフ 18">
            <a:extLst>
              <a:ext uri="{FF2B5EF4-FFF2-40B4-BE49-F238E27FC236}">
                <a16:creationId xmlns:a16="http://schemas.microsoft.com/office/drawing/2014/main" id="{081546B3-0FC3-42A7-B762-125EF8EC6347}"/>
              </a:ext>
            </a:extLst>
          </p:cNvPr>
          <p:cNvGraphicFramePr/>
          <p:nvPr>
            <p:extLst>
              <p:ext uri="{D42A27DB-BD31-4B8C-83A1-F6EECF244321}">
                <p14:modId xmlns:p14="http://schemas.microsoft.com/office/powerpoint/2010/main" val="3463391453"/>
              </p:ext>
            </p:extLst>
          </p:nvPr>
        </p:nvGraphicFramePr>
        <p:xfrm>
          <a:off x="4503599" y="5211979"/>
          <a:ext cx="2917353" cy="1944902"/>
        </p:xfrm>
        <a:graphic>
          <a:graphicData uri="http://schemas.openxmlformats.org/drawingml/2006/chart">
            <c:chart xmlns:c="http://schemas.openxmlformats.org/drawingml/2006/chart" xmlns:r="http://schemas.openxmlformats.org/officeDocument/2006/relationships" r:id="rId3"/>
          </a:graphicData>
        </a:graphic>
      </p:graphicFrame>
      <p:sp>
        <p:nvSpPr>
          <p:cNvPr id="32" name="図形 31">
            <a:extLst>
              <a:ext uri="{FF2B5EF4-FFF2-40B4-BE49-F238E27FC236}">
                <a16:creationId xmlns:a16="http://schemas.microsoft.com/office/drawing/2014/main" id="{902B35FB-8B5D-498D-A626-D6693799EF9C}"/>
              </a:ext>
            </a:extLst>
          </p:cNvPr>
          <p:cNvSpPr/>
          <p:nvPr/>
        </p:nvSpPr>
        <p:spPr>
          <a:xfrm rot="8795710" flipH="1">
            <a:off x="5132290" y="5953470"/>
            <a:ext cx="1730289" cy="775768"/>
          </a:xfrm>
          <a:prstGeom prst="swooshArrow">
            <a:avLst>
              <a:gd name="adj1" fmla="val 25000"/>
              <a:gd name="adj2" fmla="val 25000"/>
            </a:avLst>
          </a:prstGeom>
          <a:solidFill>
            <a:srgbClr val="EC4F44">
              <a:alpha val="63922"/>
            </a:srgb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aphicFrame>
        <p:nvGraphicFramePr>
          <p:cNvPr id="40" name="グラフ 39">
            <a:extLst>
              <a:ext uri="{FF2B5EF4-FFF2-40B4-BE49-F238E27FC236}">
                <a16:creationId xmlns:a16="http://schemas.microsoft.com/office/drawing/2014/main" id="{7B262D6B-4067-4ACF-8C1A-382E180A9D53}"/>
              </a:ext>
            </a:extLst>
          </p:cNvPr>
          <p:cNvGraphicFramePr/>
          <p:nvPr>
            <p:extLst>
              <p:ext uri="{D42A27DB-BD31-4B8C-83A1-F6EECF244321}">
                <p14:modId xmlns:p14="http://schemas.microsoft.com/office/powerpoint/2010/main" val="3377156926"/>
              </p:ext>
            </p:extLst>
          </p:nvPr>
        </p:nvGraphicFramePr>
        <p:xfrm>
          <a:off x="7289179" y="5167106"/>
          <a:ext cx="2917353" cy="2209492"/>
        </p:xfrm>
        <a:graphic>
          <a:graphicData uri="http://schemas.openxmlformats.org/drawingml/2006/chart">
            <c:chart xmlns:c="http://schemas.openxmlformats.org/drawingml/2006/chart" xmlns:r="http://schemas.openxmlformats.org/officeDocument/2006/relationships" r:id="rId4"/>
          </a:graphicData>
        </a:graphic>
      </p:graphicFrame>
      <p:sp>
        <p:nvSpPr>
          <p:cNvPr id="42" name="テキスト ボックス 41">
            <a:extLst>
              <a:ext uri="{FF2B5EF4-FFF2-40B4-BE49-F238E27FC236}">
                <a16:creationId xmlns:a16="http://schemas.microsoft.com/office/drawing/2014/main" id="{67286B1C-0B99-433B-9EB7-EBC9756CBD50}"/>
              </a:ext>
            </a:extLst>
          </p:cNvPr>
          <p:cNvSpPr txBox="1"/>
          <p:nvPr/>
        </p:nvSpPr>
        <p:spPr>
          <a:xfrm>
            <a:off x="544930" y="5212401"/>
            <a:ext cx="3910844" cy="1785104"/>
          </a:xfrm>
          <a:prstGeom prst="rect">
            <a:avLst/>
          </a:prstGeom>
          <a:noFill/>
        </p:spPr>
        <p:txBody>
          <a:bodyPr wrap="square" rtlCol="0">
            <a:sp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実績</a:t>
            </a:r>
            <a:r>
              <a:rPr lang="ja-JP" altLang="en-US" sz="1400" b="1" dirty="0">
                <a:solidFill>
                  <a:schemeClr val="tx1"/>
                </a:solidFill>
                <a:latin typeface="Meiryo UI" panose="020B0604030504040204" pitchFamily="50" charset="-128"/>
                <a:ea typeface="Meiryo UI" panose="020B0604030504040204" pitchFamily="50" charset="-128"/>
              </a:rPr>
              <a:t>・効果</a:t>
            </a:r>
            <a:r>
              <a:rPr lang="en-US" altLang="ja-JP" sz="1400" b="1"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３年間で延べ</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の事業所にアドバイザーを派遣</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福祉施設から一般就労への移行者数及び就労移行支援事業所の利用者数の増加が見られた。（</a:t>
            </a:r>
            <a:r>
              <a:rPr lang="en-US" altLang="ja-JP" sz="1200" dirty="0">
                <a:solidFill>
                  <a:schemeClr val="tx1"/>
                </a:solidFill>
                <a:latin typeface="Meiryo UI" panose="020B0604030504040204" pitchFamily="50" charset="-128"/>
                <a:ea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rPr>
              <a:t>の一般就労者数は、新型コロナウイルス感染症の影響により前年度実績を下回ったものの、第５期障がい福祉計画の目標（</a:t>
            </a:r>
            <a:r>
              <a:rPr lang="en-US" altLang="ja-JP" sz="1200" dirty="0">
                <a:solidFill>
                  <a:schemeClr val="tx1"/>
                </a:solidFill>
                <a:latin typeface="Meiryo UI" panose="020B0604030504040204" pitchFamily="50" charset="-128"/>
                <a:ea typeface="Meiryo UI" panose="020B0604030504040204" pitchFamily="50" charset="-128"/>
              </a:rPr>
              <a:t>1,700</a:t>
            </a:r>
            <a:r>
              <a:rPr lang="ja-JP" altLang="en-US" sz="1200" dirty="0">
                <a:solidFill>
                  <a:schemeClr val="tx1"/>
                </a:solidFill>
                <a:latin typeface="Meiryo UI" panose="020B0604030504040204" pitchFamily="50" charset="-128"/>
                <a:ea typeface="Meiryo UI" panose="020B0604030504040204" pitchFamily="50" charset="-128"/>
              </a:rPr>
              <a:t>人）は達成している。）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一般就労実績のない就労移行支援事業所は依然として存在している。</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12" name="図 11">
            <a:extLst>
              <a:ext uri="{FF2B5EF4-FFF2-40B4-BE49-F238E27FC236}">
                <a16:creationId xmlns:a16="http://schemas.microsoft.com/office/drawing/2014/main" id="{6F679FF3-E901-4974-B5F2-9E1DF8D6E5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40321" y="3673505"/>
            <a:ext cx="1089912" cy="1155277"/>
          </a:xfrm>
          <a:prstGeom prst="rect">
            <a:avLst/>
          </a:prstGeom>
        </p:spPr>
      </p:pic>
      <p:sp>
        <p:nvSpPr>
          <p:cNvPr id="15" name="テキスト ボックス 14">
            <a:extLst>
              <a:ext uri="{FF2B5EF4-FFF2-40B4-BE49-F238E27FC236}">
                <a16:creationId xmlns:a16="http://schemas.microsoft.com/office/drawing/2014/main" id="{A7B3F8F6-82C3-406F-BB64-B604A195BF1D}"/>
              </a:ext>
            </a:extLst>
          </p:cNvPr>
          <p:cNvSpPr txBox="1"/>
          <p:nvPr/>
        </p:nvSpPr>
        <p:spPr>
          <a:xfrm>
            <a:off x="108743" y="744920"/>
            <a:ext cx="10691813" cy="73866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福祉施設からの一般就労への移行等の促進のため、平成</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年度より「就労移行等連携調整事業」を３か年の新規事業として実施。</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上記事業の取組みを踏まえ、就労系障害福祉サービス事業ごとの一般就労目標などの達成のため令和３年度から令和５年度の事業を行った。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これまでの取組みを総括し、その実績と効果を確認することにより、令和６年度以降の事業実施する。</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701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四角形: 角を丸くする 20">
            <a:extLst>
              <a:ext uri="{FF2B5EF4-FFF2-40B4-BE49-F238E27FC236}">
                <a16:creationId xmlns:a16="http://schemas.microsoft.com/office/drawing/2014/main" id="{369399C5-0A0C-4D1A-9DCF-588E362DF137}"/>
              </a:ext>
            </a:extLst>
          </p:cNvPr>
          <p:cNvSpPr/>
          <p:nvPr/>
        </p:nvSpPr>
        <p:spPr bwMode="gray">
          <a:xfrm>
            <a:off x="254817" y="955040"/>
            <a:ext cx="10182175" cy="6452481"/>
          </a:xfrm>
          <a:prstGeom prst="roundRect">
            <a:avLst>
              <a:gd name="adj" fmla="val 3720"/>
            </a:avLst>
          </a:prstGeom>
          <a:solidFill>
            <a:srgbClr val="CAD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54A422A0-9843-458D-84DB-2940C2F9B31D}"/>
              </a:ext>
            </a:extLst>
          </p:cNvPr>
          <p:cNvSpPr/>
          <p:nvPr/>
        </p:nvSpPr>
        <p:spPr bwMode="gray">
          <a:xfrm>
            <a:off x="140908" y="646589"/>
            <a:ext cx="5138401" cy="418064"/>
          </a:xfrm>
          <a:prstGeom prst="roundRect">
            <a:avLst>
              <a:gd name="adj" fmla="val 25082"/>
            </a:avLst>
          </a:prstGeom>
          <a:solidFill>
            <a:srgbClr val="345E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令和３年度から令和５年度　ガイドブックの作成・実践　</a:t>
            </a:r>
            <a:endParaRPr kumimoji="1" lang="ja-JP" altLang="en-US" sz="1600" b="1" dirty="0">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3933DED0-0815-433E-936D-1D1879278EAE}"/>
              </a:ext>
            </a:extLst>
          </p:cNvPr>
          <p:cNvSpPr/>
          <p:nvPr/>
        </p:nvSpPr>
        <p:spPr bwMode="gray">
          <a:xfrm>
            <a:off x="425310" y="1103958"/>
            <a:ext cx="9841190" cy="980869"/>
          </a:xfrm>
          <a:prstGeom prst="roundRect">
            <a:avLst>
              <a:gd name="adj" fmla="val 163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課題</a:t>
            </a:r>
            <a:r>
              <a:rPr lang="en-US" altLang="ja-JP" sz="1400" b="1" dirty="0">
                <a:solidFill>
                  <a:schemeClr val="tx1"/>
                </a:solidFill>
                <a:latin typeface="Meiryo UI" panose="020B0604030504040204" pitchFamily="50" charset="-128"/>
                <a:ea typeface="Meiryo UI" panose="020B0604030504040204" pitchFamily="50" charset="-128"/>
              </a:rPr>
              <a:t>】</a:t>
            </a:r>
          </a:p>
          <a:p>
            <a:pPr marL="171450" lvl="0" indent="-171450">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rPr>
              <a:t>国の指針に基づく第６期大阪府障がい福祉計画では、一般就労への移行者を令和元年度実績の</a:t>
            </a:r>
            <a:r>
              <a:rPr lang="en-US" altLang="ja-JP" sz="1200" dirty="0">
                <a:solidFill>
                  <a:prstClr val="black"/>
                </a:solidFill>
                <a:latin typeface="メイリオ" panose="020B0604030504040204" pitchFamily="50" charset="-128"/>
                <a:ea typeface="メイリオ" panose="020B0604030504040204" pitchFamily="50" charset="-128"/>
              </a:rPr>
              <a:t>1.27</a:t>
            </a:r>
            <a:r>
              <a:rPr lang="ja-JP" altLang="en-US" sz="1200" dirty="0">
                <a:solidFill>
                  <a:prstClr val="black"/>
                </a:solidFill>
                <a:latin typeface="メイリオ" panose="020B0604030504040204" pitchFamily="50" charset="-128"/>
                <a:ea typeface="メイリオ" panose="020B0604030504040204" pitchFamily="50" charset="-128"/>
              </a:rPr>
              <a:t>倍かつ事業類型（移行・就Ａ・就Ｂ）ごとに達成する必要があり、これまでの実績を維持するだけでは不十分　⇒</a:t>
            </a:r>
            <a:r>
              <a:rPr lang="ja-JP" altLang="en-US" sz="1200" b="1" dirty="0">
                <a:solidFill>
                  <a:prstClr val="black"/>
                </a:solidFill>
                <a:latin typeface="メイリオ" panose="020B0604030504040204" pitchFamily="50" charset="-128"/>
                <a:ea typeface="メイリオ" panose="020B0604030504040204" pitchFamily="50" charset="-128"/>
              </a:rPr>
              <a:t>　</a:t>
            </a:r>
            <a:r>
              <a:rPr lang="ja-JP" altLang="en-US" sz="1200" b="1" u="sng" dirty="0">
                <a:solidFill>
                  <a:prstClr val="black"/>
                </a:solidFill>
                <a:latin typeface="メイリオ" panose="020B0604030504040204" pitchFamily="50" charset="-128"/>
                <a:ea typeface="メイリオ" panose="020B0604030504040204" pitchFamily="50" charset="-128"/>
              </a:rPr>
              <a:t>量の拡大・質の向上が必要</a:t>
            </a:r>
            <a:endParaRPr lang="en-US" altLang="ja-JP" sz="1200" b="1" u="sng" dirty="0">
              <a:solidFill>
                <a:prstClr val="black"/>
              </a:solidFill>
              <a:latin typeface="メイリオ" panose="020B0604030504040204" pitchFamily="50" charset="-128"/>
              <a:ea typeface="メイリオ" panose="020B0604030504040204" pitchFamily="50" charset="-128"/>
            </a:endParaRPr>
          </a:p>
          <a:p>
            <a:pPr marL="171450" lvl="0" indent="-171450">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rPr>
              <a:t>個別に支援をしても、人事異動等による事業所全体の支援力の低下を防げず、事業所にノウハウが蓄積されない。⇒　</a:t>
            </a:r>
            <a:r>
              <a:rPr lang="ja-JP" altLang="en-US" sz="1200" b="1" u="sng" dirty="0">
                <a:solidFill>
                  <a:prstClr val="black"/>
                </a:solidFill>
                <a:latin typeface="メイリオ" panose="020B0604030504040204" pitchFamily="50" charset="-128"/>
                <a:ea typeface="メイリオ" panose="020B0604030504040204" pitchFamily="50" charset="-128"/>
              </a:rPr>
              <a:t>一般化が必要</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5A1E7BB3-452D-4D81-8782-B1EF9B93E7E0}"/>
              </a:ext>
            </a:extLst>
          </p:cNvPr>
          <p:cNvSpPr/>
          <p:nvPr/>
        </p:nvSpPr>
        <p:spPr bwMode="gray">
          <a:xfrm>
            <a:off x="425310" y="2176399"/>
            <a:ext cx="9841190" cy="2510233"/>
          </a:xfrm>
          <a:prstGeom prst="roundRect">
            <a:avLst>
              <a:gd name="adj" fmla="val 8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実施内容</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b="1" dirty="0">
                <a:solidFill>
                  <a:srgbClr val="EC4F44"/>
                </a:solidFill>
                <a:latin typeface="Meiryo UI" panose="020B0604030504040204" pitchFamily="50" charset="-128"/>
                <a:ea typeface="Meiryo UI" panose="020B0604030504040204" pitchFamily="50" charset="-128"/>
              </a:rPr>
              <a:t>■　「障がい者就労支援ガイドブック」の作成（令和３年度・令和４年度）</a:t>
            </a:r>
            <a:endParaRPr lang="en-US" altLang="ja-JP" sz="1400" b="1" dirty="0">
              <a:solidFill>
                <a:srgbClr val="EC4F44"/>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アドバイザー派遣の結果を踏まえ、支援者としての心構えや就労支援に役立つノウハウを盛り込んだガイドブックを作成</a:t>
            </a:r>
          </a:p>
          <a:p>
            <a:endParaRPr lang="en-US" altLang="ja-JP" sz="500" b="1" dirty="0">
              <a:solidFill>
                <a:srgbClr val="EC4F44"/>
              </a:solidFill>
              <a:latin typeface="Meiryo UI" panose="020B0604030504040204" pitchFamily="50" charset="-128"/>
              <a:ea typeface="Meiryo UI" panose="020B0604030504040204" pitchFamily="50" charset="-128"/>
            </a:endParaRPr>
          </a:p>
          <a:p>
            <a:r>
              <a:rPr lang="ja-JP" altLang="en-US" sz="1400" b="1" dirty="0">
                <a:solidFill>
                  <a:srgbClr val="EC4F44"/>
                </a:solidFill>
                <a:latin typeface="Meiryo UI" panose="020B0604030504040204" pitchFamily="50" charset="-128"/>
                <a:ea typeface="Meiryo UI" panose="020B0604030504040204" pitchFamily="50" charset="-128"/>
              </a:rPr>
              <a:t>■　研修プログラムの作成（令和５年度）</a:t>
            </a:r>
            <a:endParaRPr lang="en-US" altLang="ja-JP" sz="1400" b="1" dirty="0">
              <a:solidFill>
                <a:srgbClr val="EC4F44"/>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ガイドブックを地域の事業所に浸透させるため、事業所の方針に影響力を持つ管理者・サービス管理責任者を対象に、</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ガイドブックを活用し利用者を一般就労につなげるための研修プログラムを作成</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endParaRPr>
          </a:p>
          <a:p>
            <a:pPr marL="0" marR="0" lvl="0" indent="0" algn="l" defTabSz="995507"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EC4F44"/>
                </a:solidFill>
                <a:effectLst/>
                <a:uLnTx/>
                <a:uFillTx/>
                <a:latin typeface="Meiryo UI" panose="020B0604030504040204" pitchFamily="50" charset="-128"/>
                <a:ea typeface="Meiryo UI" panose="020B0604030504040204" pitchFamily="50" charset="-128"/>
                <a:cs typeface="+mn-cs"/>
              </a:rPr>
              <a:t>■　研修・報告会の実施（令和３年度から令和５年度）</a:t>
            </a:r>
            <a:endParaRPr kumimoji="1" lang="en-US" altLang="ja-JP" sz="1400" b="1" i="0" u="none" strike="noStrike" kern="1200" cap="none" spc="0" normalizeH="0" baseline="0" noProof="0" dirty="0">
              <a:ln>
                <a:noFill/>
              </a:ln>
              <a:solidFill>
                <a:srgbClr val="EC4F44"/>
              </a:solidFill>
              <a:effectLst/>
              <a:uLnTx/>
              <a:uFillTx/>
              <a:latin typeface="Meiryo UI" panose="020B0604030504040204" pitchFamily="50" charset="-128"/>
              <a:ea typeface="Meiryo UI" panose="020B0604030504040204" pitchFamily="50" charset="-128"/>
              <a:cs typeface="+mn-cs"/>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支援者の人事異動や事業所の開廃等に対応できるよう、初任者向けに就労支援の基礎的な研修を実施</a:t>
            </a: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報告会において、実際にガイドブックを取り入れ実現した効果やアドバイザー派遣による個別支援に関して事業所が発表する（好事例の横展開）とともに、関係機関との情報共有の場として活用</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作成した研修プログラムに基づき、管理者・サービス管理者責任者への研修を実施</a:t>
            </a:r>
          </a:p>
        </p:txBody>
      </p:sp>
      <p:sp>
        <p:nvSpPr>
          <p:cNvPr id="29" name="四角形: 角を丸くする 28">
            <a:extLst>
              <a:ext uri="{FF2B5EF4-FFF2-40B4-BE49-F238E27FC236}">
                <a16:creationId xmlns:a16="http://schemas.microsoft.com/office/drawing/2014/main" id="{11EBF26C-B07C-4188-8DB8-61C46F047331}"/>
              </a:ext>
            </a:extLst>
          </p:cNvPr>
          <p:cNvSpPr/>
          <p:nvPr/>
        </p:nvSpPr>
        <p:spPr bwMode="gray">
          <a:xfrm>
            <a:off x="425311" y="4778204"/>
            <a:ext cx="9841190" cy="2557317"/>
          </a:xfrm>
          <a:prstGeom prst="roundRect">
            <a:avLst>
              <a:gd name="adj" fmla="val 95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67286B1C-0B99-433B-9EB7-EBC9756CBD50}"/>
              </a:ext>
            </a:extLst>
          </p:cNvPr>
          <p:cNvSpPr txBox="1"/>
          <p:nvPr/>
        </p:nvSpPr>
        <p:spPr>
          <a:xfrm>
            <a:off x="524463" y="4798960"/>
            <a:ext cx="5419137" cy="2554545"/>
          </a:xfrm>
          <a:prstGeom prst="rect">
            <a:avLst/>
          </a:prstGeom>
          <a:noFill/>
        </p:spPr>
        <p:txBody>
          <a:bodyPr wrap="square" rtlCol="0">
            <a:spAutoFit/>
          </a:bodyP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実績・効果</a:t>
            </a:r>
            <a:r>
              <a:rPr lang="en-US" altLang="ja-JP" sz="1400" b="1" dirty="0">
                <a:solidFill>
                  <a:schemeClr val="tx1"/>
                </a:solidFill>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３年間で延べ</a:t>
            </a:r>
            <a:r>
              <a:rPr lang="en-US" altLang="ja-JP" sz="1200" dirty="0">
                <a:latin typeface="Meiryo UI" panose="020B0604030504040204" pitchFamily="50" charset="-128"/>
                <a:ea typeface="Meiryo UI" panose="020B0604030504040204" pitchFamily="50" charset="-128"/>
              </a:rPr>
              <a:t>1,000</a:t>
            </a:r>
            <a:r>
              <a:rPr lang="ja-JP" altLang="en-US" sz="1200" dirty="0">
                <a:latin typeface="Meiryo UI" panose="020B0604030504040204" pitchFamily="50" charset="-128"/>
                <a:ea typeface="Meiryo UI" panose="020B0604030504040204" pitchFamily="50" charset="-128"/>
              </a:rPr>
              <a:t>以上の事業所が研修を受講</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研修や地域の関係機関連絡会等の場で、ガイドブックを周知し、活用を働きかけた。</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いずれの事業種別でも、一般就労への移行者数が増加した。</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事業所の数は年々増加しているため、引き続きガイドブックの活用を働きかける。</a:t>
            </a:r>
            <a:endParaRPr lang="en-US" altLang="ja-JP" sz="12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ガイドブックを読んだ支援者の声</a:t>
            </a:r>
            <a:r>
              <a:rPr lang="en-US" altLang="ja-JP" sz="1400" b="1"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支援のポイントが１冊にまとめられており、分かりやすい。</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様々な事例を読むことで、各々のニーズにあった支援の大切さを実感した。</a:t>
            </a:r>
            <a:endParaRPr lang="en-US" altLang="ja-JP" sz="12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研修受講者の声</a:t>
            </a:r>
            <a:r>
              <a:rPr lang="en-US" altLang="ja-JP" sz="1400" b="1" dirty="0">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ガイドブックを使って、事業所内で勉強会をしたい。</a:t>
            </a:r>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支援のポイントを学ぶことができ、事業所のスタッフが最大限の力を発揮できるチーム作りこそが管理者の役割であると実感した。</a:t>
            </a:r>
            <a:endParaRPr lang="en-US" altLang="ja-JP" sz="1200" dirty="0">
              <a:latin typeface="Meiryo UI" panose="020B0604030504040204" pitchFamily="50" charset="-128"/>
              <a:ea typeface="Meiryo UI" panose="020B0604030504040204" pitchFamily="50" charset="-128"/>
            </a:endParaRPr>
          </a:p>
        </p:txBody>
      </p:sp>
      <p:pic>
        <p:nvPicPr>
          <p:cNvPr id="24" name="図 23">
            <a:extLst>
              <a:ext uri="{FF2B5EF4-FFF2-40B4-BE49-F238E27FC236}">
                <a16:creationId xmlns:a16="http://schemas.microsoft.com/office/drawing/2014/main" id="{FB4CA99E-D347-4502-B40B-8E2B89792608}"/>
              </a:ext>
            </a:extLst>
          </p:cNvPr>
          <p:cNvPicPr>
            <a:picLocks noChangeAspect="1"/>
          </p:cNvPicPr>
          <p:nvPr/>
        </p:nvPicPr>
        <p:blipFill rotWithShape="1">
          <a:blip r:embed="rId3"/>
          <a:srcRect t="2401"/>
          <a:stretch/>
        </p:blipFill>
        <p:spPr>
          <a:xfrm>
            <a:off x="7818395" y="2601069"/>
            <a:ext cx="975592" cy="1350667"/>
          </a:xfrm>
          <a:prstGeom prst="rect">
            <a:avLst/>
          </a:prstGeom>
          <a:ln>
            <a:solidFill>
              <a:schemeClr val="tx1"/>
            </a:solidFill>
          </a:ln>
          <a:effectLst>
            <a:outerShdw blurRad="50800" dist="38100" dir="2700000" algn="tl" rotWithShape="0">
              <a:prstClr val="black">
                <a:alpha val="40000"/>
              </a:prstClr>
            </a:outerShdw>
          </a:effectLst>
        </p:spPr>
      </p:pic>
      <p:pic>
        <p:nvPicPr>
          <p:cNvPr id="27" name="図 26">
            <a:extLst>
              <a:ext uri="{FF2B5EF4-FFF2-40B4-BE49-F238E27FC236}">
                <a16:creationId xmlns:a16="http://schemas.microsoft.com/office/drawing/2014/main" id="{6E1E0569-30CA-4EC7-9DFB-4280426034BA}"/>
              </a:ext>
            </a:extLst>
          </p:cNvPr>
          <p:cNvPicPr>
            <a:picLocks noChangeAspect="1"/>
          </p:cNvPicPr>
          <p:nvPr/>
        </p:nvPicPr>
        <p:blipFill rotWithShape="1">
          <a:blip r:embed="rId4"/>
          <a:srcRect b="1227"/>
          <a:stretch/>
        </p:blipFill>
        <p:spPr>
          <a:xfrm>
            <a:off x="9001770" y="2601069"/>
            <a:ext cx="975592" cy="1350667"/>
          </a:xfrm>
          <a:prstGeom prst="rect">
            <a:avLst/>
          </a:prstGeom>
          <a:ln>
            <a:solidFill>
              <a:schemeClr val="tx1"/>
            </a:solidFill>
          </a:ln>
          <a:effectLst>
            <a:outerShdw blurRad="50800" dist="38100" dir="2700000" algn="tl" rotWithShape="0">
              <a:prstClr val="black">
                <a:alpha val="40000"/>
              </a:prstClr>
            </a:outerShdw>
          </a:effectLst>
        </p:spPr>
      </p:pic>
      <p:sp>
        <p:nvSpPr>
          <p:cNvPr id="28" name="角丸四角形 2">
            <a:extLst>
              <a:ext uri="{FF2B5EF4-FFF2-40B4-BE49-F238E27FC236}">
                <a16:creationId xmlns:a16="http://schemas.microsoft.com/office/drawing/2014/main" id="{A2C20CFA-85C1-4476-99D8-384038F4B4F3}"/>
              </a:ext>
            </a:extLst>
          </p:cNvPr>
          <p:cNvSpPr/>
          <p:nvPr/>
        </p:nvSpPr>
        <p:spPr>
          <a:xfrm>
            <a:off x="7697335" y="2246982"/>
            <a:ext cx="1189582" cy="359929"/>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tx1"/>
                </a:solidFill>
                <a:latin typeface="Meiryo UI" panose="020B0604030504040204" pitchFamily="50" charset="-128"/>
                <a:ea typeface="Meiryo UI" panose="020B0604030504040204" pitchFamily="50" charset="-128"/>
              </a:rPr>
              <a:t>就労移行支援事業所・</a:t>
            </a:r>
            <a:endParaRPr lang="en-US" altLang="ja-JP" sz="7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rPr>
              <a:t>就労定着支援事業所向け</a:t>
            </a:r>
          </a:p>
        </p:txBody>
      </p:sp>
      <p:sp>
        <p:nvSpPr>
          <p:cNvPr id="30" name="角丸四角形 52">
            <a:extLst>
              <a:ext uri="{FF2B5EF4-FFF2-40B4-BE49-F238E27FC236}">
                <a16:creationId xmlns:a16="http://schemas.microsoft.com/office/drawing/2014/main" id="{9D74DFA1-5BE1-4FDB-BDCB-685B498B20A3}"/>
              </a:ext>
            </a:extLst>
          </p:cNvPr>
          <p:cNvSpPr/>
          <p:nvPr/>
        </p:nvSpPr>
        <p:spPr>
          <a:xfrm>
            <a:off x="9003887" y="2226472"/>
            <a:ext cx="1104602" cy="352320"/>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700" dirty="0">
                <a:solidFill>
                  <a:schemeClr val="tx1"/>
                </a:solidFill>
                <a:latin typeface="Meiryo UI" panose="020B0604030504040204" pitchFamily="50" charset="-128"/>
                <a:ea typeface="Meiryo UI" panose="020B0604030504040204" pitchFamily="50" charset="-128"/>
              </a:rPr>
              <a:t>就労継続支援事業所（Ａ型・Ｂ型）向け</a:t>
            </a:r>
          </a:p>
        </p:txBody>
      </p:sp>
      <p:grpSp>
        <p:nvGrpSpPr>
          <p:cNvPr id="6" name="グループ化 5">
            <a:extLst>
              <a:ext uri="{FF2B5EF4-FFF2-40B4-BE49-F238E27FC236}">
                <a16:creationId xmlns:a16="http://schemas.microsoft.com/office/drawing/2014/main" id="{5EA9F41B-CA63-42FF-B620-01381C34CCEA}"/>
              </a:ext>
            </a:extLst>
          </p:cNvPr>
          <p:cNvGrpSpPr/>
          <p:nvPr/>
        </p:nvGrpSpPr>
        <p:grpSpPr>
          <a:xfrm>
            <a:off x="5624267" y="5141888"/>
            <a:ext cx="4572000" cy="1829948"/>
            <a:chOff x="5063332" y="5411915"/>
            <a:chExt cx="4572000" cy="1829948"/>
          </a:xfrm>
        </p:grpSpPr>
        <p:grpSp>
          <p:nvGrpSpPr>
            <p:cNvPr id="5" name="グループ化 4">
              <a:extLst>
                <a:ext uri="{FF2B5EF4-FFF2-40B4-BE49-F238E27FC236}">
                  <a16:creationId xmlns:a16="http://schemas.microsoft.com/office/drawing/2014/main" id="{707FE4C7-40A2-4BFB-8B22-B75EE7CF5900}"/>
                </a:ext>
              </a:extLst>
            </p:cNvPr>
            <p:cNvGrpSpPr/>
            <p:nvPr/>
          </p:nvGrpSpPr>
          <p:grpSpPr>
            <a:xfrm>
              <a:off x="5063332" y="5411915"/>
              <a:ext cx="4572000" cy="1829948"/>
              <a:chOff x="5026287" y="5284634"/>
              <a:chExt cx="4572000" cy="1829948"/>
            </a:xfrm>
          </p:grpSpPr>
          <p:graphicFrame>
            <p:nvGraphicFramePr>
              <p:cNvPr id="33" name="グラフ 32">
                <a:extLst>
                  <a:ext uri="{FF2B5EF4-FFF2-40B4-BE49-F238E27FC236}">
                    <a16:creationId xmlns:a16="http://schemas.microsoft.com/office/drawing/2014/main" id="{60DDEDB4-0EDF-4D19-8D60-CF19FDC3B2F4}"/>
                  </a:ext>
                </a:extLst>
              </p:cNvPr>
              <p:cNvGraphicFramePr>
                <a:graphicFrameLocks/>
              </p:cNvGraphicFramePr>
              <p:nvPr>
                <p:extLst>
                  <p:ext uri="{D42A27DB-BD31-4B8C-83A1-F6EECF244321}">
                    <p14:modId xmlns:p14="http://schemas.microsoft.com/office/powerpoint/2010/main" val="2885320810"/>
                  </p:ext>
                </p:extLst>
              </p:nvPr>
            </p:nvGraphicFramePr>
            <p:xfrm>
              <a:off x="5026287" y="5389032"/>
              <a:ext cx="4572000" cy="1591323"/>
            </p:xfrm>
            <a:graphic>
              <a:graphicData uri="http://schemas.openxmlformats.org/drawingml/2006/chart">
                <c:chart xmlns:c="http://schemas.openxmlformats.org/drawingml/2006/chart" xmlns:r="http://schemas.openxmlformats.org/officeDocument/2006/relationships" r:id="rId5"/>
              </a:graphicData>
            </a:graphic>
          </p:graphicFrame>
          <p:sp>
            <p:nvSpPr>
              <p:cNvPr id="35" name="テキスト ボックス 34">
                <a:extLst>
                  <a:ext uri="{FF2B5EF4-FFF2-40B4-BE49-F238E27FC236}">
                    <a16:creationId xmlns:a16="http://schemas.microsoft.com/office/drawing/2014/main" id="{3E6CC8F2-700D-476B-A083-36591F116359}"/>
                  </a:ext>
                </a:extLst>
              </p:cNvPr>
              <p:cNvSpPr txBox="1"/>
              <p:nvPr/>
            </p:nvSpPr>
            <p:spPr>
              <a:xfrm>
                <a:off x="6449296" y="5284634"/>
                <a:ext cx="2328748" cy="230832"/>
              </a:xfrm>
              <a:prstGeom prst="rect">
                <a:avLst/>
              </a:prstGeom>
              <a:noFill/>
            </p:spPr>
            <p:txBody>
              <a:bodyPr wrap="square" rtlCol="0">
                <a:spAutoFit/>
              </a:bodyPr>
              <a:lstStyle/>
              <a:p>
                <a:pPr algn="ctr"/>
                <a:r>
                  <a:rPr lang="ja-JP" altLang="en-US" sz="900" dirty="0">
                    <a:solidFill>
                      <a:schemeClr val="tx1"/>
                    </a:solidFill>
                    <a:latin typeface="Meiryo UI" panose="020B0604030504040204" pitchFamily="50" charset="-128"/>
                    <a:ea typeface="Meiryo UI" panose="020B0604030504040204" pitchFamily="50" charset="-128"/>
                  </a:rPr>
                  <a:t>一般就労者数の推移（人）（事業種別）</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22DBE9FE-3CF1-4B78-A1C5-2730FF4FD73F}"/>
                  </a:ext>
                </a:extLst>
              </p:cNvPr>
              <p:cNvSpPr txBox="1"/>
              <p:nvPr/>
            </p:nvSpPr>
            <p:spPr>
              <a:xfrm>
                <a:off x="5411421" y="6899138"/>
                <a:ext cx="838907"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就労移行</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9969F8F9-4134-40EB-A0B1-881BDDFC5928}"/>
                  </a:ext>
                </a:extLst>
              </p:cNvPr>
              <p:cNvSpPr txBox="1"/>
              <p:nvPr/>
            </p:nvSpPr>
            <p:spPr>
              <a:xfrm>
                <a:off x="6835622" y="6892135"/>
                <a:ext cx="1089889"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就労継続支援Ａ型</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C64EFBB3-BD89-427F-BD96-1783533DF205}"/>
                  </a:ext>
                </a:extLst>
              </p:cNvPr>
              <p:cNvSpPr txBox="1"/>
              <p:nvPr/>
            </p:nvSpPr>
            <p:spPr>
              <a:xfrm>
                <a:off x="8346691" y="6889782"/>
                <a:ext cx="1089889"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就労継続支援Ｂ型</a:t>
                </a:r>
                <a:endParaRPr lang="en-US" altLang="ja-JP" sz="800" dirty="0">
                  <a:solidFill>
                    <a:schemeClr val="tx1"/>
                  </a:solidFill>
                  <a:latin typeface="Meiryo UI" panose="020B0604030504040204" pitchFamily="50" charset="-128"/>
                  <a:ea typeface="Meiryo UI" panose="020B0604030504040204" pitchFamily="50" charset="-128"/>
                </a:endParaRPr>
              </a:p>
            </p:txBody>
          </p:sp>
        </p:grpSp>
        <p:sp>
          <p:nvSpPr>
            <p:cNvPr id="32" name="図形 31">
              <a:extLst>
                <a:ext uri="{FF2B5EF4-FFF2-40B4-BE49-F238E27FC236}">
                  <a16:creationId xmlns:a16="http://schemas.microsoft.com/office/drawing/2014/main" id="{902B35FB-8B5D-498D-A626-D6693799EF9C}"/>
                </a:ext>
              </a:extLst>
            </p:cNvPr>
            <p:cNvSpPr/>
            <p:nvPr/>
          </p:nvSpPr>
          <p:spPr>
            <a:xfrm rot="7907559" flipH="1">
              <a:off x="5367639" y="6073421"/>
              <a:ext cx="795212" cy="545678"/>
            </a:xfrm>
            <a:prstGeom prst="swooshArrow">
              <a:avLst>
                <a:gd name="adj1" fmla="val 25000"/>
                <a:gd name="adj2" fmla="val 25000"/>
              </a:avLst>
            </a:prstGeom>
            <a:solidFill>
              <a:srgbClr val="EC4F44">
                <a:alpha val="63922"/>
              </a:srgb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3" name="図形 42">
              <a:extLst>
                <a:ext uri="{FF2B5EF4-FFF2-40B4-BE49-F238E27FC236}">
                  <a16:creationId xmlns:a16="http://schemas.microsoft.com/office/drawing/2014/main" id="{3C40A740-2061-4835-9EF9-8D904A4A9142}"/>
                </a:ext>
              </a:extLst>
            </p:cNvPr>
            <p:cNvSpPr/>
            <p:nvPr/>
          </p:nvSpPr>
          <p:spPr>
            <a:xfrm rot="7907559" flipH="1">
              <a:off x="7010310" y="5732762"/>
              <a:ext cx="795212" cy="545678"/>
            </a:xfrm>
            <a:prstGeom prst="swooshArrow">
              <a:avLst>
                <a:gd name="adj1" fmla="val 25000"/>
                <a:gd name="adj2" fmla="val 25000"/>
              </a:avLst>
            </a:prstGeom>
            <a:solidFill>
              <a:srgbClr val="EC4F44">
                <a:alpha val="63922"/>
              </a:srgb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4" name="図形 43">
              <a:extLst>
                <a:ext uri="{FF2B5EF4-FFF2-40B4-BE49-F238E27FC236}">
                  <a16:creationId xmlns:a16="http://schemas.microsoft.com/office/drawing/2014/main" id="{FDE3EFC7-94E6-4FA4-AD73-E3F6A56568FB}"/>
                </a:ext>
              </a:extLst>
            </p:cNvPr>
            <p:cNvSpPr/>
            <p:nvPr/>
          </p:nvSpPr>
          <p:spPr>
            <a:xfrm rot="7907559" flipH="1">
              <a:off x="8417483" y="5719334"/>
              <a:ext cx="795212" cy="545678"/>
            </a:xfrm>
            <a:prstGeom prst="swooshArrow">
              <a:avLst>
                <a:gd name="adj1" fmla="val 25000"/>
                <a:gd name="adj2" fmla="val 25000"/>
              </a:avLst>
            </a:prstGeom>
            <a:solidFill>
              <a:srgbClr val="EC4F44">
                <a:alpha val="63922"/>
              </a:srgb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sp>
        <p:nvSpPr>
          <p:cNvPr id="22" name="正方形/長方形 21">
            <a:extLst>
              <a:ext uri="{FF2B5EF4-FFF2-40B4-BE49-F238E27FC236}">
                <a16:creationId xmlns:a16="http://schemas.microsoft.com/office/drawing/2014/main" id="{5272289B-CCE5-421C-8227-519C48ACB265}"/>
              </a:ext>
            </a:extLst>
          </p:cNvPr>
          <p:cNvSpPr/>
          <p:nvPr/>
        </p:nvSpPr>
        <p:spPr bwMode="gray">
          <a:xfrm>
            <a:off x="0" y="-1"/>
            <a:ext cx="10691813" cy="546819"/>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Meiryo UI" panose="020B0604030504040204" pitchFamily="50" charset="-128"/>
                <a:ea typeface="Meiryo UI" panose="020B0604030504040204" pitchFamily="50" charset="-128"/>
              </a:rPr>
              <a:t>　就労移行等連携調整事業における取組みについて</a:t>
            </a:r>
            <a:endParaRPr kumimoji="1" lang="en-US" altLang="ja-JP"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680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1AA6A144-75A0-4D0E-8504-DEA4A63F61C0}"/>
              </a:ext>
            </a:extLst>
          </p:cNvPr>
          <p:cNvSpPr/>
          <p:nvPr/>
        </p:nvSpPr>
        <p:spPr bwMode="gray">
          <a:xfrm>
            <a:off x="254818" y="944881"/>
            <a:ext cx="10278549" cy="6405848"/>
          </a:xfrm>
          <a:prstGeom prst="roundRect">
            <a:avLst>
              <a:gd name="adj" fmla="val 3289"/>
            </a:avLst>
          </a:prstGeom>
          <a:solidFill>
            <a:srgbClr val="CAD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54A422A0-9843-458D-84DB-2940C2F9B31D}"/>
              </a:ext>
            </a:extLst>
          </p:cNvPr>
          <p:cNvSpPr/>
          <p:nvPr/>
        </p:nvSpPr>
        <p:spPr bwMode="gray">
          <a:xfrm>
            <a:off x="158446" y="644130"/>
            <a:ext cx="3472260" cy="418064"/>
          </a:xfrm>
          <a:prstGeom prst="roundRect">
            <a:avLst>
              <a:gd name="adj" fmla="val 25082"/>
            </a:avLst>
          </a:prstGeom>
          <a:solidFill>
            <a:schemeClr val="bg1"/>
          </a:solidFill>
          <a:ln w="28575">
            <a:solidFill>
              <a:srgbClr val="345E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rgbClr val="315897"/>
                </a:solidFill>
                <a:latin typeface="Meiryo UI" panose="020B0604030504040204" pitchFamily="50" charset="-128"/>
                <a:ea typeface="Meiryo UI" panose="020B0604030504040204" pitchFamily="50" charset="-128"/>
              </a:rPr>
              <a:t>令和６年度</a:t>
            </a:r>
            <a:r>
              <a:rPr kumimoji="1" lang="ja-JP" altLang="en-US" sz="1600" b="1" dirty="0">
                <a:solidFill>
                  <a:srgbClr val="315897"/>
                </a:solidFill>
                <a:latin typeface="Meiryo UI" panose="020B0604030504040204" pitchFamily="50" charset="-128"/>
                <a:ea typeface="Meiryo UI" panose="020B0604030504040204" pitchFamily="50" charset="-128"/>
              </a:rPr>
              <a:t>　支援力のさらなる向上</a:t>
            </a:r>
          </a:p>
        </p:txBody>
      </p:sp>
      <p:sp>
        <p:nvSpPr>
          <p:cNvPr id="25" name="四角形: 角を丸くする 24">
            <a:extLst>
              <a:ext uri="{FF2B5EF4-FFF2-40B4-BE49-F238E27FC236}">
                <a16:creationId xmlns:a16="http://schemas.microsoft.com/office/drawing/2014/main" id="{3933DED0-0815-433E-936D-1D1879278EAE}"/>
              </a:ext>
            </a:extLst>
          </p:cNvPr>
          <p:cNvSpPr/>
          <p:nvPr/>
        </p:nvSpPr>
        <p:spPr bwMode="gray">
          <a:xfrm>
            <a:off x="402763" y="1177048"/>
            <a:ext cx="9950276" cy="2240446"/>
          </a:xfrm>
          <a:prstGeom prst="roundRect">
            <a:avLst>
              <a:gd name="adj" fmla="val 68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課題</a:t>
            </a:r>
            <a:r>
              <a:rPr lang="en-US" altLang="ja-JP" sz="1400" b="1" dirty="0">
                <a:solidFill>
                  <a:schemeClr val="tx1"/>
                </a:solidFill>
                <a:latin typeface="Meiryo UI" panose="020B0604030504040204" pitchFamily="50" charset="-128"/>
                <a:ea typeface="Meiryo UI" panose="020B0604030504040204" pitchFamily="50" charset="-128"/>
              </a:rPr>
              <a:t>】</a:t>
            </a: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第７期大阪府障がい福祉計画（案）では、増加傾向にある一般就労への移行者を</a:t>
            </a: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実績の</a:t>
            </a:r>
            <a:r>
              <a:rPr kumimoji="1" lang="en-US" altLang="ja-JP" sz="1200" dirty="0">
                <a:solidFill>
                  <a:schemeClr val="tx1"/>
                </a:solidFill>
                <a:latin typeface="Meiryo UI" panose="020B0604030504040204" pitchFamily="50" charset="-128"/>
                <a:ea typeface="Meiryo UI" panose="020B0604030504040204" pitchFamily="50" charset="-128"/>
              </a:rPr>
              <a:t>1.28</a:t>
            </a:r>
            <a:r>
              <a:rPr kumimoji="1" lang="ja-JP" altLang="en-US" sz="1200" dirty="0">
                <a:solidFill>
                  <a:schemeClr val="tx1"/>
                </a:solidFill>
                <a:latin typeface="Meiryo UI" panose="020B0604030504040204" pitchFamily="50" charset="-128"/>
                <a:ea typeface="Meiryo UI" panose="020B0604030504040204" pitchFamily="50" charset="-128"/>
              </a:rPr>
              <a:t>倍以上とし、加えて就労定着支援事業の利用者数を</a:t>
            </a:r>
            <a:r>
              <a:rPr kumimoji="1" lang="en-US" altLang="ja-JP" sz="1200" dirty="0">
                <a:solidFill>
                  <a:schemeClr val="tx1"/>
                </a:solidFill>
                <a:latin typeface="Meiryo UI" panose="020B0604030504040204" pitchFamily="50" charset="-128"/>
                <a:ea typeface="Meiryo UI" panose="020B0604030504040204" pitchFamily="50" charset="-128"/>
              </a:rPr>
              <a:t>R3</a:t>
            </a:r>
            <a:r>
              <a:rPr kumimoji="1" lang="ja-JP" altLang="en-US" sz="1200" dirty="0">
                <a:solidFill>
                  <a:schemeClr val="tx1"/>
                </a:solidFill>
                <a:latin typeface="Meiryo UI" panose="020B0604030504040204" pitchFamily="50" charset="-128"/>
                <a:ea typeface="Meiryo UI" panose="020B0604030504040204" pitchFamily="50" charset="-128"/>
              </a:rPr>
              <a:t>実績の</a:t>
            </a:r>
            <a:r>
              <a:rPr kumimoji="1" lang="en-US" altLang="ja-JP" sz="1200" dirty="0">
                <a:solidFill>
                  <a:schemeClr val="tx1"/>
                </a:solidFill>
                <a:latin typeface="Meiryo UI" panose="020B0604030504040204" pitchFamily="50" charset="-128"/>
                <a:ea typeface="Meiryo UI" panose="020B0604030504040204" pitchFamily="50" charset="-128"/>
              </a:rPr>
              <a:t>1.41</a:t>
            </a:r>
            <a:r>
              <a:rPr kumimoji="1" lang="ja-JP" altLang="en-US" sz="1200" dirty="0">
                <a:solidFill>
                  <a:schemeClr val="tx1"/>
                </a:solidFill>
                <a:latin typeface="Meiryo UI" panose="020B0604030504040204" pitchFamily="50" charset="-128"/>
                <a:ea typeface="Meiryo UI" panose="020B0604030504040204" pitchFamily="50" charset="-128"/>
              </a:rPr>
              <a:t>倍としており、障がい者の定着支援の促進が求められている。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就労移行支援事業所の退所者には、一般就労せず障がい福祉サービスを利用するものが多数見受けられる。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令和７年度より新たなサービス「就労選択支援」が開始されることから、各事業所においてより専門性の高い支援が求められる。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5A1E7BB3-452D-4D81-8782-B1EF9B93E7E0}"/>
              </a:ext>
            </a:extLst>
          </p:cNvPr>
          <p:cNvSpPr/>
          <p:nvPr/>
        </p:nvSpPr>
        <p:spPr bwMode="gray">
          <a:xfrm>
            <a:off x="418953" y="3572782"/>
            <a:ext cx="9950277" cy="2553698"/>
          </a:xfrm>
          <a:prstGeom prst="roundRect">
            <a:avLst>
              <a:gd name="adj" fmla="val 86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実施内容（予定）</a:t>
            </a:r>
            <a:r>
              <a:rPr lang="en-US" altLang="ja-JP" sz="1400" b="1" dirty="0">
                <a:solidFill>
                  <a:schemeClr val="tx1"/>
                </a:solidFill>
                <a:latin typeface="Meiryo UI" panose="020B0604030504040204" pitchFamily="50" charset="-128"/>
                <a:ea typeface="Meiryo UI" panose="020B0604030504040204" pitchFamily="50" charset="-128"/>
              </a:rPr>
              <a:t>】</a:t>
            </a:r>
          </a:p>
          <a:p>
            <a:r>
              <a:rPr lang="ja-JP" altLang="en-US" sz="1400" b="1" dirty="0">
                <a:solidFill>
                  <a:srgbClr val="EC4F44"/>
                </a:solidFill>
                <a:latin typeface="Meiryo UI" panose="020B0604030504040204" pitchFamily="50" charset="-128"/>
                <a:ea typeface="Meiryo UI" panose="020B0604030504040204" pitchFamily="50" charset="-128"/>
              </a:rPr>
              <a:t>■　一般就労への移行に係る支援力の向上</a:t>
            </a:r>
          </a:p>
          <a:p>
            <a:r>
              <a:rPr lang="ja-JP" altLang="en-US" sz="1200" dirty="0">
                <a:solidFill>
                  <a:schemeClr val="tx1"/>
                </a:solidFill>
                <a:latin typeface="Meiryo UI" panose="020B0604030504040204" pitchFamily="50" charset="-128"/>
                <a:ea typeface="Meiryo UI" panose="020B0604030504040204" pitchFamily="50" charset="-128"/>
              </a:rPr>
              <a:t>　実務経験のある支援員に対し、支援力の向上のための研修を、アドバイスやワークを取り入れながら実施（多数の受講を可能とするために、動画配信も実施）</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（研修内容）・　より専門性の高い就労アセスメント力の習得</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障がい者を雇用する企業や地域の支援機関等の社会資源に関する幅広い領域の知識の取得</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　地域連携の実践</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800" dirty="0">
              <a:solidFill>
                <a:schemeClr val="tx1"/>
              </a:solidFill>
              <a:latin typeface="Meiryo UI" panose="020B0604030504040204" pitchFamily="50" charset="-128"/>
              <a:ea typeface="Meiryo UI" panose="020B0604030504040204" pitchFamily="50" charset="-128"/>
            </a:endParaRPr>
          </a:p>
          <a:p>
            <a:r>
              <a:rPr lang="ja-JP" altLang="en-US" sz="1400" b="1" dirty="0">
                <a:solidFill>
                  <a:srgbClr val="EC4F44"/>
                </a:solidFill>
                <a:latin typeface="Meiryo UI" panose="020B0604030504040204" pitchFamily="50" charset="-128"/>
                <a:ea typeface="Meiryo UI" panose="020B0604030504040204" pitchFamily="50" charset="-128"/>
              </a:rPr>
              <a:t>■　就労定着支援力の向上・さらなる普及</a:t>
            </a:r>
          </a:p>
          <a:p>
            <a:r>
              <a:rPr lang="ja-JP" altLang="en-US" sz="1400" b="1" dirty="0">
                <a:solidFill>
                  <a:srgbClr val="EC4F44"/>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就労定着支援力の向上のため、多様な特性のある障がい者に対する就労定着支援事業所の取組みを好事例として横展開を実施</a:t>
            </a:r>
          </a:p>
          <a:p>
            <a:endParaRPr lang="ja-JP" altLang="en-US" sz="800" dirty="0">
              <a:solidFill>
                <a:schemeClr val="tx1"/>
              </a:solidFill>
              <a:latin typeface="Meiryo UI" panose="020B0604030504040204" pitchFamily="50" charset="-128"/>
              <a:ea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主な対象者</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就労移行支援事業所、就労定着支援事業所、就労継続支援事業所（Ａ型・Ｂ型）の支援員</a:t>
            </a:r>
            <a:r>
              <a:rPr lang="ja-JP" altLang="en-US" sz="1200" u="sng" dirty="0">
                <a:solidFill>
                  <a:schemeClr val="tx1"/>
                </a:solidFill>
                <a:latin typeface="Meiryo UI" panose="020B0604030504040204" pitchFamily="50" charset="-128"/>
                <a:ea typeface="Meiryo UI" panose="020B0604030504040204" pitchFamily="50" charset="-128"/>
              </a:rPr>
              <a:t>（職場適応援助者養成研修修了相当と認められるもの）</a:t>
            </a:r>
          </a:p>
        </p:txBody>
      </p:sp>
      <p:sp>
        <p:nvSpPr>
          <p:cNvPr id="40" name="四角形: 角を丸くする 39">
            <a:extLst>
              <a:ext uri="{FF2B5EF4-FFF2-40B4-BE49-F238E27FC236}">
                <a16:creationId xmlns:a16="http://schemas.microsoft.com/office/drawing/2014/main" id="{89F723F0-6CE6-4EE8-92B9-F85EEC0B1EF7}"/>
              </a:ext>
            </a:extLst>
          </p:cNvPr>
          <p:cNvSpPr/>
          <p:nvPr/>
        </p:nvSpPr>
        <p:spPr bwMode="gray">
          <a:xfrm>
            <a:off x="418954" y="6281768"/>
            <a:ext cx="9950276" cy="949968"/>
          </a:xfrm>
          <a:prstGeom prst="roundRect">
            <a:avLst>
              <a:gd name="adj" fmla="val 1635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期待される効果</a:t>
            </a:r>
            <a:r>
              <a:rPr lang="en-US" altLang="ja-JP" sz="1400" b="1" dirty="0">
                <a:solidFill>
                  <a:schemeClr val="tx1"/>
                </a:solidFill>
                <a:latin typeface="Meiryo UI" panose="020B0604030504040204" pitchFamily="50" charset="-128"/>
                <a:ea typeface="Meiryo UI" panose="020B0604030504040204" pitchFamily="50" charset="-128"/>
              </a:rPr>
              <a:t>】</a:t>
            </a:r>
          </a:p>
          <a:p>
            <a:r>
              <a:rPr kumimoji="1" lang="ja-JP" altLang="en-US" sz="1200" dirty="0">
                <a:solidFill>
                  <a:schemeClr val="tx1"/>
                </a:solidFill>
                <a:latin typeface="Meiryo UI" panose="020B0604030504040204" pitchFamily="50" charset="-128"/>
                <a:ea typeface="Meiryo UI" panose="020B0604030504040204" pitchFamily="50" charset="-128"/>
              </a:rPr>
              <a:t>　就労移行支援事業所、就労定着支援事業所、就労継続支援事業所（Ａ型・Ｂ型）の就労支援力の向上による</a:t>
            </a:r>
            <a:r>
              <a:rPr kumimoji="1" lang="ja-JP" altLang="en-US" sz="1200" u="sng" dirty="0">
                <a:solidFill>
                  <a:schemeClr val="tx1"/>
                </a:solidFill>
                <a:latin typeface="Meiryo UI" panose="020B0604030504040204" pitchFamily="50" charset="-128"/>
                <a:ea typeface="Meiryo UI" panose="020B0604030504040204" pitchFamily="50" charset="-128"/>
              </a:rPr>
              <a:t>府全域の一般就労人数の増加・就労定着の促進</a:t>
            </a:r>
          </a:p>
        </p:txBody>
      </p:sp>
      <p:sp>
        <p:nvSpPr>
          <p:cNvPr id="5" name="四角形: 角を丸くする 4">
            <a:extLst>
              <a:ext uri="{FF2B5EF4-FFF2-40B4-BE49-F238E27FC236}">
                <a16:creationId xmlns:a16="http://schemas.microsoft.com/office/drawing/2014/main" id="{0F983A46-C744-4175-AC18-7564BE1DCA0B}"/>
              </a:ext>
            </a:extLst>
          </p:cNvPr>
          <p:cNvSpPr/>
          <p:nvPr/>
        </p:nvSpPr>
        <p:spPr>
          <a:xfrm>
            <a:off x="690879" y="2257742"/>
            <a:ext cx="7955281" cy="1014289"/>
          </a:xfrm>
          <a:prstGeom prst="roundRect">
            <a:avLst/>
          </a:prstGeom>
          <a:solidFill>
            <a:srgbClr val="FCE9E8"/>
          </a:solidFill>
          <a:ln>
            <a:solidFill>
              <a:srgbClr val="EC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indent="-268288"/>
            <a:r>
              <a:rPr lang="en-US" altLang="ja-JP" sz="1100" b="1" dirty="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第７期</a:t>
            </a:r>
            <a:r>
              <a:rPr lang="ja-JP" altLang="en-US" sz="1100" b="1">
                <a:solidFill>
                  <a:schemeClr val="tx1"/>
                </a:solidFill>
                <a:latin typeface="Meiryo UI" panose="020B0604030504040204" pitchFamily="50" charset="-128"/>
                <a:ea typeface="Meiryo UI" panose="020B0604030504040204" pitchFamily="50" charset="-128"/>
              </a:rPr>
              <a:t>大阪府障がい福祉計画</a:t>
            </a:r>
            <a:r>
              <a:rPr lang="ja-JP" altLang="en-US" sz="1100" dirty="0">
                <a:solidFill>
                  <a:schemeClr val="tx1"/>
                </a:solidFill>
                <a:latin typeface="Meiryo UI" panose="020B0604030504040204" pitchFamily="50" charset="-128"/>
                <a:ea typeface="Meiryo UI" panose="020B0604030504040204" pitchFamily="50" charset="-128"/>
              </a:rPr>
              <a:t>（案）</a:t>
            </a:r>
            <a:r>
              <a:rPr lang="en-US" altLang="ja-JP" sz="1100" b="1"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いずれも</a:t>
            </a:r>
            <a:r>
              <a:rPr lang="en-US" altLang="ja-JP" sz="1100" dirty="0">
                <a:solidFill>
                  <a:schemeClr val="tx1"/>
                </a:solidFill>
                <a:latin typeface="Meiryo UI" panose="020B0604030504040204" pitchFamily="50" charset="-128"/>
                <a:ea typeface="Meiryo UI" panose="020B0604030504040204" pitchFamily="50" charset="-128"/>
              </a:rPr>
              <a:t>R8</a:t>
            </a:r>
            <a:r>
              <a:rPr lang="ja-JP" altLang="en-US" sz="1100" dirty="0">
                <a:solidFill>
                  <a:schemeClr val="tx1"/>
                </a:solidFill>
                <a:latin typeface="Meiryo UI" panose="020B0604030504040204" pitchFamily="50" charset="-128"/>
                <a:ea typeface="Meiryo UI" panose="020B0604030504040204" pitchFamily="50" charset="-128"/>
              </a:rPr>
              <a:t>目標</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福祉施設からの一般就労への移行者数：</a:t>
            </a:r>
            <a:r>
              <a:rPr lang="en-US" altLang="ja-JP" sz="1100" dirty="0">
                <a:solidFill>
                  <a:schemeClr val="tx1"/>
                </a:solidFill>
                <a:latin typeface="Meiryo UI" panose="020B0604030504040204" pitchFamily="50" charset="-128"/>
                <a:ea typeface="Meiryo UI" panose="020B0604030504040204" pitchFamily="50" charset="-128"/>
              </a:rPr>
              <a:t>3,142</a:t>
            </a:r>
            <a:r>
              <a:rPr lang="ja-JP" altLang="en-US" sz="1100" dirty="0">
                <a:solidFill>
                  <a:schemeClr val="tx1"/>
                </a:solidFill>
                <a:latin typeface="Meiryo UI" panose="020B0604030504040204" pitchFamily="50" charset="-128"/>
                <a:ea typeface="Meiryo UI" panose="020B0604030504040204" pitchFamily="50" charset="-128"/>
              </a:rPr>
              <a:t>人（</a:t>
            </a:r>
            <a:r>
              <a:rPr lang="en-US" altLang="ja-JP" sz="1100" dirty="0">
                <a:solidFill>
                  <a:schemeClr val="tx1"/>
                </a:solidFill>
                <a:latin typeface="Meiryo UI" panose="020B0604030504040204" pitchFamily="50" charset="-128"/>
                <a:ea typeface="Meiryo UI" panose="020B0604030504040204" pitchFamily="50" charset="-128"/>
              </a:rPr>
              <a:t>R3</a:t>
            </a:r>
            <a:r>
              <a:rPr lang="ja-JP" altLang="en-US" sz="1100" dirty="0">
                <a:solidFill>
                  <a:schemeClr val="tx1"/>
                </a:solidFill>
                <a:latin typeface="Meiryo UI" panose="020B0604030504040204" pitchFamily="50" charset="-128"/>
                <a:ea typeface="Meiryo UI" panose="020B0604030504040204" pitchFamily="50" charset="-128"/>
              </a:rPr>
              <a:t>実績の</a:t>
            </a:r>
            <a:r>
              <a:rPr lang="en-US" altLang="ja-JP" sz="1100" dirty="0">
                <a:solidFill>
                  <a:schemeClr val="tx1"/>
                </a:solidFill>
                <a:latin typeface="Meiryo UI" panose="020B0604030504040204" pitchFamily="50" charset="-128"/>
                <a:ea typeface="Meiryo UI" panose="020B0604030504040204" pitchFamily="50" charset="-128"/>
              </a:rPr>
              <a:t>1.28</a:t>
            </a:r>
            <a:r>
              <a:rPr lang="ja-JP" altLang="en-US" sz="1100" dirty="0">
                <a:solidFill>
                  <a:schemeClr val="tx1"/>
                </a:solidFill>
                <a:latin typeface="Meiryo UI" panose="020B0604030504040204" pitchFamily="50" charset="-128"/>
                <a:ea typeface="Meiryo UI" panose="020B0604030504040204" pitchFamily="50" charset="-128"/>
              </a:rPr>
              <a:t>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利用終了者に占める一般就労へ移行した者の割合が５割以上の就労移行支援事業所：６割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就労定着支援事業の利用者数：</a:t>
            </a:r>
            <a:r>
              <a:rPr lang="en-US" altLang="ja-JP" sz="1100" dirty="0">
                <a:solidFill>
                  <a:schemeClr val="tx1"/>
                </a:solidFill>
                <a:latin typeface="Meiryo UI" panose="020B0604030504040204" pitchFamily="50" charset="-128"/>
                <a:ea typeface="Meiryo UI" panose="020B0604030504040204" pitchFamily="50" charset="-128"/>
              </a:rPr>
              <a:t>1,781</a:t>
            </a:r>
            <a:r>
              <a:rPr lang="ja-JP" altLang="en-US" sz="1100" dirty="0">
                <a:solidFill>
                  <a:schemeClr val="tx1"/>
                </a:solidFill>
                <a:latin typeface="Meiryo UI" panose="020B0604030504040204" pitchFamily="50" charset="-128"/>
                <a:ea typeface="Meiryo UI" panose="020B0604030504040204" pitchFamily="50" charset="-128"/>
              </a:rPr>
              <a:t>人（</a:t>
            </a:r>
            <a:r>
              <a:rPr lang="en-US" altLang="ja-JP" sz="1100" dirty="0">
                <a:solidFill>
                  <a:schemeClr val="tx1"/>
                </a:solidFill>
                <a:latin typeface="Meiryo UI" panose="020B0604030504040204" pitchFamily="50" charset="-128"/>
                <a:ea typeface="Meiryo UI" panose="020B0604030504040204" pitchFamily="50" charset="-128"/>
              </a:rPr>
              <a:t>R3</a:t>
            </a:r>
            <a:r>
              <a:rPr lang="ja-JP" altLang="en-US" sz="1100" dirty="0">
                <a:solidFill>
                  <a:schemeClr val="tx1"/>
                </a:solidFill>
                <a:latin typeface="Meiryo UI" panose="020B0604030504040204" pitchFamily="50" charset="-128"/>
                <a:ea typeface="Meiryo UI" panose="020B0604030504040204" pitchFamily="50" charset="-128"/>
              </a:rPr>
              <a:t>実績の</a:t>
            </a:r>
            <a:r>
              <a:rPr lang="en-US" altLang="ja-JP" sz="1100" dirty="0">
                <a:solidFill>
                  <a:schemeClr val="tx1"/>
                </a:solidFill>
                <a:latin typeface="Meiryo UI" panose="020B0604030504040204" pitchFamily="50" charset="-128"/>
                <a:ea typeface="Meiryo UI" panose="020B0604030504040204" pitchFamily="50" charset="-128"/>
              </a:rPr>
              <a:t>1.41</a:t>
            </a:r>
            <a:r>
              <a:rPr lang="ja-JP" altLang="en-US" sz="1100" dirty="0">
                <a:solidFill>
                  <a:schemeClr val="tx1"/>
                </a:solidFill>
                <a:latin typeface="Meiryo UI" panose="020B0604030504040204" pitchFamily="50" charset="-128"/>
                <a:ea typeface="Meiryo UI" panose="020B0604030504040204" pitchFamily="50" charset="-128"/>
              </a:rPr>
              <a:t>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就労定着支援事業所の利用終了後の一定期間における就労定着率が７割以上となる就労定着支援事業所の割合：２割５分</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0B23E766-BBC7-4770-A2AC-391662C163C4}"/>
              </a:ext>
            </a:extLst>
          </p:cNvPr>
          <p:cNvSpPr/>
          <p:nvPr/>
        </p:nvSpPr>
        <p:spPr bwMode="gray">
          <a:xfrm>
            <a:off x="0" y="-1"/>
            <a:ext cx="10691813" cy="546819"/>
          </a:xfrm>
          <a:prstGeom prst="rect">
            <a:avLst/>
          </a:prstGeom>
          <a:solidFill>
            <a:srgbClr val="31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Meiryo UI" panose="020B0604030504040204" pitchFamily="50" charset="-128"/>
                <a:ea typeface="Meiryo UI" panose="020B0604030504040204" pitchFamily="50" charset="-128"/>
              </a:rPr>
              <a:t>　就労移行等連携調整事業における取組みについて</a:t>
            </a:r>
            <a:endParaRPr kumimoji="1" lang="en-US" altLang="ja-JP"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4621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1387</Words>
  <Application>Microsoft Office PowerPoint</Application>
  <PresentationFormat>ユーザー設定</PresentationFormat>
  <Paragraphs>93</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2024-03-21T09:50:57Z</dcterms:created>
  <dcterms:modified xsi:type="dcterms:W3CDTF">2024-03-21T09:51:02Z</dcterms:modified>
</cp:coreProperties>
</file>