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33CC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0" d="100"/>
          <a:sy n="100" d="100"/>
        </p:scale>
        <p:origin x="97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6941EC9-FAC0-4EBD-A193-1711457C7368}" type="datetimeFigureOut">
              <a:rPr kumimoji="1" lang="ja-JP" altLang="en-US" smtClean="0"/>
              <a:t>2024/3/21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60A2531-BF81-41BA-A58F-D321C98F42E8}" type="slidenum">
              <a:rPr kumimoji="1" lang="ja-JP" altLang="en-US" smtClean="0"/>
              <a:t>‹#›</a:t>
            </a:fld>
            <a:endParaRPr kumimoji="1" lang="ja-JP" altLang="en-US"/>
          </a:p>
        </p:txBody>
      </p:sp>
    </p:spTree>
    <p:extLst>
      <p:ext uri="{BB962C8B-B14F-4D97-AF65-F5344CB8AC3E}">
        <p14:creationId xmlns:p14="http://schemas.microsoft.com/office/powerpoint/2010/main" val="1735877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9450" y="811213"/>
            <a:ext cx="5399088"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r>
              <a:rPr kumimoji="1" lang="ja-JP" altLang="en-US"/>
              <a:t>平成</a:t>
            </a:r>
            <a:r>
              <a:rPr kumimoji="1" lang="en-US" altLang="ja-JP"/>
              <a:t>30</a:t>
            </a:r>
            <a:r>
              <a:rPr kumimoji="1" lang="ja-JP" altLang="en-US"/>
              <a:t>年</a:t>
            </a:r>
            <a:r>
              <a:rPr kumimoji="1" lang="en-US" altLang="ja-JP"/>
              <a:t>3</a:t>
            </a:r>
            <a:r>
              <a:rPr kumimoji="1" lang="ja-JP" altLang="en-US"/>
              <a:t>月</a:t>
            </a:r>
            <a:r>
              <a:rPr kumimoji="1" lang="en-US" altLang="ja-JP"/>
              <a:t>2</a:t>
            </a:r>
            <a:r>
              <a:rPr kumimoji="1" lang="ja-JP" altLang="en-US"/>
              <a:t>日時点</a:t>
            </a:r>
          </a:p>
        </p:txBody>
      </p:sp>
      <p:sp>
        <p:nvSpPr>
          <p:cNvPr id="6" name="ヘッダー プレースホルダー 5"/>
          <p:cNvSpPr>
            <a:spLocks noGrp="1"/>
          </p:cNvSpPr>
          <p:nvPr>
            <p:ph type="hdr" sz="quarter" idx="12"/>
          </p:nvPr>
        </p:nvSpPr>
        <p:spPr/>
        <p:txBody>
          <a:bodyPr/>
          <a:lstStyle/>
          <a:p>
            <a:endParaRPr kumimoji="1" lang="ja-JP" altLang="en-US"/>
          </a:p>
        </p:txBody>
      </p:sp>
    </p:spTree>
    <p:extLst>
      <p:ext uri="{BB962C8B-B14F-4D97-AF65-F5344CB8AC3E}">
        <p14:creationId xmlns:p14="http://schemas.microsoft.com/office/powerpoint/2010/main" val="4055708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1303919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8976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4131823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3380339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182778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BE3FD7D-E052-4C1D-AEC2-E9381D800F86}"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601041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BE3FD7D-E052-4C1D-AEC2-E9381D800F86}" type="datetimeFigureOut">
              <a:rPr kumimoji="1" lang="ja-JP" altLang="en-US" smtClean="0"/>
              <a:t>2024/3/21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19859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BE3FD7D-E052-4C1D-AEC2-E9381D800F86}" type="datetimeFigureOut">
              <a:rPr kumimoji="1" lang="ja-JP" altLang="en-US" smtClean="0"/>
              <a:t>2024/3/21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3845949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3FD7D-E052-4C1D-AEC2-E9381D800F86}" type="datetimeFigureOut">
              <a:rPr kumimoji="1" lang="ja-JP" altLang="en-US" smtClean="0"/>
              <a:t>2024/3/21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511874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E3FD7D-E052-4C1D-AEC2-E9381D800F86}"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278451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E3FD7D-E052-4C1D-AEC2-E9381D800F86}"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771310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3FD7D-E052-4C1D-AEC2-E9381D800F86}" type="datetimeFigureOut">
              <a:rPr kumimoji="1" lang="ja-JP" altLang="en-US" smtClean="0"/>
              <a:t>2024/3/21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703837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p:cNvGrpSpPr/>
          <p:nvPr/>
        </p:nvGrpSpPr>
        <p:grpSpPr>
          <a:xfrm>
            <a:off x="70846" y="855722"/>
            <a:ext cx="4160430" cy="1894403"/>
            <a:chOff x="70846" y="1360914"/>
            <a:chExt cx="4160430" cy="1817633"/>
          </a:xfrm>
        </p:grpSpPr>
        <p:sp>
          <p:nvSpPr>
            <p:cNvPr id="10" name="テキスト ボックス 8"/>
            <p:cNvSpPr txBox="1">
              <a:spLocks noChangeArrowheads="1"/>
            </p:cNvSpPr>
            <p:nvPr/>
          </p:nvSpPr>
          <p:spPr bwMode="auto">
            <a:xfrm>
              <a:off x="70846" y="1447170"/>
              <a:ext cx="4160430" cy="1731377"/>
            </a:xfrm>
            <a:prstGeom prst="rect">
              <a:avLst/>
            </a:prstGeom>
            <a:solidFill>
              <a:schemeClr val="bg1"/>
            </a:solidFill>
            <a:ln w="9525">
              <a:solidFill>
                <a:schemeClr val="accent1"/>
              </a:solidFill>
              <a:miter lim="800000"/>
              <a:headEnd/>
              <a:tailEnd/>
            </a:ln>
            <a:effectLst>
              <a:glow rad="63500">
                <a:schemeClr val="accent1">
                  <a:satMod val="175000"/>
                  <a:alpha val="40000"/>
                </a:schemeClr>
              </a:glow>
              <a:outerShdw blurRad="50800" dist="38100" dir="2700000" algn="tl" rotWithShape="0">
                <a:prstClr val="black">
                  <a:alpha val="40000"/>
                </a:prstClr>
              </a:outerShdw>
            </a:effectLst>
          </p:spPr>
          <p:txBody>
            <a:bodyPr wrap="square" lIns="21262" tIns="21262" rIns="21262" bIns="21262" anchor="t">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900"/>
                </a:lnSpc>
                <a:defRPr/>
              </a:pPr>
              <a:endParaRPr lang="en-US" altLang="ja-JP" sz="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900" b="1"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者雇用の拡大</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ハートフルオフィス推進事業</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【113,869</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事務補助業務を全庁から集約し、専任指導員のもと、知的障がいのある非常勤職員が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作業を行う「ハートフルオフィス」を設置・運営するとともに、精神障がいのある非常勤職員を</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特性に合わせ各所属に配置し、そこでの業務経験を活かして一般就労移行を促進。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②企業等の</a:t>
              </a:r>
              <a:r>
                <a:rPr lang="ja-JP" altLang="en-US" sz="900" b="1"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者雇用に関する理解促進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者サポートカンパニー登録制度（福祉、商労、教育）</a:t>
              </a:r>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者の雇用や職場体験実習の受入れ、福祉施設への商品発注などの就労支援を</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積極的に実施する企業等を「障がい者サポートカンパニー」として登録し、府内の障がい者</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雇用の気運を高めるため、その取組みの周知や顕彰を行い、障がい者の雇用と就労支援</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を推進。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113337" y="1360914"/>
              <a:ext cx="2664000" cy="17299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lnSpc>
                  <a:spcPts val="1000"/>
                </a:lnSpc>
              </a:pP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めざすべき姿（</a:t>
              </a:r>
              <a:r>
                <a:rPr lang="en-US" altLang="ja-JP"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）：実際に多くの</a:t>
              </a:r>
              <a:r>
                <a:rPr lang="ja-JP" altLang="en-US" sz="800" b="1"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者が働いている</a:t>
              </a:r>
            </a:p>
          </p:txBody>
        </p:sp>
      </p:grpSp>
      <p:sp>
        <p:nvSpPr>
          <p:cNvPr id="41" name="額縁 40"/>
          <p:cNvSpPr/>
          <p:nvPr/>
        </p:nvSpPr>
        <p:spPr>
          <a:xfrm>
            <a:off x="0" y="14374"/>
            <a:ext cx="9144000" cy="297008"/>
          </a:xfrm>
          <a:prstGeom prst="bevel">
            <a:avLst/>
          </a:prstGeom>
          <a:solidFill>
            <a:srgbClr val="0000CC"/>
          </a:solidFill>
          <a:ln/>
        </p:spPr>
        <p:style>
          <a:lnRef idx="0">
            <a:schemeClr val="accent2"/>
          </a:lnRef>
          <a:fillRef idx="3">
            <a:schemeClr val="accent2"/>
          </a:fillRef>
          <a:effectRef idx="3">
            <a:schemeClr val="accent2"/>
          </a:effectRef>
          <a:fontRef idx="minor">
            <a:schemeClr val="lt1"/>
          </a:fontRef>
        </p:style>
        <p:txBody>
          <a:bodyPr lIns="53995" tIns="26998" rIns="53995" bIns="26998" anchor="ctr"/>
          <a:lstStyle/>
          <a:p>
            <a:pPr defTabSz="756006">
              <a:defRPr/>
            </a:pPr>
            <a:r>
              <a:rPr lang="ja-JP" altLang="en-US" sz="1890" b="1" dirty="0">
                <a:solidFill>
                  <a:schemeClr val="bg1"/>
                </a:solidFill>
                <a:latin typeface="Meiryo UI" panose="020B0604030504040204" pitchFamily="50" charset="-128"/>
                <a:ea typeface="Meiryo UI" panose="020B0604030504040204" pitchFamily="50" charset="-128"/>
              </a:rPr>
              <a:t>　　　　令和６年度　</a:t>
            </a:r>
            <a:r>
              <a:rPr lang="ja-JP" altLang="en-US" b="1" dirty="0">
                <a:solidFill>
                  <a:schemeClr val="bg1"/>
                </a:solidFill>
                <a:latin typeface="Meiryo UI" panose="020B0604030504040204" pitchFamily="50" charset="-128"/>
                <a:ea typeface="Meiryo UI" panose="020B0604030504040204" pitchFamily="50" charset="-128"/>
              </a:rPr>
              <a:t>大阪府の障がい者就労支援に関する主な取組み</a:t>
            </a:r>
            <a:r>
              <a:rPr lang="ja-JP" altLang="en-US" sz="709" b="1" dirty="0">
                <a:solidFill>
                  <a:schemeClr val="bg1"/>
                </a:solidFill>
                <a:latin typeface="Meiryo UI" panose="020B0604030504040204" pitchFamily="50" charset="-128"/>
                <a:ea typeface="Meiryo UI" panose="020B0604030504040204" pitchFamily="50" charset="-128"/>
              </a:rPr>
              <a:t>　福祉部障がい福祉室自立支援課</a:t>
            </a:r>
            <a:endParaRPr lang="ja-JP" altLang="en-US" sz="1654" b="1" dirty="0">
              <a:solidFill>
                <a:prstClr val="white"/>
              </a:solidFill>
              <a:latin typeface="Meiryo UI" panose="020B0604030504040204" pitchFamily="50" charset="-128"/>
              <a:ea typeface="Meiryo UI" panose="020B0604030504040204" pitchFamily="50" charset="-128"/>
            </a:endParaRPr>
          </a:p>
        </p:txBody>
      </p:sp>
      <p:sp>
        <p:nvSpPr>
          <p:cNvPr id="44" name="横巻き 43"/>
          <p:cNvSpPr/>
          <p:nvPr/>
        </p:nvSpPr>
        <p:spPr>
          <a:xfrm>
            <a:off x="63673" y="303164"/>
            <a:ext cx="9016654" cy="576000"/>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54005" tIns="27003" rIns="54005" bIns="27003" anchor="ctr"/>
          <a:lstStyle/>
          <a:p>
            <a:pPr defTabSz="756006">
              <a:lnSpc>
                <a:spcPts val="1300"/>
              </a:lnSpc>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「第５次</a:t>
            </a:r>
            <a:r>
              <a:rPr lang="ja-JP" altLang="en-US" sz="1200" dirty="0" err="1">
                <a:solidFill>
                  <a:prstClr val="black"/>
                </a:solidFill>
                <a:latin typeface="Meiryo UI" panose="020B0604030504040204" pitchFamily="50" charset="-128"/>
                <a:ea typeface="Meiryo UI" panose="020B0604030504040204" pitchFamily="50" charset="-128"/>
              </a:rPr>
              <a:t>大阪府障がい</a:t>
            </a:r>
            <a:r>
              <a:rPr lang="ja-JP" altLang="en-US" sz="1200" dirty="0">
                <a:solidFill>
                  <a:prstClr val="black"/>
                </a:solidFill>
                <a:latin typeface="Meiryo UI" panose="020B0604030504040204" pitchFamily="50" charset="-128"/>
                <a:ea typeface="Meiryo UI" panose="020B0604030504040204" pitchFamily="50" charset="-128"/>
              </a:rPr>
              <a:t>者計画の最重点施策として、障がい種別や障がいの程度、特性、個々の</a:t>
            </a:r>
            <a:r>
              <a:rPr lang="ja-JP" altLang="en-US" sz="1200" dirty="0">
                <a:solidFill>
                  <a:schemeClr val="tx1"/>
                </a:solidFill>
                <a:latin typeface="Meiryo UI" panose="020B0604030504040204" pitchFamily="50" charset="-128"/>
                <a:ea typeface="Meiryo UI" panose="020B0604030504040204" pitchFamily="50" charset="-128"/>
              </a:rPr>
              <a:t>適性、</a:t>
            </a:r>
            <a:r>
              <a:rPr lang="ja-JP" altLang="en-US" sz="1200" dirty="0">
                <a:solidFill>
                  <a:prstClr val="black"/>
                </a:solidFill>
                <a:latin typeface="Meiryo UI" panose="020B0604030504040204" pitchFamily="50" charset="-128"/>
                <a:ea typeface="Meiryo UI" panose="020B0604030504040204" pitchFamily="50" charset="-128"/>
              </a:rPr>
              <a:t>ニーズに応じたきめ細かな就労支援の強化を図る。さらに、就労、就労への支援にとどまらず、安心して働き続けることができるよう、きめ細かく支援。</a:t>
            </a:r>
          </a:p>
        </p:txBody>
      </p:sp>
      <p:sp>
        <p:nvSpPr>
          <p:cNvPr id="34" name="テキスト ボックス 8"/>
          <p:cNvSpPr txBox="1">
            <a:spLocks noChangeArrowheads="1"/>
          </p:cNvSpPr>
          <p:nvPr/>
        </p:nvSpPr>
        <p:spPr bwMode="auto">
          <a:xfrm>
            <a:off x="63673" y="5805974"/>
            <a:ext cx="9006205" cy="995669"/>
          </a:xfrm>
          <a:prstGeom prst="rect">
            <a:avLst/>
          </a:prstGeom>
          <a:solidFill>
            <a:schemeClr val="bg1"/>
          </a:solidFill>
          <a:ln w="9525">
            <a:solidFill>
              <a:schemeClr val="accent1"/>
            </a:solidFill>
            <a:miter lim="800000"/>
            <a:headEnd/>
            <a:tailEnd/>
          </a:ln>
          <a:effectLst>
            <a:glow rad="63500">
              <a:schemeClr val="accent1">
                <a:satMod val="175000"/>
                <a:alpha val="40000"/>
              </a:schemeClr>
            </a:glow>
            <a:outerShdw blurRad="50800" dist="38100" dir="2700000" algn="tl" rotWithShape="0">
              <a:prstClr val="black">
                <a:alpha val="40000"/>
              </a:prstClr>
            </a:outerShdw>
          </a:effectLst>
        </p:spPr>
        <p:txBody>
          <a:bodyPr wrap="square" lIns="21262" tIns="21262" rIns="21262" bIns="21262" anchor="ctr">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200"/>
              </a:lnSpc>
              <a:defRPr/>
            </a:pPr>
            <a:r>
              <a:rPr lang="ja-JP" altLang="en-US" sz="827"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大阪府自立支援協議会就労支援部会</a:t>
            </a:r>
            <a:endParaRPr lang="en-US" altLang="ja-JP"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者自立支援協議会に就労支援部会を設置し、労働局をはじめとした国の関係機関や市町村と連携のもと、情報共有のしくみ</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ネットワーク</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づくりなど、実効的な連携方策をはじめ、</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就労に関する課題等について協議・検討し、府内における雇用・就労促進のための取組みを推進。</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就労支援部会工賃委員会</a:t>
            </a:r>
            <a:endParaRPr lang="en-US" altLang="ja-JP"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就労支援部会の下に設置し、工賃向上計画支援事業（工賃向上計画の策定・評価等）及び優先調達法に基づく「大阪府優先調達推進方針」の策定に関すること等、主に就労継続支援</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a:solidFill>
                  <a:prstClr val="black"/>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型事業所への支援方策を協議・検討。</a:t>
            </a:r>
            <a:endParaRPr lang="en-US" altLang="ja-JP"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63673" y="2833410"/>
            <a:ext cx="4149323" cy="1504612"/>
            <a:chOff x="6096131" y="1327557"/>
            <a:chExt cx="4185103" cy="990334"/>
          </a:xfrm>
        </p:grpSpPr>
        <p:sp>
          <p:nvSpPr>
            <p:cNvPr id="29" name="テキスト ボックス 8"/>
            <p:cNvSpPr txBox="1">
              <a:spLocks noChangeArrowheads="1"/>
            </p:cNvSpPr>
            <p:nvPr/>
          </p:nvSpPr>
          <p:spPr bwMode="auto">
            <a:xfrm>
              <a:off x="6096131" y="1367728"/>
              <a:ext cx="4185103" cy="950163"/>
            </a:xfrm>
            <a:prstGeom prst="rect">
              <a:avLst/>
            </a:prstGeom>
            <a:solidFill>
              <a:schemeClr val="bg1"/>
            </a:solidFill>
            <a:ln w="9525">
              <a:solidFill>
                <a:schemeClr val="accent1"/>
              </a:solidFill>
              <a:miter lim="800000"/>
              <a:headEnd/>
              <a:tailEnd/>
            </a:ln>
            <a:effectLst>
              <a:glow rad="63500">
                <a:schemeClr val="accent1">
                  <a:satMod val="175000"/>
                  <a:alpha val="40000"/>
                </a:schemeClr>
              </a:glow>
              <a:outerShdw blurRad="50800" dist="38100" dir="2700000" algn="tl" rotWithShape="0">
                <a:prstClr val="black">
                  <a:alpha val="40000"/>
                </a:prstClr>
              </a:outerShdw>
            </a:effectLst>
          </p:spPr>
          <p:txBody>
            <a:bodyPr wrap="square" lIns="21262" tIns="21262" rIns="21262" bIns="21262" anchor="ctr">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200"/>
                </a:lnSpc>
                <a:spcBef>
                  <a:spcPts val="236"/>
                </a:spcBef>
                <a:defRPr/>
              </a:pP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spcBef>
                  <a:spcPts val="236"/>
                </a:spcBef>
                <a:defRPr/>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者就労・生活支援の拠点づくり推進事業</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【112,518</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就業及びそれに伴う日常生活の支援を必要とする</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者に対して、府内</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か所の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「障害者就業・生活支援センター」に、生活支援ワーカー</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名を配置し、別途国から配置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される就業支援ワーカーとともに、生活面及び就労面を総合的に支援。</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三障がい</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正規職員雇用に係る職場定着支援等</a:t>
              </a:r>
              <a:endParaRPr lang="en-US" altLang="ja-JP"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ハートフルオフィス推進事業で蓄積したノウハウをもって、人事局と連携し、知的又は精</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神障がいのある職員及び所属へのサポートや研修等、定着支援における技術的支援を</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専門職が実施。</a:t>
              </a:r>
              <a:endParaRPr lang="en-US" altLang="ja-JP" sz="9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6138413" y="1327557"/>
              <a:ext cx="2664000" cy="106683"/>
            </a:xfrm>
            <a:prstGeom prst="roundRect">
              <a:avLst/>
            </a:prstGeom>
            <a:solidFill>
              <a:srgbClr val="00CC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lnSpc>
                  <a:spcPts val="1000"/>
                </a:lnSpc>
              </a:pP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めざすべき姿（</a:t>
              </a:r>
              <a:r>
                <a:rPr lang="en-US" altLang="ja-JP"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者が長く働き続けることができる</a:t>
              </a:r>
            </a:p>
          </p:txBody>
        </p:sp>
      </p:grpSp>
      <p:grpSp>
        <p:nvGrpSpPr>
          <p:cNvPr id="18" name="グループ化 17"/>
          <p:cNvGrpSpPr/>
          <p:nvPr/>
        </p:nvGrpSpPr>
        <p:grpSpPr>
          <a:xfrm>
            <a:off x="4137931" y="839118"/>
            <a:ext cx="4977583" cy="3722266"/>
            <a:chOff x="4137931" y="1105818"/>
            <a:chExt cx="4977583" cy="3722266"/>
          </a:xfrm>
        </p:grpSpPr>
        <p:grpSp>
          <p:nvGrpSpPr>
            <p:cNvPr id="26" name="グループ化 25"/>
            <p:cNvGrpSpPr/>
            <p:nvPr/>
          </p:nvGrpSpPr>
          <p:grpSpPr>
            <a:xfrm>
              <a:off x="4137931" y="1105818"/>
              <a:ext cx="4931007" cy="3722266"/>
              <a:chOff x="4138624" y="1078221"/>
              <a:chExt cx="4926474" cy="3690508"/>
            </a:xfrm>
          </p:grpSpPr>
          <p:grpSp>
            <p:nvGrpSpPr>
              <p:cNvPr id="46" name="グループ化 45"/>
              <p:cNvGrpSpPr/>
              <p:nvPr/>
            </p:nvGrpSpPr>
            <p:grpSpPr>
              <a:xfrm>
                <a:off x="4138624" y="1078221"/>
                <a:ext cx="4926474" cy="3469051"/>
                <a:chOff x="3579612" y="1369201"/>
                <a:chExt cx="2280861" cy="4772079"/>
              </a:xfrm>
            </p:grpSpPr>
            <p:sp>
              <p:nvSpPr>
                <p:cNvPr id="48" name="テキスト ボックス 8"/>
                <p:cNvSpPr txBox="1">
                  <a:spLocks noChangeArrowheads="1"/>
                </p:cNvSpPr>
                <p:nvPr/>
              </p:nvSpPr>
              <p:spPr bwMode="auto">
                <a:xfrm>
                  <a:off x="3645761" y="1452763"/>
                  <a:ext cx="2214712" cy="4688517"/>
                </a:xfrm>
                <a:prstGeom prst="rect">
                  <a:avLst/>
                </a:prstGeom>
                <a:solidFill>
                  <a:schemeClr val="bg1"/>
                </a:solidFill>
                <a:ln w="9525">
                  <a:solidFill>
                    <a:schemeClr val="accent1"/>
                  </a:solidFill>
                  <a:miter lim="800000"/>
                  <a:headEnd/>
                  <a:tailEnd/>
                </a:ln>
                <a:effectLst>
                  <a:glow rad="63500">
                    <a:schemeClr val="accent1">
                      <a:satMod val="175000"/>
                      <a:alpha val="40000"/>
                    </a:schemeClr>
                  </a:glow>
                  <a:outerShdw blurRad="50800" dist="38100" dir="2700000" algn="tl" rotWithShape="0">
                    <a:prstClr val="black">
                      <a:alpha val="40000"/>
                    </a:prstClr>
                  </a:outerShdw>
                </a:effectLst>
              </p:spPr>
              <p:txBody>
                <a:bodyPr wrap="square" lIns="21262" tIns="21262" rIns="21262" bIns="21262">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000"/>
                    </a:lnSpc>
                    <a:defRPr/>
                  </a:pPr>
                  <a:endParaRPr lang="ja-JP" altLang="en-US" sz="8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3579612" y="1369201"/>
                  <a:ext cx="1235397" cy="247611"/>
                </a:xfrm>
                <a:prstGeom prst="round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lnSpc>
                      <a:spcPts val="1000"/>
                    </a:lnSpc>
                  </a:pP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めざすべき姿（</a:t>
                  </a:r>
                  <a:r>
                    <a:rPr lang="en-US" altLang="ja-JP"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）：いろいろな場で</a:t>
                  </a:r>
                  <a:r>
                    <a:rPr lang="ja-JP" altLang="en-US" sz="800" b="1"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者が仕事をできる</a:t>
                  </a:r>
                </a:p>
              </p:txBody>
            </p:sp>
          </p:grpSp>
          <p:sp>
            <p:nvSpPr>
              <p:cNvPr id="50" name="テキスト ボックス 49"/>
              <p:cNvSpPr txBox="1"/>
              <p:nvPr/>
            </p:nvSpPr>
            <p:spPr>
              <a:xfrm>
                <a:off x="4234967" y="1231079"/>
                <a:ext cx="2621631" cy="3537650"/>
              </a:xfrm>
              <a:prstGeom prst="rect">
                <a:avLst/>
              </a:prstGeom>
              <a:noFill/>
            </p:spPr>
            <p:txBody>
              <a:bodyPr wrap="square" rtlCol="0">
                <a:spAutoFit/>
              </a:bodyPr>
              <a:lstStyle/>
              <a:p>
                <a:pPr>
                  <a:lnSpc>
                    <a:spcPts val="1100"/>
                  </a:lnSpc>
                  <a:defRPr/>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①就労移行支援・就労継続事業の機能強化</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100"/>
                  </a:lnSpc>
                  <a:spcBef>
                    <a:spcPts val="236"/>
                  </a:spcBef>
                  <a:buFont typeface="Arial" panose="020B0604020202020204" pitchFamily="34" charset="0"/>
                  <a:buChar char="•"/>
                  <a:defRPr/>
                </a:pP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就労移行等連携調整事業</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【2,616</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就労系障がい福祉サービス事業所の⽀援⼒の</a:t>
                </a: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向上のための研修を実施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100"/>
                  </a:lnSpc>
                  <a:buFont typeface="Arial" panose="020B0604020202020204" pitchFamily="34" charset="0"/>
                  <a:buChar char="•"/>
                  <a:defRPr/>
                </a:pPr>
                <a:r>
                  <a:rPr lang="ja-JP" altLang="en-US" sz="900" b="1" u="sng" spc="-150" dirty="0">
                    <a:latin typeface="Meiryo UI" panose="020B0604030504040204" pitchFamily="50" charset="-128"/>
                    <a:ea typeface="Meiryo UI" panose="020B0604030504040204" pitchFamily="50" charset="-128"/>
                    <a:cs typeface="Meiryo UI" panose="020B0604030504040204" pitchFamily="50" charset="-128"/>
                  </a:rPr>
                  <a:t>精神障がい者社会生活適応訓練事業</a:t>
                </a:r>
                <a:r>
                  <a:rPr lang="en-US" altLang="ja-JP" sz="900" b="1" u="sng" spc="-150" dirty="0">
                    <a:latin typeface="Meiryo UI" panose="020B0604030504040204" pitchFamily="50" charset="-128"/>
                    <a:ea typeface="Meiryo UI" panose="020B0604030504040204" pitchFamily="50" charset="-128"/>
                    <a:cs typeface="Meiryo UI" panose="020B0604030504040204" pitchFamily="50" charset="-128"/>
                  </a:rPr>
                  <a:t>【6,892</a:t>
                </a:r>
                <a:r>
                  <a:rPr lang="ja-JP" altLang="en-US" sz="900" b="1" u="sng" spc="-15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spc="-150" dirty="0">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者が一定期間、協力事業所に通い、</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就労訓練を通じて社会生活を送るための適応力を</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養うことより社会的自立を促進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また、府民、企業、支援機関等に対して、精神</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者の社会参加や就労への理解と協力が得ら</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れるよう、精神障がい者雇用セミナー</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協力事業所</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育成講座</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等を開催</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②工賃水準の向上</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100"/>
                  </a:lnSpc>
                  <a:spcBef>
                    <a:spcPts val="236"/>
                  </a:spcBef>
                  <a:buFont typeface="Arial" panose="020B0604020202020204" pitchFamily="34" charset="0"/>
                  <a:buChar char="•"/>
                  <a:defRPr/>
                </a:pPr>
                <a:r>
                  <a:rPr lang="zh-TW" altLang="en-US" sz="900" b="1" u="sng" dirty="0">
                    <a:latin typeface="Meiryo UI" panose="020B0604030504040204" pitchFamily="50" charset="-128"/>
                    <a:ea typeface="Meiryo UI" panose="020B0604030504040204" pitchFamily="50" charset="-128"/>
                    <a:cs typeface="Meiryo UI" panose="020B0604030504040204" pitchFamily="50" charset="-128"/>
                  </a:rPr>
                  <a:t>工賃向上計画支援事業</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【26,926</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福祉施設で働く障がい者の工賃向上を図るため、</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施設の経営力・技術力向上等の支援や、共同受注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窓口の運営、製品「こさえたん」認知度向上に向けた</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情報発信を実施。</a:t>
                </a:r>
              </a:p>
              <a:p>
                <a:pPr marL="88900" lvl="0" indent="-88900">
                  <a:lnSpc>
                    <a:spcPts val="1200"/>
                  </a:lnSpc>
                  <a:buFont typeface="Arial" panose="020B0604020202020204" pitchFamily="34" charset="0"/>
                  <a:buChar char="•"/>
                  <a:defRPr/>
                </a:pP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優先調達推進法に基づく調達促進</a:t>
                </a:r>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a:p>
                <a:pPr marL="88900" lvl="0" indent="-88900">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優先調達推進法に基づき「大阪府優先調達方針」を策定し、庁内調達の増進を図るとともに、市町村や民間への働きかけを実施。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endParaRPr lang="ja-JP" altLang="en-US" sz="9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1" name="テキスト ボックス 50"/>
            <p:cNvSpPr txBox="1"/>
            <p:nvPr/>
          </p:nvSpPr>
          <p:spPr>
            <a:xfrm>
              <a:off x="6830110" y="1167491"/>
              <a:ext cx="2285404" cy="3529171"/>
            </a:xfrm>
            <a:prstGeom prst="rect">
              <a:avLst/>
            </a:prstGeom>
            <a:noFill/>
          </p:spPr>
          <p:txBody>
            <a:bodyPr wrap="square" rtlCol="0">
              <a:spAutoFit/>
            </a:bodyPr>
            <a:lstStyle/>
            <a:p>
              <a:pPr marL="88900" lvl="0" indent="-88900">
                <a:lnSpc>
                  <a:spcPts val="1200"/>
                </a:lnSpc>
                <a:defRPr/>
              </a:pP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i="0" u="sng" dirty="0">
                  <a:effectLst/>
                  <a:latin typeface="Meiryo UI" panose="020B0604030504040204" pitchFamily="50" charset="-128"/>
                  <a:ea typeface="Meiryo UI" panose="020B0604030504040204" pitchFamily="50" charset="-128"/>
                </a:rPr>
                <a:t>障がい者就労施設近代化設備導入モデル事業費補助金</a:t>
              </a:r>
              <a:r>
                <a:rPr lang="en-US" altLang="ja-JP" sz="900" b="1" i="0" u="sng" dirty="0">
                  <a:effectLst/>
                  <a:latin typeface="Meiryo UI" panose="020B0604030504040204" pitchFamily="50" charset="-128"/>
                  <a:ea typeface="Meiryo UI" panose="020B0604030504040204" pitchFamily="50" charset="-128"/>
                </a:rPr>
                <a:t>【15,000</a:t>
              </a:r>
              <a:r>
                <a:rPr lang="ja-JP" altLang="en-US" sz="900" b="1" i="0" u="sng" dirty="0">
                  <a:effectLst/>
                  <a:latin typeface="Meiryo UI" panose="020B0604030504040204" pitchFamily="50" charset="-128"/>
                  <a:ea typeface="Meiryo UI" panose="020B0604030504040204" pitchFamily="50" charset="-128"/>
                </a:rPr>
                <a:t>千円</a:t>
              </a:r>
              <a:r>
                <a:rPr lang="en-US" altLang="ja-JP" sz="900" b="1" i="0" u="sng" dirty="0">
                  <a:effectLst/>
                  <a:latin typeface="Meiryo UI" panose="020B0604030504040204" pitchFamily="50" charset="-128"/>
                  <a:ea typeface="Meiryo UI" panose="020B0604030504040204" pitchFamily="50" charset="-128"/>
                </a:rPr>
                <a:t>】【</a:t>
              </a:r>
              <a:r>
                <a:rPr lang="ja-JP" altLang="en-US" sz="900" b="1" i="0" u="sng" dirty="0">
                  <a:effectLst/>
                  <a:latin typeface="Meiryo UI" panose="020B0604030504040204" pitchFamily="50" charset="-128"/>
                  <a:ea typeface="Meiryo UI" panose="020B0604030504040204" pitchFamily="50" charset="-128"/>
                </a:rPr>
                <a:t>新規</a:t>
              </a:r>
              <a:r>
                <a:rPr lang="en-US" altLang="ja-JP" sz="900" b="1" i="0" u="sng">
                  <a:effectLst/>
                  <a:latin typeface="Meiryo UI" panose="020B0604030504040204" pitchFamily="50" charset="-128"/>
                  <a:ea typeface="Meiryo UI" panose="020B0604030504040204" pitchFamily="50" charset="-128"/>
                </a:rPr>
                <a:t>】</a:t>
              </a:r>
              <a:endParaRPr lang="en-US" altLang="ja-JP" sz="900" b="1" i="0" u="sng" dirty="0">
                <a:effectLst/>
                <a:latin typeface="Meiryo UI" panose="020B0604030504040204" pitchFamily="50" charset="-128"/>
                <a:ea typeface="Meiryo UI" panose="020B0604030504040204" pitchFamily="50" charset="-128"/>
              </a:endParaRPr>
            </a:p>
            <a:p>
              <a:pPr marL="88900" lvl="0" indent="-88900">
                <a:lnSpc>
                  <a:spcPts val="12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障がい者就労施設に対しての工賃向上に資する生産設備導入に係る費用を助成。</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③企業等への雇用だけではなく多様な障がい者の働く場の拡大</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88900" lvl="0" indent="-88900">
                <a:lnSpc>
                  <a:spcPts val="1200"/>
                </a:lnSpc>
                <a:spcBef>
                  <a:spcPts val="236"/>
                </a:spcBef>
                <a:buFont typeface="Arial" panose="020B0604020202020204" pitchFamily="34" charset="0"/>
                <a:buChar char="•"/>
                <a:defRPr/>
              </a:pP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雇用施策との連携による重度障害者等就労支援特別事業</a:t>
              </a:r>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spcBef>
                  <a:spcPts val="236"/>
                </a:spcBef>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重度障がい者等に対し、雇用施策と福祉施策が連携し、通勤支援や職場等における支援を実施（市町村事業）</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88900" lvl="0" indent="-88900">
                <a:lnSpc>
                  <a:spcPts val="1200"/>
                </a:lnSpc>
                <a:spcBef>
                  <a:spcPts val="236"/>
                </a:spcBef>
                <a:buFont typeface="Arial" panose="020B0604020202020204" pitchFamily="34" charset="0"/>
                <a:buChar char="•"/>
                <a:defRPr/>
              </a:pPr>
              <a:r>
                <a:rPr lang="ja-JP" altLang="en-US" sz="900" b="1" u="sng" spc="-110" dirty="0">
                  <a:latin typeface="Meiryo UI" panose="020B0604030504040204" pitchFamily="50" charset="-128"/>
                  <a:ea typeface="Meiryo UI" panose="020B0604030504040204" pitchFamily="50" charset="-128"/>
                  <a:cs typeface="Meiryo UI" panose="020B0604030504040204" pitchFamily="50" charset="-128"/>
                </a:rPr>
                <a:t>大阪府ＩＴステーション事業</a:t>
              </a:r>
              <a:r>
                <a:rPr lang="en-US" altLang="ja-JP" sz="900" b="1" u="sng" spc="-110" dirty="0">
                  <a:latin typeface="Meiryo UI" panose="020B0604030504040204" pitchFamily="50" charset="-128"/>
                  <a:ea typeface="Meiryo UI" panose="020B0604030504040204" pitchFamily="50" charset="-128"/>
                  <a:cs typeface="Meiryo UI" panose="020B0604030504040204" pitchFamily="50" charset="-128"/>
                </a:rPr>
                <a:t>【11,917</a:t>
              </a:r>
              <a:r>
                <a:rPr lang="ja-JP" altLang="en-US" sz="900" b="1" u="sng" spc="-11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spc="-110"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1200"/>
                </a:lnSpc>
                <a:defRPr/>
              </a:pPr>
              <a:r>
                <a:rPr lang="ja-JP" altLang="en-US" sz="900" spc="-110" dirty="0">
                  <a:latin typeface="Meiryo UI" panose="020B0604030504040204" pitchFamily="50" charset="-128"/>
                  <a:ea typeface="Meiryo UI" panose="020B0604030504040204" pitchFamily="50" charset="-128"/>
                  <a:cs typeface="Meiryo UI" panose="020B0604030504040204" pitchFamily="50" charset="-128"/>
                </a:rPr>
                <a:t>　　障がい者がＩＴを活用して就労できるよう就労支援相談や</a:t>
              </a:r>
              <a:r>
                <a:rPr lang="en-US" altLang="ja-JP" sz="900" spc="-11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900" spc="-110" dirty="0">
                  <a:latin typeface="Meiryo UI" panose="020B0604030504040204" pitchFamily="50" charset="-128"/>
                  <a:ea typeface="Meiryo UI" panose="020B0604030504040204" pitchFamily="50" charset="-128"/>
                  <a:cs typeface="Meiryo UI" panose="020B0604030504040204" pitchFamily="50" charset="-128"/>
                </a:rPr>
                <a:t>技能習得のための講習を行うなど、「障がい者の雇用・就労支援拠点」として活動。</a:t>
              </a:r>
              <a:endParaRPr lang="en-US" altLang="ja-JP" sz="900" spc="-11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200"/>
                </a:lnSpc>
                <a:buFont typeface="Arial" panose="020B0604020202020204" pitchFamily="34" charset="0"/>
                <a:buChar char="•"/>
                <a:defRPr/>
              </a:pPr>
              <a:r>
                <a:rPr lang="ja-JP" altLang="en-US" sz="900" b="1" u="sng" spc="-110" dirty="0">
                  <a:latin typeface="Meiryo UI" panose="020B0604030504040204" pitchFamily="50" charset="-128"/>
                  <a:ea typeface="Meiryo UI" panose="020B0604030504040204" pitchFamily="50" charset="-128"/>
                  <a:cs typeface="Meiryo UI" panose="020B0604030504040204" pitchFamily="50" charset="-128"/>
                </a:rPr>
                <a:t>障がい者在宅就業マッチング支援等事業・障がい者ＩＴ就労支援事業・</a:t>
              </a:r>
              <a:r>
                <a:rPr lang="en-US" altLang="ja-JP" sz="900" b="1" u="sng" spc="-110" dirty="0">
                  <a:latin typeface="Meiryo UI" panose="020B0604030504040204" pitchFamily="50" charset="-128"/>
                  <a:ea typeface="Meiryo UI" panose="020B0604030504040204" pitchFamily="50" charset="-128"/>
                  <a:cs typeface="Meiryo UI" panose="020B0604030504040204" pitchFamily="50" charset="-128"/>
                </a:rPr>
                <a:t>【11,468</a:t>
              </a:r>
              <a:r>
                <a:rPr lang="ja-JP" altLang="en-US" sz="900" b="1" u="sng" spc="-11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spc="-110"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1200"/>
                </a:lnSpc>
                <a:defRPr/>
              </a:pPr>
              <a:r>
                <a:rPr lang="ja-JP" altLang="en-US" sz="900" spc="-110" dirty="0">
                  <a:latin typeface="Meiryo UI" panose="020B0604030504040204" pitchFamily="50" charset="-128"/>
                  <a:ea typeface="Meiryo UI" panose="020B0604030504040204" pitchFamily="50" charset="-128"/>
                  <a:cs typeface="Meiryo UI" panose="020B0604030504040204" pitchFamily="50" charset="-128"/>
                </a:rPr>
                <a:t>　　庁内等のＩＴ関連業務を在宅就業支援団体でマッチング支援し、障がい者テレワーカーの在宅就労を支援。</a:t>
              </a:r>
              <a:endParaRPr lang="en-US" altLang="ja-JP" sz="900" spc="-11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defRPr/>
              </a:pPr>
              <a:r>
                <a:rPr lang="ja-JP" altLang="en-US" sz="9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p>
          </p:txBody>
        </p:sp>
      </p:grpSp>
      <p:grpSp>
        <p:nvGrpSpPr>
          <p:cNvPr id="17" name="グループ化 16"/>
          <p:cNvGrpSpPr/>
          <p:nvPr/>
        </p:nvGrpSpPr>
        <p:grpSpPr>
          <a:xfrm>
            <a:off x="81952" y="4359242"/>
            <a:ext cx="8998373" cy="1400225"/>
            <a:chOff x="-214668" y="6945612"/>
            <a:chExt cx="8998373" cy="1489960"/>
          </a:xfrm>
        </p:grpSpPr>
        <p:grpSp>
          <p:nvGrpSpPr>
            <p:cNvPr id="14" name="グループ化 13"/>
            <p:cNvGrpSpPr/>
            <p:nvPr/>
          </p:nvGrpSpPr>
          <p:grpSpPr>
            <a:xfrm>
              <a:off x="-214668" y="6945612"/>
              <a:ext cx="8998373" cy="1489960"/>
              <a:chOff x="-214668" y="6945612"/>
              <a:chExt cx="8998373" cy="1489960"/>
            </a:xfrm>
          </p:grpSpPr>
          <p:sp>
            <p:nvSpPr>
              <p:cNvPr id="43" name="テキスト ボックス 8"/>
              <p:cNvSpPr txBox="1">
                <a:spLocks noChangeArrowheads="1"/>
              </p:cNvSpPr>
              <p:nvPr/>
            </p:nvSpPr>
            <p:spPr bwMode="auto">
              <a:xfrm>
                <a:off x="-214668" y="6972518"/>
                <a:ext cx="8998373" cy="1463054"/>
              </a:xfrm>
              <a:prstGeom prst="rect">
                <a:avLst/>
              </a:prstGeom>
              <a:solidFill>
                <a:schemeClr val="bg1"/>
              </a:solidFill>
              <a:ln w="9525">
                <a:solidFill>
                  <a:schemeClr val="accent1"/>
                </a:solidFill>
                <a:miter lim="800000"/>
                <a:headEnd/>
                <a:tailEnd/>
              </a:ln>
              <a:effectLst>
                <a:glow rad="63500">
                  <a:schemeClr val="accent1">
                    <a:satMod val="175000"/>
                    <a:alpha val="40000"/>
                  </a:schemeClr>
                </a:glow>
                <a:outerShdw blurRad="50800" dist="38100" dir="2700000" algn="tl" rotWithShape="0">
                  <a:prstClr val="black">
                    <a:alpha val="40000"/>
                  </a:prstClr>
                </a:outerShdw>
              </a:effectLst>
            </p:spPr>
            <p:txBody>
              <a:bodyPr wrap="square" lIns="21262" tIns="21262" rIns="21262" bIns="21262" anchor="ctr">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000"/>
                  </a:lnSpc>
                  <a:defRPr/>
                </a:pPr>
                <a:r>
                  <a:rPr lang="ja-JP" altLang="en-US" sz="82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2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212969" y="6945612"/>
                <a:ext cx="4464000" cy="1467709"/>
              </a:xfrm>
              <a:prstGeom prst="rect">
                <a:avLst/>
              </a:prstGeom>
              <a:noFill/>
            </p:spPr>
            <p:txBody>
              <a:bodyPr wrap="square" rtlCol="0">
                <a:spAutoFit/>
              </a:bodyPr>
              <a:lstStyle/>
              <a:p>
                <a:pPr marL="88900" indent="-88900">
                  <a:lnSpc>
                    <a:spcPts val="1200"/>
                  </a:lnSpc>
                  <a:buFont typeface="Arial" panose="020B0604020202020204" pitchFamily="34" charset="0"/>
                  <a:buChar char="•"/>
                  <a:defRPr/>
                </a:pP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庁内職場実習の実施</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知的</a:t>
                </a:r>
                <a:r>
                  <a:rPr lang="ja-JP" altLang="en-US" sz="9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者、精神障がい者、難病患者を対象に府庁等での実習機会を提供。</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・三部局連携</a:t>
                </a:r>
                <a:r>
                  <a:rPr lang="en-US" altLang="ja-JP"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の運営（福祉、商労、教育）</a:t>
                </a:r>
                <a:endParaRPr lang="en-US" altLang="ja-JP"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福祉計画の目標達成に向けて、福祉部、商工労働部、教育庁で主に障がい者の就労等の支援に関わる者を対象とした障がい者雇用就労施策・制度勉強会等を開催。</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行政の福祉化推進会議公務労働検討チームの運営</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大阪府の公務労働内における知的</a:t>
                </a:r>
                <a:r>
                  <a:rPr lang="ja-JP" altLang="en-US" sz="9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者等の適職の調査研究、就労機会の確保方策や</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大阪府の委託業務を活用した就労機会の確保方策の検討。知的障がい者、精神障がい者の</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正規雇用に係る職場定着支援等の実施やあり方及び効果検証等を実施。</a:t>
                </a:r>
                <a:endParaRPr kumimoji="1" lang="ja-JP" altLang="en-US" sz="900" dirty="0"/>
              </a:p>
            </p:txBody>
          </p:sp>
          <p:sp>
            <p:nvSpPr>
              <p:cNvPr id="45" name="テキスト ボックス 44"/>
              <p:cNvSpPr txBox="1"/>
              <p:nvPr/>
            </p:nvSpPr>
            <p:spPr>
              <a:xfrm>
                <a:off x="-183283" y="7050764"/>
                <a:ext cx="4464000" cy="1323438"/>
              </a:xfrm>
              <a:prstGeom prst="rect">
                <a:avLst/>
              </a:prstGeom>
              <a:noFill/>
            </p:spPr>
            <p:txBody>
              <a:bodyPr wrap="square" rtlCol="0">
                <a:spAutoFit/>
              </a:bodyPr>
              <a:lstStyle/>
              <a:p>
                <a:pPr>
                  <a:defRPr/>
                </a:pPr>
                <a:r>
                  <a:rPr lang="ja-JP" altLang="en-US" sz="1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横断的な取組み</a:t>
                </a:r>
                <a:endParaRPr lang="en-US" altLang="ja-JP" sz="1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200"/>
                  </a:lnSpc>
                  <a:buFont typeface="Arial" panose="020B0604020202020204" pitchFamily="34" charset="0"/>
                  <a:buChar char="•"/>
                  <a:defRPr/>
                </a:pP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公契約における</a:t>
                </a:r>
                <a:r>
                  <a:rPr lang="ja-JP" altLang="en-US" sz="900" b="1" u="sng"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者雇用の創出と継続雇用に向けた支援</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総合評価一般総合入札制度や公の施設の指定管理者制において、</a:t>
                </a:r>
                <a:r>
                  <a:rPr lang="ja-JP" altLang="en-US" sz="9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者雇用や継続</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雇用を評価対象とすることで雇用創出を図る他、 ハートフル条例に基づき「障がい者等の職</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場環境整備等支援組織」を認定し、公契約において雇用された障がい者等の職場定着や継</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続雇用を推進する組みを実施。</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200"/>
                  </a:lnSpc>
                  <a:buFont typeface="Arial" panose="020B0604020202020204" pitchFamily="34" charset="0"/>
                  <a:buChar char="•"/>
                  <a:defRPr/>
                </a:pP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既存資源の福祉的活用</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府有施設を活用し、主に清掃業務を通じた就労訓練等を実施。</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6" name="グループ化 15"/>
            <p:cNvGrpSpPr/>
            <p:nvPr/>
          </p:nvGrpSpPr>
          <p:grpSpPr>
            <a:xfrm>
              <a:off x="1185038" y="7050764"/>
              <a:ext cx="6327525" cy="1172630"/>
              <a:chOff x="1185038" y="7050764"/>
              <a:chExt cx="6327525" cy="1172630"/>
            </a:xfrm>
          </p:grpSpPr>
          <p:grpSp>
            <p:nvGrpSpPr>
              <p:cNvPr id="47" name="グループ化 46"/>
              <p:cNvGrpSpPr/>
              <p:nvPr/>
            </p:nvGrpSpPr>
            <p:grpSpPr>
              <a:xfrm>
                <a:off x="3003263" y="7250884"/>
                <a:ext cx="811205" cy="110616"/>
                <a:chOff x="3240035" y="4315544"/>
                <a:chExt cx="811205" cy="110616"/>
              </a:xfrm>
            </p:grpSpPr>
            <p:sp>
              <p:nvSpPr>
                <p:cNvPr id="52" name="角丸四角形 51"/>
                <p:cNvSpPr/>
                <p:nvPr/>
              </p:nvSpPr>
              <p:spPr>
                <a:xfrm>
                  <a:off x="3240035" y="4318160"/>
                  <a:ext cx="255160" cy="108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spAutoFit/>
                </a:bodyP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3516458" y="4315544"/>
                  <a:ext cx="255160" cy="108000"/>
                </a:xfrm>
                <a:prstGeom prst="round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3796080" y="4315544"/>
                  <a:ext cx="255160" cy="108000"/>
                </a:xfrm>
                <a:prstGeom prst="roundRect">
                  <a:avLst/>
                </a:prstGeom>
                <a:solidFill>
                  <a:srgbClr val="00CC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5" name="グループ化 54"/>
              <p:cNvGrpSpPr/>
              <p:nvPr/>
            </p:nvGrpSpPr>
            <p:grpSpPr>
              <a:xfrm>
                <a:off x="1185038" y="8115394"/>
                <a:ext cx="586027" cy="108000"/>
                <a:chOff x="1354380" y="4904252"/>
                <a:chExt cx="586027" cy="108000"/>
              </a:xfrm>
            </p:grpSpPr>
            <p:sp>
              <p:nvSpPr>
                <p:cNvPr id="56" name="角丸四角形 55"/>
                <p:cNvSpPr/>
                <p:nvPr/>
              </p:nvSpPr>
              <p:spPr>
                <a:xfrm>
                  <a:off x="1354380" y="4904253"/>
                  <a:ext cx="255160" cy="107999"/>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spAutoFit/>
                </a:bodyP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1685247" y="4904252"/>
                  <a:ext cx="255160" cy="108000"/>
                </a:xfrm>
                <a:prstGeom prst="round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8" name="グループ化 57"/>
              <p:cNvGrpSpPr/>
              <p:nvPr/>
            </p:nvGrpSpPr>
            <p:grpSpPr>
              <a:xfrm>
                <a:off x="5633743" y="7050764"/>
                <a:ext cx="531584" cy="110615"/>
                <a:chOff x="5882321" y="3592024"/>
                <a:chExt cx="531584" cy="110615"/>
              </a:xfrm>
            </p:grpSpPr>
            <p:sp>
              <p:nvSpPr>
                <p:cNvPr id="59" name="角丸四角形 58"/>
                <p:cNvSpPr/>
                <p:nvPr/>
              </p:nvSpPr>
              <p:spPr>
                <a:xfrm>
                  <a:off x="5882321" y="3594639"/>
                  <a:ext cx="255160" cy="108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spAutoFit/>
                </a:bodyP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角丸四角形 59"/>
                <p:cNvSpPr/>
                <p:nvPr/>
              </p:nvSpPr>
              <p:spPr>
                <a:xfrm>
                  <a:off x="6158745" y="3592024"/>
                  <a:ext cx="255160" cy="108000"/>
                </a:xfrm>
                <a:prstGeom prst="round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1" name="グループ化 60"/>
              <p:cNvGrpSpPr/>
              <p:nvPr/>
            </p:nvGrpSpPr>
            <p:grpSpPr>
              <a:xfrm>
                <a:off x="6573777" y="7358429"/>
                <a:ext cx="531584" cy="110615"/>
                <a:chOff x="1573308" y="4634329"/>
                <a:chExt cx="531584" cy="110615"/>
              </a:xfrm>
            </p:grpSpPr>
            <p:sp>
              <p:nvSpPr>
                <p:cNvPr id="62" name="角丸四角形 61"/>
                <p:cNvSpPr/>
                <p:nvPr/>
              </p:nvSpPr>
              <p:spPr>
                <a:xfrm>
                  <a:off x="1573308" y="4636944"/>
                  <a:ext cx="255160" cy="108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spAutoFit/>
                </a:bodyP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62"/>
                <p:cNvSpPr/>
                <p:nvPr/>
              </p:nvSpPr>
              <p:spPr>
                <a:xfrm>
                  <a:off x="1849732" y="4634329"/>
                  <a:ext cx="255160" cy="108000"/>
                </a:xfrm>
                <a:prstGeom prst="round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4" name="グループ化 63"/>
              <p:cNvGrpSpPr/>
              <p:nvPr/>
            </p:nvGrpSpPr>
            <p:grpSpPr>
              <a:xfrm>
                <a:off x="6977781" y="7816896"/>
                <a:ext cx="534782" cy="113958"/>
                <a:chOff x="2788176" y="5425658"/>
                <a:chExt cx="534782" cy="113958"/>
              </a:xfrm>
            </p:grpSpPr>
            <p:sp>
              <p:nvSpPr>
                <p:cNvPr id="65" name="角丸四角形 64"/>
                <p:cNvSpPr/>
                <p:nvPr/>
              </p:nvSpPr>
              <p:spPr>
                <a:xfrm>
                  <a:off x="2788176" y="5425658"/>
                  <a:ext cx="255160" cy="108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spAutoFit/>
                </a:bodyP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角丸四角形 65"/>
                <p:cNvSpPr/>
                <p:nvPr/>
              </p:nvSpPr>
              <p:spPr>
                <a:xfrm>
                  <a:off x="3067798" y="5431616"/>
                  <a:ext cx="255160" cy="108000"/>
                </a:xfrm>
                <a:prstGeom prst="roundRect">
                  <a:avLst/>
                </a:prstGeom>
                <a:solidFill>
                  <a:srgbClr val="00CC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sp>
        <p:nvSpPr>
          <p:cNvPr id="67" name="テキスト ボックス 9"/>
          <p:cNvSpPr txBox="1"/>
          <p:nvPr/>
        </p:nvSpPr>
        <p:spPr>
          <a:xfrm>
            <a:off x="7972812" y="24231"/>
            <a:ext cx="1073777" cy="307777"/>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400" b="1" dirty="0"/>
              <a:t>資料３－１</a:t>
            </a:r>
          </a:p>
        </p:txBody>
      </p:sp>
    </p:spTree>
    <p:extLst>
      <p:ext uri="{BB962C8B-B14F-4D97-AF65-F5344CB8AC3E}">
        <p14:creationId xmlns:p14="http://schemas.microsoft.com/office/powerpoint/2010/main" val="41012809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1436</Words>
  <Application>Microsoft Office PowerPoint</Application>
  <PresentationFormat>画面に合わせる (4:3)</PresentationFormat>
  <Paragraphs>94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2024-03-21T09:50:38Z</dcterms:created>
  <dcterms:modified xsi:type="dcterms:W3CDTF">2024-03-21T09:50:43Z</dcterms:modified>
</cp:coreProperties>
</file>