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0" r:id="rId2"/>
    <p:sldId id="259" r:id="rId3"/>
    <p:sldId id="256" r:id="rId4"/>
    <p:sldId id="257"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55" autoAdjust="0"/>
  </p:normalViewPr>
  <p:slideViewPr>
    <p:cSldViewPr snapToGrid="0">
      <p:cViewPr varScale="1">
        <p:scale>
          <a:sx n="94" d="100"/>
          <a:sy n="94"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4068897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116800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90590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1098018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11263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022712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82004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61082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29389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364197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433166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7F497-F657-41C4-A0CC-F3B848927E7D}" type="datetimeFigureOut">
              <a:rPr kumimoji="1" lang="ja-JP" altLang="en-US" smtClean="0"/>
              <a:t>2024/3/21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146692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6B7F3A3-D684-4EE3-B1B8-098762D77C50}"/>
              </a:ext>
            </a:extLst>
          </p:cNvPr>
          <p:cNvSpPr txBox="1">
            <a:spLocks/>
          </p:cNvSpPr>
          <p:nvPr/>
        </p:nvSpPr>
        <p:spPr>
          <a:xfrm>
            <a:off x="455856" y="171656"/>
            <a:ext cx="10379407" cy="49781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ja-JP" sz="1400" b="1" dirty="0"/>
              <a:t>地方自治法施行令第１６７条の２第１項第</a:t>
            </a:r>
            <a:r>
              <a:rPr lang="en-US" altLang="ja-JP" sz="1400" b="1" dirty="0"/>
              <a:t>3</a:t>
            </a:r>
            <a:r>
              <a:rPr lang="ja-JP" altLang="ja-JP" sz="1400" b="1" dirty="0"/>
              <a:t>号に定める障害者支援施設等に準ずる者の認定基準の一部改正（案）</a:t>
            </a:r>
            <a:br>
              <a:rPr lang="ja-JP" altLang="ja-JP" sz="1400" b="1" dirty="0"/>
            </a:br>
            <a:endParaRPr lang="ja-JP" altLang="en-US" sz="1400" b="1" dirty="0"/>
          </a:p>
        </p:txBody>
      </p:sp>
      <p:sp>
        <p:nvSpPr>
          <p:cNvPr id="5" name="正方形/長方形 4">
            <a:extLst>
              <a:ext uri="{FF2B5EF4-FFF2-40B4-BE49-F238E27FC236}">
                <a16:creationId xmlns:a16="http://schemas.microsoft.com/office/drawing/2014/main" id="{DD454A8A-83FC-4D7F-8C44-C9BC6FAE9BC8}"/>
              </a:ext>
            </a:extLst>
          </p:cNvPr>
          <p:cNvSpPr/>
          <p:nvPr/>
        </p:nvSpPr>
        <p:spPr>
          <a:xfrm>
            <a:off x="10835263" y="192487"/>
            <a:ext cx="1091822" cy="3246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5CFF337-F4F1-4ACF-ACC9-A341AFB6D08C}"/>
              </a:ext>
            </a:extLst>
          </p:cNvPr>
          <p:cNvSpPr txBox="1"/>
          <p:nvPr/>
        </p:nvSpPr>
        <p:spPr>
          <a:xfrm>
            <a:off x="10946925" y="171656"/>
            <a:ext cx="1245075" cy="400110"/>
          </a:xfrm>
          <a:prstGeom prst="rect">
            <a:avLst/>
          </a:prstGeom>
          <a:noFill/>
        </p:spPr>
        <p:txBody>
          <a:bodyPr wrap="square" rtlCol="0">
            <a:spAutoFit/>
          </a:bodyPr>
          <a:lstStyle/>
          <a:p>
            <a:r>
              <a:rPr lang="ja-JP" altLang="en-US" sz="2000" b="1" dirty="0"/>
              <a:t>資料１</a:t>
            </a:r>
            <a:endParaRPr kumimoji="1" lang="ja-JP" altLang="en-US" sz="2000" b="1" dirty="0"/>
          </a:p>
        </p:txBody>
      </p:sp>
      <p:sp>
        <p:nvSpPr>
          <p:cNvPr id="9" name="正方形/長方形 8">
            <a:extLst>
              <a:ext uri="{FF2B5EF4-FFF2-40B4-BE49-F238E27FC236}">
                <a16:creationId xmlns:a16="http://schemas.microsoft.com/office/drawing/2014/main" id="{4F24A6B6-0085-4C46-B591-438F91FA7646}"/>
              </a:ext>
            </a:extLst>
          </p:cNvPr>
          <p:cNvSpPr/>
          <p:nvPr/>
        </p:nvSpPr>
        <p:spPr>
          <a:xfrm>
            <a:off x="0" y="571766"/>
            <a:ext cx="12192000" cy="628623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●改正趣旨</a:t>
            </a:r>
            <a:endParaRPr kumimoji="1" lang="en-US" altLang="ja-JP" dirty="0"/>
          </a:p>
          <a:p>
            <a:r>
              <a:rPr lang="ja-JP" altLang="en-US" dirty="0"/>
              <a:t>　平成</a:t>
            </a:r>
            <a:r>
              <a:rPr lang="en-US" altLang="ja-JP" dirty="0"/>
              <a:t>29</a:t>
            </a:r>
            <a:r>
              <a:rPr lang="ja-JP" altLang="en-US" dirty="0"/>
              <a:t>年度、「国等による障害者就労施設等からの物品等の調達の推進等に関する法律」及び「大阪府障がい者就労施設等からの物品等の調達の推進を図るための方針」並びに大阪府が推進する「行政の福祉化」を踏まえ障がい者の就労機会の確保を図るため、地方自治法施行規則第</a:t>
            </a:r>
            <a:r>
              <a:rPr lang="en-US" altLang="ja-JP" dirty="0"/>
              <a:t>12</a:t>
            </a:r>
            <a:r>
              <a:rPr lang="ja-JP" altLang="en-US" dirty="0"/>
              <a:t>条の</a:t>
            </a:r>
            <a:r>
              <a:rPr lang="en-US" altLang="ja-JP" dirty="0"/>
              <a:t>2</a:t>
            </a:r>
            <a:r>
              <a:rPr lang="ja-JP" altLang="en-US" dirty="0"/>
              <a:t>の</a:t>
            </a:r>
            <a:r>
              <a:rPr lang="en-US" altLang="ja-JP" dirty="0"/>
              <a:t>12</a:t>
            </a:r>
            <a:r>
              <a:rPr lang="ja-JP" altLang="en-US" dirty="0"/>
              <a:t>第</a:t>
            </a:r>
            <a:r>
              <a:rPr lang="en-US" altLang="ja-JP" dirty="0"/>
              <a:t>1</a:t>
            </a:r>
            <a:r>
              <a:rPr lang="ja-JP" altLang="en-US" dirty="0"/>
              <a:t>項の規定に基づき、地方自治法施行令第</a:t>
            </a:r>
            <a:r>
              <a:rPr lang="en-US" altLang="ja-JP" dirty="0"/>
              <a:t>167</a:t>
            </a:r>
            <a:r>
              <a:rPr lang="ja-JP" altLang="en-US" dirty="0"/>
              <a:t>条の</a:t>
            </a:r>
            <a:r>
              <a:rPr lang="en-US" altLang="ja-JP" dirty="0"/>
              <a:t>2</a:t>
            </a:r>
            <a:r>
              <a:rPr lang="ja-JP" altLang="en-US" dirty="0"/>
              <a:t>第</a:t>
            </a:r>
            <a:r>
              <a:rPr lang="en-US" altLang="ja-JP" dirty="0"/>
              <a:t>1</a:t>
            </a:r>
            <a:r>
              <a:rPr lang="ja-JP" altLang="en-US" dirty="0"/>
              <a:t>項第</a:t>
            </a:r>
            <a:r>
              <a:rPr lang="en-US" altLang="ja-JP" dirty="0"/>
              <a:t>3</a:t>
            </a:r>
            <a:r>
              <a:rPr lang="ja-JP" altLang="en-US" dirty="0"/>
              <a:t>号に規定する障害者支援施設、地域活動支援センター、障害福祉サービス事業を行う施設又は小規模作業所に準ずる者の認定に係る基準（以下「認定基準」という）を定めた。</a:t>
            </a:r>
            <a:endParaRPr lang="en-US" altLang="ja-JP" dirty="0"/>
          </a:p>
          <a:p>
            <a:r>
              <a:rPr kumimoji="1" lang="ja-JP" altLang="en-US" dirty="0"/>
              <a:t>　基準を定める場合は</a:t>
            </a:r>
            <a:r>
              <a:rPr lang="ja-JP" altLang="en-US" dirty="0"/>
              <a:t>、地方自治法施行規則</a:t>
            </a:r>
            <a:r>
              <a:rPr kumimoji="1" lang="ja-JP" altLang="en-US" dirty="0"/>
              <a:t>第十二条の二の十二第</a:t>
            </a:r>
            <a:r>
              <a:rPr kumimoji="1" lang="en-US" altLang="ja-JP" dirty="0"/>
              <a:t>2</a:t>
            </a:r>
            <a:r>
              <a:rPr kumimoji="1" lang="ja-JP" altLang="en-US" dirty="0"/>
              <a:t>項によりあらかじめ、二人以上の学識経験を有する者（以下この条から第十二条の四までにおいて「学識経験者」という。）の意見を聴かなければならないとされ、同年度より、就労支援部会または工賃向上計画の推進に関する専門委員会において審議いただいていたが、今般、基準において明文化するもの。</a:t>
            </a:r>
            <a:endParaRPr kumimoji="1" lang="en-US" altLang="ja-JP" dirty="0"/>
          </a:p>
          <a:p>
            <a:endParaRPr lang="en-US" altLang="ja-JP" dirty="0"/>
          </a:p>
          <a:p>
            <a:r>
              <a:rPr kumimoji="1" lang="ja-JP" altLang="en-US" dirty="0"/>
              <a:t>●経過</a:t>
            </a:r>
            <a:endParaRPr kumimoji="1" lang="en-US" altLang="ja-JP" dirty="0"/>
          </a:p>
          <a:p>
            <a:r>
              <a:rPr kumimoji="1" lang="ja-JP" altLang="en-US" dirty="0"/>
              <a:t>平成２９年度　第２回大阪府障がい者自立支援協議会　就労支援部会（議事録抜粋）</a:t>
            </a:r>
            <a:endParaRPr kumimoji="1" lang="en-US" altLang="ja-JP" dirty="0"/>
          </a:p>
          <a:p>
            <a:r>
              <a:rPr lang="ja-JP" altLang="en-US" dirty="0"/>
              <a:t>　</a:t>
            </a:r>
            <a:r>
              <a:rPr kumimoji="1" lang="ja-JP" altLang="en-US" dirty="0"/>
              <a:t>認定基準に基づいて認定するときは、同じく二人以上の学識経験を有する方々のご意見をお聞きすることとなってございますので、次ページに基準の（案）を付けさせていただいておりますが、この当部会のご意見をお伺いすることによりまして、二人以上の学識経験を有する方々のご意見を聞いたという対応にさせていただきたいと考えております。</a:t>
            </a:r>
            <a:endParaRPr kumimoji="1" lang="en-US" altLang="ja-JP" dirty="0"/>
          </a:p>
          <a:p>
            <a:endParaRPr kumimoji="1" lang="ja-JP" altLang="en-US" dirty="0"/>
          </a:p>
        </p:txBody>
      </p:sp>
    </p:spTree>
    <p:extLst>
      <p:ext uri="{BB962C8B-B14F-4D97-AF65-F5344CB8AC3E}">
        <p14:creationId xmlns:p14="http://schemas.microsoft.com/office/powerpoint/2010/main" val="123688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5856" y="171656"/>
            <a:ext cx="10379407" cy="373487"/>
          </a:xfrm>
        </p:spPr>
        <p:txBody>
          <a:bodyPr>
            <a:normAutofit fontScale="90000"/>
          </a:bodyPr>
          <a:lstStyle/>
          <a:p>
            <a:r>
              <a:rPr lang="ja-JP" altLang="ja-JP" sz="1400" b="1" dirty="0"/>
              <a:t>地方自治法施行令第１６７条の２第１項第</a:t>
            </a:r>
            <a:r>
              <a:rPr lang="en-US" altLang="ja-JP" sz="1400" b="1" dirty="0"/>
              <a:t>3</a:t>
            </a:r>
            <a:r>
              <a:rPr lang="ja-JP" altLang="ja-JP" sz="1400" b="1" dirty="0"/>
              <a:t>号に定める障害者支援施設等に準ずる者の認定基準の一部改正（案）</a:t>
            </a:r>
            <a:br>
              <a:rPr lang="ja-JP" altLang="ja-JP" sz="1400" b="1" dirty="0"/>
            </a:br>
            <a:endParaRPr kumimoji="1" lang="ja-JP" altLang="en-US" sz="1400" b="1"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200179902"/>
              </p:ext>
            </p:extLst>
          </p:nvPr>
        </p:nvGraphicFramePr>
        <p:xfrm>
          <a:off x="438149" y="383851"/>
          <a:ext cx="11519360" cy="6426442"/>
        </p:xfrm>
        <a:graphic>
          <a:graphicData uri="http://schemas.openxmlformats.org/drawingml/2006/table">
            <a:tbl>
              <a:tblPr>
                <a:tableStyleId>{5C22544A-7EE6-4342-B048-85BDC9FD1C3A}</a:tableStyleId>
              </a:tblPr>
              <a:tblGrid>
                <a:gridCol w="5759680">
                  <a:extLst>
                    <a:ext uri="{9D8B030D-6E8A-4147-A177-3AD203B41FA5}">
                      <a16:colId xmlns:a16="http://schemas.microsoft.com/office/drawing/2014/main" val="4159240136"/>
                    </a:ext>
                  </a:extLst>
                </a:gridCol>
                <a:gridCol w="5759680">
                  <a:extLst>
                    <a:ext uri="{9D8B030D-6E8A-4147-A177-3AD203B41FA5}">
                      <a16:colId xmlns:a16="http://schemas.microsoft.com/office/drawing/2014/main" val="665338784"/>
                    </a:ext>
                  </a:extLst>
                </a:gridCol>
              </a:tblGrid>
              <a:tr h="223762">
                <a:tc>
                  <a:txBody>
                    <a:bodyPr/>
                    <a:lstStyle/>
                    <a:p>
                      <a:pPr algn="ctr">
                        <a:spcAft>
                          <a:spcPts val="0"/>
                        </a:spcAft>
                      </a:pPr>
                      <a:r>
                        <a:rPr lang="ja-JP" altLang="en-US" sz="1050" b="1" kern="100" dirty="0">
                          <a:effectLst/>
                        </a:rPr>
                        <a:t>改正後</a:t>
                      </a:r>
                      <a:endParaRPr lang="en-US" altLang="ja-JP" sz="1050" b="1" kern="100" dirty="0">
                        <a:effectLst/>
                      </a:endParaRPr>
                    </a:p>
                  </a:txBody>
                  <a:tcPr marL="49668" marR="49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改正前</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668" marR="49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6708286"/>
                  </a:ext>
                </a:extLst>
              </a:tr>
              <a:tr h="59354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地方自治法施行令第１６７条の２第１項第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3</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号に定める障害者支援施設等に準ずる者の認定基準</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 </a:t>
                      </a:r>
                      <a:endParaRPr kumimoji="1" lang="ja-JP" altLang="en-US" sz="950" b="0" i="0" u="none" strike="noStrike" kern="100" cap="none" spc="0" normalizeH="0" baseline="0" noProof="0" dirty="0">
                        <a:ln>
                          <a:noFill/>
                        </a:ln>
                        <a:solidFill>
                          <a:prstClr val="black"/>
                        </a:solidFill>
                        <a:effectLst/>
                        <a:uLnTx/>
                        <a:uFillTx/>
                        <a:latin typeface="+mn-lt"/>
                        <a:ea typeface="+mn-ea"/>
                        <a:cs typeface="+mn-cs"/>
                      </a:endParaRP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「国等による障害者就労施設等からの物品等の調達の推進等に関する法律（平成</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24</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年法律第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50</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以下「優先調達推進法」という。）」及び「大阪府障がい者就労施設等からの物品等の調達の推進を図るための方針」並びに大阪府が推進する「行政の福祉化」を踏まえ障がい者の就労機会の確保を図るため、地方自治法施行規則（昭和</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年内務省令第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29</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号。以下「施行規則」という。）第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条の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項の規定に基づき、地方自治法施行令（昭和</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年政令第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16</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号。以下「施行令」という。）第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167</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条の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項第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3</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に規定する障害者支援施設、地域活動支援センター、障害福祉サービス事業を行う施設又は小規模作業所に準ずる者（以下「これらに準ずる者」という。）の認定に係る基準（以下「基準」という。）を次のとおり定め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１ 認定基準</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　　　大阪府内の次に掲げる者をこれらに準ずる者の認定の対象とする。ただし、公序良俗に反する事業を行なうなど、事業者において認定にふさわしくない事実がある場合には、認定の対象としない。</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(1)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優先調達推進法に規定する障害者就労施設等（施行令第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167</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条の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項第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3</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号に定める障害者支援施設、地域活動支援センター、障害福祉サービス事業を行う施設及び小規模作業所を除く。）</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(2)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優先調達推進法に規定する障害者就労施設等の共同受注窓口として契約主体となる事業者</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(3)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実態として優先調達推進法に規定する障害者就労施設等と同様に、障がい者の就労機会の確保等の活動・事業を行っている事業者</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２ 認定方法</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(1)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認定を受けようとする事業者は、認定申請書に、必要な書類を添えて知事に提出しなければならない。</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(2)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認定申請書の提出があったときは、施行規則第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条の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3</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項の規定に基づき、２人以上の学識経験を有する者の意見を聞いた上で、認定の可否を決定し、認定申請者に対し、認定の可否を速やかに通知する。</a:t>
                      </a:r>
                      <a:endParaRPr kumimoji="1" lang="en-US" altLang="ja-JP" sz="950" b="0" i="0" u="none" strike="noStrike" kern="100" cap="none" spc="0" normalizeH="0" baseline="0" noProof="0" dirty="0">
                        <a:ln>
                          <a:noFill/>
                        </a:ln>
                        <a:solidFill>
                          <a:prstClr val="black"/>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sng" strike="noStrike" kern="100" cap="none" spc="0" normalizeH="0" baseline="0" noProof="0" dirty="0">
                          <a:ln>
                            <a:noFill/>
                          </a:ln>
                          <a:solidFill>
                            <a:srgbClr val="FF0000"/>
                          </a:solidFill>
                          <a:effectLst/>
                          <a:uLnTx/>
                          <a:uFillTx/>
                          <a:latin typeface="+mn-lt"/>
                          <a:ea typeface="+mn-ea"/>
                          <a:cs typeface="+mn-cs"/>
                        </a:rPr>
                        <a:t>(3) </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前述の２人以上の学識経験を有する者については、障がい者の就労支援施策や関係機関のネットワークの充実等にかかる調査審議に関する事務を担任する大阪府障がい者自立支援協議会就労支援部会（以下「就労支援部会」という。）及び同部会に設置され福祉施設で働く障がい者の工賃向上支援にかかる調査審議に関する事務を担任する工賃向上計画の推進に関する専門委員会（以下「工賃委員会」という。）とする。</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sng" strike="noStrike" kern="100" cap="none" spc="0" normalizeH="0" baseline="0" noProof="0" dirty="0">
                          <a:ln>
                            <a:noFill/>
                          </a:ln>
                          <a:solidFill>
                            <a:srgbClr val="FF0000"/>
                          </a:solidFill>
                          <a:effectLst/>
                          <a:uLnTx/>
                          <a:uFillTx/>
                          <a:latin typeface="+mn-lt"/>
                          <a:ea typeface="+mn-ea"/>
                          <a:cs typeface="+mn-cs"/>
                        </a:rPr>
                        <a:t>(4) </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認定を受けようとする事業者が１認定基準の（</a:t>
                      </a:r>
                      <a:r>
                        <a:rPr kumimoji="1" lang="en-US" altLang="ja-JP" sz="950" b="0" i="0" u="sng" strike="noStrike" kern="100" cap="none" spc="0" normalizeH="0" baseline="0" noProof="0" dirty="0">
                          <a:ln>
                            <a:noFill/>
                          </a:ln>
                          <a:solidFill>
                            <a:srgbClr val="FF0000"/>
                          </a:solidFill>
                          <a:effectLst/>
                          <a:uLnTx/>
                          <a:uFillTx/>
                          <a:latin typeface="+mn-lt"/>
                          <a:ea typeface="+mn-ea"/>
                          <a:cs typeface="+mn-cs"/>
                        </a:rPr>
                        <a:t>1</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）及び（</a:t>
                      </a:r>
                      <a:r>
                        <a:rPr kumimoji="1" lang="en-US" altLang="ja-JP" sz="950" b="0" i="0" u="sng" strike="noStrike" kern="100" cap="none" spc="0" normalizeH="0" baseline="0" noProof="0" dirty="0">
                          <a:ln>
                            <a:noFill/>
                          </a:ln>
                          <a:solidFill>
                            <a:srgbClr val="FF0000"/>
                          </a:solidFill>
                          <a:effectLst/>
                          <a:uLnTx/>
                          <a:uFillTx/>
                          <a:latin typeface="+mn-lt"/>
                          <a:ea typeface="+mn-ea"/>
                          <a:cs typeface="+mn-cs"/>
                        </a:rPr>
                        <a:t>3</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）である場合、就労支援部会において意見を聞くこととし、１認定基準の（</a:t>
                      </a:r>
                      <a:r>
                        <a:rPr kumimoji="1" lang="en-US" altLang="ja-JP" sz="950" b="0" i="0" u="sng" strike="noStrike" kern="100" cap="none" spc="0" normalizeH="0" baseline="0" noProof="0" dirty="0">
                          <a:ln>
                            <a:noFill/>
                          </a:ln>
                          <a:solidFill>
                            <a:srgbClr val="FF0000"/>
                          </a:solidFill>
                          <a:effectLst/>
                          <a:uLnTx/>
                          <a:uFillTx/>
                          <a:latin typeface="+mn-lt"/>
                          <a:ea typeface="+mn-ea"/>
                          <a:cs typeface="+mn-cs"/>
                        </a:rPr>
                        <a:t>2</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）である場合は工賃委員会において意見を聞く。 </a:t>
                      </a:r>
                      <a:endParaRPr kumimoji="1" lang="ja-JP" altLang="en-US" sz="950" b="0" i="0" u="sng" strike="noStrike" kern="100" cap="none" spc="0" normalizeH="0" baseline="0" noProof="0" dirty="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３　認定の取消し</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　</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認定を受けた者が、認定基準に該当しないことが明らかになったとき又は認定事業者として適当でない事由が生じたときは、認定を取り消すことができる。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４　その他</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　　この基準の取扱いについて必要な事項は、別途、知事が定める。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５ 基準運用開始日</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平成</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29</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年</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月</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日</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附則</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この基準は、令和５年１月１１日から施行する。</a:t>
                      </a:r>
                      <a:endParaRPr kumimoji="1" lang="en-US" altLang="ja-JP" sz="950" b="0" i="0" u="none" strike="noStrike" kern="100" cap="none" spc="0" normalizeH="0" baseline="0" noProof="0" dirty="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rgbClr val="FF0000"/>
                          </a:solidFill>
                          <a:effectLst/>
                          <a:uLnTx/>
                          <a:uFillTx/>
                          <a:latin typeface="+mn-lt"/>
                          <a:ea typeface="+mn-ea"/>
                          <a:cs typeface="+mn-cs"/>
                        </a:rPr>
                        <a:t>　</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附則</a:t>
                      </a:r>
                      <a:endParaRPr kumimoji="1" lang="en-US" altLang="ja-JP" sz="950" b="0" i="0" u="sng" strike="noStrike" kern="100" cap="none" spc="0" normalizeH="0" baseline="0" noProof="0" dirty="0">
                        <a:ln>
                          <a:noFill/>
                        </a:ln>
                        <a:solidFill>
                          <a:srgbClr val="FF0000"/>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sng" strike="noStrike" kern="100" cap="none" spc="0" normalizeH="0" baseline="0" noProof="0" dirty="0">
                          <a:ln>
                            <a:noFill/>
                          </a:ln>
                          <a:solidFill>
                            <a:srgbClr val="FF0000"/>
                          </a:solidFill>
                          <a:effectLst/>
                          <a:uLnTx/>
                          <a:uFillTx/>
                          <a:latin typeface="+mn-lt"/>
                          <a:ea typeface="+mn-ea"/>
                          <a:cs typeface="+mn-cs"/>
                        </a:rPr>
                        <a:t>この基準は、令和　年　月　日から施行する。</a:t>
                      </a:r>
                      <a:endParaRPr kumimoji="1" lang="ja-JP" altLang="en-US" sz="950" b="0" i="0" u="sng" strike="noStrike" kern="100" cap="none" spc="0" normalizeH="0" baseline="0" noProof="0" dirty="0">
                        <a:ln>
                          <a:noFill/>
                        </a:ln>
                        <a:solidFill>
                          <a:srgbClr val="FF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endParaRPr lang="en-US" altLang="ja-JP" sz="800" kern="100" dirty="0">
                        <a:effectLst/>
                      </a:endParaRPr>
                    </a:p>
                  </a:txBody>
                  <a:tcPr marL="49668" marR="49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地方自治法施行令第１６７条の２第１項第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3</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号に定める障害者支援施設等に準ずる者の認定基準</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 </a:t>
                      </a:r>
                      <a:endParaRPr kumimoji="1" lang="ja-JP" altLang="en-US" sz="950" b="0" i="0" u="none" strike="noStrike" kern="100" cap="none" spc="0" normalizeH="0" baseline="0" noProof="0" dirty="0">
                        <a:ln>
                          <a:noFill/>
                        </a:ln>
                        <a:solidFill>
                          <a:schemeClr val="tx1"/>
                        </a:solidFill>
                        <a:effectLst/>
                        <a:uLnTx/>
                        <a:uFillTx/>
                        <a:latin typeface="+mn-lt"/>
                        <a:ea typeface="+mn-ea"/>
                        <a:cs typeface="+mn-cs"/>
                      </a:endParaRP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「国等による障害者就労施設等からの物品等の調達の推進等に関する法律（平成</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24</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年法律第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50</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以下「優先調達推進法」という。）」及び「大阪府障がい者就労施設等からの物品等の調達の推進を図るための方針」並びに大阪府が推進する「行政の福祉化」を踏まえ障がい者の就労機会の確保を図るため、地方自治法施行規則（昭和</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年内務省令第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29</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号。以下「施行規則」という。）第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条の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項の規定に基づき、地方自治法施行令（昭和</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年政令第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16</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号。以下「施行令」という。）第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167</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条の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項第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3</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に規定する障害者支援施設、地域活動支援センター、障害福祉サービス事業を行う施設又は小規模作業所に準ずる者（以下「これらに準ずる者」という。）の認定に係る基準（以下「基準」という。）を次のとおり定め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１ 認定基準</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　　　大阪府内の次に掲げる者をこれらに準ずる者の認定の対象とする。ただし、公序良俗に反する事業を行なうなど、事業者において認定にふさわしくない事実がある場合には、認定の対象としない。</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(1)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優先調達推進法に規定する障害者就労施設等（施行令第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167</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条の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項第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3</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号に定める障害者支援施設、地域活動支援センター、障害福祉サービス事業を行う施設及び小規模作業所を除く。）</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(2)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優先調達推進法に規定する障害者就労施設等の共同受注窓口として契約主体となる事業者</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(3)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実態として優先調達推進法に規定する障害者就労施設等と同様に、障がい者の就労機会の確保等の活動・事業を行っている事業者</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２ 認定方法</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(1)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認定を受けようとする事業者は、認定申請書に、必要な書類を添えて知事に提出しなければならない。</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(2)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認定申請書の提出があったときは、施行規則第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条の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3</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項の規定に基づき、２人以上の学識経験を有する者の意見を聞いた上で、認定の可否を決定し、認定申請者に対し、認定の可否を速やかに通知する。</a:t>
                      </a: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sng" strike="noStrike" kern="100" cap="none" spc="0" normalizeH="0" baseline="0" noProof="0" dirty="0">
                          <a:ln>
                            <a:noFill/>
                          </a:ln>
                          <a:solidFill>
                            <a:srgbClr val="FF0000"/>
                          </a:solidFill>
                          <a:effectLst/>
                          <a:uLnTx/>
                          <a:uFillTx/>
                          <a:latin typeface="+mn-lt"/>
                          <a:ea typeface="+mn-ea"/>
                          <a:cs typeface="+mn-cs"/>
                        </a:rPr>
                        <a:t>（新規）</a:t>
                      </a:r>
                      <a:endParaRPr kumimoji="1" lang="en-US" altLang="ja-JP" sz="950" b="0" i="0" u="sng" strike="noStrike" kern="100" cap="none" spc="0" normalizeH="0" baseline="0" noProof="0" dirty="0">
                        <a:ln>
                          <a:noFill/>
                        </a:ln>
                        <a:solidFill>
                          <a:srgbClr val="FF0000"/>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ja-JP" altLang="en-US" sz="950" b="0" i="0" u="none" strike="noStrike" kern="1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３　認定の取消し</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　</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認定を受けた者が、認定基準に該当しないことが明らかになったとき又は認定事業者として適当でない事由が生じたときは、認定を取り消すことができる。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４　その他</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　　この基準の取扱いについて必要な事項は、別途、知事が定める。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５ 基準運用開始日</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平成</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29</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年</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月</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日</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附則</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この基準は、令和５年１月１１日から施行する。</a:t>
                      </a: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1" lang="ja-JP" altLang="en-US" sz="950" b="0" i="0" u="sng" strike="noStrike" kern="100" cap="none" spc="0" normalizeH="0" baseline="0" noProof="0" dirty="0">
                          <a:ln>
                            <a:noFill/>
                          </a:ln>
                          <a:solidFill>
                            <a:srgbClr val="FF0000"/>
                          </a:solidFill>
                          <a:effectLst/>
                          <a:uLnTx/>
                          <a:uFillTx/>
                          <a:latin typeface="游明朝" panose="02020400000000000000" pitchFamily="18" charset="-128"/>
                          <a:ea typeface="游明朝" panose="02020400000000000000" pitchFamily="18" charset="-128"/>
                          <a:cs typeface="Times New Roman" panose="02020603050405020304" pitchFamily="18" charset="0"/>
                        </a:rPr>
                        <a:t>（新規）</a:t>
                      </a:r>
                      <a:endParaRPr kumimoji="1" lang="en-US" altLang="ja-JP" sz="950" b="0" i="0" u="sng" strike="noStrike" kern="100" cap="none" spc="0" normalizeH="0" baseline="0" noProof="0" dirty="0">
                        <a:ln>
                          <a:noFill/>
                        </a:ln>
                        <a:solidFill>
                          <a:srgbClr val="FF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ja-JP" altLang="en-US" sz="950" b="0" i="0" u="none" strike="noStrike" kern="1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endParaRPr lang="en-US" altLang="ja-JP" sz="800" kern="100" dirty="0">
                        <a:effectLst/>
                      </a:endParaRPr>
                    </a:p>
                  </a:txBody>
                  <a:tcPr marL="49668" marR="49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6218533"/>
                  </a:ext>
                </a:extLst>
              </a:tr>
            </a:tbl>
          </a:graphicData>
        </a:graphic>
      </p:graphicFrame>
    </p:spTree>
    <p:extLst>
      <p:ext uri="{BB962C8B-B14F-4D97-AF65-F5344CB8AC3E}">
        <p14:creationId xmlns:p14="http://schemas.microsoft.com/office/powerpoint/2010/main" val="4128887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7689"/>
            <a:ext cx="12192000" cy="425002"/>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「地方自治法施行令第</a:t>
            </a:r>
            <a:r>
              <a:rPr lang="en-US" altLang="ja-JP" b="1" dirty="0">
                <a:latin typeface="Meiryo UI" panose="020B0604030504040204" pitchFamily="50" charset="-128"/>
                <a:ea typeface="Meiryo UI" panose="020B0604030504040204" pitchFamily="50" charset="-128"/>
              </a:rPr>
              <a:t>167</a:t>
            </a:r>
            <a:r>
              <a:rPr lang="ja-JP" altLang="en-US" b="1" dirty="0">
                <a:latin typeface="Meiryo UI" panose="020B0604030504040204" pitchFamily="50" charset="-128"/>
                <a:ea typeface="Meiryo UI" panose="020B0604030504040204" pitchFamily="50" charset="-128"/>
              </a:rPr>
              <a:t>条の</a:t>
            </a:r>
            <a:r>
              <a:rPr lang="en-US" altLang="ja-JP" b="1" dirty="0">
                <a:latin typeface="Meiryo UI" panose="020B0604030504040204" pitchFamily="50" charset="-128"/>
                <a:ea typeface="Meiryo UI" panose="020B0604030504040204" pitchFamily="50" charset="-128"/>
              </a:rPr>
              <a:t>2</a:t>
            </a:r>
            <a:r>
              <a:rPr lang="ja-JP" altLang="en-US" b="1" dirty="0">
                <a:latin typeface="Meiryo UI" panose="020B0604030504040204" pitchFamily="50" charset="-128"/>
                <a:ea typeface="Meiryo UI" panose="020B0604030504040204" pitchFamily="50" charset="-128"/>
              </a:rPr>
              <a:t>第１項第</a:t>
            </a:r>
            <a:r>
              <a:rPr lang="en-US" altLang="ja-JP" b="1" dirty="0">
                <a:latin typeface="Meiryo UI" panose="020B0604030504040204" pitchFamily="50" charset="-128"/>
                <a:ea typeface="Meiryo UI" panose="020B0604030504040204" pitchFamily="50" charset="-128"/>
              </a:rPr>
              <a:t>3</a:t>
            </a:r>
            <a:r>
              <a:rPr lang="ja-JP" altLang="en-US" b="1" dirty="0">
                <a:latin typeface="Meiryo UI" panose="020B0604030504040204" pitchFamily="50" charset="-128"/>
                <a:ea typeface="Meiryo UI" panose="020B0604030504040204" pitchFamily="50" charset="-128"/>
              </a:rPr>
              <a:t>号に定める障害者支援施設等に準ずる者の認定基準」について</a:t>
            </a:r>
          </a:p>
        </p:txBody>
      </p:sp>
      <p:sp>
        <p:nvSpPr>
          <p:cNvPr id="5" name="正方形/長方形 4"/>
          <p:cNvSpPr/>
          <p:nvPr/>
        </p:nvSpPr>
        <p:spPr>
          <a:xfrm>
            <a:off x="1" y="602911"/>
            <a:ext cx="12191999" cy="99427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200" dirty="0"/>
              <a:t>　</a:t>
            </a:r>
            <a:r>
              <a:rPr lang="ja-JP" altLang="en-US" sz="1200" dirty="0">
                <a:latin typeface="Meiryo UI" panose="020B0604030504040204" pitchFamily="50" charset="-128"/>
                <a:ea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年度、「国等による障害者就労施設等からの物品等の調達の推進等に関する法律」及び「</a:t>
            </a:r>
            <a:r>
              <a:rPr lang="ja-JP" altLang="en-US" sz="1200" dirty="0" err="1">
                <a:latin typeface="Meiryo UI" panose="020B0604030504040204" pitchFamily="50" charset="-128"/>
                <a:ea typeface="Meiryo UI" panose="020B0604030504040204" pitchFamily="50" charset="-128"/>
              </a:rPr>
              <a:t>大阪府障がい</a:t>
            </a:r>
            <a:r>
              <a:rPr lang="ja-JP" altLang="en-US" sz="1200" dirty="0">
                <a:latin typeface="Meiryo UI" panose="020B0604030504040204" pitchFamily="50" charset="-128"/>
                <a:ea typeface="Meiryo UI" panose="020B0604030504040204" pitchFamily="50" charset="-128"/>
              </a:rPr>
              <a:t>者就労施設等からの物品等の調達の推進を図るための方針」並びに大阪府が推進する「行政の福祉化」を踏まえ障がい者の就労機会の確保を図るため、地方自治法施行規則第</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条の</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の</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項の規定に基づき、地方自治法施行令第</a:t>
            </a:r>
            <a:r>
              <a:rPr lang="en-US" altLang="ja-JP" sz="1200" dirty="0">
                <a:latin typeface="Meiryo UI" panose="020B0604030504040204" pitchFamily="50" charset="-128"/>
                <a:ea typeface="Meiryo UI" panose="020B0604030504040204" pitchFamily="50" charset="-128"/>
              </a:rPr>
              <a:t>167</a:t>
            </a:r>
            <a:r>
              <a:rPr lang="ja-JP" altLang="en-US" sz="1200" dirty="0">
                <a:latin typeface="Meiryo UI" panose="020B0604030504040204" pitchFamily="50" charset="-128"/>
                <a:ea typeface="Meiryo UI" panose="020B0604030504040204" pitchFamily="50" charset="-128"/>
              </a:rPr>
              <a:t>条の</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項第</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号に規定する障害者支援施設、地域活動支援センター、障害福祉サービス事業を行う施設又は小規模作業所に準ずる者の認定に係る基準（以下「認定基準」という）を定めたもの。</a:t>
            </a:r>
            <a:endParaRPr lang="en-US" altLang="ja-JP" sz="1200"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462014165"/>
              </p:ext>
            </p:extLst>
          </p:nvPr>
        </p:nvGraphicFramePr>
        <p:xfrm>
          <a:off x="6699" y="1972193"/>
          <a:ext cx="6471372" cy="889404"/>
        </p:xfrm>
        <a:graphic>
          <a:graphicData uri="http://schemas.openxmlformats.org/drawingml/2006/table">
            <a:tbl>
              <a:tblPr firstRow="1" firstCol="1" bandRow="1">
                <a:tableStyleId>{5C22544A-7EE6-4342-B048-85BDC9FD1C3A}</a:tableStyleId>
              </a:tblPr>
              <a:tblGrid>
                <a:gridCol w="862202">
                  <a:extLst>
                    <a:ext uri="{9D8B030D-6E8A-4147-A177-3AD203B41FA5}">
                      <a16:colId xmlns:a16="http://schemas.microsoft.com/office/drawing/2014/main" val="198543339"/>
                    </a:ext>
                  </a:extLst>
                </a:gridCol>
                <a:gridCol w="1775080">
                  <a:extLst>
                    <a:ext uri="{9D8B030D-6E8A-4147-A177-3AD203B41FA5}">
                      <a16:colId xmlns:a16="http://schemas.microsoft.com/office/drawing/2014/main" val="1430817022"/>
                    </a:ext>
                  </a:extLst>
                </a:gridCol>
                <a:gridCol w="1963904">
                  <a:extLst>
                    <a:ext uri="{9D8B030D-6E8A-4147-A177-3AD203B41FA5}">
                      <a16:colId xmlns:a16="http://schemas.microsoft.com/office/drawing/2014/main" val="3803473511"/>
                    </a:ext>
                  </a:extLst>
                </a:gridCol>
                <a:gridCol w="1870186">
                  <a:extLst>
                    <a:ext uri="{9D8B030D-6E8A-4147-A177-3AD203B41FA5}">
                      <a16:colId xmlns:a16="http://schemas.microsoft.com/office/drawing/2014/main" val="2939001557"/>
                    </a:ext>
                  </a:extLst>
                </a:gridCol>
              </a:tblGrid>
              <a:tr h="319270">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金額</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～１００万円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１００万円超～１６０万円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１６０万円越～</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63083209"/>
                  </a:ext>
                </a:extLst>
              </a:tr>
              <a:tr h="312448">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rPr>
                        <a:t>物品購入</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2">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１号随契（少額随契）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bg1">
                        <a:lumMod val="75000"/>
                      </a:schemeClr>
                    </a:solidFill>
                  </a:tcPr>
                </a:tc>
                <a:tc hMerge="1">
                  <a:txBody>
                    <a:bodyPr/>
                    <a:lstStyle/>
                    <a:p>
                      <a:endParaRPr kumimoji="1" lang="ja-JP" altLang="en-US"/>
                    </a:p>
                  </a:txBody>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３号随契（政策随契）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rgbClr val="FFC000"/>
                    </a:solidFill>
                  </a:tcPr>
                </a:tc>
                <a:extLst>
                  <a:ext uri="{0D108BD9-81ED-4DB2-BD59-A6C34878D82A}">
                    <a16:rowId xmlns:a16="http://schemas.microsoft.com/office/drawing/2014/main" val="3878210903"/>
                  </a:ext>
                </a:extLst>
              </a:tr>
              <a:tr h="257686">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rPr>
                        <a:t>委託役務</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１号随契（少額随契）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bg1">
                        <a:lumMod val="75000"/>
                      </a:schemeClr>
                    </a:solidFill>
                  </a:tcPr>
                </a:tc>
                <a:tc gridSpan="2">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３号随契（政策随契）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rgbClr val="FFC000"/>
                    </a:solidFill>
                  </a:tcPr>
                </a:tc>
                <a:tc hMerge="1">
                  <a:txBody>
                    <a:bodyPr/>
                    <a:lstStyle/>
                    <a:p>
                      <a:endParaRPr kumimoji="1" lang="ja-JP" altLang="en-US"/>
                    </a:p>
                  </a:txBody>
                  <a:tcPr/>
                </a:tc>
                <a:extLst>
                  <a:ext uri="{0D108BD9-81ED-4DB2-BD59-A6C34878D82A}">
                    <a16:rowId xmlns:a16="http://schemas.microsoft.com/office/drawing/2014/main" val="2269384017"/>
                  </a:ext>
                </a:extLst>
              </a:tr>
            </a:tbl>
          </a:graphicData>
        </a:graphic>
      </p:graphicFrame>
      <p:sp>
        <p:nvSpPr>
          <p:cNvPr id="9" name="正方形/長方形 8"/>
          <p:cNvSpPr/>
          <p:nvPr/>
        </p:nvSpPr>
        <p:spPr>
          <a:xfrm>
            <a:off x="0" y="1707101"/>
            <a:ext cx="6303949" cy="25726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ja-JP" sz="1200" dirty="0">
                <a:latin typeface="Meiryo UI" panose="020B0604030504040204" pitchFamily="50" charset="-128"/>
                <a:ea typeface="Meiryo UI" panose="020B0604030504040204" pitchFamily="50" charset="-128"/>
              </a:rPr>
              <a:t>自治体発注における随意契約の区分（地方自治法施行令１６７条の２に基づく）</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929348784"/>
              </p:ext>
            </p:extLst>
          </p:nvPr>
        </p:nvGraphicFramePr>
        <p:xfrm>
          <a:off x="-1" y="3161433"/>
          <a:ext cx="6478073" cy="3696567"/>
        </p:xfrm>
        <a:graphic>
          <a:graphicData uri="http://schemas.openxmlformats.org/drawingml/2006/table">
            <a:tbl>
              <a:tblPr firstRow="1" firstCol="1" bandRow="1">
                <a:tableStyleId>{5C22544A-7EE6-4342-B048-85BDC9FD1C3A}</a:tableStyleId>
              </a:tblPr>
              <a:tblGrid>
                <a:gridCol w="1360852">
                  <a:extLst>
                    <a:ext uri="{9D8B030D-6E8A-4147-A177-3AD203B41FA5}">
                      <a16:colId xmlns:a16="http://schemas.microsoft.com/office/drawing/2014/main" val="1068172198"/>
                    </a:ext>
                  </a:extLst>
                </a:gridCol>
                <a:gridCol w="2780589">
                  <a:extLst>
                    <a:ext uri="{9D8B030D-6E8A-4147-A177-3AD203B41FA5}">
                      <a16:colId xmlns:a16="http://schemas.microsoft.com/office/drawing/2014/main" val="4085418385"/>
                    </a:ext>
                  </a:extLst>
                </a:gridCol>
                <a:gridCol w="1006820">
                  <a:extLst>
                    <a:ext uri="{9D8B030D-6E8A-4147-A177-3AD203B41FA5}">
                      <a16:colId xmlns:a16="http://schemas.microsoft.com/office/drawing/2014/main" val="2295446171"/>
                    </a:ext>
                  </a:extLst>
                </a:gridCol>
                <a:gridCol w="1329812">
                  <a:extLst>
                    <a:ext uri="{9D8B030D-6E8A-4147-A177-3AD203B41FA5}">
                      <a16:colId xmlns:a16="http://schemas.microsoft.com/office/drawing/2014/main" val="274888373"/>
                    </a:ext>
                  </a:extLst>
                </a:gridCol>
              </a:tblGrid>
              <a:tr h="514144">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区分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種別</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優先調達推進法の対象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地方自治法施行令３号随契の対象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13623072"/>
                  </a:ext>
                </a:extLst>
              </a:tr>
              <a:tr h="218939">
                <a:tc rowSpan="6">
                  <a:txBody>
                    <a:bodyPr/>
                    <a:lstStyle/>
                    <a:p>
                      <a:pPr algn="ctr">
                        <a:spcAft>
                          <a:spcPts val="0"/>
                        </a:spcAft>
                      </a:pP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福祉</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sz="1000" kern="100" dirty="0">
                          <a:effectLst/>
                          <a:latin typeface="Meiryo UI" panose="020B0604030504040204" pitchFamily="50" charset="-128"/>
                          <a:ea typeface="Meiryo UI" panose="020B0604030504040204" pitchFamily="50" charset="-128"/>
                        </a:rPr>
                        <a:t>サービス</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sz="1000" kern="100" dirty="0">
                          <a:effectLst/>
                          <a:latin typeface="Meiryo UI" panose="020B0604030504040204" pitchFamily="50" charset="-128"/>
                          <a:ea typeface="Meiryo UI" panose="020B0604030504040204" pitchFamily="50" charset="-128"/>
                        </a:rPr>
                        <a:t>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①</a:t>
                      </a: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者支援施設（③④⑤の事業者に限る）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11511974"/>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②地域活動支援センター</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75323440"/>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③生活介護事業所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20867292"/>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④就労移行支援事業所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61152089"/>
                  </a:ext>
                </a:extLst>
              </a:tr>
              <a:tr h="221192">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⑤就労継続支援事業所（Ａ型・Ｂ型）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48144402"/>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⑥小規模作業所</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44610930"/>
                  </a:ext>
                </a:extLst>
              </a:tr>
              <a:tr h="261936">
                <a:tc rowSpan="2">
                  <a:txBody>
                    <a:bodyPr/>
                    <a:lstStyle/>
                    <a:p>
                      <a:pPr algn="ctr">
                        <a:spcAft>
                          <a:spcPts val="0"/>
                        </a:spcAft>
                      </a:pP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者多数雇用</a:t>
                      </a:r>
                      <a:endParaRPr lang="en-US" altLang="ja-JP" sz="1000" kern="100" dirty="0">
                        <a:effectLst/>
                        <a:latin typeface="Meiryo UI" panose="020B0604030504040204" pitchFamily="50" charset="-128"/>
                        <a:ea typeface="Meiryo UI" panose="020B0604030504040204" pitchFamily="50" charset="-128"/>
                      </a:endParaRPr>
                    </a:p>
                    <a:p>
                      <a:pPr algn="ctr">
                        <a:spcAft>
                          <a:spcPts val="0"/>
                        </a:spcAft>
                      </a:pPr>
                      <a:r>
                        <a:rPr lang="ja-JP" sz="1000" kern="100" dirty="0">
                          <a:effectLst/>
                          <a:latin typeface="Meiryo UI" panose="020B0604030504040204" pitchFamily="50" charset="-128"/>
                          <a:ea typeface="Meiryo UI" panose="020B0604030504040204" pitchFamily="50" charset="-128"/>
                        </a:rPr>
                        <a:t>企業</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⑦特例子会社</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rPr>
                        <a:t>認定</a:t>
                      </a:r>
                      <a:endParaRPr lang="en-US" altLang="ja-JP" sz="1000" b="1"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778381873"/>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⑧重度障がい者多数雇用事業所</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en-US" altLang="ja-JP" sz="1000" b="1" kern="100" dirty="0">
                        <a:effectLst/>
                        <a:latin typeface="Meiryo UI" panose="020B0604030504040204" pitchFamily="50" charset="-128"/>
                        <a:ea typeface="Meiryo UI" panose="020B0604030504040204" pitchFamily="50" charset="-128"/>
                        <a:cs typeface="+mn-cs"/>
                      </a:endParaRPr>
                    </a:p>
                  </a:txBody>
                  <a:tcPr marL="68580" marR="68580" marT="0" marB="0" anchor="ctr"/>
                </a:tc>
                <a:extLst>
                  <a:ext uri="{0D108BD9-81ED-4DB2-BD59-A6C34878D82A}">
                    <a16:rowId xmlns:a16="http://schemas.microsoft.com/office/drawing/2014/main" val="3873450557"/>
                  </a:ext>
                </a:extLst>
              </a:tr>
              <a:tr h="261936">
                <a:tc rowSpan="2">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在宅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⑨在宅就業障がい者</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en-US" altLang="ja-JP" sz="1000" b="1" kern="100" dirty="0">
                        <a:effectLst/>
                        <a:latin typeface="Meiryo UI" panose="020B0604030504040204" pitchFamily="50" charset="-128"/>
                        <a:ea typeface="Meiryo UI" panose="020B0604030504040204" pitchFamily="50" charset="-128"/>
                        <a:cs typeface="+mn-cs"/>
                      </a:endParaRPr>
                    </a:p>
                  </a:txBody>
                  <a:tcPr marL="68580" marR="68580" marT="0" marB="0" anchor="ctr"/>
                </a:tc>
                <a:extLst>
                  <a:ext uri="{0D108BD9-81ED-4DB2-BD59-A6C34878D82A}">
                    <a16:rowId xmlns:a16="http://schemas.microsoft.com/office/drawing/2014/main" val="1584926658"/>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⑩在宅就業支援団体</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88674156"/>
                  </a:ext>
                </a:extLst>
              </a:tr>
              <a:tr h="261936">
                <a:tc rowSpan="2">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その他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⑪共同受注窓口</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114300" marR="0" lvl="0" indent="-114300" algn="ctr" defTabSz="914400" rtl="0" eaLnBrk="1" fontAlgn="auto" latinLnBrk="0" hangingPunct="1">
                        <a:lnSpc>
                          <a:spcPct val="100000"/>
                        </a:lnSpc>
                        <a:spcBef>
                          <a:spcPts val="0"/>
                        </a:spcBef>
                        <a:spcAft>
                          <a:spcPts val="0"/>
                        </a:spcAft>
                        <a:buClrTx/>
                        <a:buSzTx/>
                        <a:buFontTx/>
                        <a:buNone/>
                        <a:tabLst/>
                        <a:defRPr/>
                      </a:pPr>
                      <a:r>
                        <a:rPr lang="ja-JP" altLang="ja-JP" sz="1050" kern="100" dirty="0">
                          <a:effectLst/>
                          <a:latin typeface="Meiryo UI" panose="020B0604030504040204" pitchFamily="50" charset="-128"/>
                          <a:ea typeface="Meiryo UI" panose="020B0604030504040204" pitchFamily="50" charset="-128"/>
                        </a:rPr>
                        <a:t>○</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09768517"/>
                  </a:ext>
                </a:extLst>
              </a:tr>
              <a:tr h="384868">
                <a:tc vMerge="1">
                  <a:txBody>
                    <a:bodyPr/>
                    <a:lstStyle/>
                    <a:p>
                      <a:endParaRPr kumimoji="1" lang="ja-JP" altLang="en-US"/>
                    </a:p>
                  </a:txBody>
                  <a:tcPr/>
                </a:tc>
                <a:tc>
                  <a:txBody>
                    <a:bodyPr/>
                    <a:lstStyle/>
                    <a:p>
                      <a:pPr marL="127000" indent="-127000" algn="just">
                        <a:spcAft>
                          <a:spcPts val="0"/>
                        </a:spcAft>
                      </a:pPr>
                      <a:r>
                        <a:rPr lang="ja-JP" sz="1000" kern="100" dirty="0">
                          <a:effectLst/>
                          <a:latin typeface="Meiryo UI" panose="020B0604030504040204" pitchFamily="50" charset="-128"/>
                          <a:ea typeface="Meiryo UI" panose="020B0604030504040204" pitchFamily="50" charset="-128"/>
                        </a:rPr>
                        <a:t>⑫上記①～⑩と同様に、障がい者の就労機会の確保等の活動・事業を行っている事業者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00" kern="10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19798468"/>
                  </a:ext>
                </a:extLst>
              </a:tr>
            </a:tbl>
          </a:graphicData>
        </a:graphic>
      </p:graphicFrame>
      <p:cxnSp>
        <p:nvCxnSpPr>
          <p:cNvPr id="14" name="直線矢印コネクタ 13"/>
          <p:cNvCxnSpPr/>
          <p:nvPr/>
        </p:nvCxnSpPr>
        <p:spPr>
          <a:xfrm flipV="1">
            <a:off x="8347075" y="8378825"/>
            <a:ext cx="0" cy="22860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16" name="正方形/長方形 15"/>
          <p:cNvSpPr/>
          <p:nvPr/>
        </p:nvSpPr>
        <p:spPr>
          <a:xfrm>
            <a:off x="0" y="2919676"/>
            <a:ext cx="4765183" cy="28530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200" dirty="0"/>
              <a:t>地方自治法施行令</a:t>
            </a:r>
            <a:r>
              <a:rPr kumimoji="1" lang="en-US" altLang="ja-JP" sz="1200" dirty="0"/>
              <a:t>3</a:t>
            </a:r>
            <a:r>
              <a:rPr kumimoji="1" lang="ja-JP" altLang="en-US" sz="1200" dirty="0"/>
              <a:t>号随意契約　整理表</a:t>
            </a:r>
          </a:p>
        </p:txBody>
      </p:sp>
      <p:sp>
        <p:nvSpPr>
          <p:cNvPr id="6" name="正方形/長方形 5"/>
          <p:cNvSpPr/>
          <p:nvPr/>
        </p:nvSpPr>
        <p:spPr>
          <a:xfrm>
            <a:off x="7061982" y="1707101"/>
            <a:ext cx="5130018" cy="51508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＜認定事業所＞　　　　　　　　　　　　　令和６年３月</a:t>
            </a:r>
            <a:r>
              <a:rPr lang="en-US" altLang="ja-JP" sz="1200" dirty="0">
                <a:latin typeface="Meiryo UI" panose="020B0604030504040204" pitchFamily="50" charset="-128"/>
                <a:ea typeface="Meiryo UI" panose="020B0604030504040204" pitchFamily="50" charset="-128"/>
              </a:rPr>
              <a:t>19</a:t>
            </a:r>
            <a:r>
              <a:rPr kumimoji="1" lang="ja-JP" altLang="en-US" sz="1200" dirty="0">
                <a:latin typeface="Meiryo UI" panose="020B0604030504040204" pitchFamily="50" charset="-128"/>
                <a:ea typeface="Meiryo UI" panose="020B0604030504040204" pitchFamily="50" charset="-128"/>
              </a:rPr>
              <a:t>日現在</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⑦　特例子会社　　１０団体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株式会社</a:t>
            </a:r>
            <a:r>
              <a:rPr lang="ja-JP" altLang="en-US" sz="1200" dirty="0" err="1">
                <a:latin typeface="Meiryo UI" panose="020B0604030504040204" pitchFamily="50" charset="-128"/>
                <a:ea typeface="Meiryo UI" panose="020B0604030504040204" pitchFamily="50" charset="-128"/>
              </a:rPr>
              <a:t>あしすと阪</a:t>
            </a:r>
            <a:r>
              <a:rPr lang="ja-JP" altLang="en-US" sz="1200" dirty="0">
                <a:latin typeface="Meiryo UI" panose="020B0604030504040204" pitchFamily="50" charset="-128"/>
                <a:ea typeface="Meiryo UI" panose="020B0604030504040204" pitchFamily="50" charset="-128"/>
              </a:rPr>
              <a:t>急阪神</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クボタワークス株式会社</a:t>
            </a:r>
          </a:p>
          <a:p>
            <a:r>
              <a:rPr lang="ja-JP" altLang="en-US" sz="1200" dirty="0">
                <a:latin typeface="Meiryo UI" panose="020B0604030504040204" pitchFamily="50" charset="-128"/>
                <a:ea typeface="Meiryo UI" panose="020B0604030504040204" pitchFamily="50" charset="-128"/>
              </a:rPr>
              <a:t>株式会社三幸舎ランドリーセンター</a:t>
            </a:r>
          </a:p>
          <a:p>
            <a:r>
              <a:rPr lang="ja-JP" altLang="en-US" sz="1200" dirty="0">
                <a:latin typeface="Meiryo UI" panose="020B0604030504040204" pitchFamily="50" charset="-128"/>
                <a:ea typeface="Meiryo UI" panose="020B0604030504040204" pitchFamily="50" charset="-128"/>
              </a:rPr>
              <a:t>パナソニックハートファームアソシエイツ株式会社</a:t>
            </a:r>
          </a:p>
          <a:p>
            <a:r>
              <a:rPr lang="ja-JP" altLang="en-US" sz="1200" dirty="0">
                <a:latin typeface="Meiryo UI" panose="020B0604030504040204" pitchFamily="50" charset="-128"/>
                <a:ea typeface="Meiryo UI" panose="020B0604030504040204" pitchFamily="50" charset="-128"/>
              </a:rPr>
              <a:t>シャープ特選工業株式会社</a:t>
            </a:r>
          </a:p>
          <a:p>
            <a:r>
              <a:rPr lang="ja-JP" altLang="en-US" sz="1200" dirty="0">
                <a:latin typeface="Meiryo UI" panose="020B0604030504040204" pitchFamily="50" charset="-128"/>
                <a:ea typeface="Meiryo UI" panose="020B0604030504040204" pitchFamily="50" charset="-128"/>
              </a:rPr>
              <a:t>株式会社ダイキンサンライズ摂津</a:t>
            </a:r>
          </a:p>
          <a:p>
            <a:r>
              <a:rPr lang="ja-JP" altLang="en-US" sz="1200" dirty="0">
                <a:latin typeface="Meiryo UI" panose="020B0604030504040204" pitchFamily="50" charset="-128"/>
                <a:ea typeface="Meiryo UI" panose="020B0604030504040204" pitchFamily="50" charset="-128"/>
              </a:rPr>
              <a:t>株式会社ニッセイ・ニュークリエーション</a:t>
            </a:r>
          </a:p>
          <a:p>
            <a:r>
              <a:rPr lang="ja-JP" altLang="en-US" sz="1200" dirty="0">
                <a:latin typeface="Meiryo UI" panose="020B0604030504040204" pitchFamily="50" charset="-128"/>
                <a:ea typeface="Meiryo UI" panose="020B0604030504040204" pitchFamily="50" charset="-128"/>
              </a:rPr>
              <a:t>株式会社ウイルハーツ</a:t>
            </a:r>
          </a:p>
          <a:p>
            <a:r>
              <a:rPr lang="ja-JP" altLang="en-US" sz="1200" dirty="0">
                <a:latin typeface="Meiryo UI" panose="020B0604030504040204" pitchFamily="50" charset="-128"/>
                <a:ea typeface="Meiryo UI" panose="020B0604030504040204" pitchFamily="50" charset="-128"/>
              </a:rPr>
              <a:t>株式会社長谷工システムズ</a:t>
            </a:r>
            <a:r>
              <a:rPr lang="ja-JP" altLang="en-US" sz="1200">
                <a:latin typeface="Meiryo UI" panose="020B0604030504040204" pitchFamily="50" charset="-128"/>
                <a:ea typeface="Meiryo UI" panose="020B0604030504040204" pitchFamily="50" charset="-128"/>
              </a:rPr>
              <a:t>大阪支店</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ANA</a:t>
            </a:r>
            <a:r>
              <a:rPr lang="ja-JP" altLang="en-US" sz="1200" dirty="0">
                <a:latin typeface="Meiryo UI" panose="020B0604030504040204" pitchFamily="50" charset="-128"/>
                <a:ea typeface="Meiryo UI" panose="020B0604030504040204" pitchFamily="50" charset="-128"/>
              </a:rPr>
              <a:t>ウィングフェローズ・ヴイ王子株式会社</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⑧　</a:t>
            </a:r>
            <a:r>
              <a:rPr lang="ja-JP" altLang="en-US" sz="1200" dirty="0" err="1">
                <a:latin typeface="Meiryo UI" panose="020B0604030504040204" pitchFamily="50" charset="-128"/>
                <a:ea typeface="Meiryo UI" panose="020B0604030504040204" pitchFamily="50" charset="-128"/>
              </a:rPr>
              <a:t>重度障がい</a:t>
            </a:r>
            <a:r>
              <a:rPr lang="ja-JP" altLang="en-US" sz="1200" dirty="0">
                <a:latin typeface="Meiryo UI" panose="020B0604030504040204" pitchFamily="50" charset="-128"/>
                <a:ea typeface="Meiryo UI" panose="020B0604030504040204" pitchFamily="50" charset="-128"/>
              </a:rPr>
              <a:t>者多数雇用事業所　　２団体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有限会社奥進システム</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矢野紙器株式会社</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⑩　</a:t>
            </a:r>
            <a:r>
              <a:rPr lang="zh-TW" altLang="en-US" sz="1200" dirty="0">
                <a:latin typeface="Meiryo UI" panose="020B0604030504040204" pitchFamily="50" charset="-128"/>
                <a:ea typeface="Meiryo UI" panose="020B0604030504040204" pitchFamily="50" charset="-128"/>
              </a:rPr>
              <a:t>在宅就業支援団体</a:t>
            </a:r>
            <a:r>
              <a:rPr lang="ja-JP" altLang="en-US" sz="1200" dirty="0">
                <a:latin typeface="Meiryo UI" panose="020B0604030504040204" pitchFamily="50" charset="-128"/>
                <a:ea typeface="Meiryo UI" panose="020B0604030504040204" pitchFamily="50" charset="-128"/>
              </a:rPr>
              <a:t>　　１団体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社会福祉法人大阪市障害者福祉・スポーツ協会</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⑪　共同受注窓口　　２団体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一般社団法人エル・チャレンジ福祉事業振興機構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社会福祉法人大阪府社会福祉協議会セルプ部会大阪授産事業振興センター</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⑫　</a:t>
            </a:r>
            <a:r>
              <a:rPr lang="ja-JP" altLang="en-US" sz="1200" dirty="0" err="1">
                <a:latin typeface="Meiryo UI" panose="020B0604030504040204" pitchFamily="50" charset="-128"/>
                <a:ea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rPr>
              <a:t>者の就労機会の確保等の活動・事業を行っている事業者　　２団体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特定非営利活動法人大阪障害者雇用支援ネットワーク</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大阪知的障害者雇用促進建物サービス事業協同組合</a:t>
            </a:r>
            <a:endParaRPr lang="en-US" altLang="ja-JP" sz="1200" dirty="0">
              <a:latin typeface="Meiryo UI" panose="020B0604030504040204" pitchFamily="50" charset="-128"/>
              <a:ea typeface="Meiryo UI" panose="020B0604030504040204" pitchFamily="50" charset="-128"/>
            </a:endParaRPr>
          </a:p>
        </p:txBody>
      </p:sp>
      <p:sp>
        <p:nvSpPr>
          <p:cNvPr id="7" name="角丸四角形 6"/>
          <p:cNvSpPr/>
          <p:nvPr/>
        </p:nvSpPr>
        <p:spPr>
          <a:xfrm>
            <a:off x="5176911" y="5162843"/>
            <a:ext cx="1301161" cy="1695157"/>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矢印コネクタ 10"/>
          <p:cNvCxnSpPr>
            <a:stCxn id="7" idx="3"/>
            <a:endCxn id="6" idx="1"/>
          </p:cNvCxnSpPr>
          <p:nvPr/>
        </p:nvCxnSpPr>
        <p:spPr>
          <a:xfrm flipV="1">
            <a:off x="6478072" y="4282551"/>
            <a:ext cx="583910" cy="1727871"/>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5130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42553"/>
            <a:ext cx="12192000" cy="60061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b="1" dirty="0">
                <a:solidFill>
                  <a:schemeClr val="tx1"/>
                </a:solidFill>
              </a:rPr>
              <a:t>地方自治法</a:t>
            </a:r>
            <a:endParaRPr lang="en-US" altLang="ja-JP" sz="1100" b="1" dirty="0">
              <a:solidFill>
                <a:schemeClr val="tx1"/>
              </a:solidFill>
            </a:endParaRPr>
          </a:p>
          <a:p>
            <a:r>
              <a:rPr lang="ja-JP" altLang="en-US" sz="1100" dirty="0">
                <a:solidFill>
                  <a:schemeClr val="tx1"/>
                </a:solidFill>
              </a:rPr>
              <a:t>（契約の締結）</a:t>
            </a:r>
          </a:p>
          <a:p>
            <a:r>
              <a:rPr lang="ja-JP" altLang="en-US" sz="1100" dirty="0">
                <a:solidFill>
                  <a:schemeClr val="tx1"/>
                </a:solidFill>
              </a:rPr>
              <a:t>第二百三十四条　売買、貸借、請負その他の契約は、一般競争入札、指名競争入札、随意契約又はせり売りの方法により締結するものとする。</a:t>
            </a:r>
          </a:p>
          <a:p>
            <a:r>
              <a:rPr lang="ja-JP" altLang="en-US" sz="1100" dirty="0">
                <a:solidFill>
                  <a:schemeClr val="tx1"/>
                </a:solidFill>
              </a:rPr>
              <a:t>２　前項の指名競争入札、随意契約又はせり売りは、政令で定める場合に該当するときに限り、これによることができる。</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地方自治法施行令</a:t>
            </a:r>
            <a:endParaRPr lang="en-US" altLang="ja-JP" sz="1100" dirty="0">
              <a:solidFill>
                <a:schemeClr val="tx1"/>
              </a:solidFill>
            </a:endParaRPr>
          </a:p>
          <a:p>
            <a:r>
              <a:rPr lang="ja-JP" altLang="en-US" sz="1100" dirty="0">
                <a:solidFill>
                  <a:schemeClr val="tx1"/>
                </a:solidFill>
              </a:rPr>
              <a:t>（随意契約）</a:t>
            </a:r>
          </a:p>
          <a:p>
            <a:r>
              <a:rPr lang="ja-JP" altLang="en-US" sz="1100" dirty="0">
                <a:solidFill>
                  <a:schemeClr val="tx1"/>
                </a:solidFill>
              </a:rPr>
              <a:t>第百六十七条の二　地方自治法第二百三十四条第二項の規定により随意契約によることができる場合は、次に掲げる場合とする。</a:t>
            </a:r>
          </a:p>
          <a:p>
            <a:r>
              <a:rPr lang="ja-JP" altLang="en-US" sz="1100" dirty="0">
                <a:solidFill>
                  <a:schemeClr val="tx1"/>
                </a:solidFill>
              </a:rPr>
              <a:t>一　売買、貸借、請負その他の契約でその予定価格（貸借の契約に</a:t>
            </a:r>
            <a:r>
              <a:rPr lang="ja-JP" altLang="en-US" sz="1100" dirty="0" err="1">
                <a:solidFill>
                  <a:schemeClr val="tx1"/>
                </a:solidFill>
              </a:rPr>
              <a:t>あつては</a:t>
            </a:r>
            <a:r>
              <a:rPr lang="ja-JP" altLang="en-US" sz="1100" dirty="0">
                <a:solidFill>
                  <a:schemeClr val="tx1"/>
                </a:solidFill>
              </a:rPr>
              <a:t>、予定賃貸借料の年額又は総額）が別表第五上欄に掲げる契約の種類に応じ同表下欄に定める額の範囲内において普通地方公共団体の規則で定める額を超えないものをするとき。</a:t>
            </a:r>
          </a:p>
          <a:p>
            <a:r>
              <a:rPr lang="ja-JP" altLang="en-US" sz="1100" dirty="0">
                <a:solidFill>
                  <a:schemeClr val="tx1"/>
                </a:solidFill>
              </a:rPr>
              <a:t>二　不動産の買入れ又は借入れ、普通地方公共団体が必要とする物品の製造、修理、加工又は納入に使用させるため必要な物品の売払いその他の契約でその性質又は目的が競争入札に適しないものをするとき。</a:t>
            </a:r>
          </a:p>
          <a:p>
            <a:r>
              <a:rPr lang="ja-JP" altLang="en-US" sz="1100" dirty="0">
                <a:solidFill>
                  <a:schemeClr val="tx1"/>
                </a:solidFill>
              </a:rPr>
              <a:t>三　障害者の日常生活及び社会生活を総合的に支援するための法律（平成十七年法律第百二十三号）第五条第十一項に規定する</a:t>
            </a:r>
            <a:r>
              <a:rPr lang="ja-JP" altLang="en-US" sz="1100" u="sng" dirty="0">
                <a:solidFill>
                  <a:schemeClr val="tx1"/>
                </a:solidFill>
              </a:rPr>
              <a:t>障害者支援施設（以下この号において「障害者支援施設」という。）、同条第二十七項に規定する地域活動支援センター（以下この号において「地域活動支援センター」という。）、同条第一項に規定する障害福祉サービス事業（同条第七項に規定する生活介護、同条第十三項に規定する就労移行支援又は同条第十四項に規定する就労継続支援を行う事業に限る。以下この号において「障害福祉サービス事業」という。）を行う施設若しくは小規模作業所（障害者基本法（昭和四十五年法律第八十四号）第二条第一号に規定する障害者の地域社会における作業活動の場として同法第十八条第三項の規定により必要な費用の助成を受けている施設をいう。以下この号において同じ。）</a:t>
            </a:r>
            <a:r>
              <a:rPr lang="ja-JP" altLang="en-US" sz="1100" b="1" u="sng" dirty="0">
                <a:solidFill>
                  <a:srgbClr val="FF0000"/>
                </a:solidFill>
              </a:rPr>
              <a:t>若しくはこれらに準ずる者として総務省令で定めるところにより普通地方公共団体の長の認定を受けた者</a:t>
            </a:r>
            <a:r>
              <a:rPr lang="ja-JP" altLang="en-US" sz="1100" dirty="0">
                <a:solidFill>
                  <a:schemeClr val="tx1"/>
                </a:solidFill>
              </a:rPr>
              <a:t>若しくは生活困窮者自立支援法（平成二十五年法律第百五号）第十六条第三項に規定する認定生活困窮者就労訓練事業（以下この号において「認定生活困窮者就労訓練事業」という。）を行う施設でその施設に使用される者が主として同法第三条第一項に規定する生活困窮者（以下この号において「生活困窮者」という。）であるもの（当該施設において製作された物品を買い入れることが生活困窮者の自立の促進に資することにつき総務省令で定めるところにより普通地方公共団体の長の認定を受けたものに限る。）（以下この号において「障害者支援施設等」という。）</a:t>
            </a:r>
            <a:r>
              <a:rPr lang="ja-JP" altLang="en-US" sz="1100" b="1" u="sng" dirty="0">
                <a:solidFill>
                  <a:srgbClr val="FF0000"/>
                </a:solidFill>
              </a:rPr>
              <a:t>において製作された物品を当該障害者支援施設等から普通地方公共団体の規則で定める手続により買い入れる契約、</a:t>
            </a:r>
            <a:r>
              <a:rPr lang="ja-JP" altLang="en-US" sz="1100" dirty="0">
                <a:solidFill>
                  <a:schemeClr val="tx1"/>
                </a:solidFill>
              </a:rPr>
              <a:t>障害者支援施設、地域活動支援センター、障害福祉サービス事業を行う施設、小規模作業所、高年齢者等の雇用の安定等に関する法律（昭和四十六年法律第六十八号）第三十七条第一項に規定するシルバー人材センター連合若しくは同条第二項に規定するシルバー人材センター</a:t>
            </a:r>
            <a:r>
              <a:rPr lang="ja-JP" altLang="en-US" sz="1100" b="1" u="sng" dirty="0">
                <a:solidFill>
                  <a:srgbClr val="FF0000"/>
                </a:solidFill>
              </a:rPr>
              <a:t>若しくはこれらに準ずる者として総務省令で定めるところにより普通地方公共団体の長の認定を受けた者から普通地方公共団体の規則で定める手続により役務の提供を受ける契約、</a:t>
            </a:r>
            <a:r>
              <a:rPr lang="ja-JP" altLang="en-US" sz="1100" dirty="0">
                <a:solidFill>
                  <a:schemeClr val="tx1"/>
                </a:solidFill>
              </a:rPr>
              <a:t>母子及び父子並びに寡婦福祉法（昭和三十九年法律第百二十九号）第六条第六項に規定する母子・父子福祉団体若しくはこれに準ずる者として総務省令で定めるところにより普通地方公共団体の長の認定を受けた者（以下この号において「母子・父子福祉団体等」という。）が行う事業でその事業に使用される者が主として同項に規定する配偶者のない者で現に児童を扶養しているもの及び同条第四項に規定する寡婦であるものに係る役務の提供を当該母子・父子福祉団体等から普通地方公共団体の規則で定める手続により受ける契約又は認定生活困窮者就労訓練事業を行う施設（当該施設から役務の提供を受けることが生活困窮者の自立の促進に資することにつき総務省令で定めるところにより普通地方公共団体の長の認定を受けたものに限る。）が行う事業でその事業に使用される者が主として生活困窮者であるものに係る役務の提供を当該施設から普通地方公共団体の規則で定める手続により受ける契約をするとき。</a:t>
            </a:r>
            <a:endParaRPr lang="en-US" altLang="ja-JP" sz="1100" dirty="0">
              <a:solidFill>
                <a:schemeClr val="tx1"/>
              </a:solidFill>
            </a:endParaRPr>
          </a:p>
          <a:p>
            <a:endParaRPr kumimoji="1" lang="en-US" altLang="ja-JP" sz="1100" b="1" dirty="0"/>
          </a:p>
          <a:p>
            <a:r>
              <a:rPr lang="ja-JP" altLang="en-US" sz="1100" b="1" dirty="0"/>
              <a:t>地方自治法施行規則</a:t>
            </a:r>
            <a:endParaRPr kumimoji="1" lang="en-US" altLang="ja-JP" sz="1100" b="1" dirty="0"/>
          </a:p>
          <a:p>
            <a:r>
              <a:rPr lang="ja-JP" altLang="en-US" sz="1100" dirty="0"/>
              <a:t>第十二条の二の十二　普通地方公共団体の長は、地方自治法施行令第百六十七条の二第一項第三号の規定による認定をしようとするときは、あらかじめ、当該認定に必要な基準を定め、これを公表しなければならない。</a:t>
            </a:r>
          </a:p>
          <a:p>
            <a:r>
              <a:rPr lang="ja-JP" altLang="en-US" sz="1100" b="1" dirty="0">
                <a:solidFill>
                  <a:srgbClr val="FF0000"/>
                </a:solidFill>
              </a:rPr>
              <a:t>２　</a:t>
            </a:r>
            <a:r>
              <a:rPr lang="ja-JP" altLang="en-US" sz="1100" b="1" u="sng" dirty="0">
                <a:solidFill>
                  <a:srgbClr val="FF0000"/>
                </a:solidFill>
              </a:rPr>
              <a:t>普通地方公共団体の長は、前項の基準を定めようとするときは、あらかじめ、二人以上の学識経験を有する者（以下この条から第十二条の四までにおいて「学識経験者」という。）の意見を聴かなければならない。</a:t>
            </a:r>
          </a:p>
          <a:p>
            <a:r>
              <a:rPr lang="ja-JP" altLang="en-US" sz="1100" dirty="0"/>
              <a:t>３　普通地方公共団体の長は、第一項の基準に基づいて認定しようとするときは、あらかじめ、二人以上の学識経験者の意見を聴かなければならない。</a:t>
            </a:r>
            <a:endParaRPr kumimoji="1" lang="ja-JP" altLang="en-US" sz="1100" dirty="0"/>
          </a:p>
        </p:txBody>
      </p:sp>
      <p:sp>
        <p:nvSpPr>
          <p:cNvPr id="6" name="正方形/長方形 5"/>
          <p:cNvSpPr/>
          <p:nvPr/>
        </p:nvSpPr>
        <p:spPr>
          <a:xfrm>
            <a:off x="0" y="209296"/>
            <a:ext cx="1558344" cy="347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t>根拠法令</a:t>
            </a:r>
          </a:p>
        </p:txBody>
      </p:sp>
    </p:spTree>
    <p:extLst>
      <p:ext uri="{BB962C8B-B14F-4D97-AF65-F5344CB8AC3E}">
        <p14:creationId xmlns:p14="http://schemas.microsoft.com/office/powerpoint/2010/main" val="31836502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3394</Words>
  <Application>Microsoft Office PowerPoint</Application>
  <PresentationFormat>ワイド画面</PresentationFormat>
  <Paragraphs>167</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游ゴシック Light</vt:lpstr>
      <vt:lpstr>游明朝</vt:lpstr>
      <vt:lpstr>Arial</vt:lpstr>
      <vt:lpstr>Office テーマ</vt:lpstr>
      <vt:lpstr>PowerPoint プレゼンテーション</vt:lpstr>
      <vt:lpstr>地方自治法施行令第１６７条の２第１項第3号に定める障害者支援施設等に準ずる者の認定基準の一部改正（案） </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2024-03-21T09:50:16Z</dcterms:created>
  <dcterms:modified xsi:type="dcterms:W3CDTF">2024-03-21T09:50:22Z</dcterms:modified>
</cp:coreProperties>
</file>