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8" saveSubsetFonts="1">
  <p:sldMasterIdLst>
    <p:sldMasterId id="2147483660" r:id="rId1"/>
  </p:sldMasterIdLst>
  <p:notesMasterIdLst>
    <p:notesMasterId r:id="rId3"/>
  </p:notesMasterIdLst>
  <p:sldIdLst>
    <p:sldId id="273" r:id="rId2"/>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485" autoAdjust="0"/>
    <p:restoredTop sz="94660"/>
  </p:normalViewPr>
  <p:slideViewPr>
    <p:cSldViewPr snapToGrid="0">
      <p:cViewPr varScale="1">
        <p:scale>
          <a:sx n="74" d="100"/>
          <a:sy n="74" d="100"/>
        </p:scale>
        <p:origin x="1134" y="66"/>
      </p:cViewPr>
      <p:guideLst/>
    </p:cSldViewPr>
  </p:slideViewPr>
  <p:notesTextViewPr>
    <p:cViewPr>
      <p:scale>
        <a:sx n="1" d="1"/>
        <a:sy n="1" d="1"/>
      </p:scale>
      <p:origin x="0" y="0"/>
    </p:cViewPr>
  </p:notesTextViewPr>
  <p:notesViewPr>
    <p:cSldViewPr snapToGrid="0">
      <p:cViewPr varScale="1">
        <p:scale>
          <a:sx n="54" d="100"/>
          <a:sy n="54" d="100"/>
        </p:scale>
        <p:origin x="2820" y="78"/>
      </p:cViewPr>
      <p:guideLst/>
    </p:cSldViewPr>
  </p:notes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00AB8E3B-16AA-47EA-8EC4-DB493BABF76B}" type="datetimeFigureOut">
              <a:rPr kumimoji="1" lang="ja-JP" altLang="en-US" smtClean="0"/>
              <a:t>2023/9/11</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D53C52C7-AACD-483D-8040-C0830BB2FE86}" type="slidenum">
              <a:rPr kumimoji="1" lang="ja-JP" altLang="en-US" smtClean="0"/>
              <a:t>‹#›</a:t>
            </a:fld>
            <a:endParaRPr kumimoji="1" lang="ja-JP" altLang="en-US"/>
          </a:p>
        </p:txBody>
      </p:sp>
    </p:spTree>
    <p:extLst>
      <p:ext uri="{BB962C8B-B14F-4D97-AF65-F5344CB8AC3E}">
        <p14:creationId xmlns:p14="http://schemas.microsoft.com/office/powerpoint/2010/main" val="238553735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教育庁に相談用として作成。オブザーバに入っていただいている教育振興室を窓口に、ご相談予定。</a:t>
            </a:r>
          </a:p>
        </p:txBody>
      </p:sp>
      <p:sp>
        <p:nvSpPr>
          <p:cNvPr id="4" name="スライド番号プレースホルダー 3"/>
          <p:cNvSpPr>
            <a:spLocks noGrp="1"/>
          </p:cNvSpPr>
          <p:nvPr>
            <p:ph type="sldNum" sz="quarter" idx="10"/>
          </p:nvPr>
        </p:nvSpPr>
        <p:spPr/>
        <p:txBody>
          <a:bodyPr/>
          <a:lstStyle/>
          <a:p>
            <a:fld id="{7F513EBB-BBB5-4CB7-9C8C-7811EF3BE862}" type="slidenum">
              <a:rPr kumimoji="1" lang="ja-JP" altLang="en-US" smtClean="0"/>
              <a:t>8</a:t>
            </a:fld>
            <a:endParaRPr kumimoji="1" lang="ja-JP" altLang="en-US"/>
          </a:p>
        </p:txBody>
      </p:sp>
    </p:spTree>
    <p:extLst>
      <p:ext uri="{BB962C8B-B14F-4D97-AF65-F5344CB8AC3E}">
        <p14:creationId xmlns:p14="http://schemas.microsoft.com/office/powerpoint/2010/main" val="7661897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9332DDD1-0CD7-4235-B5A0-74FE76421964}" type="datetime1">
              <a:rPr kumimoji="1" lang="ja-JP" altLang="en-US" smtClean="0"/>
              <a:t>2023/9/11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AAA9E22-95CD-4913-8295-F7735B0BBB9F}" type="slidenum">
              <a:rPr kumimoji="1" lang="ja-JP" altLang="en-US" smtClean="0"/>
              <a:t>‹#›</a:t>
            </a:fld>
            <a:endParaRPr kumimoji="1" lang="ja-JP" altLang="en-US"/>
          </a:p>
        </p:txBody>
      </p:sp>
    </p:spTree>
    <p:extLst>
      <p:ext uri="{BB962C8B-B14F-4D97-AF65-F5344CB8AC3E}">
        <p14:creationId xmlns:p14="http://schemas.microsoft.com/office/powerpoint/2010/main" val="10351457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2F6EA16-5A6E-4788-A87E-63C2A71CF57D}" type="datetime1">
              <a:rPr kumimoji="1" lang="ja-JP" altLang="en-US" smtClean="0"/>
              <a:t>2023/9/11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AAA9E22-95CD-4913-8295-F7735B0BBB9F}" type="slidenum">
              <a:rPr kumimoji="1" lang="ja-JP" altLang="en-US" smtClean="0"/>
              <a:t>‹#›</a:t>
            </a:fld>
            <a:endParaRPr kumimoji="1" lang="ja-JP" altLang="en-US"/>
          </a:p>
        </p:txBody>
      </p:sp>
    </p:spTree>
    <p:extLst>
      <p:ext uri="{BB962C8B-B14F-4D97-AF65-F5344CB8AC3E}">
        <p14:creationId xmlns:p14="http://schemas.microsoft.com/office/powerpoint/2010/main" val="2950057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682D493-0E28-4E6B-9842-6D39916D52CD}" type="datetime1">
              <a:rPr kumimoji="1" lang="ja-JP" altLang="en-US" smtClean="0"/>
              <a:t>2023/9/11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AAA9E22-95CD-4913-8295-F7735B0BBB9F}" type="slidenum">
              <a:rPr kumimoji="1" lang="ja-JP" altLang="en-US" smtClean="0"/>
              <a:t>‹#›</a:t>
            </a:fld>
            <a:endParaRPr kumimoji="1" lang="ja-JP" altLang="en-US"/>
          </a:p>
        </p:txBody>
      </p:sp>
    </p:spTree>
    <p:extLst>
      <p:ext uri="{BB962C8B-B14F-4D97-AF65-F5344CB8AC3E}">
        <p14:creationId xmlns:p14="http://schemas.microsoft.com/office/powerpoint/2010/main" val="6971119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BIZ UDPゴシック" panose="020B0400000000000000" pitchFamily="50" charset="-128"/>
                <a:ea typeface="BIZ UDPゴシック" panose="020B0400000000000000" pitchFamily="50" charset="-128"/>
              </a:defRPr>
            </a:lvl1p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lvl1pPr>
              <a:defRPr>
                <a:latin typeface="BIZ UDPゴシック" panose="020B0400000000000000" pitchFamily="50" charset="-128"/>
                <a:ea typeface="BIZ UDPゴシック" panose="020B0400000000000000" pitchFamily="50" charset="-128"/>
              </a:defRPr>
            </a:lvl1pPr>
            <a:lvl2pPr>
              <a:defRPr>
                <a:latin typeface="BIZ UDPゴシック" panose="020B0400000000000000" pitchFamily="50" charset="-128"/>
                <a:ea typeface="BIZ UDPゴシック" panose="020B0400000000000000" pitchFamily="50" charset="-128"/>
              </a:defRPr>
            </a:lvl2pPr>
            <a:lvl3pPr>
              <a:defRPr>
                <a:latin typeface="BIZ UDPゴシック" panose="020B0400000000000000" pitchFamily="50" charset="-128"/>
                <a:ea typeface="BIZ UDPゴシック" panose="020B0400000000000000" pitchFamily="50" charset="-128"/>
              </a:defRPr>
            </a:lvl3pPr>
            <a:lvl4pPr>
              <a:defRPr>
                <a:latin typeface="BIZ UDPゴシック" panose="020B0400000000000000" pitchFamily="50" charset="-128"/>
                <a:ea typeface="BIZ UDPゴシック" panose="020B0400000000000000" pitchFamily="50" charset="-128"/>
              </a:defRPr>
            </a:lvl4pPr>
            <a:lvl5pPr>
              <a:defRPr>
                <a:latin typeface="BIZ UDPゴシック" panose="020B0400000000000000" pitchFamily="50" charset="-128"/>
                <a:ea typeface="BIZ UDPゴシック" panose="020B0400000000000000" pitchFamily="50" charset="-128"/>
              </a:defRPr>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lvl1pPr>
              <a:defRPr>
                <a:latin typeface="BIZ UDPゴシック" panose="020B0400000000000000" pitchFamily="50" charset="-128"/>
                <a:ea typeface="BIZ UDPゴシック" panose="020B0400000000000000" pitchFamily="50" charset="-128"/>
              </a:defRPr>
            </a:lvl1pPr>
          </a:lstStyle>
          <a:p>
            <a:fld id="{50415E72-26A8-45B9-8EBA-8FB12CA302F8}" type="datetime1">
              <a:rPr kumimoji="1" lang="ja-JP" altLang="en-US" smtClean="0"/>
              <a:pPr/>
              <a:t>2023/9/11</a:t>
            </a:fld>
            <a:endParaRPr kumimoji="1" lang="ja-JP" altLang="en-US"/>
          </a:p>
        </p:txBody>
      </p:sp>
      <p:sp>
        <p:nvSpPr>
          <p:cNvPr id="5" name="Footer Placeholder 4"/>
          <p:cNvSpPr>
            <a:spLocks noGrp="1"/>
          </p:cNvSpPr>
          <p:nvPr>
            <p:ph type="ftr" sz="quarter" idx="11"/>
          </p:nvPr>
        </p:nvSpPr>
        <p:spPr/>
        <p:txBody>
          <a:bodyPr/>
          <a:lstStyle>
            <a:lvl1pPr>
              <a:defRPr>
                <a:latin typeface="BIZ UDPゴシック" panose="020B0400000000000000" pitchFamily="50" charset="-128"/>
                <a:ea typeface="BIZ UDPゴシック" panose="020B0400000000000000" pitchFamily="50" charset="-128"/>
              </a:defRPr>
            </a:lvl1pPr>
          </a:lstStyle>
          <a:p>
            <a:endParaRPr kumimoji="1" lang="ja-JP" altLang="en-US"/>
          </a:p>
        </p:txBody>
      </p:sp>
      <p:sp>
        <p:nvSpPr>
          <p:cNvPr id="6" name="Slide Number Placeholder 5"/>
          <p:cNvSpPr>
            <a:spLocks noGrp="1"/>
          </p:cNvSpPr>
          <p:nvPr>
            <p:ph type="sldNum" sz="quarter" idx="12"/>
          </p:nvPr>
        </p:nvSpPr>
        <p:spPr>
          <a:xfrm>
            <a:off x="7473192" y="6356352"/>
            <a:ext cx="2228850" cy="365125"/>
          </a:xfrm>
        </p:spPr>
        <p:txBody>
          <a:bodyPr/>
          <a:lstStyle>
            <a:lvl1pPr>
              <a:defRPr sz="1800" b="1">
                <a:solidFill>
                  <a:schemeClr val="tx1"/>
                </a:solidFill>
                <a:latin typeface="BIZ UDPゴシック" panose="020B0400000000000000" pitchFamily="50" charset="-128"/>
                <a:ea typeface="BIZ UDPゴシック" panose="020B0400000000000000" pitchFamily="50" charset="-128"/>
              </a:defRPr>
            </a:lvl1pPr>
          </a:lstStyle>
          <a:p>
            <a:fld id="{8AAA9E22-95CD-4913-8295-F7735B0BBB9F}" type="slidenum">
              <a:rPr kumimoji="1" lang="ja-JP" altLang="en-US" smtClean="0"/>
              <a:pPr/>
              <a:t>‹#›</a:t>
            </a:fld>
            <a:endParaRPr kumimoji="1" lang="ja-JP" altLang="en-US" dirty="0"/>
          </a:p>
        </p:txBody>
      </p:sp>
    </p:spTree>
    <p:extLst>
      <p:ext uri="{BB962C8B-B14F-4D97-AF65-F5344CB8AC3E}">
        <p14:creationId xmlns:p14="http://schemas.microsoft.com/office/powerpoint/2010/main" val="14818662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dirty="0"/>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dirty="0"/>
              <a:t>マスター テキストの書式設定</a:t>
            </a:r>
          </a:p>
        </p:txBody>
      </p:sp>
      <p:sp>
        <p:nvSpPr>
          <p:cNvPr id="4" name="Date Placeholder 3"/>
          <p:cNvSpPr>
            <a:spLocks noGrp="1"/>
          </p:cNvSpPr>
          <p:nvPr>
            <p:ph type="dt" sz="half" idx="10"/>
          </p:nvPr>
        </p:nvSpPr>
        <p:spPr/>
        <p:txBody>
          <a:bodyPr/>
          <a:lstStyle/>
          <a:p>
            <a:fld id="{06B2B092-859D-438E-8104-EE399BD7B741}" type="datetime1">
              <a:rPr kumimoji="1" lang="ja-JP" altLang="en-US" smtClean="0"/>
              <a:t>2023/9/11</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8AAA9E22-95CD-4913-8295-F7735B0BBB9F}" type="slidenum">
              <a:rPr kumimoji="1" lang="ja-JP" altLang="en-US" smtClean="0"/>
              <a:t>‹#›</a:t>
            </a:fld>
            <a:endParaRPr kumimoji="1" lang="ja-JP" altLang="en-US"/>
          </a:p>
        </p:txBody>
      </p:sp>
    </p:spTree>
    <p:extLst>
      <p:ext uri="{BB962C8B-B14F-4D97-AF65-F5344CB8AC3E}">
        <p14:creationId xmlns:p14="http://schemas.microsoft.com/office/powerpoint/2010/main" val="3090307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B2D686AC-1AB5-4A40-A9F1-5C966CBD1B90}" type="datetime1">
              <a:rPr kumimoji="1" lang="ja-JP" altLang="en-US" smtClean="0"/>
              <a:t>2023/9/11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AAA9E22-95CD-4913-8295-F7735B0BBB9F}" type="slidenum">
              <a:rPr kumimoji="1" lang="ja-JP" altLang="en-US" smtClean="0"/>
              <a:t>‹#›</a:t>
            </a:fld>
            <a:endParaRPr kumimoji="1" lang="ja-JP" altLang="en-US"/>
          </a:p>
        </p:txBody>
      </p:sp>
    </p:spTree>
    <p:extLst>
      <p:ext uri="{BB962C8B-B14F-4D97-AF65-F5344CB8AC3E}">
        <p14:creationId xmlns:p14="http://schemas.microsoft.com/office/powerpoint/2010/main" val="26274335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18F50DDC-5A11-4E46-8EE1-20A2B9054FFB}" type="datetime1">
              <a:rPr kumimoji="1" lang="ja-JP" altLang="en-US" smtClean="0"/>
              <a:t>2023/9/11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8AAA9E22-95CD-4913-8295-F7735B0BBB9F}" type="slidenum">
              <a:rPr kumimoji="1" lang="ja-JP" altLang="en-US" smtClean="0"/>
              <a:t>‹#›</a:t>
            </a:fld>
            <a:endParaRPr kumimoji="1" lang="ja-JP" altLang="en-US"/>
          </a:p>
        </p:txBody>
      </p:sp>
    </p:spTree>
    <p:extLst>
      <p:ext uri="{BB962C8B-B14F-4D97-AF65-F5344CB8AC3E}">
        <p14:creationId xmlns:p14="http://schemas.microsoft.com/office/powerpoint/2010/main" val="10362386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BA38304A-267B-4D4C-BCEC-CE4B567334E0}" type="datetime1">
              <a:rPr kumimoji="1" lang="ja-JP" altLang="en-US" smtClean="0"/>
              <a:t>2023/9/11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8AAA9E22-95CD-4913-8295-F7735B0BBB9F}" type="slidenum">
              <a:rPr kumimoji="1" lang="ja-JP" altLang="en-US" smtClean="0"/>
              <a:t>‹#›</a:t>
            </a:fld>
            <a:endParaRPr kumimoji="1" lang="ja-JP" altLang="en-US"/>
          </a:p>
        </p:txBody>
      </p:sp>
    </p:spTree>
    <p:extLst>
      <p:ext uri="{BB962C8B-B14F-4D97-AF65-F5344CB8AC3E}">
        <p14:creationId xmlns:p14="http://schemas.microsoft.com/office/powerpoint/2010/main" val="36214886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AD14979-DBFC-4664-97B1-9ADF7E0062D6}" type="datetime1">
              <a:rPr kumimoji="1" lang="ja-JP" altLang="en-US" smtClean="0"/>
              <a:t>2023/9/11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8AAA9E22-95CD-4913-8295-F7735B0BBB9F}" type="slidenum">
              <a:rPr kumimoji="1" lang="ja-JP" altLang="en-US" smtClean="0"/>
              <a:t>‹#›</a:t>
            </a:fld>
            <a:endParaRPr kumimoji="1" lang="ja-JP" altLang="en-US"/>
          </a:p>
        </p:txBody>
      </p:sp>
    </p:spTree>
    <p:extLst>
      <p:ext uri="{BB962C8B-B14F-4D97-AF65-F5344CB8AC3E}">
        <p14:creationId xmlns:p14="http://schemas.microsoft.com/office/powerpoint/2010/main" val="31572331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F3A2A81-416F-428F-B6A4-428AA36676A5}" type="datetime1">
              <a:rPr kumimoji="1" lang="ja-JP" altLang="en-US" smtClean="0"/>
              <a:t>2023/9/11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AAA9E22-95CD-4913-8295-F7735B0BBB9F}" type="slidenum">
              <a:rPr kumimoji="1" lang="ja-JP" altLang="en-US" smtClean="0"/>
              <a:t>‹#›</a:t>
            </a:fld>
            <a:endParaRPr kumimoji="1" lang="ja-JP" altLang="en-US"/>
          </a:p>
        </p:txBody>
      </p:sp>
    </p:spTree>
    <p:extLst>
      <p:ext uri="{BB962C8B-B14F-4D97-AF65-F5344CB8AC3E}">
        <p14:creationId xmlns:p14="http://schemas.microsoft.com/office/powerpoint/2010/main" val="35066430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D0CB6164-44D5-4954-BA55-6710668DD44D}" type="datetime1">
              <a:rPr kumimoji="1" lang="ja-JP" altLang="en-US" smtClean="0"/>
              <a:t>2023/9/11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AAA9E22-95CD-4913-8295-F7735B0BBB9F}" type="slidenum">
              <a:rPr kumimoji="1" lang="ja-JP" altLang="en-US" smtClean="0"/>
              <a:t>‹#›</a:t>
            </a:fld>
            <a:endParaRPr kumimoji="1" lang="ja-JP" altLang="en-US"/>
          </a:p>
        </p:txBody>
      </p:sp>
    </p:spTree>
    <p:extLst>
      <p:ext uri="{BB962C8B-B14F-4D97-AF65-F5344CB8AC3E}">
        <p14:creationId xmlns:p14="http://schemas.microsoft.com/office/powerpoint/2010/main" val="8896966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5657243-FC1F-4525-95BC-E395E24F2F64}" type="datetime1">
              <a:rPr kumimoji="1" lang="ja-JP" altLang="en-US" smtClean="0"/>
              <a:t>2023/9/11</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AAA9E22-95CD-4913-8295-F7735B0BBB9F}" type="slidenum">
              <a:rPr kumimoji="1" lang="ja-JP" altLang="en-US" smtClean="0"/>
              <a:t>‹#›</a:t>
            </a:fld>
            <a:endParaRPr kumimoji="1" lang="ja-JP" altLang="en-US"/>
          </a:p>
        </p:txBody>
      </p:sp>
    </p:spTree>
    <p:extLst>
      <p:ext uri="{BB962C8B-B14F-4D97-AF65-F5344CB8AC3E}">
        <p14:creationId xmlns:p14="http://schemas.microsoft.com/office/powerpoint/2010/main" val="213665581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0"/>
            <a:ext cx="9906000" cy="648000"/>
          </a:xfrm>
          <a:solidFill>
            <a:schemeClr val="accent5">
              <a:lumMod val="75000"/>
            </a:schemeClr>
          </a:solidFill>
        </p:spPr>
        <p:txBody>
          <a:bodyPr>
            <a:normAutofit/>
          </a:bodyPr>
          <a:lstStyle/>
          <a:p>
            <a:pPr algn="ctr"/>
            <a:r>
              <a:rPr lang="ja-JP" altLang="en-US" sz="2400" b="1" dirty="0" smtClean="0">
                <a:solidFill>
                  <a:schemeClr val="bg1"/>
                </a:solidFill>
              </a:rPr>
              <a:t>議題４</a:t>
            </a:r>
            <a:r>
              <a:rPr lang="ja-JP" altLang="en-US" sz="2400" b="1" dirty="0">
                <a:solidFill>
                  <a:schemeClr val="bg1"/>
                </a:solidFill>
              </a:rPr>
              <a:t>　</a:t>
            </a:r>
            <a:r>
              <a:rPr lang="ja-JP" altLang="en-US" sz="2400" b="1" dirty="0" err="1">
                <a:solidFill>
                  <a:schemeClr val="bg1"/>
                </a:solidFill>
              </a:rPr>
              <a:t>高次脳機能障がい</a:t>
            </a:r>
            <a:r>
              <a:rPr lang="ja-JP" altLang="en-US" sz="2400" b="1" dirty="0">
                <a:solidFill>
                  <a:schemeClr val="bg1"/>
                </a:solidFill>
              </a:rPr>
              <a:t>児支援の普及啓発等について</a:t>
            </a:r>
          </a:p>
        </p:txBody>
      </p:sp>
      <p:sp>
        <p:nvSpPr>
          <p:cNvPr id="3" name="コンテンツ プレースホルダー 2"/>
          <p:cNvSpPr>
            <a:spLocks noGrp="1"/>
          </p:cNvSpPr>
          <p:nvPr>
            <p:ph idx="1"/>
          </p:nvPr>
        </p:nvSpPr>
        <p:spPr>
          <a:xfrm>
            <a:off x="0" y="647999"/>
            <a:ext cx="9906000" cy="459592"/>
          </a:xfrm>
          <a:solidFill>
            <a:schemeClr val="accent1">
              <a:lumMod val="20000"/>
              <a:lumOff val="80000"/>
            </a:schemeClr>
          </a:solidFill>
        </p:spPr>
        <p:txBody>
          <a:bodyPr>
            <a:noAutofit/>
          </a:bodyPr>
          <a:lstStyle/>
          <a:p>
            <a:pPr marL="0" indent="0">
              <a:lnSpc>
                <a:spcPct val="120000"/>
              </a:lnSpc>
              <a:buNone/>
            </a:pPr>
            <a:r>
              <a:rPr lang="ja-JP" altLang="en-US" sz="1800" b="1" dirty="0"/>
              <a:t>ご意見いただきたい内容：高次脳機能障がい児に対する効果的な支援について</a:t>
            </a:r>
          </a:p>
          <a:p>
            <a:pPr marL="0" indent="0">
              <a:lnSpc>
                <a:spcPct val="120000"/>
              </a:lnSpc>
              <a:buNone/>
            </a:pPr>
            <a:r>
              <a:rPr lang="ja-JP" altLang="en-US" sz="1800" b="1" dirty="0" smtClean="0"/>
              <a:t>１</a:t>
            </a:r>
            <a:r>
              <a:rPr lang="ja-JP" altLang="en-US" sz="1800" b="1" dirty="0"/>
              <a:t>．子どもの</a:t>
            </a:r>
            <a:r>
              <a:rPr lang="ja-JP" altLang="en-US" sz="1800" b="1" dirty="0" err="1"/>
              <a:t>高次脳機能障がい</a:t>
            </a:r>
            <a:r>
              <a:rPr lang="ja-JP" altLang="en-US" sz="1800" b="1" dirty="0"/>
              <a:t>家族講座・</a:t>
            </a:r>
            <a:r>
              <a:rPr lang="ja-JP" altLang="en-US" sz="1800" b="1" dirty="0" smtClean="0"/>
              <a:t>交流会　</a:t>
            </a:r>
            <a:endParaRPr lang="en-US" altLang="ja-JP" sz="1800" b="1" dirty="0" smtClean="0"/>
          </a:p>
          <a:p>
            <a:pPr marL="0" indent="0">
              <a:lnSpc>
                <a:spcPct val="120000"/>
              </a:lnSpc>
              <a:buNone/>
            </a:pPr>
            <a:endParaRPr lang="en-US" altLang="ja-JP" sz="1800" b="1" dirty="0">
              <a:solidFill>
                <a:prstClr val="black"/>
              </a:solidFill>
            </a:endParaRPr>
          </a:p>
          <a:p>
            <a:pPr marL="0" lvl="0" indent="0">
              <a:lnSpc>
                <a:spcPct val="120000"/>
              </a:lnSpc>
              <a:buNone/>
            </a:pPr>
            <a:endParaRPr lang="en-US" altLang="ja-JP" sz="1800" b="1" dirty="0">
              <a:solidFill>
                <a:prstClr val="black"/>
              </a:solidFill>
            </a:endParaRPr>
          </a:p>
          <a:p>
            <a:pPr marL="0" lvl="0" indent="0">
              <a:lnSpc>
                <a:spcPct val="120000"/>
              </a:lnSpc>
              <a:buNone/>
            </a:pPr>
            <a:endParaRPr lang="en-US" altLang="ja-JP" sz="1800" b="1" dirty="0">
              <a:solidFill>
                <a:prstClr val="black"/>
              </a:solidFill>
            </a:endParaRPr>
          </a:p>
          <a:p>
            <a:pPr marL="0" lvl="0" indent="0">
              <a:lnSpc>
                <a:spcPct val="120000"/>
              </a:lnSpc>
              <a:buNone/>
            </a:pPr>
            <a:endParaRPr lang="en-US" altLang="ja-JP" sz="1800" b="1" dirty="0" smtClean="0"/>
          </a:p>
          <a:p>
            <a:pPr marL="0" lvl="0" indent="0">
              <a:lnSpc>
                <a:spcPct val="120000"/>
              </a:lnSpc>
              <a:buNone/>
            </a:pPr>
            <a:r>
              <a:rPr lang="ja-JP" altLang="en-US" sz="1800" b="1" dirty="0" smtClean="0"/>
              <a:t>２</a:t>
            </a:r>
            <a:r>
              <a:rPr lang="ja-JP" altLang="en-US" sz="1800" b="1" dirty="0"/>
              <a:t>．</a:t>
            </a:r>
            <a:r>
              <a:rPr lang="ja-JP" altLang="en-US" sz="1800" b="1" dirty="0" err="1"/>
              <a:t>高次脳機能障がい</a:t>
            </a:r>
            <a:r>
              <a:rPr lang="ja-JP" altLang="en-US" sz="1800" b="1" dirty="0" smtClean="0"/>
              <a:t>児の効果的な支援について</a:t>
            </a:r>
            <a:endParaRPr lang="en-US" altLang="ja-JP" sz="1800" b="1" dirty="0">
              <a:solidFill>
                <a:prstClr val="black"/>
              </a:solidFill>
            </a:endParaRPr>
          </a:p>
          <a:p>
            <a:pPr marL="0" lvl="0" indent="0">
              <a:lnSpc>
                <a:spcPct val="120000"/>
              </a:lnSpc>
              <a:buNone/>
            </a:pPr>
            <a:endParaRPr lang="en-US" altLang="ja-JP" sz="1800" b="1" dirty="0">
              <a:solidFill>
                <a:prstClr val="black"/>
              </a:solidFill>
            </a:endParaRPr>
          </a:p>
          <a:p>
            <a:pPr marL="0" lvl="0" indent="0">
              <a:lnSpc>
                <a:spcPct val="120000"/>
              </a:lnSpc>
              <a:buNone/>
            </a:pPr>
            <a:endParaRPr lang="en-US" altLang="ja-JP" sz="1800" b="1" dirty="0">
              <a:solidFill>
                <a:prstClr val="black"/>
              </a:solidFill>
            </a:endParaRPr>
          </a:p>
          <a:p>
            <a:pPr marL="0" lvl="0" indent="0">
              <a:lnSpc>
                <a:spcPct val="120000"/>
              </a:lnSpc>
              <a:buNone/>
            </a:pPr>
            <a:endParaRPr lang="en-US" altLang="ja-JP" sz="1800" b="1" dirty="0">
              <a:solidFill>
                <a:prstClr val="black"/>
              </a:solidFill>
            </a:endParaRPr>
          </a:p>
          <a:p>
            <a:pPr marL="0" lvl="0" indent="0">
              <a:lnSpc>
                <a:spcPct val="120000"/>
              </a:lnSpc>
              <a:buNone/>
            </a:pPr>
            <a:endParaRPr lang="en-US" altLang="ja-JP" sz="1800" b="1" dirty="0">
              <a:solidFill>
                <a:prstClr val="black"/>
              </a:solidFill>
            </a:endParaRPr>
          </a:p>
          <a:p>
            <a:pPr marL="0" indent="0">
              <a:lnSpc>
                <a:spcPct val="120000"/>
              </a:lnSpc>
              <a:buNone/>
            </a:pPr>
            <a:endParaRPr lang="ja-JP" altLang="en-US" sz="1400" dirty="0"/>
          </a:p>
          <a:p>
            <a:pPr>
              <a:lnSpc>
                <a:spcPct val="120000"/>
              </a:lnSpc>
            </a:pPr>
            <a:endParaRPr lang="en-US" altLang="ja-JP" sz="1400" dirty="0"/>
          </a:p>
        </p:txBody>
      </p:sp>
      <p:sp>
        <p:nvSpPr>
          <p:cNvPr id="6" name="テキスト ボックス 5"/>
          <p:cNvSpPr txBox="1"/>
          <p:nvPr/>
        </p:nvSpPr>
        <p:spPr>
          <a:xfrm>
            <a:off x="2869809" y="6541477"/>
            <a:ext cx="1097280" cy="369204"/>
          </a:xfrm>
          <a:prstGeom prst="rect">
            <a:avLst/>
          </a:prstGeom>
          <a:noFill/>
        </p:spPr>
        <p:txBody>
          <a:bodyPr wrap="square" rtlCol="0">
            <a:spAutoFit/>
          </a:bodyPr>
          <a:lstStyle/>
          <a:p>
            <a:endParaRPr kumimoji="1" lang="ja-JP" altLang="en-US" dirty="0"/>
          </a:p>
        </p:txBody>
      </p:sp>
      <p:sp>
        <p:nvSpPr>
          <p:cNvPr id="8" name="スライド番号プレースホルダー 7"/>
          <p:cNvSpPr>
            <a:spLocks noGrp="1"/>
          </p:cNvSpPr>
          <p:nvPr>
            <p:ph type="sldNum" sz="quarter" idx="12"/>
          </p:nvPr>
        </p:nvSpPr>
        <p:spPr>
          <a:xfrm>
            <a:off x="7473192" y="6377765"/>
            <a:ext cx="2228850" cy="365125"/>
          </a:xfrm>
        </p:spPr>
        <p:txBody>
          <a:bodyPr/>
          <a:lstStyle/>
          <a:p>
            <a:r>
              <a:rPr kumimoji="1" lang="ja-JP" altLang="en-US" dirty="0"/>
              <a:t>１５</a:t>
            </a:r>
          </a:p>
        </p:txBody>
      </p:sp>
      <p:sp>
        <p:nvSpPr>
          <p:cNvPr id="14" name="テキスト ボックス 13"/>
          <p:cNvSpPr txBox="1"/>
          <p:nvPr/>
        </p:nvSpPr>
        <p:spPr>
          <a:xfrm>
            <a:off x="9066727" y="185500"/>
            <a:ext cx="635315" cy="276999"/>
          </a:xfrm>
          <a:prstGeom prst="rect">
            <a:avLst/>
          </a:prstGeom>
          <a:noFill/>
          <a:ln>
            <a:solidFill>
              <a:schemeClr val="bg1"/>
            </a:solidFill>
          </a:ln>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kumimoji="1" lang="ja-JP" altLang="en-US" sz="1200" dirty="0" smtClean="0">
                <a:solidFill>
                  <a:schemeClr val="bg1"/>
                </a:solidFill>
                <a:latin typeface="BIZ UDPゴシック" panose="020B0400000000000000" pitchFamily="50" charset="-128"/>
                <a:ea typeface="BIZ UDPゴシック" panose="020B0400000000000000" pitchFamily="50" charset="-128"/>
              </a:rPr>
              <a:t>資料４</a:t>
            </a:r>
            <a:endParaRPr kumimoji="1" lang="en-US" altLang="ja-JP" sz="1200" dirty="0">
              <a:solidFill>
                <a:schemeClr val="bg1"/>
              </a:solidFill>
              <a:latin typeface="BIZ UDPゴシック" panose="020B0400000000000000" pitchFamily="50" charset="-128"/>
              <a:ea typeface="BIZ UDPゴシック" panose="020B0400000000000000" pitchFamily="50" charset="-128"/>
            </a:endParaRPr>
          </a:p>
        </p:txBody>
      </p:sp>
      <p:sp>
        <p:nvSpPr>
          <p:cNvPr id="11" name="テキスト ボックス 10"/>
          <p:cNvSpPr txBox="1"/>
          <p:nvPr/>
        </p:nvSpPr>
        <p:spPr>
          <a:xfrm>
            <a:off x="286757" y="3969041"/>
            <a:ext cx="9105773" cy="2160591"/>
          </a:xfrm>
          <a:prstGeom prst="rect">
            <a:avLst/>
          </a:prstGeom>
          <a:noFill/>
        </p:spPr>
        <p:txBody>
          <a:bodyPr wrap="square" rtlCol="0">
            <a:spAutoFit/>
          </a:bodyPr>
          <a:lstStyle/>
          <a:p>
            <a:pPr>
              <a:lnSpc>
                <a:spcPct val="120000"/>
              </a:lnSpc>
            </a:pPr>
            <a:r>
              <a:rPr kumimoji="1" lang="ja-JP" altLang="en-US" sz="1400" dirty="0">
                <a:latin typeface="BIZ UDPゴシック" panose="020B0400000000000000" pitchFamily="50" charset="-128"/>
                <a:ea typeface="BIZ UDPゴシック" panose="020B0400000000000000" pitchFamily="50" charset="-128"/>
              </a:rPr>
              <a:t>・高次脳機能障がいは、外見上からわかりにくいため</a:t>
            </a:r>
            <a:r>
              <a:rPr kumimoji="1" lang="ja-JP" altLang="en-US" sz="1400" dirty="0" smtClean="0">
                <a:latin typeface="BIZ UDPゴシック" panose="020B0400000000000000" pitchFamily="50" charset="-128"/>
                <a:ea typeface="BIZ UDPゴシック" panose="020B0400000000000000" pitchFamily="50" charset="-128"/>
              </a:rPr>
              <a:t>、</a:t>
            </a:r>
            <a:r>
              <a:rPr kumimoji="1" lang="ja-JP" altLang="en-US" sz="1400" dirty="0">
                <a:latin typeface="BIZ UDPゴシック" panose="020B0400000000000000" pitchFamily="50" charset="-128"/>
                <a:ea typeface="BIZ UDPゴシック" panose="020B0400000000000000" pitchFamily="50" charset="-128"/>
              </a:rPr>
              <a:t>周囲</a:t>
            </a:r>
            <a:r>
              <a:rPr kumimoji="1" lang="ja-JP" altLang="en-US" sz="1400" dirty="0" smtClean="0">
                <a:latin typeface="BIZ UDPゴシック" panose="020B0400000000000000" pitchFamily="50" charset="-128"/>
                <a:ea typeface="BIZ UDPゴシック" panose="020B0400000000000000" pitchFamily="50" charset="-128"/>
              </a:rPr>
              <a:t>の</a:t>
            </a:r>
            <a:r>
              <a:rPr kumimoji="1" lang="ja-JP" altLang="en-US" sz="1400" dirty="0">
                <a:latin typeface="BIZ UDPゴシック" panose="020B0400000000000000" pitchFamily="50" charset="-128"/>
                <a:ea typeface="BIZ UDPゴシック" panose="020B0400000000000000" pitchFamily="50" charset="-128"/>
              </a:rPr>
              <a:t>理解を得ることが難しいという性質が</a:t>
            </a:r>
            <a:r>
              <a:rPr kumimoji="1" lang="ja-JP" altLang="en-US" sz="1400" dirty="0" smtClean="0">
                <a:latin typeface="BIZ UDPゴシック" panose="020B0400000000000000" pitchFamily="50" charset="-128"/>
                <a:ea typeface="BIZ UDPゴシック" panose="020B0400000000000000" pitchFamily="50" charset="-128"/>
              </a:rPr>
              <a:t>あり、特に小児期 </a:t>
            </a:r>
            <a:endParaRPr kumimoji="1" lang="en-US" altLang="ja-JP" sz="1400" dirty="0" smtClean="0">
              <a:latin typeface="BIZ UDPゴシック" panose="020B0400000000000000" pitchFamily="50" charset="-128"/>
              <a:ea typeface="BIZ UDPゴシック" panose="020B0400000000000000" pitchFamily="50" charset="-128"/>
            </a:endParaRPr>
          </a:p>
          <a:p>
            <a:pPr>
              <a:lnSpc>
                <a:spcPct val="120000"/>
              </a:lnSpc>
            </a:pPr>
            <a:r>
              <a:rPr kumimoji="1" lang="ja-JP" altLang="en-US" sz="1400" dirty="0" smtClean="0">
                <a:latin typeface="BIZ UDPゴシック" panose="020B0400000000000000" pitchFamily="50" charset="-128"/>
                <a:ea typeface="BIZ UDPゴシック" panose="020B0400000000000000" pitchFamily="50" charset="-128"/>
              </a:rPr>
              <a:t>　発症</a:t>
            </a:r>
            <a:r>
              <a:rPr kumimoji="1" lang="ja-JP" altLang="en-US" sz="1400" dirty="0">
                <a:latin typeface="BIZ UDPゴシック" panose="020B0400000000000000" pitchFamily="50" charset="-128"/>
                <a:ea typeface="BIZ UDPゴシック" panose="020B0400000000000000" pitchFamily="50" charset="-128"/>
              </a:rPr>
              <a:t>の高次脳機能障がいは、学校生活における勉学や友達関係がうまくいかなくなることで当事者が孤立し</a:t>
            </a:r>
            <a:r>
              <a:rPr kumimoji="1" lang="ja-JP" altLang="en-US" sz="1400" dirty="0" smtClean="0">
                <a:latin typeface="BIZ UDPゴシック" panose="020B0400000000000000" pitchFamily="50" charset="-128"/>
                <a:ea typeface="BIZ UDPゴシック" panose="020B0400000000000000" pitchFamily="50" charset="-128"/>
              </a:rPr>
              <a:t>てしま</a:t>
            </a:r>
            <a:endParaRPr kumimoji="1" lang="en-US" altLang="ja-JP" sz="1400" dirty="0" smtClean="0">
              <a:latin typeface="BIZ UDPゴシック" panose="020B0400000000000000" pitchFamily="50" charset="-128"/>
              <a:ea typeface="BIZ UDPゴシック" panose="020B0400000000000000" pitchFamily="50" charset="-128"/>
            </a:endParaRPr>
          </a:p>
          <a:p>
            <a:pPr>
              <a:lnSpc>
                <a:spcPct val="120000"/>
              </a:lnSpc>
            </a:pPr>
            <a:r>
              <a:rPr kumimoji="1" lang="ja-JP" altLang="en-US" sz="1400" dirty="0">
                <a:latin typeface="BIZ UDPゴシック" panose="020B0400000000000000" pitchFamily="50" charset="-128"/>
                <a:ea typeface="BIZ UDPゴシック" panose="020B0400000000000000" pitchFamily="50" charset="-128"/>
              </a:rPr>
              <a:t>　</a:t>
            </a:r>
            <a:r>
              <a:rPr kumimoji="1" lang="ja-JP" altLang="en-US" sz="1400" dirty="0" smtClean="0">
                <a:latin typeface="BIZ UDPゴシック" panose="020B0400000000000000" pitchFamily="50" charset="-128"/>
                <a:ea typeface="BIZ UDPゴシック" panose="020B0400000000000000" pitchFamily="50" charset="-128"/>
              </a:rPr>
              <a:t>い</a:t>
            </a:r>
            <a:r>
              <a:rPr kumimoji="1" lang="ja-JP" altLang="en-US" sz="1400" dirty="0">
                <a:latin typeface="BIZ UDPゴシック" panose="020B0400000000000000" pitchFamily="50" charset="-128"/>
                <a:ea typeface="BIZ UDPゴシック" panose="020B0400000000000000" pitchFamily="50" charset="-128"/>
              </a:rPr>
              <a:t>、症状の悪化や人格形成に悪影響を及ぼすリスクが高い</a:t>
            </a:r>
            <a:r>
              <a:rPr kumimoji="1" lang="ja-JP" altLang="en-US" sz="1400" dirty="0" smtClean="0">
                <a:latin typeface="BIZ UDPゴシック" panose="020B0400000000000000" pitchFamily="50" charset="-128"/>
                <a:ea typeface="BIZ UDPゴシック" panose="020B0400000000000000" pitchFamily="50" charset="-128"/>
              </a:rPr>
              <a:t>。</a:t>
            </a:r>
            <a:endParaRPr kumimoji="1" lang="en-US" altLang="ja-JP" sz="1400" dirty="0" smtClean="0">
              <a:latin typeface="BIZ UDPゴシック" panose="020B0400000000000000" pitchFamily="50" charset="-128"/>
              <a:ea typeface="BIZ UDPゴシック" panose="020B0400000000000000" pitchFamily="50" charset="-128"/>
            </a:endParaRPr>
          </a:p>
          <a:p>
            <a:pPr>
              <a:lnSpc>
                <a:spcPct val="120000"/>
              </a:lnSpc>
            </a:pPr>
            <a:r>
              <a:rPr kumimoji="1" lang="ja-JP" altLang="en-US" sz="1400" dirty="0">
                <a:latin typeface="BIZ UDPゴシック" panose="020B0400000000000000" pitchFamily="50" charset="-128"/>
                <a:ea typeface="BIZ UDPゴシック" panose="020B0400000000000000" pitchFamily="50" charset="-128"/>
              </a:rPr>
              <a:t>・</a:t>
            </a:r>
            <a:r>
              <a:rPr kumimoji="1" lang="ja-JP" altLang="en-US" sz="1400" dirty="0" smtClean="0">
                <a:latin typeface="BIZ UDPゴシック" panose="020B0400000000000000" pitchFamily="50" charset="-128"/>
                <a:ea typeface="BIZ UDPゴシック" panose="020B0400000000000000" pitchFamily="50" charset="-128"/>
              </a:rPr>
              <a:t>一方</a:t>
            </a:r>
            <a:r>
              <a:rPr kumimoji="1" lang="ja-JP" altLang="en-US" sz="1400" dirty="0">
                <a:latin typeface="BIZ UDPゴシック" panose="020B0400000000000000" pitchFamily="50" charset="-128"/>
                <a:ea typeface="BIZ UDPゴシック" panose="020B0400000000000000" pitchFamily="50" charset="-128"/>
              </a:rPr>
              <a:t>、現在は小児期発症の高次脳機能障</a:t>
            </a:r>
            <a:r>
              <a:rPr kumimoji="1" lang="ja-JP" altLang="en-US" sz="1400" dirty="0" smtClean="0">
                <a:latin typeface="BIZ UDPゴシック" panose="020B0400000000000000" pitchFamily="50" charset="-128"/>
                <a:ea typeface="BIZ UDPゴシック" panose="020B0400000000000000" pitchFamily="50" charset="-128"/>
              </a:rPr>
              <a:t>がいの支援状況に</a:t>
            </a:r>
            <a:r>
              <a:rPr kumimoji="1" lang="ja-JP" altLang="en-US" sz="1400" dirty="0">
                <a:latin typeface="BIZ UDPゴシック" panose="020B0400000000000000" pitchFamily="50" charset="-128"/>
                <a:ea typeface="BIZ UDPゴシック" panose="020B0400000000000000" pitchFamily="50" charset="-128"/>
              </a:rPr>
              <a:t>ついて、その実態が把握できていない。</a:t>
            </a:r>
          </a:p>
          <a:p>
            <a:pPr>
              <a:lnSpc>
                <a:spcPct val="120000"/>
              </a:lnSpc>
            </a:pPr>
            <a:r>
              <a:rPr kumimoji="1" lang="ja-JP" altLang="en-US" sz="1400" dirty="0">
                <a:latin typeface="BIZ UDPゴシック" panose="020B0400000000000000" pitchFamily="50" charset="-128"/>
                <a:ea typeface="BIZ UDPゴシック" panose="020B0400000000000000" pitchFamily="50" charset="-128"/>
              </a:rPr>
              <a:t>・そのため、府内における「小児期発症の高次脳機能障がいの</a:t>
            </a:r>
            <a:r>
              <a:rPr kumimoji="1" lang="ja-JP" altLang="en-US" sz="1400" dirty="0" smtClean="0">
                <a:latin typeface="BIZ UDPゴシック" panose="020B0400000000000000" pitchFamily="50" charset="-128"/>
                <a:ea typeface="BIZ UDPゴシック" panose="020B0400000000000000" pitchFamily="50" charset="-128"/>
              </a:rPr>
              <a:t>支援状況」を</a:t>
            </a:r>
            <a:r>
              <a:rPr kumimoji="1" lang="ja-JP" altLang="en-US" sz="1400" dirty="0">
                <a:latin typeface="BIZ UDPゴシック" panose="020B0400000000000000" pitchFamily="50" charset="-128"/>
                <a:ea typeface="BIZ UDPゴシック" panose="020B0400000000000000" pitchFamily="50" charset="-128"/>
              </a:rPr>
              <a:t>把握する</a:t>
            </a:r>
            <a:r>
              <a:rPr kumimoji="1" lang="ja-JP" altLang="en-US" sz="1400" dirty="0" smtClean="0">
                <a:latin typeface="BIZ UDPゴシック" panose="020B0400000000000000" pitchFamily="50" charset="-128"/>
                <a:ea typeface="BIZ UDPゴシック" panose="020B0400000000000000" pitchFamily="50" charset="-128"/>
              </a:rPr>
              <a:t>ために家族交流会等を通じて</a:t>
            </a:r>
            <a:endParaRPr kumimoji="1" lang="en-US" altLang="ja-JP" sz="1400" dirty="0" smtClean="0">
              <a:latin typeface="BIZ UDPゴシック" panose="020B0400000000000000" pitchFamily="50" charset="-128"/>
              <a:ea typeface="BIZ UDPゴシック" panose="020B0400000000000000" pitchFamily="50" charset="-128"/>
            </a:endParaRPr>
          </a:p>
          <a:p>
            <a:pPr>
              <a:lnSpc>
                <a:spcPct val="120000"/>
              </a:lnSpc>
            </a:pPr>
            <a:r>
              <a:rPr kumimoji="1" lang="ja-JP" altLang="en-US" sz="1400" dirty="0">
                <a:latin typeface="BIZ UDPゴシック" panose="020B0400000000000000" pitchFamily="50" charset="-128"/>
                <a:ea typeface="BIZ UDPゴシック" panose="020B0400000000000000" pitchFamily="50" charset="-128"/>
              </a:rPr>
              <a:t>　</a:t>
            </a:r>
            <a:r>
              <a:rPr kumimoji="1" lang="ja-JP" altLang="en-US" sz="1400" dirty="0" smtClean="0">
                <a:latin typeface="BIZ UDPゴシック" panose="020B0400000000000000" pitchFamily="50" charset="-128"/>
                <a:ea typeface="BIZ UDPゴシック" panose="020B0400000000000000" pitchFamily="50" charset="-128"/>
              </a:rPr>
              <a:t>支援ニーズを明らかにし、効果的な支援方法を検討。</a:t>
            </a:r>
            <a:endParaRPr kumimoji="1" lang="en-US" altLang="ja-JP" sz="1400" dirty="0" smtClean="0">
              <a:latin typeface="BIZ UDPゴシック" panose="020B0400000000000000" pitchFamily="50" charset="-128"/>
              <a:ea typeface="BIZ UDPゴシック" panose="020B0400000000000000" pitchFamily="50" charset="-128"/>
            </a:endParaRPr>
          </a:p>
          <a:p>
            <a:pPr>
              <a:lnSpc>
                <a:spcPct val="120000"/>
              </a:lnSpc>
            </a:pPr>
            <a:r>
              <a:rPr kumimoji="1" lang="ja-JP" altLang="en-US" sz="1400" dirty="0" smtClean="0">
                <a:latin typeface="BIZ UDPゴシック" panose="020B0400000000000000" pitchFamily="50" charset="-128"/>
                <a:ea typeface="BIZ UDPゴシック" panose="020B0400000000000000" pitchFamily="50" charset="-128"/>
              </a:rPr>
              <a:t>①</a:t>
            </a:r>
            <a:r>
              <a:rPr kumimoji="1" lang="ja-JP" altLang="en-US" sz="1400" dirty="0" err="1" smtClean="0">
                <a:latin typeface="BIZ UDPゴシック" panose="020B0400000000000000" pitchFamily="50" charset="-128"/>
                <a:ea typeface="BIZ UDPゴシック" panose="020B0400000000000000" pitchFamily="50" charset="-128"/>
              </a:rPr>
              <a:t>高次脳機能障がい</a:t>
            </a:r>
            <a:r>
              <a:rPr kumimoji="1" lang="ja-JP" altLang="en-US" sz="1400" dirty="0" smtClean="0">
                <a:latin typeface="BIZ UDPゴシック" panose="020B0400000000000000" pitchFamily="50" charset="-128"/>
                <a:ea typeface="BIZ UDPゴシック" panose="020B0400000000000000" pitchFamily="50" charset="-128"/>
              </a:rPr>
              <a:t>児の支援状況等について調査</a:t>
            </a:r>
            <a:endParaRPr kumimoji="1" lang="en-US" altLang="ja-JP" sz="1400" dirty="0" smtClean="0">
              <a:latin typeface="BIZ UDPゴシック" panose="020B0400000000000000" pitchFamily="50" charset="-128"/>
              <a:ea typeface="BIZ UDPゴシック" panose="020B0400000000000000" pitchFamily="50" charset="-128"/>
            </a:endParaRPr>
          </a:p>
          <a:p>
            <a:pPr>
              <a:lnSpc>
                <a:spcPct val="120000"/>
              </a:lnSpc>
            </a:pPr>
            <a:r>
              <a:rPr kumimoji="1" lang="ja-JP" altLang="en-US" sz="1400" dirty="0" smtClean="0">
                <a:latin typeface="BIZ UDPゴシック" panose="020B0400000000000000" pitchFamily="50" charset="-128"/>
                <a:ea typeface="BIZ UDPゴシック" panose="020B0400000000000000" pitchFamily="50" charset="-128"/>
              </a:rPr>
              <a:t>②調査対象：家族交流会、医療</a:t>
            </a:r>
            <a:r>
              <a:rPr kumimoji="1" lang="ja-JP" altLang="en-US" sz="1400" dirty="0">
                <a:latin typeface="BIZ UDPゴシック" panose="020B0400000000000000" pitchFamily="50" charset="-128"/>
                <a:ea typeface="BIZ UDPゴシック" panose="020B0400000000000000" pitchFamily="50" charset="-128"/>
              </a:rPr>
              <a:t>機関、放課後等</a:t>
            </a:r>
            <a:r>
              <a:rPr kumimoji="1" lang="ja-JP" altLang="en-US" sz="1400" dirty="0" smtClean="0">
                <a:latin typeface="BIZ UDPゴシック" panose="020B0400000000000000" pitchFamily="50" charset="-128"/>
                <a:ea typeface="BIZ UDPゴシック" panose="020B0400000000000000" pitchFamily="50" charset="-128"/>
              </a:rPr>
              <a:t>デイサービス事業所</a:t>
            </a:r>
            <a:r>
              <a:rPr kumimoji="1" lang="ja-JP" altLang="en-US" sz="1400" dirty="0">
                <a:latin typeface="BIZ UDPゴシック" panose="020B0400000000000000" pitchFamily="50" charset="-128"/>
                <a:ea typeface="BIZ UDPゴシック" panose="020B0400000000000000" pitchFamily="50" charset="-128"/>
              </a:rPr>
              <a:t>、</a:t>
            </a:r>
            <a:r>
              <a:rPr kumimoji="1" lang="ja-JP" altLang="en-US" sz="1400" dirty="0" smtClean="0">
                <a:latin typeface="BIZ UDPゴシック" panose="020B0400000000000000" pitchFamily="50" charset="-128"/>
                <a:ea typeface="BIZ UDPゴシック" panose="020B0400000000000000" pitchFamily="50" charset="-128"/>
              </a:rPr>
              <a:t>市町村教育委員会等</a:t>
            </a:r>
            <a:endParaRPr kumimoji="1" lang="en-US" altLang="ja-JP" sz="1400" dirty="0" smtClean="0">
              <a:latin typeface="BIZ UDPゴシック" panose="020B0400000000000000" pitchFamily="50" charset="-128"/>
              <a:ea typeface="BIZ UDPゴシック" panose="020B0400000000000000" pitchFamily="50" charset="-128"/>
            </a:endParaRPr>
          </a:p>
        </p:txBody>
      </p:sp>
      <p:sp>
        <p:nvSpPr>
          <p:cNvPr id="13" name="テキスト ボックス 12"/>
          <p:cNvSpPr txBox="1"/>
          <p:nvPr/>
        </p:nvSpPr>
        <p:spPr>
          <a:xfrm>
            <a:off x="286757" y="1712590"/>
            <a:ext cx="9165443" cy="1384995"/>
          </a:xfrm>
          <a:prstGeom prst="rect">
            <a:avLst/>
          </a:prstGeom>
          <a:noFill/>
        </p:spPr>
        <p:txBody>
          <a:bodyPr wrap="square" rtlCol="0">
            <a:spAutoFit/>
          </a:bodyPr>
          <a:lstStyle/>
          <a:p>
            <a:pPr>
              <a:lnSpc>
                <a:spcPct val="120000"/>
              </a:lnSpc>
            </a:pPr>
            <a:r>
              <a:rPr lang="ja-JP" altLang="en-US" sz="1400" dirty="0">
                <a:latin typeface="BIZ UDPゴシック" panose="020B0400000000000000" pitchFamily="50" charset="-128"/>
                <a:ea typeface="BIZ UDPゴシック" panose="020B0400000000000000" pitchFamily="50" charset="-128"/>
              </a:rPr>
              <a:t>高次脳機能障がいで困りごとを抱える当事者・家族が、情報を入手したり、思いや体験談を共有したりすることができる機会を提供</a:t>
            </a:r>
            <a:r>
              <a:rPr lang="ja-JP" altLang="en-US" sz="1400" dirty="0" smtClean="0">
                <a:latin typeface="BIZ UDPゴシック" panose="020B0400000000000000" pitchFamily="50" charset="-128"/>
                <a:ea typeface="BIZ UDPゴシック" panose="020B0400000000000000" pitchFamily="50" charset="-128"/>
              </a:rPr>
              <a:t>するため、</a:t>
            </a:r>
            <a:r>
              <a:rPr lang="ja-JP" altLang="en-US" sz="1400" dirty="0">
                <a:latin typeface="BIZ UDPゴシック" panose="020B0400000000000000" pitchFamily="50" charset="-128"/>
                <a:ea typeface="BIZ UDPゴシック" panose="020B0400000000000000" pitchFamily="50" charset="-128"/>
              </a:rPr>
              <a:t>今年度下記の通り家族交流会を開催予定</a:t>
            </a:r>
            <a:r>
              <a:rPr lang="ja-JP" altLang="en-US" sz="1400" dirty="0" smtClean="0">
                <a:latin typeface="BIZ UDPゴシック" panose="020B0400000000000000" pitchFamily="50" charset="-128"/>
                <a:ea typeface="BIZ UDPゴシック" panose="020B0400000000000000" pitchFamily="50" charset="-128"/>
              </a:rPr>
              <a:t>。（詳細は後日府</a:t>
            </a:r>
            <a:r>
              <a:rPr lang="en-US" altLang="ja-JP" sz="1400" dirty="0" smtClean="0">
                <a:latin typeface="BIZ UDPゴシック" panose="020B0400000000000000" pitchFamily="50" charset="-128"/>
                <a:ea typeface="BIZ UDPゴシック" panose="020B0400000000000000" pitchFamily="50" charset="-128"/>
              </a:rPr>
              <a:t>HP</a:t>
            </a:r>
            <a:r>
              <a:rPr lang="ja-JP" altLang="en-US" sz="1400" dirty="0" smtClean="0">
                <a:latin typeface="BIZ UDPゴシック" panose="020B0400000000000000" pitchFamily="50" charset="-128"/>
                <a:ea typeface="BIZ UDPゴシック" panose="020B0400000000000000" pitchFamily="50" charset="-128"/>
              </a:rPr>
              <a:t>等で案内）</a:t>
            </a:r>
            <a:endParaRPr lang="en-US" altLang="ja-JP" sz="1400" dirty="0">
              <a:latin typeface="BIZ UDPゴシック" panose="020B0400000000000000" pitchFamily="50" charset="-128"/>
              <a:ea typeface="BIZ UDPゴシック" panose="020B0400000000000000" pitchFamily="50" charset="-128"/>
            </a:endParaRPr>
          </a:p>
          <a:p>
            <a:pPr>
              <a:lnSpc>
                <a:spcPct val="120000"/>
              </a:lnSpc>
            </a:pPr>
            <a:r>
              <a:rPr lang="ja-JP" altLang="en-US" sz="1400" dirty="0">
                <a:latin typeface="BIZ UDPゴシック" panose="020B0400000000000000" pitchFamily="50" charset="-128"/>
                <a:ea typeface="BIZ UDPゴシック" panose="020B0400000000000000" pitchFamily="50" charset="-128"/>
              </a:rPr>
              <a:t>・日時</a:t>
            </a:r>
            <a:r>
              <a:rPr lang="ja-JP" altLang="en-US" sz="1400" dirty="0" smtClean="0">
                <a:latin typeface="BIZ UDPゴシック" panose="020B0400000000000000" pitchFamily="50" charset="-128"/>
                <a:ea typeface="BIZ UDPゴシック" panose="020B0400000000000000" pitchFamily="50" charset="-128"/>
              </a:rPr>
              <a:t>：令和５年</a:t>
            </a:r>
            <a:r>
              <a:rPr lang="en-US" altLang="ja-JP" sz="1400" dirty="0" smtClean="0">
                <a:latin typeface="BIZ UDPゴシック" panose="020B0400000000000000" pitchFamily="50" charset="-128"/>
                <a:ea typeface="BIZ UDPゴシック" panose="020B0400000000000000" pitchFamily="50" charset="-128"/>
              </a:rPr>
              <a:t>12</a:t>
            </a:r>
            <a:r>
              <a:rPr lang="ja-JP" altLang="en-US" sz="1400" dirty="0" smtClean="0">
                <a:latin typeface="BIZ UDPゴシック" panose="020B0400000000000000" pitchFamily="50" charset="-128"/>
                <a:ea typeface="BIZ UDPゴシック" panose="020B0400000000000000" pitchFamily="50" charset="-128"/>
              </a:rPr>
              <a:t>月</a:t>
            </a:r>
            <a:r>
              <a:rPr lang="en-US" altLang="ja-JP" sz="1400" dirty="0" smtClean="0">
                <a:latin typeface="BIZ UDPゴシック" panose="020B0400000000000000" pitchFamily="50" charset="-128"/>
                <a:ea typeface="BIZ UDPゴシック" panose="020B0400000000000000" pitchFamily="50" charset="-128"/>
              </a:rPr>
              <a:t>15</a:t>
            </a:r>
            <a:r>
              <a:rPr lang="ja-JP" altLang="en-US" sz="1400" dirty="0" smtClean="0">
                <a:latin typeface="BIZ UDPゴシック" panose="020B0400000000000000" pitchFamily="50" charset="-128"/>
                <a:ea typeface="BIZ UDPゴシック" panose="020B0400000000000000" pitchFamily="50" charset="-128"/>
              </a:rPr>
              <a:t>日（金）</a:t>
            </a:r>
            <a:endParaRPr lang="en-US" altLang="ja-JP" sz="1400" dirty="0" smtClean="0">
              <a:latin typeface="BIZ UDPゴシック" panose="020B0400000000000000" pitchFamily="50" charset="-128"/>
              <a:ea typeface="BIZ UDPゴシック" panose="020B0400000000000000" pitchFamily="50" charset="-128"/>
            </a:endParaRPr>
          </a:p>
          <a:p>
            <a:pPr>
              <a:lnSpc>
                <a:spcPct val="120000"/>
              </a:lnSpc>
            </a:pPr>
            <a:r>
              <a:rPr lang="ja-JP" altLang="en-US" sz="1400" dirty="0" smtClean="0">
                <a:latin typeface="BIZ UDPゴシック" panose="020B0400000000000000" pitchFamily="50" charset="-128"/>
                <a:ea typeface="BIZ UDPゴシック" panose="020B0400000000000000" pitchFamily="50" charset="-128"/>
              </a:rPr>
              <a:t>・</a:t>
            </a:r>
            <a:r>
              <a:rPr lang="ja-JP" altLang="en-US" sz="1400" dirty="0">
                <a:latin typeface="BIZ UDPゴシック" panose="020B0400000000000000" pitchFamily="50" charset="-128"/>
                <a:ea typeface="BIZ UDPゴシック" panose="020B0400000000000000" pitchFamily="50" charset="-128"/>
              </a:rPr>
              <a:t>場所</a:t>
            </a:r>
            <a:r>
              <a:rPr lang="ja-JP" altLang="en-US" sz="1400" dirty="0" smtClean="0">
                <a:latin typeface="BIZ UDPゴシック" panose="020B0400000000000000" pitchFamily="50" charset="-128"/>
                <a:ea typeface="BIZ UDPゴシック" panose="020B0400000000000000" pitchFamily="50" charset="-128"/>
              </a:rPr>
              <a:t>：</a:t>
            </a:r>
            <a:r>
              <a:rPr lang="ja-JP" altLang="en-US" sz="1400" dirty="0" err="1" smtClean="0">
                <a:latin typeface="BIZ UDPゴシック" panose="020B0400000000000000" pitchFamily="50" charset="-128"/>
                <a:ea typeface="BIZ UDPゴシック" panose="020B0400000000000000" pitchFamily="50" charset="-128"/>
              </a:rPr>
              <a:t>大阪府障がい</a:t>
            </a:r>
            <a:r>
              <a:rPr lang="ja-JP" altLang="en-US" sz="1400" dirty="0" smtClean="0">
                <a:latin typeface="BIZ UDPゴシック" panose="020B0400000000000000" pitchFamily="50" charset="-128"/>
                <a:ea typeface="BIZ UDPゴシック" panose="020B0400000000000000" pitchFamily="50" charset="-128"/>
              </a:rPr>
              <a:t>者自立センター　１階大会議室</a:t>
            </a:r>
            <a:endParaRPr lang="en-US" altLang="ja-JP" sz="1400" dirty="0">
              <a:latin typeface="BIZ UDPゴシック" panose="020B0400000000000000" pitchFamily="50" charset="-128"/>
              <a:ea typeface="BIZ UDPゴシック" panose="020B0400000000000000" pitchFamily="50" charset="-128"/>
            </a:endParaRPr>
          </a:p>
          <a:p>
            <a:pPr>
              <a:lnSpc>
                <a:spcPct val="120000"/>
              </a:lnSpc>
            </a:pPr>
            <a:r>
              <a:rPr lang="ja-JP" altLang="en-US" sz="1400" dirty="0">
                <a:latin typeface="BIZ UDPゴシック" panose="020B0400000000000000" pitchFamily="50" charset="-128"/>
                <a:ea typeface="BIZ UDPゴシック" panose="020B0400000000000000" pitchFamily="50" charset="-128"/>
              </a:rPr>
              <a:t>実施</a:t>
            </a:r>
            <a:r>
              <a:rPr lang="ja-JP" altLang="en-US" sz="1400" dirty="0" smtClean="0">
                <a:latin typeface="BIZ UDPゴシック" panose="020B0400000000000000" pitchFamily="50" charset="-128"/>
                <a:ea typeface="BIZ UDPゴシック" panose="020B0400000000000000" pitchFamily="50" charset="-128"/>
              </a:rPr>
              <a:t>にあたり、</a:t>
            </a:r>
            <a:r>
              <a:rPr lang="ja-JP" altLang="en-US" sz="1400" dirty="0">
                <a:latin typeface="BIZ UDPゴシック" panose="020B0400000000000000" pitchFamily="50" charset="-128"/>
                <a:ea typeface="BIZ UDPゴシック" panose="020B0400000000000000" pitchFamily="50" charset="-128"/>
              </a:rPr>
              <a:t>高次脳機能障がい児のケースに複数携わっている大阪</a:t>
            </a:r>
            <a:r>
              <a:rPr lang="ja-JP" altLang="en-US" sz="1400" dirty="0" smtClean="0">
                <a:latin typeface="BIZ UDPゴシック" panose="020B0400000000000000" pitchFamily="50" charset="-128"/>
                <a:ea typeface="BIZ UDPゴシック" panose="020B0400000000000000" pitchFamily="50" charset="-128"/>
              </a:rPr>
              <a:t>医科薬科大学</a:t>
            </a:r>
            <a:r>
              <a:rPr lang="en-US" altLang="ja-JP" sz="1400" dirty="0">
                <a:latin typeface="BIZ UDPゴシック" panose="020B0400000000000000" pitchFamily="50" charset="-128"/>
                <a:ea typeface="BIZ UDPゴシック" panose="020B0400000000000000" pitchFamily="50" charset="-128"/>
              </a:rPr>
              <a:t>LD</a:t>
            </a:r>
            <a:r>
              <a:rPr lang="ja-JP" altLang="en-US" sz="1400" dirty="0">
                <a:latin typeface="BIZ UDPゴシック" panose="020B0400000000000000" pitchFamily="50" charset="-128"/>
                <a:ea typeface="BIZ UDPゴシック" panose="020B0400000000000000" pitchFamily="50" charset="-128"/>
              </a:rPr>
              <a:t>センターの言語聴覚士も協力。</a:t>
            </a:r>
            <a:endParaRPr lang="en-US" altLang="ja-JP" sz="1400" dirty="0">
              <a:latin typeface="BIZ UDPゴシック" panose="020B0400000000000000" pitchFamily="50" charset="-128"/>
              <a:ea typeface="BIZ UDPゴシック" panose="020B0400000000000000" pitchFamily="50" charset="-128"/>
            </a:endParaRPr>
          </a:p>
        </p:txBody>
      </p:sp>
      <p:sp>
        <p:nvSpPr>
          <p:cNvPr id="19" name="正方形/長方形 18"/>
          <p:cNvSpPr/>
          <p:nvPr/>
        </p:nvSpPr>
        <p:spPr>
          <a:xfrm>
            <a:off x="218941" y="1616439"/>
            <a:ext cx="9165443" cy="1562869"/>
          </a:xfrm>
          <a:prstGeom prst="rect">
            <a:avLst/>
          </a:prstGeom>
          <a:noFill/>
          <a:ln>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正方形/長方形 19"/>
          <p:cNvSpPr/>
          <p:nvPr/>
        </p:nvSpPr>
        <p:spPr>
          <a:xfrm>
            <a:off x="227087" y="3928180"/>
            <a:ext cx="9165443" cy="2242315"/>
          </a:xfrm>
          <a:prstGeom prst="rect">
            <a:avLst/>
          </a:prstGeom>
          <a:noFill/>
          <a:ln>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509216043"/>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993</TotalTime>
  <Words>378</Words>
  <Application>Microsoft Office PowerPoint</Application>
  <PresentationFormat>A4 210 x 297 mm</PresentationFormat>
  <Paragraphs>28</Paragraphs>
  <Slides>1</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BIZ UDPゴシック</vt:lpstr>
      <vt:lpstr>游ゴシック</vt:lpstr>
      <vt:lpstr>游ゴシック Light</vt:lpstr>
      <vt:lpstr>Arial</vt:lpstr>
      <vt:lpstr>Calibri</vt:lpstr>
      <vt:lpstr>Calibri Light</vt:lpstr>
      <vt:lpstr>Office テーマ</vt:lpstr>
      <vt:lpstr>議題４　高次脳機能障がい児支援の普及啓発等について</vt:lpstr>
    </vt:vector>
  </TitlesOfParts>
  <Company>大阪府</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高次脳機能障がいの診断・検査方法について①</dc:title>
  <cp:revision>97</cp:revision>
  <cp:lastPrinted>2022-02-08T08:47:19Z</cp:lastPrinted>
  <dcterms:created xsi:type="dcterms:W3CDTF">2021-12-06T08:59:04Z</dcterms:created>
  <dcterms:modified xsi:type="dcterms:W3CDTF">2023-09-11T02:15:59Z</dcterms:modified>
</cp:coreProperties>
</file>