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10" saveSubsetFonts="1">
  <p:sldMasterIdLst>
    <p:sldMasterId id="2147483660" r:id="rId1"/>
  </p:sldMasterIdLst>
  <p:notesMasterIdLst>
    <p:notesMasterId r:id="rId5"/>
  </p:notesMasterIdLst>
  <p:handoutMasterIdLst>
    <p:handoutMasterId r:id="rId6"/>
  </p:handoutMasterIdLst>
  <p:sldIdLst>
    <p:sldId id="272" r:id="rId2"/>
    <p:sldId id="273" r:id="rId3"/>
    <p:sldId id="274" r:id="rId4"/>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434" autoAdjust="0"/>
  </p:normalViewPr>
  <p:slideViewPr>
    <p:cSldViewPr snapToGrid="0">
      <p:cViewPr varScale="1">
        <p:scale>
          <a:sx n="74" d="100"/>
          <a:sy n="74" d="100"/>
        </p:scale>
        <p:origin x="990" y="72"/>
      </p:cViewPr>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B3E41890-89ED-4C4E-8B7D-F49ED835F3A2}" type="datetimeFigureOut">
              <a:rPr kumimoji="1" lang="ja-JP" altLang="en-US" smtClean="0"/>
              <a:t>2023/8/31</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C57FEB79-0123-476F-9B2A-637BBA3ED92C}" type="slidenum">
              <a:rPr kumimoji="1" lang="ja-JP" altLang="en-US" smtClean="0"/>
              <a:t>‹#›</a:t>
            </a:fld>
            <a:endParaRPr kumimoji="1" lang="ja-JP" altLang="en-US"/>
          </a:p>
        </p:txBody>
      </p:sp>
    </p:spTree>
    <p:extLst>
      <p:ext uri="{BB962C8B-B14F-4D97-AF65-F5344CB8AC3E}">
        <p14:creationId xmlns:p14="http://schemas.microsoft.com/office/powerpoint/2010/main" val="3503711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0AB8E3B-16AA-47EA-8EC4-DB493BABF76B}" type="datetimeFigureOut">
              <a:rPr kumimoji="1" lang="ja-JP" altLang="en-US" smtClean="0"/>
              <a:t>2023/8/31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53C52C7-AACD-483D-8040-C0830BB2FE86}" type="slidenum">
              <a:rPr kumimoji="1" lang="ja-JP" altLang="en-US" smtClean="0"/>
              <a:t>‹#›</a:t>
            </a:fld>
            <a:endParaRPr kumimoji="1" lang="ja-JP" altLang="en-US"/>
          </a:p>
        </p:txBody>
      </p:sp>
    </p:spTree>
    <p:extLst>
      <p:ext uri="{BB962C8B-B14F-4D97-AF65-F5344CB8AC3E}">
        <p14:creationId xmlns:p14="http://schemas.microsoft.com/office/powerpoint/2010/main" val="23855373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87DDA57-5803-4B1D-8DC9-66DE9FC0167A}" type="datetime1">
              <a:rPr kumimoji="1" lang="ja-JP" altLang="en-US" smtClean="0"/>
              <a:t>2023/8/31</a:t>
            </a:fld>
            <a:endParaRPr kumimoji="1" lang="ja-JP" altLang="en-US"/>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5145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EDF692-E0F0-4523-9AFC-41EBCF450B16}" type="datetime1">
              <a:rPr kumimoji="1" lang="ja-JP" altLang="en-US" smtClean="0"/>
              <a:t>2023/8/31</a:t>
            </a:fld>
            <a:endParaRPr kumimoji="1" lang="ja-JP" altLang="en-US"/>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95005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46633B4-1827-4BF3-91B4-3F9C746C3552}" type="datetime1">
              <a:rPr kumimoji="1" lang="ja-JP" altLang="en-US" smtClean="0"/>
              <a:t>2023/8/31</a:t>
            </a:fld>
            <a:endParaRPr kumimoji="1" lang="ja-JP" altLang="en-US"/>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69711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IZ UDPゴシック" panose="020B0400000000000000" pitchFamily="50" charset="-128"/>
                <a:ea typeface="BIZ UDPゴシック" panose="020B0400000000000000" pitchFamily="50" charset="-128"/>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lvl1pPr>
              <a:defRPr>
                <a:latin typeface="BIZ UDPゴシック" panose="020B0400000000000000" pitchFamily="50" charset="-128"/>
                <a:ea typeface="BIZ UDPゴシック" panose="020B0400000000000000" pitchFamily="50" charset="-128"/>
              </a:defRPr>
            </a:lvl1pPr>
            <a:lvl2pPr>
              <a:defRPr>
                <a:latin typeface="BIZ UDPゴシック" panose="020B0400000000000000" pitchFamily="50" charset="-128"/>
                <a:ea typeface="BIZ UDPゴシック" panose="020B0400000000000000" pitchFamily="50" charset="-128"/>
              </a:defRPr>
            </a:lvl2pPr>
            <a:lvl3pPr>
              <a:defRPr>
                <a:latin typeface="BIZ UDPゴシック" panose="020B0400000000000000" pitchFamily="50" charset="-128"/>
                <a:ea typeface="BIZ UDPゴシック" panose="020B0400000000000000" pitchFamily="50" charset="-128"/>
              </a:defRPr>
            </a:lvl3pPr>
            <a:lvl4pPr>
              <a:defRPr>
                <a:latin typeface="BIZ UDPゴシック" panose="020B0400000000000000" pitchFamily="50" charset="-128"/>
                <a:ea typeface="BIZ UDPゴシック" panose="020B0400000000000000" pitchFamily="50" charset="-128"/>
              </a:defRPr>
            </a:lvl4pPr>
            <a:lvl5pPr>
              <a:defRPr>
                <a:latin typeface="BIZ UDPゴシック" panose="020B0400000000000000" pitchFamily="50" charset="-128"/>
                <a:ea typeface="BIZ UDPゴシック" panose="020B0400000000000000"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atin typeface="BIZ UDPゴシック" panose="020B0400000000000000" pitchFamily="50" charset="-128"/>
                <a:ea typeface="BIZ UDPゴシック" panose="020B0400000000000000" pitchFamily="50" charset="-128"/>
              </a:defRPr>
            </a:lvl1pPr>
          </a:lstStyle>
          <a:p>
            <a:fld id="{5C9A9BAE-3030-46D6-9269-12CA03A626B5}" type="datetime1">
              <a:rPr kumimoji="1" lang="ja-JP" altLang="en-US" smtClean="0"/>
              <a:t>2023/8/31</a:t>
            </a:fld>
            <a:endParaRPr kumimoji="1" lang="ja-JP" altLang="en-US"/>
          </a:p>
        </p:txBody>
      </p:sp>
      <p:sp>
        <p:nvSpPr>
          <p:cNvPr id="5" name="Footer Placeholder 4"/>
          <p:cNvSpPr>
            <a:spLocks noGrp="1"/>
          </p:cNvSpPr>
          <p:nvPr>
            <p:ph type="ftr" sz="quarter" idx="11"/>
          </p:nvPr>
        </p:nvSpPr>
        <p:spPr/>
        <p:txBody>
          <a:bodyPr/>
          <a:lstStyle>
            <a:lvl1pPr>
              <a:defRPr b="0">
                <a:latin typeface="BIZ UDPゴシック" panose="020B0400000000000000" pitchFamily="50" charset="-128"/>
                <a:ea typeface="BIZ UDPゴシック" panose="020B0400000000000000" pitchFamily="50" charset="-128"/>
              </a:defRPr>
            </a:lvl1pPr>
          </a:lstStyle>
          <a:p>
            <a:r>
              <a:rPr kumimoji="1" lang="ja-JP" altLang="en-US"/>
              <a:t>意見交換テーマ２　普及啓発及び人材育成</a:t>
            </a:r>
            <a:endParaRPr kumimoji="1" lang="ja-JP" altLang="en-US" dirty="0"/>
          </a:p>
        </p:txBody>
      </p:sp>
      <p:sp>
        <p:nvSpPr>
          <p:cNvPr id="6" name="Slide Number Placeholder 5"/>
          <p:cNvSpPr>
            <a:spLocks noGrp="1"/>
          </p:cNvSpPr>
          <p:nvPr>
            <p:ph type="sldNum" sz="quarter" idx="12"/>
          </p:nvPr>
        </p:nvSpPr>
        <p:spPr>
          <a:xfrm>
            <a:off x="7473192" y="6356352"/>
            <a:ext cx="2228850" cy="365125"/>
          </a:xfrm>
        </p:spPr>
        <p:txBody>
          <a:bodyPr/>
          <a:lstStyle>
            <a:lvl1pPr>
              <a:defRPr sz="1800" b="1">
                <a:solidFill>
                  <a:schemeClr val="tx1"/>
                </a:solidFill>
                <a:latin typeface="BIZ UDPゴシック" panose="020B0400000000000000" pitchFamily="50" charset="-128"/>
                <a:ea typeface="BIZ UDPゴシック" panose="020B0400000000000000" pitchFamily="50" charset="-128"/>
              </a:defRPr>
            </a:lvl1pPr>
          </a:lstStyle>
          <a:p>
            <a:fld id="{8AAA9E22-95CD-4913-8295-F7735B0BBB9F}" type="slidenum">
              <a:rPr kumimoji="1" lang="ja-JP" altLang="en-US" smtClean="0"/>
              <a:pPr/>
              <a:t>‹#›</a:t>
            </a:fld>
            <a:endParaRPr kumimoji="1" lang="ja-JP" altLang="en-US" dirty="0"/>
          </a:p>
        </p:txBody>
      </p:sp>
    </p:spTree>
    <p:extLst>
      <p:ext uri="{BB962C8B-B14F-4D97-AF65-F5344CB8AC3E}">
        <p14:creationId xmlns:p14="http://schemas.microsoft.com/office/powerpoint/2010/main" val="1481866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4" name="Date Placeholder 3"/>
          <p:cNvSpPr>
            <a:spLocks noGrp="1"/>
          </p:cNvSpPr>
          <p:nvPr>
            <p:ph type="dt" sz="half" idx="10"/>
          </p:nvPr>
        </p:nvSpPr>
        <p:spPr/>
        <p:txBody>
          <a:bodyPr/>
          <a:lstStyle/>
          <a:p>
            <a:fld id="{7CE4B09B-CAA8-4E6A-9E5E-40510435B7E2}" type="datetime1">
              <a:rPr kumimoji="1" lang="ja-JP" altLang="en-US" smtClean="0"/>
              <a:t>2023/8/31</a:t>
            </a:fld>
            <a:endParaRPr kumimoji="1" lang="ja-JP" altLang="en-US" dirty="0"/>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endParaRPr kumimoji="1" lang="ja-JP" altLang="en-US" dirty="0"/>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09030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00180E7-050F-487A-8C70-EB2C400A9E67}" type="datetime1">
              <a:rPr kumimoji="1" lang="ja-JP" altLang="en-US" smtClean="0"/>
              <a:t>2023/8/31</a:t>
            </a:fld>
            <a:endParaRPr kumimoji="1" lang="ja-JP" altLang="en-US"/>
          </a:p>
        </p:txBody>
      </p:sp>
      <p:sp>
        <p:nvSpPr>
          <p:cNvPr id="6" name="Footer Placeholder 5"/>
          <p:cNvSpPr>
            <a:spLocks noGrp="1"/>
          </p:cNvSpPr>
          <p:nvPr>
            <p:ph type="ftr" sz="quarter" idx="11"/>
          </p:nvPr>
        </p:nvSpPr>
        <p:spPr/>
        <p:txBody>
          <a:bodyPr/>
          <a:lstStyle/>
          <a:p>
            <a:r>
              <a:rPr kumimoji="1" lang="ja-JP" altLang="en-US"/>
              <a:t>意見交換テーマ２　普及啓発及び人材育成</a:t>
            </a:r>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627433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5187114-079F-4337-8902-01A6D17E04CD}" type="datetime1">
              <a:rPr kumimoji="1" lang="ja-JP" altLang="en-US" smtClean="0"/>
              <a:t>2023/8/31</a:t>
            </a:fld>
            <a:endParaRPr kumimoji="1" lang="ja-JP" altLang="en-US"/>
          </a:p>
        </p:txBody>
      </p:sp>
      <p:sp>
        <p:nvSpPr>
          <p:cNvPr id="8" name="Footer Placeholder 7"/>
          <p:cNvSpPr>
            <a:spLocks noGrp="1"/>
          </p:cNvSpPr>
          <p:nvPr>
            <p:ph type="ftr" sz="quarter" idx="11"/>
          </p:nvPr>
        </p:nvSpPr>
        <p:spPr/>
        <p:txBody>
          <a:bodyPr/>
          <a:lstStyle/>
          <a:p>
            <a:r>
              <a:rPr kumimoji="1" lang="ja-JP" altLang="en-US"/>
              <a:t>意見交換テーマ２　普及啓発及び人材育成</a:t>
            </a:r>
          </a:p>
        </p:txBody>
      </p:sp>
      <p:sp>
        <p:nvSpPr>
          <p:cNvPr id="9" name="Slide Number Placeholder 8"/>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623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1D4160C-0144-4214-BF76-74AD70CB316C}" type="datetime1">
              <a:rPr kumimoji="1" lang="ja-JP" altLang="en-US" smtClean="0"/>
              <a:t>2023/8/31</a:t>
            </a:fld>
            <a:endParaRPr kumimoji="1" lang="ja-JP" altLang="en-US"/>
          </a:p>
        </p:txBody>
      </p:sp>
      <p:sp>
        <p:nvSpPr>
          <p:cNvPr id="4" name="Footer Placeholder 3"/>
          <p:cNvSpPr>
            <a:spLocks noGrp="1"/>
          </p:cNvSpPr>
          <p:nvPr>
            <p:ph type="ftr" sz="quarter" idx="11"/>
          </p:nvPr>
        </p:nvSpPr>
        <p:spPr/>
        <p:txBody>
          <a:bodyPr/>
          <a:lstStyle/>
          <a:p>
            <a:r>
              <a:rPr kumimoji="1" lang="ja-JP" altLang="en-US"/>
              <a:t>意見交換テーマ２　普及啓発及び人材育成</a:t>
            </a:r>
          </a:p>
        </p:txBody>
      </p:sp>
      <p:sp>
        <p:nvSpPr>
          <p:cNvPr id="5" name="Slide Number Placeholder 4"/>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62148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579F99-4A12-4C62-961F-9F46EB94FBAA}" type="datetime1">
              <a:rPr kumimoji="1" lang="ja-JP" altLang="en-US" smtClean="0"/>
              <a:t>2023/8/31</a:t>
            </a:fld>
            <a:endParaRPr kumimoji="1" lang="ja-JP" altLang="en-US"/>
          </a:p>
        </p:txBody>
      </p:sp>
      <p:sp>
        <p:nvSpPr>
          <p:cNvPr id="3" name="Footer Placeholder 2"/>
          <p:cNvSpPr>
            <a:spLocks noGrp="1"/>
          </p:cNvSpPr>
          <p:nvPr>
            <p:ph type="ftr" sz="quarter" idx="11"/>
          </p:nvPr>
        </p:nvSpPr>
        <p:spPr/>
        <p:txBody>
          <a:bodyPr/>
          <a:lstStyle/>
          <a:p>
            <a:r>
              <a:rPr kumimoji="1" lang="ja-JP" altLang="en-US"/>
              <a:t>意見交換テーマ２　普及啓発及び人材育成</a:t>
            </a:r>
          </a:p>
        </p:txBody>
      </p:sp>
      <p:sp>
        <p:nvSpPr>
          <p:cNvPr id="4" name="Slide Number Placeholder 3"/>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157233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A86041-3F6E-4C91-8CC5-A584863E2790}" type="datetime1">
              <a:rPr kumimoji="1" lang="ja-JP" altLang="en-US" smtClean="0"/>
              <a:t>2023/8/31</a:t>
            </a:fld>
            <a:endParaRPr kumimoji="1" lang="ja-JP" altLang="en-US"/>
          </a:p>
        </p:txBody>
      </p:sp>
      <p:sp>
        <p:nvSpPr>
          <p:cNvPr id="6" name="Footer Placeholder 5"/>
          <p:cNvSpPr>
            <a:spLocks noGrp="1"/>
          </p:cNvSpPr>
          <p:nvPr>
            <p:ph type="ftr" sz="quarter" idx="11"/>
          </p:nvPr>
        </p:nvSpPr>
        <p:spPr/>
        <p:txBody>
          <a:bodyPr/>
          <a:lstStyle/>
          <a:p>
            <a:r>
              <a:rPr kumimoji="1" lang="ja-JP" altLang="en-US"/>
              <a:t>意見交換テーマ２　普及啓発及び人材育成</a:t>
            </a:r>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506643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1B4C293-7549-45F1-AA8A-BE2311FAC455}" type="datetime1">
              <a:rPr kumimoji="1" lang="ja-JP" altLang="en-US" smtClean="0"/>
              <a:t>2023/8/31</a:t>
            </a:fld>
            <a:endParaRPr kumimoji="1" lang="ja-JP" altLang="en-US"/>
          </a:p>
        </p:txBody>
      </p:sp>
      <p:sp>
        <p:nvSpPr>
          <p:cNvPr id="6" name="Footer Placeholder 5"/>
          <p:cNvSpPr>
            <a:spLocks noGrp="1"/>
          </p:cNvSpPr>
          <p:nvPr>
            <p:ph type="ftr" sz="quarter" idx="11"/>
          </p:nvPr>
        </p:nvSpPr>
        <p:spPr/>
        <p:txBody>
          <a:bodyPr/>
          <a:lstStyle/>
          <a:p>
            <a:r>
              <a:rPr kumimoji="1" lang="ja-JP" altLang="en-US"/>
              <a:t>意見交換テーマ２　普及啓発及び人材育成</a:t>
            </a:r>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889696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697980-404C-4AF5-9EDC-C2C66179134D}" type="datetime1">
              <a:rPr kumimoji="1" lang="ja-JP" altLang="en-US" smtClean="0"/>
              <a:t>2023/8/31</a:t>
            </a:fld>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b="1">
                <a:solidFill>
                  <a:schemeClr val="tx1">
                    <a:tint val="75000"/>
                  </a:schemeClr>
                </a:solidFill>
              </a:defRPr>
            </a:lvl1pPr>
          </a:lstStyle>
          <a:p>
            <a:fld id="{8AAA9E22-95CD-4913-8295-F7735B0BBB9F}" type="slidenum">
              <a:rPr kumimoji="1" lang="ja-JP" altLang="en-US" smtClean="0"/>
              <a:pPr/>
              <a:t>‹#›</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dirty="0"/>
              <a:t>意見交換テーマ２　普及啓発及び人材育成</a:t>
            </a:r>
          </a:p>
        </p:txBody>
      </p:sp>
    </p:spTree>
    <p:extLst>
      <p:ext uri="{BB962C8B-B14F-4D97-AF65-F5344CB8AC3E}">
        <p14:creationId xmlns:p14="http://schemas.microsoft.com/office/powerpoint/2010/main" val="2136655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a:solidFill>
                  <a:schemeClr val="bg1"/>
                </a:solidFill>
              </a:rPr>
              <a:t>議題３　高次脳機能障がいの普及啓発の方向性について</a:t>
            </a:r>
            <a:endParaRPr lang="ja-JP" altLang="en-US" sz="2000" b="1" dirty="0">
              <a:solidFill>
                <a:schemeClr val="bg1"/>
              </a:solidFill>
            </a:endParaRPr>
          </a:p>
        </p:txBody>
      </p:sp>
      <p:sp>
        <p:nvSpPr>
          <p:cNvPr id="3" name="コンテンツ プレースホルダー 2"/>
          <p:cNvSpPr>
            <a:spLocks noGrp="1"/>
          </p:cNvSpPr>
          <p:nvPr>
            <p:ph idx="1"/>
          </p:nvPr>
        </p:nvSpPr>
        <p:spPr>
          <a:xfrm>
            <a:off x="0" y="648003"/>
            <a:ext cx="9906000" cy="331435"/>
          </a:xfrm>
          <a:solidFill>
            <a:schemeClr val="accent1">
              <a:lumMod val="20000"/>
              <a:lumOff val="80000"/>
            </a:schemeClr>
          </a:solidFill>
        </p:spPr>
        <p:txBody>
          <a:bodyPr>
            <a:normAutofit/>
          </a:bodyPr>
          <a:lstStyle/>
          <a:p>
            <a:pPr marL="0" indent="0">
              <a:buNone/>
            </a:pPr>
            <a:r>
              <a:rPr lang="ja-JP" altLang="en-US" sz="1600" b="1" dirty="0">
                <a:latin typeface="+mn-ea"/>
              </a:rPr>
              <a:t>ご意見いただきたい内容：効果的な普及啓発方法について</a:t>
            </a:r>
            <a:endParaRPr lang="en-US" altLang="ja-JP" sz="1600" b="1" dirty="0">
              <a:latin typeface="+mn-ea"/>
            </a:endParaRPr>
          </a:p>
          <a:p>
            <a:endParaRPr lang="ja-JP" altLang="en-US" sz="1200" dirty="0"/>
          </a:p>
        </p:txBody>
      </p:sp>
      <p:sp>
        <p:nvSpPr>
          <p:cNvPr id="4" name="スライド番号プレースホルダー 3"/>
          <p:cNvSpPr>
            <a:spLocks noGrp="1"/>
          </p:cNvSpPr>
          <p:nvPr>
            <p:ph type="sldNum" sz="quarter" idx="12"/>
          </p:nvPr>
        </p:nvSpPr>
        <p:spPr/>
        <p:txBody>
          <a:bodyPr/>
          <a:lstStyle/>
          <a:p>
            <a:r>
              <a:rPr kumimoji="1" lang="en-US" altLang="ja-JP" dirty="0"/>
              <a:t>12</a:t>
            </a:r>
            <a:endParaRPr kumimoji="1" lang="ja-JP" altLang="en-US" dirty="0"/>
          </a:p>
        </p:txBody>
      </p:sp>
      <p:sp>
        <p:nvSpPr>
          <p:cNvPr id="5" name="テキスト ボックス 4"/>
          <p:cNvSpPr txBox="1"/>
          <p:nvPr/>
        </p:nvSpPr>
        <p:spPr>
          <a:xfrm>
            <a:off x="0" y="992527"/>
            <a:ext cx="9906000" cy="3816429"/>
          </a:xfrm>
          <a:prstGeom prst="rect">
            <a:avLst/>
          </a:prstGeom>
          <a:noFill/>
        </p:spPr>
        <p:txBody>
          <a:bodyPr wrap="square" rtlCol="0">
            <a:spAutoFit/>
          </a:bodyPr>
          <a:lstStyle/>
          <a:p>
            <a:r>
              <a:rPr kumimoji="1" lang="ja-JP" altLang="en-US" b="1" dirty="0">
                <a:latin typeface="BIZ UDPゴシック" panose="020B0400000000000000" pitchFamily="50" charset="-128"/>
                <a:ea typeface="BIZ UDPゴシック" panose="020B0400000000000000" pitchFamily="50" charset="-128"/>
              </a:rPr>
              <a:t>１．普及啓発イベント</a:t>
            </a:r>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sz="2600"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512910872"/>
              </p:ext>
            </p:extLst>
          </p:nvPr>
        </p:nvGraphicFramePr>
        <p:xfrm>
          <a:off x="367721" y="2203924"/>
          <a:ext cx="8870115" cy="4580625"/>
        </p:xfrm>
        <a:graphic>
          <a:graphicData uri="http://schemas.openxmlformats.org/drawingml/2006/table">
            <a:tbl>
              <a:tblPr firstRow="1" bandRow="1">
                <a:tableStyleId>{69012ECD-51FC-41F1-AA8D-1B2483CD663E}</a:tableStyleId>
              </a:tblPr>
              <a:tblGrid>
                <a:gridCol w="2536273">
                  <a:extLst>
                    <a:ext uri="{9D8B030D-6E8A-4147-A177-3AD203B41FA5}">
                      <a16:colId xmlns:a16="http://schemas.microsoft.com/office/drawing/2014/main" val="1961910362"/>
                    </a:ext>
                  </a:extLst>
                </a:gridCol>
                <a:gridCol w="2151531">
                  <a:extLst>
                    <a:ext uri="{9D8B030D-6E8A-4147-A177-3AD203B41FA5}">
                      <a16:colId xmlns:a16="http://schemas.microsoft.com/office/drawing/2014/main" val="1047708475"/>
                    </a:ext>
                  </a:extLst>
                </a:gridCol>
                <a:gridCol w="4182311">
                  <a:extLst>
                    <a:ext uri="{9D8B030D-6E8A-4147-A177-3AD203B41FA5}">
                      <a16:colId xmlns:a16="http://schemas.microsoft.com/office/drawing/2014/main" val="3842641518"/>
                    </a:ext>
                  </a:extLst>
                </a:gridCol>
              </a:tblGrid>
              <a:tr h="271153">
                <a:tc>
                  <a:txBody>
                    <a:bodyPr/>
                    <a:lstStyle/>
                    <a:p>
                      <a:pPr algn="ctr"/>
                      <a:r>
                        <a:rPr kumimoji="1" lang="ja-JP" altLang="en-US" sz="1100" dirty="0">
                          <a:latin typeface="BIZ UDPゴシック" panose="020B0400000000000000" pitchFamily="50" charset="-128"/>
                          <a:ea typeface="BIZ UDPゴシック" panose="020B0400000000000000" pitchFamily="50" charset="-128"/>
                        </a:rPr>
                        <a:t>時期</a:t>
                      </a:r>
                      <a:endParaRPr kumimoji="1" lang="en-US" altLang="ja-JP"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会場</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内容</a:t>
                      </a: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4195730130"/>
                  </a:ext>
                </a:extLst>
              </a:tr>
              <a:tr h="1185272">
                <a:tc>
                  <a:txBody>
                    <a:bodyPr/>
                    <a:lstStyle/>
                    <a:p>
                      <a:r>
                        <a:rPr kumimoji="1" lang="ja-JP" altLang="en-US" sz="1100" dirty="0">
                          <a:latin typeface="BIZ UDPゴシック" panose="020B0400000000000000" pitchFamily="50" charset="-128"/>
                          <a:ea typeface="BIZ UDPゴシック" panose="020B0400000000000000" pitchFamily="50" charset="-128"/>
                        </a:rPr>
                        <a:t>令和２年２月９日（日）</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午前</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時から午後４時まで</a:t>
                      </a:r>
                    </a:p>
                  </a:txBody>
                  <a:tcPr>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イオンモール大日（守口市）</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pPr marL="0" indent="0">
                        <a:buFont typeface="Arial" panose="020B0604020202020204" pitchFamily="34" charset="0"/>
                        <a:buNone/>
                      </a:pPr>
                      <a:r>
                        <a:rPr kumimoji="1" lang="ja-JP" altLang="en-US" sz="1100" dirty="0">
                          <a:latin typeface="BIZ UDPゴシック" panose="020B0400000000000000" pitchFamily="50" charset="-128"/>
                          <a:ea typeface="BIZ UDPゴシック" panose="020B0400000000000000" pitchFamily="50" charset="-128"/>
                        </a:rPr>
                        <a:t>・ハンドベル演奏会</a:t>
                      </a:r>
                      <a:endParaRPr kumimoji="1" lang="en-US" altLang="ja-JP" sz="1100" dirty="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kumimoji="1" lang="ja-JP" altLang="en-US" sz="1100" dirty="0">
                          <a:latin typeface="BIZ UDPゴシック" panose="020B0400000000000000" pitchFamily="50" charset="-128"/>
                          <a:ea typeface="BIZ UDPゴシック" panose="020B0400000000000000" pitchFamily="50" charset="-128"/>
                        </a:rPr>
                        <a:t>・も</a:t>
                      </a:r>
                      <a:r>
                        <a:rPr kumimoji="1" lang="ja-JP" altLang="en-US" sz="1100" dirty="0" err="1">
                          <a:latin typeface="BIZ UDPゴシック" panose="020B0400000000000000" pitchFamily="50" charset="-128"/>
                          <a:ea typeface="BIZ UDPゴシック" panose="020B0400000000000000" pitchFamily="50" charset="-128"/>
                        </a:rPr>
                        <a:t>ずやん</a:t>
                      </a:r>
                      <a:r>
                        <a:rPr kumimoji="1" lang="ja-JP" altLang="en-US" sz="1100" dirty="0">
                          <a:latin typeface="BIZ UDPゴシック" panose="020B0400000000000000" pitchFamily="50" charset="-128"/>
                          <a:ea typeface="BIZ UDPゴシック" panose="020B0400000000000000" pitchFamily="50" charset="-128"/>
                        </a:rPr>
                        <a:t>との撮影会</a:t>
                      </a:r>
                      <a:endParaRPr kumimoji="1" lang="en-US" altLang="ja-JP" sz="1100" dirty="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kumimoji="1" lang="ja-JP" altLang="en-US" sz="1100" dirty="0">
                          <a:latin typeface="BIZ UDPゴシック" panose="020B0400000000000000" pitchFamily="50" charset="-128"/>
                          <a:ea typeface="BIZ UDPゴシック" panose="020B0400000000000000" pitchFamily="50" charset="-128"/>
                        </a:rPr>
                        <a:t>・相談ブース</a:t>
                      </a:r>
                      <a:endParaRPr kumimoji="1" lang="en-US" altLang="ja-JP" sz="1100" dirty="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kumimoji="1" lang="ja-JP" altLang="en-US" sz="1100" dirty="0">
                          <a:latin typeface="BIZ UDPゴシック" panose="020B0400000000000000" pitchFamily="50" charset="-128"/>
                          <a:ea typeface="BIZ UDPゴシック" panose="020B0400000000000000" pitchFamily="50" charset="-128"/>
                        </a:rPr>
                        <a:t>・工作コーナー</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dirty="0">
                          <a:latin typeface="BIZ UDPゴシック" panose="020B0400000000000000" pitchFamily="50" charset="-128"/>
                          <a:ea typeface="BIZ UDPゴシック" panose="020B0400000000000000" pitchFamily="50" charset="-128"/>
                        </a:rPr>
                        <a:t>・ミニクイズ</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dirty="0">
                          <a:latin typeface="BIZ UDPゴシック" panose="020B0400000000000000" pitchFamily="50" charset="-128"/>
                          <a:ea typeface="BIZ UDPゴシック" panose="020B0400000000000000" pitchFamily="50" charset="-128"/>
                        </a:rPr>
                        <a:t>・リーフレット</a:t>
                      </a:r>
                      <a:r>
                        <a:rPr kumimoji="1" lang="ja-JP" altLang="en-US" sz="1100" dirty="0">
                          <a:solidFill>
                            <a:schemeClr val="tx1"/>
                          </a:solidFill>
                          <a:latin typeface="BIZ UDPゴシック" panose="020B0400000000000000" pitchFamily="50" charset="-128"/>
                          <a:ea typeface="BIZ UDPゴシック" panose="020B0400000000000000" pitchFamily="50" charset="-128"/>
                        </a:rPr>
                        <a:t>配布</a:t>
                      </a:r>
                      <a:endParaRPr kumimoji="1" lang="ja-JP" altLang="en-US" sz="1100" strike="sngStrike"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2500146653"/>
                  </a:ext>
                </a:extLst>
              </a:tr>
              <a:tr h="370840">
                <a:tc>
                  <a:txBody>
                    <a:bodyPr/>
                    <a:lstStyle/>
                    <a:p>
                      <a:r>
                        <a:rPr kumimoji="1" lang="ja-JP" altLang="en-US" sz="1100" dirty="0">
                          <a:latin typeface="BIZ UDPゴシック" panose="020B0400000000000000" pitchFamily="50" charset="-128"/>
                          <a:ea typeface="BIZ UDPゴシック" panose="020B0400000000000000" pitchFamily="50" charset="-128"/>
                        </a:rPr>
                        <a:t>令和３年７月</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日（土）</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午後１時から午後４時まで</a:t>
                      </a:r>
                    </a:p>
                    <a:p>
                      <a:endParaRPr kumimoji="1" lang="ja-JP" altLang="en-US"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イオンモール北花田（堺市）</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・パネル展示</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・事業所の作品展示</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・相談ブース</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・ミニクイズ</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・啓発グッズ（クリアファイル）・リーフレット</a:t>
                      </a:r>
                      <a:r>
                        <a:rPr kumimoji="1" lang="ja-JP" altLang="en-US" sz="1100" dirty="0">
                          <a:solidFill>
                            <a:schemeClr val="tx1"/>
                          </a:solidFill>
                          <a:latin typeface="BIZ UDPゴシック" panose="020B0400000000000000" pitchFamily="50" charset="-128"/>
                          <a:ea typeface="BIZ UDPゴシック" panose="020B0400000000000000" pitchFamily="50" charset="-128"/>
                        </a:rPr>
                        <a:t>配布</a:t>
                      </a:r>
                      <a:endParaRPr kumimoji="1" lang="en-US" altLang="ja-JP" sz="1100" strike="sngStrike"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2292937446"/>
                  </a:ext>
                </a:extLst>
              </a:tr>
              <a:tr h="370840">
                <a:tc>
                  <a:txBody>
                    <a:bodyPr/>
                    <a:lstStyle/>
                    <a:p>
                      <a:r>
                        <a:rPr kumimoji="1" lang="ja-JP" altLang="en-US" sz="1100" dirty="0">
                          <a:latin typeface="BIZ UDPゴシック" panose="020B0400000000000000" pitchFamily="50" charset="-128"/>
                          <a:ea typeface="BIZ UDPゴシック" panose="020B0400000000000000" pitchFamily="50" charset="-128"/>
                        </a:rPr>
                        <a:t>令和４年６月４日</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土</a:t>
                      </a:r>
                      <a:r>
                        <a:rPr kumimoji="1" lang="en-US" altLang="ja-JP" sz="1100" dirty="0">
                          <a:latin typeface="BIZ UDPゴシック" panose="020B0400000000000000" pitchFamily="50" charset="-128"/>
                          <a:ea typeface="BIZ UDPゴシック" panose="020B0400000000000000" pitchFamily="50" charset="-128"/>
                        </a:rPr>
                        <a:t>)</a:t>
                      </a:r>
                    </a:p>
                    <a:p>
                      <a:r>
                        <a:rPr kumimoji="1" lang="ja-JP" altLang="en-US" sz="1100" dirty="0">
                          <a:latin typeface="BIZ UDPゴシック" panose="020B0400000000000000" pitchFamily="50" charset="-128"/>
                          <a:ea typeface="BIZ UDPゴシック" panose="020B0400000000000000" pitchFamily="50" charset="-128"/>
                        </a:rPr>
                        <a:t>午前</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時から午後４時まで</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イオンモール日根野（泉佐野市）</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・事業所の作品展示</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・も</a:t>
                      </a:r>
                      <a:r>
                        <a:rPr kumimoji="1" lang="ja-JP" altLang="en-US" sz="1100" dirty="0" err="1">
                          <a:latin typeface="BIZ UDPゴシック" panose="020B0400000000000000" pitchFamily="50" charset="-128"/>
                          <a:ea typeface="BIZ UDPゴシック" panose="020B0400000000000000" pitchFamily="50" charset="-128"/>
                        </a:rPr>
                        <a:t>ずやん</a:t>
                      </a:r>
                      <a:r>
                        <a:rPr kumimoji="1" lang="ja-JP" altLang="en-US" sz="1100" dirty="0">
                          <a:latin typeface="BIZ UDPゴシック" panose="020B0400000000000000" pitchFamily="50" charset="-128"/>
                          <a:ea typeface="BIZ UDPゴシック" panose="020B0400000000000000" pitchFamily="50" charset="-128"/>
                        </a:rPr>
                        <a:t>との撮影会</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・相談ブース　</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・ミニ講義・脳トレ体験</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・啓発グッズ（うちわ）</a:t>
                      </a:r>
                      <a:r>
                        <a:rPr kumimoji="1" lang="ja-JP" altLang="en-US" sz="1100" dirty="0">
                          <a:solidFill>
                            <a:schemeClr val="tx1"/>
                          </a:solidFill>
                          <a:latin typeface="BIZ UDPゴシック" panose="020B0400000000000000" pitchFamily="50" charset="-128"/>
                          <a:ea typeface="BIZ UDPゴシック" panose="020B0400000000000000" pitchFamily="50" charset="-128"/>
                        </a:rPr>
                        <a:t>配布</a:t>
                      </a:r>
                      <a:endParaRPr kumimoji="1" lang="ja-JP" altLang="en-US" sz="1100" strike="sngStrike"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2949254567"/>
                  </a:ext>
                </a:extLst>
              </a:tr>
              <a:tr h="370840">
                <a:tc>
                  <a:txBody>
                    <a:bodyPr/>
                    <a:lstStyle/>
                    <a:p>
                      <a:r>
                        <a:rPr kumimoji="1" lang="ja-JP" altLang="en-US" sz="1100" dirty="0">
                          <a:latin typeface="BIZ UDPゴシック" panose="020B0400000000000000" pitchFamily="50" charset="-128"/>
                          <a:ea typeface="BIZ UDPゴシック" panose="020B0400000000000000" pitchFamily="50" charset="-128"/>
                        </a:rPr>
                        <a:t>令和５年６月</a:t>
                      </a:r>
                      <a:r>
                        <a:rPr kumimoji="1" lang="en-US" altLang="ja-JP" sz="1100" dirty="0">
                          <a:latin typeface="BIZ UDPゴシック" panose="020B0400000000000000" pitchFamily="50" charset="-128"/>
                          <a:ea typeface="BIZ UDPゴシック" panose="020B0400000000000000" pitchFamily="50" charset="-128"/>
                        </a:rPr>
                        <a:t>18</a:t>
                      </a:r>
                      <a:r>
                        <a:rPr kumimoji="1" lang="ja-JP" altLang="en-US" sz="1100" dirty="0">
                          <a:latin typeface="BIZ UDPゴシック" panose="020B0400000000000000" pitchFamily="50" charset="-128"/>
                          <a:ea typeface="BIZ UDPゴシック" panose="020B0400000000000000" pitchFamily="50" charset="-128"/>
                        </a:rPr>
                        <a:t>日（日）</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午前</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時から午後４時まで</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イオンモール茨木（茨木市</a:t>
                      </a:r>
                      <a:r>
                        <a:rPr kumimoji="1" lang="en-US" altLang="ja-JP" sz="1100" dirty="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・事業所の作品展示</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・もずやん・ミャクミャクとの撮影会</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・相談ブース　</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・ミニ講義・脳トレ体験</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・啓発グッズ（うちわ、クリアファイル）</a:t>
                      </a:r>
                      <a:r>
                        <a:rPr kumimoji="1" lang="ja-JP" altLang="en-US" sz="1100" dirty="0">
                          <a:solidFill>
                            <a:schemeClr val="tx1"/>
                          </a:solidFill>
                          <a:latin typeface="BIZ UDPゴシック" panose="020B0400000000000000" pitchFamily="50" charset="-128"/>
                          <a:ea typeface="BIZ UDPゴシック" panose="020B0400000000000000" pitchFamily="50" charset="-128"/>
                        </a:rPr>
                        <a:t>配布</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strike="noStrike" dirty="0">
                          <a:solidFill>
                            <a:schemeClr val="tx1"/>
                          </a:solidFill>
                          <a:latin typeface="BIZ UDPゴシック" panose="020B0400000000000000" pitchFamily="50" charset="-128"/>
                          <a:ea typeface="BIZ UDPゴシック" panose="020B0400000000000000" pitchFamily="50" charset="-128"/>
                        </a:rPr>
                        <a:t>・屋台</a:t>
                      </a:r>
                      <a:r>
                        <a:rPr kumimoji="1" lang="en-US" altLang="ja-JP" sz="1100" strike="noStrike" dirty="0">
                          <a:solidFill>
                            <a:schemeClr val="tx1"/>
                          </a:solidFill>
                          <a:latin typeface="BIZ UDPゴシック" panose="020B0400000000000000" pitchFamily="50" charset="-128"/>
                          <a:ea typeface="BIZ UDPゴシック" panose="020B0400000000000000" pitchFamily="50" charset="-128"/>
                        </a:rPr>
                        <a:t>(</a:t>
                      </a:r>
                      <a:r>
                        <a:rPr kumimoji="1" lang="ja-JP" altLang="en-US" sz="1100" strike="noStrike" dirty="0">
                          <a:solidFill>
                            <a:schemeClr val="tx1"/>
                          </a:solidFill>
                          <a:latin typeface="BIZ UDPゴシック" panose="020B0400000000000000" pitchFamily="50" charset="-128"/>
                          <a:ea typeface="BIZ UDPゴシック" panose="020B0400000000000000" pitchFamily="50" charset="-128"/>
                        </a:rPr>
                        <a:t>輪投げ、お菓子掴み</a:t>
                      </a:r>
                      <a:r>
                        <a:rPr kumimoji="1" lang="en-US" altLang="ja-JP" sz="1100" strike="noStrike" dirty="0">
                          <a:solidFill>
                            <a:schemeClr val="tx1"/>
                          </a:solidFill>
                          <a:latin typeface="BIZ UDPゴシック" panose="020B0400000000000000" pitchFamily="50" charset="-128"/>
                          <a:ea typeface="BIZ UDPゴシック" panose="020B0400000000000000" pitchFamily="50" charset="-128"/>
                        </a:rPr>
                        <a:t>)</a:t>
                      </a:r>
                    </a:p>
                    <a:p>
                      <a:r>
                        <a:rPr kumimoji="1" lang="ja-JP" altLang="en-US" sz="1100" strike="noStrike" dirty="0">
                          <a:solidFill>
                            <a:schemeClr val="tx1"/>
                          </a:solidFill>
                          <a:latin typeface="BIZ UDPゴシック" panose="020B0400000000000000" pitchFamily="50" charset="-128"/>
                          <a:ea typeface="BIZ UDPゴシック" panose="020B0400000000000000" pitchFamily="50" charset="-128"/>
                        </a:rPr>
                        <a:t>・万博ブース</a:t>
                      </a: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4197115231"/>
                  </a:ext>
                </a:extLst>
              </a:tr>
            </a:tbl>
          </a:graphicData>
        </a:graphic>
      </p:graphicFrame>
      <p:pic>
        <p:nvPicPr>
          <p:cNvPr id="9" name="図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0603" y="2916045"/>
            <a:ext cx="1905000" cy="1171575"/>
          </a:xfrm>
          <a:prstGeom prst="rect">
            <a:avLst/>
          </a:prstGeom>
        </p:spPr>
      </p:pic>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06126" y="4679952"/>
            <a:ext cx="952500" cy="1676400"/>
          </a:xfrm>
          <a:prstGeom prst="rect">
            <a:avLst/>
          </a:prstGeom>
        </p:spPr>
      </p:pic>
      <p:sp>
        <p:nvSpPr>
          <p:cNvPr id="14" name="テキスト ボックス 13"/>
          <p:cNvSpPr txBox="1"/>
          <p:nvPr/>
        </p:nvSpPr>
        <p:spPr>
          <a:xfrm>
            <a:off x="9015211" y="219134"/>
            <a:ext cx="686831"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a:solidFill>
                  <a:schemeClr val="bg1"/>
                </a:solidFill>
                <a:latin typeface="BIZ UDPゴシック" panose="020B0400000000000000" pitchFamily="50" charset="-128"/>
                <a:ea typeface="BIZ UDPゴシック" panose="020B0400000000000000" pitchFamily="50" charset="-128"/>
              </a:rPr>
              <a:t>資料３</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174347" y="1417881"/>
            <a:ext cx="9256861" cy="523220"/>
          </a:xfrm>
          <a:prstGeom prst="rect">
            <a:avLst/>
          </a:prstGeom>
          <a:noFill/>
          <a:ln>
            <a:solidFill>
              <a:schemeClr val="accent5">
                <a:lumMod val="60000"/>
                <a:lumOff val="40000"/>
              </a:schemeClr>
            </a:solidFill>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・府民を対象とし、集客施設においてイベントを実施。（令和２年度は新型コロナウイルス感染症の影響により未実施）</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・イオン株式会社との包括連携協定に基づく公民連携の取組みとして、イオンモールにて実施。</a:t>
            </a:r>
          </a:p>
        </p:txBody>
      </p:sp>
    </p:spTree>
    <p:extLst>
      <p:ext uri="{BB962C8B-B14F-4D97-AF65-F5344CB8AC3E}">
        <p14:creationId xmlns:p14="http://schemas.microsoft.com/office/powerpoint/2010/main" val="2859982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additive="base">
                                        <p:cTn id="13"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a:solidFill>
                  <a:schemeClr val="bg1"/>
                </a:solidFill>
              </a:rPr>
              <a:t>議題３　高次脳機能障がいの普及啓発の方向性について</a:t>
            </a:r>
            <a:endParaRPr lang="ja-JP" altLang="en-US" sz="2000" b="1" dirty="0">
              <a:solidFill>
                <a:schemeClr val="bg1"/>
              </a:solidFill>
            </a:endParaRPr>
          </a:p>
        </p:txBody>
      </p:sp>
      <p:sp>
        <p:nvSpPr>
          <p:cNvPr id="4" name="スライド番号プレースホルダー 3"/>
          <p:cNvSpPr>
            <a:spLocks noGrp="1"/>
          </p:cNvSpPr>
          <p:nvPr>
            <p:ph type="sldNum" sz="quarter" idx="12"/>
          </p:nvPr>
        </p:nvSpPr>
        <p:spPr/>
        <p:txBody>
          <a:bodyPr/>
          <a:lstStyle/>
          <a:p>
            <a:r>
              <a:rPr kumimoji="1" lang="ja-JP" altLang="en-US" dirty="0"/>
              <a:t>１３</a:t>
            </a:r>
            <a:endParaRPr kumimoji="1" lang="ja-JP" altLang="en-US" dirty="0"/>
          </a:p>
        </p:txBody>
      </p:sp>
      <p:sp>
        <p:nvSpPr>
          <p:cNvPr id="5" name="テキスト ボックス 4"/>
          <p:cNvSpPr txBox="1"/>
          <p:nvPr/>
        </p:nvSpPr>
        <p:spPr>
          <a:xfrm>
            <a:off x="0" y="675522"/>
            <a:ext cx="10097068" cy="3539430"/>
          </a:xfrm>
          <a:prstGeom prst="rect">
            <a:avLst/>
          </a:prstGeom>
          <a:noFill/>
        </p:spPr>
        <p:txBody>
          <a:bodyPr wrap="square" rtlCol="0">
            <a:spAutoFit/>
          </a:bodyPr>
          <a:lstStyle/>
          <a:p>
            <a:r>
              <a:rPr kumimoji="1" lang="ja-JP" altLang="en-US" b="1" dirty="0">
                <a:latin typeface="BIZ UDPゴシック" panose="020B0400000000000000" pitchFamily="50" charset="-128"/>
                <a:ea typeface="BIZ UDPゴシック" panose="020B0400000000000000" pitchFamily="50" charset="-128"/>
              </a:rPr>
              <a:t>２．普及啓発用ツール</a:t>
            </a:r>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sz="2600"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p:txBody>
      </p:sp>
      <p:sp>
        <p:nvSpPr>
          <p:cNvPr id="14" name="テキスト ボックス 13"/>
          <p:cNvSpPr txBox="1"/>
          <p:nvPr/>
        </p:nvSpPr>
        <p:spPr>
          <a:xfrm>
            <a:off x="9015211" y="219134"/>
            <a:ext cx="686831"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a:solidFill>
                  <a:schemeClr val="bg1"/>
                </a:solidFill>
                <a:latin typeface="BIZ UDPゴシック" panose="020B0400000000000000" pitchFamily="50" charset="-128"/>
                <a:ea typeface="BIZ UDPゴシック" panose="020B0400000000000000" pitchFamily="50" charset="-128"/>
              </a:rPr>
              <a:t>資料３</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176281" y="1165966"/>
            <a:ext cx="9525761" cy="1169551"/>
          </a:xfrm>
          <a:prstGeom prst="rect">
            <a:avLst/>
          </a:prstGeom>
          <a:noFill/>
          <a:ln>
            <a:solidFill>
              <a:schemeClr val="accent5">
                <a:lumMod val="60000"/>
                <a:lumOff val="40000"/>
              </a:schemeClr>
            </a:solidFill>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・普及啓発を行うため、府民や支援者等が、いつでも気軽に知識を習得することができるような普及啓発用ツールの作成・</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公開に向け、令和４年</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11</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月～年２回程度検討会を開催。今年度は、令和５年８月７日</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月</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に開催。</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・構成員から、高次脳機能障がいのある方の実態に基づいたものも踏まえ、様々な意見をいただきながら、今年度から動画を公開予定。動画製作にあたっては、しぶやちあき氏</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からイラスト提供。</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・作成する動画のテーマは下記のとおり</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aphicFrame>
        <p:nvGraphicFramePr>
          <p:cNvPr id="13" name="表 12"/>
          <p:cNvGraphicFramePr>
            <a:graphicFrameLocks noGrp="1"/>
          </p:cNvGraphicFramePr>
          <p:nvPr>
            <p:extLst>
              <p:ext uri="{D42A27DB-BD31-4B8C-83A1-F6EECF244321}">
                <p14:modId xmlns:p14="http://schemas.microsoft.com/office/powerpoint/2010/main" val="270734513"/>
              </p:ext>
            </p:extLst>
          </p:nvPr>
        </p:nvGraphicFramePr>
        <p:xfrm>
          <a:off x="176281" y="2832985"/>
          <a:ext cx="9553434" cy="3464258"/>
        </p:xfrm>
        <a:graphic>
          <a:graphicData uri="http://schemas.openxmlformats.org/drawingml/2006/table">
            <a:tbl>
              <a:tblPr firstRow="1" firstCol="1" bandRow="1">
                <a:tableStyleId>{5C22544A-7EE6-4342-B048-85BDC9FD1C3A}</a:tableStyleId>
              </a:tblPr>
              <a:tblGrid>
                <a:gridCol w="1276679">
                  <a:extLst>
                    <a:ext uri="{9D8B030D-6E8A-4147-A177-3AD203B41FA5}">
                      <a16:colId xmlns:a16="http://schemas.microsoft.com/office/drawing/2014/main" val="286821606"/>
                    </a:ext>
                  </a:extLst>
                </a:gridCol>
                <a:gridCol w="4125686">
                  <a:extLst>
                    <a:ext uri="{9D8B030D-6E8A-4147-A177-3AD203B41FA5}">
                      <a16:colId xmlns:a16="http://schemas.microsoft.com/office/drawing/2014/main" val="1887713516"/>
                    </a:ext>
                  </a:extLst>
                </a:gridCol>
                <a:gridCol w="4151069">
                  <a:extLst>
                    <a:ext uri="{9D8B030D-6E8A-4147-A177-3AD203B41FA5}">
                      <a16:colId xmlns:a16="http://schemas.microsoft.com/office/drawing/2014/main" val="1492872828"/>
                    </a:ext>
                  </a:extLst>
                </a:gridCol>
              </a:tblGrid>
              <a:tr h="23095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作成予定年度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rPr>
                        <a:t>タイトル</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a:effectLst/>
                        </a:rPr>
                        <a:t>内容</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4694377"/>
                  </a:ext>
                </a:extLst>
              </a:tr>
              <a:tr h="461901">
                <a:tc>
                  <a:txBody>
                    <a:bodyPr/>
                    <a:lstStyle/>
                    <a:p>
                      <a:pPr marL="0" lvl="0" indent="0" algn="just">
                        <a:spcAft>
                          <a:spcPts val="0"/>
                        </a:spcAft>
                        <a:buFont typeface="+mj-ea"/>
                        <a:buNone/>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令和５年度</a:t>
                      </a:r>
                      <a:endPar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just">
                        <a:spcAft>
                          <a:spcPts val="0"/>
                        </a:spcAft>
                        <a:buFont typeface="+mj-ea"/>
                        <a:buNone/>
                      </a:pPr>
                      <a:r>
                        <a:rPr lang="ja-JP" altLang="en-US" sz="1400" kern="100" dirty="0">
                          <a:effectLst/>
                          <a:latin typeface="BIZ UDPゴシック" panose="020B0400000000000000" pitchFamily="50" charset="-128"/>
                          <a:ea typeface="BIZ UDPゴシック" panose="020B0400000000000000" pitchFamily="50" charset="-128"/>
                        </a:rPr>
                        <a:t>①</a:t>
                      </a: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a:effectLst/>
                          <a:latin typeface="BIZ UDPゴシック" panose="020B0400000000000000" pitchFamily="50" charset="-128"/>
                          <a:ea typeface="BIZ UDPゴシック" panose="020B0400000000000000" pitchFamily="50" charset="-128"/>
                        </a:rPr>
                        <a:t>症状、高次脳機能障がいの説明、相談窓口の紹介</a:t>
                      </a:r>
                      <a:endParaRPr lang="ja-JP" sz="14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8294348"/>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令和５年度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②診断してもらうには</a:t>
                      </a: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a:t>
                      </a:r>
                      <a:r>
                        <a:rPr lang="ja-JP" sz="1400" kern="100" dirty="0" err="1">
                          <a:effectLst/>
                          <a:latin typeface="BIZ UDPゴシック" panose="020B0400000000000000" pitchFamily="50" charset="-128"/>
                          <a:ea typeface="BIZ UDPゴシック" panose="020B0400000000000000" pitchFamily="50" charset="-128"/>
                        </a:rPr>
                        <a:t>発達障がい</a:t>
                      </a:r>
                      <a:r>
                        <a:rPr lang="ja-JP" sz="1400" kern="100" dirty="0">
                          <a:effectLst/>
                          <a:latin typeface="BIZ UDPゴシック" panose="020B0400000000000000" pitchFamily="50" charset="-128"/>
                          <a:ea typeface="BIZ UDPゴシック" panose="020B0400000000000000" pitchFamily="50" charset="-128"/>
                        </a:rPr>
                        <a:t>・認知症との違い～</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a:effectLst/>
                          <a:latin typeface="BIZ UDPゴシック" panose="020B0400000000000000" pitchFamily="50" charset="-128"/>
                          <a:ea typeface="BIZ UDPゴシック" panose="020B0400000000000000" pitchFamily="50" charset="-128"/>
                        </a:rPr>
                        <a:t>診断基準や流れ、他障がいとの共通点や違い</a:t>
                      </a:r>
                      <a:endParaRPr lang="ja-JP" sz="14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4052307"/>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令和６年度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③家庭内でこんなことありませんか？</a:t>
                      </a: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症状、対応方法、当事者・家族の会紹介</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738842"/>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令和６年度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④買い物・銀行でこんなことありませんか？</a:t>
                      </a:r>
                      <a:endParaRPr lang="en-US" altLang="ja-JP" sz="1400" kern="100" dirty="0">
                        <a:effectLst/>
                        <a:latin typeface="BIZ UDPゴシック" panose="020B0400000000000000" pitchFamily="50" charset="-128"/>
                        <a:ea typeface="BIZ UDPゴシック" panose="020B0400000000000000" pitchFamily="50" charset="-128"/>
                      </a:endParaRP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症状、対応方法、福祉サービス紹介</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3613218"/>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令和７年度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⑤職場でこんなことありませんか？</a:t>
                      </a: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症状、対応方法、就労支援</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5132079"/>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令和７年度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⑥学校でこんなことありませんか？</a:t>
                      </a: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症状、対応方法</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2078466"/>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令和８年度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⑦当事者・家族からのメッセージ</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今後検討</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3106918"/>
                  </a:ext>
                </a:extLst>
              </a:tr>
            </a:tbl>
          </a:graphicData>
        </a:graphic>
      </p:graphicFrame>
    </p:spTree>
    <p:extLst>
      <p:ext uri="{BB962C8B-B14F-4D97-AF65-F5344CB8AC3E}">
        <p14:creationId xmlns:p14="http://schemas.microsoft.com/office/powerpoint/2010/main" val="3583581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additive="base">
                                        <p:cTn id="13"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xEl>
                                              <p:pRg st="2" end="2"/>
                                            </p:txEl>
                                          </p:spTgt>
                                        </p:tgtEl>
                                        <p:attrNameLst>
                                          <p:attrName>style.visibility</p:attrName>
                                        </p:attrNameLst>
                                      </p:cBhvr>
                                      <p:to>
                                        <p:strVal val="visible"/>
                                      </p:to>
                                    </p:set>
                                    <p:anim calcmode="lin" valueType="num">
                                      <p:cBhvr additive="base">
                                        <p:cTn id="19"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xEl>
                                              <p:pRg st="3" end="3"/>
                                            </p:txEl>
                                          </p:spTgt>
                                        </p:tgtEl>
                                        <p:attrNameLst>
                                          <p:attrName>style.visibility</p:attrName>
                                        </p:attrNameLst>
                                      </p:cBhvr>
                                      <p:to>
                                        <p:strVal val="visible"/>
                                      </p:to>
                                    </p:set>
                                    <p:anim calcmode="lin" valueType="num">
                                      <p:cBhvr additive="base">
                                        <p:cTn id="25"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a:solidFill>
                  <a:schemeClr val="bg1"/>
                </a:solidFill>
              </a:rPr>
              <a:t>議題３　高次脳機能障がいの普及啓発の方向性について</a:t>
            </a:r>
            <a:endParaRPr lang="ja-JP" altLang="en-US" sz="2000" b="1" dirty="0">
              <a:solidFill>
                <a:schemeClr val="bg1"/>
              </a:solidFill>
            </a:endParaRPr>
          </a:p>
        </p:txBody>
      </p:sp>
      <p:sp>
        <p:nvSpPr>
          <p:cNvPr id="4" name="スライド番号プレースホルダー 3"/>
          <p:cNvSpPr>
            <a:spLocks noGrp="1"/>
          </p:cNvSpPr>
          <p:nvPr>
            <p:ph type="sldNum" sz="quarter" idx="12"/>
          </p:nvPr>
        </p:nvSpPr>
        <p:spPr/>
        <p:txBody>
          <a:bodyPr/>
          <a:lstStyle/>
          <a:p>
            <a:r>
              <a:rPr kumimoji="1" lang="ja-JP" altLang="en-US" dirty="0"/>
              <a:t>１４</a:t>
            </a:r>
            <a:endParaRPr kumimoji="1" lang="ja-JP" altLang="en-US" dirty="0"/>
          </a:p>
        </p:txBody>
      </p:sp>
      <p:sp>
        <p:nvSpPr>
          <p:cNvPr id="5" name="テキスト ボックス 4"/>
          <p:cNvSpPr txBox="1"/>
          <p:nvPr/>
        </p:nvSpPr>
        <p:spPr>
          <a:xfrm>
            <a:off x="0" y="648000"/>
            <a:ext cx="10056125" cy="4647426"/>
          </a:xfrm>
          <a:prstGeom prst="rect">
            <a:avLst/>
          </a:prstGeom>
          <a:noFill/>
        </p:spPr>
        <p:txBody>
          <a:bodyPr wrap="square" rtlCol="0">
            <a:spAutoFit/>
          </a:bodyPr>
          <a:lstStyle/>
          <a:p>
            <a:endParaRPr kumimoji="1" lang="en-US" altLang="ja-JP" b="1" dirty="0">
              <a:latin typeface="BIZ UDPゴシック" panose="020B0400000000000000" pitchFamily="50" charset="-128"/>
              <a:ea typeface="BIZ UDPゴシック" panose="020B0400000000000000" pitchFamily="50" charset="-128"/>
            </a:endParaRPr>
          </a:p>
          <a:p>
            <a:r>
              <a:rPr kumimoji="1" lang="ja-JP" altLang="en-US" b="1" dirty="0">
                <a:latin typeface="BIZ UDPゴシック" panose="020B0400000000000000" pitchFamily="50" charset="-128"/>
                <a:ea typeface="BIZ UDPゴシック" panose="020B0400000000000000" pitchFamily="50" charset="-128"/>
              </a:rPr>
              <a:t>３．大阪</a:t>
            </a:r>
            <a:r>
              <a:rPr kumimoji="1" lang="ja-JP" altLang="en-US" b="1" dirty="0" err="1">
                <a:latin typeface="BIZ UDPゴシック" panose="020B0400000000000000" pitchFamily="50" charset="-128"/>
                <a:ea typeface="BIZ UDPゴシック" panose="020B0400000000000000" pitchFamily="50" charset="-128"/>
              </a:rPr>
              <a:t>高次脳機能障がい</a:t>
            </a:r>
            <a:r>
              <a:rPr kumimoji="1" lang="ja-JP" altLang="en-US" b="1" dirty="0">
                <a:latin typeface="BIZ UDPゴシック" panose="020B0400000000000000" pitchFamily="50" charset="-128"/>
                <a:ea typeface="BIZ UDPゴシック" panose="020B0400000000000000" pitchFamily="50" charset="-128"/>
              </a:rPr>
              <a:t>リハビリテーション講習会</a:t>
            </a:r>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sz="2600" b="1" dirty="0">
              <a:latin typeface="BIZ UDPゴシック" panose="020B0400000000000000" pitchFamily="50" charset="-128"/>
              <a:ea typeface="BIZ UDPゴシック" panose="020B0400000000000000" pitchFamily="50" charset="-128"/>
            </a:endParaRPr>
          </a:p>
          <a:p>
            <a:endParaRPr kumimoji="1" lang="en-US" altLang="ja-JP" b="1" dirty="0" smtClean="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smtClean="0">
              <a:latin typeface="BIZ UDPゴシック" panose="020B0400000000000000" pitchFamily="50" charset="-128"/>
              <a:ea typeface="BIZ UDPゴシック" panose="020B0400000000000000" pitchFamily="50" charset="-128"/>
            </a:endParaRPr>
          </a:p>
          <a:p>
            <a:r>
              <a:rPr kumimoji="1" lang="ja-JP" altLang="en-US" b="1" dirty="0" smtClean="0">
                <a:latin typeface="BIZ UDPゴシック" panose="020B0400000000000000" pitchFamily="50" charset="-128"/>
                <a:ea typeface="BIZ UDPゴシック" panose="020B0400000000000000" pitchFamily="50" charset="-128"/>
              </a:rPr>
              <a:t>４</a:t>
            </a:r>
            <a:r>
              <a:rPr kumimoji="1" lang="ja-JP" altLang="en-US" b="1" dirty="0">
                <a:latin typeface="BIZ UDPゴシック" panose="020B0400000000000000" pitchFamily="50" charset="-128"/>
                <a:ea typeface="BIZ UDPゴシック" panose="020B0400000000000000" pitchFamily="50" charset="-128"/>
              </a:rPr>
              <a:t>．普及啓発用ポスター・グッズ等</a:t>
            </a:r>
          </a:p>
        </p:txBody>
      </p:sp>
      <p:sp>
        <p:nvSpPr>
          <p:cNvPr id="6" name="テキスト ボックス 5"/>
          <p:cNvSpPr txBox="1"/>
          <p:nvPr/>
        </p:nvSpPr>
        <p:spPr>
          <a:xfrm>
            <a:off x="182358" y="5389164"/>
            <a:ext cx="9141945" cy="738664"/>
          </a:xfrm>
          <a:prstGeom prst="rect">
            <a:avLst/>
          </a:prstGeom>
          <a:noFill/>
          <a:ln>
            <a:solidFill>
              <a:schemeClr val="accent5">
                <a:lumMod val="60000"/>
                <a:lumOff val="40000"/>
              </a:schemeClr>
            </a:solidFill>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・令和２年度：クリアファイル　令和３年度：うちわ　令和４年度：ポスター</a:t>
            </a:r>
            <a:endParaRPr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・令和５年度作成の普及啓発グッズについては、桃山学院大学の学生等や福祉事業所と共同で、付箋等のグッズを作成予定。</a:t>
            </a:r>
          </a:p>
        </p:txBody>
      </p:sp>
      <p:sp>
        <p:nvSpPr>
          <p:cNvPr id="14" name="テキスト ボックス 13"/>
          <p:cNvSpPr txBox="1"/>
          <p:nvPr/>
        </p:nvSpPr>
        <p:spPr>
          <a:xfrm>
            <a:off x="9015211" y="219134"/>
            <a:ext cx="686831"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a:solidFill>
                  <a:schemeClr val="bg1"/>
                </a:solidFill>
                <a:latin typeface="BIZ UDPゴシック" panose="020B0400000000000000" pitchFamily="50" charset="-128"/>
                <a:ea typeface="BIZ UDPゴシック" panose="020B0400000000000000" pitchFamily="50" charset="-128"/>
              </a:rPr>
              <a:t>資料３</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182359" y="1431350"/>
            <a:ext cx="9141945" cy="2893100"/>
          </a:xfrm>
          <a:prstGeom prst="rect">
            <a:avLst/>
          </a:prstGeom>
          <a:noFill/>
          <a:ln>
            <a:solidFill>
              <a:schemeClr val="accent5">
                <a:lumMod val="60000"/>
                <a:lumOff val="40000"/>
              </a:schemeClr>
            </a:solidFill>
          </a:ln>
        </p:spPr>
        <p:txBody>
          <a:bodyPr wrap="square" rtlCol="0">
            <a:spAutoFit/>
          </a:bodyPr>
          <a:lstStyle/>
          <a:p>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・本講習会</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は、一般社団法人 日本損害保険協会の助成を受けて</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実施。　</a:t>
            </a:r>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　講習会</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の開催を通じて、当事者とその家族、支援者等への情報提供や情報交換の場を提供する</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ことが目的。</a:t>
            </a:r>
            <a:endPar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　また</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、医療・福祉などの関連専門職、当事者・家族などを中心に構成する「リハビリテーション講習会実行委員会」</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を</a:t>
            </a:r>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設置</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し</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、講習会</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の企画・運営を行うこととなっており、大阪府も普及啓発の一環として</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協力</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a:t>
            </a:r>
          </a:p>
          <a:p>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令和５年度実施の講習会については下記のとおり。</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タイトル  ：</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第４回大阪高次脳機能障がいリハビリテーション</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講習会</a:t>
            </a:r>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開催</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方法：堺市立健康福祉</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プラザ大研修室での対面開催</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及び　</a:t>
            </a:r>
            <a:r>
              <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YouTube</a:t>
            </a:r>
            <a:r>
              <a:rPr kumimoji="1" lang="ja-JP" altLang="en-US" sz="1400" dirty="0" err="1" smtClean="0">
                <a:latin typeface="BIZ UDPゴシック" panose="020B0400000000000000" pitchFamily="50" charset="-128"/>
                <a:ea typeface="BIZ UDPゴシック" panose="020B0400000000000000" pitchFamily="50" charset="-128"/>
                <a:cs typeface="Times New Roman" panose="02020603050405020304" pitchFamily="18" charset="0"/>
              </a:rPr>
              <a:t>での</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オンデマンド</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配信</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開催日時：令和５年</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11</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月</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12</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日（日）</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13:30</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16:00※</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録画・編集したものを令和５年</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11</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月末～</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YouTube</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限定</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公開</a:t>
            </a:r>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内容</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：①</a:t>
            </a:r>
            <a:r>
              <a:rPr kumimoji="1" lang="ja-JP" altLang="en-US" sz="1400" dirty="0" err="1" smtClean="0">
                <a:latin typeface="BIZ UDPゴシック" panose="020B0400000000000000" pitchFamily="50" charset="-128"/>
                <a:ea typeface="BIZ UDPゴシック" panose="020B0400000000000000" pitchFamily="50" charset="-128"/>
                <a:cs typeface="Times New Roman" panose="02020603050405020304" pitchFamily="18" charset="0"/>
              </a:rPr>
              <a:t>高次脳機能障がいに</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関する基礎講座</a:t>
            </a:r>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　　　　      ②当事者と支援者による体験談</a:t>
            </a:r>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　　　　　　　③当事者・家族会の活動紹介</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参加者　 ：会場参加は</a:t>
            </a:r>
            <a:r>
              <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70</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名　</a:t>
            </a:r>
            <a:r>
              <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Web</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は定員なし（いずれも事前申込制）</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3466186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anim calcmode="lin" valueType="num">
                                      <p:cBhvr additive="base">
                                        <p:cTn id="19"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 calcmode="lin" valueType="num">
                                      <p:cBhvr additive="base">
                                        <p:cTn id="2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anim calcmode="lin" valueType="num">
                                      <p:cBhvr additive="base">
                                        <p:cTn id="31"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
                                            <p:txEl>
                                              <p:pRg st="2" end="2"/>
                                            </p:txEl>
                                          </p:spTgt>
                                        </p:tgtEl>
                                        <p:attrNameLst>
                                          <p:attrName>style.visibility</p:attrName>
                                        </p:attrNameLst>
                                      </p:cBhvr>
                                      <p:to>
                                        <p:strVal val="visible"/>
                                      </p:to>
                                    </p:set>
                                    <p:anim calcmode="lin" valueType="num">
                                      <p:cBhvr additive="base">
                                        <p:cTn id="3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8">
                                            <p:txEl>
                                              <p:pRg st="3" end="3"/>
                                            </p:txEl>
                                          </p:spTgt>
                                        </p:tgtEl>
                                        <p:attrNameLst>
                                          <p:attrName>style.visibility</p:attrName>
                                        </p:attrNameLst>
                                      </p:cBhvr>
                                      <p:to>
                                        <p:strVal val="visible"/>
                                      </p:to>
                                    </p:set>
                                    <p:anim calcmode="lin" valueType="num">
                                      <p:cBhvr additive="base">
                                        <p:cTn id="43"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8">
                                            <p:txEl>
                                              <p:pRg st="6" end="6"/>
                                            </p:txEl>
                                          </p:spTgt>
                                        </p:tgtEl>
                                        <p:attrNameLst>
                                          <p:attrName>style.visibility</p:attrName>
                                        </p:attrNameLst>
                                      </p:cBhvr>
                                      <p:to>
                                        <p:strVal val="visible"/>
                                      </p:to>
                                    </p:set>
                                    <p:anim calcmode="lin" valueType="num">
                                      <p:cBhvr additive="base">
                                        <p:cTn id="49"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8">
                                            <p:txEl>
                                              <p:pRg st="7" end="7"/>
                                            </p:txEl>
                                          </p:spTgt>
                                        </p:tgtEl>
                                        <p:attrNameLst>
                                          <p:attrName>style.visibility</p:attrName>
                                        </p:attrNameLst>
                                      </p:cBhvr>
                                      <p:to>
                                        <p:strVal val="visible"/>
                                      </p:to>
                                    </p:set>
                                    <p:anim calcmode="lin" valueType="num">
                                      <p:cBhvr additive="base">
                                        <p:cTn id="55"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8">
                                            <p:txEl>
                                              <p:pRg st="8" end="8"/>
                                            </p:txEl>
                                          </p:spTgt>
                                        </p:tgtEl>
                                        <p:attrNameLst>
                                          <p:attrName>style.visibility</p:attrName>
                                        </p:attrNameLst>
                                      </p:cBhvr>
                                      <p:to>
                                        <p:strVal val="visible"/>
                                      </p:to>
                                    </p:set>
                                    <p:anim calcmode="lin" valueType="num">
                                      <p:cBhvr additive="base">
                                        <p:cTn id="61" dur="5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8">
                                            <p:txEl>
                                              <p:pRg st="9" end="9"/>
                                            </p:txEl>
                                          </p:spTgt>
                                        </p:tgtEl>
                                        <p:attrNameLst>
                                          <p:attrName>style.visibility</p:attrName>
                                        </p:attrNameLst>
                                      </p:cBhvr>
                                      <p:to>
                                        <p:strVal val="visible"/>
                                      </p:to>
                                    </p:set>
                                    <p:anim calcmode="lin" valueType="num">
                                      <p:cBhvr additive="base">
                                        <p:cTn id="67" dur="500" fill="hold"/>
                                        <p:tgtEl>
                                          <p:spTgt spid="8">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8">
                                            <p:txEl>
                                              <p:pRg st="10" end="10"/>
                                            </p:txEl>
                                          </p:spTgt>
                                        </p:tgtEl>
                                        <p:attrNameLst>
                                          <p:attrName>style.visibility</p:attrName>
                                        </p:attrNameLst>
                                      </p:cBhvr>
                                      <p:to>
                                        <p:strVal val="visible"/>
                                      </p:to>
                                    </p:set>
                                    <p:anim calcmode="lin" valueType="num">
                                      <p:cBhvr additive="base">
                                        <p:cTn id="73" dur="500" fill="hold"/>
                                        <p:tgtEl>
                                          <p:spTgt spid="8">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8">
                                            <p:txEl>
                                              <p:pRg st="11" end="11"/>
                                            </p:txEl>
                                          </p:spTgt>
                                        </p:tgtEl>
                                        <p:attrNameLst>
                                          <p:attrName>style.visibility</p:attrName>
                                        </p:attrNameLst>
                                      </p:cBhvr>
                                      <p:to>
                                        <p:strVal val="visible"/>
                                      </p:to>
                                    </p:set>
                                    <p:anim calcmode="lin" valueType="num">
                                      <p:cBhvr additive="base">
                                        <p:cTn id="79" dur="500" fill="hold"/>
                                        <p:tgtEl>
                                          <p:spTgt spid="8">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8">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8">
                                            <p:txEl>
                                              <p:pRg st="12" end="12"/>
                                            </p:txEl>
                                          </p:spTgt>
                                        </p:tgtEl>
                                        <p:attrNameLst>
                                          <p:attrName>style.visibility</p:attrName>
                                        </p:attrNameLst>
                                      </p:cBhvr>
                                      <p:to>
                                        <p:strVal val="visible"/>
                                      </p:to>
                                    </p:set>
                                    <p:anim calcmode="lin" valueType="num">
                                      <p:cBhvr additive="base">
                                        <p:cTn id="85" dur="500" fill="hold"/>
                                        <p:tgtEl>
                                          <p:spTgt spid="8">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8">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1456</TotalTime>
  <Words>939</Words>
  <Application>Microsoft Office PowerPoint</Application>
  <PresentationFormat>A4 210 x 297 mm</PresentationFormat>
  <Paragraphs>135</Paragraphs>
  <Slides>3</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BIZ UDPゴシック</vt:lpstr>
      <vt:lpstr>游ゴシック</vt:lpstr>
      <vt:lpstr>游ゴシック Light</vt:lpstr>
      <vt:lpstr>游明朝</vt:lpstr>
      <vt:lpstr>Arial</vt:lpstr>
      <vt:lpstr>Calibri</vt:lpstr>
      <vt:lpstr>Calibri Light</vt:lpstr>
      <vt:lpstr>Times New Roman</vt:lpstr>
      <vt:lpstr>Office テーマ</vt:lpstr>
      <vt:lpstr>議題３　高次脳機能障がいの普及啓発の方向性について</vt:lpstr>
      <vt:lpstr>議題３　高次脳機能障がいの普及啓発の方向性について</vt:lpstr>
      <vt:lpstr>議題３　高次脳機能障がいの普及啓発の方向性について</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高次脳機能障がいの診断・検査方法について①</dc:title>
  <cp:revision>202</cp:revision>
  <cp:lastPrinted>2023-03-01T05:21:46Z</cp:lastPrinted>
  <dcterms:created xsi:type="dcterms:W3CDTF">2021-12-06T08:59:04Z</dcterms:created>
  <dcterms:modified xsi:type="dcterms:W3CDTF">2023-08-31T09:23:19Z</dcterms:modified>
</cp:coreProperties>
</file>