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2" r:id="rId2"/>
    <p:sldId id="271" r:id="rId3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岡村　茂雄" initials="岡村　茂雄" lastIdx="0" clrIdx="0">
    <p:extLst>
      <p:ext uri="{19B8F6BF-5375-455C-9EA6-DF929625EA0E}">
        <p15:presenceInfo xmlns:p15="http://schemas.microsoft.com/office/powerpoint/2012/main" userId="S-1-5-21-161959346-1900351369-444732941-67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2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D7DC6-3AB7-4DBF-9E75-11C3A6AE2238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3750B-22D7-480C-88E6-A642C3D3FB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560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AB8E3B-16AA-47EA-8EC4-DB493BABF76B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C52C7-AACD-483D-8040-C0830BB2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537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13EBB-BBB5-4CB7-9C8C-7811EF3BE86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243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DDD1-0CD7-4235-B5A0-74FE76421964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14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6EA16-5A6E-4788-A87E-63C2A71CF57D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0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D493-0E28-4E6B-9842-6D39916D52CD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111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2pPr>
            <a:lvl3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3pPr>
            <a:lvl4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4pPr>
            <a:lvl5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50415E72-26A8-45B9-8EBA-8FB12CA302F8}" type="datetime1">
              <a:rPr kumimoji="1" lang="ja-JP" altLang="en-US" smtClean="0"/>
              <a:pPr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3192" y="6356352"/>
            <a:ext cx="2228850" cy="365125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8AAA9E22-95CD-4913-8295-F7735B0BBB9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186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B092-859D-438E-8104-EE399BD7B741}" type="datetime1">
              <a:rPr kumimoji="1" lang="ja-JP" altLang="en-US" smtClean="0"/>
              <a:t>2023/9/12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3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86AC-1AB5-4A40-A9F1-5C966CBD1B90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43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50DDC-5A11-4E46-8EE1-20A2B9054FFB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23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8304A-267B-4D4C-BCEC-CE4B567334E0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48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4979-DBFC-4664-97B1-9ADF7E0062D6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23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2A81-416F-428F-B6A4-428AA36676A5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64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6164-44D5-4954-BA55-6710668DD44D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69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7243-FC1F-4525-95BC-E395E24F2F64}" type="datetime1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A9E22-95CD-4913-8295-F7735B0BB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65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5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議題２　診断・診療が可能な医療機関の把握と連携について</a:t>
            </a:r>
            <a:endParaRPr lang="ja-JP" altLang="en-US" sz="2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55777"/>
            <a:ext cx="9906000" cy="5380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 b="1" dirty="0" smtClean="0"/>
              <a:t>１</a:t>
            </a:r>
            <a:r>
              <a:rPr lang="ja-JP" altLang="en-US" sz="1800" b="1" dirty="0"/>
              <a:t>．取組状況</a:t>
            </a:r>
          </a:p>
          <a:p>
            <a:pPr marL="0" indent="0">
              <a:buNone/>
            </a:pPr>
            <a:endParaRPr lang="en-US" altLang="ja-JP" sz="1800" b="1" dirty="0"/>
          </a:p>
          <a:p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/>
          </a:p>
          <a:p>
            <a:pPr marL="0" indent="0">
              <a:spcBef>
                <a:spcPts val="1500"/>
              </a:spcBef>
              <a:buNone/>
            </a:pPr>
            <a:r>
              <a:rPr lang="ja-JP" altLang="en-US" sz="1800" b="1" dirty="0" smtClean="0"/>
              <a:t>２．医療機関一覧の項目詳細化について</a:t>
            </a:r>
            <a:endParaRPr lang="en-US" altLang="ja-JP" sz="1800" b="1" dirty="0"/>
          </a:p>
          <a:p>
            <a:pPr marL="0" indent="0">
              <a:buNone/>
            </a:pPr>
            <a:r>
              <a:rPr lang="ja-JP" altLang="en-US" sz="1800" b="1" dirty="0"/>
              <a:t>　　</a:t>
            </a:r>
            <a:endParaRPr lang="en-US" altLang="ja-JP" sz="1800" b="1" dirty="0"/>
          </a:p>
          <a:p>
            <a:pPr marL="0" indent="0">
              <a:buNone/>
            </a:pPr>
            <a:endParaRPr lang="en-US" altLang="ja-JP" sz="18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648000"/>
            <a:ext cx="9906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ご意見いただきたい内容：医療機関一覧の今後の有効活用等について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7473192" y="6492875"/>
            <a:ext cx="2228850" cy="365125"/>
          </a:xfrm>
        </p:spPr>
        <p:txBody>
          <a:bodyPr/>
          <a:lstStyle/>
          <a:p>
            <a:r>
              <a:rPr kumimoji="1" lang="en-US" altLang="ja-JP" dirty="0"/>
              <a:t>10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171903" y="185500"/>
            <a:ext cx="661074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資料２</a:t>
            </a:r>
            <a:endParaRPr kumimoji="1" lang="en-US" altLang="ja-JP" sz="1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7649" y="1294331"/>
            <a:ext cx="9410700" cy="144000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7649" y="1294518"/>
            <a:ext cx="9410701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・令和４年３月～</a:t>
            </a:r>
            <a:r>
              <a:rPr kumimoji="1" lang="en-US" altLang="ja-JP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　</a:t>
            </a:r>
            <a:r>
              <a:rPr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年度に実施した府内の医療機関を対象とした調査結果より、診断可能と</a:t>
            </a:r>
            <a:endParaRPr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回答のあった医療機関に対して、ホームページにて公表することの可否について</a:t>
            </a:r>
            <a:endParaRPr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照会。</a:t>
            </a:r>
            <a:endParaRPr kumimoji="1"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・令和４年７月～　　 　</a:t>
            </a:r>
            <a:r>
              <a:rPr kumimoji="1" lang="en-US" altLang="ja-JP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81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機関を高次脳機能障がいの診断・診療等に取り組んでいる医療機関と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して府</a:t>
            </a:r>
            <a:r>
              <a:rPr kumimoji="1" lang="en-US" altLang="ja-JP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に掲載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・令和５年５月～　　　 一覧表の今後の活用を探るため、意見を入力できるようアンケート画面を掲載</a:t>
            </a:r>
            <a:endParaRPr kumimoji="1"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・令和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５年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時点で、掲載件数は</a:t>
            </a:r>
            <a:r>
              <a:rPr kumimoji="1" lang="en-US" altLang="ja-JP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85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7649" y="3228936"/>
            <a:ext cx="9410700" cy="216000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7649" y="3277574"/>
            <a:ext cx="9410701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・令和４年度第２回部会でのご意見を踏まえ、高次脳機能障がいの診断・診療に携わる医療機関に、医療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機関一覧</a:t>
            </a:r>
            <a:endParaRPr kumimoji="1"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項目詳細化</a:t>
            </a:r>
            <a:r>
              <a:rPr kumimoji="1" lang="en-US" altLang="ja-JP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作成可能な診断書の種類、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診断の条件等</a:t>
            </a:r>
            <a:r>
              <a:rPr kumimoji="1" lang="en-US" altLang="ja-JP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について意見聴取。</a:t>
            </a:r>
            <a:endParaRPr kumimoji="1"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＜主な意見＞</a:t>
            </a:r>
            <a:endParaRPr kumimoji="1"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kumimoji="1" lang="en-US" altLang="ja-JP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‣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公的な診断書を書いてくれる医療機関は一定あるが、保険関係や裁判の書類などを書いてくれる医療機関は</a:t>
            </a:r>
            <a:endParaRPr kumimoji="1"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なかなか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ない。そのため、書ける医療機関に集中してしまう恐れが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ある。</a:t>
            </a:r>
            <a:endParaRPr kumimoji="1"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‣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詳細な要件を掲載するよりも、大まかな情報にしておく方が良い。</a:t>
            </a:r>
            <a:endParaRPr kumimoji="1"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‣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医療機関同士での診断書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作成や検査等のできる医療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機関の情報共有や、地域支援ネットワークの構築が重要。</a:t>
            </a:r>
            <a:endParaRPr kumimoji="1"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‣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書くのが難しいという実例を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おりまぜながらの講習会や二次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医療圏域毎ぐらいで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継続的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勉強会・講習会が</a:t>
            </a:r>
            <a:endParaRPr kumimoji="1"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ある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とよいのではないか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7650" y="6002066"/>
            <a:ext cx="9454392" cy="55399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・引き続き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診断や診療等のできる医療機関の把握や連携の強化に加えて、各圏域に於</a:t>
            </a:r>
            <a:r>
              <a:rPr kumimoji="1"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ける研修に</a:t>
            </a:r>
            <a:r>
              <a:rPr kumimoji="1" lang="ja-JP" altLang="en-US" sz="15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よる ネットワーク</a:t>
            </a:r>
            <a:r>
              <a:rPr kumimoji="1" lang="ja-JP" altLang="en-US" sz="15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構築の後方支援、加えて診断書</a:t>
            </a:r>
            <a:r>
              <a:rPr kumimoji="1"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作成等に係る講習会</a:t>
            </a:r>
            <a:r>
              <a:rPr kumimoji="1" lang="ja-JP" altLang="en-US" sz="1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ja-JP" altLang="en-US" sz="15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実施</a:t>
            </a:r>
            <a:r>
              <a:rPr kumimoji="1" lang="ja-JP" altLang="en-US" sz="1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等</a:t>
            </a:r>
            <a:r>
              <a:rPr kumimoji="1" lang="ja-JP" altLang="en-US" sz="15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を検討していく</a:t>
            </a:r>
            <a:r>
              <a:rPr kumimoji="1" lang="ja-JP" altLang="en-US" sz="150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3563132" y="5466553"/>
            <a:ext cx="2936383" cy="478560"/>
          </a:xfrm>
          <a:prstGeom prst="downArrow">
            <a:avLst>
              <a:gd name="adj1" fmla="val 50000"/>
              <a:gd name="adj2" fmla="val 3846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88662" y="5466553"/>
            <a:ext cx="16913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今後の方向性</a:t>
            </a:r>
            <a:endParaRPr kumimoji="1" lang="ja-JP" altLang="en-US" sz="17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259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dirty="0"/>
              <a:t>１１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648000"/>
          </a:xfrm>
          <a:solidFill>
            <a:schemeClr val="accent6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+mn-ea"/>
                <a:ea typeface="+mn-ea"/>
              </a:rPr>
              <a:t>議題２　診断・診療が可能な医療機関の把握と連携について</a:t>
            </a:r>
            <a:endParaRPr lang="ja-JP" altLang="en-US" sz="2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9150" y="132316"/>
            <a:ext cx="673223" cy="369332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151386" y="177927"/>
            <a:ext cx="622437" cy="28024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r>
              <a:rPr kumimoji="1" lang="en-US" altLang="ja-JP" sz="1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9150" y="724684"/>
            <a:ext cx="3212739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kumimoji="1" lang="ja-JP" altLang="en-US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掲載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  <a:r>
              <a:rPr kumimoji="1" lang="ja-JP" altLang="en-US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：参考</a:t>
            </a:r>
            <a:r>
              <a:rPr kumimoji="1" lang="ja-JP" altLang="en-US" b="1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資料６の</a:t>
            </a:r>
            <a:r>
              <a:rPr kumimoji="1" lang="ja-JP" altLang="en-US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とおり</a:t>
            </a:r>
            <a:endParaRPr kumimoji="1" lang="en-US" altLang="ja-JP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12175" y="1167273"/>
            <a:ext cx="9127111" cy="219405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31821" y="6053034"/>
            <a:ext cx="9294256" cy="272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kumimoji="1" lang="ja-JP" altLang="en-US" sz="13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r>
              <a:rPr kumimoji="1" lang="ja-JP" altLang="en-US" sz="1300" dirty="0" err="1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高次脳機能障がい</a:t>
            </a:r>
            <a:r>
              <a:rPr kumimoji="1" lang="ja-JP" altLang="en-US" sz="13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相談支援センターホームページ</a:t>
            </a:r>
            <a:r>
              <a:rPr kumimoji="1" lang="en-US" altLang="ja-JP" sz="13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URL</a:t>
            </a:r>
            <a:r>
              <a:rPr kumimoji="1" lang="ja-JP" altLang="en-US" sz="13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kumimoji="1" lang="en-US" altLang="ja-JP" sz="13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https://www.pref.osaka.lg.jp/jiritsusodan/kojinou/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277050"/>
              </p:ext>
            </p:extLst>
          </p:nvPr>
        </p:nvGraphicFramePr>
        <p:xfrm>
          <a:off x="500285" y="3768212"/>
          <a:ext cx="8543926" cy="2133163"/>
        </p:xfrm>
        <a:graphic>
          <a:graphicData uri="http://schemas.openxmlformats.org/drawingml/2006/table">
            <a:tbl>
              <a:tblPr/>
              <a:tblGrid>
                <a:gridCol w="1005000">
                  <a:extLst>
                    <a:ext uri="{9D8B030D-6E8A-4147-A177-3AD203B41FA5}">
                      <a16:colId xmlns:a16="http://schemas.microsoft.com/office/drawing/2014/main" val="1378017758"/>
                    </a:ext>
                  </a:extLst>
                </a:gridCol>
                <a:gridCol w="925057">
                  <a:extLst>
                    <a:ext uri="{9D8B030D-6E8A-4147-A177-3AD203B41FA5}">
                      <a16:colId xmlns:a16="http://schemas.microsoft.com/office/drawing/2014/main" val="296827969"/>
                    </a:ext>
                  </a:extLst>
                </a:gridCol>
                <a:gridCol w="2575311">
                  <a:extLst>
                    <a:ext uri="{9D8B030D-6E8A-4147-A177-3AD203B41FA5}">
                      <a16:colId xmlns:a16="http://schemas.microsoft.com/office/drawing/2014/main" val="1239573253"/>
                    </a:ext>
                  </a:extLst>
                </a:gridCol>
                <a:gridCol w="422557">
                  <a:extLst>
                    <a:ext uri="{9D8B030D-6E8A-4147-A177-3AD203B41FA5}">
                      <a16:colId xmlns:a16="http://schemas.microsoft.com/office/drawing/2014/main" val="2526385661"/>
                    </a:ext>
                  </a:extLst>
                </a:gridCol>
                <a:gridCol w="543899">
                  <a:extLst>
                    <a:ext uri="{9D8B030D-6E8A-4147-A177-3AD203B41FA5}">
                      <a16:colId xmlns:a16="http://schemas.microsoft.com/office/drawing/2014/main" val="1643613565"/>
                    </a:ext>
                  </a:extLst>
                </a:gridCol>
                <a:gridCol w="371165">
                  <a:extLst>
                    <a:ext uri="{9D8B030D-6E8A-4147-A177-3AD203B41FA5}">
                      <a16:colId xmlns:a16="http://schemas.microsoft.com/office/drawing/2014/main" val="1211839610"/>
                    </a:ext>
                  </a:extLst>
                </a:gridCol>
                <a:gridCol w="1002144">
                  <a:extLst>
                    <a:ext uri="{9D8B030D-6E8A-4147-A177-3AD203B41FA5}">
                      <a16:colId xmlns:a16="http://schemas.microsoft.com/office/drawing/2014/main" val="1354219936"/>
                    </a:ext>
                  </a:extLst>
                </a:gridCol>
                <a:gridCol w="850824">
                  <a:extLst>
                    <a:ext uri="{9D8B030D-6E8A-4147-A177-3AD203B41FA5}">
                      <a16:colId xmlns:a16="http://schemas.microsoft.com/office/drawing/2014/main" val="4112430071"/>
                    </a:ext>
                  </a:extLst>
                </a:gridCol>
                <a:gridCol w="847969">
                  <a:extLst>
                    <a:ext uri="{9D8B030D-6E8A-4147-A177-3AD203B41FA5}">
                      <a16:colId xmlns:a16="http://schemas.microsoft.com/office/drawing/2014/main" val="4242736636"/>
                    </a:ext>
                  </a:extLst>
                </a:gridCol>
              </a:tblGrid>
              <a:tr h="841626">
                <a:tc gridSpan="9">
                  <a:txBody>
                    <a:bodyPr/>
                    <a:lstStyle/>
                    <a:p>
                      <a:pPr algn="l" fontAlgn="b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１「新規受付」：○は、受診歴がない場合でも相談が可能な場合に記しています。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２「医師診断書（高次脳機能障がい診断用）様式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</a:t>
                      </a:r>
                      <a:r>
                        <a:rPr lang="ja-JP" alt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1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」：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早期に福祉サービスを利用したい時など、</a:t>
                      </a:r>
                      <a:r>
                        <a:rPr lang="ja-JP" altLang="en-US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精神障がい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者保健福祉手帳が未所持でも、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医師の診断書があれば障がい者総合支援法に基づく障がい福祉サービスが利用できます。使えるサービスは市区町村窓口にお問い合わせください。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  　　 　様式１ー１（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PDF</a:t>
                      </a: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ファイル）のダウンロードはこちらから（国立障害者リハビリテーションセンターホームページより）</a:t>
                      </a:r>
                      <a:b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　　　 </a:t>
                      </a:r>
                      <a: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http://www.rehab.go.jp/application/files/6815/6073/0491/adfd9cfa38efa44c4362b2ece497ab81.pdf</a:t>
                      </a:r>
                      <a:br>
                        <a:rPr lang="en-US" altLang="ja-JP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endParaRPr lang="en-US" altLang="ja-JP" sz="800" b="1" i="0" u="none" strike="noStrike" dirty="0">
                        <a:solidFill>
                          <a:srgbClr val="000000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4671" marR="4671" marT="46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1098948"/>
                  </a:ext>
                </a:extLst>
              </a:tr>
              <a:tr h="2055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圏域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市区町村名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病院名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お問合せ</a:t>
                      </a:r>
                      <a:b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窓口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連絡先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新規受付</a:t>
                      </a:r>
                      <a:b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１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高次脳機能障がいに関する診断書作成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743639"/>
                  </a:ext>
                </a:extLst>
              </a:tr>
              <a:tr h="36897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精神障がい者保健福祉手帳に</a:t>
                      </a:r>
                      <a:b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関する診断書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障がい</a:t>
                      </a:r>
                      <a: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年金に</a:t>
                      </a:r>
                      <a:b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関する診断書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医師診断書</a:t>
                      </a:r>
                      <a:b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（高次脳機能障がい診断用）様式１ー１</a:t>
                      </a:r>
                      <a:r>
                        <a:rPr lang="en-US" altLang="ja-JP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lang="ja-JP" altLang="en-US" sz="5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２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171263"/>
                  </a:ext>
                </a:extLst>
              </a:tr>
              <a:tr h="2335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大阪市</a:t>
                      </a:r>
                    </a:p>
                  </a:txBody>
                  <a:tcPr marL="4671" marR="4671" marT="4671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都島区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大阪市立総合医療センター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6929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3569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930934"/>
                  </a:ext>
                </a:extLst>
              </a:tr>
              <a:tr h="2335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福島区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おおしもクリニック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4796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7561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136859"/>
                  </a:ext>
                </a:extLst>
              </a:tr>
              <a:tr h="2335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此花区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日野メンタルクリニック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代表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06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6462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ー</a:t>
                      </a:r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5551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〇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○</a:t>
                      </a:r>
                    </a:p>
                  </a:txBody>
                  <a:tcPr marL="4671" marR="4671" marT="467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629930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398967" y="3737768"/>
            <a:ext cx="9127111" cy="219405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74" y="1154776"/>
            <a:ext cx="9113903" cy="2230226"/>
          </a:xfrm>
          <a:prstGeom prst="rect">
            <a:avLst/>
          </a:prstGeom>
        </p:spPr>
      </p:pic>
      <p:sp>
        <p:nvSpPr>
          <p:cNvPr id="3" name="左カーブ矢印 2"/>
          <p:cNvSpPr/>
          <p:nvPr/>
        </p:nvSpPr>
        <p:spPr>
          <a:xfrm>
            <a:off x="5525038" y="2627696"/>
            <a:ext cx="414948" cy="1110072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83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1276</TotalTime>
  <Words>720</Words>
  <Application>Microsoft Office PowerPoint</Application>
  <PresentationFormat>A4 210 x 297 mm</PresentationFormat>
  <Paragraphs>87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UDPゴシック</vt:lpstr>
      <vt:lpstr>BIZ UDゴシック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議題２　診断・診療が可能な医療機関の把握と連携について</vt:lpstr>
      <vt:lpstr>議題２　診断・診療が可能な医療機関の把握と連携について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高次脳機能障がいの診断・検査方法について①</dc:title>
  <cp:revision>154</cp:revision>
  <cp:lastPrinted>2022-07-28T09:52:19Z</cp:lastPrinted>
  <dcterms:created xsi:type="dcterms:W3CDTF">2021-12-06T08:59:04Z</dcterms:created>
  <dcterms:modified xsi:type="dcterms:W3CDTF">2023-09-12T01:13:34Z</dcterms:modified>
</cp:coreProperties>
</file>