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63" r:id="rId2"/>
    <p:sldId id="266" r:id="rId3"/>
    <p:sldId id="265" r:id="rId4"/>
    <p:sldId id="267" r:id="rId5"/>
    <p:sldId id="268" r:id="rId6"/>
    <p:sldId id="269" r:id="rId7"/>
    <p:sldId id="270" r:id="rId8"/>
    <p:sldId id="271" r:id="rId9"/>
    <p:sldId id="272" r:id="rId10"/>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5" autoAdjust="0"/>
    <p:restoredTop sz="94660"/>
  </p:normalViewPr>
  <p:slideViewPr>
    <p:cSldViewPr snapToGrid="0">
      <p:cViewPr varScale="1">
        <p:scale>
          <a:sx n="74" d="100"/>
          <a:sy n="74" d="100"/>
        </p:scale>
        <p:origin x="1134" y="-234"/>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50359" cy="498761"/>
          </a:xfrm>
          <a:prstGeom prst="rect">
            <a:avLst/>
          </a:prstGeom>
        </p:spPr>
        <p:txBody>
          <a:bodyPr vert="horz" lIns="105915" tIns="52957" rIns="105915" bIns="52957" rtlCol="0"/>
          <a:lstStyle>
            <a:lvl1pPr algn="l">
              <a:defRPr sz="1400"/>
            </a:lvl1pPr>
          </a:lstStyle>
          <a:p>
            <a:endParaRPr kumimoji="1" lang="ja-JP" altLang="en-US" dirty="0"/>
          </a:p>
        </p:txBody>
      </p:sp>
      <p:sp>
        <p:nvSpPr>
          <p:cNvPr id="3" name="日付プレースホルダー 2"/>
          <p:cNvSpPr>
            <a:spLocks noGrp="1"/>
          </p:cNvSpPr>
          <p:nvPr>
            <p:ph type="dt" sz="quarter" idx="1"/>
          </p:nvPr>
        </p:nvSpPr>
        <p:spPr>
          <a:xfrm>
            <a:off x="3854933" y="1"/>
            <a:ext cx="2950359" cy="498761"/>
          </a:xfrm>
          <a:prstGeom prst="rect">
            <a:avLst/>
          </a:prstGeom>
        </p:spPr>
        <p:txBody>
          <a:bodyPr vert="horz" lIns="105915" tIns="52957" rIns="105915" bIns="52957" rtlCol="0"/>
          <a:lstStyle>
            <a:lvl1pPr algn="r">
              <a:defRPr sz="1400"/>
            </a:lvl1pPr>
          </a:lstStyle>
          <a:p>
            <a:fld id="{FABB910F-FB4D-4ECB-9CCA-4A253EEB3974}" type="datetimeFigureOut">
              <a:rPr kumimoji="1" lang="ja-JP" altLang="en-US" smtClean="0"/>
              <a:t>2023/9/13</a:t>
            </a:fld>
            <a:endParaRPr kumimoji="1" lang="ja-JP" altLang="en-US" dirty="0"/>
          </a:p>
        </p:txBody>
      </p:sp>
      <p:sp>
        <p:nvSpPr>
          <p:cNvPr id="4" name="フッター プレースホルダー 3"/>
          <p:cNvSpPr>
            <a:spLocks noGrp="1"/>
          </p:cNvSpPr>
          <p:nvPr>
            <p:ph type="ftr" sz="quarter" idx="2"/>
          </p:nvPr>
        </p:nvSpPr>
        <p:spPr>
          <a:xfrm>
            <a:off x="1" y="9440578"/>
            <a:ext cx="2950359" cy="498761"/>
          </a:xfrm>
          <a:prstGeom prst="rect">
            <a:avLst/>
          </a:prstGeom>
        </p:spPr>
        <p:txBody>
          <a:bodyPr vert="horz" lIns="105915" tIns="52957" rIns="105915" bIns="52957" rtlCol="0" anchor="b"/>
          <a:lstStyle>
            <a:lvl1pPr algn="l">
              <a:defRPr sz="1400"/>
            </a:lvl1pPr>
          </a:lstStyle>
          <a:p>
            <a:endParaRPr kumimoji="1" lang="ja-JP" altLang="en-US" dirty="0"/>
          </a:p>
        </p:txBody>
      </p:sp>
      <p:sp>
        <p:nvSpPr>
          <p:cNvPr id="5" name="スライド番号プレースホルダー 4"/>
          <p:cNvSpPr>
            <a:spLocks noGrp="1"/>
          </p:cNvSpPr>
          <p:nvPr>
            <p:ph type="sldNum" sz="quarter" idx="3"/>
          </p:nvPr>
        </p:nvSpPr>
        <p:spPr>
          <a:xfrm>
            <a:off x="3854933" y="9440578"/>
            <a:ext cx="2950359" cy="498761"/>
          </a:xfrm>
          <a:prstGeom prst="rect">
            <a:avLst/>
          </a:prstGeom>
        </p:spPr>
        <p:txBody>
          <a:bodyPr vert="horz" lIns="105915" tIns="52957" rIns="105915" bIns="52957" rtlCol="0" anchor="b"/>
          <a:lstStyle>
            <a:lvl1pPr algn="r">
              <a:defRPr sz="1400"/>
            </a:lvl1pPr>
          </a:lstStyle>
          <a:p>
            <a:fld id="{038A7B71-952E-4F5D-AC41-B68B4E08AD1E}" type="slidenum">
              <a:rPr kumimoji="1" lang="ja-JP" altLang="en-US" smtClean="0"/>
              <a:t>‹#›</a:t>
            </a:fld>
            <a:endParaRPr kumimoji="1" lang="ja-JP" altLang="en-US" dirty="0"/>
          </a:p>
        </p:txBody>
      </p:sp>
    </p:spTree>
    <p:extLst>
      <p:ext uri="{BB962C8B-B14F-4D97-AF65-F5344CB8AC3E}">
        <p14:creationId xmlns:p14="http://schemas.microsoft.com/office/powerpoint/2010/main" val="11417022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7" cy="498693"/>
          </a:xfrm>
          <a:prstGeom prst="rect">
            <a:avLst/>
          </a:prstGeom>
        </p:spPr>
        <p:txBody>
          <a:bodyPr vert="horz" lIns="91436" tIns="45718" rIns="91436" bIns="45718"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6" tIns="45718" rIns="91436" bIns="45718" rtlCol="0"/>
          <a:lstStyle>
            <a:lvl1pPr algn="r">
              <a:defRPr sz="1200"/>
            </a:lvl1pPr>
          </a:lstStyle>
          <a:p>
            <a:fld id="{00AB8E3B-16AA-47EA-8EC4-DB493BABF76B}" type="datetimeFigureOut">
              <a:rPr kumimoji="1" lang="ja-JP" altLang="en-US" smtClean="0"/>
              <a:t>2023/9/13</a:t>
            </a:fld>
            <a:endParaRPr kumimoji="1" lang="ja-JP" altLang="en-US" dirty="0"/>
          </a:p>
        </p:txBody>
      </p:sp>
      <p:sp>
        <p:nvSpPr>
          <p:cNvPr id="4" name="スライド イメージ プレースホルダー 3"/>
          <p:cNvSpPr>
            <a:spLocks noGrp="1" noRot="1" noChangeAspect="1"/>
          </p:cNvSpPr>
          <p:nvPr>
            <p:ph type="sldImg" idx="2"/>
          </p:nvPr>
        </p:nvSpPr>
        <p:spPr>
          <a:xfrm>
            <a:off x="979488" y="1243013"/>
            <a:ext cx="4848225" cy="3355975"/>
          </a:xfrm>
          <a:prstGeom prst="rect">
            <a:avLst/>
          </a:prstGeom>
          <a:noFill/>
          <a:ln w="12700">
            <a:solidFill>
              <a:prstClr val="black"/>
            </a:solidFill>
          </a:ln>
        </p:spPr>
        <p:txBody>
          <a:bodyPr vert="horz" lIns="91436" tIns="45718" rIns="91436" bIns="45718" rtlCol="0" anchor="ctr"/>
          <a:lstStyle/>
          <a:p>
            <a:endParaRPr lang="ja-JP" altLang="en-US" dirty="0"/>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1436" tIns="45718" rIns="91436" bIns="457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1436" tIns="45718" rIns="91436" bIns="45718"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6" tIns="45718" rIns="91436" bIns="45718" rtlCol="0" anchor="b"/>
          <a:lstStyle>
            <a:lvl1pPr algn="r">
              <a:defRPr sz="1200"/>
            </a:lvl1pPr>
          </a:lstStyle>
          <a:p>
            <a:fld id="{D53C52C7-AACD-483D-8040-C0830BB2FE86}" type="slidenum">
              <a:rPr kumimoji="1" lang="ja-JP" altLang="en-US" smtClean="0"/>
              <a:t>‹#›</a:t>
            </a:fld>
            <a:endParaRPr kumimoji="1" lang="ja-JP" altLang="en-US" dirty="0"/>
          </a:p>
        </p:txBody>
      </p:sp>
    </p:spTree>
    <p:extLst>
      <p:ext uri="{BB962C8B-B14F-4D97-AF65-F5344CB8AC3E}">
        <p14:creationId xmlns:p14="http://schemas.microsoft.com/office/powerpoint/2010/main" val="2385537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交野市に説明用に作成。市町村の率直な感想を教えていただき、そのご意見も報告。</a:t>
            </a:r>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1</a:t>
            </a:fld>
            <a:endParaRPr kumimoji="1" lang="ja-JP" altLang="en-US" dirty="0"/>
          </a:p>
        </p:txBody>
      </p:sp>
    </p:spTree>
    <p:extLst>
      <p:ext uri="{BB962C8B-B14F-4D97-AF65-F5344CB8AC3E}">
        <p14:creationId xmlns:p14="http://schemas.microsoft.com/office/powerpoint/2010/main" val="1371825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交野市に説明用に作成。市町村の率直な感想を教えていただき、そのご意見も報告。</a:t>
            </a:r>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2</a:t>
            </a:fld>
            <a:endParaRPr kumimoji="1" lang="ja-JP" altLang="en-US" dirty="0"/>
          </a:p>
        </p:txBody>
      </p:sp>
    </p:spTree>
    <p:extLst>
      <p:ext uri="{BB962C8B-B14F-4D97-AF65-F5344CB8AC3E}">
        <p14:creationId xmlns:p14="http://schemas.microsoft.com/office/powerpoint/2010/main" val="2349787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交野市に説明用に作成。市町村の率直な感想を教えていただき、そのご意見も報告。</a:t>
            </a:r>
          </a:p>
        </p:txBody>
      </p:sp>
      <p:sp>
        <p:nvSpPr>
          <p:cNvPr id="4" name="スライド番号プレースホルダー 3"/>
          <p:cNvSpPr>
            <a:spLocks noGrp="1"/>
          </p:cNvSpPr>
          <p:nvPr>
            <p:ph type="sldNum" sz="quarter" idx="10"/>
          </p:nvPr>
        </p:nvSpPr>
        <p:spPr/>
        <p:txBody>
          <a:bodyPr/>
          <a:lstStyle/>
          <a:p>
            <a:fld id="{7F513EBB-BBB5-4CB7-9C8C-7811EF3BE862}" type="slidenum">
              <a:rPr kumimoji="1" lang="ja-JP" altLang="en-US" smtClean="0"/>
              <a:t>3</a:t>
            </a:fld>
            <a:endParaRPr kumimoji="1" lang="ja-JP" altLang="en-US"/>
          </a:p>
        </p:txBody>
      </p:sp>
    </p:spTree>
    <p:extLst>
      <p:ext uri="{BB962C8B-B14F-4D97-AF65-F5344CB8AC3E}">
        <p14:creationId xmlns:p14="http://schemas.microsoft.com/office/powerpoint/2010/main" val="2349787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F1EE76E-1AA5-41C3-B45F-485983D69C18}" type="slidenum">
              <a:rPr kumimoji="1" lang="ja-JP" altLang="en-US" smtClean="0"/>
              <a:t>4</a:t>
            </a:fld>
            <a:endParaRPr kumimoji="1" lang="ja-JP" altLang="en-US"/>
          </a:p>
        </p:txBody>
      </p:sp>
    </p:spTree>
    <p:extLst>
      <p:ext uri="{BB962C8B-B14F-4D97-AF65-F5344CB8AC3E}">
        <p14:creationId xmlns:p14="http://schemas.microsoft.com/office/powerpoint/2010/main" val="692726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F1EE76E-1AA5-41C3-B45F-485983D69C18}" type="slidenum">
              <a:rPr kumimoji="1" lang="ja-JP" altLang="en-US" smtClean="0"/>
              <a:t>5</a:t>
            </a:fld>
            <a:endParaRPr kumimoji="1" lang="ja-JP" altLang="en-US"/>
          </a:p>
        </p:txBody>
      </p:sp>
    </p:spTree>
    <p:extLst>
      <p:ext uri="{BB962C8B-B14F-4D97-AF65-F5344CB8AC3E}">
        <p14:creationId xmlns:p14="http://schemas.microsoft.com/office/powerpoint/2010/main" val="84253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F1EE76E-1AA5-41C3-B45F-485983D69C18}" type="slidenum">
              <a:rPr kumimoji="1" lang="ja-JP" altLang="en-US" smtClean="0"/>
              <a:t>6</a:t>
            </a:fld>
            <a:endParaRPr kumimoji="1" lang="ja-JP" altLang="en-US"/>
          </a:p>
        </p:txBody>
      </p:sp>
    </p:spTree>
    <p:extLst>
      <p:ext uri="{BB962C8B-B14F-4D97-AF65-F5344CB8AC3E}">
        <p14:creationId xmlns:p14="http://schemas.microsoft.com/office/powerpoint/2010/main" val="3911976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F1EE76E-1AA5-41C3-B45F-485983D69C18}" type="slidenum">
              <a:rPr kumimoji="1" lang="ja-JP" altLang="en-US" smtClean="0"/>
              <a:t>7</a:t>
            </a:fld>
            <a:endParaRPr kumimoji="1" lang="ja-JP" altLang="en-US"/>
          </a:p>
        </p:txBody>
      </p:sp>
    </p:spTree>
    <p:extLst>
      <p:ext uri="{BB962C8B-B14F-4D97-AF65-F5344CB8AC3E}">
        <p14:creationId xmlns:p14="http://schemas.microsoft.com/office/powerpoint/2010/main" val="2199627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F1EE76E-1AA5-41C3-B45F-485983D69C18}" type="slidenum">
              <a:rPr kumimoji="1" lang="ja-JP" altLang="en-US" smtClean="0"/>
              <a:t>8</a:t>
            </a:fld>
            <a:endParaRPr kumimoji="1" lang="ja-JP" altLang="en-US"/>
          </a:p>
        </p:txBody>
      </p:sp>
    </p:spTree>
    <p:extLst>
      <p:ext uri="{BB962C8B-B14F-4D97-AF65-F5344CB8AC3E}">
        <p14:creationId xmlns:p14="http://schemas.microsoft.com/office/powerpoint/2010/main" val="2792962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9F1EE76E-1AA5-41C3-B45F-485983D69C18}" type="slidenum">
              <a:rPr kumimoji="1" lang="ja-JP" altLang="en-US" smtClean="0"/>
              <a:t>9</a:t>
            </a:fld>
            <a:endParaRPr kumimoji="1" lang="ja-JP" altLang="en-US"/>
          </a:p>
        </p:txBody>
      </p:sp>
    </p:spTree>
    <p:extLst>
      <p:ext uri="{BB962C8B-B14F-4D97-AF65-F5344CB8AC3E}">
        <p14:creationId xmlns:p14="http://schemas.microsoft.com/office/powerpoint/2010/main" val="1376547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332DDD1-0CD7-4235-B5A0-74FE76421964}" type="datetime1">
              <a:rPr kumimoji="1" lang="ja-JP" altLang="en-US" smtClean="0"/>
              <a:t>2023/9/13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dirty="0"/>
          </a:p>
        </p:txBody>
      </p:sp>
    </p:spTree>
    <p:extLst>
      <p:ext uri="{BB962C8B-B14F-4D97-AF65-F5344CB8AC3E}">
        <p14:creationId xmlns:p14="http://schemas.microsoft.com/office/powerpoint/2010/main" val="103514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2F6EA16-5A6E-4788-A87E-63C2A71CF57D}" type="datetime1">
              <a:rPr kumimoji="1" lang="ja-JP" altLang="en-US" smtClean="0"/>
              <a:t>2023/9/13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dirty="0"/>
          </a:p>
        </p:txBody>
      </p:sp>
    </p:spTree>
    <p:extLst>
      <p:ext uri="{BB962C8B-B14F-4D97-AF65-F5344CB8AC3E}">
        <p14:creationId xmlns:p14="http://schemas.microsoft.com/office/powerpoint/2010/main" val="29500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682D493-0E28-4E6B-9842-6D39916D52CD}" type="datetime1">
              <a:rPr kumimoji="1" lang="ja-JP" altLang="en-US" smtClean="0"/>
              <a:t>2023/9/13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dirty="0"/>
          </a:p>
        </p:txBody>
      </p:sp>
    </p:spTree>
    <p:extLst>
      <p:ext uri="{BB962C8B-B14F-4D97-AF65-F5344CB8AC3E}">
        <p14:creationId xmlns:p14="http://schemas.microsoft.com/office/powerpoint/2010/main" val="69711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atin typeface="BIZ UDPゴシック" panose="020B0400000000000000" pitchFamily="50" charset="-128"/>
                <a:ea typeface="BIZ UDPゴシック" panose="020B0400000000000000" pitchFamily="50" charset="-128"/>
              </a:defRPr>
            </a:lvl1pPr>
          </a:lstStyle>
          <a:p>
            <a:fld id="{50415E72-26A8-45B9-8EBA-8FB12CA302F8}" type="datetime1">
              <a:rPr kumimoji="1" lang="ja-JP" altLang="en-US" smtClean="0"/>
              <a:pPr/>
              <a:t>2023/9/13</a:t>
            </a:fld>
            <a:endParaRPr kumimoji="1" lang="ja-JP" altLang="en-US" dirty="0"/>
          </a:p>
        </p:txBody>
      </p:sp>
      <p:sp>
        <p:nvSpPr>
          <p:cNvPr id="5" name="Footer Placeholder 4"/>
          <p:cNvSpPr>
            <a:spLocks noGrp="1"/>
          </p:cNvSpPr>
          <p:nvPr>
            <p:ph type="ftr" sz="quarter" idx="11"/>
          </p:nvPr>
        </p:nvSpPr>
        <p:spPr/>
        <p:txBody>
          <a:bodyPr/>
          <a:lstStyle>
            <a:lvl1pPr>
              <a:defRPr>
                <a:latin typeface="BIZ UDPゴシック" panose="020B0400000000000000" pitchFamily="50" charset="-128"/>
                <a:ea typeface="BIZ UDPゴシック" panose="020B0400000000000000" pitchFamily="50" charset="-128"/>
              </a:defRPr>
            </a:lvl1pPr>
          </a:lstStyle>
          <a:p>
            <a:endParaRPr kumimoji="1" lang="ja-JP" altLang="en-US" dirty="0"/>
          </a:p>
        </p:txBody>
      </p:sp>
      <p:sp>
        <p:nvSpPr>
          <p:cNvPr id="6" name="Slide Number Placeholder 5"/>
          <p:cNvSpPr>
            <a:spLocks noGrp="1"/>
          </p:cNvSpPr>
          <p:nvPr>
            <p:ph type="sldNum" sz="quarter" idx="12"/>
          </p:nvPr>
        </p:nvSpPr>
        <p:spPr>
          <a:xfrm>
            <a:off x="7473192" y="6356352"/>
            <a:ext cx="2228850" cy="365125"/>
          </a:xfr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8AAA9E22-95CD-4913-8295-F7735B0BBB9F}" type="slidenum">
              <a:rPr kumimoji="1" lang="ja-JP" altLang="en-US" smtClean="0"/>
              <a:pPr/>
              <a:t>‹#›</a:t>
            </a:fld>
            <a:endParaRPr kumimoji="1" lang="ja-JP" altLang="en-US" dirty="0"/>
          </a:p>
        </p:txBody>
      </p:sp>
    </p:spTree>
    <p:extLst>
      <p:ext uri="{BB962C8B-B14F-4D97-AF65-F5344CB8AC3E}">
        <p14:creationId xmlns:p14="http://schemas.microsoft.com/office/powerpoint/2010/main" val="148186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4" name="Date Placeholder 3"/>
          <p:cNvSpPr>
            <a:spLocks noGrp="1"/>
          </p:cNvSpPr>
          <p:nvPr>
            <p:ph type="dt" sz="half" idx="10"/>
          </p:nvPr>
        </p:nvSpPr>
        <p:spPr/>
        <p:txBody>
          <a:bodyPr/>
          <a:lstStyle/>
          <a:p>
            <a:fld id="{06B2B092-859D-438E-8104-EE399BD7B741}" type="datetime1">
              <a:rPr kumimoji="1" lang="ja-JP" altLang="en-US" smtClean="0"/>
              <a:t>2023/9/13</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dirty="0"/>
          </a:p>
        </p:txBody>
      </p:sp>
    </p:spTree>
    <p:extLst>
      <p:ext uri="{BB962C8B-B14F-4D97-AF65-F5344CB8AC3E}">
        <p14:creationId xmlns:p14="http://schemas.microsoft.com/office/powerpoint/2010/main" val="30903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2D686AC-1AB5-4A40-A9F1-5C966CBD1B90}" type="datetime1">
              <a:rPr kumimoji="1" lang="ja-JP" altLang="en-US" smtClean="0"/>
              <a:t>2023/9/13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dirty="0"/>
          </a:p>
        </p:txBody>
      </p:sp>
    </p:spTree>
    <p:extLst>
      <p:ext uri="{BB962C8B-B14F-4D97-AF65-F5344CB8AC3E}">
        <p14:creationId xmlns:p14="http://schemas.microsoft.com/office/powerpoint/2010/main" val="2627433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8F50DDC-5A11-4E46-8EE1-20A2B9054FFB}" type="datetime1">
              <a:rPr kumimoji="1" lang="ja-JP" altLang="en-US" smtClean="0"/>
              <a:t>2023/9/13</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8AAA9E22-95CD-4913-8295-F7735B0BBB9F}" type="slidenum">
              <a:rPr kumimoji="1" lang="ja-JP" altLang="en-US" smtClean="0"/>
              <a:t>‹#›</a:t>
            </a:fld>
            <a:endParaRPr kumimoji="1" lang="ja-JP" altLang="en-US" dirty="0"/>
          </a:p>
        </p:txBody>
      </p:sp>
    </p:spTree>
    <p:extLst>
      <p:ext uri="{BB962C8B-B14F-4D97-AF65-F5344CB8AC3E}">
        <p14:creationId xmlns:p14="http://schemas.microsoft.com/office/powerpoint/2010/main" val="103623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38304A-267B-4D4C-BCEC-CE4B567334E0}" type="datetime1">
              <a:rPr kumimoji="1" lang="ja-JP" altLang="en-US" smtClean="0"/>
              <a:t>2023/9/13</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8AAA9E22-95CD-4913-8295-F7735B0BBB9F}" type="slidenum">
              <a:rPr kumimoji="1" lang="ja-JP" altLang="en-US" smtClean="0"/>
              <a:t>‹#›</a:t>
            </a:fld>
            <a:endParaRPr kumimoji="1" lang="ja-JP" altLang="en-US" dirty="0"/>
          </a:p>
        </p:txBody>
      </p:sp>
    </p:spTree>
    <p:extLst>
      <p:ext uri="{BB962C8B-B14F-4D97-AF65-F5344CB8AC3E}">
        <p14:creationId xmlns:p14="http://schemas.microsoft.com/office/powerpoint/2010/main" val="362148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14979-DBFC-4664-97B1-9ADF7E0062D6}" type="datetime1">
              <a:rPr kumimoji="1" lang="ja-JP" altLang="en-US" smtClean="0"/>
              <a:t>2023/9/13</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8AAA9E22-95CD-4913-8295-F7735B0BBB9F}" type="slidenum">
              <a:rPr kumimoji="1" lang="ja-JP" altLang="en-US" smtClean="0"/>
              <a:t>‹#›</a:t>
            </a:fld>
            <a:endParaRPr kumimoji="1" lang="ja-JP" altLang="en-US" dirty="0"/>
          </a:p>
        </p:txBody>
      </p:sp>
    </p:spTree>
    <p:extLst>
      <p:ext uri="{BB962C8B-B14F-4D97-AF65-F5344CB8AC3E}">
        <p14:creationId xmlns:p14="http://schemas.microsoft.com/office/powerpoint/2010/main" val="315723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F3A2A81-416F-428F-B6A4-428AA36676A5}" type="datetime1">
              <a:rPr kumimoji="1" lang="ja-JP" altLang="en-US" smtClean="0"/>
              <a:t>2023/9/13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dirty="0"/>
          </a:p>
        </p:txBody>
      </p:sp>
    </p:spTree>
    <p:extLst>
      <p:ext uri="{BB962C8B-B14F-4D97-AF65-F5344CB8AC3E}">
        <p14:creationId xmlns:p14="http://schemas.microsoft.com/office/powerpoint/2010/main" val="350664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CB6164-44D5-4954-BA55-6710668DD44D}" type="datetime1">
              <a:rPr kumimoji="1" lang="ja-JP" altLang="en-US" smtClean="0"/>
              <a:t>2023/9/13</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dirty="0"/>
          </a:p>
        </p:txBody>
      </p:sp>
    </p:spTree>
    <p:extLst>
      <p:ext uri="{BB962C8B-B14F-4D97-AF65-F5344CB8AC3E}">
        <p14:creationId xmlns:p14="http://schemas.microsoft.com/office/powerpoint/2010/main" val="88969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57243-FC1F-4525-95BC-E395E24F2F64}" type="datetime1">
              <a:rPr kumimoji="1" lang="ja-JP" altLang="en-US" smtClean="0"/>
              <a:t>2023/9/13</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AA9E22-95CD-4913-8295-F7735B0BBB9F}" type="slidenum">
              <a:rPr kumimoji="1" lang="ja-JP" altLang="en-US" smtClean="0"/>
              <a:t>‹#›</a:t>
            </a:fld>
            <a:endParaRPr kumimoji="1" lang="ja-JP" altLang="en-US" dirty="0"/>
          </a:p>
        </p:txBody>
      </p:sp>
    </p:spTree>
    <p:extLst>
      <p:ext uri="{BB962C8B-B14F-4D97-AF65-F5344CB8AC3E}">
        <p14:creationId xmlns:p14="http://schemas.microsoft.com/office/powerpoint/2010/main" val="213665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a:ln>
            <a:solidFill>
              <a:schemeClr val="accent2">
                <a:lumMod val="20000"/>
                <a:lumOff val="80000"/>
              </a:schemeClr>
            </a:solidFill>
          </a:ln>
        </p:spPr>
        <p:txBody>
          <a:bodyPr>
            <a:normAutofit/>
          </a:bodyPr>
          <a:lstStyle/>
          <a:p>
            <a:pPr algn="ctr"/>
            <a:r>
              <a:rPr lang="ja-JP" altLang="en-US" sz="2200" b="1" dirty="0">
                <a:solidFill>
                  <a:schemeClr val="bg1"/>
                </a:solidFill>
                <a:latin typeface="+mn-ea"/>
                <a:ea typeface="+mn-ea"/>
              </a:rPr>
              <a:t>議題１　地域支援ネットワークの再構築について</a:t>
            </a:r>
          </a:p>
        </p:txBody>
      </p:sp>
      <p:sp>
        <p:nvSpPr>
          <p:cNvPr id="3" name="コンテンツ プレースホルダー 2"/>
          <p:cNvSpPr>
            <a:spLocks noGrp="1"/>
          </p:cNvSpPr>
          <p:nvPr>
            <p:ph idx="1"/>
          </p:nvPr>
        </p:nvSpPr>
        <p:spPr>
          <a:xfrm>
            <a:off x="0" y="648002"/>
            <a:ext cx="9906000" cy="363876"/>
          </a:xfrm>
          <a:solidFill>
            <a:schemeClr val="accent1">
              <a:lumMod val="20000"/>
              <a:lumOff val="80000"/>
            </a:schemeClr>
          </a:solidFill>
        </p:spPr>
        <p:txBody>
          <a:bodyPr>
            <a:noAutofit/>
          </a:bodyPr>
          <a:lstStyle/>
          <a:p>
            <a:pPr marL="0" indent="0">
              <a:buNone/>
            </a:pPr>
            <a:r>
              <a:rPr lang="ja-JP" altLang="en-US" sz="1600" b="1" dirty="0"/>
              <a:t>ご意見いただきたい内容：効果的な地域支援ネットワークの再構築について</a:t>
            </a:r>
          </a:p>
          <a:p>
            <a:pPr marL="0" indent="0">
              <a:buNone/>
            </a:pPr>
            <a:endParaRPr lang="ja-JP" altLang="en-US" sz="1200" dirty="0"/>
          </a:p>
        </p:txBody>
      </p:sp>
      <p:sp>
        <p:nvSpPr>
          <p:cNvPr id="4" name="テキスト ボックス 3"/>
          <p:cNvSpPr txBox="1"/>
          <p:nvPr/>
        </p:nvSpPr>
        <p:spPr>
          <a:xfrm>
            <a:off x="47265" y="1011878"/>
            <a:ext cx="9858735" cy="6463308"/>
          </a:xfrm>
          <a:prstGeom prst="rect">
            <a:avLst/>
          </a:prstGeom>
          <a:noFill/>
        </p:spPr>
        <p:txBody>
          <a:bodyPr wrap="square" rtlCol="0">
            <a:spAutoFit/>
          </a:bodyPr>
          <a:lstStyle/>
          <a:p>
            <a:r>
              <a:rPr kumimoji="1" lang="ja-JP" altLang="en-US" b="1" dirty="0"/>
              <a:t>１</a:t>
            </a:r>
            <a:r>
              <a:rPr kumimoji="1" lang="ja-JP" altLang="en-US" b="1" dirty="0" smtClean="0"/>
              <a:t>．令和５年度の取組み</a:t>
            </a:r>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r>
              <a:rPr kumimoji="1" lang="ja-JP" altLang="en-US" b="1" dirty="0" smtClean="0"/>
              <a:t>２．令和６年度</a:t>
            </a:r>
            <a:r>
              <a:rPr kumimoji="1" lang="ja-JP" altLang="en-US" b="1" smtClean="0"/>
              <a:t>の</a:t>
            </a:r>
            <a:r>
              <a:rPr kumimoji="1" lang="ja-JP" altLang="en-US" b="1" smtClean="0"/>
              <a:t>取組みの方向性</a:t>
            </a:r>
            <a:endParaRPr kumimoji="1" lang="en-US" altLang="ja-JP" b="1" dirty="0"/>
          </a:p>
          <a:p>
            <a:endParaRPr kumimoji="1" lang="en-US" altLang="ja-JP" b="1" dirty="0"/>
          </a:p>
          <a:p>
            <a:endParaRPr kumimoji="1" lang="en-US" altLang="ja-JP"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pPr marL="342900" indent="-342900">
              <a:buFont typeface="+mj-lt"/>
              <a:buAutoNum type="arabicPeriod"/>
            </a:pPr>
            <a:endParaRPr kumimoji="1" lang="en-US" altLang="ja-JP" b="1" dirty="0"/>
          </a:p>
          <a:p>
            <a:pPr marL="342900" indent="-342900">
              <a:buFont typeface="+mj-lt"/>
              <a:buAutoNum type="arabicPeriod"/>
            </a:pPr>
            <a:endParaRPr kumimoji="1" lang="ja-JP" altLang="en-US" b="1" dirty="0"/>
          </a:p>
        </p:txBody>
      </p:sp>
      <p:sp>
        <p:nvSpPr>
          <p:cNvPr id="8" name="スライド番号プレースホルダー 7"/>
          <p:cNvSpPr>
            <a:spLocks noGrp="1"/>
          </p:cNvSpPr>
          <p:nvPr>
            <p:ph type="sldNum" sz="quarter" idx="12"/>
          </p:nvPr>
        </p:nvSpPr>
        <p:spPr>
          <a:xfrm>
            <a:off x="7677150" y="6492875"/>
            <a:ext cx="2228850" cy="365125"/>
          </a:xfrm>
        </p:spPr>
        <p:txBody>
          <a:bodyPr/>
          <a:lstStyle/>
          <a:p>
            <a:fld id="{6FDCE7D8-5AA9-4F7F-9A02-70747018E543}" type="slidenum">
              <a:rPr kumimoji="1" lang="ja-JP" altLang="en-US" smtClean="0"/>
              <a:t>1</a:t>
            </a:fld>
            <a:endParaRPr kumimoji="1" lang="ja-JP" altLang="en-US" dirty="0"/>
          </a:p>
        </p:txBody>
      </p:sp>
      <p:sp>
        <p:nvSpPr>
          <p:cNvPr id="10" name="テキスト ボックス 9"/>
          <p:cNvSpPr txBox="1"/>
          <p:nvPr/>
        </p:nvSpPr>
        <p:spPr>
          <a:xfrm>
            <a:off x="9105363" y="185500"/>
            <a:ext cx="596679"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資料１</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p:txBody>
      </p:sp>
      <p:sp>
        <p:nvSpPr>
          <p:cNvPr id="12" name="正方形/長方形 11"/>
          <p:cNvSpPr/>
          <p:nvPr/>
        </p:nvSpPr>
        <p:spPr>
          <a:xfrm>
            <a:off x="375488" y="1398945"/>
            <a:ext cx="8906120" cy="2677656"/>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p:cNvSpPr txBox="1"/>
          <p:nvPr/>
        </p:nvSpPr>
        <p:spPr>
          <a:xfrm>
            <a:off x="375487" y="1398945"/>
            <a:ext cx="8906121" cy="2462213"/>
          </a:xfrm>
          <a:prstGeom prst="rect">
            <a:avLst/>
          </a:prstGeom>
          <a:noFill/>
        </p:spPr>
        <p:txBody>
          <a:bodyPr wrap="square" rtlCol="0">
            <a:spAutoFit/>
          </a:bodyPr>
          <a:lstStyle/>
          <a:p>
            <a:r>
              <a:rPr kumimoji="1" lang="ja-JP" altLang="en-US" sz="1400" dirty="0" smtClean="0">
                <a:latin typeface="BIZ UDPゴシック" panose="020B0400000000000000" pitchFamily="50" charset="-128"/>
                <a:ea typeface="BIZ UDPゴシック" panose="020B0400000000000000" pitchFamily="50" charset="-128"/>
              </a:rPr>
              <a:t>令和５年度研修</a:t>
            </a:r>
            <a:r>
              <a:rPr kumimoji="1" lang="ja-JP" altLang="en-US" sz="1400" dirty="0">
                <a:latin typeface="BIZ UDPゴシック" panose="020B0400000000000000" pitchFamily="50" charset="-128"/>
                <a:ea typeface="BIZ UDPゴシック" panose="020B0400000000000000" pitchFamily="50" charset="-128"/>
              </a:rPr>
              <a:t>実施の圏域</a:t>
            </a:r>
            <a:r>
              <a:rPr kumimoji="1" lang="en-US" altLang="ja-JP" sz="1400" dirty="0" smtClean="0">
                <a:latin typeface="BIZ UDPゴシック" panose="020B0400000000000000" pitchFamily="50" charset="-128"/>
                <a:ea typeface="BIZ UDPゴシック" panose="020B0400000000000000" pitchFamily="50" charset="-128"/>
              </a:rPr>
              <a:t>(</a:t>
            </a:r>
            <a:r>
              <a:rPr kumimoji="1" lang="ja-JP" altLang="en-US" sz="1400" dirty="0" smtClean="0">
                <a:latin typeface="BIZ UDPゴシック" panose="020B0400000000000000" pitchFamily="50" charset="-128"/>
                <a:ea typeface="BIZ UDPゴシック" panose="020B0400000000000000" pitchFamily="50" charset="-128"/>
              </a:rPr>
              <a:t>中河内・泉州</a:t>
            </a:r>
            <a:r>
              <a:rPr kumimoji="1" lang="en-US" altLang="ja-JP" sz="1400" dirty="0" smtClean="0">
                <a:latin typeface="BIZ UDPゴシック" panose="020B0400000000000000" pitchFamily="50" charset="-128"/>
                <a:ea typeface="BIZ UDPゴシック" panose="020B0400000000000000" pitchFamily="50" charset="-128"/>
              </a:rPr>
              <a:t>)</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・令和５年５月～８月　</a:t>
            </a:r>
            <a:r>
              <a:rPr kumimoji="1" lang="ja-JP" altLang="en-US" sz="1400" dirty="0" smtClean="0">
                <a:latin typeface="BIZ UDPゴシック" panose="020B0400000000000000" pitchFamily="50" charset="-128"/>
                <a:ea typeface="BIZ UDPゴシック" panose="020B0400000000000000" pitchFamily="50" charset="-128"/>
              </a:rPr>
              <a:t>泉州圏域および</a:t>
            </a:r>
            <a:r>
              <a:rPr kumimoji="1" lang="ja-JP" altLang="en-US" sz="1400" dirty="0">
                <a:latin typeface="BIZ UDPゴシック" panose="020B0400000000000000" pitchFamily="50" charset="-128"/>
                <a:ea typeface="BIZ UDPゴシック" panose="020B0400000000000000" pitchFamily="50" charset="-128"/>
              </a:rPr>
              <a:t>中河内圏域の事務局会議を実施。研修日時や場所等については下記の通り。</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①</a:t>
            </a:r>
            <a:r>
              <a:rPr kumimoji="1" lang="ja-JP" altLang="en-US" sz="1400" dirty="0" smtClean="0">
                <a:latin typeface="BIZ UDPゴシック" panose="020B0400000000000000" pitchFamily="50" charset="-128"/>
                <a:ea typeface="BIZ UDPゴシック" panose="020B0400000000000000" pitchFamily="50" charset="-128"/>
              </a:rPr>
              <a:t>中河内</a:t>
            </a:r>
            <a:r>
              <a:rPr kumimoji="1" lang="ja-JP" altLang="en-US" sz="1400" dirty="0">
                <a:latin typeface="BIZ UDPゴシック" panose="020B0400000000000000" pitchFamily="50" charset="-128"/>
                <a:ea typeface="BIZ UDPゴシック" panose="020B0400000000000000" pitchFamily="50" charset="-128"/>
              </a:rPr>
              <a:t>：令和５年</a:t>
            </a:r>
            <a:r>
              <a:rPr kumimoji="1" lang="ja-JP" altLang="en-US" sz="1400" dirty="0" smtClean="0">
                <a:latin typeface="BIZ UDPゴシック" panose="020B0400000000000000" pitchFamily="50" charset="-128"/>
                <a:ea typeface="BIZ UDPゴシック" panose="020B0400000000000000" pitchFamily="50" charset="-128"/>
              </a:rPr>
              <a:t>９月８日</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金</a:t>
            </a:r>
            <a:r>
              <a:rPr kumimoji="1" lang="en-US" altLang="ja-JP" sz="1400" dirty="0">
                <a:latin typeface="BIZ UDPゴシック" panose="020B0400000000000000" pitchFamily="50" charset="-128"/>
                <a:ea typeface="BIZ UDPゴシック" panose="020B0400000000000000" pitchFamily="50" charset="-128"/>
              </a:rPr>
              <a:t>)18</a:t>
            </a:r>
            <a:r>
              <a:rPr kumimoji="1" lang="ja-JP" altLang="en-US" sz="1400" dirty="0" smtClean="0">
                <a:latin typeface="BIZ UDPゴシック" panose="020B0400000000000000" pitchFamily="50" charset="-128"/>
                <a:ea typeface="BIZ UDPゴシック" panose="020B0400000000000000" pitchFamily="50" charset="-128"/>
              </a:rPr>
              <a:t>時半～</a:t>
            </a:r>
            <a:r>
              <a:rPr kumimoji="1" lang="en-US" altLang="ja-JP" sz="1400" dirty="0">
                <a:latin typeface="BIZ UDPゴシック" panose="020B0400000000000000" pitchFamily="50" charset="-128"/>
                <a:ea typeface="BIZ UDPゴシック" panose="020B0400000000000000" pitchFamily="50" charset="-128"/>
              </a:rPr>
              <a:t>20</a:t>
            </a:r>
            <a:r>
              <a:rPr kumimoji="1" lang="ja-JP" altLang="en-US" sz="1400" dirty="0">
                <a:latin typeface="BIZ UDPゴシック" panose="020B0400000000000000" pitchFamily="50" charset="-128"/>
                <a:ea typeface="BIZ UDPゴシック" panose="020B0400000000000000" pitchFamily="50" charset="-128"/>
              </a:rPr>
              <a:t>時　八尾プリズムホール・</a:t>
            </a:r>
            <a:r>
              <a:rPr kumimoji="1" lang="ja-JP" altLang="en-US" sz="1400" dirty="0" smtClean="0">
                <a:latin typeface="BIZ UDPゴシック" panose="020B0400000000000000" pitchFamily="50" charset="-128"/>
                <a:ea typeface="BIZ UDPゴシック" panose="020B0400000000000000" pitchFamily="50" charset="-128"/>
              </a:rPr>
              <a:t>レセプションホール</a:t>
            </a:r>
            <a:endParaRPr kumimoji="1" lang="en-US" altLang="ja-JP" sz="1400" dirty="0" smtClean="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事務局会議で検討した結果、「</a:t>
            </a:r>
            <a:r>
              <a:rPr kumimoji="1" lang="ja-JP" altLang="en-US" sz="1400" dirty="0">
                <a:latin typeface="BIZ UDPゴシック" panose="020B0400000000000000" pitchFamily="50" charset="-128"/>
                <a:ea typeface="BIZ UDPゴシック" panose="020B0400000000000000" pitchFamily="50" charset="-128"/>
              </a:rPr>
              <a:t>これまで実践できた支援内容を圏域内に根付かせられるよう伝えていく</a:t>
            </a:r>
            <a:r>
              <a:rPr kumimoji="1" lang="ja-JP" altLang="en-US" sz="1400" dirty="0" smtClean="0">
                <a:latin typeface="BIZ UDPゴシック" panose="020B0400000000000000" pitchFamily="50" charset="-128"/>
                <a:ea typeface="BIZ UDPゴシック" panose="020B0400000000000000" pitchFamily="50" charset="-128"/>
              </a:rPr>
              <a:t>こと」</a:t>
            </a:r>
            <a:endParaRPr kumimoji="1" lang="en-US" altLang="ja-JP" sz="1400" dirty="0" smtClean="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kumimoji="1" lang="ja-JP" altLang="en-US" sz="1400" dirty="0" smtClean="0">
                <a:latin typeface="BIZ UDPゴシック" panose="020B0400000000000000" pitchFamily="50" charset="-128"/>
                <a:ea typeface="BIZ UDPゴシック" panose="020B0400000000000000" pitchFamily="50" charset="-128"/>
              </a:rPr>
              <a:t>の重要性から、病院から事業所に繋がった連携例</a:t>
            </a:r>
            <a:r>
              <a:rPr kumimoji="1" lang="ja-JP" altLang="en-US" sz="1400" dirty="0">
                <a:latin typeface="BIZ UDPゴシック" panose="020B0400000000000000" pitchFamily="50" charset="-128"/>
                <a:ea typeface="BIZ UDPゴシック" panose="020B0400000000000000" pitchFamily="50" charset="-128"/>
              </a:rPr>
              <a:t>を</a:t>
            </a:r>
            <a:r>
              <a:rPr kumimoji="1" lang="ja-JP" altLang="en-US" sz="1400" dirty="0" smtClean="0">
                <a:latin typeface="BIZ UDPゴシック" panose="020B0400000000000000" pitchFamily="50" charset="-128"/>
                <a:ea typeface="BIZ UDPゴシック" panose="020B0400000000000000" pitchFamily="50" charset="-128"/>
              </a:rPr>
              <a:t>報告。</a:t>
            </a:r>
            <a:r>
              <a:rPr kumimoji="1" lang="ja-JP" altLang="en-US" sz="1400" dirty="0">
                <a:latin typeface="BIZ UDPゴシック" panose="020B0400000000000000" pitchFamily="50" charset="-128"/>
                <a:ea typeface="BIZ UDPゴシック" panose="020B0400000000000000" pitchFamily="50" charset="-128"/>
              </a:rPr>
              <a:t>名刺</a:t>
            </a:r>
            <a:r>
              <a:rPr kumimoji="1" lang="ja-JP" altLang="en-US" sz="1400" dirty="0" smtClean="0">
                <a:latin typeface="BIZ UDPゴシック" panose="020B0400000000000000" pitchFamily="50" charset="-128"/>
                <a:ea typeface="BIZ UDPゴシック" panose="020B0400000000000000" pitchFamily="50" charset="-128"/>
              </a:rPr>
              <a:t>交換会</a:t>
            </a:r>
            <a:r>
              <a:rPr kumimoji="1" lang="ja-JP" altLang="en-US" sz="1400" dirty="0">
                <a:latin typeface="BIZ UDPゴシック" panose="020B0400000000000000" pitchFamily="50" charset="-128"/>
                <a:ea typeface="BIZ UDPゴシック" panose="020B0400000000000000" pitchFamily="50" charset="-128"/>
              </a:rPr>
              <a:t>も</a:t>
            </a:r>
            <a:r>
              <a:rPr kumimoji="1" lang="ja-JP" altLang="en-US" sz="1400" dirty="0" smtClean="0">
                <a:latin typeface="BIZ UDPゴシック" panose="020B0400000000000000" pitchFamily="50" charset="-128"/>
                <a:ea typeface="BIZ UDPゴシック" panose="020B0400000000000000" pitchFamily="50" charset="-128"/>
              </a:rPr>
              <a:t>実施。</a:t>
            </a:r>
            <a:endParaRPr kumimoji="1" lang="en-US" altLang="ja-JP" sz="1400" dirty="0" smtClean="0">
              <a:latin typeface="BIZ UDPゴシック" panose="020B0400000000000000" pitchFamily="50" charset="-128"/>
              <a:ea typeface="BIZ UDPゴシック" panose="020B0400000000000000" pitchFamily="50" charset="-128"/>
            </a:endParaRPr>
          </a:p>
          <a:p>
            <a:r>
              <a:rPr kumimoji="1" lang="ja-JP" altLang="en-US" sz="1400" dirty="0" smtClean="0">
                <a:latin typeface="BIZ UDPゴシック" panose="020B0400000000000000" pitchFamily="50" charset="-128"/>
                <a:ea typeface="BIZ UDPゴシック" panose="020B0400000000000000" pitchFamily="50" charset="-128"/>
              </a:rPr>
              <a:t>②泉州</a:t>
            </a:r>
            <a:r>
              <a:rPr kumimoji="1" lang="ja-JP" altLang="en-US" sz="1400" dirty="0">
                <a:latin typeface="BIZ UDPゴシック" panose="020B0400000000000000" pitchFamily="50" charset="-128"/>
                <a:ea typeface="BIZ UDPゴシック" panose="020B0400000000000000" pitchFamily="50" charset="-128"/>
              </a:rPr>
              <a:t>：</a:t>
            </a:r>
            <a:r>
              <a:rPr kumimoji="1" lang="zh-TW" altLang="en-US" sz="1400" dirty="0">
                <a:latin typeface="BIZ UDPゴシック" panose="020B0400000000000000" pitchFamily="50" charset="-128"/>
                <a:ea typeface="BIZ UDPゴシック" panose="020B0400000000000000" pitchFamily="50" charset="-128"/>
              </a:rPr>
              <a:t>令和５年１１月１４日（火）１４時～１７時</a:t>
            </a:r>
            <a:r>
              <a:rPr kumimoji="1" lang="ja-JP" altLang="en-US" sz="1400" dirty="0">
                <a:latin typeface="BIZ UDPゴシック" panose="020B0400000000000000" pitchFamily="50" charset="-128"/>
                <a:ea typeface="BIZ UDPゴシック" panose="020B0400000000000000" pitchFamily="50" charset="-128"/>
              </a:rPr>
              <a:t>　浪切ホール・特別会議室</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新しい支援者向けに、医師による基礎講座を入れつつ、顔の見える関係ができるようグループワーク（事例検討）</a:t>
            </a:r>
            <a:endParaRPr kumimoji="1" lang="en-US" altLang="ja-JP" sz="1400" dirty="0">
              <a:latin typeface="BIZ UDPゴシック" panose="020B0400000000000000" pitchFamily="50" charset="-128"/>
              <a:ea typeface="BIZ UDPゴシック" panose="020B0400000000000000" pitchFamily="50" charset="-128"/>
            </a:endParaRPr>
          </a:p>
          <a:p>
            <a:r>
              <a:rPr kumimoji="1" lang="en-US" altLang="ja-JP" sz="14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 や名刺交換会の実施を予定</a:t>
            </a:r>
            <a:r>
              <a:rPr kumimoji="1" lang="ja-JP" altLang="en-US" sz="1400" dirty="0" smtClean="0">
                <a:latin typeface="BIZ UDPゴシック" panose="020B0400000000000000" pitchFamily="50" charset="-128"/>
                <a:ea typeface="BIZ UDPゴシック" panose="020B0400000000000000" pitchFamily="50" charset="-128"/>
              </a:rPr>
              <a:t>。</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smtClean="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中河内圏域については、市町村も含めた関係各所と調整、研修参加や関係機関の周知について協力依頼</a:t>
            </a:r>
            <a:r>
              <a:rPr kumimoji="1" lang="ja-JP" altLang="en-US" sz="1400" dirty="0" smtClean="0">
                <a:latin typeface="BIZ UDPゴシック" panose="020B0400000000000000" pitchFamily="50" charset="-128"/>
                <a:ea typeface="BIZ UDPゴシック" panose="020B0400000000000000" pitchFamily="50" charset="-128"/>
              </a:rPr>
              <a:t>を実施。</a:t>
            </a:r>
            <a:r>
              <a:rPr kumimoji="1" lang="ja-JP" altLang="en-US" sz="1400" dirty="0">
                <a:latin typeface="BIZ UDPゴシック" panose="020B0400000000000000" pitchFamily="50" charset="-128"/>
                <a:ea typeface="BIZ UDPゴシック" panose="020B0400000000000000" pitchFamily="50" charset="-128"/>
              </a:rPr>
              <a:t>泉州圏域についても積極的に調整を図り、研修参加者の増加や、その後の展望として地域支援ネットワーク拡充</a:t>
            </a:r>
            <a:r>
              <a:rPr kumimoji="1" lang="ja-JP" altLang="en-US" sz="1400" dirty="0" smtClean="0">
                <a:latin typeface="BIZ UDPゴシック" panose="020B0400000000000000" pitchFamily="50" charset="-128"/>
                <a:ea typeface="BIZ UDPゴシック" panose="020B0400000000000000" pitchFamily="50" charset="-128"/>
              </a:rPr>
              <a:t>を</a:t>
            </a:r>
            <a:r>
              <a:rPr kumimoji="1" lang="ja-JP" altLang="en-US" sz="1400" dirty="0">
                <a:latin typeface="BIZ UDPゴシック" panose="020B0400000000000000" pitchFamily="50" charset="-128"/>
                <a:ea typeface="BIZ UDPゴシック" panose="020B0400000000000000" pitchFamily="50" charset="-128"/>
              </a:rPr>
              <a:t>図る</a:t>
            </a:r>
            <a:r>
              <a:rPr kumimoji="1" lang="ja-JP" altLang="en-US" sz="1400" dirty="0" smtClean="0">
                <a:latin typeface="BIZ UDPゴシック" panose="020B0400000000000000" pitchFamily="50" charset="-128"/>
                <a:ea typeface="BIZ UDPゴシック" panose="020B0400000000000000" pitchFamily="50" charset="-128"/>
              </a:rPr>
              <a:t>。</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375487" y="4695694"/>
            <a:ext cx="8906120" cy="1850619"/>
          </a:xfrm>
          <a:prstGeom prst="rect">
            <a:avLst/>
          </a:prstGeom>
          <a:no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p:cNvSpPr txBox="1"/>
          <p:nvPr/>
        </p:nvSpPr>
        <p:spPr>
          <a:xfrm>
            <a:off x="375487" y="4713063"/>
            <a:ext cx="8906120" cy="1815882"/>
          </a:xfrm>
          <a:prstGeom prst="rect">
            <a:avLst/>
          </a:prstGeom>
          <a:noFill/>
        </p:spPr>
        <p:txBody>
          <a:bodyPr wrap="square" rtlCol="0">
            <a:spAutoFit/>
          </a:bodyPr>
          <a:lstStyle/>
          <a:p>
            <a:r>
              <a:rPr kumimoji="1" lang="ja-JP" altLang="en-US" sz="1400" dirty="0" smtClean="0">
                <a:latin typeface="BIZ UDPゴシック" panose="020B0400000000000000" pitchFamily="50" charset="-128"/>
                <a:ea typeface="BIZ UDPゴシック" panose="020B0400000000000000" pitchFamily="50" charset="-128"/>
              </a:rPr>
              <a:t>令和６年度研修</a:t>
            </a:r>
            <a:r>
              <a:rPr kumimoji="1" lang="ja-JP" altLang="en-US" sz="1400" dirty="0">
                <a:latin typeface="BIZ UDPゴシック" panose="020B0400000000000000" pitchFamily="50" charset="-128"/>
                <a:ea typeface="BIZ UDPゴシック" panose="020B0400000000000000" pitchFamily="50" charset="-128"/>
              </a:rPr>
              <a:t>実施の圏域</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北河内圏域ほか</a:t>
            </a:r>
            <a:r>
              <a:rPr kumimoji="1" lang="en-US" altLang="ja-JP" sz="1400" dirty="0">
                <a:latin typeface="BIZ UDPゴシック" panose="020B0400000000000000" pitchFamily="50" charset="-128"/>
                <a:ea typeface="BIZ UDPゴシック" panose="020B0400000000000000" pitchFamily="50" charset="-128"/>
              </a:rPr>
              <a:t>)</a:t>
            </a:r>
          </a:p>
          <a:p>
            <a:r>
              <a:rPr kumimoji="1" lang="ja-JP" altLang="en-US" sz="1400" dirty="0">
                <a:latin typeface="BIZ UDPゴシック" panose="020B0400000000000000" pitchFamily="50" charset="-128"/>
                <a:ea typeface="BIZ UDPゴシック" panose="020B0400000000000000" pitchFamily="50" charset="-128"/>
              </a:rPr>
              <a:t>・令和５年６月　北河内圏域において精力的に</a:t>
            </a:r>
            <a:r>
              <a:rPr kumimoji="1" lang="ja-JP" altLang="en-US" sz="1400" dirty="0" err="1">
                <a:latin typeface="BIZ UDPゴシック" panose="020B0400000000000000" pitchFamily="50" charset="-128"/>
                <a:ea typeface="BIZ UDPゴシック" panose="020B0400000000000000" pitchFamily="50" charset="-128"/>
              </a:rPr>
              <a:t>高次脳機能障がい</a:t>
            </a:r>
            <a:r>
              <a:rPr kumimoji="1" lang="ja-JP" altLang="en-US" sz="1400" dirty="0">
                <a:latin typeface="BIZ UDPゴシック" panose="020B0400000000000000" pitchFamily="50" charset="-128"/>
                <a:ea typeface="BIZ UDPゴシック" panose="020B0400000000000000" pitchFamily="50" charset="-128"/>
              </a:rPr>
              <a:t>患者の受入れを行っている医療機関との意見交換を実施。研修実施にあたっての中核的機関を担う</a:t>
            </a:r>
            <a:r>
              <a:rPr kumimoji="1" lang="ja-JP" altLang="en-US" sz="1400" dirty="0" smtClean="0">
                <a:latin typeface="BIZ UDPゴシック" panose="020B0400000000000000" pitchFamily="50" charset="-128"/>
                <a:ea typeface="BIZ UDPゴシック" panose="020B0400000000000000" pitchFamily="50" charset="-128"/>
              </a:rPr>
              <a:t>ことを承諾。</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・その後、北河内圏域における事務局メンバーとして、圏域内の就労支援</a:t>
            </a:r>
            <a:r>
              <a:rPr kumimoji="1" lang="en-US" altLang="ja-JP" sz="1400" dirty="0">
                <a:latin typeface="BIZ UDPゴシック" panose="020B0400000000000000" pitchFamily="50" charset="-128"/>
                <a:ea typeface="BIZ UDPゴシック" panose="020B0400000000000000" pitchFamily="50" charset="-128"/>
              </a:rPr>
              <a:t>B</a:t>
            </a:r>
            <a:r>
              <a:rPr kumimoji="1" lang="ja-JP" altLang="en-US" sz="1400" dirty="0">
                <a:latin typeface="BIZ UDPゴシック" panose="020B0400000000000000" pitchFamily="50" charset="-128"/>
                <a:ea typeface="BIZ UDPゴシック" panose="020B0400000000000000" pitchFamily="50" charset="-128"/>
              </a:rPr>
              <a:t>型事業所、当事者家族会、相談支援事業所等に</a:t>
            </a:r>
            <a:r>
              <a:rPr kumimoji="1" lang="ja-JP" altLang="en-US" sz="1400" dirty="0" smtClean="0">
                <a:latin typeface="BIZ UDPゴシック" panose="020B0400000000000000" pitchFamily="50" charset="-128"/>
                <a:ea typeface="BIZ UDPゴシック" panose="020B0400000000000000" pitchFamily="50" charset="-128"/>
              </a:rPr>
              <a:t>声掛けを実施。</a:t>
            </a:r>
            <a:r>
              <a:rPr kumimoji="1" lang="ja-JP" altLang="en-US" sz="1400" dirty="0">
                <a:latin typeface="BIZ UDPゴシック" panose="020B0400000000000000" pitchFamily="50" charset="-128"/>
                <a:ea typeface="BIZ UDPゴシック" panose="020B0400000000000000" pitchFamily="50" charset="-128"/>
              </a:rPr>
              <a:t>年明けに顔合わせを行ったうえ、北河内圏域のネットワーク事務局を立上げ予定。また、圏域内市町村のうち一部に協力依頼を実施。</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・北河内圏域については、泉州及び中河内圏域での事例をもとに、他の圏域について地域支援ネットワークの再構築</a:t>
            </a:r>
            <a:r>
              <a:rPr kumimoji="1" lang="ja-JP" altLang="en-US" sz="1400" dirty="0" smtClean="0">
                <a:latin typeface="BIZ UDPゴシック" panose="020B0400000000000000" pitchFamily="50" charset="-128"/>
                <a:ea typeface="BIZ UDPゴシック" panose="020B0400000000000000" pitchFamily="50" charset="-128"/>
              </a:rPr>
              <a:t>を</a:t>
            </a:r>
            <a:r>
              <a:rPr kumimoji="1" lang="ja-JP" altLang="en-US" sz="1400" dirty="0">
                <a:latin typeface="BIZ UDPゴシック" panose="020B0400000000000000" pitchFamily="50" charset="-128"/>
                <a:ea typeface="BIZ UDPゴシック" panose="020B0400000000000000" pitchFamily="50" charset="-128"/>
              </a:rPr>
              <a:t>図る</a:t>
            </a:r>
            <a:r>
              <a:rPr kumimoji="1" lang="ja-JP" altLang="en-US" sz="1400" dirty="0" smtClean="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あわせて、令和６年度研修実施の圏域をもう一つ選定するため、引き続き</a:t>
            </a:r>
            <a:r>
              <a:rPr kumimoji="1" lang="ja-JP" altLang="en-US" sz="1400" dirty="0" smtClean="0">
                <a:latin typeface="BIZ UDPゴシック" panose="020B0400000000000000" pitchFamily="50" charset="-128"/>
                <a:ea typeface="BIZ UDPゴシック" panose="020B0400000000000000" pitchFamily="50" charset="-128"/>
              </a:rPr>
              <a:t>調整。</a:t>
            </a:r>
            <a:endParaRPr kumimoji="1" lang="en-US" altLang="ja-JP" sz="14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91683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テキスト ボックス 86"/>
          <p:cNvSpPr txBox="1"/>
          <p:nvPr/>
        </p:nvSpPr>
        <p:spPr>
          <a:xfrm>
            <a:off x="47265" y="637455"/>
            <a:ext cx="9858735" cy="4524315"/>
          </a:xfrm>
          <a:prstGeom prst="rect">
            <a:avLst/>
          </a:prstGeom>
          <a:noFill/>
        </p:spPr>
        <p:txBody>
          <a:bodyPr wrap="square" rtlCol="0">
            <a:spAutoFit/>
          </a:bodyPr>
          <a:lstStyle/>
          <a:p>
            <a:r>
              <a:rPr kumimoji="1" lang="ja-JP" altLang="en-US" b="1" dirty="0"/>
              <a:t>３．各圏域毎の活動状況及び支援機関について</a:t>
            </a:r>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pPr marL="342900" indent="-342900">
              <a:buFont typeface="+mj-lt"/>
              <a:buAutoNum type="arabicPeriod"/>
            </a:pPr>
            <a:endParaRPr kumimoji="1" lang="en-US" altLang="ja-JP" b="1" dirty="0"/>
          </a:p>
          <a:p>
            <a:pPr marL="342900" indent="-342900">
              <a:buFont typeface="+mj-lt"/>
              <a:buAutoNum type="arabicPeriod"/>
            </a:pPr>
            <a:endParaRPr kumimoji="1" lang="ja-JP" altLang="en-US" b="1" dirty="0"/>
          </a:p>
        </p:txBody>
      </p:sp>
      <p:sp>
        <p:nvSpPr>
          <p:cNvPr id="2" name="タイトル 1"/>
          <p:cNvSpPr>
            <a:spLocks noGrp="1"/>
          </p:cNvSpPr>
          <p:nvPr>
            <p:ph type="title"/>
          </p:nvPr>
        </p:nvSpPr>
        <p:spPr>
          <a:xfrm>
            <a:off x="0" y="0"/>
            <a:ext cx="9906000" cy="648000"/>
          </a:xfrm>
          <a:solidFill>
            <a:schemeClr val="accent5">
              <a:lumMod val="75000"/>
            </a:schemeClr>
          </a:solidFill>
          <a:ln>
            <a:solidFill>
              <a:schemeClr val="accent2">
                <a:lumMod val="20000"/>
                <a:lumOff val="80000"/>
              </a:schemeClr>
            </a:solidFill>
          </a:ln>
        </p:spPr>
        <p:txBody>
          <a:bodyPr>
            <a:normAutofit/>
          </a:bodyPr>
          <a:lstStyle/>
          <a:p>
            <a:pPr algn="ctr"/>
            <a:r>
              <a:rPr lang="ja-JP" altLang="en-US" sz="2200" b="1" dirty="0">
                <a:solidFill>
                  <a:schemeClr val="bg1"/>
                </a:solidFill>
                <a:latin typeface="+mn-ea"/>
                <a:ea typeface="+mn-ea"/>
              </a:rPr>
              <a:t>議題１　地域支援ネットワークの再構築について</a:t>
            </a:r>
          </a:p>
        </p:txBody>
      </p:sp>
      <p:sp>
        <p:nvSpPr>
          <p:cNvPr id="10" name="テキスト ボックス 9"/>
          <p:cNvSpPr txBox="1"/>
          <p:nvPr/>
        </p:nvSpPr>
        <p:spPr>
          <a:xfrm>
            <a:off x="9105363" y="185500"/>
            <a:ext cx="596679"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資料１</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p:txBody>
      </p:sp>
      <p:grpSp>
        <p:nvGrpSpPr>
          <p:cNvPr id="49" name="Group 150"/>
          <p:cNvGrpSpPr>
            <a:grpSpLocks/>
          </p:cNvGrpSpPr>
          <p:nvPr/>
        </p:nvGrpSpPr>
        <p:grpSpPr bwMode="auto">
          <a:xfrm>
            <a:off x="1589275" y="941305"/>
            <a:ext cx="5648517" cy="5916695"/>
            <a:chOff x="0" y="0"/>
            <a:chExt cx="619" cy="1009"/>
          </a:xfrm>
        </p:grpSpPr>
        <p:sp>
          <p:nvSpPr>
            <p:cNvPr id="50" name="AutoShape 6"/>
            <p:cNvSpPr>
              <a:spLocks noChangeAspect="1" noChangeArrowheads="1" noTextEdit="1"/>
            </p:cNvSpPr>
            <p:nvPr/>
          </p:nvSpPr>
          <p:spPr bwMode="auto">
            <a:xfrm>
              <a:off x="1" y="0"/>
              <a:ext cx="590" cy="999"/>
            </a:xfrm>
            <a:prstGeom prst="rect">
              <a:avLst/>
            </a:prstGeom>
            <a:noFill/>
            <a:ln>
              <a:noFill/>
            </a:ln>
            <a:extLst>
              <a:ext uri="{909E8E84-426E-40DD-AFC4-6F175D3DCCD1}">
                <a14:hiddenFill xmlns:a14="http://schemas.microsoft.com/office/drawing/2010/main">
                  <a:solidFill>
                    <a:srgbClr xmlns:mc="http://schemas.openxmlformats.org/markup-compatibility/2006" val="FF99CC" mc:Ignorable="a14" a14:legacySpreadsheetColorIndex="45"/>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a:p>
          </p:txBody>
        </p:sp>
        <p:sp>
          <p:nvSpPr>
            <p:cNvPr id="84" name="Freeform 7"/>
            <p:cNvSpPr>
              <a:spLocks noChangeAspect="1"/>
            </p:cNvSpPr>
            <p:nvPr/>
          </p:nvSpPr>
          <p:spPr bwMode="auto">
            <a:xfrm>
              <a:off x="213" y="12"/>
              <a:ext cx="146" cy="156"/>
            </a:xfrm>
            <a:custGeom>
              <a:avLst/>
              <a:gdLst>
                <a:gd name="T0" fmla="*/ 0 w 1568"/>
                <a:gd name="T1" fmla="*/ 0 h 1453"/>
                <a:gd name="T2" fmla="*/ 0 w 1568"/>
                <a:gd name="T3" fmla="*/ 0 h 1453"/>
                <a:gd name="T4" fmla="*/ 0 w 1568"/>
                <a:gd name="T5" fmla="*/ 0 h 1453"/>
                <a:gd name="T6" fmla="*/ 0 w 1568"/>
                <a:gd name="T7" fmla="*/ 0 h 1453"/>
                <a:gd name="T8" fmla="*/ 0 w 1568"/>
                <a:gd name="T9" fmla="*/ 0 h 1453"/>
                <a:gd name="T10" fmla="*/ 0 w 1568"/>
                <a:gd name="T11" fmla="*/ 0 h 1453"/>
                <a:gd name="T12" fmla="*/ 0 w 1568"/>
                <a:gd name="T13" fmla="*/ 0 h 1453"/>
                <a:gd name="T14" fmla="*/ 0 w 1568"/>
                <a:gd name="T15" fmla="*/ 0 h 1453"/>
                <a:gd name="T16" fmla="*/ 0 w 1568"/>
                <a:gd name="T17" fmla="*/ 0 h 1453"/>
                <a:gd name="T18" fmla="*/ 0 w 1568"/>
                <a:gd name="T19" fmla="*/ 0 h 1453"/>
                <a:gd name="T20" fmla="*/ 0 w 1568"/>
                <a:gd name="T21" fmla="*/ 0 h 1453"/>
                <a:gd name="T22" fmla="*/ 0 w 1568"/>
                <a:gd name="T23" fmla="*/ 0 h 1453"/>
                <a:gd name="T24" fmla="*/ 0 w 1568"/>
                <a:gd name="T25" fmla="*/ 0 h 1453"/>
                <a:gd name="T26" fmla="*/ 0 w 1568"/>
                <a:gd name="T27" fmla="*/ 0 h 1453"/>
                <a:gd name="T28" fmla="*/ 0 w 1568"/>
                <a:gd name="T29" fmla="*/ 0 h 1453"/>
                <a:gd name="T30" fmla="*/ 0 w 1568"/>
                <a:gd name="T31" fmla="*/ 0 h 1453"/>
                <a:gd name="T32" fmla="*/ 0 w 1568"/>
                <a:gd name="T33" fmla="*/ 0 h 1453"/>
                <a:gd name="T34" fmla="*/ 0 w 1568"/>
                <a:gd name="T35" fmla="*/ 0 h 1453"/>
                <a:gd name="T36" fmla="*/ 0 w 1568"/>
                <a:gd name="T37" fmla="*/ 0 h 1453"/>
                <a:gd name="T38" fmla="*/ 0 w 1568"/>
                <a:gd name="T39" fmla="*/ 0 h 1453"/>
                <a:gd name="T40" fmla="*/ 0 w 1568"/>
                <a:gd name="T41" fmla="*/ 0 h 1453"/>
                <a:gd name="T42" fmla="*/ 0 w 1568"/>
                <a:gd name="T43" fmla="*/ 0 h 1453"/>
                <a:gd name="T44" fmla="*/ 0 w 1568"/>
                <a:gd name="T45" fmla="*/ 0 h 1453"/>
                <a:gd name="T46" fmla="*/ 0 w 1568"/>
                <a:gd name="T47" fmla="*/ 0 h 1453"/>
                <a:gd name="T48" fmla="*/ 0 w 1568"/>
                <a:gd name="T49" fmla="*/ 0 h 1453"/>
                <a:gd name="T50" fmla="*/ 0 w 1568"/>
                <a:gd name="T51" fmla="*/ 0 h 1453"/>
                <a:gd name="T52" fmla="*/ 0 w 1568"/>
                <a:gd name="T53" fmla="*/ 0 h 1453"/>
                <a:gd name="T54" fmla="*/ 0 w 1568"/>
                <a:gd name="T55" fmla="*/ 0 h 1453"/>
                <a:gd name="T56" fmla="*/ 0 w 1568"/>
                <a:gd name="T57" fmla="*/ 0 h 1453"/>
                <a:gd name="T58" fmla="*/ 0 w 1568"/>
                <a:gd name="T59" fmla="*/ 0 h 1453"/>
                <a:gd name="T60" fmla="*/ 0 w 1568"/>
                <a:gd name="T61" fmla="*/ 0 h 1453"/>
                <a:gd name="T62" fmla="*/ 0 w 1568"/>
                <a:gd name="T63" fmla="*/ 0 h 1453"/>
                <a:gd name="T64" fmla="*/ 0 w 1568"/>
                <a:gd name="T65" fmla="*/ 0 h 1453"/>
                <a:gd name="T66" fmla="*/ 0 w 1568"/>
                <a:gd name="T67" fmla="*/ 0 h 1453"/>
                <a:gd name="T68" fmla="*/ 0 w 1568"/>
                <a:gd name="T69" fmla="*/ 0 h 145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568" h="1453">
                  <a:moveTo>
                    <a:pt x="202" y="561"/>
                  </a:moveTo>
                  <a:lnTo>
                    <a:pt x="245" y="489"/>
                  </a:lnTo>
                  <a:lnTo>
                    <a:pt x="231" y="345"/>
                  </a:lnTo>
                  <a:lnTo>
                    <a:pt x="202" y="316"/>
                  </a:lnTo>
                  <a:lnTo>
                    <a:pt x="87" y="316"/>
                  </a:lnTo>
                  <a:lnTo>
                    <a:pt x="58" y="302"/>
                  </a:lnTo>
                  <a:lnTo>
                    <a:pt x="29" y="215"/>
                  </a:lnTo>
                  <a:lnTo>
                    <a:pt x="0" y="202"/>
                  </a:lnTo>
                  <a:lnTo>
                    <a:pt x="58" y="114"/>
                  </a:lnTo>
                  <a:lnTo>
                    <a:pt x="101" y="101"/>
                  </a:lnTo>
                  <a:lnTo>
                    <a:pt x="144" y="101"/>
                  </a:lnTo>
                  <a:lnTo>
                    <a:pt x="159" y="0"/>
                  </a:lnTo>
                  <a:lnTo>
                    <a:pt x="216" y="0"/>
                  </a:lnTo>
                  <a:lnTo>
                    <a:pt x="346" y="71"/>
                  </a:lnTo>
                  <a:lnTo>
                    <a:pt x="418" y="71"/>
                  </a:lnTo>
                  <a:lnTo>
                    <a:pt x="461" y="86"/>
                  </a:lnTo>
                  <a:lnTo>
                    <a:pt x="489" y="215"/>
                  </a:lnTo>
                  <a:lnTo>
                    <a:pt x="504" y="316"/>
                  </a:lnTo>
                  <a:lnTo>
                    <a:pt x="475" y="417"/>
                  </a:lnTo>
                  <a:lnTo>
                    <a:pt x="533" y="503"/>
                  </a:lnTo>
                  <a:lnTo>
                    <a:pt x="576" y="489"/>
                  </a:lnTo>
                  <a:lnTo>
                    <a:pt x="706" y="518"/>
                  </a:lnTo>
                  <a:lnTo>
                    <a:pt x="734" y="475"/>
                  </a:lnTo>
                  <a:lnTo>
                    <a:pt x="820" y="532"/>
                  </a:lnTo>
                  <a:lnTo>
                    <a:pt x="863" y="589"/>
                  </a:lnTo>
                  <a:lnTo>
                    <a:pt x="994" y="503"/>
                  </a:lnTo>
                  <a:lnTo>
                    <a:pt x="1037" y="503"/>
                  </a:lnTo>
                  <a:lnTo>
                    <a:pt x="1166" y="561"/>
                  </a:lnTo>
                  <a:lnTo>
                    <a:pt x="1209" y="561"/>
                  </a:lnTo>
                  <a:lnTo>
                    <a:pt x="1381" y="690"/>
                  </a:lnTo>
                  <a:lnTo>
                    <a:pt x="1454" y="676"/>
                  </a:lnTo>
                  <a:lnTo>
                    <a:pt x="1568" y="748"/>
                  </a:lnTo>
                  <a:lnTo>
                    <a:pt x="1454" y="819"/>
                  </a:lnTo>
                  <a:lnTo>
                    <a:pt x="1510" y="920"/>
                  </a:lnTo>
                  <a:lnTo>
                    <a:pt x="1497" y="935"/>
                  </a:lnTo>
                  <a:lnTo>
                    <a:pt x="1510" y="963"/>
                  </a:lnTo>
                  <a:lnTo>
                    <a:pt x="1497" y="978"/>
                  </a:lnTo>
                  <a:lnTo>
                    <a:pt x="1439" y="978"/>
                  </a:lnTo>
                  <a:lnTo>
                    <a:pt x="1439" y="1006"/>
                  </a:lnTo>
                  <a:lnTo>
                    <a:pt x="1497" y="1064"/>
                  </a:lnTo>
                  <a:lnTo>
                    <a:pt x="1454" y="1179"/>
                  </a:lnTo>
                  <a:lnTo>
                    <a:pt x="1482" y="1208"/>
                  </a:lnTo>
                  <a:lnTo>
                    <a:pt x="1411" y="1237"/>
                  </a:lnTo>
                  <a:lnTo>
                    <a:pt x="1381" y="1309"/>
                  </a:lnTo>
                  <a:lnTo>
                    <a:pt x="1381" y="1352"/>
                  </a:lnTo>
                  <a:lnTo>
                    <a:pt x="1338" y="1424"/>
                  </a:lnTo>
                  <a:lnTo>
                    <a:pt x="1280" y="1453"/>
                  </a:lnTo>
                  <a:lnTo>
                    <a:pt x="1237" y="1453"/>
                  </a:lnTo>
                  <a:lnTo>
                    <a:pt x="1108" y="1352"/>
                  </a:lnTo>
                  <a:lnTo>
                    <a:pt x="921" y="1395"/>
                  </a:lnTo>
                  <a:lnTo>
                    <a:pt x="906" y="1395"/>
                  </a:lnTo>
                  <a:lnTo>
                    <a:pt x="893" y="1309"/>
                  </a:lnTo>
                  <a:lnTo>
                    <a:pt x="850" y="1352"/>
                  </a:lnTo>
                  <a:lnTo>
                    <a:pt x="835" y="1280"/>
                  </a:lnTo>
                  <a:lnTo>
                    <a:pt x="792" y="1294"/>
                  </a:lnTo>
                  <a:lnTo>
                    <a:pt x="605" y="1309"/>
                  </a:lnTo>
                  <a:lnTo>
                    <a:pt x="562" y="1280"/>
                  </a:lnTo>
                  <a:lnTo>
                    <a:pt x="547" y="1193"/>
                  </a:lnTo>
                  <a:lnTo>
                    <a:pt x="519" y="1150"/>
                  </a:lnTo>
                  <a:lnTo>
                    <a:pt x="461" y="1136"/>
                  </a:lnTo>
                  <a:lnTo>
                    <a:pt x="389" y="1165"/>
                  </a:lnTo>
                  <a:lnTo>
                    <a:pt x="288" y="1107"/>
                  </a:lnTo>
                  <a:lnTo>
                    <a:pt x="231" y="1093"/>
                  </a:lnTo>
                  <a:lnTo>
                    <a:pt x="173" y="1036"/>
                  </a:lnTo>
                  <a:lnTo>
                    <a:pt x="159" y="992"/>
                  </a:lnTo>
                  <a:lnTo>
                    <a:pt x="173" y="877"/>
                  </a:lnTo>
                  <a:lnTo>
                    <a:pt x="259" y="834"/>
                  </a:lnTo>
                  <a:lnTo>
                    <a:pt x="216" y="776"/>
                  </a:lnTo>
                  <a:lnTo>
                    <a:pt x="202" y="705"/>
                  </a:lnTo>
                  <a:lnTo>
                    <a:pt x="202" y="561"/>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85" name="Freeform 8"/>
            <p:cNvSpPr>
              <a:spLocks noChangeAspect="1"/>
            </p:cNvSpPr>
            <p:nvPr/>
          </p:nvSpPr>
          <p:spPr bwMode="auto">
            <a:xfrm>
              <a:off x="296" y="142"/>
              <a:ext cx="95" cy="97"/>
            </a:xfrm>
            <a:custGeom>
              <a:avLst/>
              <a:gdLst>
                <a:gd name="T0" fmla="*/ 0 w 1007"/>
                <a:gd name="T1" fmla="*/ 0 h 906"/>
                <a:gd name="T2" fmla="*/ 0 w 1007"/>
                <a:gd name="T3" fmla="*/ 0 h 906"/>
                <a:gd name="T4" fmla="*/ 0 w 1007"/>
                <a:gd name="T5" fmla="*/ 0 h 906"/>
                <a:gd name="T6" fmla="*/ 0 w 1007"/>
                <a:gd name="T7" fmla="*/ 0 h 906"/>
                <a:gd name="T8" fmla="*/ 0 w 1007"/>
                <a:gd name="T9" fmla="*/ 0 h 906"/>
                <a:gd name="T10" fmla="*/ 0 w 1007"/>
                <a:gd name="T11" fmla="*/ 0 h 906"/>
                <a:gd name="T12" fmla="*/ 0 w 1007"/>
                <a:gd name="T13" fmla="*/ 0 h 906"/>
                <a:gd name="T14" fmla="*/ 0 w 1007"/>
                <a:gd name="T15" fmla="*/ 0 h 906"/>
                <a:gd name="T16" fmla="*/ 0 w 1007"/>
                <a:gd name="T17" fmla="*/ 0 h 906"/>
                <a:gd name="T18" fmla="*/ 0 w 1007"/>
                <a:gd name="T19" fmla="*/ 0 h 906"/>
                <a:gd name="T20" fmla="*/ 0 w 1007"/>
                <a:gd name="T21" fmla="*/ 0 h 906"/>
                <a:gd name="T22" fmla="*/ 0 w 1007"/>
                <a:gd name="T23" fmla="*/ 0 h 906"/>
                <a:gd name="T24" fmla="*/ 0 w 1007"/>
                <a:gd name="T25" fmla="*/ 0 h 906"/>
                <a:gd name="T26" fmla="*/ 0 w 1007"/>
                <a:gd name="T27" fmla="*/ 0 h 906"/>
                <a:gd name="T28" fmla="*/ 0 w 1007"/>
                <a:gd name="T29" fmla="*/ 0 h 906"/>
                <a:gd name="T30" fmla="*/ 0 w 1007"/>
                <a:gd name="T31" fmla="*/ 0 h 906"/>
                <a:gd name="T32" fmla="*/ 0 w 1007"/>
                <a:gd name="T33" fmla="*/ 0 h 906"/>
                <a:gd name="T34" fmla="*/ 0 w 1007"/>
                <a:gd name="T35" fmla="*/ 0 h 906"/>
                <a:gd name="T36" fmla="*/ 0 w 1007"/>
                <a:gd name="T37" fmla="*/ 0 h 906"/>
                <a:gd name="T38" fmla="*/ 0 w 1007"/>
                <a:gd name="T39" fmla="*/ 0 h 906"/>
                <a:gd name="T40" fmla="*/ 0 w 1007"/>
                <a:gd name="T41" fmla="*/ 0 h 906"/>
                <a:gd name="T42" fmla="*/ 0 w 1007"/>
                <a:gd name="T43" fmla="*/ 0 h 906"/>
                <a:gd name="T44" fmla="*/ 0 w 1007"/>
                <a:gd name="T45" fmla="*/ 0 h 906"/>
                <a:gd name="T46" fmla="*/ 0 w 1007"/>
                <a:gd name="T47" fmla="*/ 0 h 906"/>
                <a:gd name="T48" fmla="*/ 0 w 1007"/>
                <a:gd name="T49" fmla="*/ 0 h 906"/>
                <a:gd name="T50" fmla="*/ 0 w 1007"/>
                <a:gd name="T51" fmla="*/ 0 h 906"/>
                <a:gd name="T52" fmla="*/ 0 w 1007"/>
                <a:gd name="T53" fmla="*/ 0 h 906"/>
                <a:gd name="T54" fmla="*/ 0 w 1007"/>
                <a:gd name="T55" fmla="*/ 0 h 906"/>
                <a:gd name="T56" fmla="*/ 0 w 1007"/>
                <a:gd name="T57" fmla="*/ 0 h 906"/>
                <a:gd name="T58" fmla="*/ 0 w 1007"/>
                <a:gd name="T59" fmla="*/ 0 h 906"/>
                <a:gd name="T60" fmla="*/ 0 w 1007"/>
                <a:gd name="T61" fmla="*/ 0 h 906"/>
                <a:gd name="T62" fmla="*/ 0 w 1007"/>
                <a:gd name="T63" fmla="*/ 0 h 906"/>
                <a:gd name="T64" fmla="*/ 0 w 1007"/>
                <a:gd name="T65" fmla="*/ 0 h 906"/>
                <a:gd name="T66" fmla="*/ 0 w 1007"/>
                <a:gd name="T67" fmla="*/ 0 h 906"/>
                <a:gd name="T68" fmla="*/ 0 w 1007"/>
                <a:gd name="T69" fmla="*/ 0 h 906"/>
                <a:gd name="T70" fmla="*/ 0 w 1007"/>
                <a:gd name="T71" fmla="*/ 0 h 906"/>
                <a:gd name="T72" fmla="*/ 0 w 1007"/>
                <a:gd name="T73" fmla="*/ 0 h 906"/>
                <a:gd name="T74" fmla="*/ 0 w 1007"/>
                <a:gd name="T75" fmla="*/ 0 h 906"/>
                <a:gd name="T76" fmla="*/ 0 w 1007"/>
                <a:gd name="T77" fmla="*/ 0 h 906"/>
                <a:gd name="T78" fmla="*/ 0 w 1007"/>
                <a:gd name="T79" fmla="*/ 0 h 906"/>
                <a:gd name="T80" fmla="*/ 0 w 1007"/>
                <a:gd name="T81" fmla="*/ 0 h 906"/>
                <a:gd name="T82" fmla="*/ 0 w 1007"/>
                <a:gd name="T83" fmla="*/ 0 h 906"/>
                <a:gd name="T84" fmla="*/ 0 w 1007"/>
                <a:gd name="T85" fmla="*/ 0 h 906"/>
                <a:gd name="T86" fmla="*/ 0 w 1007"/>
                <a:gd name="T87" fmla="*/ 0 h 906"/>
                <a:gd name="T88" fmla="*/ 0 w 1007"/>
                <a:gd name="T89" fmla="*/ 0 h 906"/>
                <a:gd name="T90" fmla="*/ 0 w 1007"/>
                <a:gd name="T91" fmla="*/ 0 h 906"/>
                <a:gd name="T92" fmla="*/ 0 w 1007"/>
                <a:gd name="T93" fmla="*/ 0 h 906"/>
                <a:gd name="T94" fmla="*/ 0 w 1007"/>
                <a:gd name="T95" fmla="*/ 0 h 906"/>
                <a:gd name="T96" fmla="*/ 0 w 1007"/>
                <a:gd name="T97" fmla="*/ 0 h 906"/>
                <a:gd name="T98" fmla="*/ 0 w 1007"/>
                <a:gd name="T99" fmla="*/ 0 h 906"/>
                <a:gd name="T100" fmla="*/ 0 w 1007"/>
                <a:gd name="T101" fmla="*/ 0 h 90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7" h="906">
                  <a:moveTo>
                    <a:pt x="1007" y="360"/>
                  </a:moveTo>
                  <a:lnTo>
                    <a:pt x="950" y="460"/>
                  </a:lnTo>
                  <a:lnTo>
                    <a:pt x="950" y="547"/>
                  </a:lnTo>
                  <a:lnTo>
                    <a:pt x="820" y="633"/>
                  </a:lnTo>
                  <a:lnTo>
                    <a:pt x="776" y="762"/>
                  </a:lnTo>
                  <a:lnTo>
                    <a:pt x="776" y="791"/>
                  </a:lnTo>
                  <a:lnTo>
                    <a:pt x="733" y="805"/>
                  </a:lnTo>
                  <a:lnTo>
                    <a:pt x="720" y="849"/>
                  </a:lnTo>
                  <a:lnTo>
                    <a:pt x="662" y="906"/>
                  </a:lnTo>
                  <a:lnTo>
                    <a:pt x="619" y="906"/>
                  </a:lnTo>
                  <a:lnTo>
                    <a:pt x="561" y="791"/>
                  </a:lnTo>
                  <a:lnTo>
                    <a:pt x="561" y="734"/>
                  </a:lnTo>
                  <a:lnTo>
                    <a:pt x="632" y="618"/>
                  </a:lnTo>
                  <a:lnTo>
                    <a:pt x="561" y="590"/>
                  </a:lnTo>
                  <a:lnTo>
                    <a:pt x="518" y="532"/>
                  </a:lnTo>
                  <a:lnTo>
                    <a:pt x="490" y="475"/>
                  </a:lnTo>
                  <a:lnTo>
                    <a:pt x="432" y="503"/>
                  </a:lnTo>
                  <a:lnTo>
                    <a:pt x="402" y="575"/>
                  </a:lnTo>
                  <a:lnTo>
                    <a:pt x="359" y="590"/>
                  </a:lnTo>
                  <a:lnTo>
                    <a:pt x="346" y="662"/>
                  </a:lnTo>
                  <a:lnTo>
                    <a:pt x="303" y="676"/>
                  </a:lnTo>
                  <a:lnTo>
                    <a:pt x="260" y="647"/>
                  </a:lnTo>
                  <a:lnTo>
                    <a:pt x="159" y="705"/>
                  </a:lnTo>
                  <a:lnTo>
                    <a:pt x="116" y="690"/>
                  </a:lnTo>
                  <a:lnTo>
                    <a:pt x="116" y="662"/>
                  </a:lnTo>
                  <a:lnTo>
                    <a:pt x="58" y="532"/>
                  </a:lnTo>
                  <a:lnTo>
                    <a:pt x="0" y="518"/>
                  </a:lnTo>
                  <a:lnTo>
                    <a:pt x="58" y="475"/>
                  </a:lnTo>
                  <a:lnTo>
                    <a:pt x="72" y="432"/>
                  </a:lnTo>
                  <a:lnTo>
                    <a:pt x="129" y="417"/>
                  </a:lnTo>
                  <a:lnTo>
                    <a:pt x="172" y="374"/>
                  </a:lnTo>
                  <a:lnTo>
                    <a:pt x="303" y="374"/>
                  </a:lnTo>
                  <a:lnTo>
                    <a:pt x="402" y="388"/>
                  </a:lnTo>
                  <a:lnTo>
                    <a:pt x="447" y="360"/>
                  </a:lnTo>
                  <a:lnTo>
                    <a:pt x="447" y="273"/>
                  </a:lnTo>
                  <a:lnTo>
                    <a:pt x="402" y="245"/>
                  </a:lnTo>
                  <a:lnTo>
                    <a:pt x="447" y="230"/>
                  </a:lnTo>
                  <a:lnTo>
                    <a:pt x="503" y="144"/>
                  </a:lnTo>
                  <a:lnTo>
                    <a:pt x="503" y="101"/>
                  </a:lnTo>
                  <a:lnTo>
                    <a:pt x="533" y="29"/>
                  </a:lnTo>
                  <a:lnTo>
                    <a:pt x="604" y="0"/>
                  </a:lnTo>
                  <a:lnTo>
                    <a:pt x="677" y="43"/>
                  </a:lnTo>
                  <a:lnTo>
                    <a:pt x="690" y="86"/>
                  </a:lnTo>
                  <a:lnTo>
                    <a:pt x="776" y="101"/>
                  </a:lnTo>
                  <a:lnTo>
                    <a:pt x="806" y="43"/>
                  </a:lnTo>
                  <a:lnTo>
                    <a:pt x="892" y="72"/>
                  </a:lnTo>
                  <a:lnTo>
                    <a:pt x="907" y="158"/>
                  </a:lnTo>
                  <a:lnTo>
                    <a:pt x="935" y="187"/>
                  </a:lnTo>
                  <a:lnTo>
                    <a:pt x="978" y="201"/>
                  </a:lnTo>
                  <a:lnTo>
                    <a:pt x="1007" y="230"/>
                  </a:lnTo>
                  <a:lnTo>
                    <a:pt x="1007" y="36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86" name="Freeform 9"/>
            <p:cNvSpPr>
              <a:spLocks noChangeAspect="1"/>
            </p:cNvSpPr>
            <p:nvPr/>
          </p:nvSpPr>
          <p:spPr bwMode="auto">
            <a:xfrm>
              <a:off x="312" y="194"/>
              <a:ext cx="93" cy="134"/>
            </a:xfrm>
            <a:custGeom>
              <a:avLst/>
              <a:gdLst>
                <a:gd name="T0" fmla="*/ 0 w 1008"/>
                <a:gd name="T1" fmla="*/ 0 h 1251"/>
                <a:gd name="T2" fmla="*/ 0 w 1008"/>
                <a:gd name="T3" fmla="*/ 0 h 1251"/>
                <a:gd name="T4" fmla="*/ 0 w 1008"/>
                <a:gd name="T5" fmla="*/ 0 h 1251"/>
                <a:gd name="T6" fmla="*/ 0 w 1008"/>
                <a:gd name="T7" fmla="*/ 0 h 1251"/>
                <a:gd name="T8" fmla="*/ 0 w 1008"/>
                <a:gd name="T9" fmla="*/ 0 h 1251"/>
                <a:gd name="T10" fmla="*/ 0 w 1008"/>
                <a:gd name="T11" fmla="*/ 0 h 1251"/>
                <a:gd name="T12" fmla="*/ 0 w 1008"/>
                <a:gd name="T13" fmla="*/ 0 h 1251"/>
                <a:gd name="T14" fmla="*/ 0 w 1008"/>
                <a:gd name="T15" fmla="*/ 0 h 1251"/>
                <a:gd name="T16" fmla="*/ 0 w 1008"/>
                <a:gd name="T17" fmla="*/ 0 h 1251"/>
                <a:gd name="T18" fmla="*/ 0 w 1008"/>
                <a:gd name="T19" fmla="*/ 0 h 1251"/>
                <a:gd name="T20" fmla="*/ 0 w 1008"/>
                <a:gd name="T21" fmla="*/ 0 h 1251"/>
                <a:gd name="T22" fmla="*/ 0 w 1008"/>
                <a:gd name="T23" fmla="*/ 0 h 1251"/>
                <a:gd name="T24" fmla="*/ 0 w 1008"/>
                <a:gd name="T25" fmla="*/ 0 h 1251"/>
                <a:gd name="T26" fmla="*/ 0 w 1008"/>
                <a:gd name="T27" fmla="*/ 0 h 1251"/>
                <a:gd name="T28" fmla="*/ 0 w 1008"/>
                <a:gd name="T29" fmla="*/ 0 h 1251"/>
                <a:gd name="T30" fmla="*/ 0 w 1008"/>
                <a:gd name="T31" fmla="*/ 0 h 1251"/>
                <a:gd name="T32" fmla="*/ 0 w 1008"/>
                <a:gd name="T33" fmla="*/ 0 h 1251"/>
                <a:gd name="T34" fmla="*/ 0 w 1008"/>
                <a:gd name="T35" fmla="*/ 0 h 1251"/>
                <a:gd name="T36" fmla="*/ 0 w 1008"/>
                <a:gd name="T37" fmla="*/ 0 h 1251"/>
                <a:gd name="T38" fmla="*/ 0 w 1008"/>
                <a:gd name="T39" fmla="*/ 0 h 1251"/>
                <a:gd name="T40" fmla="*/ 0 w 1008"/>
                <a:gd name="T41" fmla="*/ 0 h 1251"/>
                <a:gd name="T42" fmla="*/ 0 w 1008"/>
                <a:gd name="T43" fmla="*/ 0 h 1251"/>
                <a:gd name="T44" fmla="*/ 0 w 1008"/>
                <a:gd name="T45" fmla="*/ 0 h 1251"/>
                <a:gd name="T46" fmla="*/ 0 w 1008"/>
                <a:gd name="T47" fmla="*/ 0 h 1251"/>
                <a:gd name="T48" fmla="*/ 0 w 1008"/>
                <a:gd name="T49" fmla="*/ 0 h 1251"/>
                <a:gd name="T50" fmla="*/ 0 w 1008"/>
                <a:gd name="T51" fmla="*/ 0 h 1251"/>
                <a:gd name="T52" fmla="*/ 0 w 1008"/>
                <a:gd name="T53" fmla="*/ 0 h 1251"/>
                <a:gd name="T54" fmla="*/ 0 w 1008"/>
                <a:gd name="T55" fmla="*/ 0 h 1251"/>
                <a:gd name="T56" fmla="*/ 0 w 1008"/>
                <a:gd name="T57" fmla="*/ 0 h 1251"/>
                <a:gd name="T58" fmla="*/ 0 w 1008"/>
                <a:gd name="T59" fmla="*/ 0 h 1251"/>
                <a:gd name="T60" fmla="*/ 0 w 1008"/>
                <a:gd name="T61" fmla="*/ 0 h 1251"/>
                <a:gd name="T62" fmla="*/ 0 w 1008"/>
                <a:gd name="T63" fmla="*/ 0 h 1251"/>
                <a:gd name="T64" fmla="*/ 0 w 1008"/>
                <a:gd name="T65" fmla="*/ 0 h 1251"/>
                <a:gd name="T66" fmla="*/ 0 w 1008"/>
                <a:gd name="T67" fmla="*/ 0 h 1251"/>
                <a:gd name="T68" fmla="*/ 0 w 1008"/>
                <a:gd name="T69" fmla="*/ 0 h 1251"/>
                <a:gd name="T70" fmla="*/ 0 w 1008"/>
                <a:gd name="T71" fmla="*/ 0 h 1251"/>
                <a:gd name="T72" fmla="*/ 0 w 1008"/>
                <a:gd name="T73" fmla="*/ 0 h 1251"/>
                <a:gd name="T74" fmla="*/ 0 w 1008"/>
                <a:gd name="T75" fmla="*/ 0 h 1251"/>
                <a:gd name="T76" fmla="*/ 0 w 1008"/>
                <a:gd name="T77" fmla="*/ 0 h 1251"/>
                <a:gd name="T78" fmla="*/ 0 w 1008"/>
                <a:gd name="T79" fmla="*/ 0 h 1251"/>
                <a:gd name="T80" fmla="*/ 0 w 1008"/>
                <a:gd name="T81" fmla="*/ 0 h 1251"/>
                <a:gd name="T82" fmla="*/ 0 w 1008"/>
                <a:gd name="T83" fmla="*/ 0 h 1251"/>
                <a:gd name="T84" fmla="*/ 0 w 1008"/>
                <a:gd name="T85" fmla="*/ 0 h 1251"/>
                <a:gd name="T86" fmla="*/ 0 w 1008"/>
                <a:gd name="T87" fmla="*/ 0 h 1251"/>
                <a:gd name="T88" fmla="*/ 0 w 1008"/>
                <a:gd name="T89" fmla="*/ 0 h 1251"/>
                <a:gd name="T90" fmla="*/ 0 w 1008"/>
                <a:gd name="T91" fmla="*/ 0 h 1251"/>
                <a:gd name="T92" fmla="*/ 0 w 1008"/>
                <a:gd name="T93" fmla="*/ 0 h 1251"/>
                <a:gd name="T94" fmla="*/ 0 w 1008"/>
                <a:gd name="T95" fmla="*/ 0 h 1251"/>
                <a:gd name="T96" fmla="*/ 0 w 1008"/>
                <a:gd name="T97" fmla="*/ 0 h 1251"/>
                <a:gd name="T98" fmla="*/ 0 w 1008"/>
                <a:gd name="T99" fmla="*/ 0 h 1251"/>
                <a:gd name="T100" fmla="*/ 0 w 1008"/>
                <a:gd name="T101" fmla="*/ 0 h 1251"/>
                <a:gd name="T102" fmla="*/ 0 w 1008"/>
                <a:gd name="T103" fmla="*/ 0 h 1251"/>
                <a:gd name="T104" fmla="*/ 0 w 1008"/>
                <a:gd name="T105" fmla="*/ 0 h 125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008" h="1251">
                  <a:moveTo>
                    <a:pt x="131" y="1251"/>
                  </a:moveTo>
                  <a:lnTo>
                    <a:pt x="131" y="1035"/>
                  </a:lnTo>
                  <a:lnTo>
                    <a:pt x="131" y="964"/>
                  </a:lnTo>
                  <a:lnTo>
                    <a:pt x="116" y="934"/>
                  </a:lnTo>
                  <a:lnTo>
                    <a:pt x="159" y="777"/>
                  </a:lnTo>
                  <a:lnTo>
                    <a:pt x="187" y="704"/>
                  </a:lnTo>
                  <a:lnTo>
                    <a:pt x="187" y="589"/>
                  </a:lnTo>
                  <a:lnTo>
                    <a:pt x="159" y="546"/>
                  </a:lnTo>
                  <a:lnTo>
                    <a:pt x="116" y="532"/>
                  </a:lnTo>
                  <a:lnTo>
                    <a:pt x="43" y="431"/>
                  </a:lnTo>
                  <a:lnTo>
                    <a:pt x="0" y="446"/>
                  </a:lnTo>
                  <a:lnTo>
                    <a:pt x="15" y="359"/>
                  </a:lnTo>
                  <a:lnTo>
                    <a:pt x="58" y="259"/>
                  </a:lnTo>
                  <a:lnTo>
                    <a:pt x="101" y="187"/>
                  </a:lnTo>
                  <a:lnTo>
                    <a:pt x="131" y="215"/>
                  </a:lnTo>
                  <a:lnTo>
                    <a:pt x="174" y="187"/>
                  </a:lnTo>
                  <a:lnTo>
                    <a:pt x="187" y="115"/>
                  </a:lnTo>
                  <a:lnTo>
                    <a:pt x="230" y="100"/>
                  </a:lnTo>
                  <a:lnTo>
                    <a:pt x="260" y="28"/>
                  </a:lnTo>
                  <a:lnTo>
                    <a:pt x="318" y="0"/>
                  </a:lnTo>
                  <a:lnTo>
                    <a:pt x="361" y="72"/>
                  </a:lnTo>
                  <a:lnTo>
                    <a:pt x="389" y="115"/>
                  </a:lnTo>
                  <a:lnTo>
                    <a:pt x="460" y="143"/>
                  </a:lnTo>
                  <a:lnTo>
                    <a:pt x="389" y="259"/>
                  </a:lnTo>
                  <a:lnTo>
                    <a:pt x="389" y="316"/>
                  </a:lnTo>
                  <a:lnTo>
                    <a:pt x="447" y="431"/>
                  </a:lnTo>
                  <a:lnTo>
                    <a:pt x="490" y="431"/>
                  </a:lnTo>
                  <a:lnTo>
                    <a:pt x="533" y="388"/>
                  </a:lnTo>
                  <a:lnTo>
                    <a:pt x="604" y="402"/>
                  </a:lnTo>
                  <a:lnTo>
                    <a:pt x="648" y="489"/>
                  </a:lnTo>
                  <a:lnTo>
                    <a:pt x="720" y="402"/>
                  </a:lnTo>
                  <a:lnTo>
                    <a:pt x="806" y="402"/>
                  </a:lnTo>
                  <a:lnTo>
                    <a:pt x="778" y="460"/>
                  </a:lnTo>
                  <a:lnTo>
                    <a:pt x="778" y="503"/>
                  </a:lnTo>
                  <a:lnTo>
                    <a:pt x="907" y="575"/>
                  </a:lnTo>
                  <a:lnTo>
                    <a:pt x="878" y="604"/>
                  </a:lnTo>
                  <a:lnTo>
                    <a:pt x="950" y="690"/>
                  </a:lnTo>
                  <a:lnTo>
                    <a:pt x="979" y="676"/>
                  </a:lnTo>
                  <a:lnTo>
                    <a:pt x="1008" y="777"/>
                  </a:lnTo>
                  <a:lnTo>
                    <a:pt x="950" y="863"/>
                  </a:lnTo>
                  <a:lnTo>
                    <a:pt x="993" y="906"/>
                  </a:lnTo>
                  <a:lnTo>
                    <a:pt x="993" y="992"/>
                  </a:lnTo>
                  <a:lnTo>
                    <a:pt x="922" y="1007"/>
                  </a:lnTo>
                  <a:lnTo>
                    <a:pt x="864" y="978"/>
                  </a:lnTo>
                  <a:lnTo>
                    <a:pt x="791" y="978"/>
                  </a:lnTo>
                  <a:lnTo>
                    <a:pt x="705" y="934"/>
                  </a:lnTo>
                  <a:lnTo>
                    <a:pt x="648" y="934"/>
                  </a:lnTo>
                  <a:lnTo>
                    <a:pt x="591" y="992"/>
                  </a:lnTo>
                  <a:lnTo>
                    <a:pt x="548" y="1035"/>
                  </a:lnTo>
                  <a:lnTo>
                    <a:pt x="505" y="1121"/>
                  </a:lnTo>
                  <a:lnTo>
                    <a:pt x="389" y="1093"/>
                  </a:lnTo>
                  <a:lnTo>
                    <a:pt x="346" y="1093"/>
                  </a:lnTo>
                  <a:lnTo>
                    <a:pt x="131" y="1251"/>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94" name="Freeform 10"/>
            <p:cNvSpPr>
              <a:spLocks noChangeAspect="1"/>
            </p:cNvSpPr>
            <p:nvPr/>
          </p:nvSpPr>
          <p:spPr bwMode="auto">
            <a:xfrm>
              <a:off x="296" y="239"/>
              <a:ext cx="35" cy="107"/>
            </a:xfrm>
            <a:custGeom>
              <a:avLst/>
              <a:gdLst>
                <a:gd name="T0" fmla="*/ 0 w 359"/>
                <a:gd name="T1" fmla="*/ 0 h 993"/>
                <a:gd name="T2" fmla="*/ 0 w 359"/>
                <a:gd name="T3" fmla="*/ 0 h 993"/>
                <a:gd name="T4" fmla="*/ 0 w 359"/>
                <a:gd name="T5" fmla="*/ 0 h 993"/>
                <a:gd name="T6" fmla="*/ 0 w 359"/>
                <a:gd name="T7" fmla="*/ 0 h 993"/>
                <a:gd name="T8" fmla="*/ 0 w 359"/>
                <a:gd name="T9" fmla="*/ 0 h 993"/>
                <a:gd name="T10" fmla="*/ 0 w 359"/>
                <a:gd name="T11" fmla="*/ 0 h 993"/>
                <a:gd name="T12" fmla="*/ 0 w 359"/>
                <a:gd name="T13" fmla="*/ 0 h 993"/>
                <a:gd name="T14" fmla="*/ 0 w 359"/>
                <a:gd name="T15" fmla="*/ 0 h 993"/>
                <a:gd name="T16" fmla="*/ 0 w 359"/>
                <a:gd name="T17" fmla="*/ 0 h 993"/>
                <a:gd name="T18" fmla="*/ 0 w 359"/>
                <a:gd name="T19" fmla="*/ 0 h 993"/>
                <a:gd name="T20" fmla="*/ 0 w 359"/>
                <a:gd name="T21" fmla="*/ 0 h 993"/>
                <a:gd name="T22" fmla="*/ 0 w 359"/>
                <a:gd name="T23" fmla="*/ 0 h 993"/>
                <a:gd name="T24" fmla="*/ 0 w 359"/>
                <a:gd name="T25" fmla="*/ 0 h 993"/>
                <a:gd name="T26" fmla="*/ 0 w 359"/>
                <a:gd name="T27" fmla="*/ 0 h 993"/>
                <a:gd name="T28" fmla="*/ 0 w 359"/>
                <a:gd name="T29" fmla="*/ 0 h 993"/>
                <a:gd name="T30" fmla="*/ 0 w 359"/>
                <a:gd name="T31" fmla="*/ 0 h 993"/>
                <a:gd name="T32" fmla="*/ 0 w 359"/>
                <a:gd name="T33" fmla="*/ 0 h 993"/>
                <a:gd name="T34" fmla="*/ 0 w 359"/>
                <a:gd name="T35" fmla="*/ 0 h 993"/>
                <a:gd name="T36" fmla="*/ 0 w 359"/>
                <a:gd name="T37" fmla="*/ 0 h 993"/>
                <a:gd name="T38" fmla="*/ 0 w 359"/>
                <a:gd name="T39" fmla="*/ 0 h 993"/>
                <a:gd name="T40" fmla="*/ 0 w 359"/>
                <a:gd name="T41" fmla="*/ 0 h 993"/>
                <a:gd name="T42" fmla="*/ 0 w 359"/>
                <a:gd name="T43" fmla="*/ 0 h 993"/>
                <a:gd name="T44" fmla="*/ 0 w 359"/>
                <a:gd name="T45" fmla="*/ 0 h 993"/>
                <a:gd name="T46" fmla="*/ 0 w 359"/>
                <a:gd name="T47" fmla="*/ 0 h 993"/>
                <a:gd name="T48" fmla="*/ 0 w 359"/>
                <a:gd name="T49" fmla="*/ 0 h 9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59" h="993">
                  <a:moveTo>
                    <a:pt x="0" y="302"/>
                  </a:moveTo>
                  <a:lnTo>
                    <a:pt x="101" y="230"/>
                  </a:lnTo>
                  <a:lnTo>
                    <a:pt x="86" y="187"/>
                  </a:lnTo>
                  <a:lnTo>
                    <a:pt x="172" y="15"/>
                  </a:lnTo>
                  <a:lnTo>
                    <a:pt x="215" y="0"/>
                  </a:lnTo>
                  <a:lnTo>
                    <a:pt x="288" y="101"/>
                  </a:lnTo>
                  <a:lnTo>
                    <a:pt x="331" y="115"/>
                  </a:lnTo>
                  <a:lnTo>
                    <a:pt x="359" y="158"/>
                  </a:lnTo>
                  <a:lnTo>
                    <a:pt x="359" y="273"/>
                  </a:lnTo>
                  <a:lnTo>
                    <a:pt x="331" y="346"/>
                  </a:lnTo>
                  <a:lnTo>
                    <a:pt x="316" y="403"/>
                  </a:lnTo>
                  <a:lnTo>
                    <a:pt x="288" y="503"/>
                  </a:lnTo>
                  <a:lnTo>
                    <a:pt x="303" y="533"/>
                  </a:lnTo>
                  <a:lnTo>
                    <a:pt x="303" y="820"/>
                  </a:lnTo>
                  <a:lnTo>
                    <a:pt x="245" y="892"/>
                  </a:lnTo>
                  <a:lnTo>
                    <a:pt x="215" y="993"/>
                  </a:lnTo>
                  <a:lnTo>
                    <a:pt x="172" y="950"/>
                  </a:lnTo>
                  <a:lnTo>
                    <a:pt x="144" y="877"/>
                  </a:lnTo>
                  <a:lnTo>
                    <a:pt x="116" y="863"/>
                  </a:lnTo>
                  <a:lnTo>
                    <a:pt x="58" y="892"/>
                  </a:lnTo>
                  <a:lnTo>
                    <a:pt x="58" y="820"/>
                  </a:lnTo>
                  <a:lnTo>
                    <a:pt x="0" y="647"/>
                  </a:lnTo>
                  <a:lnTo>
                    <a:pt x="58" y="533"/>
                  </a:lnTo>
                  <a:lnTo>
                    <a:pt x="58" y="446"/>
                  </a:lnTo>
                  <a:lnTo>
                    <a:pt x="0" y="302"/>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96" name="Freeform 11"/>
            <p:cNvSpPr>
              <a:spLocks noChangeAspect="1"/>
            </p:cNvSpPr>
            <p:nvPr/>
          </p:nvSpPr>
          <p:spPr bwMode="auto">
            <a:xfrm>
              <a:off x="364" y="167"/>
              <a:ext cx="105" cy="191"/>
            </a:xfrm>
            <a:custGeom>
              <a:avLst/>
              <a:gdLst>
                <a:gd name="T0" fmla="*/ 0 w 1121"/>
                <a:gd name="T1" fmla="*/ 0 h 1783"/>
                <a:gd name="T2" fmla="*/ 0 w 1121"/>
                <a:gd name="T3" fmla="*/ 0 h 1783"/>
                <a:gd name="T4" fmla="*/ 0 w 1121"/>
                <a:gd name="T5" fmla="*/ 0 h 1783"/>
                <a:gd name="T6" fmla="*/ 0 w 1121"/>
                <a:gd name="T7" fmla="*/ 0 h 1783"/>
                <a:gd name="T8" fmla="*/ 0 w 1121"/>
                <a:gd name="T9" fmla="*/ 0 h 1783"/>
                <a:gd name="T10" fmla="*/ 0 w 1121"/>
                <a:gd name="T11" fmla="*/ 0 h 1783"/>
                <a:gd name="T12" fmla="*/ 0 w 1121"/>
                <a:gd name="T13" fmla="*/ 0 h 1783"/>
                <a:gd name="T14" fmla="*/ 0 w 1121"/>
                <a:gd name="T15" fmla="*/ 0 h 1783"/>
                <a:gd name="T16" fmla="*/ 0 w 1121"/>
                <a:gd name="T17" fmla="*/ 0 h 1783"/>
                <a:gd name="T18" fmla="*/ 0 w 1121"/>
                <a:gd name="T19" fmla="*/ 0 h 1783"/>
                <a:gd name="T20" fmla="*/ 0 w 1121"/>
                <a:gd name="T21" fmla="*/ 0 h 1783"/>
                <a:gd name="T22" fmla="*/ 0 w 1121"/>
                <a:gd name="T23" fmla="*/ 0 h 1783"/>
                <a:gd name="T24" fmla="*/ 0 w 1121"/>
                <a:gd name="T25" fmla="*/ 0 h 1783"/>
                <a:gd name="T26" fmla="*/ 0 w 1121"/>
                <a:gd name="T27" fmla="*/ 0 h 1783"/>
                <a:gd name="T28" fmla="*/ 0 w 1121"/>
                <a:gd name="T29" fmla="*/ 0 h 1783"/>
                <a:gd name="T30" fmla="*/ 0 w 1121"/>
                <a:gd name="T31" fmla="*/ 0 h 1783"/>
                <a:gd name="T32" fmla="*/ 0 w 1121"/>
                <a:gd name="T33" fmla="*/ 0 h 1783"/>
                <a:gd name="T34" fmla="*/ 0 w 1121"/>
                <a:gd name="T35" fmla="*/ 0 h 1783"/>
                <a:gd name="T36" fmla="*/ 0 w 1121"/>
                <a:gd name="T37" fmla="*/ 0 h 1783"/>
                <a:gd name="T38" fmla="*/ 0 w 1121"/>
                <a:gd name="T39" fmla="*/ 0 h 1783"/>
                <a:gd name="T40" fmla="*/ 0 w 1121"/>
                <a:gd name="T41" fmla="*/ 0 h 1783"/>
                <a:gd name="T42" fmla="*/ 0 w 1121"/>
                <a:gd name="T43" fmla="*/ 0 h 1783"/>
                <a:gd name="T44" fmla="*/ 0 w 1121"/>
                <a:gd name="T45" fmla="*/ 0 h 1783"/>
                <a:gd name="T46" fmla="*/ 0 w 1121"/>
                <a:gd name="T47" fmla="*/ 0 h 1783"/>
                <a:gd name="T48" fmla="*/ 0 w 1121"/>
                <a:gd name="T49" fmla="*/ 0 h 1783"/>
                <a:gd name="T50" fmla="*/ 0 w 1121"/>
                <a:gd name="T51" fmla="*/ 0 h 1783"/>
                <a:gd name="T52" fmla="*/ 0 w 1121"/>
                <a:gd name="T53" fmla="*/ 0 h 1783"/>
                <a:gd name="T54" fmla="*/ 0 w 1121"/>
                <a:gd name="T55" fmla="*/ 0 h 1783"/>
                <a:gd name="T56" fmla="*/ 0 w 1121"/>
                <a:gd name="T57" fmla="*/ 0 h 1783"/>
                <a:gd name="T58" fmla="*/ 0 w 1121"/>
                <a:gd name="T59" fmla="*/ 0 h 1783"/>
                <a:gd name="T60" fmla="*/ 0 w 1121"/>
                <a:gd name="T61" fmla="*/ 0 h 1783"/>
                <a:gd name="T62" fmla="*/ 0 w 1121"/>
                <a:gd name="T63" fmla="*/ 0 h 1783"/>
                <a:gd name="T64" fmla="*/ 0 w 1121"/>
                <a:gd name="T65" fmla="*/ 0 h 178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121" h="1783">
                  <a:moveTo>
                    <a:pt x="733" y="158"/>
                  </a:moveTo>
                  <a:lnTo>
                    <a:pt x="762" y="202"/>
                  </a:lnTo>
                  <a:lnTo>
                    <a:pt x="747" y="302"/>
                  </a:lnTo>
                  <a:lnTo>
                    <a:pt x="690" y="360"/>
                  </a:lnTo>
                  <a:lnTo>
                    <a:pt x="718" y="403"/>
                  </a:lnTo>
                  <a:lnTo>
                    <a:pt x="718" y="460"/>
                  </a:lnTo>
                  <a:lnTo>
                    <a:pt x="690" y="489"/>
                  </a:lnTo>
                  <a:lnTo>
                    <a:pt x="747" y="561"/>
                  </a:lnTo>
                  <a:lnTo>
                    <a:pt x="690" y="676"/>
                  </a:lnTo>
                  <a:lnTo>
                    <a:pt x="690" y="705"/>
                  </a:lnTo>
                  <a:lnTo>
                    <a:pt x="733" y="748"/>
                  </a:lnTo>
                  <a:lnTo>
                    <a:pt x="733" y="806"/>
                  </a:lnTo>
                  <a:lnTo>
                    <a:pt x="718" y="863"/>
                  </a:lnTo>
                  <a:lnTo>
                    <a:pt x="762" y="935"/>
                  </a:lnTo>
                  <a:lnTo>
                    <a:pt x="891" y="992"/>
                  </a:lnTo>
                  <a:lnTo>
                    <a:pt x="934" y="1079"/>
                  </a:lnTo>
                  <a:lnTo>
                    <a:pt x="920" y="1165"/>
                  </a:lnTo>
                  <a:lnTo>
                    <a:pt x="949" y="1252"/>
                  </a:lnTo>
                  <a:lnTo>
                    <a:pt x="992" y="1252"/>
                  </a:lnTo>
                  <a:lnTo>
                    <a:pt x="1006" y="1280"/>
                  </a:lnTo>
                  <a:lnTo>
                    <a:pt x="1064" y="1295"/>
                  </a:lnTo>
                  <a:lnTo>
                    <a:pt x="1064" y="1323"/>
                  </a:lnTo>
                  <a:lnTo>
                    <a:pt x="1121" y="1323"/>
                  </a:lnTo>
                  <a:lnTo>
                    <a:pt x="1121" y="1352"/>
                  </a:lnTo>
                  <a:lnTo>
                    <a:pt x="1049" y="1396"/>
                  </a:lnTo>
                  <a:lnTo>
                    <a:pt x="1035" y="1482"/>
                  </a:lnTo>
                  <a:lnTo>
                    <a:pt x="791" y="1726"/>
                  </a:lnTo>
                  <a:lnTo>
                    <a:pt x="733" y="1783"/>
                  </a:lnTo>
                  <a:lnTo>
                    <a:pt x="704" y="1783"/>
                  </a:lnTo>
                  <a:lnTo>
                    <a:pt x="718" y="1726"/>
                  </a:lnTo>
                  <a:lnTo>
                    <a:pt x="675" y="1697"/>
                  </a:lnTo>
                  <a:lnTo>
                    <a:pt x="647" y="1626"/>
                  </a:lnTo>
                  <a:lnTo>
                    <a:pt x="618" y="1654"/>
                  </a:lnTo>
                  <a:lnTo>
                    <a:pt x="561" y="1626"/>
                  </a:lnTo>
                  <a:lnTo>
                    <a:pt x="604" y="1496"/>
                  </a:lnTo>
                  <a:lnTo>
                    <a:pt x="517" y="1396"/>
                  </a:lnTo>
                  <a:lnTo>
                    <a:pt x="488" y="1396"/>
                  </a:lnTo>
                  <a:lnTo>
                    <a:pt x="374" y="1252"/>
                  </a:lnTo>
                  <a:lnTo>
                    <a:pt x="445" y="1237"/>
                  </a:lnTo>
                  <a:lnTo>
                    <a:pt x="445" y="1151"/>
                  </a:lnTo>
                  <a:lnTo>
                    <a:pt x="402" y="1108"/>
                  </a:lnTo>
                  <a:lnTo>
                    <a:pt x="460" y="1022"/>
                  </a:lnTo>
                  <a:lnTo>
                    <a:pt x="431" y="921"/>
                  </a:lnTo>
                  <a:lnTo>
                    <a:pt x="402" y="935"/>
                  </a:lnTo>
                  <a:lnTo>
                    <a:pt x="330" y="849"/>
                  </a:lnTo>
                  <a:lnTo>
                    <a:pt x="359" y="820"/>
                  </a:lnTo>
                  <a:lnTo>
                    <a:pt x="230" y="748"/>
                  </a:lnTo>
                  <a:lnTo>
                    <a:pt x="230" y="705"/>
                  </a:lnTo>
                  <a:lnTo>
                    <a:pt x="258" y="647"/>
                  </a:lnTo>
                  <a:lnTo>
                    <a:pt x="172" y="647"/>
                  </a:lnTo>
                  <a:lnTo>
                    <a:pt x="100" y="734"/>
                  </a:lnTo>
                  <a:lnTo>
                    <a:pt x="56" y="647"/>
                  </a:lnTo>
                  <a:lnTo>
                    <a:pt x="0" y="633"/>
                  </a:lnTo>
                  <a:lnTo>
                    <a:pt x="13" y="575"/>
                  </a:lnTo>
                  <a:lnTo>
                    <a:pt x="56" y="561"/>
                  </a:lnTo>
                  <a:lnTo>
                    <a:pt x="56" y="532"/>
                  </a:lnTo>
                  <a:lnTo>
                    <a:pt x="100" y="403"/>
                  </a:lnTo>
                  <a:lnTo>
                    <a:pt x="230" y="317"/>
                  </a:lnTo>
                  <a:lnTo>
                    <a:pt x="230" y="245"/>
                  </a:lnTo>
                  <a:lnTo>
                    <a:pt x="287" y="130"/>
                  </a:lnTo>
                  <a:lnTo>
                    <a:pt x="287" y="0"/>
                  </a:lnTo>
                  <a:lnTo>
                    <a:pt x="417" y="29"/>
                  </a:lnTo>
                  <a:lnTo>
                    <a:pt x="402" y="115"/>
                  </a:lnTo>
                  <a:lnTo>
                    <a:pt x="460" y="173"/>
                  </a:lnTo>
                  <a:lnTo>
                    <a:pt x="531" y="158"/>
                  </a:lnTo>
                  <a:lnTo>
                    <a:pt x="733" y="158"/>
                  </a:lnTo>
                </a:path>
              </a:pathLst>
            </a:custGeom>
            <a:noFill/>
            <a:ln w="12700"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Lst>
          </p:spPr>
          <p:txBody>
            <a:bodyPr/>
            <a:lstStyle/>
            <a:p>
              <a:endParaRPr lang="ja-JP" altLang="en-US" dirty="0"/>
            </a:p>
          </p:txBody>
        </p:sp>
        <p:sp>
          <p:nvSpPr>
            <p:cNvPr id="97" name="Freeform 12"/>
            <p:cNvSpPr>
              <a:spLocks noChangeAspect="1"/>
            </p:cNvSpPr>
            <p:nvPr/>
          </p:nvSpPr>
          <p:spPr bwMode="auto">
            <a:xfrm>
              <a:off x="428" y="104"/>
              <a:ext cx="99" cy="257"/>
            </a:xfrm>
            <a:custGeom>
              <a:avLst/>
              <a:gdLst>
                <a:gd name="T0" fmla="*/ 0 w 610"/>
                <a:gd name="T1" fmla="*/ 0 h 1316"/>
                <a:gd name="T2" fmla="*/ 0 w 610"/>
                <a:gd name="T3" fmla="*/ 0 h 1316"/>
                <a:gd name="T4" fmla="*/ 0 w 610"/>
                <a:gd name="T5" fmla="*/ 0 h 1316"/>
                <a:gd name="T6" fmla="*/ 0 w 610"/>
                <a:gd name="T7" fmla="*/ 0 h 1316"/>
                <a:gd name="T8" fmla="*/ 0 w 610"/>
                <a:gd name="T9" fmla="*/ 0 h 1316"/>
                <a:gd name="T10" fmla="*/ 0 w 610"/>
                <a:gd name="T11" fmla="*/ 0 h 1316"/>
                <a:gd name="T12" fmla="*/ 0 w 610"/>
                <a:gd name="T13" fmla="*/ 0 h 1316"/>
                <a:gd name="T14" fmla="*/ 0 w 610"/>
                <a:gd name="T15" fmla="*/ 0 h 1316"/>
                <a:gd name="T16" fmla="*/ 0 w 610"/>
                <a:gd name="T17" fmla="*/ 0 h 1316"/>
                <a:gd name="T18" fmla="*/ 0 w 610"/>
                <a:gd name="T19" fmla="*/ 0 h 1316"/>
                <a:gd name="T20" fmla="*/ 0 w 610"/>
                <a:gd name="T21" fmla="*/ 0 h 1316"/>
                <a:gd name="T22" fmla="*/ 0 w 610"/>
                <a:gd name="T23" fmla="*/ 0 h 1316"/>
                <a:gd name="T24" fmla="*/ 0 w 610"/>
                <a:gd name="T25" fmla="*/ 0 h 1316"/>
                <a:gd name="T26" fmla="*/ 0 w 610"/>
                <a:gd name="T27" fmla="*/ 0 h 1316"/>
                <a:gd name="T28" fmla="*/ 0 w 610"/>
                <a:gd name="T29" fmla="*/ 0 h 1316"/>
                <a:gd name="T30" fmla="*/ 0 w 610"/>
                <a:gd name="T31" fmla="*/ 0 h 1316"/>
                <a:gd name="T32" fmla="*/ 0 w 610"/>
                <a:gd name="T33" fmla="*/ 0 h 1316"/>
                <a:gd name="T34" fmla="*/ 0 w 610"/>
                <a:gd name="T35" fmla="*/ 0 h 1316"/>
                <a:gd name="T36" fmla="*/ 0 w 610"/>
                <a:gd name="T37" fmla="*/ 0 h 1316"/>
                <a:gd name="T38" fmla="*/ 0 w 610"/>
                <a:gd name="T39" fmla="*/ 0 h 1316"/>
                <a:gd name="T40" fmla="*/ 0 w 610"/>
                <a:gd name="T41" fmla="*/ 0 h 1316"/>
                <a:gd name="T42" fmla="*/ 0 w 610"/>
                <a:gd name="T43" fmla="*/ 0 h 1316"/>
                <a:gd name="T44" fmla="*/ 0 w 610"/>
                <a:gd name="T45" fmla="*/ 0 h 1316"/>
                <a:gd name="T46" fmla="*/ 0 w 610"/>
                <a:gd name="T47" fmla="*/ 0 h 1316"/>
                <a:gd name="T48" fmla="*/ 0 w 610"/>
                <a:gd name="T49" fmla="*/ 0 h 1316"/>
                <a:gd name="T50" fmla="*/ 0 w 610"/>
                <a:gd name="T51" fmla="*/ 0 h 1316"/>
                <a:gd name="T52" fmla="*/ 0 w 610"/>
                <a:gd name="T53" fmla="*/ 0 h 1316"/>
                <a:gd name="T54" fmla="*/ 0 w 610"/>
                <a:gd name="T55" fmla="*/ 0 h 1316"/>
                <a:gd name="T56" fmla="*/ 0 w 610"/>
                <a:gd name="T57" fmla="*/ 0 h 1316"/>
                <a:gd name="T58" fmla="*/ 0 w 610"/>
                <a:gd name="T59" fmla="*/ 0 h 1316"/>
                <a:gd name="T60" fmla="*/ 0 w 610"/>
                <a:gd name="T61" fmla="*/ 0 h 1316"/>
                <a:gd name="T62" fmla="*/ 0 w 610"/>
                <a:gd name="T63" fmla="*/ 0 h 1316"/>
                <a:gd name="T64" fmla="*/ 0 w 610"/>
                <a:gd name="T65" fmla="*/ 0 h 1316"/>
                <a:gd name="T66" fmla="*/ 0 w 610"/>
                <a:gd name="T67" fmla="*/ 0 h 1316"/>
                <a:gd name="T68" fmla="*/ 0 w 610"/>
                <a:gd name="T69" fmla="*/ 0 h 1316"/>
                <a:gd name="T70" fmla="*/ 0 w 610"/>
                <a:gd name="T71" fmla="*/ 0 h 1316"/>
                <a:gd name="T72" fmla="*/ 0 w 610"/>
                <a:gd name="T73" fmla="*/ 0 h 1316"/>
                <a:gd name="T74" fmla="*/ 0 w 610"/>
                <a:gd name="T75" fmla="*/ 0 h 1316"/>
                <a:gd name="T76" fmla="*/ 0 w 610"/>
                <a:gd name="T77" fmla="*/ 0 h 1316"/>
                <a:gd name="T78" fmla="*/ 0 w 610"/>
                <a:gd name="T79" fmla="*/ 0 h 1316"/>
                <a:gd name="T80" fmla="*/ 0 w 610"/>
                <a:gd name="T81" fmla="*/ 0 h 1316"/>
                <a:gd name="T82" fmla="*/ 0 w 610"/>
                <a:gd name="T83" fmla="*/ 0 h 1316"/>
                <a:gd name="T84" fmla="*/ 0 w 610"/>
                <a:gd name="T85" fmla="*/ 0 h 131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10" h="1316">
                  <a:moveTo>
                    <a:pt x="301" y="238"/>
                  </a:moveTo>
                  <a:lnTo>
                    <a:pt x="234" y="269"/>
                  </a:lnTo>
                  <a:lnTo>
                    <a:pt x="200" y="333"/>
                  </a:lnTo>
                  <a:lnTo>
                    <a:pt x="292" y="309"/>
                  </a:lnTo>
                  <a:lnTo>
                    <a:pt x="309" y="285"/>
                  </a:lnTo>
                  <a:lnTo>
                    <a:pt x="359" y="277"/>
                  </a:lnTo>
                  <a:lnTo>
                    <a:pt x="343" y="348"/>
                  </a:lnTo>
                  <a:lnTo>
                    <a:pt x="368" y="348"/>
                  </a:lnTo>
                  <a:lnTo>
                    <a:pt x="351" y="396"/>
                  </a:lnTo>
                  <a:lnTo>
                    <a:pt x="351" y="460"/>
                  </a:lnTo>
                  <a:lnTo>
                    <a:pt x="401" y="452"/>
                  </a:lnTo>
                  <a:lnTo>
                    <a:pt x="401" y="484"/>
                  </a:lnTo>
                  <a:lnTo>
                    <a:pt x="384" y="507"/>
                  </a:lnTo>
                  <a:lnTo>
                    <a:pt x="393" y="555"/>
                  </a:lnTo>
                  <a:lnTo>
                    <a:pt x="410" y="571"/>
                  </a:lnTo>
                  <a:lnTo>
                    <a:pt x="435" y="571"/>
                  </a:lnTo>
                  <a:lnTo>
                    <a:pt x="468" y="618"/>
                  </a:lnTo>
                  <a:lnTo>
                    <a:pt x="460" y="650"/>
                  </a:lnTo>
                  <a:lnTo>
                    <a:pt x="485" y="681"/>
                  </a:lnTo>
                  <a:lnTo>
                    <a:pt x="543" y="713"/>
                  </a:lnTo>
                  <a:lnTo>
                    <a:pt x="610" y="729"/>
                  </a:lnTo>
                  <a:lnTo>
                    <a:pt x="585" y="809"/>
                  </a:lnTo>
                  <a:lnTo>
                    <a:pt x="551" y="824"/>
                  </a:lnTo>
                  <a:lnTo>
                    <a:pt x="510" y="848"/>
                  </a:lnTo>
                  <a:lnTo>
                    <a:pt x="493" y="872"/>
                  </a:lnTo>
                  <a:lnTo>
                    <a:pt x="493" y="943"/>
                  </a:lnTo>
                  <a:lnTo>
                    <a:pt x="476" y="983"/>
                  </a:lnTo>
                  <a:lnTo>
                    <a:pt x="468" y="1023"/>
                  </a:lnTo>
                  <a:lnTo>
                    <a:pt x="443" y="1054"/>
                  </a:lnTo>
                  <a:lnTo>
                    <a:pt x="368" y="1086"/>
                  </a:lnTo>
                  <a:lnTo>
                    <a:pt x="309" y="1165"/>
                  </a:lnTo>
                  <a:lnTo>
                    <a:pt x="292" y="1237"/>
                  </a:lnTo>
                  <a:lnTo>
                    <a:pt x="259" y="1260"/>
                  </a:lnTo>
                  <a:lnTo>
                    <a:pt x="217" y="1316"/>
                  </a:lnTo>
                  <a:lnTo>
                    <a:pt x="200" y="1269"/>
                  </a:lnTo>
                  <a:lnTo>
                    <a:pt x="200" y="1181"/>
                  </a:lnTo>
                  <a:lnTo>
                    <a:pt x="167" y="1173"/>
                  </a:lnTo>
                  <a:lnTo>
                    <a:pt x="200" y="1142"/>
                  </a:lnTo>
                  <a:lnTo>
                    <a:pt x="209" y="1094"/>
                  </a:lnTo>
                  <a:lnTo>
                    <a:pt x="250" y="1070"/>
                  </a:lnTo>
                  <a:lnTo>
                    <a:pt x="250" y="1054"/>
                  </a:lnTo>
                  <a:lnTo>
                    <a:pt x="217" y="1054"/>
                  </a:lnTo>
                  <a:lnTo>
                    <a:pt x="217" y="1039"/>
                  </a:lnTo>
                  <a:lnTo>
                    <a:pt x="184" y="1030"/>
                  </a:lnTo>
                  <a:lnTo>
                    <a:pt x="175" y="1015"/>
                  </a:lnTo>
                  <a:lnTo>
                    <a:pt x="150" y="1015"/>
                  </a:lnTo>
                  <a:lnTo>
                    <a:pt x="134" y="967"/>
                  </a:lnTo>
                  <a:lnTo>
                    <a:pt x="142" y="920"/>
                  </a:lnTo>
                  <a:lnTo>
                    <a:pt x="117" y="872"/>
                  </a:lnTo>
                  <a:lnTo>
                    <a:pt x="42" y="840"/>
                  </a:lnTo>
                  <a:lnTo>
                    <a:pt x="16" y="801"/>
                  </a:lnTo>
                  <a:lnTo>
                    <a:pt x="25" y="761"/>
                  </a:lnTo>
                  <a:lnTo>
                    <a:pt x="25" y="737"/>
                  </a:lnTo>
                  <a:lnTo>
                    <a:pt x="0" y="713"/>
                  </a:lnTo>
                  <a:lnTo>
                    <a:pt x="0" y="697"/>
                  </a:lnTo>
                  <a:lnTo>
                    <a:pt x="33" y="634"/>
                  </a:lnTo>
                  <a:lnTo>
                    <a:pt x="0" y="594"/>
                  </a:lnTo>
                  <a:lnTo>
                    <a:pt x="16" y="578"/>
                  </a:lnTo>
                  <a:lnTo>
                    <a:pt x="16" y="547"/>
                  </a:lnTo>
                  <a:lnTo>
                    <a:pt x="0" y="523"/>
                  </a:lnTo>
                  <a:lnTo>
                    <a:pt x="33" y="491"/>
                  </a:lnTo>
                  <a:lnTo>
                    <a:pt x="42" y="436"/>
                  </a:lnTo>
                  <a:lnTo>
                    <a:pt x="42" y="412"/>
                  </a:lnTo>
                  <a:lnTo>
                    <a:pt x="84" y="380"/>
                  </a:lnTo>
                  <a:lnTo>
                    <a:pt x="109" y="348"/>
                  </a:lnTo>
                  <a:lnTo>
                    <a:pt x="125" y="269"/>
                  </a:lnTo>
                  <a:lnTo>
                    <a:pt x="80" y="249"/>
                  </a:lnTo>
                  <a:lnTo>
                    <a:pt x="68" y="273"/>
                  </a:lnTo>
                  <a:lnTo>
                    <a:pt x="50" y="269"/>
                  </a:lnTo>
                  <a:lnTo>
                    <a:pt x="67" y="238"/>
                  </a:lnTo>
                  <a:lnTo>
                    <a:pt x="50" y="230"/>
                  </a:lnTo>
                  <a:lnTo>
                    <a:pt x="38" y="255"/>
                  </a:lnTo>
                  <a:lnTo>
                    <a:pt x="22" y="249"/>
                  </a:lnTo>
                  <a:lnTo>
                    <a:pt x="42" y="214"/>
                  </a:lnTo>
                  <a:lnTo>
                    <a:pt x="42" y="151"/>
                  </a:lnTo>
                  <a:lnTo>
                    <a:pt x="150" y="119"/>
                  </a:lnTo>
                  <a:lnTo>
                    <a:pt x="150" y="95"/>
                  </a:lnTo>
                  <a:lnTo>
                    <a:pt x="125" y="87"/>
                  </a:lnTo>
                  <a:lnTo>
                    <a:pt x="117" y="31"/>
                  </a:lnTo>
                  <a:lnTo>
                    <a:pt x="192" y="0"/>
                  </a:lnTo>
                  <a:lnTo>
                    <a:pt x="225" y="55"/>
                  </a:lnTo>
                  <a:lnTo>
                    <a:pt x="242" y="31"/>
                  </a:lnTo>
                  <a:lnTo>
                    <a:pt x="318" y="31"/>
                  </a:lnTo>
                  <a:lnTo>
                    <a:pt x="359" y="95"/>
                  </a:lnTo>
                  <a:lnTo>
                    <a:pt x="334" y="174"/>
                  </a:lnTo>
                  <a:lnTo>
                    <a:pt x="301" y="238"/>
                  </a:lnTo>
                </a:path>
              </a:pathLst>
            </a:custGeom>
            <a:noFill/>
            <a:ln w="12700"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Lst>
          </p:spPr>
          <p:txBody>
            <a:bodyPr/>
            <a:lstStyle/>
            <a:p>
              <a:endParaRPr lang="ja-JP" altLang="en-US" dirty="0"/>
            </a:p>
          </p:txBody>
        </p:sp>
        <p:sp>
          <p:nvSpPr>
            <p:cNvPr id="98" name="Freeform 13"/>
            <p:cNvSpPr>
              <a:spLocks noChangeAspect="1"/>
            </p:cNvSpPr>
            <p:nvPr/>
          </p:nvSpPr>
          <p:spPr bwMode="auto">
            <a:xfrm>
              <a:off x="484" y="158"/>
              <a:ext cx="52" cy="89"/>
            </a:xfrm>
            <a:custGeom>
              <a:avLst/>
              <a:gdLst>
                <a:gd name="T0" fmla="*/ 0 w 546"/>
                <a:gd name="T1" fmla="*/ 0 h 820"/>
                <a:gd name="T2" fmla="*/ 0 w 546"/>
                <a:gd name="T3" fmla="*/ 0 h 820"/>
                <a:gd name="T4" fmla="*/ 0 w 546"/>
                <a:gd name="T5" fmla="*/ 0 h 820"/>
                <a:gd name="T6" fmla="*/ 0 w 546"/>
                <a:gd name="T7" fmla="*/ 0 h 820"/>
                <a:gd name="T8" fmla="*/ 0 w 546"/>
                <a:gd name="T9" fmla="*/ 0 h 820"/>
                <a:gd name="T10" fmla="*/ 0 w 546"/>
                <a:gd name="T11" fmla="*/ 0 h 820"/>
                <a:gd name="T12" fmla="*/ 0 w 546"/>
                <a:gd name="T13" fmla="*/ 0 h 820"/>
                <a:gd name="T14" fmla="*/ 0 w 546"/>
                <a:gd name="T15" fmla="*/ 0 h 820"/>
                <a:gd name="T16" fmla="*/ 0 w 546"/>
                <a:gd name="T17" fmla="*/ 0 h 820"/>
                <a:gd name="T18" fmla="*/ 0 w 546"/>
                <a:gd name="T19" fmla="*/ 0 h 820"/>
                <a:gd name="T20" fmla="*/ 0 w 546"/>
                <a:gd name="T21" fmla="*/ 0 h 820"/>
                <a:gd name="T22" fmla="*/ 0 w 546"/>
                <a:gd name="T23" fmla="*/ 0 h 820"/>
                <a:gd name="T24" fmla="*/ 0 w 546"/>
                <a:gd name="T25" fmla="*/ 0 h 820"/>
                <a:gd name="T26" fmla="*/ 0 w 546"/>
                <a:gd name="T27" fmla="*/ 0 h 820"/>
                <a:gd name="T28" fmla="*/ 0 w 546"/>
                <a:gd name="T29" fmla="*/ 0 h 820"/>
                <a:gd name="T30" fmla="*/ 0 w 546"/>
                <a:gd name="T31" fmla="*/ 0 h 820"/>
                <a:gd name="T32" fmla="*/ 0 w 546"/>
                <a:gd name="T33" fmla="*/ 0 h 820"/>
                <a:gd name="T34" fmla="*/ 0 w 546"/>
                <a:gd name="T35" fmla="*/ 0 h 820"/>
                <a:gd name="T36" fmla="*/ 0 w 546"/>
                <a:gd name="T37" fmla="*/ 0 h 820"/>
                <a:gd name="T38" fmla="*/ 0 w 546"/>
                <a:gd name="T39" fmla="*/ 0 h 820"/>
                <a:gd name="T40" fmla="*/ 0 w 546"/>
                <a:gd name="T41" fmla="*/ 0 h 820"/>
                <a:gd name="T42" fmla="*/ 0 w 546"/>
                <a:gd name="T43" fmla="*/ 0 h 820"/>
                <a:gd name="T44" fmla="*/ 0 w 546"/>
                <a:gd name="T45" fmla="*/ 0 h 820"/>
                <a:gd name="T46" fmla="*/ 0 w 546"/>
                <a:gd name="T47" fmla="*/ 0 h 820"/>
                <a:gd name="T48" fmla="*/ 0 w 546"/>
                <a:gd name="T49" fmla="*/ 0 h 820"/>
                <a:gd name="T50" fmla="*/ 0 w 546"/>
                <a:gd name="T51" fmla="*/ 0 h 820"/>
                <a:gd name="T52" fmla="*/ 0 w 546"/>
                <a:gd name="T53" fmla="*/ 0 h 820"/>
                <a:gd name="T54" fmla="*/ 0 w 546"/>
                <a:gd name="T55" fmla="*/ 0 h 820"/>
                <a:gd name="T56" fmla="*/ 0 w 546"/>
                <a:gd name="T57" fmla="*/ 0 h 82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46" h="820">
                  <a:moveTo>
                    <a:pt x="14" y="216"/>
                  </a:moveTo>
                  <a:lnTo>
                    <a:pt x="43" y="129"/>
                  </a:lnTo>
                  <a:lnTo>
                    <a:pt x="0" y="129"/>
                  </a:lnTo>
                  <a:lnTo>
                    <a:pt x="28" y="0"/>
                  </a:lnTo>
                  <a:lnTo>
                    <a:pt x="129" y="43"/>
                  </a:lnTo>
                  <a:lnTo>
                    <a:pt x="230" y="158"/>
                  </a:lnTo>
                  <a:lnTo>
                    <a:pt x="273" y="230"/>
                  </a:lnTo>
                  <a:lnTo>
                    <a:pt x="215" y="230"/>
                  </a:lnTo>
                  <a:lnTo>
                    <a:pt x="215" y="302"/>
                  </a:lnTo>
                  <a:lnTo>
                    <a:pt x="288" y="331"/>
                  </a:lnTo>
                  <a:lnTo>
                    <a:pt x="345" y="374"/>
                  </a:lnTo>
                  <a:lnTo>
                    <a:pt x="402" y="374"/>
                  </a:lnTo>
                  <a:lnTo>
                    <a:pt x="503" y="460"/>
                  </a:lnTo>
                  <a:lnTo>
                    <a:pt x="518" y="561"/>
                  </a:lnTo>
                  <a:lnTo>
                    <a:pt x="546" y="618"/>
                  </a:lnTo>
                  <a:lnTo>
                    <a:pt x="518" y="733"/>
                  </a:lnTo>
                  <a:lnTo>
                    <a:pt x="460" y="820"/>
                  </a:lnTo>
                  <a:lnTo>
                    <a:pt x="345" y="791"/>
                  </a:lnTo>
                  <a:lnTo>
                    <a:pt x="244" y="733"/>
                  </a:lnTo>
                  <a:lnTo>
                    <a:pt x="201" y="676"/>
                  </a:lnTo>
                  <a:lnTo>
                    <a:pt x="215" y="618"/>
                  </a:lnTo>
                  <a:lnTo>
                    <a:pt x="158" y="532"/>
                  </a:lnTo>
                  <a:lnTo>
                    <a:pt x="115" y="532"/>
                  </a:lnTo>
                  <a:lnTo>
                    <a:pt x="86" y="503"/>
                  </a:lnTo>
                  <a:lnTo>
                    <a:pt x="71" y="417"/>
                  </a:lnTo>
                  <a:lnTo>
                    <a:pt x="100" y="374"/>
                  </a:lnTo>
                  <a:lnTo>
                    <a:pt x="100" y="316"/>
                  </a:lnTo>
                  <a:lnTo>
                    <a:pt x="14" y="331"/>
                  </a:lnTo>
                  <a:lnTo>
                    <a:pt x="14" y="216"/>
                  </a:lnTo>
                </a:path>
              </a:pathLst>
            </a:custGeom>
            <a:noFill/>
            <a:ln w="12700" cap="flat" cmpd="sng">
              <a:solidFill>
                <a:srgbClr val="000000"/>
              </a:solidFill>
              <a:prstDash val="solid"/>
              <a:round/>
              <a:headEnd type="none" w="med" len="med"/>
              <a:tailEnd type="none" w="med" len="med"/>
            </a:ln>
            <a:extLst>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Lst>
          </p:spPr>
          <p:txBody>
            <a:bodyPr/>
            <a:lstStyle/>
            <a:p>
              <a:endParaRPr lang="ja-JP" altLang="en-US" dirty="0"/>
            </a:p>
          </p:txBody>
        </p:sp>
        <p:sp>
          <p:nvSpPr>
            <p:cNvPr id="99" name="Freeform 14"/>
            <p:cNvSpPr>
              <a:spLocks noChangeAspect="1"/>
            </p:cNvSpPr>
            <p:nvPr/>
          </p:nvSpPr>
          <p:spPr bwMode="auto">
            <a:xfrm>
              <a:off x="476" y="238"/>
              <a:ext cx="117" cy="130"/>
            </a:xfrm>
            <a:custGeom>
              <a:avLst/>
              <a:gdLst>
                <a:gd name="T0" fmla="*/ 0 w 1252"/>
                <a:gd name="T1" fmla="*/ 0 h 1209"/>
                <a:gd name="T2" fmla="*/ 0 w 1252"/>
                <a:gd name="T3" fmla="*/ 0 h 1209"/>
                <a:gd name="T4" fmla="*/ 0 w 1252"/>
                <a:gd name="T5" fmla="*/ 0 h 1209"/>
                <a:gd name="T6" fmla="*/ 0 w 1252"/>
                <a:gd name="T7" fmla="*/ 0 h 1209"/>
                <a:gd name="T8" fmla="*/ 0 w 1252"/>
                <a:gd name="T9" fmla="*/ 0 h 1209"/>
                <a:gd name="T10" fmla="*/ 0 w 1252"/>
                <a:gd name="T11" fmla="*/ 0 h 1209"/>
                <a:gd name="T12" fmla="*/ 0 w 1252"/>
                <a:gd name="T13" fmla="*/ 0 h 1209"/>
                <a:gd name="T14" fmla="*/ 0 w 1252"/>
                <a:gd name="T15" fmla="*/ 0 h 1209"/>
                <a:gd name="T16" fmla="*/ 0 w 1252"/>
                <a:gd name="T17" fmla="*/ 0 h 1209"/>
                <a:gd name="T18" fmla="*/ 0 w 1252"/>
                <a:gd name="T19" fmla="*/ 0 h 1209"/>
                <a:gd name="T20" fmla="*/ 0 w 1252"/>
                <a:gd name="T21" fmla="*/ 0 h 1209"/>
                <a:gd name="T22" fmla="*/ 0 w 1252"/>
                <a:gd name="T23" fmla="*/ 0 h 1209"/>
                <a:gd name="T24" fmla="*/ 0 w 1252"/>
                <a:gd name="T25" fmla="*/ 0 h 1209"/>
                <a:gd name="T26" fmla="*/ 0 w 1252"/>
                <a:gd name="T27" fmla="*/ 0 h 1209"/>
                <a:gd name="T28" fmla="*/ 0 w 1252"/>
                <a:gd name="T29" fmla="*/ 0 h 1209"/>
                <a:gd name="T30" fmla="*/ 0 w 1252"/>
                <a:gd name="T31" fmla="*/ 0 h 1209"/>
                <a:gd name="T32" fmla="*/ 0 w 1252"/>
                <a:gd name="T33" fmla="*/ 0 h 1209"/>
                <a:gd name="T34" fmla="*/ 0 w 1252"/>
                <a:gd name="T35" fmla="*/ 0 h 1209"/>
                <a:gd name="T36" fmla="*/ 0 w 1252"/>
                <a:gd name="T37" fmla="*/ 0 h 1209"/>
                <a:gd name="T38" fmla="*/ 0 w 1252"/>
                <a:gd name="T39" fmla="*/ 0 h 1209"/>
                <a:gd name="T40" fmla="*/ 0 w 1252"/>
                <a:gd name="T41" fmla="*/ 0 h 1209"/>
                <a:gd name="T42" fmla="*/ 0 w 1252"/>
                <a:gd name="T43" fmla="*/ 0 h 1209"/>
                <a:gd name="T44" fmla="*/ 0 w 1252"/>
                <a:gd name="T45" fmla="*/ 0 h 1209"/>
                <a:gd name="T46" fmla="*/ 0 w 1252"/>
                <a:gd name="T47" fmla="*/ 0 h 1209"/>
                <a:gd name="T48" fmla="*/ 0 w 1252"/>
                <a:gd name="T49" fmla="*/ 0 h 1209"/>
                <a:gd name="T50" fmla="*/ 0 w 1252"/>
                <a:gd name="T51" fmla="*/ 0 h 1209"/>
                <a:gd name="T52" fmla="*/ 0 w 1252"/>
                <a:gd name="T53" fmla="*/ 0 h 1209"/>
                <a:gd name="T54" fmla="*/ 0 w 1252"/>
                <a:gd name="T55" fmla="*/ 0 h 1209"/>
                <a:gd name="T56" fmla="*/ 0 w 1252"/>
                <a:gd name="T57" fmla="*/ 0 h 1209"/>
                <a:gd name="T58" fmla="*/ 0 w 1252"/>
                <a:gd name="T59" fmla="*/ 0 h 1209"/>
                <a:gd name="T60" fmla="*/ 0 w 1252"/>
                <a:gd name="T61" fmla="*/ 0 h 1209"/>
                <a:gd name="T62" fmla="*/ 0 w 1252"/>
                <a:gd name="T63" fmla="*/ 0 h 1209"/>
                <a:gd name="T64" fmla="*/ 0 w 1252"/>
                <a:gd name="T65" fmla="*/ 0 h 1209"/>
                <a:gd name="T66" fmla="*/ 0 w 1252"/>
                <a:gd name="T67" fmla="*/ 0 h 1209"/>
                <a:gd name="T68" fmla="*/ 0 w 1252"/>
                <a:gd name="T69" fmla="*/ 0 h 1209"/>
                <a:gd name="T70" fmla="*/ 0 w 1252"/>
                <a:gd name="T71" fmla="*/ 0 h 1209"/>
                <a:gd name="T72" fmla="*/ 0 w 1252"/>
                <a:gd name="T73" fmla="*/ 0 h 1209"/>
                <a:gd name="T74" fmla="*/ 0 w 1252"/>
                <a:gd name="T75" fmla="*/ 0 h 1209"/>
                <a:gd name="T76" fmla="*/ 0 w 1252"/>
                <a:gd name="T77" fmla="*/ 0 h 1209"/>
                <a:gd name="T78" fmla="*/ 0 w 1252"/>
                <a:gd name="T79" fmla="*/ 0 h 1209"/>
                <a:gd name="T80" fmla="*/ 0 w 1252"/>
                <a:gd name="T81" fmla="*/ 0 h 1209"/>
                <a:gd name="T82" fmla="*/ 0 w 1252"/>
                <a:gd name="T83" fmla="*/ 0 h 1209"/>
                <a:gd name="T84" fmla="*/ 0 w 1252"/>
                <a:gd name="T85" fmla="*/ 0 h 1209"/>
                <a:gd name="T86" fmla="*/ 0 w 1252"/>
                <a:gd name="T87" fmla="*/ 0 h 12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52" h="1209">
                  <a:moveTo>
                    <a:pt x="345" y="345"/>
                  </a:moveTo>
                  <a:lnTo>
                    <a:pt x="375" y="302"/>
                  </a:lnTo>
                  <a:lnTo>
                    <a:pt x="504" y="231"/>
                  </a:lnTo>
                  <a:lnTo>
                    <a:pt x="547" y="87"/>
                  </a:lnTo>
                  <a:lnTo>
                    <a:pt x="605" y="0"/>
                  </a:lnTo>
                  <a:lnTo>
                    <a:pt x="662" y="58"/>
                  </a:lnTo>
                  <a:lnTo>
                    <a:pt x="734" y="72"/>
                  </a:lnTo>
                  <a:lnTo>
                    <a:pt x="762" y="274"/>
                  </a:lnTo>
                  <a:lnTo>
                    <a:pt x="835" y="259"/>
                  </a:lnTo>
                  <a:lnTo>
                    <a:pt x="921" y="302"/>
                  </a:lnTo>
                  <a:lnTo>
                    <a:pt x="936" y="375"/>
                  </a:lnTo>
                  <a:lnTo>
                    <a:pt x="1050" y="590"/>
                  </a:lnTo>
                  <a:lnTo>
                    <a:pt x="1123" y="619"/>
                  </a:lnTo>
                  <a:lnTo>
                    <a:pt x="1166" y="719"/>
                  </a:lnTo>
                  <a:lnTo>
                    <a:pt x="1252" y="863"/>
                  </a:lnTo>
                  <a:lnTo>
                    <a:pt x="1252" y="921"/>
                  </a:lnTo>
                  <a:lnTo>
                    <a:pt x="1209" y="1022"/>
                  </a:lnTo>
                  <a:lnTo>
                    <a:pt x="1179" y="1093"/>
                  </a:lnTo>
                  <a:lnTo>
                    <a:pt x="1065" y="1209"/>
                  </a:lnTo>
                  <a:lnTo>
                    <a:pt x="1007" y="1209"/>
                  </a:lnTo>
                  <a:lnTo>
                    <a:pt x="964" y="1166"/>
                  </a:lnTo>
                  <a:lnTo>
                    <a:pt x="936" y="1166"/>
                  </a:lnTo>
                  <a:lnTo>
                    <a:pt x="979" y="1079"/>
                  </a:lnTo>
                  <a:lnTo>
                    <a:pt x="936" y="964"/>
                  </a:lnTo>
                  <a:lnTo>
                    <a:pt x="850" y="921"/>
                  </a:lnTo>
                  <a:lnTo>
                    <a:pt x="619" y="921"/>
                  </a:lnTo>
                  <a:lnTo>
                    <a:pt x="619" y="892"/>
                  </a:lnTo>
                  <a:lnTo>
                    <a:pt x="519" y="936"/>
                  </a:lnTo>
                  <a:lnTo>
                    <a:pt x="475" y="936"/>
                  </a:lnTo>
                  <a:lnTo>
                    <a:pt x="575" y="1166"/>
                  </a:lnTo>
                  <a:lnTo>
                    <a:pt x="345" y="1209"/>
                  </a:lnTo>
                  <a:lnTo>
                    <a:pt x="317" y="1151"/>
                  </a:lnTo>
                  <a:lnTo>
                    <a:pt x="317" y="1093"/>
                  </a:lnTo>
                  <a:lnTo>
                    <a:pt x="259" y="1065"/>
                  </a:lnTo>
                  <a:lnTo>
                    <a:pt x="173" y="1065"/>
                  </a:lnTo>
                  <a:lnTo>
                    <a:pt x="173" y="1007"/>
                  </a:lnTo>
                  <a:lnTo>
                    <a:pt x="0" y="1007"/>
                  </a:lnTo>
                  <a:lnTo>
                    <a:pt x="29" y="878"/>
                  </a:lnTo>
                  <a:lnTo>
                    <a:pt x="130" y="734"/>
                  </a:lnTo>
                  <a:lnTo>
                    <a:pt x="259" y="676"/>
                  </a:lnTo>
                  <a:lnTo>
                    <a:pt x="302" y="619"/>
                  </a:lnTo>
                  <a:lnTo>
                    <a:pt x="317" y="547"/>
                  </a:lnTo>
                  <a:lnTo>
                    <a:pt x="345" y="475"/>
                  </a:lnTo>
                  <a:lnTo>
                    <a:pt x="345" y="345"/>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00" name="Freeform 15"/>
            <p:cNvSpPr>
              <a:spLocks noChangeAspect="1"/>
            </p:cNvSpPr>
            <p:nvPr/>
          </p:nvSpPr>
          <p:spPr bwMode="auto">
            <a:xfrm>
              <a:off x="316" y="300"/>
              <a:ext cx="60" cy="120"/>
            </a:xfrm>
            <a:custGeom>
              <a:avLst/>
              <a:gdLst>
                <a:gd name="T0" fmla="*/ 0 w 377"/>
                <a:gd name="T1" fmla="*/ 0 h 611"/>
                <a:gd name="T2" fmla="*/ 0 w 377"/>
                <a:gd name="T3" fmla="*/ 0 h 611"/>
                <a:gd name="T4" fmla="*/ 0 w 377"/>
                <a:gd name="T5" fmla="*/ 0 h 611"/>
                <a:gd name="T6" fmla="*/ 0 w 377"/>
                <a:gd name="T7" fmla="*/ 0 h 611"/>
                <a:gd name="T8" fmla="*/ 0 w 377"/>
                <a:gd name="T9" fmla="*/ 0 h 611"/>
                <a:gd name="T10" fmla="*/ 0 w 377"/>
                <a:gd name="T11" fmla="*/ 0 h 611"/>
                <a:gd name="T12" fmla="*/ 0 w 377"/>
                <a:gd name="T13" fmla="*/ 0 h 611"/>
                <a:gd name="T14" fmla="*/ 0 w 377"/>
                <a:gd name="T15" fmla="*/ 0 h 611"/>
                <a:gd name="T16" fmla="*/ 0 w 377"/>
                <a:gd name="T17" fmla="*/ 0 h 611"/>
                <a:gd name="T18" fmla="*/ 0 w 377"/>
                <a:gd name="T19" fmla="*/ 0 h 611"/>
                <a:gd name="T20" fmla="*/ 0 w 377"/>
                <a:gd name="T21" fmla="*/ 0 h 611"/>
                <a:gd name="T22" fmla="*/ 0 w 377"/>
                <a:gd name="T23" fmla="*/ 0 h 611"/>
                <a:gd name="T24" fmla="*/ 0 w 377"/>
                <a:gd name="T25" fmla="*/ 0 h 611"/>
                <a:gd name="T26" fmla="*/ 0 w 377"/>
                <a:gd name="T27" fmla="*/ 0 h 611"/>
                <a:gd name="T28" fmla="*/ 0 w 377"/>
                <a:gd name="T29" fmla="*/ 0 h 611"/>
                <a:gd name="T30" fmla="*/ 0 w 377"/>
                <a:gd name="T31" fmla="*/ 0 h 611"/>
                <a:gd name="T32" fmla="*/ 0 w 377"/>
                <a:gd name="T33" fmla="*/ 0 h 611"/>
                <a:gd name="T34" fmla="*/ 0 w 377"/>
                <a:gd name="T35" fmla="*/ 0 h 611"/>
                <a:gd name="T36" fmla="*/ 0 w 377"/>
                <a:gd name="T37" fmla="*/ 0 h 611"/>
                <a:gd name="T38" fmla="*/ 0 w 377"/>
                <a:gd name="T39" fmla="*/ 0 h 611"/>
                <a:gd name="T40" fmla="*/ 0 w 377"/>
                <a:gd name="T41" fmla="*/ 0 h 611"/>
                <a:gd name="T42" fmla="*/ 0 w 377"/>
                <a:gd name="T43" fmla="*/ 0 h 611"/>
                <a:gd name="T44" fmla="*/ 0 w 377"/>
                <a:gd name="T45" fmla="*/ 0 h 611"/>
                <a:gd name="T46" fmla="*/ 0 w 377"/>
                <a:gd name="T47" fmla="*/ 0 h 611"/>
                <a:gd name="T48" fmla="*/ 0 w 377"/>
                <a:gd name="T49" fmla="*/ 0 h 611"/>
                <a:gd name="T50" fmla="*/ 0 w 377"/>
                <a:gd name="T51" fmla="*/ 0 h 611"/>
                <a:gd name="T52" fmla="*/ 0 w 377"/>
                <a:gd name="T53" fmla="*/ 0 h 611"/>
                <a:gd name="T54" fmla="*/ 0 w 377"/>
                <a:gd name="T55" fmla="*/ 0 h 611"/>
                <a:gd name="T56" fmla="*/ 0 w 377"/>
                <a:gd name="T57" fmla="*/ 0 h 611"/>
                <a:gd name="T58" fmla="*/ 0 w 377"/>
                <a:gd name="T59" fmla="*/ 0 h 61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77" h="611">
                  <a:moveTo>
                    <a:pt x="176" y="56"/>
                  </a:moveTo>
                  <a:lnTo>
                    <a:pt x="210" y="56"/>
                  </a:lnTo>
                  <a:lnTo>
                    <a:pt x="268" y="71"/>
                  </a:lnTo>
                  <a:lnTo>
                    <a:pt x="293" y="24"/>
                  </a:lnTo>
                  <a:lnTo>
                    <a:pt x="318" y="0"/>
                  </a:lnTo>
                  <a:lnTo>
                    <a:pt x="377" y="79"/>
                  </a:lnTo>
                  <a:lnTo>
                    <a:pt x="360" y="127"/>
                  </a:lnTo>
                  <a:lnTo>
                    <a:pt x="368" y="167"/>
                  </a:lnTo>
                  <a:lnTo>
                    <a:pt x="326" y="198"/>
                  </a:lnTo>
                  <a:lnTo>
                    <a:pt x="301" y="286"/>
                  </a:lnTo>
                  <a:lnTo>
                    <a:pt x="318" y="310"/>
                  </a:lnTo>
                  <a:lnTo>
                    <a:pt x="310" y="349"/>
                  </a:lnTo>
                  <a:lnTo>
                    <a:pt x="276" y="397"/>
                  </a:lnTo>
                  <a:lnTo>
                    <a:pt x="276" y="501"/>
                  </a:lnTo>
                  <a:lnTo>
                    <a:pt x="242" y="548"/>
                  </a:lnTo>
                  <a:lnTo>
                    <a:pt x="217" y="580"/>
                  </a:lnTo>
                  <a:lnTo>
                    <a:pt x="167" y="611"/>
                  </a:lnTo>
                  <a:lnTo>
                    <a:pt x="109" y="611"/>
                  </a:lnTo>
                  <a:lnTo>
                    <a:pt x="97" y="575"/>
                  </a:lnTo>
                  <a:lnTo>
                    <a:pt x="87" y="519"/>
                  </a:lnTo>
                  <a:lnTo>
                    <a:pt x="83" y="467"/>
                  </a:lnTo>
                  <a:lnTo>
                    <a:pt x="67" y="469"/>
                  </a:lnTo>
                  <a:lnTo>
                    <a:pt x="57" y="399"/>
                  </a:lnTo>
                  <a:lnTo>
                    <a:pt x="41" y="417"/>
                  </a:lnTo>
                  <a:lnTo>
                    <a:pt x="33" y="359"/>
                  </a:lnTo>
                  <a:lnTo>
                    <a:pt x="13" y="361"/>
                  </a:lnTo>
                  <a:lnTo>
                    <a:pt x="0" y="238"/>
                  </a:lnTo>
                  <a:lnTo>
                    <a:pt x="17" y="183"/>
                  </a:lnTo>
                  <a:lnTo>
                    <a:pt x="51" y="143"/>
                  </a:lnTo>
                  <a:lnTo>
                    <a:pt x="176" y="56"/>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01" name="Freeform 16"/>
            <p:cNvSpPr>
              <a:spLocks noChangeAspect="1"/>
            </p:cNvSpPr>
            <p:nvPr/>
          </p:nvSpPr>
          <p:spPr bwMode="auto">
            <a:xfrm>
              <a:off x="360" y="293"/>
              <a:ext cx="59" cy="110"/>
            </a:xfrm>
            <a:custGeom>
              <a:avLst/>
              <a:gdLst>
                <a:gd name="T0" fmla="*/ 0 w 634"/>
                <a:gd name="T1" fmla="*/ 0 h 1021"/>
                <a:gd name="T2" fmla="*/ 0 w 634"/>
                <a:gd name="T3" fmla="*/ 0 h 1021"/>
                <a:gd name="T4" fmla="*/ 0 w 634"/>
                <a:gd name="T5" fmla="*/ 0 h 1021"/>
                <a:gd name="T6" fmla="*/ 0 w 634"/>
                <a:gd name="T7" fmla="*/ 0 h 1021"/>
                <a:gd name="T8" fmla="*/ 0 w 634"/>
                <a:gd name="T9" fmla="*/ 0 h 1021"/>
                <a:gd name="T10" fmla="*/ 0 w 634"/>
                <a:gd name="T11" fmla="*/ 0 h 1021"/>
                <a:gd name="T12" fmla="*/ 0 w 634"/>
                <a:gd name="T13" fmla="*/ 0 h 1021"/>
                <a:gd name="T14" fmla="*/ 0 w 634"/>
                <a:gd name="T15" fmla="*/ 0 h 1021"/>
                <a:gd name="T16" fmla="*/ 0 w 634"/>
                <a:gd name="T17" fmla="*/ 0 h 1021"/>
                <a:gd name="T18" fmla="*/ 0 w 634"/>
                <a:gd name="T19" fmla="*/ 0 h 1021"/>
                <a:gd name="T20" fmla="*/ 0 w 634"/>
                <a:gd name="T21" fmla="*/ 0 h 1021"/>
                <a:gd name="T22" fmla="*/ 0 w 634"/>
                <a:gd name="T23" fmla="*/ 0 h 1021"/>
                <a:gd name="T24" fmla="*/ 0 w 634"/>
                <a:gd name="T25" fmla="*/ 0 h 1021"/>
                <a:gd name="T26" fmla="*/ 0 w 634"/>
                <a:gd name="T27" fmla="*/ 0 h 1021"/>
                <a:gd name="T28" fmla="*/ 0 w 634"/>
                <a:gd name="T29" fmla="*/ 0 h 1021"/>
                <a:gd name="T30" fmla="*/ 0 w 634"/>
                <a:gd name="T31" fmla="*/ 0 h 1021"/>
                <a:gd name="T32" fmla="*/ 0 w 634"/>
                <a:gd name="T33" fmla="*/ 0 h 1021"/>
                <a:gd name="T34" fmla="*/ 0 w 634"/>
                <a:gd name="T35" fmla="*/ 0 h 1021"/>
                <a:gd name="T36" fmla="*/ 0 w 634"/>
                <a:gd name="T37" fmla="*/ 0 h 1021"/>
                <a:gd name="T38" fmla="*/ 0 w 634"/>
                <a:gd name="T39" fmla="*/ 0 h 1021"/>
                <a:gd name="T40" fmla="*/ 0 w 634"/>
                <a:gd name="T41" fmla="*/ 0 h 1021"/>
                <a:gd name="T42" fmla="*/ 0 w 634"/>
                <a:gd name="T43" fmla="*/ 0 h 1021"/>
                <a:gd name="T44" fmla="*/ 0 w 634"/>
                <a:gd name="T45" fmla="*/ 0 h 1021"/>
                <a:gd name="T46" fmla="*/ 0 w 634"/>
                <a:gd name="T47" fmla="*/ 0 h 1021"/>
                <a:gd name="T48" fmla="*/ 0 w 634"/>
                <a:gd name="T49" fmla="*/ 0 h 1021"/>
                <a:gd name="T50" fmla="*/ 0 w 634"/>
                <a:gd name="T51" fmla="*/ 0 h 1021"/>
                <a:gd name="T52" fmla="*/ 0 w 634"/>
                <a:gd name="T53" fmla="*/ 0 h 1021"/>
                <a:gd name="T54" fmla="*/ 0 w 634"/>
                <a:gd name="T55" fmla="*/ 0 h 1021"/>
                <a:gd name="T56" fmla="*/ 0 w 634"/>
                <a:gd name="T57" fmla="*/ 0 h 1021"/>
                <a:gd name="T58" fmla="*/ 0 w 634"/>
                <a:gd name="T59" fmla="*/ 0 h 1021"/>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34" h="1021">
                  <a:moveTo>
                    <a:pt x="0" y="778"/>
                  </a:moveTo>
                  <a:lnTo>
                    <a:pt x="58" y="691"/>
                  </a:lnTo>
                  <a:lnTo>
                    <a:pt x="73" y="619"/>
                  </a:lnTo>
                  <a:lnTo>
                    <a:pt x="43" y="591"/>
                  </a:lnTo>
                  <a:lnTo>
                    <a:pt x="86" y="417"/>
                  </a:lnTo>
                  <a:lnTo>
                    <a:pt x="159" y="360"/>
                  </a:lnTo>
                  <a:lnTo>
                    <a:pt x="144" y="288"/>
                  </a:lnTo>
                  <a:lnTo>
                    <a:pt x="174" y="202"/>
                  </a:lnTo>
                  <a:lnTo>
                    <a:pt x="73" y="58"/>
                  </a:lnTo>
                  <a:lnTo>
                    <a:pt x="130" y="0"/>
                  </a:lnTo>
                  <a:lnTo>
                    <a:pt x="187" y="0"/>
                  </a:lnTo>
                  <a:lnTo>
                    <a:pt x="288" y="44"/>
                  </a:lnTo>
                  <a:lnTo>
                    <a:pt x="346" y="44"/>
                  </a:lnTo>
                  <a:lnTo>
                    <a:pt x="404" y="73"/>
                  </a:lnTo>
                  <a:lnTo>
                    <a:pt x="518" y="217"/>
                  </a:lnTo>
                  <a:lnTo>
                    <a:pt x="547" y="217"/>
                  </a:lnTo>
                  <a:lnTo>
                    <a:pt x="634" y="317"/>
                  </a:lnTo>
                  <a:lnTo>
                    <a:pt x="591" y="447"/>
                  </a:lnTo>
                  <a:lnTo>
                    <a:pt x="475" y="547"/>
                  </a:lnTo>
                  <a:lnTo>
                    <a:pt x="576" y="677"/>
                  </a:lnTo>
                  <a:lnTo>
                    <a:pt x="604" y="734"/>
                  </a:lnTo>
                  <a:lnTo>
                    <a:pt x="533" y="763"/>
                  </a:lnTo>
                  <a:lnTo>
                    <a:pt x="490" y="821"/>
                  </a:lnTo>
                  <a:lnTo>
                    <a:pt x="447" y="849"/>
                  </a:lnTo>
                  <a:lnTo>
                    <a:pt x="432" y="935"/>
                  </a:lnTo>
                  <a:lnTo>
                    <a:pt x="374" y="978"/>
                  </a:lnTo>
                  <a:lnTo>
                    <a:pt x="288" y="978"/>
                  </a:lnTo>
                  <a:lnTo>
                    <a:pt x="174" y="1021"/>
                  </a:lnTo>
                  <a:lnTo>
                    <a:pt x="0" y="965"/>
                  </a:lnTo>
                  <a:lnTo>
                    <a:pt x="0" y="778"/>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02" name="Freeform 17"/>
            <p:cNvSpPr>
              <a:spLocks noChangeAspect="1"/>
            </p:cNvSpPr>
            <p:nvPr/>
          </p:nvSpPr>
          <p:spPr bwMode="auto">
            <a:xfrm>
              <a:off x="516" y="332"/>
              <a:ext cx="51" cy="71"/>
            </a:xfrm>
            <a:custGeom>
              <a:avLst/>
              <a:gdLst>
                <a:gd name="T0" fmla="*/ 0 w 547"/>
                <a:gd name="T1" fmla="*/ 0 h 661"/>
                <a:gd name="T2" fmla="*/ 0 w 547"/>
                <a:gd name="T3" fmla="*/ 0 h 661"/>
                <a:gd name="T4" fmla="*/ 0 w 547"/>
                <a:gd name="T5" fmla="*/ 0 h 661"/>
                <a:gd name="T6" fmla="*/ 0 w 547"/>
                <a:gd name="T7" fmla="*/ 0 h 661"/>
                <a:gd name="T8" fmla="*/ 0 w 547"/>
                <a:gd name="T9" fmla="*/ 0 h 661"/>
                <a:gd name="T10" fmla="*/ 0 w 547"/>
                <a:gd name="T11" fmla="*/ 0 h 661"/>
                <a:gd name="T12" fmla="*/ 0 w 547"/>
                <a:gd name="T13" fmla="*/ 0 h 661"/>
                <a:gd name="T14" fmla="*/ 0 w 547"/>
                <a:gd name="T15" fmla="*/ 0 h 661"/>
                <a:gd name="T16" fmla="*/ 0 w 547"/>
                <a:gd name="T17" fmla="*/ 0 h 661"/>
                <a:gd name="T18" fmla="*/ 0 w 547"/>
                <a:gd name="T19" fmla="*/ 0 h 661"/>
                <a:gd name="T20" fmla="*/ 0 w 547"/>
                <a:gd name="T21" fmla="*/ 0 h 661"/>
                <a:gd name="T22" fmla="*/ 0 w 547"/>
                <a:gd name="T23" fmla="*/ 0 h 661"/>
                <a:gd name="T24" fmla="*/ 0 w 547"/>
                <a:gd name="T25" fmla="*/ 0 h 661"/>
                <a:gd name="T26" fmla="*/ 0 w 547"/>
                <a:gd name="T27" fmla="*/ 0 h 661"/>
                <a:gd name="T28" fmla="*/ 0 w 547"/>
                <a:gd name="T29" fmla="*/ 0 h 661"/>
                <a:gd name="T30" fmla="*/ 0 w 547"/>
                <a:gd name="T31" fmla="*/ 0 h 661"/>
                <a:gd name="T32" fmla="*/ 0 w 547"/>
                <a:gd name="T33" fmla="*/ 0 h 661"/>
                <a:gd name="T34" fmla="*/ 0 w 547"/>
                <a:gd name="T35" fmla="*/ 0 h 661"/>
                <a:gd name="T36" fmla="*/ 0 w 547"/>
                <a:gd name="T37" fmla="*/ 0 h 661"/>
                <a:gd name="T38" fmla="*/ 0 w 547"/>
                <a:gd name="T39" fmla="*/ 0 h 661"/>
                <a:gd name="T40" fmla="*/ 0 w 547"/>
                <a:gd name="T41" fmla="*/ 0 h 661"/>
                <a:gd name="T42" fmla="*/ 0 w 547"/>
                <a:gd name="T43" fmla="*/ 0 h 661"/>
                <a:gd name="T44" fmla="*/ 0 w 547"/>
                <a:gd name="T45" fmla="*/ 0 h 661"/>
                <a:gd name="T46" fmla="*/ 0 w 547"/>
                <a:gd name="T47" fmla="*/ 0 h 661"/>
                <a:gd name="T48" fmla="*/ 0 w 547"/>
                <a:gd name="T49" fmla="*/ 0 h 661"/>
                <a:gd name="T50" fmla="*/ 0 w 547"/>
                <a:gd name="T51" fmla="*/ 0 h 661"/>
                <a:gd name="T52" fmla="*/ 0 w 547"/>
                <a:gd name="T53" fmla="*/ 0 h 661"/>
                <a:gd name="T54" fmla="*/ 0 w 547"/>
                <a:gd name="T55" fmla="*/ 0 h 66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47" h="661">
                  <a:moveTo>
                    <a:pt x="418" y="29"/>
                  </a:moveTo>
                  <a:lnTo>
                    <a:pt x="504" y="72"/>
                  </a:lnTo>
                  <a:lnTo>
                    <a:pt x="547" y="187"/>
                  </a:lnTo>
                  <a:lnTo>
                    <a:pt x="504" y="274"/>
                  </a:lnTo>
                  <a:lnTo>
                    <a:pt x="461" y="360"/>
                  </a:lnTo>
                  <a:lnTo>
                    <a:pt x="489" y="360"/>
                  </a:lnTo>
                  <a:lnTo>
                    <a:pt x="474" y="431"/>
                  </a:lnTo>
                  <a:lnTo>
                    <a:pt x="504" y="547"/>
                  </a:lnTo>
                  <a:lnTo>
                    <a:pt x="461" y="605"/>
                  </a:lnTo>
                  <a:lnTo>
                    <a:pt x="418" y="590"/>
                  </a:lnTo>
                  <a:lnTo>
                    <a:pt x="374" y="618"/>
                  </a:lnTo>
                  <a:lnTo>
                    <a:pt x="374" y="661"/>
                  </a:lnTo>
                  <a:lnTo>
                    <a:pt x="274" y="661"/>
                  </a:lnTo>
                  <a:lnTo>
                    <a:pt x="230" y="633"/>
                  </a:lnTo>
                  <a:lnTo>
                    <a:pt x="187" y="661"/>
                  </a:lnTo>
                  <a:lnTo>
                    <a:pt x="143" y="633"/>
                  </a:lnTo>
                  <a:lnTo>
                    <a:pt x="100" y="661"/>
                  </a:lnTo>
                  <a:lnTo>
                    <a:pt x="0" y="605"/>
                  </a:lnTo>
                  <a:lnTo>
                    <a:pt x="29" y="590"/>
                  </a:lnTo>
                  <a:lnTo>
                    <a:pt x="0" y="504"/>
                  </a:lnTo>
                  <a:lnTo>
                    <a:pt x="43" y="446"/>
                  </a:lnTo>
                  <a:lnTo>
                    <a:pt x="0" y="302"/>
                  </a:lnTo>
                  <a:lnTo>
                    <a:pt x="143" y="274"/>
                  </a:lnTo>
                  <a:lnTo>
                    <a:pt x="43" y="44"/>
                  </a:lnTo>
                  <a:lnTo>
                    <a:pt x="87" y="44"/>
                  </a:lnTo>
                  <a:lnTo>
                    <a:pt x="187" y="0"/>
                  </a:lnTo>
                  <a:lnTo>
                    <a:pt x="187" y="29"/>
                  </a:lnTo>
                  <a:lnTo>
                    <a:pt x="418" y="29"/>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03" name="Freeform 18"/>
            <p:cNvSpPr>
              <a:spLocks noChangeAspect="1"/>
            </p:cNvSpPr>
            <p:nvPr/>
          </p:nvSpPr>
          <p:spPr bwMode="auto">
            <a:xfrm>
              <a:off x="487" y="396"/>
              <a:ext cx="69" cy="64"/>
            </a:xfrm>
            <a:custGeom>
              <a:avLst/>
              <a:gdLst>
                <a:gd name="T0" fmla="*/ 0 w 434"/>
                <a:gd name="T1" fmla="*/ 0 h 325"/>
                <a:gd name="T2" fmla="*/ 0 w 434"/>
                <a:gd name="T3" fmla="*/ 0 h 325"/>
                <a:gd name="T4" fmla="*/ 0 w 434"/>
                <a:gd name="T5" fmla="*/ 0 h 325"/>
                <a:gd name="T6" fmla="*/ 0 w 434"/>
                <a:gd name="T7" fmla="*/ 0 h 325"/>
                <a:gd name="T8" fmla="*/ 0 w 434"/>
                <a:gd name="T9" fmla="*/ 0 h 325"/>
                <a:gd name="T10" fmla="*/ 0 w 434"/>
                <a:gd name="T11" fmla="*/ 0 h 325"/>
                <a:gd name="T12" fmla="*/ 0 w 434"/>
                <a:gd name="T13" fmla="*/ 0 h 325"/>
                <a:gd name="T14" fmla="*/ 0 w 434"/>
                <a:gd name="T15" fmla="*/ 0 h 325"/>
                <a:gd name="T16" fmla="*/ 0 w 434"/>
                <a:gd name="T17" fmla="*/ 0 h 325"/>
                <a:gd name="T18" fmla="*/ 0 w 434"/>
                <a:gd name="T19" fmla="*/ 0 h 325"/>
                <a:gd name="T20" fmla="*/ 0 w 434"/>
                <a:gd name="T21" fmla="*/ 0 h 325"/>
                <a:gd name="T22" fmla="*/ 0 w 434"/>
                <a:gd name="T23" fmla="*/ 0 h 325"/>
                <a:gd name="T24" fmla="*/ 0 w 434"/>
                <a:gd name="T25" fmla="*/ 0 h 325"/>
                <a:gd name="T26" fmla="*/ 0 w 434"/>
                <a:gd name="T27" fmla="*/ 0 h 325"/>
                <a:gd name="T28" fmla="*/ 0 w 434"/>
                <a:gd name="T29" fmla="*/ 0 h 325"/>
                <a:gd name="T30" fmla="*/ 0 w 434"/>
                <a:gd name="T31" fmla="*/ 0 h 325"/>
                <a:gd name="T32" fmla="*/ 0 w 434"/>
                <a:gd name="T33" fmla="*/ 0 h 325"/>
                <a:gd name="T34" fmla="*/ 0 w 434"/>
                <a:gd name="T35" fmla="*/ 0 h 325"/>
                <a:gd name="T36" fmla="*/ 0 w 434"/>
                <a:gd name="T37" fmla="*/ 0 h 325"/>
                <a:gd name="T38" fmla="*/ 0 w 434"/>
                <a:gd name="T39" fmla="*/ 0 h 325"/>
                <a:gd name="T40" fmla="*/ 0 w 434"/>
                <a:gd name="T41" fmla="*/ 0 h 325"/>
                <a:gd name="T42" fmla="*/ 0 w 434"/>
                <a:gd name="T43" fmla="*/ 0 h 325"/>
                <a:gd name="T44" fmla="*/ 0 w 434"/>
                <a:gd name="T45" fmla="*/ 0 h 325"/>
                <a:gd name="T46" fmla="*/ 0 w 434"/>
                <a:gd name="T47" fmla="*/ 0 h 325"/>
                <a:gd name="T48" fmla="*/ 0 w 434"/>
                <a:gd name="T49" fmla="*/ 0 h 325"/>
                <a:gd name="T50" fmla="*/ 0 w 434"/>
                <a:gd name="T51" fmla="*/ 0 h 32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34" h="325">
                  <a:moveTo>
                    <a:pt x="434" y="198"/>
                  </a:moveTo>
                  <a:lnTo>
                    <a:pt x="368" y="238"/>
                  </a:lnTo>
                  <a:lnTo>
                    <a:pt x="359" y="262"/>
                  </a:lnTo>
                  <a:lnTo>
                    <a:pt x="292" y="286"/>
                  </a:lnTo>
                  <a:lnTo>
                    <a:pt x="267" y="325"/>
                  </a:lnTo>
                  <a:lnTo>
                    <a:pt x="259" y="222"/>
                  </a:lnTo>
                  <a:lnTo>
                    <a:pt x="166" y="183"/>
                  </a:lnTo>
                  <a:lnTo>
                    <a:pt x="158" y="159"/>
                  </a:lnTo>
                  <a:lnTo>
                    <a:pt x="108" y="127"/>
                  </a:lnTo>
                  <a:lnTo>
                    <a:pt x="75" y="135"/>
                  </a:lnTo>
                  <a:lnTo>
                    <a:pt x="30" y="135"/>
                  </a:lnTo>
                  <a:lnTo>
                    <a:pt x="26" y="117"/>
                  </a:lnTo>
                  <a:lnTo>
                    <a:pt x="2" y="117"/>
                  </a:lnTo>
                  <a:lnTo>
                    <a:pt x="0" y="69"/>
                  </a:lnTo>
                  <a:lnTo>
                    <a:pt x="8" y="47"/>
                  </a:lnTo>
                  <a:lnTo>
                    <a:pt x="33" y="0"/>
                  </a:lnTo>
                  <a:lnTo>
                    <a:pt x="133" y="0"/>
                  </a:lnTo>
                  <a:lnTo>
                    <a:pt x="158" y="24"/>
                  </a:lnTo>
                  <a:lnTo>
                    <a:pt x="183" y="8"/>
                  </a:lnTo>
                  <a:lnTo>
                    <a:pt x="242" y="39"/>
                  </a:lnTo>
                  <a:lnTo>
                    <a:pt x="267" y="24"/>
                  </a:lnTo>
                  <a:lnTo>
                    <a:pt x="292" y="39"/>
                  </a:lnTo>
                  <a:lnTo>
                    <a:pt x="317" y="24"/>
                  </a:lnTo>
                  <a:lnTo>
                    <a:pt x="343" y="39"/>
                  </a:lnTo>
                  <a:lnTo>
                    <a:pt x="401" y="39"/>
                  </a:lnTo>
                  <a:lnTo>
                    <a:pt x="434" y="198"/>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04" name="Freeform 19"/>
            <p:cNvSpPr>
              <a:spLocks noChangeAspect="1"/>
            </p:cNvSpPr>
            <p:nvPr/>
          </p:nvSpPr>
          <p:spPr bwMode="auto">
            <a:xfrm>
              <a:off x="443" y="397"/>
              <a:ext cx="44" cy="51"/>
            </a:xfrm>
            <a:custGeom>
              <a:avLst/>
              <a:gdLst>
                <a:gd name="T0" fmla="*/ 0 w 460"/>
                <a:gd name="T1" fmla="*/ 0 h 473"/>
                <a:gd name="T2" fmla="*/ 0 w 460"/>
                <a:gd name="T3" fmla="*/ 0 h 473"/>
                <a:gd name="T4" fmla="*/ 0 w 460"/>
                <a:gd name="T5" fmla="*/ 0 h 473"/>
                <a:gd name="T6" fmla="*/ 0 w 460"/>
                <a:gd name="T7" fmla="*/ 0 h 473"/>
                <a:gd name="T8" fmla="*/ 0 w 460"/>
                <a:gd name="T9" fmla="*/ 0 h 473"/>
                <a:gd name="T10" fmla="*/ 0 w 460"/>
                <a:gd name="T11" fmla="*/ 0 h 473"/>
                <a:gd name="T12" fmla="*/ 0 w 460"/>
                <a:gd name="T13" fmla="*/ 0 h 473"/>
                <a:gd name="T14" fmla="*/ 0 w 460"/>
                <a:gd name="T15" fmla="*/ 0 h 473"/>
                <a:gd name="T16" fmla="*/ 0 w 460"/>
                <a:gd name="T17" fmla="*/ 0 h 473"/>
                <a:gd name="T18" fmla="*/ 0 w 460"/>
                <a:gd name="T19" fmla="*/ 0 h 473"/>
                <a:gd name="T20" fmla="*/ 0 w 460"/>
                <a:gd name="T21" fmla="*/ 0 h 473"/>
                <a:gd name="T22" fmla="*/ 0 w 460"/>
                <a:gd name="T23" fmla="*/ 0 h 473"/>
                <a:gd name="T24" fmla="*/ 0 w 460"/>
                <a:gd name="T25" fmla="*/ 0 h 473"/>
                <a:gd name="T26" fmla="*/ 0 w 460"/>
                <a:gd name="T27" fmla="*/ 0 h 473"/>
                <a:gd name="T28" fmla="*/ 0 w 460"/>
                <a:gd name="T29" fmla="*/ 0 h 473"/>
                <a:gd name="T30" fmla="*/ 0 w 460"/>
                <a:gd name="T31" fmla="*/ 0 h 473"/>
                <a:gd name="T32" fmla="*/ 0 w 460"/>
                <a:gd name="T33" fmla="*/ 0 h 473"/>
                <a:gd name="T34" fmla="*/ 0 w 460"/>
                <a:gd name="T35" fmla="*/ 0 h 473"/>
                <a:gd name="T36" fmla="*/ 0 w 460"/>
                <a:gd name="T37" fmla="*/ 0 h 473"/>
                <a:gd name="T38" fmla="*/ 0 w 460"/>
                <a:gd name="T39" fmla="*/ 0 h 47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0" h="473">
                  <a:moveTo>
                    <a:pt x="446" y="230"/>
                  </a:moveTo>
                  <a:lnTo>
                    <a:pt x="460" y="344"/>
                  </a:lnTo>
                  <a:lnTo>
                    <a:pt x="316" y="359"/>
                  </a:lnTo>
                  <a:lnTo>
                    <a:pt x="259" y="417"/>
                  </a:lnTo>
                  <a:lnTo>
                    <a:pt x="172" y="460"/>
                  </a:lnTo>
                  <a:lnTo>
                    <a:pt x="100" y="473"/>
                  </a:lnTo>
                  <a:lnTo>
                    <a:pt x="100" y="387"/>
                  </a:lnTo>
                  <a:lnTo>
                    <a:pt x="72" y="344"/>
                  </a:lnTo>
                  <a:lnTo>
                    <a:pt x="28" y="157"/>
                  </a:lnTo>
                  <a:lnTo>
                    <a:pt x="0" y="157"/>
                  </a:lnTo>
                  <a:lnTo>
                    <a:pt x="0" y="129"/>
                  </a:lnTo>
                  <a:lnTo>
                    <a:pt x="86" y="43"/>
                  </a:lnTo>
                  <a:lnTo>
                    <a:pt x="144" y="43"/>
                  </a:lnTo>
                  <a:lnTo>
                    <a:pt x="187" y="56"/>
                  </a:lnTo>
                  <a:lnTo>
                    <a:pt x="259" y="56"/>
                  </a:lnTo>
                  <a:lnTo>
                    <a:pt x="273" y="0"/>
                  </a:lnTo>
                  <a:lnTo>
                    <a:pt x="316" y="56"/>
                  </a:lnTo>
                  <a:lnTo>
                    <a:pt x="417" y="56"/>
                  </a:lnTo>
                  <a:lnTo>
                    <a:pt x="431" y="114"/>
                  </a:lnTo>
                  <a:lnTo>
                    <a:pt x="446" y="23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05" name="Freeform 20"/>
            <p:cNvSpPr>
              <a:spLocks noChangeAspect="1"/>
            </p:cNvSpPr>
            <p:nvPr/>
          </p:nvSpPr>
          <p:spPr bwMode="auto">
            <a:xfrm>
              <a:off x="456" y="422"/>
              <a:ext cx="73" cy="45"/>
            </a:xfrm>
            <a:custGeom>
              <a:avLst/>
              <a:gdLst>
                <a:gd name="T0" fmla="*/ 0 w 459"/>
                <a:gd name="T1" fmla="*/ 0 h 230"/>
                <a:gd name="T2" fmla="*/ 0 w 459"/>
                <a:gd name="T3" fmla="*/ 0 h 230"/>
                <a:gd name="T4" fmla="*/ 0 w 459"/>
                <a:gd name="T5" fmla="*/ 0 h 230"/>
                <a:gd name="T6" fmla="*/ 0 w 459"/>
                <a:gd name="T7" fmla="*/ 0 h 230"/>
                <a:gd name="T8" fmla="*/ 0 w 459"/>
                <a:gd name="T9" fmla="*/ 0 h 230"/>
                <a:gd name="T10" fmla="*/ 0 w 459"/>
                <a:gd name="T11" fmla="*/ 0 h 230"/>
                <a:gd name="T12" fmla="*/ 0 w 459"/>
                <a:gd name="T13" fmla="*/ 0 h 230"/>
                <a:gd name="T14" fmla="*/ 0 w 459"/>
                <a:gd name="T15" fmla="*/ 0 h 230"/>
                <a:gd name="T16" fmla="*/ 0 w 459"/>
                <a:gd name="T17" fmla="*/ 0 h 230"/>
                <a:gd name="T18" fmla="*/ 0 w 459"/>
                <a:gd name="T19" fmla="*/ 0 h 230"/>
                <a:gd name="T20" fmla="*/ 0 w 459"/>
                <a:gd name="T21" fmla="*/ 0 h 230"/>
                <a:gd name="T22" fmla="*/ 0 w 459"/>
                <a:gd name="T23" fmla="*/ 0 h 230"/>
                <a:gd name="T24" fmla="*/ 0 w 459"/>
                <a:gd name="T25" fmla="*/ 0 h 230"/>
                <a:gd name="T26" fmla="*/ 0 w 459"/>
                <a:gd name="T27" fmla="*/ 0 h 230"/>
                <a:gd name="T28" fmla="*/ 0 w 459"/>
                <a:gd name="T29" fmla="*/ 0 h 230"/>
                <a:gd name="T30" fmla="*/ 0 w 459"/>
                <a:gd name="T31" fmla="*/ 0 h 230"/>
                <a:gd name="T32" fmla="*/ 0 w 459"/>
                <a:gd name="T33" fmla="*/ 0 h 230"/>
                <a:gd name="T34" fmla="*/ 0 w 459"/>
                <a:gd name="T35" fmla="*/ 0 h 230"/>
                <a:gd name="T36" fmla="*/ 0 w 459"/>
                <a:gd name="T37" fmla="*/ 0 h 230"/>
                <a:gd name="T38" fmla="*/ 0 w 459"/>
                <a:gd name="T39" fmla="*/ 0 h 230"/>
                <a:gd name="T40" fmla="*/ 0 w 459"/>
                <a:gd name="T41" fmla="*/ 0 h 230"/>
                <a:gd name="T42" fmla="*/ 0 w 459"/>
                <a:gd name="T43" fmla="*/ 0 h 230"/>
                <a:gd name="T44" fmla="*/ 0 w 459"/>
                <a:gd name="T45" fmla="*/ 0 h 230"/>
                <a:gd name="T46" fmla="*/ 0 w 459"/>
                <a:gd name="T47" fmla="*/ 0 h 230"/>
                <a:gd name="T48" fmla="*/ 0 w 459"/>
                <a:gd name="T49" fmla="*/ 0 h 230"/>
                <a:gd name="T50" fmla="*/ 0 w 459"/>
                <a:gd name="T51" fmla="*/ 0 h 230"/>
                <a:gd name="T52" fmla="*/ 0 w 459"/>
                <a:gd name="T53" fmla="*/ 0 h 23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59" h="230">
                  <a:moveTo>
                    <a:pt x="184" y="71"/>
                  </a:moveTo>
                  <a:lnTo>
                    <a:pt x="178" y="26"/>
                  </a:lnTo>
                  <a:lnTo>
                    <a:pt x="226" y="26"/>
                  </a:lnTo>
                  <a:lnTo>
                    <a:pt x="224" y="8"/>
                  </a:lnTo>
                  <a:lnTo>
                    <a:pt x="267" y="8"/>
                  </a:lnTo>
                  <a:lnTo>
                    <a:pt x="300" y="0"/>
                  </a:lnTo>
                  <a:lnTo>
                    <a:pt x="351" y="32"/>
                  </a:lnTo>
                  <a:lnTo>
                    <a:pt x="359" y="56"/>
                  </a:lnTo>
                  <a:lnTo>
                    <a:pt x="451" y="95"/>
                  </a:lnTo>
                  <a:lnTo>
                    <a:pt x="459" y="198"/>
                  </a:lnTo>
                  <a:lnTo>
                    <a:pt x="393" y="206"/>
                  </a:lnTo>
                  <a:lnTo>
                    <a:pt x="325" y="198"/>
                  </a:lnTo>
                  <a:lnTo>
                    <a:pt x="275" y="198"/>
                  </a:lnTo>
                  <a:lnTo>
                    <a:pt x="259" y="215"/>
                  </a:lnTo>
                  <a:lnTo>
                    <a:pt x="242" y="198"/>
                  </a:lnTo>
                  <a:lnTo>
                    <a:pt x="159" y="206"/>
                  </a:lnTo>
                  <a:lnTo>
                    <a:pt x="159" y="230"/>
                  </a:lnTo>
                  <a:lnTo>
                    <a:pt x="109" y="230"/>
                  </a:lnTo>
                  <a:lnTo>
                    <a:pt x="83" y="206"/>
                  </a:lnTo>
                  <a:lnTo>
                    <a:pt x="33" y="215"/>
                  </a:lnTo>
                  <a:lnTo>
                    <a:pt x="0" y="183"/>
                  </a:lnTo>
                  <a:lnTo>
                    <a:pt x="8" y="167"/>
                  </a:lnTo>
                  <a:lnTo>
                    <a:pt x="25" y="167"/>
                  </a:lnTo>
                  <a:lnTo>
                    <a:pt x="33" y="127"/>
                  </a:lnTo>
                  <a:lnTo>
                    <a:pt x="58" y="119"/>
                  </a:lnTo>
                  <a:lnTo>
                    <a:pt x="100" y="79"/>
                  </a:lnTo>
                  <a:lnTo>
                    <a:pt x="184" y="71"/>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06" name="Freeform 21"/>
            <p:cNvSpPr>
              <a:spLocks noChangeAspect="1"/>
            </p:cNvSpPr>
            <p:nvPr/>
          </p:nvSpPr>
          <p:spPr bwMode="auto">
            <a:xfrm>
              <a:off x="425" y="458"/>
              <a:ext cx="110" cy="93"/>
            </a:xfrm>
            <a:custGeom>
              <a:avLst/>
              <a:gdLst>
                <a:gd name="T0" fmla="*/ 0 w 677"/>
                <a:gd name="T1" fmla="*/ 0 h 476"/>
                <a:gd name="T2" fmla="*/ 0 w 677"/>
                <a:gd name="T3" fmla="*/ 0 h 476"/>
                <a:gd name="T4" fmla="*/ 0 w 677"/>
                <a:gd name="T5" fmla="*/ 0 h 476"/>
                <a:gd name="T6" fmla="*/ 0 w 677"/>
                <a:gd name="T7" fmla="*/ 0 h 476"/>
                <a:gd name="T8" fmla="*/ 0 w 677"/>
                <a:gd name="T9" fmla="*/ 0 h 476"/>
                <a:gd name="T10" fmla="*/ 0 w 677"/>
                <a:gd name="T11" fmla="*/ 0 h 476"/>
                <a:gd name="T12" fmla="*/ 0 w 677"/>
                <a:gd name="T13" fmla="*/ 0 h 476"/>
                <a:gd name="T14" fmla="*/ 0 w 677"/>
                <a:gd name="T15" fmla="*/ 0 h 476"/>
                <a:gd name="T16" fmla="*/ 0 w 677"/>
                <a:gd name="T17" fmla="*/ 0 h 476"/>
                <a:gd name="T18" fmla="*/ 0 w 677"/>
                <a:gd name="T19" fmla="*/ 0 h 476"/>
                <a:gd name="T20" fmla="*/ 0 w 677"/>
                <a:gd name="T21" fmla="*/ 0 h 476"/>
                <a:gd name="T22" fmla="*/ 0 w 677"/>
                <a:gd name="T23" fmla="*/ 0 h 476"/>
                <a:gd name="T24" fmla="*/ 0 w 677"/>
                <a:gd name="T25" fmla="*/ 0 h 476"/>
                <a:gd name="T26" fmla="*/ 0 w 677"/>
                <a:gd name="T27" fmla="*/ 0 h 476"/>
                <a:gd name="T28" fmla="*/ 0 w 677"/>
                <a:gd name="T29" fmla="*/ 0 h 476"/>
                <a:gd name="T30" fmla="*/ 0 w 677"/>
                <a:gd name="T31" fmla="*/ 0 h 476"/>
                <a:gd name="T32" fmla="*/ 0 w 677"/>
                <a:gd name="T33" fmla="*/ 0 h 476"/>
                <a:gd name="T34" fmla="*/ 0 w 677"/>
                <a:gd name="T35" fmla="*/ 0 h 476"/>
                <a:gd name="T36" fmla="*/ 0 w 677"/>
                <a:gd name="T37" fmla="*/ 0 h 476"/>
                <a:gd name="T38" fmla="*/ 0 w 677"/>
                <a:gd name="T39" fmla="*/ 0 h 476"/>
                <a:gd name="T40" fmla="*/ 0 w 677"/>
                <a:gd name="T41" fmla="*/ 0 h 476"/>
                <a:gd name="T42" fmla="*/ 0 w 677"/>
                <a:gd name="T43" fmla="*/ 0 h 476"/>
                <a:gd name="T44" fmla="*/ 0 w 677"/>
                <a:gd name="T45" fmla="*/ 0 h 476"/>
                <a:gd name="T46" fmla="*/ 0 w 677"/>
                <a:gd name="T47" fmla="*/ 0 h 476"/>
                <a:gd name="T48" fmla="*/ 0 w 677"/>
                <a:gd name="T49" fmla="*/ 0 h 476"/>
                <a:gd name="T50" fmla="*/ 0 w 677"/>
                <a:gd name="T51" fmla="*/ 0 h 476"/>
                <a:gd name="T52" fmla="*/ 0 w 677"/>
                <a:gd name="T53" fmla="*/ 0 h 476"/>
                <a:gd name="T54" fmla="*/ 0 w 677"/>
                <a:gd name="T55" fmla="*/ 0 h 476"/>
                <a:gd name="T56" fmla="*/ 0 w 677"/>
                <a:gd name="T57" fmla="*/ 0 h 476"/>
                <a:gd name="T58" fmla="*/ 0 w 677"/>
                <a:gd name="T59" fmla="*/ 0 h 476"/>
                <a:gd name="T60" fmla="*/ 0 w 677"/>
                <a:gd name="T61" fmla="*/ 0 h 476"/>
                <a:gd name="T62" fmla="*/ 0 w 677"/>
                <a:gd name="T63" fmla="*/ 0 h 476"/>
                <a:gd name="T64" fmla="*/ 0 w 677"/>
                <a:gd name="T65" fmla="*/ 0 h 476"/>
                <a:gd name="T66" fmla="*/ 0 w 677"/>
                <a:gd name="T67" fmla="*/ 0 h 476"/>
                <a:gd name="T68" fmla="*/ 0 w 677"/>
                <a:gd name="T69" fmla="*/ 0 h 476"/>
                <a:gd name="T70" fmla="*/ 0 w 677"/>
                <a:gd name="T71" fmla="*/ 0 h 476"/>
                <a:gd name="T72" fmla="*/ 0 w 677"/>
                <a:gd name="T73" fmla="*/ 0 h 476"/>
                <a:gd name="T74" fmla="*/ 0 w 677"/>
                <a:gd name="T75" fmla="*/ 0 h 476"/>
                <a:gd name="T76" fmla="*/ 0 w 677"/>
                <a:gd name="T77" fmla="*/ 0 h 476"/>
                <a:gd name="T78" fmla="*/ 0 w 677"/>
                <a:gd name="T79" fmla="*/ 0 h 476"/>
                <a:gd name="T80" fmla="*/ 0 w 677"/>
                <a:gd name="T81" fmla="*/ 0 h 47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677" h="476">
                  <a:moveTo>
                    <a:pt x="200" y="364"/>
                  </a:moveTo>
                  <a:lnTo>
                    <a:pt x="200" y="420"/>
                  </a:lnTo>
                  <a:lnTo>
                    <a:pt x="151" y="429"/>
                  </a:lnTo>
                  <a:lnTo>
                    <a:pt x="175" y="452"/>
                  </a:lnTo>
                  <a:lnTo>
                    <a:pt x="151" y="476"/>
                  </a:lnTo>
                  <a:lnTo>
                    <a:pt x="65" y="472"/>
                  </a:lnTo>
                  <a:lnTo>
                    <a:pt x="33" y="436"/>
                  </a:lnTo>
                  <a:lnTo>
                    <a:pt x="8" y="429"/>
                  </a:lnTo>
                  <a:lnTo>
                    <a:pt x="8" y="341"/>
                  </a:lnTo>
                  <a:lnTo>
                    <a:pt x="17" y="285"/>
                  </a:lnTo>
                  <a:lnTo>
                    <a:pt x="0" y="237"/>
                  </a:lnTo>
                  <a:lnTo>
                    <a:pt x="17" y="214"/>
                  </a:lnTo>
                  <a:lnTo>
                    <a:pt x="17" y="110"/>
                  </a:lnTo>
                  <a:lnTo>
                    <a:pt x="67" y="103"/>
                  </a:lnTo>
                  <a:lnTo>
                    <a:pt x="109" y="63"/>
                  </a:lnTo>
                  <a:lnTo>
                    <a:pt x="175" y="24"/>
                  </a:lnTo>
                  <a:lnTo>
                    <a:pt x="167" y="7"/>
                  </a:lnTo>
                  <a:lnTo>
                    <a:pt x="192" y="0"/>
                  </a:lnTo>
                  <a:lnTo>
                    <a:pt x="217" y="24"/>
                  </a:lnTo>
                  <a:lnTo>
                    <a:pt x="267" y="15"/>
                  </a:lnTo>
                  <a:lnTo>
                    <a:pt x="293" y="39"/>
                  </a:lnTo>
                  <a:lnTo>
                    <a:pt x="343" y="39"/>
                  </a:lnTo>
                  <a:lnTo>
                    <a:pt x="343" y="15"/>
                  </a:lnTo>
                  <a:lnTo>
                    <a:pt x="427" y="7"/>
                  </a:lnTo>
                  <a:lnTo>
                    <a:pt x="443" y="24"/>
                  </a:lnTo>
                  <a:lnTo>
                    <a:pt x="460" y="7"/>
                  </a:lnTo>
                  <a:lnTo>
                    <a:pt x="518" y="7"/>
                  </a:lnTo>
                  <a:lnTo>
                    <a:pt x="577" y="15"/>
                  </a:lnTo>
                  <a:lnTo>
                    <a:pt x="652" y="7"/>
                  </a:lnTo>
                  <a:lnTo>
                    <a:pt x="652" y="47"/>
                  </a:lnTo>
                  <a:lnTo>
                    <a:pt x="643" y="71"/>
                  </a:lnTo>
                  <a:lnTo>
                    <a:pt x="677" y="174"/>
                  </a:lnTo>
                  <a:lnTo>
                    <a:pt x="677" y="198"/>
                  </a:lnTo>
                  <a:lnTo>
                    <a:pt x="652" y="230"/>
                  </a:lnTo>
                  <a:lnTo>
                    <a:pt x="585" y="373"/>
                  </a:lnTo>
                  <a:lnTo>
                    <a:pt x="585" y="396"/>
                  </a:lnTo>
                  <a:lnTo>
                    <a:pt x="468" y="388"/>
                  </a:lnTo>
                  <a:lnTo>
                    <a:pt x="452" y="405"/>
                  </a:lnTo>
                  <a:lnTo>
                    <a:pt x="343" y="405"/>
                  </a:lnTo>
                  <a:lnTo>
                    <a:pt x="343" y="381"/>
                  </a:lnTo>
                  <a:lnTo>
                    <a:pt x="200" y="364"/>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07" name="Freeform 22"/>
            <p:cNvSpPr>
              <a:spLocks noChangeAspect="1"/>
            </p:cNvSpPr>
            <p:nvPr/>
          </p:nvSpPr>
          <p:spPr bwMode="auto">
            <a:xfrm>
              <a:off x="432" y="530"/>
              <a:ext cx="88" cy="81"/>
            </a:xfrm>
            <a:custGeom>
              <a:avLst/>
              <a:gdLst>
                <a:gd name="T0" fmla="*/ 0 w 549"/>
                <a:gd name="T1" fmla="*/ 0 h 412"/>
                <a:gd name="T2" fmla="*/ 0 w 549"/>
                <a:gd name="T3" fmla="*/ 0 h 412"/>
                <a:gd name="T4" fmla="*/ 0 w 549"/>
                <a:gd name="T5" fmla="*/ 0 h 412"/>
                <a:gd name="T6" fmla="*/ 0 w 549"/>
                <a:gd name="T7" fmla="*/ 0 h 412"/>
                <a:gd name="T8" fmla="*/ 0 w 549"/>
                <a:gd name="T9" fmla="*/ 0 h 412"/>
                <a:gd name="T10" fmla="*/ 0 w 549"/>
                <a:gd name="T11" fmla="*/ 0 h 412"/>
                <a:gd name="T12" fmla="*/ 0 w 549"/>
                <a:gd name="T13" fmla="*/ 0 h 412"/>
                <a:gd name="T14" fmla="*/ 0 w 549"/>
                <a:gd name="T15" fmla="*/ 0 h 412"/>
                <a:gd name="T16" fmla="*/ 0 w 549"/>
                <a:gd name="T17" fmla="*/ 0 h 412"/>
                <a:gd name="T18" fmla="*/ 0 w 549"/>
                <a:gd name="T19" fmla="*/ 0 h 412"/>
                <a:gd name="T20" fmla="*/ 0 w 549"/>
                <a:gd name="T21" fmla="*/ 0 h 412"/>
                <a:gd name="T22" fmla="*/ 0 w 549"/>
                <a:gd name="T23" fmla="*/ 0 h 412"/>
                <a:gd name="T24" fmla="*/ 0 w 549"/>
                <a:gd name="T25" fmla="*/ 0 h 412"/>
                <a:gd name="T26" fmla="*/ 0 w 549"/>
                <a:gd name="T27" fmla="*/ 0 h 412"/>
                <a:gd name="T28" fmla="*/ 0 w 549"/>
                <a:gd name="T29" fmla="*/ 0 h 412"/>
                <a:gd name="T30" fmla="*/ 0 w 549"/>
                <a:gd name="T31" fmla="*/ 0 h 412"/>
                <a:gd name="T32" fmla="*/ 0 w 549"/>
                <a:gd name="T33" fmla="*/ 0 h 412"/>
                <a:gd name="T34" fmla="*/ 0 w 549"/>
                <a:gd name="T35" fmla="*/ 0 h 412"/>
                <a:gd name="T36" fmla="*/ 0 w 549"/>
                <a:gd name="T37" fmla="*/ 0 h 412"/>
                <a:gd name="T38" fmla="*/ 0 w 549"/>
                <a:gd name="T39" fmla="*/ 0 h 412"/>
                <a:gd name="T40" fmla="*/ 0 w 549"/>
                <a:gd name="T41" fmla="*/ 0 h 412"/>
                <a:gd name="T42" fmla="*/ 0 w 549"/>
                <a:gd name="T43" fmla="*/ 0 h 412"/>
                <a:gd name="T44" fmla="*/ 0 w 549"/>
                <a:gd name="T45" fmla="*/ 0 h 412"/>
                <a:gd name="T46" fmla="*/ 0 w 549"/>
                <a:gd name="T47" fmla="*/ 0 h 412"/>
                <a:gd name="T48" fmla="*/ 0 w 549"/>
                <a:gd name="T49" fmla="*/ 0 h 412"/>
                <a:gd name="T50" fmla="*/ 0 w 549"/>
                <a:gd name="T51" fmla="*/ 0 h 412"/>
                <a:gd name="T52" fmla="*/ 0 w 549"/>
                <a:gd name="T53" fmla="*/ 0 h 412"/>
                <a:gd name="T54" fmla="*/ 0 w 549"/>
                <a:gd name="T55" fmla="*/ 0 h 412"/>
                <a:gd name="T56" fmla="*/ 0 w 549"/>
                <a:gd name="T57" fmla="*/ 0 h 412"/>
                <a:gd name="T58" fmla="*/ 0 w 549"/>
                <a:gd name="T59" fmla="*/ 0 h 412"/>
                <a:gd name="T60" fmla="*/ 0 w 549"/>
                <a:gd name="T61" fmla="*/ 0 h 412"/>
                <a:gd name="T62" fmla="*/ 0 w 549"/>
                <a:gd name="T63" fmla="*/ 0 h 412"/>
                <a:gd name="T64" fmla="*/ 0 w 549"/>
                <a:gd name="T65" fmla="*/ 0 h 412"/>
                <a:gd name="T66" fmla="*/ 0 w 549"/>
                <a:gd name="T67" fmla="*/ 0 h 412"/>
                <a:gd name="T68" fmla="*/ 0 w 549"/>
                <a:gd name="T69" fmla="*/ 0 h 412"/>
                <a:gd name="T70" fmla="*/ 0 w 549"/>
                <a:gd name="T71" fmla="*/ 0 h 412"/>
                <a:gd name="T72" fmla="*/ 0 w 549"/>
                <a:gd name="T73" fmla="*/ 0 h 412"/>
                <a:gd name="T74" fmla="*/ 0 w 549"/>
                <a:gd name="T75" fmla="*/ 0 h 412"/>
                <a:gd name="T76" fmla="*/ 0 w 549"/>
                <a:gd name="T77" fmla="*/ 0 h 41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549" h="412">
                  <a:moveTo>
                    <a:pt x="306" y="40"/>
                  </a:moveTo>
                  <a:lnTo>
                    <a:pt x="306" y="17"/>
                  </a:lnTo>
                  <a:lnTo>
                    <a:pt x="164" y="0"/>
                  </a:lnTo>
                  <a:lnTo>
                    <a:pt x="164" y="56"/>
                  </a:lnTo>
                  <a:lnTo>
                    <a:pt x="114" y="64"/>
                  </a:lnTo>
                  <a:lnTo>
                    <a:pt x="139" y="88"/>
                  </a:lnTo>
                  <a:lnTo>
                    <a:pt x="114" y="111"/>
                  </a:lnTo>
                  <a:lnTo>
                    <a:pt x="47" y="111"/>
                  </a:lnTo>
                  <a:lnTo>
                    <a:pt x="46" y="173"/>
                  </a:lnTo>
                  <a:lnTo>
                    <a:pt x="46" y="197"/>
                  </a:lnTo>
                  <a:lnTo>
                    <a:pt x="0" y="185"/>
                  </a:lnTo>
                  <a:lnTo>
                    <a:pt x="0" y="219"/>
                  </a:lnTo>
                  <a:lnTo>
                    <a:pt x="44" y="235"/>
                  </a:lnTo>
                  <a:lnTo>
                    <a:pt x="44" y="217"/>
                  </a:lnTo>
                  <a:lnTo>
                    <a:pt x="58" y="221"/>
                  </a:lnTo>
                  <a:lnTo>
                    <a:pt x="58" y="241"/>
                  </a:lnTo>
                  <a:lnTo>
                    <a:pt x="110" y="261"/>
                  </a:lnTo>
                  <a:lnTo>
                    <a:pt x="114" y="289"/>
                  </a:lnTo>
                  <a:lnTo>
                    <a:pt x="82" y="311"/>
                  </a:lnTo>
                  <a:lnTo>
                    <a:pt x="84" y="343"/>
                  </a:lnTo>
                  <a:lnTo>
                    <a:pt x="114" y="341"/>
                  </a:lnTo>
                  <a:lnTo>
                    <a:pt x="131" y="381"/>
                  </a:lnTo>
                  <a:lnTo>
                    <a:pt x="173" y="412"/>
                  </a:lnTo>
                  <a:lnTo>
                    <a:pt x="223" y="412"/>
                  </a:lnTo>
                  <a:lnTo>
                    <a:pt x="256" y="365"/>
                  </a:lnTo>
                  <a:lnTo>
                    <a:pt x="340" y="341"/>
                  </a:lnTo>
                  <a:lnTo>
                    <a:pt x="340" y="317"/>
                  </a:lnTo>
                  <a:lnTo>
                    <a:pt x="423" y="309"/>
                  </a:lnTo>
                  <a:lnTo>
                    <a:pt x="491" y="302"/>
                  </a:lnTo>
                  <a:lnTo>
                    <a:pt x="499" y="278"/>
                  </a:lnTo>
                  <a:lnTo>
                    <a:pt x="491" y="254"/>
                  </a:lnTo>
                  <a:lnTo>
                    <a:pt x="491" y="230"/>
                  </a:lnTo>
                  <a:lnTo>
                    <a:pt x="516" y="214"/>
                  </a:lnTo>
                  <a:lnTo>
                    <a:pt x="549" y="120"/>
                  </a:lnTo>
                  <a:lnTo>
                    <a:pt x="541" y="111"/>
                  </a:lnTo>
                  <a:lnTo>
                    <a:pt x="549" y="32"/>
                  </a:lnTo>
                  <a:lnTo>
                    <a:pt x="432" y="24"/>
                  </a:lnTo>
                  <a:lnTo>
                    <a:pt x="415" y="40"/>
                  </a:lnTo>
                  <a:lnTo>
                    <a:pt x="306" y="4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08" name="Freeform 23"/>
            <p:cNvSpPr>
              <a:spLocks noChangeAspect="1"/>
            </p:cNvSpPr>
            <p:nvPr/>
          </p:nvSpPr>
          <p:spPr bwMode="auto">
            <a:xfrm>
              <a:off x="448" y="603"/>
              <a:ext cx="39" cy="44"/>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w 241"/>
                <a:gd name="T27" fmla="*/ 0 h 229"/>
                <a:gd name="T28" fmla="*/ 0 w 241"/>
                <a:gd name="T29" fmla="*/ 0 h 229"/>
                <a:gd name="T30" fmla="*/ 0 w 241"/>
                <a:gd name="T31" fmla="*/ 0 h 229"/>
                <a:gd name="T32" fmla="*/ 0 w 241"/>
                <a:gd name="T33" fmla="*/ 0 h 229"/>
                <a:gd name="T34" fmla="*/ 0 w 241"/>
                <a:gd name="T35" fmla="*/ 0 h 229"/>
                <a:gd name="T36" fmla="*/ 0 w 241"/>
                <a:gd name="T37" fmla="*/ 0 h 229"/>
                <a:gd name="T38" fmla="*/ 0 w 241"/>
                <a:gd name="T39" fmla="*/ 0 h 229"/>
                <a:gd name="T40" fmla="*/ 0 w 241"/>
                <a:gd name="T41" fmla="*/ 0 h 229"/>
                <a:gd name="T42" fmla="*/ 0 w 241"/>
                <a:gd name="T43" fmla="*/ 0 h 22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41" h="229">
                  <a:moveTo>
                    <a:pt x="75" y="31"/>
                  </a:moveTo>
                  <a:lnTo>
                    <a:pt x="34" y="0"/>
                  </a:lnTo>
                  <a:lnTo>
                    <a:pt x="0" y="40"/>
                  </a:lnTo>
                  <a:lnTo>
                    <a:pt x="25" y="63"/>
                  </a:lnTo>
                  <a:lnTo>
                    <a:pt x="25" y="103"/>
                  </a:lnTo>
                  <a:lnTo>
                    <a:pt x="50" y="150"/>
                  </a:lnTo>
                  <a:lnTo>
                    <a:pt x="58" y="150"/>
                  </a:lnTo>
                  <a:lnTo>
                    <a:pt x="66" y="205"/>
                  </a:lnTo>
                  <a:lnTo>
                    <a:pt x="83" y="229"/>
                  </a:lnTo>
                  <a:lnTo>
                    <a:pt x="117" y="229"/>
                  </a:lnTo>
                  <a:lnTo>
                    <a:pt x="133" y="205"/>
                  </a:lnTo>
                  <a:lnTo>
                    <a:pt x="125" y="155"/>
                  </a:lnTo>
                  <a:lnTo>
                    <a:pt x="149" y="139"/>
                  </a:lnTo>
                  <a:lnTo>
                    <a:pt x="167" y="157"/>
                  </a:lnTo>
                  <a:lnTo>
                    <a:pt x="208" y="158"/>
                  </a:lnTo>
                  <a:lnTo>
                    <a:pt x="225" y="119"/>
                  </a:lnTo>
                  <a:lnTo>
                    <a:pt x="241" y="87"/>
                  </a:lnTo>
                  <a:lnTo>
                    <a:pt x="225" y="55"/>
                  </a:lnTo>
                  <a:lnTo>
                    <a:pt x="175" y="31"/>
                  </a:lnTo>
                  <a:lnTo>
                    <a:pt x="150" y="0"/>
                  </a:lnTo>
                  <a:lnTo>
                    <a:pt x="125" y="31"/>
                  </a:lnTo>
                  <a:lnTo>
                    <a:pt x="75" y="31"/>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09" name="Freeform 24"/>
            <p:cNvSpPr>
              <a:spLocks noChangeAspect="1"/>
            </p:cNvSpPr>
            <p:nvPr/>
          </p:nvSpPr>
          <p:spPr bwMode="auto">
            <a:xfrm>
              <a:off x="436" y="610"/>
              <a:ext cx="79" cy="75"/>
            </a:xfrm>
            <a:custGeom>
              <a:avLst/>
              <a:gdLst>
                <a:gd name="T0" fmla="*/ 0 w 494"/>
                <a:gd name="T1" fmla="*/ 0 h 380"/>
                <a:gd name="T2" fmla="*/ 0 w 494"/>
                <a:gd name="T3" fmla="*/ 0 h 380"/>
                <a:gd name="T4" fmla="*/ 0 w 494"/>
                <a:gd name="T5" fmla="*/ 0 h 380"/>
                <a:gd name="T6" fmla="*/ 0 w 494"/>
                <a:gd name="T7" fmla="*/ 0 h 380"/>
                <a:gd name="T8" fmla="*/ 0 w 494"/>
                <a:gd name="T9" fmla="*/ 0 h 380"/>
                <a:gd name="T10" fmla="*/ 0 w 494"/>
                <a:gd name="T11" fmla="*/ 0 h 380"/>
                <a:gd name="T12" fmla="*/ 0 w 494"/>
                <a:gd name="T13" fmla="*/ 0 h 380"/>
                <a:gd name="T14" fmla="*/ 0 w 494"/>
                <a:gd name="T15" fmla="*/ 0 h 380"/>
                <a:gd name="T16" fmla="*/ 0 w 494"/>
                <a:gd name="T17" fmla="*/ 0 h 380"/>
                <a:gd name="T18" fmla="*/ 0 w 494"/>
                <a:gd name="T19" fmla="*/ 0 h 380"/>
                <a:gd name="T20" fmla="*/ 0 w 494"/>
                <a:gd name="T21" fmla="*/ 0 h 380"/>
                <a:gd name="T22" fmla="*/ 0 w 494"/>
                <a:gd name="T23" fmla="*/ 0 h 380"/>
                <a:gd name="T24" fmla="*/ 0 w 494"/>
                <a:gd name="T25" fmla="*/ 0 h 380"/>
                <a:gd name="T26" fmla="*/ 0 w 494"/>
                <a:gd name="T27" fmla="*/ 0 h 380"/>
                <a:gd name="T28" fmla="*/ 0 w 494"/>
                <a:gd name="T29" fmla="*/ 0 h 380"/>
                <a:gd name="T30" fmla="*/ 0 w 494"/>
                <a:gd name="T31" fmla="*/ 0 h 380"/>
                <a:gd name="T32" fmla="*/ 0 w 494"/>
                <a:gd name="T33" fmla="*/ 0 h 380"/>
                <a:gd name="T34" fmla="*/ 0 w 494"/>
                <a:gd name="T35" fmla="*/ 0 h 380"/>
                <a:gd name="T36" fmla="*/ 0 w 494"/>
                <a:gd name="T37" fmla="*/ 0 h 380"/>
                <a:gd name="T38" fmla="*/ 0 w 494"/>
                <a:gd name="T39" fmla="*/ 0 h 380"/>
                <a:gd name="T40" fmla="*/ 0 w 494"/>
                <a:gd name="T41" fmla="*/ 0 h 380"/>
                <a:gd name="T42" fmla="*/ 0 w 494"/>
                <a:gd name="T43" fmla="*/ 0 h 380"/>
                <a:gd name="T44" fmla="*/ 0 w 494"/>
                <a:gd name="T45" fmla="*/ 0 h 380"/>
                <a:gd name="T46" fmla="*/ 0 w 494"/>
                <a:gd name="T47" fmla="*/ 0 h 380"/>
                <a:gd name="T48" fmla="*/ 0 w 494"/>
                <a:gd name="T49" fmla="*/ 0 h 380"/>
                <a:gd name="T50" fmla="*/ 0 w 494"/>
                <a:gd name="T51" fmla="*/ 0 h 380"/>
                <a:gd name="T52" fmla="*/ 0 w 494"/>
                <a:gd name="T53" fmla="*/ 0 h 380"/>
                <a:gd name="T54" fmla="*/ 0 w 494"/>
                <a:gd name="T55" fmla="*/ 0 h 380"/>
                <a:gd name="T56" fmla="*/ 0 w 494"/>
                <a:gd name="T57" fmla="*/ 0 h 380"/>
                <a:gd name="T58" fmla="*/ 0 w 494"/>
                <a:gd name="T59" fmla="*/ 0 h 380"/>
                <a:gd name="T60" fmla="*/ 0 w 494"/>
                <a:gd name="T61" fmla="*/ 0 h 380"/>
                <a:gd name="T62" fmla="*/ 0 w 494"/>
                <a:gd name="T63" fmla="*/ 0 h 38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94" h="380">
                  <a:moveTo>
                    <a:pt x="285" y="214"/>
                  </a:moveTo>
                  <a:lnTo>
                    <a:pt x="376" y="198"/>
                  </a:lnTo>
                  <a:lnTo>
                    <a:pt x="385" y="206"/>
                  </a:lnTo>
                  <a:lnTo>
                    <a:pt x="376" y="222"/>
                  </a:lnTo>
                  <a:lnTo>
                    <a:pt x="469" y="246"/>
                  </a:lnTo>
                  <a:lnTo>
                    <a:pt x="477" y="269"/>
                  </a:lnTo>
                  <a:lnTo>
                    <a:pt x="494" y="269"/>
                  </a:lnTo>
                  <a:lnTo>
                    <a:pt x="452" y="325"/>
                  </a:lnTo>
                  <a:lnTo>
                    <a:pt x="301" y="380"/>
                  </a:lnTo>
                  <a:lnTo>
                    <a:pt x="234" y="365"/>
                  </a:lnTo>
                  <a:lnTo>
                    <a:pt x="159" y="365"/>
                  </a:lnTo>
                  <a:lnTo>
                    <a:pt x="92" y="341"/>
                  </a:lnTo>
                  <a:lnTo>
                    <a:pt x="67" y="285"/>
                  </a:lnTo>
                  <a:lnTo>
                    <a:pt x="42" y="269"/>
                  </a:lnTo>
                  <a:lnTo>
                    <a:pt x="25" y="222"/>
                  </a:lnTo>
                  <a:lnTo>
                    <a:pt x="8" y="206"/>
                  </a:lnTo>
                  <a:lnTo>
                    <a:pt x="8" y="127"/>
                  </a:lnTo>
                  <a:lnTo>
                    <a:pt x="0" y="56"/>
                  </a:lnTo>
                  <a:lnTo>
                    <a:pt x="75" y="0"/>
                  </a:lnTo>
                  <a:lnTo>
                    <a:pt x="100" y="32"/>
                  </a:lnTo>
                  <a:lnTo>
                    <a:pt x="100" y="63"/>
                  </a:lnTo>
                  <a:lnTo>
                    <a:pt x="117" y="95"/>
                  </a:lnTo>
                  <a:lnTo>
                    <a:pt x="134" y="118"/>
                  </a:lnTo>
                  <a:lnTo>
                    <a:pt x="142" y="159"/>
                  </a:lnTo>
                  <a:lnTo>
                    <a:pt x="159" y="190"/>
                  </a:lnTo>
                  <a:lnTo>
                    <a:pt x="193" y="190"/>
                  </a:lnTo>
                  <a:lnTo>
                    <a:pt x="209" y="166"/>
                  </a:lnTo>
                  <a:lnTo>
                    <a:pt x="199" y="115"/>
                  </a:lnTo>
                  <a:lnTo>
                    <a:pt x="223" y="101"/>
                  </a:lnTo>
                  <a:lnTo>
                    <a:pt x="241" y="117"/>
                  </a:lnTo>
                  <a:lnTo>
                    <a:pt x="285" y="118"/>
                  </a:lnTo>
                  <a:lnTo>
                    <a:pt x="285" y="214"/>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10" name="Freeform 25"/>
            <p:cNvSpPr>
              <a:spLocks noChangeAspect="1"/>
            </p:cNvSpPr>
            <p:nvPr/>
          </p:nvSpPr>
          <p:spPr bwMode="auto">
            <a:xfrm>
              <a:off x="481" y="664"/>
              <a:ext cx="55" cy="55"/>
            </a:xfrm>
            <a:custGeom>
              <a:avLst/>
              <a:gdLst>
                <a:gd name="T0" fmla="*/ 0 w 590"/>
                <a:gd name="T1" fmla="*/ 0 h 518"/>
                <a:gd name="T2" fmla="*/ 0 w 590"/>
                <a:gd name="T3" fmla="*/ 0 h 518"/>
                <a:gd name="T4" fmla="*/ 0 w 590"/>
                <a:gd name="T5" fmla="*/ 0 h 518"/>
                <a:gd name="T6" fmla="*/ 0 w 590"/>
                <a:gd name="T7" fmla="*/ 0 h 518"/>
                <a:gd name="T8" fmla="*/ 0 w 590"/>
                <a:gd name="T9" fmla="*/ 0 h 518"/>
                <a:gd name="T10" fmla="*/ 0 w 590"/>
                <a:gd name="T11" fmla="*/ 0 h 518"/>
                <a:gd name="T12" fmla="*/ 0 w 590"/>
                <a:gd name="T13" fmla="*/ 0 h 518"/>
                <a:gd name="T14" fmla="*/ 0 w 590"/>
                <a:gd name="T15" fmla="*/ 0 h 518"/>
                <a:gd name="T16" fmla="*/ 0 w 590"/>
                <a:gd name="T17" fmla="*/ 0 h 518"/>
                <a:gd name="T18" fmla="*/ 0 w 590"/>
                <a:gd name="T19" fmla="*/ 0 h 518"/>
                <a:gd name="T20" fmla="*/ 0 w 590"/>
                <a:gd name="T21" fmla="*/ 0 h 518"/>
                <a:gd name="T22" fmla="*/ 0 w 590"/>
                <a:gd name="T23" fmla="*/ 0 h 518"/>
                <a:gd name="T24" fmla="*/ 0 w 590"/>
                <a:gd name="T25" fmla="*/ 0 h 518"/>
                <a:gd name="T26" fmla="*/ 0 w 590"/>
                <a:gd name="T27" fmla="*/ 0 h 518"/>
                <a:gd name="T28" fmla="*/ 0 w 590"/>
                <a:gd name="T29" fmla="*/ 0 h 518"/>
                <a:gd name="T30" fmla="*/ 0 w 590"/>
                <a:gd name="T31" fmla="*/ 0 h 518"/>
                <a:gd name="T32" fmla="*/ 0 w 590"/>
                <a:gd name="T33" fmla="*/ 0 h 518"/>
                <a:gd name="T34" fmla="*/ 0 w 590"/>
                <a:gd name="T35" fmla="*/ 0 h 518"/>
                <a:gd name="T36" fmla="*/ 0 w 590"/>
                <a:gd name="T37" fmla="*/ 0 h 518"/>
                <a:gd name="T38" fmla="*/ 0 w 590"/>
                <a:gd name="T39" fmla="*/ 0 h 518"/>
                <a:gd name="T40" fmla="*/ 0 w 590"/>
                <a:gd name="T41" fmla="*/ 0 h 51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90" h="518">
                  <a:moveTo>
                    <a:pt x="29" y="201"/>
                  </a:moveTo>
                  <a:lnTo>
                    <a:pt x="0" y="259"/>
                  </a:lnTo>
                  <a:lnTo>
                    <a:pt x="0" y="317"/>
                  </a:lnTo>
                  <a:lnTo>
                    <a:pt x="72" y="331"/>
                  </a:lnTo>
                  <a:lnTo>
                    <a:pt x="129" y="388"/>
                  </a:lnTo>
                  <a:lnTo>
                    <a:pt x="173" y="403"/>
                  </a:lnTo>
                  <a:lnTo>
                    <a:pt x="201" y="446"/>
                  </a:lnTo>
                  <a:lnTo>
                    <a:pt x="244" y="460"/>
                  </a:lnTo>
                  <a:lnTo>
                    <a:pt x="317" y="518"/>
                  </a:lnTo>
                  <a:lnTo>
                    <a:pt x="403" y="518"/>
                  </a:lnTo>
                  <a:lnTo>
                    <a:pt x="517" y="417"/>
                  </a:lnTo>
                  <a:lnTo>
                    <a:pt x="575" y="417"/>
                  </a:lnTo>
                  <a:lnTo>
                    <a:pt x="590" y="345"/>
                  </a:lnTo>
                  <a:lnTo>
                    <a:pt x="561" y="302"/>
                  </a:lnTo>
                  <a:lnTo>
                    <a:pt x="561" y="173"/>
                  </a:lnTo>
                  <a:lnTo>
                    <a:pt x="489" y="115"/>
                  </a:lnTo>
                  <a:lnTo>
                    <a:pt x="431" y="115"/>
                  </a:lnTo>
                  <a:lnTo>
                    <a:pt x="403" y="72"/>
                  </a:lnTo>
                  <a:lnTo>
                    <a:pt x="360" y="0"/>
                  </a:lnTo>
                  <a:lnTo>
                    <a:pt x="287" y="101"/>
                  </a:lnTo>
                  <a:lnTo>
                    <a:pt x="29" y="201"/>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11" name="Freeform 26"/>
            <p:cNvSpPr>
              <a:spLocks noChangeAspect="1"/>
            </p:cNvSpPr>
            <p:nvPr/>
          </p:nvSpPr>
          <p:spPr bwMode="auto">
            <a:xfrm>
              <a:off x="287" y="581"/>
              <a:ext cx="165" cy="230"/>
            </a:xfrm>
            <a:custGeom>
              <a:avLst/>
              <a:gdLst>
                <a:gd name="T0" fmla="*/ 0 w 2559"/>
                <a:gd name="T1" fmla="*/ 0 h 2948"/>
                <a:gd name="T2" fmla="*/ 0 w 2559"/>
                <a:gd name="T3" fmla="*/ 0 h 2948"/>
                <a:gd name="T4" fmla="*/ 0 w 2559"/>
                <a:gd name="T5" fmla="*/ 0 h 2948"/>
                <a:gd name="T6" fmla="*/ 0 w 2559"/>
                <a:gd name="T7" fmla="*/ 0 h 2948"/>
                <a:gd name="T8" fmla="*/ 0 w 2559"/>
                <a:gd name="T9" fmla="*/ 0 h 2948"/>
                <a:gd name="T10" fmla="*/ 0 w 2559"/>
                <a:gd name="T11" fmla="*/ 0 h 2948"/>
                <a:gd name="T12" fmla="*/ 0 w 2559"/>
                <a:gd name="T13" fmla="*/ 0 h 2948"/>
                <a:gd name="T14" fmla="*/ 0 w 2559"/>
                <a:gd name="T15" fmla="*/ 0 h 2948"/>
                <a:gd name="T16" fmla="*/ 0 w 2559"/>
                <a:gd name="T17" fmla="*/ 0 h 2948"/>
                <a:gd name="T18" fmla="*/ 0 w 2559"/>
                <a:gd name="T19" fmla="*/ 0 h 2948"/>
                <a:gd name="T20" fmla="*/ 0 w 2559"/>
                <a:gd name="T21" fmla="*/ 0 h 2948"/>
                <a:gd name="T22" fmla="*/ 0 w 2559"/>
                <a:gd name="T23" fmla="*/ 0 h 2948"/>
                <a:gd name="T24" fmla="*/ 0 w 2559"/>
                <a:gd name="T25" fmla="*/ 0 h 2948"/>
                <a:gd name="T26" fmla="*/ 0 w 2559"/>
                <a:gd name="T27" fmla="*/ 0 h 2948"/>
                <a:gd name="T28" fmla="*/ 0 w 2559"/>
                <a:gd name="T29" fmla="*/ 0 h 2948"/>
                <a:gd name="T30" fmla="*/ 0 w 2559"/>
                <a:gd name="T31" fmla="*/ 0 h 2948"/>
                <a:gd name="T32" fmla="*/ 0 w 2559"/>
                <a:gd name="T33" fmla="*/ 0 h 2948"/>
                <a:gd name="T34" fmla="*/ 0 w 2559"/>
                <a:gd name="T35" fmla="*/ 0 h 2948"/>
                <a:gd name="T36" fmla="*/ 0 w 2559"/>
                <a:gd name="T37" fmla="*/ 0 h 2948"/>
                <a:gd name="T38" fmla="*/ 0 w 2559"/>
                <a:gd name="T39" fmla="*/ 0 h 2948"/>
                <a:gd name="T40" fmla="*/ 0 w 2559"/>
                <a:gd name="T41" fmla="*/ 0 h 2948"/>
                <a:gd name="T42" fmla="*/ 0 w 2559"/>
                <a:gd name="T43" fmla="*/ 0 h 2948"/>
                <a:gd name="T44" fmla="*/ 0 w 2559"/>
                <a:gd name="T45" fmla="*/ 0 h 2948"/>
                <a:gd name="T46" fmla="*/ 0 w 2559"/>
                <a:gd name="T47" fmla="*/ 0 h 2948"/>
                <a:gd name="T48" fmla="*/ 0 w 2559"/>
                <a:gd name="T49" fmla="*/ 0 h 2948"/>
                <a:gd name="T50" fmla="*/ 0 w 2559"/>
                <a:gd name="T51" fmla="*/ 0 h 2948"/>
                <a:gd name="T52" fmla="*/ 0 w 2559"/>
                <a:gd name="T53" fmla="*/ 0 h 2948"/>
                <a:gd name="T54" fmla="*/ 0 w 2559"/>
                <a:gd name="T55" fmla="*/ 0 h 2948"/>
                <a:gd name="T56" fmla="*/ 0 w 2559"/>
                <a:gd name="T57" fmla="*/ 0 h 2948"/>
                <a:gd name="T58" fmla="*/ 0 w 2559"/>
                <a:gd name="T59" fmla="*/ 0 h 2948"/>
                <a:gd name="T60" fmla="*/ 0 w 2559"/>
                <a:gd name="T61" fmla="*/ 0 h 2948"/>
                <a:gd name="T62" fmla="*/ 0 w 2559"/>
                <a:gd name="T63" fmla="*/ 0 h 2948"/>
                <a:gd name="T64" fmla="*/ 0 w 2559"/>
                <a:gd name="T65" fmla="*/ 0 h 2948"/>
                <a:gd name="T66" fmla="*/ 0 w 2559"/>
                <a:gd name="T67" fmla="*/ 0 h 2948"/>
                <a:gd name="T68" fmla="*/ 0 w 2559"/>
                <a:gd name="T69" fmla="*/ 0 h 2948"/>
                <a:gd name="T70" fmla="*/ 0 w 2559"/>
                <a:gd name="T71" fmla="*/ 0 h 2948"/>
                <a:gd name="T72" fmla="*/ 0 w 2559"/>
                <a:gd name="T73" fmla="*/ 0 h 2948"/>
                <a:gd name="T74" fmla="*/ 0 w 2559"/>
                <a:gd name="T75" fmla="*/ 0 h 2948"/>
                <a:gd name="T76" fmla="*/ 0 w 2559"/>
                <a:gd name="T77" fmla="*/ 0 h 2948"/>
                <a:gd name="T78" fmla="*/ 0 w 2559"/>
                <a:gd name="T79" fmla="*/ 0 h 2948"/>
                <a:gd name="T80" fmla="*/ 0 w 2559"/>
                <a:gd name="T81" fmla="*/ 0 h 2948"/>
                <a:gd name="T82" fmla="*/ 0 w 2559"/>
                <a:gd name="T83" fmla="*/ 0 h 2948"/>
                <a:gd name="T84" fmla="*/ 0 w 2559"/>
                <a:gd name="T85" fmla="*/ 0 h 2948"/>
                <a:gd name="T86" fmla="*/ 0 w 2559"/>
                <a:gd name="T87" fmla="*/ 0 h 2948"/>
                <a:gd name="T88" fmla="*/ 0 w 2559"/>
                <a:gd name="T89" fmla="*/ 0 h 2948"/>
                <a:gd name="T90" fmla="*/ 0 w 2559"/>
                <a:gd name="T91" fmla="*/ 0 h 2948"/>
                <a:gd name="T92" fmla="*/ 0 w 2559"/>
                <a:gd name="T93" fmla="*/ 0 h 2948"/>
                <a:gd name="T94" fmla="*/ 0 w 2559"/>
                <a:gd name="T95" fmla="*/ 0 h 2948"/>
                <a:gd name="T96" fmla="*/ 0 w 2559"/>
                <a:gd name="T97" fmla="*/ 0 h 2948"/>
                <a:gd name="T98" fmla="*/ 0 w 2559"/>
                <a:gd name="T99" fmla="*/ 0 h 2948"/>
                <a:gd name="T100" fmla="*/ 0 w 2559"/>
                <a:gd name="T101" fmla="*/ 0 h 2948"/>
                <a:gd name="T102" fmla="*/ 0 w 2559"/>
                <a:gd name="T103" fmla="*/ 0 h 2948"/>
                <a:gd name="T104" fmla="*/ 0 w 2559"/>
                <a:gd name="T105" fmla="*/ 0 h 294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559" h="2948">
                  <a:moveTo>
                    <a:pt x="1584" y="490"/>
                  </a:moveTo>
                  <a:lnTo>
                    <a:pt x="1732" y="490"/>
                  </a:lnTo>
                  <a:lnTo>
                    <a:pt x="1750" y="550"/>
                  </a:lnTo>
                  <a:lnTo>
                    <a:pt x="1857" y="650"/>
                  </a:lnTo>
                  <a:lnTo>
                    <a:pt x="1982" y="650"/>
                  </a:lnTo>
                  <a:lnTo>
                    <a:pt x="2005" y="768"/>
                  </a:lnTo>
                  <a:lnTo>
                    <a:pt x="1940" y="768"/>
                  </a:lnTo>
                  <a:lnTo>
                    <a:pt x="2169" y="809"/>
                  </a:lnTo>
                  <a:lnTo>
                    <a:pt x="2274" y="704"/>
                  </a:lnTo>
                  <a:lnTo>
                    <a:pt x="2334" y="884"/>
                  </a:lnTo>
                  <a:lnTo>
                    <a:pt x="2484" y="1154"/>
                  </a:lnTo>
                  <a:lnTo>
                    <a:pt x="2544" y="1244"/>
                  </a:lnTo>
                  <a:lnTo>
                    <a:pt x="2544" y="1364"/>
                  </a:lnTo>
                  <a:lnTo>
                    <a:pt x="2559" y="1454"/>
                  </a:lnTo>
                  <a:lnTo>
                    <a:pt x="2514" y="1619"/>
                  </a:lnTo>
                  <a:lnTo>
                    <a:pt x="2289" y="1559"/>
                  </a:lnTo>
                  <a:lnTo>
                    <a:pt x="2274" y="1409"/>
                  </a:lnTo>
                  <a:lnTo>
                    <a:pt x="2259" y="1469"/>
                  </a:lnTo>
                  <a:lnTo>
                    <a:pt x="2199" y="1364"/>
                  </a:lnTo>
                  <a:lnTo>
                    <a:pt x="2109" y="1424"/>
                  </a:lnTo>
                  <a:lnTo>
                    <a:pt x="1982" y="1483"/>
                  </a:lnTo>
                  <a:lnTo>
                    <a:pt x="1940" y="1560"/>
                  </a:lnTo>
                  <a:lnTo>
                    <a:pt x="1795" y="1483"/>
                  </a:lnTo>
                  <a:lnTo>
                    <a:pt x="1772" y="1520"/>
                  </a:lnTo>
                  <a:lnTo>
                    <a:pt x="1835" y="1700"/>
                  </a:lnTo>
                  <a:lnTo>
                    <a:pt x="1897" y="1740"/>
                  </a:lnTo>
                  <a:lnTo>
                    <a:pt x="1795" y="1898"/>
                  </a:lnTo>
                  <a:lnTo>
                    <a:pt x="1815" y="1995"/>
                  </a:lnTo>
                  <a:lnTo>
                    <a:pt x="1835" y="2155"/>
                  </a:lnTo>
                  <a:lnTo>
                    <a:pt x="1897" y="2315"/>
                  </a:lnTo>
                  <a:lnTo>
                    <a:pt x="1940" y="2393"/>
                  </a:lnTo>
                  <a:lnTo>
                    <a:pt x="1920" y="2453"/>
                  </a:lnTo>
                  <a:lnTo>
                    <a:pt x="1647" y="2750"/>
                  </a:lnTo>
                  <a:lnTo>
                    <a:pt x="1624" y="2908"/>
                  </a:lnTo>
                  <a:lnTo>
                    <a:pt x="1647" y="2948"/>
                  </a:lnTo>
                  <a:lnTo>
                    <a:pt x="1562" y="2948"/>
                  </a:lnTo>
                  <a:lnTo>
                    <a:pt x="1332" y="2848"/>
                  </a:lnTo>
                  <a:lnTo>
                    <a:pt x="1289" y="2790"/>
                  </a:lnTo>
                  <a:lnTo>
                    <a:pt x="1249" y="2550"/>
                  </a:lnTo>
                  <a:lnTo>
                    <a:pt x="1186" y="2453"/>
                  </a:lnTo>
                  <a:lnTo>
                    <a:pt x="1039" y="2373"/>
                  </a:lnTo>
                  <a:lnTo>
                    <a:pt x="976" y="2293"/>
                  </a:lnTo>
                  <a:lnTo>
                    <a:pt x="956" y="2115"/>
                  </a:lnTo>
                  <a:lnTo>
                    <a:pt x="851" y="2115"/>
                  </a:lnTo>
                  <a:lnTo>
                    <a:pt x="828" y="1918"/>
                  </a:lnTo>
                  <a:lnTo>
                    <a:pt x="788" y="1918"/>
                  </a:lnTo>
                  <a:lnTo>
                    <a:pt x="788" y="1700"/>
                  </a:lnTo>
                  <a:lnTo>
                    <a:pt x="746" y="1720"/>
                  </a:lnTo>
                  <a:lnTo>
                    <a:pt x="746" y="1600"/>
                  </a:lnTo>
                  <a:lnTo>
                    <a:pt x="703" y="1540"/>
                  </a:lnTo>
                  <a:lnTo>
                    <a:pt x="641" y="1520"/>
                  </a:lnTo>
                  <a:lnTo>
                    <a:pt x="723" y="1443"/>
                  </a:lnTo>
                  <a:lnTo>
                    <a:pt x="703" y="1383"/>
                  </a:lnTo>
                  <a:lnTo>
                    <a:pt x="578" y="1303"/>
                  </a:lnTo>
                  <a:lnTo>
                    <a:pt x="578" y="1185"/>
                  </a:lnTo>
                  <a:lnTo>
                    <a:pt x="430" y="1085"/>
                  </a:lnTo>
                  <a:lnTo>
                    <a:pt x="473" y="985"/>
                  </a:lnTo>
                  <a:lnTo>
                    <a:pt x="436" y="960"/>
                  </a:lnTo>
                  <a:lnTo>
                    <a:pt x="388" y="1045"/>
                  </a:lnTo>
                  <a:lnTo>
                    <a:pt x="263" y="968"/>
                  </a:lnTo>
                  <a:lnTo>
                    <a:pt x="325" y="865"/>
                  </a:lnTo>
                  <a:lnTo>
                    <a:pt x="395" y="885"/>
                  </a:lnTo>
                  <a:lnTo>
                    <a:pt x="415" y="840"/>
                  </a:lnTo>
                  <a:lnTo>
                    <a:pt x="486" y="860"/>
                  </a:lnTo>
                  <a:lnTo>
                    <a:pt x="451" y="945"/>
                  </a:lnTo>
                  <a:lnTo>
                    <a:pt x="496" y="968"/>
                  </a:lnTo>
                  <a:lnTo>
                    <a:pt x="546" y="820"/>
                  </a:lnTo>
                  <a:lnTo>
                    <a:pt x="350" y="760"/>
                  </a:lnTo>
                  <a:lnTo>
                    <a:pt x="130" y="765"/>
                  </a:lnTo>
                  <a:lnTo>
                    <a:pt x="0" y="195"/>
                  </a:lnTo>
                  <a:lnTo>
                    <a:pt x="160" y="250"/>
                  </a:lnTo>
                  <a:lnTo>
                    <a:pt x="240" y="610"/>
                  </a:lnTo>
                  <a:lnTo>
                    <a:pt x="330" y="605"/>
                  </a:lnTo>
                  <a:lnTo>
                    <a:pt x="275" y="275"/>
                  </a:lnTo>
                  <a:lnTo>
                    <a:pt x="365" y="300"/>
                  </a:lnTo>
                  <a:lnTo>
                    <a:pt x="380" y="380"/>
                  </a:lnTo>
                  <a:lnTo>
                    <a:pt x="425" y="385"/>
                  </a:lnTo>
                  <a:lnTo>
                    <a:pt x="471" y="640"/>
                  </a:lnTo>
                  <a:lnTo>
                    <a:pt x="601" y="665"/>
                  </a:lnTo>
                  <a:lnTo>
                    <a:pt x="611" y="610"/>
                  </a:lnTo>
                  <a:lnTo>
                    <a:pt x="556" y="595"/>
                  </a:lnTo>
                  <a:lnTo>
                    <a:pt x="536" y="415"/>
                  </a:lnTo>
                  <a:lnTo>
                    <a:pt x="731" y="395"/>
                  </a:lnTo>
                  <a:lnTo>
                    <a:pt x="736" y="355"/>
                  </a:lnTo>
                  <a:lnTo>
                    <a:pt x="598" y="350"/>
                  </a:lnTo>
                  <a:lnTo>
                    <a:pt x="598" y="293"/>
                  </a:lnTo>
                  <a:lnTo>
                    <a:pt x="746" y="293"/>
                  </a:lnTo>
                  <a:lnTo>
                    <a:pt x="746" y="233"/>
                  </a:lnTo>
                  <a:lnTo>
                    <a:pt x="621" y="233"/>
                  </a:lnTo>
                  <a:lnTo>
                    <a:pt x="456" y="215"/>
                  </a:lnTo>
                  <a:lnTo>
                    <a:pt x="270" y="170"/>
                  </a:lnTo>
                  <a:lnTo>
                    <a:pt x="245" y="30"/>
                  </a:lnTo>
                  <a:lnTo>
                    <a:pt x="395" y="55"/>
                  </a:lnTo>
                  <a:lnTo>
                    <a:pt x="446" y="110"/>
                  </a:lnTo>
                  <a:lnTo>
                    <a:pt x="578" y="135"/>
                  </a:lnTo>
                  <a:lnTo>
                    <a:pt x="578" y="75"/>
                  </a:lnTo>
                  <a:lnTo>
                    <a:pt x="461" y="45"/>
                  </a:lnTo>
                  <a:lnTo>
                    <a:pt x="461" y="0"/>
                  </a:lnTo>
                  <a:lnTo>
                    <a:pt x="641" y="15"/>
                  </a:lnTo>
                  <a:lnTo>
                    <a:pt x="996" y="135"/>
                  </a:lnTo>
                  <a:lnTo>
                    <a:pt x="1059" y="153"/>
                  </a:lnTo>
                  <a:lnTo>
                    <a:pt x="1101" y="153"/>
                  </a:lnTo>
                  <a:lnTo>
                    <a:pt x="1206" y="213"/>
                  </a:lnTo>
                  <a:lnTo>
                    <a:pt x="1312" y="333"/>
                  </a:lnTo>
                  <a:lnTo>
                    <a:pt x="1397" y="333"/>
                  </a:lnTo>
                  <a:lnTo>
                    <a:pt x="1584" y="233"/>
                  </a:lnTo>
                  <a:lnTo>
                    <a:pt x="1584" y="49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12" name="Freeform 27"/>
            <p:cNvSpPr>
              <a:spLocks noChangeAspect="1"/>
            </p:cNvSpPr>
            <p:nvPr/>
          </p:nvSpPr>
          <p:spPr bwMode="auto">
            <a:xfrm>
              <a:off x="401" y="688"/>
              <a:ext cx="32" cy="79"/>
            </a:xfrm>
            <a:custGeom>
              <a:avLst/>
              <a:gdLst>
                <a:gd name="T0" fmla="*/ 0 w 345"/>
                <a:gd name="T1" fmla="*/ 0 h 733"/>
                <a:gd name="T2" fmla="*/ 0 w 345"/>
                <a:gd name="T3" fmla="*/ 0 h 733"/>
                <a:gd name="T4" fmla="*/ 0 w 345"/>
                <a:gd name="T5" fmla="*/ 0 h 733"/>
                <a:gd name="T6" fmla="*/ 0 w 345"/>
                <a:gd name="T7" fmla="*/ 0 h 733"/>
                <a:gd name="T8" fmla="*/ 0 w 345"/>
                <a:gd name="T9" fmla="*/ 0 h 733"/>
                <a:gd name="T10" fmla="*/ 0 w 345"/>
                <a:gd name="T11" fmla="*/ 0 h 733"/>
                <a:gd name="T12" fmla="*/ 0 w 345"/>
                <a:gd name="T13" fmla="*/ 0 h 733"/>
                <a:gd name="T14" fmla="*/ 0 w 345"/>
                <a:gd name="T15" fmla="*/ 0 h 733"/>
                <a:gd name="T16" fmla="*/ 0 w 345"/>
                <a:gd name="T17" fmla="*/ 0 h 733"/>
                <a:gd name="T18" fmla="*/ 0 w 345"/>
                <a:gd name="T19" fmla="*/ 0 h 733"/>
                <a:gd name="T20" fmla="*/ 0 w 345"/>
                <a:gd name="T21" fmla="*/ 0 h 733"/>
                <a:gd name="T22" fmla="*/ 0 w 345"/>
                <a:gd name="T23" fmla="*/ 0 h 733"/>
                <a:gd name="T24" fmla="*/ 0 w 345"/>
                <a:gd name="T25" fmla="*/ 0 h 733"/>
                <a:gd name="T26" fmla="*/ 0 w 345"/>
                <a:gd name="T27" fmla="*/ 0 h 733"/>
                <a:gd name="T28" fmla="*/ 0 w 345"/>
                <a:gd name="T29" fmla="*/ 0 h 733"/>
                <a:gd name="T30" fmla="*/ 0 w 345"/>
                <a:gd name="T31" fmla="*/ 0 h 733"/>
                <a:gd name="T32" fmla="*/ 0 w 345"/>
                <a:gd name="T33" fmla="*/ 0 h 733"/>
                <a:gd name="T34" fmla="*/ 0 w 345"/>
                <a:gd name="T35" fmla="*/ 0 h 733"/>
                <a:gd name="T36" fmla="*/ 0 w 345"/>
                <a:gd name="T37" fmla="*/ 0 h 733"/>
                <a:gd name="T38" fmla="*/ 0 w 345"/>
                <a:gd name="T39" fmla="*/ 0 h 733"/>
                <a:gd name="T40" fmla="*/ 0 w 345"/>
                <a:gd name="T41" fmla="*/ 0 h 733"/>
                <a:gd name="T42" fmla="*/ 0 w 345"/>
                <a:gd name="T43" fmla="*/ 0 h 733"/>
                <a:gd name="T44" fmla="*/ 0 w 345"/>
                <a:gd name="T45" fmla="*/ 0 h 733"/>
                <a:gd name="T46" fmla="*/ 0 w 345"/>
                <a:gd name="T47" fmla="*/ 0 h 733"/>
                <a:gd name="T48" fmla="*/ 0 w 345"/>
                <a:gd name="T49" fmla="*/ 0 h 733"/>
                <a:gd name="T50" fmla="*/ 0 w 345"/>
                <a:gd name="T51" fmla="*/ 0 h 733"/>
                <a:gd name="T52" fmla="*/ 0 w 345"/>
                <a:gd name="T53" fmla="*/ 0 h 733"/>
                <a:gd name="T54" fmla="*/ 0 w 345"/>
                <a:gd name="T55" fmla="*/ 0 h 73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45" h="733">
                  <a:moveTo>
                    <a:pt x="43" y="259"/>
                  </a:moveTo>
                  <a:lnTo>
                    <a:pt x="86" y="288"/>
                  </a:lnTo>
                  <a:lnTo>
                    <a:pt x="15" y="402"/>
                  </a:lnTo>
                  <a:lnTo>
                    <a:pt x="29" y="474"/>
                  </a:lnTo>
                  <a:lnTo>
                    <a:pt x="43" y="575"/>
                  </a:lnTo>
                  <a:lnTo>
                    <a:pt x="58" y="647"/>
                  </a:lnTo>
                  <a:lnTo>
                    <a:pt x="101" y="733"/>
                  </a:lnTo>
                  <a:lnTo>
                    <a:pt x="216" y="647"/>
                  </a:lnTo>
                  <a:lnTo>
                    <a:pt x="230" y="589"/>
                  </a:lnTo>
                  <a:lnTo>
                    <a:pt x="259" y="575"/>
                  </a:lnTo>
                  <a:lnTo>
                    <a:pt x="259" y="532"/>
                  </a:lnTo>
                  <a:lnTo>
                    <a:pt x="245" y="503"/>
                  </a:lnTo>
                  <a:lnTo>
                    <a:pt x="245" y="431"/>
                  </a:lnTo>
                  <a:lnTo>
                    <a:pt x="316" y="431"/>
                  </a:lnTo>
                  <a:lnTo>
                    <a:pt x="273" y="359"/>
                  </a:lnTo>
                  <a:lnTo>
                    <a:pt x="273" y="302"/>
                  </a:lnTo>
                  <a:lnTo>
                    <a:pt x="273" y="158"/>
                  </a:lnTo>
                  <a:lnTo>
                    <a:pt x="345" y="158"/>
                  </a:lnTo>
                  <a:lnTo>
                    <a:pt x="345" y="86"/>
                  </a:lnTo>
                  <a:lnTo>
                    <a:pt x="331" y="43"/>
                  </a:lnTo>
                  <a:lnTo>
                    <a:pt x="273" y="0"/>
                  </a:lnTo>
                  <a:lnTo>
                    <a:pt x="216" y="72"/>
                  </a:lnTo>
                  <a:lnTo>
                    <a:pt x="172" y="86"/>
                  </a:lnTo>
                  <a:lnTo>
                    <a:pt x="144" y="101"/>
                  </a:lnTo>
                  <a:lnTo>
                    <a:pt x="115" y="158"/>
                  </a:lnTo>
                  <a:lnTo>
                    <a:pt x="15" y="101"/>
                  </a:lnTo>
                  <a:lnTo>
                    <a:pt x="0" y="129"/>
                  </a:lnTo>
                  <a:lnTo>
                    <a:pt x="43" y="259"/>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13" name="Freeform 28"/>
            <p:cNvSpPr>
              <a:spLocks noChangeAspect="1"/>
            </p:cNvSpPr>
            <p:nvPr/>
          </p:nvSpPr>
          <p:spPr bwMode="auto">
            <a:xfrm>
              <a:off x="424" y="678"/>
              <a:ext cx="63" cy="116"/>
            </a:xfrm>
            <a:custGeom>
              <a:avLst/>
              <a:gdLst>
                <a:gd name="T0" fmla="*/ 0 w 676"/>
                <a:gd name="T1" fmla="*/ 0 h 1079"/>
                <a:gd name="T2" fmla="*/ 0 w 676"/>
                <a:gd name="T3" fmla="*/ 0 h 1079"/>
                <a:gd name="T4" fmla="*/ 0 w 676"/>
                <a:gd name="T5" fmla="*/ 0 h 1079"/>
                <a:gd name="T6" fmla="*/ 0 w 676"/>
                <a:gd name="T7" fmla="*/ 0 h 1079"/>
                <a:gd name="T8" fmla="*/ 0 w 676"/>
                <a:gd name="T9" fmla="*/ 0 h 1079"/>
                <a:gd name="T10" fmla="*/ 0 w 676"/>
                <a:gd name="T11" fmla="*/ 0 h 1079"/>
                <a:gd name="T12" fmla="*/ 0 w 676"/>
                <a:gd name="T13" fmla="*/ 0 h 1079"/>
                <a:gd name="T14" fmla="*/ 0 w 676"/>
                <a:gd name="T15" fmla="*/ 0 h 1079"/>
                <a:gd name="T16" fmla="*/ 0 w 676"/>
                <a:gd name="T17" fmla="*/ 0 h 1079"/>
                <a:gd name="T18" fmla="*/ 0 w 676"/>
                <a:gd name="T19" fmla="*/ 0 h 1079"/>
                <a:gd name="T20" fmla="*/ 0 w 676"/>
                <a:gd name="T21" fmla="*/ 0 h 1079"/>
                <a:gd name="T22" fmla="*/ 0 w 676"/>
                <a:gd name="T23" fmla="*/ 0 h 1079"/>
                <a:gd name="T24" fmla="*/ 0 w 676"/>
                <a:gd name="T25" fmla="*/ 0 h 1079"/>
                <a:gd name="T26" fmla="*/ 0 w 676"/>
                <a:gd name="T27" fmla="*/ 0 h 1079"/>
                <a:gd name="T28" fmla="*/ 0 w 676"/>
                <a:gd name="T29" fmla="*/ 0 h 1079"/>
                <a:gd name="T30" fmla="*/ 0 w 676"/>
                <a:gd name="T31" fmla="*/ 0 h 1079"/>
                <a:gd name="T32" fmla="*/ 0 w 676"/>
                <a:gd name="T33" fmla="*/ 0 h 1079"/>
                <a:gd name="T34" fmla="*/ 0 w 676"/>
                <a:gd name="T35" fmla="*/ 0 h 1079"/>
                <a:gd name="T36" fmla="*/ 0 w 676"/>
                <a:gd name="T37" fmla="*/ 0 h 1079"/>
                <a:gd name="T38" fmla="*/ 0 w 676"/>
                <a:gd name="T39" fmla="*/ 0 h 1079"/>
                <a:gd name="T40" fmla="*/ 0 w 676"/>
                <a:gd name="T41" fmla="*/ 0 h 1079"/>
                <a:gd name="T42" fmla="*/ 0 w 676"/>
                <a:gd name="T43" fmla="*/ 0 h 1079"/>
                <a:gd name="T44" fmla="*/ 0 w 676"/>
                <a:gd name="T45" fmla="*/ 0 h 1079"/>
                <a:gd name="T46" fmla="*/ 0 w 676"/>
                <a:gd name="T47" fmla="*/ 0 h 1079"/>
                <a:gd name="T48" fmla="*/ 0 w 676"/>
                <a:gd name="T49" fmla="*/ 0 h 1079"/>
                <a:gd name="T50" fmla="*/ 0 w 676"/>
                <a:gd name="T51" fmla="*/ 0 h 1079"/>
                <a:gd name="T52" fmla="*/ 0 w 676"/>
                <a:gd name="T53" fmla="*/ 0 h 1079"/>
                <a:gd name="T54" fmla="*/ 0 w 676"/>
                <a:gd name="T55" fmla="*/ 0 h 1079"/>
                <a:gd name="T56" fmla="*/ 0 w 676"/>
                <a:gd name="T57" fmla="*/ 0 h 1079"/>
                <a:gd name="T58" fmla="*/ 0 w 676"/>
                <a:gd name="T59" fmla="*/ 0 h 1079"/>
                <a:gd name="T60" fmla="*/ 0 w 676"/>
                <a:gd name="T61" fmla="*/ 0 h 1079"/>
                <a:gd name="T62" fmla="*/ 0 w 676"/>
                <a:gd name="T63" fmla="*/ 0 h 1079"/>
                <a:gd name="T64" fmla="*/ 0 w 676"/>
                <a:gd name="T65" fmla="*/ 0 h 1079"/>
                <a:gd name="T66" fmla="*/ 0 w 676"/>
                <a:gd name="T67" fmla="*/ 0 h 1079"/>
                <a:gd name="T68" fmla="*/ 0 w 676"/>
                <a:gd name="T69" fmla="*/ 0 h 1079"/>
                <a:gd name="T70" fmla="*/ 0 w 676"/>
                <a:gd name="T71" fmla="*/ 0 h 1079"/>
                <a:gd name="T72" fmla="*/ 0 w 676"/>
                <a:gd name="T73" fmla="*/ 0 h 1079"/>
                <a:gd name="T74" fmla="*/ 0 w 676"/>
                <a:gd name="T75" fmla="*/ 0 h 1079"/>
                <a:gd name="T76" fmla="*/ 0 w 676"/>
                <a:gd name="T77" fmla="*/ 0 h 1079"/>
                <a:gd name="T78" fmla="*/ 0 w 676"/>
                <a:gd name="T79" fmla="*/ 0 h 1079"/>
                <a:gd name="T80" fmla="*/ 0 w 676"/>
                <a:gd name="T81" fmla="*/ 0 h 1079"/>
                <a:gd name="T82" fmla="*/ 0 w 676"/>
                <a:gd name="T83" fmla="*/ 0 h 107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676" h="1079">
                  <a:moveTo>
                    <a:pt x="28" y="431"/>
                  </a:moveTo>
                  <a:lnTo>
                    <a:pt x="71" y="503"/>
                  </a:lnTo>
                  <a:lnTo>
                    <a:pt x="0" y="503"/>
                  </a:lnTo>
                  <a:lnTo>
                    <a:pt x="0" y="575"/>
                  </a:lnTo>
                  <a:lnTo>
                    <a:pt x="14" y="590"/>
                  </a:lnTo>
                  <a:lnTo>
                    <a:pt x="14" y="647"/>
                  </a:lnTo>
                  <a:lnTo>
                    <a:pt x="57" y="676"/>
                  </a:lnTo>
                  <a:lnTo>
                    <a:pt x="129" y="661"/>
                  </a:lnTo>
                  <a:lnTo>
                    <a:pt x="201" y="661"/>
                  </a:lnTo>
                  <a:lnTo>
                    <a:pt x="244" y="748"/>
                  </a:lnTo>
                  <a:lnTo>
                    <a:pt x="230" y="820"/>
                  </a:lnTo>
                  <a:lnTo>
                    <a:pt x="230" y="935"/>
                  </a:lnTo>
                  <a:lnTo>
                    <a:pt x="316" y="992"/>
                  </a:lnTo>
                  <a:lnTo>
                    <a:pt x="359" y="1007"/>
                  </a:lnTo>
                  <a:lnTo>
                    <a:pt x="460" y="1079"/>
                  </a:lnTo>
                  <a:lnTo>
                    <a:pt x="503" y="992"/>
                  </a:lnTo>
                  <a:lnTo>
                    <a:pt x="561" y="978"/>
                  </a:lnTo>
                  <a:lnTo>
                    <a:pt x="590" y="877"/>
                  </a:lnTo>
                  <a:lnTo>
                    <a:pt x="590" y="748"/>
                  </a:lnTo>
                  <a:lnTo>
                    <a:pt x="546" y="604"/>
                  </a:lnTo>
                  <a:lnTo>
                    <a:pt x="546" y="503"/>
                  </a:lnTo>
                  <a:lnTo>
                    <a:pt x="590" y="474"/>
                  </a:lnTo>
                  <a:lnTo>
                    <a:pt x="647" y="503"/>
                  </a:lnTo>
                  <a:lnTo>
                    <a:pt x="676" y="503"/>
                  </a:lnTo>
                  <a:lnTo>
                    <a:pt x="676" y="417"/>
                  </a:lnTo>
                  <a:lnTo>
                    <a:pt x="575" y="302"/>
                  </a:lnTo>
                  <a:lnTo>
                    <a:pt x="604" y="259"/>
                  </a:lnTo>
                  <a:lnTo>
                    <a:pt x="590" y="216"/>
                  </a:lnTo>
                  <a:lnTo>
                    <a:pt x="604" y="173"/>
                  </a:lnTo>
                  <a:lnTo>
                    <a:pt x="604" y="100"/>
                  </a:lnTo>
                  <a:lnTo>
                    <a:pt x="633" y="57"/>
                  </a:lnTo>
                  <a:lnTo>
                    <a:pt x="532" y="29"/>
                  </a:lnTo>
                  <a:lnTo>
                    <a:pt x="388" y="29"/>
                  </a:lnTo>
                  <a:lnTo>
                    <a:pt x="302" y="0"/>
                  </a:lnTo>
                  <a:lnTo>
                    <a:pt x="287" y="115"/>
                  </a:lnTo>
                  <a:lnTo>
                    <a:pt x="244" y="144"/>
                  </a:lnTo>
                  <a:lnTo>
                    <a:pt x="273" y="187"/>
                  </a:lnTo>
                  <a:lnTo>
                    <a:pt x="273" y="259"/>
                  </a:lnTo>
                  <a:lnTo>
                    <a:pt x="187" y="259"/>
                  </a:lnTo>
                  <a:lnTo>
                    <a:pt x="100" y="230"/>
                  </a:lnTo>
                  <a:lnTo>
                    <a:pt x="28" y="230"/>
                  </a:lnTo>
                  <a:lnTo>
                    <a:pt x="28" y="431"/>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14" name="Freeform 29"/>
            <p:cNvSpPr>
              <a:spLocks noChangeAspect="1"/>
            </p:cNvSpPr>
            <p:nvPr/>
          </p:nvSpPr>
          <p:spPr bwMode="auto">
            <a:xfrm>
              <a:off x="360" y="750"/>
              <a:ext cx="160" cy="179"/>
            </a:xfrm>
            <a:custGeom>
              <a:avLst/>
              <a:gdLst>
                <a:gd name="T0" fmla="*/ 0 w 1712"/>
                <a:gd name="T1" fmla="*/ 0 h 1668"/>
                <a:gd name="T2" fmla="*/ 0 w 1712"/>
                <a:gd name="T3" fmla="*/ 0 h 1668"/>
                <a:gd name="T4" fmla="*/ 0 w 1712"/>
                <a:gd name="T5" fmla="*/ 0 h 1668"/>
                <a:gd name="T6" fmla="*/ 0 w 1712"/>
                <a:gd name="T7" fmla="*/ 0 h 1668"/>
                <a:gd name="T8" fmla="*/ 0 w 1712"/>
                <a:gd name="T9" fmla="*/ 0 h 1668"/>
                <a:gd name="T10" fmla="*/ 0 w 1712"/>
                <a:gd name="T11" fmla="*/ 0 h 1668"/>
                <a:gd name="T12" fmla="*/ 0 w 1712"/>
                <a:gd name="T13" fmla="*/ 0 h 1668"/>
                <a:gd name="T14" fmla="*/ 0 w 1712"/>
                <a:gd name="T15" fmla="*/ 0 h 1668"/>
                <a:gd name="T16" fmla="*/ 0 w 1712"/>
                <a:gd name="T17" fmla="*/ 0 h 1668"/>
                <a:gd name="T18" fmla="*/ 0 w 1712"/>
                <a:gd name="T19" fmla="*/ 0 h 1668"/>
                <a:gd name="T20" fmla="*/ 0 w 1712"/>
                <a:gd name="T21" fmla="*/ 0 h 1668"/>
                <a:gd name="T22" fmla="*/ 0 w 1712"/>
                <a:gd name="T23" fmla="*/ 0 h 1668"/>
                <a:gd name="T24" fmla="*/ 0 w 1712"/>
                <a:gd name="T25" fmla="*/ 0 h 1668"/>
                <a:gd name="T26" fmla="*/ 0 w 1712"/>
                <a:gd name="T27" fmla="*/ 0 h 1668"/>
                <a:gd name="T28" fmla="*/ 0 w 1712"/>
                <a:gd name="T29" fmla="*/ 0 h 1668"/>
                <a:gd name="T30" fmla="*/ 0 w 1712"/>
                <a:gd name="T31" fmla="*/ 0 h 1668"/>
                <a:gd name="T32" fmla="*/ 0 w 1712"/>
                <a:gd name="T33" fmla="*/ 0 h 1668"/>
                <a:gd name="T34" fmla="*/ 0 w 1712"/>
                <a:gd name="T35" fmla="*/ 0 h 1668"/>
                <a:gd name="T36" fmla="*/ 0 w 1712"/>
                <a:gd name="T37" fmla="*/ 0 h 1668"/>
                <a:gd name="T38" fmla="*/ 0 w 1712"/>
                <a:gd name="T39" fmla="*/ 0 h 1668"/>
                <a:gd name="T40" fmla="*/ 0 w 1712"/>
                <a:gd name="T41" fmla="*/ 0 h 1668"/>
                <a:gd name="T42" fmla="*/ 0 w 1712"/>
                <a:gd name="T43" fmla="*/ 0 h 1668"/>
                <a:gd name="T44" fmla="*/ 0 w 1712"/>
                <a:gd name="T45" fmla="*/ 0 h 1668"/>
                <a:gd name="T46" fmla="*/ 0 w 1712"/>
                <a:gd name="T47" fmla="*/ 0 h 1668"/>
                <a:gd name="T48" fmla="*/ 0 w 1712"/>
                <a:gd name="T49" fmla="*/ 0 h 1668"/>
                <a:gd name="T50" fmla="*/ 0 w 1712"/>
                <a:gd name="T51" fmla="*/ 0 h 1668"/>
                <a:gd name="T52" fmla="*/ 0 w 1712"/>
                <a:gd name="T53" fmla="*/ 0 h 1668"/>
                <a:gd name="T54" fmla="*/ 0 w 1712"/>
                <a:gd name="T55" fmla="*/ 0 h 1668"/>
                <a:gd name="T56" fmla="*/ 0 w 1712"/>
                <a:gd name="T57" fmla="*/ 0 h 1668"/>
                <a:gd name="T58" fmla="*/ 0 w 1712"/>
                <a:gd name="T59" fmla="*/ 0 h 1668"/>
                <a:gd name="T60" fmla="*/ 0 w 1712"/>
                <a:gd name="T61" fmla="*/ 0 h 1668"/>
                <a:gd name="T62" fmla="*/ 0 w 1712"/>
                <a:gd name="T63" fmla="*/ 0 h 1668"/>
                <a:gd name="T64" fmla="*/ 0 w 1712"/>
                <a:gd name="T65" fmla="*/ 0 h 1668"/>
                <a:gd name="T66" fmla="*/ 0 w 1712"/>
                <a:gd name="T67" fmla="*/ 0 h 1668"/>
                <a:gd name="T68" fmla="*/ 0 w 1712"/>
                <a:gd name="T69" fmla="*/ 0 h 1668"/>
                <a:gd name="T70" fmla="*/ 0 w 1712"/>
                <a:gd name="T71" fmla="*/ 0 h 1668"/>
                <a:gd name="T72" fmla="*/ 0 w 1712"/>
                <a:gd name="T73" fmla="*/ 0 h 1668"/>
                <a:gd name="T74" fmla="*/ 0 w 1712"/>
                <a:gd name="T75" fmla="*/ 0 h 1668"/>
                <a:gd name="T76" fmla="*/ 0 w 1712"/>
                <a:gd name="T77" fmla="*/ 0 h 1668"/>
                <a:gd name="T78" fmla="*/ 0 w 1712"/>
                <a:gd name="T79" fmla="*/ 0 h 1668"/>
                <a:gd name="T80" fmla="*/ 0 w 1712"/>
                <a:gd name="T81" fmla="*/ 0 h 1668"/>
                <a:gd name="T82" fmla="*/ 0 w 1712"/>
                <a:gd name="T83" fmla="*/ 0 h 1668"/>
                <a:gd name="T84" fmla="*/ 0 w 1712"/>
                <a:gd name="T85" fmla="*/ 0 h 1668"/>
                <a:gd name="T86" fmla="*/ 0 w 1712"/>
                <a:gd name="T87" fmla="*/ 0 h 1668"/>
                <a:gd name="T88" fmla="*/ 0 w 1712"/>
                <a:gd name="T89" fmla="*/ 0 h 1668"/>
                <a:gd name="T90" fmla="*/ 0 w 1712"/>
                <a:gd name="T91" fmla="*/ 0 h 1668"/>
                <a:gd name="T92" fmla="*/ 0 w 1712"/>
                <a:gd name="T93" fmla="*/ 0 h 1668"/>
                <a:gd name="T94" fmla="*/ 0 w 1712"/>
                <a:gd name="T95" fmla="*/ 0 h 1668"/>
                <a:gd name="T96" fmla="*/ 0 w 1712"/>
                <a:gd name="T97" fmla="*/ 0 h 1668"/>
                <a:gd name="T98" fmla="*/ 0 w 1712"/>
                <a:gd name="T99" fmla="*/ 0 h 1668"/>
                <a:gd name="T100" fmla="*/ 0 w 1712"/>
                <a:gd name="T101" fmla="*/ 0 h 1668"/>
                <a:gd name="T102" fmla="*/ 0 w 1712"/>
                <a:gd name="T103" fmla="*/ 0 h 1668"/>
                <a:gd name="T104" fmla="*/ 0 w 1712"/>
                <a:gd name="T105" fmla="*/ 0 h 1668"/>
                <a:gd name="T106" fmla="*/ 0 w 1712"/>
                <a:gd name="T107" fmla="*/ 0 h 1668"/>
                <a:gd name="T108" fmla="*/ 0 w 1712"/>
                <a:gd name="T109" fmla="*/ 0 h 166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712" h="1668">
                  <a:moveTo>
                    <a:pt x="1655" y="964"/>
                  </a:moveTo>
                  <a:lnTo>
                    <a:pt x="1712" y="950"/>
                  </a:lnTo>
                  <a:lnTo>
                    <a:pt x="1669" y="1093"/>
                  </a:lnTo>
                  <a:lnTo>
                    <a:pt x="1554" y="1107"/>
                  </a:lnTo>
                  <a:lnTo>
                    <a:pt x="1295" y="1093"/>
                  </a:lnTo>
                  <a:lnTo>
                    <a:pt x="1267" y="1165"/>
                  </a:lnTo>
                  <a:lnTo>
                    <a:pt x="1094" y="1151"/>
                  </a:lnTo>
                  <a:lnTo>
                    <a:pt x="1065" y="1180"/>
                  </a:lnTo>
                  <a:lnTo>
                    <a:pt x="878" y="1194"/>
                  </a:lnTo>
                  <a:lnTo>
                    <a:pt x="763" y="1237"/>
                  </a:lnTo>
                  <a:lnTo>
                    <a:pt x="705" y="1309"/>
                  </a:lnTo>
                  <a:lnTo>
                    <a:pt x="677" y="1367"/>
                  </a:lnTo>
                  <a:lnTo>
                    <a:pt x="547" y="1438"/>
                  </a:lnTo>
                  <a:lnTo>
                    <a:pt x="475" y="1438"/>
                  </a:lnTo>
                  <a:lnTo>
                    <a:pt x="447" y="1481"/>
                  </a:lnTo>
                  <a:lnTo>
                    <a:pt x="404" y="1496"/>
                  </a:lnTo>
                  <a:lnTo>
                    <a:pt x="317" y="1568"/>
                  </a:lnTo>
                  <a:lnTo>
                    <a:pt x="202" y="1655"/>
                  </a:lnTo>
                  <a:lnTo>
                    <a:pt x="144" y="1668"/>
                  </a:lnTo>
                  <a:lnTo>
                    <a:pt x="130" y="1511"/>
                  </a:lnTo>
                  <a:lnTo>
                    <a:pt x="86" y="1481"/>
                  </a:lnTo>
                  <a:lnTo>
                    <a:pt x="43" y="1468"/>
                  </a:lnTo>
                  <a:lnTo>
                    <a:pt x="0" y="1367"/>
                  </a:lnTo>
                  <a:lnTo>
                    <a:pt x="30" y="1324"/>
                  </a:lnTo>
                  <a:lnTo>
                    <a:pt x="43" y="1237"/>
                  </a:lnTo>
                  <a:lnTo>
                    <a:pt x="144" y="1208"/>
                  </a:lnTo>
                  <a:lnTo>
                    <a:pt x="159" y="1137"/>
                  </a:lnTo>
                  <a:lnTo>
                    <a:pt x="217" y="1137"/>
                  </a:lnTo>
                  <a:lnTo>
                    <a:pt x="288" y="1079"/>
                  </a:lnTo>
                  <a:lnTo>
                    <a:pt x="331" y="849"/>
                  </a:lnTo>
                  <a:lnTo>
                    <a:pt x="374" y="748"/>
                  </a:lnTo>
                  <a:lnTo>
                    <a:pt x="374" y="590"/>
                  </a:lnTo>
                  <a:lnTo>
                    <a:pt x="346" y="590"/>
                  </a:lnTo>
                  <a:lnTo>
                    <a:pt x="331" y="561"/>
                  </a:lnTo>
                  <a:lnTo>
                    <a:pt x="346" y="446"/>
                  </a:lnTo>
                  <a:lnTo>
                    <a:pt x="533" y="230"/>
                  </a:lnTo>
                  <a:lnTo>
                    <a:pt x="547" y="187"/>
                  </a:lnTo>
                  <a:lnTo>
                    <a:pt x="533" y="158"/>
                  </a:lnTo>
                  <a:lnTo>
                    <a:pt x="648" y="72"/>
                  </a:lnTo>
                  <a:lnTo>
                    <a:pt x="662" y="14"/>
                  </a:lnTo>
                  <a:lnTo>
                    <a:pt x="691" y="0"/>
                  </a:lnTo>
                  <a:lnTo>
                    <a:pt x="734" y="29"/>
                  </a:lnTo>
                  <a:lnTo>
                    <a:pt x="792" y="14"/>
                  </a:lnTo>
                  <a:lnTo>
                    <a:pt x="878" y="14"/>
                  </a:lnTo>
                  <a:lnTo>
                    <a:pt x="921" y="101"/>
                  </a:lnTo>
                  <a:lnTo>
                    <a:pt x="907" y="173"/>
                  </a:lnTo>
                  <a:lnTo>
                    <a:pt x="907" y="288"/>
                  </a:lnTo>
                  <a:lnTo>
                    <a:pt x="993" y="345"/>
                  </a:lnTo>
                  <a:lnTo>
                    <a:pt x="1036" y="360"/>
                  </a:lnTo>
                  <a:lnTo>
                    <a:pt x="1137" y="432"/>
                  </a:lnTo>
                  <a:lnTo>
                    <a:pt x="1238" y="532"/>
                  </a:lnTo>
                  <a:lnTo>
                    <a:pt x="1295" y="532"/>
                  </a:lnTo>
                  <a:lnTo>
                    <a:pt x="1410" y="662"/>
                  </a:lnTo>
                  <a:lnTo>
                    <a:pt x="1511" y="676"/>
                  </a:lnTo>
                  <a:lnTo>
                    <a:pt x="1655" y="964"/>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15" name="Freeform 30"/>
            <p:cNvSpPr>
              <a:spLocks noChangeAspect="1"/>
            </p:cNvSpPr>
            <p:nvPr/>
          </p:nvSpPr>
          <p:spPr bwMode="auto">
            <a:xfrm>
              <a:off x="252" y="674"/>
              <a:ext cx="60" cy="66"/>
            </a:xfrm>
            <a:custGeom>
              <a:avLst/>
              <a:gdLst>
                <a:gd name="T0" fmla="*/ 0 w 377"/>
                <a:gd name="T1" fmla="*/ 0 h 337"/>
                <a:gd name="T2" fmla="*/ 0 w 377"/>
                <a:gd name="T3" fmla="*/ 0 h 337"/>
                <a:gd name="T4" fmla="*/ 0 w 377"/>
                <a:gd name="T5" fmla="*/ 0 h 337"/>
                <a:gd name="T6" fmla="*/ 0 w 377"/>
                <a:gd name="T7" fmla="*/ 0 h 337"/>
                <a:gd name="T8" fmla="*/ 0 w 377"/>
                <a:gd name="T9" fmla="*/ 0 h 337"/>
                <a:gd name="T10" fmla="*/ 0 w 377"/>
                <a:gd name="T11" fmla="*/ 0 h 337"/>
                <a:gd name="T12" fmla="*/ 0 w 377"/>
                <a:gd name="T13" fmla="*/ 0 h 337"/>
                <a:gd name="T14" fmla="*/ 0 w 377"/>
                <a:gd name="T15" fmla="*/ 0 h 337"/>
                <a:gd name="T16" fmla="*/ 0 w 377"/>
                <a:gd name="T17" fmla="*/ 0 h 337"/>
                <a:gd name="T18" fmla="*/ 0 w 377"/>
                <a:gd name="T19" fmla="*/ 0 h 337"/>
                <a:gd name="T20" fmla="*/ 0 w 377"/>
                <a:gd name="T21" fmla="*/ 0 h 337"/>
                <a:gd name="T22" fmla="*/ 0 w 377"/>
                <a:gd name="T23" fmla="*/ 0 h 337"/>
                <a:gd name="T24" fmla="*/ 0 w 377"/>
                <a:gd name="T25" fmla="*/ 0 h 337"/>
                <a:gd name="T26" fmla="*/ 0 w 377"/>
                <a:gd name="T27" fmla="*/ 0 h 337"/>
                <a:gd name="T28" fmla="*/ 0 w 377"/>
                <a:gd name="T29" fmla="*/ 0 h 337"/>
                <a:gd name="T30" fmla="*/ 0 w 377"/>
                <a:gd name="T31" fmla="*/ 0 h 337"/>
                <a:gd name="T32" fmla="*/ 0 w 377"/>
                <a:gd name="T33" fmla="*/ 0 h 337"/>
                <a:gd name="T34" fmla="*/ 0 w 377"/>
                <a:gd name="T35" fmla="*/ 0 h 337"/>
                <a:gd name="T36" fmla="*/ 0 w 377"/>
                <a:gd name="T37" fmla="*/ 0 h 337"/>
                <a:gd name="T38" fmla="*/ 0 w 377"/>
                <a:gd name="T39" fmla="*/ 0 h 337"/>
                <a:gd name="T40" fmla="*/ 0 w 377"/>
                <a:gd name="T41" fmla="*/ 0 h 337"/>
                <a:gd name="T42" fmla="*/ 0 w 377"/>
                <a:gd name="T43" fmla="*/ 0 h 337"/>
                <a:gd name="T44" fmla="*/ 0 w 377"/>
                <a:gd name="T45" fmla="*/ 0 h 337"/>
                <a:gd name="T46" fmla="*/ 0 w 377"/>
                <a:gd name="T47" fmla="*/ 0 h 337"/>
                <a:gd name="T48" fmla="*/ 0 w 377"/>
                <a:gd name="T49" fmla="*/ 0 h 337"/>
                <a:gd name="T50" fmla="*/ 0 w 377"/>
                <a:gd name="T51" fmla="*/ 0 h 337"/>
                <a:gd name="T52" fmla="*/ 0 w 377"/>
                <a:gd name="T53" fmla="*/ 0 h 337"/>
                <a:gd name="T54" fmla="*/ 0 w 377"/>
                <a:gd name="T55" fmla="*/ 0 h 337"/>
                <a:gd name="T56" fmla="*/ 0 w 377"/>
                <a:gd name="T57" fmla="*/ 0 h 337"/>
                <a:gd name="T58" fmla="*/ 0 w 377"/>
                <a:gd name="T59" fmla="*/ 0 h 337"/>
                <a:gd name="T60" fmla="*/ 0 w 377"/>
                <a:gd name="T61" fmla="*/ 0 h 337"/>
                <a:gd name="T62" fmla="*/ 0 w 377"/>
                <a:gd name="T63" fmla="*/ 0 h 337"/>
                <a:gd name="T64" fmla="*/ 0 w 377"/>
                <a:gd name="T65" fmla="*/ 0 h 337"/>
                <a:gd name="T66" fmla="*/ 0 w 377"/>
                <a:gd name="T67" fmla="*/ 0 h 337"/>
                <a:gd name="T68" fmla="*/ 0 w 377"/>
                <a:gd name="T69" fmla="*/ 0 h 337"/>
                <a:gd name="T70" fmla="*/ 0 w 377"/>
                <a:gd name="T71" fmla="*/ 0 h 337"/>
                <a:gd name="T72" fmla="*/ 0 w 377"/>
                <a:gd name="T73" fmla="*/ 0 h 337"/>
                <a:gd name="T74" fmla="*/ 0 w 377"/>
                <a:gd name="T75" fmla="*/ 0 h 337"/>
                <a:gd name="T76" fmla="*/ 0 w 377"/>
                <a:gd name="T77" fmla="*/ 0 h 337"/>
                <a:gd name="T78" fmla="*/ 0 w 377"/>
                <a:gd name="T79" fmla="*/ 0 h 337"/>
                <a:gd name="T80" fmla="*/ 0 w 377"/>
                <a:gd name="T81" fmla="*/ 0 h 337"/>
                <a:gd name="T82" fmla="*/ 0 w 377"/>
                <a:gd name="T83" fmla="*/ 0 h 337"/>
                <a:gd name="T84" fmla="*/ 0 w 377"/>
                <a:gd name="T85" fmla="*/ 0 h 337"/>
                <a:gd name="T86" fmla="*/ 0 w 377"/>
                <a:gd name="T87" fmla="*/ 0 h 337"/>
                <a:gd name="T88" fmla="*/ 0 w 377"/>
                <a:gd name="T89" fmla="*/ 0 h 337"/>
                <a:gd name="T90" fmla="*/ 0 w 377"/>
                <a:gd name="T91" fmla="*/ 0 h 337"/>
                <a:gd name="T92" fmla="*/ 0 w 377"/>
                <a:gd name="T93" fmla="*/ 0 h 337"/>
                <a:gd name="T94" fmla="*/ 0 w 377"/>
                <a:gd name="T95" fmla="*/ 0 h 337"/>
                <a:gd name="T96" fmla="*/ 0 w 377"/>
                <a:gd name="T97" fmla="*/ 0 h 33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377" h="337">
                  <a:moveTo>
                    <a:pt x="210" y="297"/>
                  </a:moveTo>
                  <a:lnTo>
                    <a:pt x="201" y="258"/>
                  </a:lnTo>
                  <a:lnTo>
                    <a:pt x="109" y="234"/>
                  </a:lnTo>
                  <a:lnTo>
                    <a:pt x="68" y="210"/>
                  </a:lnTo>
                  <a:lnTo>
                    <a:pt x="0" y="136"/>
                  </a:lnTo>
                  <a:lnTo>
                    <a:pt x="42" y="92"/>
                  </a:lnTo>
                  <a:lnTo>
                    <a:pt x="58" y="104"/>
                  </a:lnTo>
                  <a:lnTo>
                    <a:pt x="60" y="104"/>
                  </a:lnTo>
                  <a:lnTo>
                    <a:pt x="34" y="138"/>
                  </a:lnTo>
                  <a:lnTo>
                    <a:pt x="46" y="150"/>
                  </a:lnTo>
                  <a:lnTo>
                    <a:pt x="68" y="126"/>
                  </a:lnTo>
                  <a:lnTo>
                    <a:pt x="82" y="140"/>
                  </a:lnTo>
                  <a:lnTo>
                    <a:pt x="60" y="162"/>
                  </a:lnTo>
                  <a:lnTo>
                    <a:pt x="78" y="176"/>
                  </a:lnTo>
                  <a:lnTo>
                    <a:pt x="98" y="150"/>
                  </a:lnTo>
                  <a:lnTo>
                    <a:pt x="112" y="162"/>
                  </a:lnTo>
                  <a:lnTo>
                    <a:pt x="98" y="186"/>
                  </a:lnTo>
                  <a:lnTo>
                    <a:pt x="120" y="200"/>
                  </a:lnTo>
                  <a:lnTo>
                    <a:pt x="150" y="172"/>
                  </a:lnTo>
                  <a:lnTo>
                    <a:pt x="182" y="118"/>
                  </a:lnTo>
                  <a:lnTo>
                    <a:pt x="158" y="102"/>
                  </a:lnTo>
                  <a:lnTo>
                    <a:pt x="136" y="116"/>
                  </a:lnTo>
                  <a:lnTo>
                    <a:pt x="122" y="98"/>
                  </a:lnTo>
                  <a:lnTo>
                    <a:pt x="134" y="84"/>
                  </a:lnTo>
                  <a:lnTo>
                    <a:pt x="122" y="72"/>
                  </a:lnTo>
                  <a:lnTo>
                    <a:pt x="108" y="88"/>
                  </a:lnTo>
                  <a:lnTo>
                    <a:pt x="96" y="80"/>
                  </a:lnTo>
                  <a:lnTo>
                    <a:pt x="114" y="62"/>
                  </a:lnTo>
                  <a:lnTo>
                    <a:pt x="104" y="50"/>
                  </a:lnTo>
                  <a:lnTo>
                    <a:pt x="86" y="72"/>
                  </a:lnTo>
                  <a:lnTo>
                    <a:pt x="78" y="50"/>
                  </a:lnTo>
                  <a:lnTo>
                    <a:pt x="122" y="0"/>
                  </a:lnTo>
                  <a:lnTo>
                    <a:pt x="170" y="60"/>
                  </a:lnTo>
                  <a:lnTo>
                    <a:pt x="166" y="100"/>
                  </a:lnTo>
                  <a:lnTo>
                    <a:pt x="186" y="112"/>
                  </a:lnTo>
                  <a:lnTo>
                    <a:pt x="210" y="68"/>
                  </a:lnTo>
                  <a:lnTo>
                    <a:pt x="268" y="92"/>
                  </a:lnTo>
                  <a:lnTo>
                    <a:pt x="302" y="108"/>
                  </a:lnTo>
                  <a:lnTo>
                    <a:pt x="310" y="139"/>
                  </a:lnTo>
                  <a:lnTo>
                    <a:pt x="343" y="124"/>
                  </a:lnTo>
                  <a:lnTo>
                    <a:pt x="377" y="139"/>
                  </a:lnTo>
                  <a:lnTo>
                    <a:pt x="352" y="186"/>
                  </a:lnTo>
                  <a:lnTo>
                    <a:pt x="336" y="186"/>
                  </a:lnTo>
                  <a:lnTo>
                    <a:pt x="318" y="234"/>
                  </a:lnTo>
                  <a:lnTo>
                    <a:pt x="336" y="250"/>
                  </a:lnTo>
                  <a:lnTo>
                    <a:pt x="327" y="281"/>
                  </a:lnTo>
                  <a:lnTo>
                    <a:pt x="302" y="281"/>
                  </a:lnTo>
                  <a:lnTo>
                    <a:pt x="268" y="337"/>
                  </a:lnTo>
                  <a:lnTo>
                    <a:pt x="210" y="297"/>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16" name="Freeform 31"/>
            <p:cNvSpPr>
              <a:spLocks noChangeAspect="1"/>
            </p:cNvSpPr>
            <p:nvPr/>
          </p:nvSpPr>
          <p:spPr bwMode="auto">
            <a:xfrm>
              <a:off x="252" y="714"/>
              <a:ext cx="45" cy="39"/>
            </a:xfrm>
            <a:custGeom>
              <a:avLst/>
              <a:gdLst>
                <a:gd name="T0" fmla="*/ 0 w 475"/>
                <a:gd name="T1" fmla="*/ 0 h 360"/>
                <a:gd name="T2" fmla="*/ 0 w 475"/>
                <a:gd name="T3" fmla="*/ 0 h 360"/>
                <a:gd name="T4" fmla="*/ 0 w 475"/>
                <a:gd name="T5" fmla="*/ 0 h 360"/>
                <a:gd name="T6" fmla="*/ 0 w 475"/>
                <a:gd name="T7" fmla="*/ 0 h 360"/>
                <a:gd name="T8" fmla="*/ 0 w 475"/>
                <a:gd name="T9" fmla="*/ 0 h 360"/>
                <a:gd name="T10" fmla="*/ 0 w 475"/>
                <a:gd name="T11" fmla="*/ 0 h 360"/>
                <a:gd name="T12" fmla="*/ 0 w 475"/>
                <a:gd name="T13" fmla="*/ 0 h 360"/>
                <a:gd name="T14" fmla="*/ 0 w 475"/>
                <a:gd name="T15" fmla="*/ 0 h 360"/>
                <a:gd name="T16" fmla="*/ 0 w 475"/>
                <a:gd name="T17" fmla="*/ 0 h 360"/>
                <a:gd name="T18" fmla="*/ 0 w 475"/>
                <a:gd name="T19" fmla="*/ 0 h 360"/>
                <a:gd name="T20" fmla="*/ 0 w 475"/>
                <a:gd name="T21" fmla="*/ 0 h 360"/>
                <a:gd name="T22" fmla="*/ 0 w 475"/>
                <a:gd name="T23" fmla="*/ 0 h 36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75" h="360">
                  <a:moveTo>
                    <a:pt x="115" y="15"/>
                  </a:moveTo>
                  <a:lnTo>
                    <a:pt x="43" y="0"/>
                  </a:lnTo>
                  <a:lnTo>
                    <a:pt x="0" y="87"/>
                  </a:lnTo>
                  <a:lnTo>
                    <a:pt x="158" y="144"/>
                  </a:lnTo>
                  <a:lnTo>
                    <a:pt x="432" y="360"/>
                  </a:lnTo>
                  <a:lnTo>
                    <a:pt x="475" y="288"/>
                  </a:lnTo>
                  <a:lnTo>
                    <a:pt x="445" y="230"/>
                  </a:lnTo>
                  <a:lnTo>
                    <a:pt x="359" y="173"/>
                  </a:lnTo>
                  <a:lnTo>
                    <a:pt x="345" y="101"/>
                  </a:lnTo>
                  <a:lnTo>
                    <a:pt x="230" y="72"/>
                  </a:lnTo>
                  <a:lnTo>
                    <a:pt x="172" y="58"/>
                  </a:lnTo>
                  <a:lnTo>
                    <a:pt x="115" y="15"/>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17" name="Freeform 32"/>
            <p:cNvSpPr>
              <a:spLocks noChangeAspect="1"/>
            </p:cNvSpPr>
            <p:nvPr/>
          </p:nvSpPr>
          <p:spPr bwMode="auto">
            <a:xfrm>
              <a:off x="243" y="724"/>
              <a:ext cx="92" cy="190"/>
            </a:xfrm>
            <a:custGeom>
              <a:avLst/>
              <a:gdLst>
                <a:gd name="T0" fmla="*/ 0 w 572"/>
                <a:gd name="T1" fmla="*/ 0 h 972"/>
                <a:gd name="T2" fmla="*/ 0 w 572"/>
                <a:gd name="T3" fmla="*/ 0 h 972"/>
                <a:gd name="T4" fmla="*/ 0 w 572"/>
                <a:gd name="T5" fmla="*/ 0 h 972"/>
                <a:gd name="T6" fmla="*/ 0 w 572"/>
                <a:gd name="T7" fmla="*/ 0 h 972"/>
                <a:gd name="T8" fmla="*/ 0 w 572"/>
                <a:gd name="T9" fmla="*/ 0 h 972"/>
                <a:gd name="T10" fmla="*/ 0 w 572"/>
                <a:gd name="T11" fmla="*/ 0 h 972"/>
                <a:gd name="T12" fmla="*/ 0 w 572"/>
                <a:gd name="T13" fmla="*/ 0 h 972"/>
                <a:gd name="T14" fmla="*/ 0 w 572"/>
                <a:gd name="T15" fmla="*/ 0 h 972"/>
                <a:gd name="T16" fmla="*/ 0 w 572"/>
                <a:gd name="T17" fmla="*/ 0 h 972"/>
                <a:gd name="T18" fmla="*/ 0 w 572"/>
                <a:gd name="T19" fmla="*/ 0 h 972"/>
                <a:gd name="T20" fmla="*/ 0 w 572"/>
                <a:gd name="T21" fmla="*/ 0 h 972"/>
                <a:gd name="T22" fmla="*/ 0 w 572"/>
                <a:gd name="T23" fmla="*/ 0 h 972"/>
                <a:gd name="T24" fmla="*/ 0 w 572"/>
                <a:gd name="T25" fmla="*/ 0 h 972"/>
                <a:gd name="T26" fmla="*/ 0 w 572"/>
                <a:gd name="T27" fmla="*/ 0 h 972"/>
                <a:gd name="T28" fmla="*/ 0 w 572"/>
                <a:gd name="T29" fmla="*/ 0 h 972"/>
                <a:gd name="T30" fmla="*/ 0 w 572"/>
                <a:gd name="T31" fmla="*/ 0 h 972"/>
                <a:gd name="T32" fmla="*/ 0 w 572"/>
                <a:gd name="T33" fmla="*/ 0 h 972"/>
                <a:gd name="T34" fmla="*/ 0 w 572"/>
                <a:gd name="T35" fmla="*/ 0 h 972"/>
                <a:gd name="T36" fmla="*/ 0 w 572"/>
                <a:gd name="T37" fmla="*/ 0 h 972"/>
                <a:gd name="T38" fmla="*/ 0 w 572"/>
                <a:gd name="T39" fmla="*/ 0 h 972"/>
                <a:gd name="T40" fmla="*/ 0 w 572"/>
                <a:gd name="T41" fmla="*/ 0 h 972"/>
                <a:gd name="T42" fmla="*/ 0 w 572"/>
                <a:gd name="T43" fmla="*/ 0 h 972"/>
                <a:gd name="T44" fmla="*/ 0 w 572"/>
                <a:gd name="T45" fmla="*/ 0 h 972"/>
                <a:gd name="T46" fmla="*/ 0 w 572"/>
                <a:gd name="T47" fmla="*/ 0 h 972"/>
                <a:gd name="T48" fmla="*/ 0 w 572"/>
                <a:gd name="T49" fmla="*/ 0 h 972"/>
                <a:gd name="T50" fmla="*/ 0 w 572"/>
                <a:gd name="T51" fmla="*/ 0 h 972"/>
                <a:gd name="T52" fmla="*/ 0 w 572"/>
                <a:gd name="T53" fmla="*/ 0 h 972"/>
                <a:gd name="T54" fmla="*/ 0 w 572"/>
                <a:gd name="T55" fmla="*/ 0 h 972"/>
                <a:gd name="T56" fmla="*/ 0 w 572"/>
                <a:gd name="T57" fmla="*/ 0 h 972"/>
                <a:gd name="T58" fmla="*/ 0 w 572"/>
                <a:gd name="T59" fmla="*/ 0 h 972"/>
                <a:gd name="T60" fmla="*/ 0 w 572"/>
                <a:gd name="T61" fmla="*/ 0 h 972"/>
                <a:gd name="T62" fmla="*/ 0 w 572"/>
                <a:gd name="T63" fmla="*/ 0 h 972"/>
                <a:gd name="T64" fmla="*/ 0 w 572"/>
                <a:gd name="T65" fmla="*/ 0 h 972"/>
                <a:gd name="T66" fmla="*/ 0 w 572"/>
                <a:gd name="T67" fmla="*/ 0 h 972"/>
                <a:gd name="T68" fmla="*/ 0 w 572"/>
                <a:gd name="T69" fmla="*/ 0 h 972"/>
                <a:gd name="T70" fmla="*/ 0 w 572"/>
                <a:gd name="T71" fmla="*/ 0 h 972"/>
                <a:gd name="T72" fmla="*/ 0 w 572"/>
                <a:gd name="T73" fmla="*/ 0 h 972"/>
                <a:gd name="T74" fmla="*/ 0 w 572"/>
                <a:gd name="T75" fmla="*/ 0 h 972"/>
                <a:gd name="T76" fmla="*/ 0 w 572"/>
                <a:gd name="T77" fmla="*/ 0 h 972"/>
                <a:gd name="T78" fmla="*/ 0 w 572"/>
                <a:gd name="T79" fmla="*/ 0 h 972"/>
                <a:gd name="T80" fmla="*/ 0 w 572"/>
                <a:gd name="T81" fmla="*/ 0 h 972"/>
                <a:gd name="T82" fmla="*/ 0 w 572"/>
                <a:gd name="T83" fmla="*/ 0 h 972"/>
                <a:gd name="T84" fmla="*/ 0 w 572"/>
                <a:gd name="T85" fmla="*/ 0 h 972"/>
                <a:gd name="T86" fmla="*/ 0 w 572"/>
                <a:gd name="T87" fmla="*/ 0 h 972"/>
                <a:gd name="T88" fmla="*/ 0 w 572"/>
                <a:gd name="T89" fmla="*/ 0 h 9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572" h="972">
                  <a:moveTo>
                    <a:pt x="413" y="180"/>
                  </a:moveTo>
                  <a:lnTo>
                    <a:pt x="481" y="252"/>
                  </a:lnTo>
                  <a:lnTo>
                    <a:pt x="472" y="323"/>
                  </a:lnTo>
                  <a:lnTo>
                    <a:pt x="497" y="426"/>
                  </a:lnTo>
                  <a:lnTo>
                    <a:pt x="513" y="450"/>
                  </a:lnTo>
                  <a:lnTo>
                    <a:pt x="538" y="616"/>
                  </a:lnTo>
                  <a:lnTo>
                    <a:pt x="522" y="695"/>
                  </a:lnTo>
                  <a:lnTo>
                    <a:pt x="572" y="751"/>
                  </a:lnTo>
                  <a:lnTo>
                    <a:pt x="572" y="783"/>
                  </a:lnTo>
                  <a:lnTo>
                    <a:pt x="538" y="917"/>
                  </a:lnTo>
                  <a:lnTo>
                    <a:pt x="547" y="957"/>
                  </a:lnTo>
                  <a:lnTo>
                    <a:pt x="488" y="972"/>
                  </a:lnTo>
                  <a:lnTo>
                    <a:pt x="430" y="972"/>
                  </a:lnTo>
                  <a:lnTo>
                    <a:pt x="372" y="806"/>
                  </a:lnTo>
                  <a:lnTo>
                    <a:pt x="339" y="774"/>
                  </a:lnTo>
                  <a:lnTo>
                    <a:pt x="263" y="616"/>
                  </a:lnTo>
                  <a:lnTo>
                    <a:pt x="288" y="577"/>
                  </a:lnTo>
                  <a:lnTo>
                    <a:pt x="280" y="545"/>
                  </a:lnTo>
                  <a:lnTo>
                    <a:pt x="205" y="553"/>
                  </a:lnTo>
                  <a:lnTo>
                    <a:pt x="179" y="505"/>
                  </a:lnTo>
                  <a:lnTo>
                    <a:pt x="138" y="481"/>
                  </a:lnTo>
                  <a:lnTo>
                    <a:pt x="113" y="410"/>
                  </a:lnTo>
                  <a:lnTo>
                    <a:pt x="113" y="371"/>
                  </a:lnTo>
                  <a:lnTo>
                    <a:pt x="121" y="347"/>
                  </a:lnTo>
                  <a:lnTo>
                    <a:pt x="71" y="307"/>
                  </a:lnTo>
                  <a:lnTo>
                    <a:pt x="54" y="307"/>
                  </a:lnTo>
                  <a:lnTo>
                    <a:pt x="4" y="244"/>
                  </a:lnTo>
                  <a:lnTo>
                    <a:pt x="13" y="228"/>
                  </a:lnTo>
                  <a:lnTo>
                    <a:pt x="0" y="210"/>
                  </a:lnTo>
                  <a:lnTo>
                    <a:pt x="38" y="168"/>
                  </a:lnTo>
                  <a:lnTo>
                    <a:pt x="54" y="180"/>
                  </a:lnTo>
                  <a:lnTo>
                    <a:pt x="71" y="165"/>
                  </a:lnTo>
                  <a:lnTo>
                    <a:pt x="46" y="140"/>
                  </a:lnTo>
                  <a:lnTo>
                    <a:pt x="34" y="102"/>
                  </a:lnTo>
                  <a:lnTo>
                    <a:pt x="46" y="77"/>
                  </a:lnTo>
                  <a:lnTo>
                    <a:pt x="88" y="117"/>
                  </a:lnTo>
                  <a:lnTo>
                    <a:pt x="92" y="82"/>
                  </a:lnTo>
                  <a:lnTo>
                    <a:pt x="64" y="46"/>
                  </a:lnTo>
                  <a:lnTo>
                    <a:pt x="64" y="0"/>
                  </a:lnTo>
                  <a:lnTo>
                    <a:pt x="155" y="30"/>
                  </a:lnTo>
                  <a:lnTo>
                    <a:pt x="314" y="149"/>
                  </a:lnTo>
                  <a:lnTo>
                    <a:pt x="330" y="125"/>
                  </a:lnTo>
                  <a:lnTo>
                    <a:pt x="339" y="165"/>
                  </a:lnTo>
                  <a:lnTo>
                    <a:pt x="389" y="212"/>
                  </a:lnTo>
                  <a:lnTo>
                    <a:pt x="413" y="18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18" name="Freeform 33"/>
            <p:cNvSpPr>
              <a:spLocks noChangeAspect="1"/>
            </p:cNvSpPr>
            <p:nvPr/>
          </p:nvSpPr>
          <p:spPr bwMode="auto">
            <a:xfrm>
              <a:off x="216" y="760"/>
              <a:ext cx="95" cy="163"/>
            </a:xfrm>
            <a:custGeom>
              <a:avLst/>
              <a:gdLst>
                <a:gd name="T0" fmla="*/ 0 w 593"/>
                <a:gd name="T1" fmla="*/ 0 h 834"/>
                <a:gd name="T2" fmla="*/ 0 w 593"/>
                <a:gd name="T3" fmla="*/ 0 h 834"/>
                <a:gd name="T4" fmla="*/ 0 w 593"/>
                <a:gd name="T5" fmla="*/ 0 h 834"/>
                <a:gd name="T6" fmla="*/ 0 w 593"/>
                <a:gd name="T7" fmla="*/ 0 h 834"/>
                <a:gd name="T8" fmla="*/ 0 w 593"/>
                <a:gd name="T9" fmla="*/ 0 h 834"/>
                <a:gd name="T10" fmla="*/ 0 w 593"/>
                <a:gd name="T11" fmla="*/ 0 h 834"/>
                <a:gd name="T12" fmla="*/ 0 w 593"/>
                <a:gd name="T13" fmla="*/ 0 h 834"/>
                <a:gd name="T14" fmla="*/ 0 w 593"/>
                <a:gd name="T15" fmla="*/ 0 h 834"/>
                <a:gd name="T16" fmla="*/ 0 w 593"/>
                <a:gd name="T17" fmla="*/ 0 h 834"/>
                <a:gd name="T18" fmla="*/ 0 w 593"/>
                <a:gd name="T19" fmla="*/ 0 h 834"/>
                <a:gd name="T20" fmla="*/ 0 w 593"/>
                <a:gd name="T21" fmla="*/ 0 h 834"/>
                <a:gd name="T22" fmla="*/ 0 w 593"/>
                <a:gd name="T23" fmla="*/ 0 h 834"/>
                <a:gd name="T24" fmla="*/ 0 w 593"/>
                <a:gd name="T25" fmla="*/ 0 h 834"/>
                <a:gd name="T26" fmla="*/ 0 w 593"/>
                <a:gd name="T27" fmla="*/ 0 h 834"/>
                <a:gd name="T28" fmla="*/ 0 w 593"/>
                <a:gd name="T29" fmla="*/ 0 h 834"/>
                <a:gd name="T30" fmla="*/ 0 w 593"/>
                <a:gd name="T31" fmla="*/ 0 h 834"/>
                <a:gd name="T32" fmla="*/ 0 w 593"/>
                <a:gd name="T33" fmla="*/ 0 h 834"/>
                <a:gd name="T34" fmla="*/ 0 w 593"/>
                <a:gd name="T35" fmla="*/ 0 h 834"/>
                <a:gd name="T36" fmla="*/ 0 w 593"/>
                <a:gd name="T37" fmla="*/ 0 h 834"/>
                <a:gd name="T38" fmla="*/ 0 w 593"/>
                <a:gd name="T39" fmla="*/ 0 h 834"/>
                <a:gd name="T40" fmla="*/ 0 w 593"/>
                <a:gd name="T41" fmla="*/ 0 h 834"/>
                <a:gd name="T42" fmla="*/ 0 w 593"/>
                <a:gd name="T43" fmla="*/ 0 h 834"/>
                <a:gd name="T44" fmla="*/ 0 w 593"/>
                <a:gd name="T45" fmla="*/ 0 h 834"/>
                <a:gd name="T46" fmla="*/ 0 w 593"/>
                <a:gd name="T47" fmla="*/ 0 h 834"/>
                <a:gd name="T48" fmla="*/ 0 w 593"/>
                <a:gd name="T49" fmla="*/ 0 h 834"/>
                <a:gd name="T50" fmla="*/ 0 w 593"/>
                <a:gd name="T51" fmla="*/ 0 h 834"/>
                <a:gd name="T52" fmla="*/ 0 w 593"/>
                <a:gd name="T53" fmla="*/ 0 h 834"/>
                <a:gd name="T54" fmla="*/ 0 w 593"/>
                <a:gd name="T55" fmla="*/ 0 h 834"/>
                <a:gd name="T56" fmla="*/ 0 w 593"/>
                <a:gd name="T57" fmla="*/ 0 h 834"/>
                <a:gd name="T58" fmla="*/ 0 w 593"/>
                <a:gd name="T59" fmla="*/ 0 h 834"/>
                <a:gd name="T60" fmla="*/ 0 w 593"/>
                <a:gd name="T61" fmla="*/ 0 h 834"/>
                <a:gd name="T62" fmla="*/ 0 w 593"/>
                <a:gd name="T63" fmla="*/ 0 h 834"/>
                <a:gd name="T64" fmla="*/ 0 w 593"/>
                <a:gd name="T65" fmla="*/ 0 h 834"/>
                <a:gd name="T66" fmla="*/ 0 w 593"/>
                <a:gd name="T67" fmla="*/ 0 h 834"/>
                <a:gd name="T68" fmla="*/ 0 w 593"/>
                <a:gd name="T69" fmla="*/ 0 h 834"/>
                <a:gd name="T70" fmla="*/ 0 w 593"/>
                <a:gd name="T71" fmla="*/ 0 h 834"/>
                <a:gd name="T72" fmla="*/ 0 w 593"/>
                <a:gd name="T73" fmla="*/ 0 h 834"/>
                <a:gd name="T74" fmla="*/ 0 w 593"/>
                <a:gd name="T75" fmla="*/ 0 h 834"/>
                <a:gd name="T76" fmla="*/ 0 w 593"/>
                <a:gd name="T77" fmla="*/ 0 h 834"/>
                <a:gd name="T78" fmla="*/ 0 w 593"/>
                <a:gd name="T79" fmla="*/ 0 h 834"/>
                <a:gd name="T80" fmla="*/ 0 w 593"/>
                <a:gd name="T81" fmla="*/ 0 h 834"/>
                <a:gd name="T82" fmla="*/ 0 w 593"/>
                <a:gd name="T83" fmla="*/ 0 h 834"/>
                <a:gd name="T84" fmla="*/ 0 w 593"/>
                <a:gd name="T85" fmla="*/ 0 h 834"/>
                <a:gd name="T86" fmla="*/ 0 w 593"/>
                <a:gd name="T87" fmla="*/ 0 h 834"/>
                <a:gd name="T88" fmla="*/ 0 w 593"/>
                <a:gd name="T89" fmla="*/ 0 h 83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593" h="834">
                  <a:moveTo>
                    <a:pt x="502" y="580"/>
                  </a:moveTo>
                  <a:lnTo>
                    <a:pt x="535" y="612"/>
                  </a:lnTo>
                  <a:lnTo>
                    <a:pt x="593" y="778"/>
                  </a:lnTo>
                  <a:lnTo>
                    <a:pt x="560" y="787"/>
                  </a:lnTo>
                  <a:lnTo>
                    <a:pt x="543" y="819"/>
                  </a:lnTo>
                  <a:lnTo>
                    <a:pt x="493" y="834"/>
                  </a:lnTo>
                  <a:lnTo>
                    <a:pt x="451" y="826"/>
                  </a:lnTo>
                  <a:lnTo>
                    <a:pt x="426" y="778"/>
                  </a:lnTo>
                  <a:lnTo>
                    <a:pt x="334" y="771"/>
                  </a:lnTo>
                  <a:lnTo>
                    <a:pt x="317" y="668"/>
                  </a:lnTo>
                  <a:lnTo>
                    <a:pt x="300" y="644"/>
                  </a:lnTo>
                  <a:lnTo>
                    <a:pt x="325" y="636"/>
                  </a:lnTo>
                  <a:lnTo>
                    <a:pt x="325" y="596"/>
                  </a:lnTo>
                  <a:lnTo>
                    <a:pt x="325" y="525"/>
                  </a:lnTo>
                  <a:lnTo>
                    <a:pt x="300" y="517"/>
                  </a:lnTo>
                  <a:lnTo>
                    <a:pt x="267" y="453"/>
                  </a:lnTo>
                  <a:lnTo>
                    <a:pt x="259" y="414"/>
                  </a:lnTo>
                  <a:lnTo>
                    <a:pt x="200" y="326"/>
                  </a:lnTo>
                  <a:lnTo>
                    <a:pt x="133" y="310"/>
                  </a:lnTo>
                  <a:lnTo>
                    <a:pt x="100" y="287"/>
                  </a:lnTo>
                  <a:lnTo>
                    <a:pt x="75" y="255"/>
                  </a:lnTo>
                  <a:lnTo>
                    <a:pt x="16" y="200"/>
                  </a:lnTo>
                  <a:lnTo>
                    <a:pt x="36" y="136"/>
                  </a:lnTo>
                  <a:lnTo>
                    <a:pt x="84" y="108"/>
                  </a:lnTo>
                  <a:lnTo>
                    <a:pt x="76" y="96"/>
                  </a:lnTo>
                  <a:lnTo>
                    <a:pt x="30" y="118"/>
                  </a:lnTo>
                  <a:lnTo>
                    <a:pt x="0" y="86"/>
                  </a:lnTo>
                  <a:lnTo>
                    <a:pt x="76" y="0"/>
                  </a:lnTo>
                  <a:lnTo>
                    <a:pt x="110" y="44"/>
                  </a:lnTo>
                  <a:lnTo>
                    <a:pt x="90" y="86"/>
                  </a:lnTo>
                  <a:lnTo>
                    <a:pt x="100" y="104"/>
                  </a:lnTo>
                  <a:lnTo>
                    <a:pt x="128" y="90"/>
                  </a:lnTo>
                  <a:lnTo>
                    <a:pt x="167" y="49"/>
                  </a:lnTo>
                  <a:lnTo>
                    <a:pt x="217" y="112"/>
                  </a:lnTo>
                  <a:lnTo>
                    <a:pt x="234" y="112"/>
                  </a:lnTo>
                  <a:lnTo>
                    <a:pt x="284" y="152"/>
                  </a:lnTo>
                  <a:lnTo>
                    <a:pt x="275" y="176"/>
                  </a:lnTo>
                  <a:lnTo>
                    <a:pt x="275" y="215"/>
                  </a:lnTo>
                  <a:lnTo>
                    <a:pt x="300" y="287"/>
                  </a:lnTo>
                  <a:lnTo>
                    <a:pt x="342" y="310"/>
                  </a:lnTo>
                  <a:lnTo>
                    <a:pt x="368" y="358"/>
                  </a:lnTo>
                  <a:lnTo>
                    <a:pt x="443" y="350"/>
                  </a:lnTo>
                  <a:lnTo>
                    <a:pt x="451" y="382"/>
                  </a:lnTo>
                  <a:lnTo>
                    <a:pt x="426" y="421"/>
                  </a:lnTo>
                  <a:lnTo>
                    <a:pt x="502" y="58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19" name="Freeform 34"/>
            <p:cNvSpPr>
              <a:spLocks noChangeAspect="1"/>
            </p:cNvSpPr>
            <p:nvPr/>
          </p:nvSpPr>
          <p:spPr bwMode="auto">
            <a:xfrm>
              <a:off x="223" y="822"/>
              <a:ext cx="46" cy="81"/>
            </a:xfrm>
            <a:custGeom>
              <a:avLst/>
              <a:gdLst>
                <a:gd name="T0" fmla="*/ 0 w 489"/>
                <a:gd name="T1" fmla="*/ 0 h 762"/>
                <a:gd name="T2" fmla="*/ 0 w 489"/>
                <a:gd name="T3" fmla="*/ 0 h 762"/>
                <a:gd name="T4" fmla="*/ 0 w 489"/>
                <a:gd name="T5" fmla="*/ 0 h 762"/>
                <a:gd name="T6" fmla="*/ 0 w 489"/>
                <a:gd name="T7" fmla="*/ 0 h 762"/>
                <a:gd name="T8" fmla="*/ 0 w 489"/>
                <a:gd name="T9" fmla="*/ 0 h 762"/>
                <a:gd name="T10" fmla="*/ 0 w 489"/>
                <a:gd name="T11" fmla="*/ 0 h 762"/>
                <a:gd name="T12" fmla="*/ 0 w 489"/>
                <a:gd name="T13" fmla="*/ 0 h 762"/>
                <a:gd name="T14" fmla="*/ 0 w 489"/>
                <a:gd name="T15" fmla="*/ 0 h 762"/>
                <a:gd name="T16" fmla="*/ 0 w 489"/>
                <a:gd name="T17" fmla="*/ 0 h 762"/>
                <a:gd name="T18" fmla="*/ 0 w 489"/>
                <a:gd name="T19" fmla="*/ 0 h 762"/>
                <a:gd name="T20" fmla="*/ 0 w 489"/>
                <a:gd name="T21" fmla="*/ 0 h 762"/>
                <a:gd name="T22" fmla="*/ 0 w 489"/>
                <a:gd name="T23" fmla="*/ 0 h 762"/>
                <a:gd name="T24" fmla="*/ 0 w 489"/>
                <a:gd name="T25" fmla="*/ 0 h 762"/>
                <a:gd name="T26" fmla="*/ 0 w 489"/>
                <a:gd name="T27" fmla="*/ 0 h 762"/>
                <a:gd name="T28" fmla="*/ 0 w 489"/>
                <a:gd name="T29" fmla="*/ 0 h 762"/>
                <a:gd name="T30" fmla="*/ 0 w 489"/>
                <a:gd name="T31" fmla="*/ 0 h 762"/>
                <a:gd name="T32" fmla="*/ 0 w 489"/>
                <a:gd name="T33" fmla="*/ 0 h 762"/>
                <a:gd name="T34" fmla="*/ 0 w 489"/>
                <a:gd name="T35" fmla="*/ 0 h 762"/>
                <a:gd name="T36" fmla="*/ 0 w 489"/>
                <a:gd name="T37" fmla="*/ 0 h 762"/>
                <a:gd name="T38" fmla="*/ 0 w 489"/>
                <a:gd name="T39" fmla="*/ 0 h 762"/>
                <a:gd name="T40" fmla="*/ 0 w 489"/>
                <a:gd name="T41" fmla="*/ 0 h 762"/>
                <a:gd name="T42" fmla="*/ 0 w 489"/>
                <a:gd name="T43" fmla="*/ 0 h 762"/>
                <a:gd name="T44" fmla="*/ 0 w 489"/>
                <a:gd name="T45" fmla="*/ 0 h 762"/>
                <a:gd name="T46" fmla="*/ 0 w 489"/>
                <a:gd name="T47" fmla="*/ 0 h 76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89" h="762">
                  <a:moveTo>
                    <a:pt x="144" y="158"/>
                  </a:moveTo>
                  <a:lnTo>
                    <a:pt x="115" y="130"/>
                  </a:lnTo>
                  <a:lnTo>
                    <a:pt x="43" y="144"/>
                  </a:lnTo>
                  <a:lnTo>
                    <a:pt x="0" y="201"/>
                  </a:lnTo>
                  <a:lnTo>
                    <a:pt x="0" y="302"/>
                  </a:lnTo>
                  <a:lnTo>
                    <a:pt x="72" y="360"/>
                  </a:lnTo>
                  <a:lnTo>
                    <a:pt x="72" y="403"/>
                  </a:lnTo>
                  <a:lnTo>
                    <a:pt x="187" y="504"/>
                  </a:lnTo>
                  <a:lnTo>
                    <a:pt x="216" y="590"/>
                  </a:lnTo>
                  <a:lnTo>
                    <a:pt x="317" y="661"/>
                  </a:lnTo>
                  <a:lnTo>
                    <a:pt x="418" y="661"/>
                  </a:lnTo>
                  <a:lnTo>
                    <a:pt x="403" y="762"/>
                  </a:lnTo>
                  <a:lnTo>
                    <a:pt x="489" y="762"/>
                  </a:lnTo>
                  <a:lnTo>
                    <a:pt x="475" y="648"/>
                  </a:lnTo>
                  <a:lnTo>
                    <a:pt x="446" y="605"/>
                  </a:lnTo>
                  <a:lnTo>
                    <a:pt x="489" y="590"/>
                  </a:lnTo>
                  <a:lnTo>
                    <a:pt x="489" y="388"/>
                  </a:lnTo>
                  <a:lnTo>
                    <a:pt x="446" y="374"/>
                  </a:lnTo>
                  <a:lnTo>
                    <a:pt x="388" y="244"/>
                  </a:lnTo>
                  <a:lnTo>
                    <a:pt x="374" y="187"/>
                  </a:lnTo>
                  <a:lnTo>
                    <a:pt x="274" y="29"/>
                  </a:lnTo>
                  <a:lnTo>
                    <a:pt x="216" y="14"/>
                  </a:lnTo>
                  <a:lnTo>
                    <a:pt x="158" y="0"/>
                  </a:lnTo>
                  <a:lnTo>
                    <a:pt x="144" y="158"/>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20" name="Freeform 35"/>
            <p:cNvSpPr>
              <a:spLocks noChangeAspect="1"/>
            </p:cNvSpPr>
            <p:nvPr/>
          </p:nvSpPr>
          <p:spPr bwMode="auto">
            <a:xfrm>
              <a:off x="176" y="796"/>
              <a:ext cx="112" cy="142"/>
            </a:xfrm>
            <a:custGeom>
              <a:avLst/>
              <a:gdLst>
                <a:gd name="T0" fmla="*/ 0 w 695"/>
                <a:gd name="T1" fmla="*/ 0 h 729"/>
                <a:gd name="T2" fmla="*/ 0 w 695"/>
                <a:gd name="T3" fmla="*/ 0 h 729"/>
                <a:gd name="T4" fmla="*/ 0 w 695"/>
                <a:gd name="T5" fmla="*/ 0 h 729"/>
                <a:gd name="T6" fmla="*/ 0 w 695"/>
                <a:gd name="T7" fmla="*/ 0 h 729"/>
                <a:gd name="T8" fmla="*/ 0 w 695"/>
                <a:gd name="T9" fmla="*/ 0 h 729"/>
                <a:gd name="T10" fmla="*/ 0 w 695"/>
                <a:gd name="T11" fmla="*/ 0 h 729"/>
                <a:gd name="T12" fmla="*/ 0 w 695"/>
                <a:gd name="T13" fmla="*/ 0 h 729"/>
                <a:gd name="T14" fmla="*/ 0 w 695"/>
                <a:gd name="T15" fmla="*/ 0 h 729"/>
                <a:gd name="T16" fmla="*/ 0 w 695"/>
                <a:gd name="T17" fmla="*/ 0 h 729"/>
                <a:gd name="T18" fmla="*/ 0 w 695"/>
                <a:gd name="T19" fmla="*/ 0 h 729"/>
                <a:gd name="T20" fmla="*/ 0 w 695"/>
                <a:gd name="T21" fmla="*/ 0 h 729"/>
                <a:gd name="T22" fmla="*/ 0 w 695"/>
                <a:gd name="T23" fmla="*/ 0 h 729"/>
                <a:gd name="T24" fmla="*/ 0 w 695"/>
                <a:gd name="T25" fmla="*/ 0 h 729"/>
                <a:gd name="T26" fmla="*/ 0 w 695"/>
                <a:gd name="T27" fmla="*/ 0 h 729"/>
                <a:gd name="T28" fmla="*/ 0 w 695"/>
                <a:gd name="T29" fmla="*/ 0 h 729"/>
                <a:gd name="T30" fmla="*/ 0 w 695"/>
                <a:gd name="T31" fmla="*/ 0 h 729"/>
                <a:gd name="T32" fmla="*/ 0 w 695"/>
                <a:gd name="T33" fmla="*/ 0 h 729"/>
                <a:gd name="T34" fmla="*/ 0 w 695"/>
                <a:gd name="T35" fmla="*/ 0 h 729"/>
                <a:gd name="T36" fmla="*/ 0 w 695"/>
                <a:gd name="T37" fmla="*/ 0 h 729"/>
                <a:gd name="T38" fmla="*/ 0 w 695"/>
                <a:gd name="T39" fmla="*/ 0 h 729"/>
                <a:gd name="T40" fmla="*/ 0 w 695"/>
                <a:gd name="T41" fmla="*/ 0 h 729"/>
                <a:gd name="T42" fmla="*/ 0 w 695"/>
                <a:gd name="T43" fmla="*/ 0 h 729"/>
                <a:gd name="T44" fmla="*/ 0 w 695"/>
                <a:gd name="T45" fmla="*/ 0 h 729"/>
                <a:gd name="T46" fmla="*/ 0 w 695"/>
                <a:gd name="T47" fmla="*/ 0 h 729"/>
                <a:gd name="T48" fmla="*/ 0 w 695"/>
                <a:gd name="T49" fmla="*/ 0 h 729"/>
                <a:gd name="T50" fmla="*/ 0 w 695"/>
                <a:gd name="T51" fmla="*/ 0 h 729"/>
                <a:gd name="T52" fmla="*/ 0 w 695"/>
                <a:gd name="T53" fmla="*/ 0 h 729"/>
                <a:gd name="T54" fmla="*/ 0 w 695"/>
                <a:gd name="T55" fmla="*/ 0 h 729"/>
                <a:gd name="T56" fmla="*/ 0 w 695"/>
                <a:gd name="T57" fmla="*/ 0 h 729"/>
                <a:gd name="T58" fmla="*/ 0 w 695"/>
                <a:gd name="T59" fmla="*/ 0 h 729"/>
                <a:gd name="T60" fmla="*/ 0 w 695"/>
                <a:gd name="T61" fmla="*/ 0 h 729"/>
                <a:gd name="T62" fmla="*/ 0 w 695"/>
                <a:gd name="T63" fmla="*/ 0 h 729"/>
                <a:gd name="T64" fmla="*/ 0 w 695"/>
                <a:gd name="T65" fmla="*/ 0 h 729"/>
                <a:gd name="T66" fmla="*/ 0 w 695"/>
                <a:gd name="T67" fmla="*/ 0 h 729"/>
                <a:gd name="T68" fmla="*/ 0 w 695"/>
                <a:gd name="T69" fmla="*/ 0 h 729"/>
                <a:gd name="T70" fmla="*/ 0 w 695"/>
                <a:gd name="T71" fmla="*/ 0 h 729"/>
                <a:gd name="T72" fmla="*/ 0 w 695"/>
                <a:gd name="T73" fmla="*/ 0 h 729"/>
                <a:gd name="T74" fmla="*/ 0 w 695"/>
                <a:gd name="T75" fmla="*/ 0 h 729"/>
                <a:gd name="T76" fmla="*/ 0 w 695"/>
                <a:gd name="T77" fmla="*/ 0 h 729"/>
                <a:gd name="T78" fmla="*/ 0 w 695"/>
                <a:gd name="T79" fmla="*/ 0 h 729"/>
                <a:gd name="T80" fmla="*/ 0 w 695"/>
                <a:gd name="T81" fmla="*/ 0 h 729"/>
                <a:gd name="T82" fmla="*/ 0 w 695"/>
                <a:gd name="T83" fmla="*/ 0 h 729"/>
                <a:gd name="T84" fmla="*/ 0 w 695"/>
                <a:gd name="T85" fmla="*/ 0 h 729"/>
                <a:gd name="T86" fmla="*/ 0 w 695"/>
                <a:gd name="T87" fmla="*/ 0 h 729"/>
                <a:gd name="T88" fmla="*/ 0 w 695"/>
                <a:gd name="T89" fmla="*/ 0 h 729"/>
                <a:gd name="T90" fmla="*/ 0 w 695"/>
                <a:gd name="T91" fmla="*/ 0 h 729"/>
                <a:gd name="T92" fmla="*/ 0 w 695"/>
                <a:gd name="T93" fmla="*/ 0 h 729"/>
                <a:gd name="T94" fmla="*/ 0 w 695"/>
                <a:gd name="T95" fmla="*/ 0 h 729"/>
                <a:gd name="T96" fmla="*/ 0 w 695"/>
                <a:gd name="T97" fmla="*/ 0 h 729"/>
                <a:gd name="T98" fmla="*/ 0 w 695"/>
                <a:gd name="T99" fmla="*/ 0 h 729"/>
                <a:gd name="T100" fmla="*/ 0 w 695"/>
                <a:gd name="T101" fmla="*/ 0 h 729"/>
                <a:gd name="T102" fmla="*/ 0 w 695"/>
                <a:gd name="T103" fmla="*/ 0 h 729"/>
                <a:gd name="T104" fmla="*/ 0 w 695"/>
                <a:gd name="T105" fmla="*/ 0 h 729"/>
                <a:gd name="T106" fmla="*/ 0 w 695"/>
                <a:gd name="T107" fmla="*/ 0 h 729"/>
                <a:gd name="T108" fmla="*/ 0 w 695"/>
                <a:gd name="T109" fmla="*/ 0 h 729"/>
                <a:gd name="T110" fmla="*/ 0 w 695"/>
                <a:gd name="T111" fmla="*/ 0 h 729"/>
                <a:gd name="T112" fmla="*/ 0 w 695"/>
                <a:gd name="T113" fmla="*/ 0 h 729"/>
                <a:gd name="T114" fmla="*/ 0 w 695"/>
                <a:gd name="T115" fmla="*/ 0 h 729"/>
                <a:gd name="T116" fmla="*/ 0 w 695"/>
                <a:gd name="T117" fmla="*/ 0 h 729"/>
                <a:gd name="T118" fmla="*/ 0 w 695"/>
                <a:gd name="T119" fmla="*/ 0 h 729"/>
                <a:gd name="T120" fmla="*/ 0 w 695"/>
                <a:gd name="T121" fmla="*/ 0 h 72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95" h="729">
                  <a:moveTo>
                    <a:pt x="285" y="301"/>
                  </a:moveTo>
                  <a:lnTo>
                    <a:pt x="327" y="333"/>
                  </a:lnTo>
                  <a:lnTo>
                    <a:pt x="327" y="357"/>
                  </a:lnTo>
                  <a:lnTo>
                    <a:pt x="393" y="412"/>
                  </a:lnTo>
                  <a:lnTo>
                    <a:pt x="410" y="460"/>
                  </a:lnTo>
                  <a:lnTo>
                    <a:pt x="469" y="499"/>
                  </a:lnTo>
                  <a:lnTo>
                    <a:pt x="528" y="499"/>
                  </a:lnTo>
                  <a:lnTo>
                    <a:pt x="519" y="555"/>
                  </a:lnTo>
                  <a:lnTo>
                    <a:pt x="569" y="555"/>
                  </a:lnTo>
                  <a:lnTo>
                    <a:pt x="578" y="595"/>
                  </a:lnTo>
                  <a:lnTo>
                    <a:pt x="670" y="602"/>
                  </a:lnTo>
                  <a:lnTo>
                    <a:pt x="695" y="650"/>
                  </a:lnTo>
                  <a:lnTo>
                    <a:pt x="670" y="658"/>
                  </a:lnTo>
                  <a:lnTo>
                    <a:pt x="662" y="690"/>
                  </a:lnTo>
                  <a:lnTo>
                    <a:pt x="645" y="705"/>
                  </a:lnTo>
                  <a:lnTo>
                    <a:pt x="586" y="722"/>
                  </a:lnTo>
                  <a:lnTo>
                    <a:pt x="553" y="714"/>
                  </a:lnTo>
                  <a:lnTo>
                    <a:pt x="536" y="722"/>
                  </a:lnTo>
                  <a:lnTo>
                    <a:pt x="477" y="729"/>
                  </a:lnTo>
                  <a:lnTo>
                    <a:pt x="435" y="714"/>
                  </a:lnTo>
                  <a:lnTo>
                    <a:pt x="385" y="722"/>
                  </a:lnTo>
                  <a:lnTo>
                    <a:pt x="377" y="705"/>
                  </a:lnTo>
                  <a:lnTo>
                    <a:pt x="318" y="705"/>
                  </a:lnTo>
                  <a:lnTo>
                    <a:pt x="293" y="650"/>
                  </a:lnTo>
                  <a:lnTo>
                    <a:pt x="243" y="650"/>
                  </a:lnTo>
                  <a:lnTo>
                    <a:pt x="218" y="587"/>
                  </a:lnTo>
                  <a:lnTo>
                    <a:pt x="201" y="571"/>
                  </a:lnTo>
                  <a:lnTo>
                    <a:pt x="210" y="516"/>
                  </a:lnTo>
                  <a:lnTo>
                    <a:pt x="126" y="389"/>
                  </a:lnTo>
                  <a:lnTo>
                    <a:pt x="42" y="396"/>
                  </a:lnTo>
                  <a:lnTo>
                    <a:pt x="42" y="365"/>
                  </a:lnTo>
                  <a:lnTo>
                    <a:pt x="96" y="360"/>
                  </a:lnTo>
                  <a:lnTo>
                    <a:pt x="100" y="314"/>
                  </a:lnTo>
                  <a:lnTo>
                    <a:pt x="76" y="286"/>
                  </a:lnTo>
                  <a:lnTo>
                    <a:pt x="25" y="254"/>
                  </a:lnTo>
                  <a:lnTo>
                    <a:pt x="0" y="228"/>
                  </a:lnTo>
                  <a:lnTo>
                    <a:pt x="36" y="198"/>
                  </a:lnTo>
                  <a:lnTo>
                    <a:pt x="38" y="158"/>
                  </a:lnTo>
                  <a:lnTo>
                    <a:pt x="78" y="162"/>
                  </a:lnTo>
                  <a:lnTo>
                    <a:pt x="112" y="134"/>
                  </a:lnTo>
                  <a:lnTo>
                    <a:pt x="148" y="142"/>
                  </a:lnTo>
                  <a:lnTo>
                    <a:pt x="184" y="111"/>
                  </a:lnTo>
                  <a:lnTo>
                    <a:pt x="154" y="74"/>
                  </a:lnTo>
                  <a:lnTo>
                    <a:pt x="180" y="48"/>
                  </a:lnTo>
                  <a:lnTo>
                    <a:pt x="194" y="66"/>
                  </a:lnTo>
                  <a:lnTo>
                    <a:pt x="186" y="78"/>
                  </a:lnTo>
                  <a:lnTo>
                    <a:pt x="196" y="96"/>
                  </a:lnTo>
                  <a:lnTo>
                    <a:pt x="242" y="56"/>
                  </a:lnTo>
                  <a:lnTo>
                    <a:pt x="230" y="40"/>
                  </a:lnTo>
                  <a:lnTo>
                    <a:pt x="216" y="48"/>
                  </a:lnTo>
                  <a:lnTo>
                    <a:pt x="201" y="31"/>
                  </a:lnTo>
                  <a:lnTo>
                    <a:pt x="235" y="0"/>
                  </a:lnTo>
                  <a:lnTo>
                    <a:pt x="260" y="24"/>
                  </a:lnTo>
                  <a:lnTo>
                    <a:pt x="335" y="95"/>
                  </a:lnTo>
                  <a:lnTo>
                    <a:pt x="343" y="111"/>
                  </a:lnTo>
                  <a:lnTo>
                    <a:pt x="377" y="135"/>
                  </a:lnTo>
                  <a:lnTo>
                    <a:pt x="368" y="222"/>
                  </a:lnTo>
                  <a:lnTo>
                    <a:pt x="352" y="206"/>
                  </a:lnTo>
                  <a:lnTo>
                    <a:pt x="310" y="214"/>
                  </a:lnTo>
                  <a:lnTo>
                    <a:pt x="285" y="245"/>
                  </a:lnTo>
                  <a:lnTo>
                    <a:pt x="285" y="301"/>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21" name="Freeform 36"/>
            <p:cNvSpPr>
              <a:spLocks noChangeAspect="1"/>
            </p:cNvSpPr>
            <p:nvPr/>
          </p:nvSpPr>
          <p:spPr bwMode="auto">
            <a:xfrm>
              <a:off x="143" y="854"/>
              <a:ext cx="84" cy="124"/>
            </a:xfrm>
            <a:custGeom>
              <a:avLst/>
              <a:gdLst>
                <a:gd name="T0" fmla="*/ 0 w 520"/>
                <a:gd name="T1" fmla="*/ 0 h 637"/>
                <a:gd name="T2" fmla="*/ 0 w 520"/>
                <a:gd name="T3" fmla="*/ 0 h 637"/>
                <a:gd name="T4" fmla="*/ 0 w 520"/>
                <a:gd name="T5" fmla="*/ 0 h 637"/>
                <a:gd name="T6" fmla="*/ 0 w 520"/>
                <a:gd name="T7" fmla="*/ 0 h 637"/>
                <a:gd name="T8" fmla="*/ 0 w 520"/>
                <a:gd name="T9" fmla="*/ 0 h 637"/>
                <a:gd name="T10" fmla="*/ 0 w 520"/>
                <a:gd name="T11" fmla="*/ 0 h 637"/>
                <a:gd name="T12" fmla="*/ 0 w 520"/>
                <a:gd name="T13" fmla="*/ 0 h 637"/>
                <a:gd name="T14" fmla="*/ 0 w 520"/>
                <a:gd name="T15" fmla="*/ 0 h 637"/>
                <a:gd name="T16" fmla="*/ 0 w 520"/>
                <a:gd name="T17" fmla="*/ 0 h 637"/>
                <a:gd name="T18" fmla="*/ 0 w 520"/>
                <a:gd name="T19" fmla="*/ 0 h 637"/>
                <a:gd name="T20" fmla="*/ 0 w 520"/>
                <a:gd name="T21" fmla="*/ 0 h 637"/>
                <a:gd name="T22" fmla="*/ 0 w 520"/>
                <a:gd name="T23" fmla="*/ 0 h 637"/>
                <a:gd name="T24" fmla="*/ 0 w 520"/>
                <a:gd name="T25" fmla="*/ 0 h 637"/>
                <a:gd name="T26" fmla="*/ 0 w 520"/>
                <a:gd name="T27" fmla="*/ 0 h 637"/>
                <a:gd name="T28" fmla="*/ 0 w 520"/>
                <a:gd name="T29" fmla="*/ 0 h 637"/>
                <a:gd name="T30" fmla="*/ 0 w 520"/>
                <a:gd name="T31" fmla="*/ 0 h 637"/>
                <a:gd name="T32" fmla="*/ 0 w 520"/>
                <a:gd name="T33" fmla="*/ 0 h 637"/>
                <a:gd name="T34" fmla="*/ 0 w 520"/>
                <a:gd name="T35" fmla="*/ 0 h 637"/>
                <a:gd name="T36" fmla="*/ 0 w 520"/>
                <a:gd name="T37" fmla="*/ 0 h 637"/>
                <a:gd name="T38" fmla="*/ 0 w 520"/>
                <a:gd name="T39" fmla="*/ 0 h 637"/>
                <a:gd name="T40" fmla="*/ 0 w 520"/>
                <a:gd name="T41" fmla="*/ 0 h 637"/>
                <a:gd name="T42" fmla="*/ 0 w 520"/>
                <a:gd name="T43" fmla="*/ 0 h 637"/>
                <a:gd name="T44" fmla="*/ 0 w 520"/>
                <a:gd name="T45" fmla="*/ 0 h 637"/>
                <a:gd name="T46" fmla="*/ 0 w 520"/>
                <a:gd name="T47" fmla="*/ 0 h 637"/>
                <a:gd name="T48" fmla="*/ 0 w 520"/>
                <a:gd name="T49" fmla="*/ 0 h 637"/>
                <a:gd name="T50" fmla="*/ 0 w 520"/>
                <a:gd name="T51" fmla="*/ 0 h 637"/>
                <a:gd name="T52" fmla="*/ 0 w 520"/>
                <a:gd name="T53" fmla="*/ 0 h 637"/>
                <a:gd name="T54" fmla="*/ 0 w 520"/>
                <a:gd name="T55" fmla="*/ 0 h 637"/>
                <a:gd name="T56" fmla="*/ 0 w 520"/>
                <a:gd name="T57" fmla="*/ 0 h 637"/>
                <a:gd name="T58" fmla="*/ 0 w 520"/>
                <a:gd name="T59" fmla="*/ 0 h 637"/>
                <a:gd name="T60" fmla="*/ 0 w 520"/>
                <a:gd name="T61" fmla="*/ 0 h 637"/>
                <a:gd name="T62" fmla="*/ 0 w 520"/>
                <a:gd name="T63" fmla="*/ 0 h 637"/>
                <a:gd name="T64" fmla="*/ 0 w 520"/>
                <a:gd name="T65" fmla="*/ 0 h 637"/>
                <a:gd name="T66" fmla="*/ 0 w 520"/>
                <a:gd name="T67" fmla="*/ 0 h 637"/>
                <a:gd name="T68" fmla="*/ 0 w 520"/>
                <a:gd name="T69" fmla="*/ 0 h 637"/>
                <a:gd name="T70" fmla="*/ 0 w 520"/>
                <a:gd name="T71" fmla="*/ 0 h 63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0" h="637">
                  <a:moveTo>
                    <a:pt x="218" y="66"/>
                  </a:moveTo>
                  <a:lnTo>
                    <a:pt x="252" y="58"/>
                  </a:lnTo>
                  <a:lnTo>
                    <a:pt x="252" y="90"/>
                  </a:lnTo>
                  <a:lnTo>
                    <a:pt x="336" y="82"/>
                  </a:lnTo>
                  <a:lnTo>
                    <a:pt x="420" y="209"/>
                  </a:lnTo>
                  <a:lnTo>
                    <a:pt x="411" y="265"/>
                  </a:lnTo>
                  <a:lnTo>
                    <a:pt x="428" y="280"/>
                  </a:lnTo>
                  <a:lnTo>
                    <a:pt x="453" y="344"/>
                  </a:lnTo>
                  <a:lnTo>
                    <a:pt x="504" y="344"/>
                  </a:lnTo>
                  <a:lnTo>
                    <a:pt x="520" y="375"/>
                  </a:lnTo>
                  <a:lnTo>
                    <a:pt x="495" y="383"/>
                  </a:lnTo>
                  <a:lnTo>
                    <a:pt x="495" y="415"/>
                  </a:lnTo>
                  <a:lnTo>
                    <a:pt x="436" y="455"/>
                  </a:lnTo>
                  <a:lnTo>
                    <a:pt x="462" y="486"/>
                  </a:lnTo>
                  <a:lnTo>
                    <a:pt x="462" y="495"/>
                  </a:lnTo>
                  <a:lnTo>
                    <a:pt x="411" y="495"/>
                  </a:lnTo>
                  <a:lnTo>
                    <a:pt x="370" y="526"/>
                  </a:lnTo>
                  <a:lnTo>
                    <a:pt x="302" y="542"/>
                  </a:lnTo>
                  <a:lnTo>
                    <a:pt x="294" y="598"/>
                  </a:lnTo>
                  <a:lnTo>
                    <a:pt x="252" y="637"/>
                  </a:lnTo>
                  <a:lnTo>
                    <a:pt x="202" y="581"/>
                  </a:lnTo>
                  <a:lnTo>
                    <a:pt x="185" y="518"/>
                  </a:lnTo>
                  <a:lnTo>
                    <a:pt x="160" y="471"/>
                  </a:lnTo>
                  <a:lnTo>
                    <a:pt x="143" y="407"/>
                  </a:lnTo>
                  <a:lnTo>
                    <a:pt x="101" y="344"/>
                  </a:lnTo>
                  <a:lnTo>
                    <a:pt x="93" y="312"/>
                  </a:lnTo>
                  <a:lnTo>
                    <a:pt x="50" y="248"/>
                  </a:lnTo>
                  <a:lnTo>
                    <a:pt x="18" y="241"/>
                  </a:lnTo>
                  <a:lnTo>
                    <a:pt x="0" y="188"/>
                  </a:lnTo>
                  <a:lnTo>
                    <a:pt x="0" y="104"/>
                  </a:lnTo>
                  <a:lnTo>
                    <a:pt x="10" y="104"/>
                  </a:lnTo>
                  <a:lnTo>
                    <a:pt x="30" y="92"/>
                  </a:lnTo>
                  <a:lnTo>
                    <a:pt x="58" y="68"/>
                  </a:lnTo>
                  <a:lnTo>
                    <a:pt x="90" y="38"/>
                  </a:lnTo>
                  <a:lnTo>
                    <a:pt x="134" y="0"/>
                  </a:lnTo>
                  <a:lnTo>
                    <a:pt x="218" y="66"/>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22" name="Freeform 37"/>
            <p:cNvSpPr>
              <a:spLocks noChangeAspect="1"/>
            </p:cNvSpPr>
            <p:nvPr/>
          </p:nvSpPr>
          <p:spPr bwMode="auto">
            <a:xfrm>
              <a:off x="84" y="876"/>
              <a:ext cx="88" cy="101"/>
            </a:xfrm>
            <a:custGeom>
              <a:avLst/>
              <a:gdLst>
                <a:gd name="T0" fmla="*/ 0 w 552"/>
                <a:gd name="T1" fmla="*/ 0 h 519"/>
                <a:gd name="T2" fmla="*/ 0 w 552"/>
                <a:gd name="T3" fmla="*/ 0 h 519"/>
                <a:gd name="T4" fmla="*/ 0 w 552"/>
                <a:gd name="T5" fmla="*/ 0 h 519"/>
                <a:gd name="T6" fmla="*/ 0 w 552"/>
                <a:gd name="T7" fmla="*/ 0 h 519"/>
                <a:gd name="T8" fmla="*/ 0 w 552"/>
                <a:gd name="T9" fmla="*/ 0 h 519"/>
                <a:gd name="T10" fmla="*/ 0 w 552"/>
                <a:gd name="T11" fmla="*/ 0 h 519"/>
                <a:gd name="T12" fmla="*/ 0 w 552"/>
                <a:gd name="T13" fmla="*/ 0 h 519"/>
                <a:gd name="T14" fmla="*/ 0 w 552"/>
                <a:gd name="T15" fmla="*/ 0 h 519"/>
                <a:gd name="T16" fmla="*/ 0 w 552"/>
                <a:gd name="T17" fmla="*/ 0 h 519"/>
                <a:gd name="T18" fmla="*/ 0 w 552"/>
                <a:gd name="T19" fmla="*/ 0 h 519"/>
                <a:gd name="T20" fmla="*/ 0 w 552"/>
                <a:gd name="T21" fmla="*/ 0 h 519"/>
                <a:gd name="T22" fmla="*/ 0 w 552"/>
                <a:gd name="T23" fmla="*/ 0 h 519"/>
                <a:gd name="T24" fmla="*/ 0 w 552"/>
                <a:gd name="T25" fmla="*/ 0 h 519"/>
                <a:gd name="T26" fmla="*/ 0 w 552"/>
                <a:gd name="T27" fmla="*/ 0 h 519"/>
                <a:gd name="T28" fmla="*/ 0 w 552"/>
                <a:gd name="T29" fmla="*/ 0 h 519"/>
                <a:gd name="T30" fmla="*/ 0 w 552"/>
                <a:gd name="T31" fmla="*/ 0 h 519"/>
                <a:gd name="T32" fmla="*/ 0 w 552"/>
                <a:gd name="T33" fmla="*/ 0 h 519"/>
                <a:gd name="T34" fmla="*/ 0 w 552"/>
                <a:gd name="T35" fmla="*/ 0 h 519"/>
                <a:gd name="T36" fmla="*/ 0 w 552"/>
                <a:gd name="T37" fmla="*/ 0 h 519"/>
                <a:gd name="T38" fmla="*/ 0 w 552"/>
                <a:gd name="T39" fmla="*/ 0 h 519"/>
                <a:gd name="T40" fmla="*/ 0 w 552"/>
                <a:gd name="T41" fmla="*/ 0 h 519"/>
                <a:gd name="T42" fmla="*/ 0 w 552"/>
                <a:gd name="T43" fmla="*/ 0 h 519"/>
                <a:gd name="T44" fmla="*/ 0 w 552"/>
                <a:gd name="T45" fmla="*/ 0 h 519"/>
                <a:gd name="T46" fmla="*/ 0 w 552"/>
                <a:gd name="T47" fmla="*/ 0 h 519"/>
                <a:gd name="T48" fmla="*/ 0 w 552"/>
                <a:gd name="T49" fmla="*/ 0 h 519"/>
                <a:gd name="T50" fmla="*/ 0 w 552"/>
                <a:gd name="T51" fmla="*/ 0 h 519"/>
                <a:gd name="T52" fmla="*/ 0 w 552"/>
                <a:gd name="T53" fmla="*/ 0 h 519"/>
                <a:gd name="T54" fmla="*/ 0 w 552"/>
                <a:gd name="T55" fmla="*/ 0 h 519"/>
                <a:gd name="T56" fmla="*/ 0 w 552"/>
                <a:gd name="T57" fmla="*/ 0 h 51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52" h="519">
                  <a:moveTo>
                    <a:pt x="41" y="369"/>
                  </a:moveTo>
                  <a:lnTo>
                    <a:pt x="0" y="376"/>
                  </a:lnTo>
                  <a:lnTo>
                    <a:pt x="8" y="447"/>
                  </a:lnTo>
                  <a:lnTo>
                    <a:pt x="75" y="447"/>
                  </a:lnTo>
                  <a:lnTo>
                    <a:pt x="75" y="472"/>
                  </a:lnTo>
                  <a:lnTo>
                    <a:pt x="116" y="479"/>
                  </a:lnTo>
                  <a:lnTo>
                    <a:pt x="225" y="519"/>
                  </a:lnTo>
                  <a:lnTo>
                    <a:pt x="368" y="431"/>
                  </a:lnTo>
                  <a:lnTo>
                    <a:pt x="418" y="431"/>
                  </a:lnTo>
                  <a:lnTo>
                    <a:pt x="451" y="447"/>
                  </a:lnTo>
                  <a:lnTo>
                    <a:pt x="501" y="447"/>
                  </a:lnTo>
                  <a:lnTo>
                    <a:pt x="552" y="416"/>
                  </a:lnTo>
                  <a:lnTo>
                    <a:pt x="527" y="369"/>
                  </a:lnTo>
                  <a:lnTo>
                    <a:pt x="510" y="305"/>
                  </a:lnTo>
                  <a:lnTo>
                    <a:pt x="468" y="241"/>
                  </a:lnTo>
                  <a:lnTo>
                    <a:pt x="460" y="210"/>
                  </a:lnTo>
                  <a:lnTo>
                    <a:pt x="426" y="154"/>
                  </a:lnTo>
                  <a:lnTo>
                    <a:pt x="410" y="146"/>
                  </a:lnTo>
                  <a:lnTo>
                    <a:pt x="385" y="138"/>
                  </a:lnTo>
                  <a:lnTo>
                    <a:pt x="363" y="86"/>
                  </a:lnTo>
                  <a:lnTo>
                    <a:pt x="363" y="0"/>
                  </a:lnTo>
                  <a:lnTo>
                    <a:pt x="334" y="12"/>
                  </a:lnTo>
                  <a:lnTo>
                    <a:pt x="293" y="75"/>
                  </a:lnTo>
                  <a:lnTo>
                    <a:pt x="251" y="122"/>
                  </a:lnTo>
                  <a:lnTo>
                    <a:pt x="209" y="186"/>
                  </a:lnTo>
                  <a:lnTo>
                    <a:pt x="168" y="218"/>
                  </a:lnTo>
                  <a:lnTo>
                    <a:pt x="109" y="234"/>
                  </a:lnTo>
                  <a:lnTo>
                    <a:pt x="41" y="266"/>
                  </a:lnTo>
                  <a:lnTo>
                    <a:pt x="41" y="369"/>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23" name="Freeform 38"/>
            <p:cNvSpPr>
              <a:spLocks noChangeAspect="1"/>
            </p:cNvSpPr>
            <p:nvPr/>
          </p:nvSpPr>
          <p:spPr bwMode="auto">
            <a:xfrm>
              <a:off x="0" y="923"/>
              <a:ext cx="96" cy="86"/>
            </a:xfrm>
            <a:custGeom>
              <a:avLst/>
              <a:gdLst>
                <a:gd name="T0" fmla="*/ 0 w 1036"/>
                <a:gd name="T1" fmla="*/ 0 h 806"/>
                <a:gd name="T2" fmla="*/ 0 w 1036"/>
                <a:gd name="T3" fmla="*/ 0 h 806"/>
                <a:gd name="T4" fmla="*/ 0 w 1036"/>
                <a:gd name="T5" fmla="*/ 0 h 806"/>
                <a:gd name="T6" fmla="*/ 0 w 1036"/>
                <a:gd name="T7" fmla="*/ 0 h 806"/>
                <a:gd name="T8" fmla="*/ 0 w 1036"/>
                <a:gd name="T9" fmla="*/ 0 h 806"/>
                <a:gd name="T10" fmla="*/ 0 w 1036"/>
                <a:gd name="T11" fmla="*/ 0 h 806"/>
                <a:gd name="T12" fmla="*/ 0 w 1036"/>
                <a:gd name="T13" fmla="*/ 0 h 806"/>
                <a:gd name="T14" fmla="*/ 0 w 1036"/>
                <a:gd name="T15" fmla="*/ 0 h 806"/>
                <a:gd name="T16" fmla="*/ 0 w 1036"/>
                <a:gd name="T17" fmla="*/ 0 h 806"/>
                <a:gd name="T18" fmla="*/ 0 w 1036"/>
                <a:gd name="T19" fmla="*/ 0 h 806"/>
                <a:gd name="T20" fmla="*/ 0 w 1036"/>
                <a:gd name="T21" fmla="*/ 0 h 806"/>
                <a:gd name="T22" fmla="*/ 0 w 1036"/>
                <a:gd name="T23" fmla="*/ 0 h 806"/>
                <a:gd name="T24" fmla="*/ 0 w 1036"/>
                <a:gd name="T25" fmla="*/ 0 h 806"/>
                <a:gd name="T26" fmla="*/ 0 w 1036"/>
                <a:gd name="T27" fmla="*/ 0 h 806"/>
                <a:gd name="T28" fmla="*/ 0 w 1036"/>
                <a:gd name="T29" fmla="*/ 0 h 806"/>
                <a:gd name="T30" fmla="*/ 0 w 1036"/>
                <a:gd name="T31" fmla="*/ 0 h 806"/>
                <a:gd name="T32" fmla="*/ 0 w 1036"/>
                <a:gd name="T33" fmla="*/ 0 h 806"/>
                <a:gd name="T34" fmla="*/ 0 w 1036"/>
                <a:gd name="T35" fmla="*/ 0 h 806"/>
                <a:gd name="T36" fmla="*/ 0 w 1036"/>
                <a:gd name="T37" fmla="*/ 0 h 806"/>
                <a:gd name="T38" fmla="*/ 0 w 1036"/>
                <a:gd name="T39" fmla="*/ 0 h 806"/>
                <a:gd name="T40" fmla="*/ 0 w 1036"/>
                <a:gd name="T41" fmla="*/ 0 h 806"/>
                <a:gd name="T42" fmla="*/ 0 w 1036"/>
                <a:gd name="T43" fmla="*/ 0 h 806"/>
                <a:gd name="T44" fmla="*/ 0 w 1036"/>
                <a:gd name="T45" fmla="*/ 0 h 806"/>
                <a:gd name="T46" fmla="*/ 0 w 1036"/>
                <a:gd name="T47" fmla="*/ 0 h 806"/>
                <a:gd name="T48" fmla="*/ 0 w 1036"/>
                <a:gd name="T49" fmla="*/ 0 h 806"/>
                <a:gd name="T50" fmla="*/ 0 w 1036"/>
                <a:gd name="T51" fmla="*/ 0 h 806"/>
                <a:gd name="T52" fmla="*/ 0 w 1036"/>
                <a:gd name="T53" fmla="*/ 0 h 806"/>
                <a:gd name="T54" fmla="*/ 0 w 1036"/>
                <a:gd name="T55" fmla="*/ 0 h 806"/>
                <a:gd name="T56" fmla="*/ 0 w 1036"/>
                <a:gd name="T57" fmla="*/ 0 h 806"/>
                <a:gd name="T58" fmla="*/ 0 w 1036"/>
                <a:gd name="T59" fmla="*/ 0 h 806"/>
                <a:gd name="T60" fmla="*/ 0 w 1036"/>
                <a:gd name="T61" fmla="*/ 0 h 806"/>
                <a:gd name="T62" fmla="*/ 0 w 1036"/>
                <a:gd name="T63" fmla="*/ 0 h 806"/>
                <a:gd name="T64" fmla="*/ 0 w 1036"/>
                <a:gd name="T65" fmla="*/ 0 h 806"/>
                <a:gd name="T66" fmla="*/ 0 w 1036"/>
                <a:gd name="T67" fmla="*/ 0 h 806"/>
                <a:gd name="T68" fmla="*/ 0 w 1036"/>
                <a:gd name="T69" fmla="*/ 0 h 806"/>
                <a:gd name="T70" fmla="*/ 0 w 1036"/>
                <a:gd name="T71" fmla="*/ 0 h 806"/>
                <a:gd name="T72" fmla="*/ 0 w 1036"/>
                <a:gd name="T73" fmla="*/ 0 h 806"/>
                <a:gd name="T74" fmla="*/ 0 w 1036"/>
                <a:gd name="T75" fmla="*/ 0 h 806"/>
                <a:gd name="T76" fmla="*/ 0 w 1036"/>
                <a:gd name="T77" fmla="*/ 0 h 806"/>
                <a:gd name="T78" fmla="*/ 0 w 1036"/>
                <a:gd name="T79" fmla="*/ 0 h 806"/>
                <a:gd name="T80" fmla="*/ 0 w 1036"/>
                <a:gd name="T81" fmla="*/ 0 h 806"/>
                <a:gd name="T82" fmla="*/ 0 w 1036"/>
                <a:gd name="T83" fmla="*/ 0 h 806"/>
                <a:gd name="T84" fmla="*/ 0 w 1036"/>
                <a:gd name="T85" fmla="*/ 0 h 806"/>
                <a:gd name="T86" fmla="*/ 0 w 1036"/>
                <a:gd name="T87" fmla="*/ 0 h 806"/>
                <a:gd name="T88" fmla="*/ 0 w 1036"/>
                <a:gd name="T89" fmla="*/ 0 h 806"/>
                <a:gd name="T90" fmla="*/ 0 w 1036"/>
                <a:gd name="T91" fmla="*/ 0 h 806"/>
                <a:gd name="T92" fmla="*/ 0 w 1036"/>
                <a:gd name="T93" fmla="*/ 0 h 806"/>
                <a:gd name="T94" fmla="*/ 0 w 1036"/>
                <a:gd name="T95" fmla="*/ 0 h 806"/>
                <a:gd name="T96" fmla="*/ 0 w 1036"/>
                <a:gd name="T97" fmla="*/ 0 h 806"/>
                <a:gd name="T98" fmla="*/ 0 w 1036"/>
                <a:gd name="T99" fmla="*/ 0 h 80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36" h="806">
                  <a:moveTo>
                    <a:pt x="963" y="217"/>
                  </a:moveTo>
                  <a:lnTo>
                    <a:pt x="892" y="230"/>
                  </a:lnTo>
                  <a:lnTo>
                    <a:pt x="905" y="360"/>
                  </a:lnTo>
                  <a:lnTo>
                    <a:pt x="1021" y="360"/>
                  </a:lnTo>
                  <a:lnTo>
                    <a:pt x="1021" y="404"/>
                  </a:lnTo>
                  <a:lnTo>
                    <a:pt x="1036" y="475"/>
                  </a:lnTo>
                  <a:lnTo>
                    <a:pt x="1021" y="518"/>
                  </a:lnTo>
                  <a:lnTo>
                    <a:pt x="1021" y="619"/>
                  </a:lnTo>
                  <a:lnTo>
                    <a:pt x="1006" y="634"/>
                  </a:lnTo>
                  <a:lnTo>
                    <a:pt x="935" y="662"/>
                  </a:lnTo>
                  <a:lnTo>
                    <a:pt x="862" y="720"/>
                  </a:lnTo>
                  <a:lnTo>
                    <a:pt x="748" y="720"/>
                  </a:lnTo>
                  <a:lnTo>
                    <a:pt x="675" y="748"/>
                  </a:lnTo>
                  <a:lnTo>
                    <a:pt x="532" y="791"/>
                  </a:lnTo>
                  <a:lnTo>
                    <a:pt x="546" y="733"/>
                  </a:lnTo>
                  <a:lnTo>
                    <a:pt x="503" y="705"/>
                  </a:lnTo>
                  <a:lnTo>
                    <a:pt x="432" y="733"/>
                  </a:lnTo>
                  <a:lnTo>
                    <a:pt x="432" y="791"/>
                  </a:lnTo>
                  <a:lnTo>
                    <a:pt x="374" y="806"/>
                  </a:lnTo>
                  <a:lnTo>
                    <a:pt x="359" y="763"/>
                  </a:lnTo>
                  <a:lnTo>
                    <a:pt x="301" y="763"/>
                  </a:lnTo>
                  <a:lnTo>
                    <a:pt x="258" y="791"/>
                  </a:lnTo>
                  <a:lnTo>
                    <a:pt x="144" y="806"/>
                  </a:lnTo>
                  <a:lnTo>
                    <a:pt x="86" y="733"/>
                  </a:lnTo>
                  <a:lnTo>
                    <a:pt x="100" y="677"/>
                  </a:lnTo>
                  <a:lnTo>
                    <a:pt x="14" y="619"/>
                  </a:lnTo>
                  <a:lnTo>
                    <a:pt x="0" y="503"/>
                  </a:lnTo>
                  <a:lnTo>
                    <a:pt x="100" y="417"/>
                  </a:lnTo>
                  <a:lnTo>
                    <a:pt x="86" y="360"/>
                  </a:lnTo>
                  <a:lnTo>
                    <a:pt x="28" y="360"/>
                  </a:lnTo>
                  <a:lnTo>
                    <a:pt x="14" y="288"/>
                  </a:lnTo>
                  <a:lnTo>
                    <a:pt x="57" y="260"/>
                  </a:lnTo>
                  <a:lnTo>
                    <a:pt x="86" y="288"/>
                  </a:lnTo>
                  <a:lnTo>
                    <a:pt x="129" y="273"/>
                  </a:lnTo>
                  <a:lnTo>
                    <a:pt x="172" y="217"/>
                  </a:lnTo>
                  <a:lnTo>
                    <a:pt x="230" y="187"/>
                  </a:lnTo>
                  <a:lnTo>
                    <a:pt x="345" y="159"/>
                  </a:lnTo>
                  <a:lnTo>
                    <a:pt x="345" y="187"/>
                  </a:lnTo>
                  <a:lnTo>
                    <a:pt x="288" y="230"/>
                  </a:lnTo>
                  <a:lnTo>
                    <a:pt x="288" y="260"/>
                  </a:lnTo>
                  <a:lnTo>
                    <a:pt x="445" y="260"/>
                  </a:lnTo>
                  <a:lnTo>
                    <a:pt x="488" y="217"/>
                  </a:lnTo>
                  <a:lnTo>
                    <a:pt x="518" y="202"/>
                  </a:lnTo>
                  <a:lnTo>
                    <a:pt x="532" y="129"/>
                  </a:lnTo>
                  <a:lnTo>
                    <a:pt x="575" y="101"/>
                  </a:lnTo>
                  <a:lnTo>
                    <a:pt x="705" y="73"/>
                  </a:lnTo>
                  <a:lnTo>
                    <a:pt x="791" y="0"/>
                  </a:lnTo>
                  <a:lnTo>
                    <a:pt x="791" y="30"/>
                  </a:lnTo>
                  <a:lnTo>
                    <a:pt x="963" y="30"/>
                  </a:lnTo>
                  <a:lnTo>
                    <a:pt x="963" y="217"/>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24" name="Freeform 39"/>
            <p:cNvSpPr>
              <a:spLocks noChangeAspect="1"/>
            </p:cNvSpPr>
            <p:nvPr/>
          </p:nvSpPr>
          <p:spPr bwMode="auto">
            <a:xfrm>
              <a:off x="472" y="584"/>
              <a:ext cx="63" cy="76"/>
            </a:xfrm>
            <a:custGeom>
              <a:avLst/>
              <a:gdLst>
                <a:gd name="T0" fmla="*/ 0 w 676"/>
                <a:gd name="T1" fmla="*/ 0 h 705"/>
                <a:gd name="T2" fmla="*/ 0 w 676"/>
                <a:gd name="T3" fmla="*/ 0 h 705"/>
                <a:gd name="T4" fmla="*/ 0 w 676"/>
                <a:gd name="T5" fmla="*/ 0 h 705"/>
                <a:gd name="T6" fmla="*/ 0 w 676"/>
                <a:gd name="T7" fmla="*/ 0 h 705"/>
                <a:gd name="T8" fmla="*/ 0 w 676"/>
                <a:gd name="T9" fmla="*/ 0 h 705"/>
                <a:gd name="T10" fmla="*/ 0 w 676"/>
                <a:gd name="T11" fmla="*/ 0 h 705"/>
                <a:gd name="T12" fmla="*/ 0 w 676"/>
                <a:gd name="T13" fmla="*/ 0 h 705"/>
                <a:gd name="T14" fmla="*/ 0 w 676"/>
                <a:gd name="T15" fmla="*/ 0 h 705"/>
                <a:gd name="T16" fmla="*/ 0 w 676"/>
                <a:gd name="T17" fmla="*/ 0 h 705"/>
                <a:gd name="T18" fmla="*/ 0 w 676"/>
                <a:gd name="T19" fmla="*/ 0 h 705"/>
                <a:gd name="T20" fmla="*/ 0 w 676"/>
                <a:gd name="T21" fmla="*/ 0 h 705"/>
                <a:gd name="T22" fmla="*/ 0 w 676"/>
                <a:gd name="T23" fmla="*/ 0 h 705"/>
                <a:gd name="T24" fmla="*/ 0 w 676"/>
                <a:gd name="T25" fmla="*/ 0 h 705"/>
                <a:gd name="T26" fmla="*/ 0 w 676"/>
                <a:gd name="T27" fmla="*/ 0 h 705"/>
                <a:gd name="T28" fmla="*/ 0 w 676"/>
                <a:gd name="T29" fmla="*/ 0 h 705"/>
                <a:gd name="T30" fmla="*/ 0 w 676"/>
                <a:gd name="T31" fmla="*/ 0 h 705"/>
                <a:gd name="T32" fmla="*/ 0 w 676"/>
                <a:gd name="T33" fmla="*/ 0 h 705"/>
                <a:gd name="T34" fmla="*/ 0 w 676"/>
                <a:gd name="T35" fmla="*/ 0 h 705"/>
                <a:gd name="T36" fmla="*/ 0 w 676"/>
                <a:gd name="T37" fmla="*/ 0 h 705"/>
                <a:gd name="T38" fmla="*/ 0 w 676"/>
                <a:gd name="T39" fmla="*/ 0 h 705"/>
                <a:gd name="T40" fmla="*/ 0 w 676"/>
                <a:gd name="T41" fmla="*/ 0 h 705"/>
                <a:gd name="T42" fmla="*/ 0 w 676"/>
                <a:gd name="T43" fmla="*/ 0 h 705"/>
                <a:gd name="T44" fmla="*/ 0 w 676"/>
                <a:gd name="T45" fmla="*/ 0 h 705"/>
                <a:gd name="T46" fmla="*/ 0 w 676"/>
                <a:gd name="T47" fmla="*/ 0 h 705"/>
                <a:gd name="T48" fmla="*/ 0 w 676"/>
                <a:gd name="T49" fmla="*/ 0 h 705"/>
                <a:gd name="T50" fmla="*/ 0 w 676"/>
                <a:gd name="T51" fmla="*/ 0 h 705"/>
                <a:gd name="T52" fmla="*/ 0 w 676"/>
                <a:gd name="T53" fmla="*/ 0 h 705"/>
                <a:gd name="T54" fmla="*/ 0 w 676"/>
                <a:gd name="T55" fmla="*/ 0 h 70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76" h="705">
                  <a:moveTo>
                    <a:pt x="101" y="474"/>
                  </a:moveTo>
                  <a:lnTo>
                    <a:pt x="158" y="345"/>
                  </a:lnTo>
                  <a:lnTo>
                    <a:pt x="130" y="287"/>
                  </a:lnTo>
                  <a:lnTo>
                    <a:pt x="43" y="244"/>
                  </a:lnTo>
                  <a:lnTo>
                    <a:pt x="0" y="187"/>
                  </a:lnTo>
                  <a:lnTo>
                    <a:pt x="15" y="158"/>
                  </a:lnTo>
                  <a:lnTo>
                    <a:pt x="158" y="115"/>
                  </a:lnTo>
                  <a:lnTo>
                    <a:pt x="158" y="72"/>
                  </a:lnTo>
                  <a:lnTo>
                    <a:pt x="418" y="44"/>
                  </a:lnTo>
                  <a:lnTo>
                    <a:pt x="432" y="0"/>
                  </a:lnTo>
                  <a:lnTo>
                    <a:pt x="489" y="14"/>
                  </a:lnTo>
                  <a:lnTo>
                    <a:pt x="605" y="14"/>
                  </a:lnTo>
                  <a:lnTo>
                    <a:pt x="648" y="72"/>
                  </a:lnTo>
                  <a:lnTo>
                    <a:pt x="648" y="158"/>
                  </a:lnTo>
                  <a:lnTo>
                    <a:pt x="633" y="201"/>
                  </a:lnTo>
                  <a:lnTo>
                    <a:pt x="676" y="244"/>
                  </a:lnTo>
                  <a:lnTo>
                    <a:pt x="633" y="287"/>
                  </a:lnTo>
                  <a:lnTo>
                    <a:pt x="575" y="287"/>
                  </a:lnTo>
                  <a:lnTo>
                    <a:pt x="575" y="360"/>
                  </a:lnTo>
                  <a:lnTo>
                    <a:pt x="618" y="417"/>
                  </a:lnTo>
                  <a:lnTo>
                    <a:pt x="475" y="518"/>
                  </a:lnTo>
                  <a:lnTo>
                    <a:pt x="475" y="662"/>
                  </a:lnTo>
                  <a:lnTo>
                    <a:pt x="418" y="705"/>
                  </a:lnTo>
                  <a:lnTo>
                    <a:pt x="259" y="662"/>
                  </a:lnTo>
                  <a:lnTo>
                    <a:pt x="274" y="633"/>
                  </a:lnTo>
                  <a:lnTo>
                    <a:pt x="245" y="618"/>
                  </a:lnTo>
                  <a:lnTo>
                    <a:pt x="101" y="648"/>
                  </a:lnTo>
                  <a:lnTo>
                    <a:pt x="101" y="474"/>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25" name="Freeform 40"/>
            <p:cNvSpPr>
              <a:spLocks noChangeAspect="1"/>
            </p:cNvSpPr>
            <p:nvPr/>
          </p:nvSpPr>
          <p:spPr bwMode="auto">
            <a:xfrm>
              <a:off x="272" y="372"/>
              <a:ext cx="188" cy="238"/>
            </a:xfrm>
            <a:custGeom>
              <a:avLst/>
              <a:gdLst>
                <a:gd name="T0" fmla="*/ 0 w 1174"/>
                <a:gd name="T1" fmla="*/ 0 h 1216"/>
                <a:gd name="T2" fmla="*/ 0 w 1174"/>
                <a:gd name="T3" fmla="*/ 0 h 1216"/>
                <a:gd name="T4" fmla="*/ 0 w 1174"/>
                <a:gd name="T5" fmla="*/ 0 h 1216"/>
                <a:gd name="T6" fmla="*/ 0 w 1174"/>
                <a:gd name="T7" fmla="*/ 0 h 1216"/>
                <a:gd name="T8" fmla="*/ 0 w 1174"/>
                <a:gd name="T9" fmla="*/ 0 h 1216"/>
                <a:gd name="T10" fmla="*/ 0 w 1174"/>
                <a:gd name="T11" fmla="*/ 0 h 1216"/>
                <a:gd name="T12" fmla="*/ 0 w 1174"/>
                <a:gd name="T13" fmla="*/ 0 h 1216"/>
                <a:gd name="T14" fmla="*/ 0 w 1174"/>
                <a:gd name="T15" fmla="*/ 0 h 1216"/>
                <a:gd name="T16" fmla="*/ 0 w 1174"/>
                <a:gd name="T17" fmla="*/ 0 h 1216"/>
                <a:gd name="T18" fmla="*/ 0 w 1174"/>
                <a:gd name="T19" fmla="*/ 0 h 1216"/>
                <a:gd name="T20" fmla="*/ 0 w 1174"/>
                <a:gd name="T21" fmla="*/ 0 h 1216"/>
                <a:gd name="T22" fmla="*/ 0 w 1174"/>
                <a:gd name="T23" fmla="*/ 0 h 1216"/>
                <a:gd name="T24" fmla="*/ 0 w 1174"/>
                <a:gd name="T25" fmla="*/ 0 h 1216"/>
                <a:gd name="T26" fmla="*/ 0 w 1174"/>
                <a:gd name="T27" fmla="*/ 0 h 1216"/>
                <a:gd name="T28" fmla="*/ 0 w 1174"/>
                <a:gd name="T29" fmla="*/ 0 h 1216"/>
                <a:gd name="T30" fmla="*/ 0 w 1174"/>
                <a:gd name="T31" fmla="*/ 0 h 1216"/>
                <a:gd name="T32" fmla="*/ 0 w 1174"/>
                <a:gd name="T33" fmla="*/ 0 h 1216"/>
                <a:gd name="T34" fmla="*/ 0 w 1174"/>
                <a:gd name="T35" fmla="*/ 0 h 1216"/>
                <a:gd name="T36" fmla="*/ 0 w 1174"/>
                <a:gd name="T37" fmla="*/ 0 h 1216"/>
                <a:gd name="T38" fmla="*/ 0 w 1174"/>
                <a:gd name="T39" fmla="*/ 0 h 1216"/>
                <a:gd name="T40" fmla="*/ 0 w 1174"/>
                <a:gd name="T41" fmla="*/ 0 h 1216"/>
                <a:gd name="T42" fmla="*/ 0 w 1174"/>
                <a:gd name="T43" fmla="*/ 0 h 1216"/>
                <a:gd name="T44" fmla="*/ 0 w 1174"/>
                <a:gd name="T45" fmla="*/ 0 h 1216"/>
                <a:gd name="T46" fmla="*/ 0 w 1174"/>
                <a:gd name="T47" fmla="*/ 0 h 1216"/>
                <a:gd name="T48" fmla="*/ 0 w 1174"/>
                <a:gd name="T49" fmla="*/ 0 h 1216"/>
                <a:gd name="T50" fmla="*/ 0 w 1174"/>
                <a:gd name="T51" fmla="*/ 0 h 1216"/>
                <a:gd name="T52" fmla="*/ 0 w 1174"/>
                <a:gd name="T53" fmla="*/ 0 h 1216"/>
                <a:gd name="T54" fmla="*/ 0 w 1174"/>
                <a:gd name="T55" fmla="*/ 0 h 1216"/>
                <a:gd name="T56" fmla="*/ 0 w 1174"/>
                <a:gd name="T57" fmla="*/ 0 h 1216"/>
                <a:gd name="T58" fmla="*/ 0 w 1174"/>
                <a:gd name="T59" fmla="*/ 0 h 1216"/>
                <a:gd name="T60" fmla="*/ 0 w 1174"/>
                <a:gd name="T61" fmla="*/ 0 h 1216"/>
                <a:gd name="T62" fmla="*/ 0 w 1174"/>
                <a:gd name="T63" fmla="*/ 0 h 1216"/>
                <a:gd name="T64" fmla="*/ 0 w 1174"/>
                <a:gd name="T65" fmla="*/ 0 h 1216"/>
                <a:gd name="T66" fmla="*/ 0 w 1174"/>
                <a:gd name="T67" fmla="*/ 0 h 1216"/>
                <a:gd name="T68" fmla="*/ 0 w 1174"/>
                <a:gd name="T69" fmla="*/ 0 h 1216"/>
                <a:gd name="T70" fmla="*/ 0 w 1174"/>
                <a:gd name="T71" fmla="*/ 0 h 1216"/>
                <a:gd name="T72" fmla="*/ 0 w 1174"/>
                <a:gd name="T73" fmla="*/ 0 h 1216"/>
                <a:gd name="T74" fmla="*/ 0 w 1174"/>
                <a:gd name="T75" fmla="*/ 0 h 1216"/>
                <a:gd name="T76" fmla="*/ 0 w 1174"/>
                <a:gd name="T77" fmla="*/ 0 h 1216"/>
                <a:gd name="T78" fmla="*/ 0 w 1174"/>
                <a:gd name="T79" fmla="*/ 0 h 1216"/>
                <a:gd name="T80" fmla="*/ 0 w 1174"/>
                <a:gd name="T81" fmla="*/ 0 h 1216"/>
                <a:gd name="T82" fmla="*/ 0 w 1174"/>
                <a:gd name="T83" fmla="*/ 0 h 1216"/>
                <a:gd name="T84" fmla="*/ 0 w 1174"/>
                <a:gd name="T85" fmla="*/ 0 h 1216"/>
                <a:gd name="T86" fmla="*/ 0 w 1174"/>
                <a:gd name="T87" fmla="*/ 0 h 1216"/>
                <a:gd name="T88" fmla="*/ 0 w 1174"/>
                <a:gd name="T89" fmla="*/ 0 h 1216"/>
                <a:gd name="T90" fmla="*/ 0 w 1174"/>
                <a:gd name="T91" fmla="*/ 0 h 1216"/>
                <a:gd name="T92" fmla="*/ 0 w 1174"/>
                <a:gd name="T93" fmla="*/ 0 h 1216"/>
                <a:gd name="T94" fmla="*/ 0 w 1174"/>
                <a:gd name="T95" fmla="*/ 0 h 1216"/>
                <a:gd name="T96" fmla="*/ 0 w 1174"/>
                <a:gd name="T97" fmla="*/ 0 h 1216"/>
                <a:gd name="T98" fmla="*/ 0 w 1174"/>
                <a:gd name="T99" fmla="*/ 0 h 1216"/>
                <a:gd name="T100" fmla="*/ 0 w 1174"/>
                <a:gd name="T101" fmla="*/ 0 h 1216"/>
                <a:gd name="T102" fmla="*/ 0 w 1174"/>
                <a:gd name="T103" fmla="*/ 0 h 1216"/>
                <a:gd name="T104" fmla="*/ 0 w 1174"/>
                <a:gd name="T105" fmla="*/ 0 h 1216"/>
                <a:gd name="T106" fmla="*/ 0 w 1174"/>
                <a:gd name="T107" fmla="*/ 0 h 1216"/>
                <a:gd name="T108" fmla="*/ 0 w 1174"/>
                <a:gd name="T109" fmla="*/ 0 h 1216"/>
                <a:gd name="T110" fmla="*/ 0 w 1174"/>
                <a:gd name="T111" fmla="*/ 0 h 1216"/>
                <a:gd name="T112" fmla="*/ 0 w 1174"/>
                <a:gd name="T113" fmla="*/ 0 h 1216"/>
                <a:gd name="T114" fmla="*/ 0 w 1174"/>
                <a:gd name="T115" fmla="*/ 0 h 12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174" h="1216">
                  <a:moveTo>
                    <a:pt x="965" y="776"/>
                  </a:moveTo>
                  <a:lnTo>
                    <a:pt x="965" y="863"/>
                  </a:lnTo>
                  <a:lnTo>
                    <a:pt x="988" y="871"/>
                  </a:lnTo>
                  <a:lnTo>
                    <a:pt x="1018" y="903"/>
                  </a:lnTo>
                  <a:lnTo>
                    <a:pt x="1040" y="911"/>
                  </a:lnTo>
                  <a:lnTo>
                    <a:pt x="1038" y="993"/>
                  </a:lnTo>
                  <a:lnTo>
                    <a:pt x="994" y="985"/>
                  </a:lnTo>
                  <a:lnTo>
                    <a:pt x="994" y="1023"/>
                  </a:lnTo>
                  <a:lnTo>
                    <a:pt x="1032" y="1037"/>
                  </a:lnTo>
                  <a:lnTo>
                    <a:pt x="1036" y="1017"/>
                  </a:lnTo>
                  <a:lnTo>
                    <a:pt x="1052" y="1025"/>
                  </a:lnTo>
                  <a:lnTo>
                    <a:pt x="1050" y="1043"/>
                  </a:lnTo>
                  <a:lnTo>
                    <a:pt x="1106" y="1065"/>
                  </a:lnTo>
                  <a:lnTo>
                    <a:pt x="1110" y="1087"/>
                  </a:lnTo>
                  <a:lnTo>
                    <a:pt x="1076" y="1109"/>
                  </a:lnTo>
                  <a:lnTo>
                    <a:pt x="1076" y="1164"/>
                  </a:lnTo>
                  <a:lnTo>
                    <a:pt x="1038" y="1160"/>
                  </a:lnTo>
                  <a:lnTo>
                    <a:pt x="1034" y="1214"/>
                  </a:lnTo>
                  <a:lnTo>
                    <a:pt x="1016" y="1216"/>
                  </a:lnTo>
                  <a:lnTo>
                    <a:pt x="1014" y="1132"/>
                  </a:lnTo>
                  <a:lnTo>
                    <a:pt x="998" y="1132"/>
                  </a:lnTo>
                  <a:lnTo>
                    <a:pt x="998" y="1152"/>
                  </a:lnTo>
                  <a:lnTo>
                    <a:pt x="973" y="1148"/>
                  </a:lnTo>
                  <a:lnTo>
                    <a:pt x="898" y="1140"/>
                  </a:lnTo>
                  <a:lnTo>
                    <a:pt x="873" y="1125"/>
                  </a:lnTo>
                  <a:lnTo>
                    <a:pt x="806" y="1132"/>
                  </a:lnTo>
                  <a:lnTo>
                    <a:pt x="806" y="1172"/>
                  </a:lnTo>
                  <a:lnTo>
                    <a:pt x="781" y="1140"/>
                  </a:lnTo>
                  <a:lnTo>
                    <a:pt x="656" y="1204"/>
                  </a:lnTo>
                  <a:lnTo>
                    <a:pt x="622" y="1204"/>
                  </a:lnTo>
                  <a:lnTo>
                    <a:pt x="579" y="1156"/>
                  </a:lnTo>
                  <a:lnTo>
                    <a:pt x="554" y="1140"/>
                  </a:lnTo>
                  <a:lnTo>
                    <a:pt x="488" y="1125"/>
                  </a:lnTo>
                  <a:lnTo>
                    <a:pt x="387" y="1061"/>
                  </a:lnTo>
                  <a:lnTo>
                    <a:pt x="337" y="1037"/>
                  </a:lnTo>
                  <a:lnTo>
                    <a:pt x="90" y="1031"/>
                  </a:lnTo>
                  <a:lnTo>
                    <a:pt x="76" y="975"/>
                  </a:lnTo>
                  <a:lnTo>
                    <a:pt x="156" y="975"/>
                  </a:lnTo>
                  <a:lnTo>
                    <a:pt x="164" y="1013"/>
                  </a:lnTo>
                  <a:lnTo>
                    <a:pt x="198" y="1015"/>
                  </a:lnTo>
                  <a:lnTo>
                    <a:pt x="198" y="979"/>
                  </a:lnTo>
                  <a:lnTo>
                    <a:pt x="214" y="981"/>
                  </a:lnTo>
                  <a:lnTo>
                    <a:pt x="220" y="1013"/>
                  </a:lnTo>
                  <a:lnTo>
                    <a:pt x="248" y="1011"/>
                  </a:lnTo>
                  <a:lnTo>
                    <a:pt x="248" y="964"/>
                  </a:lnTo>
                  <a:lnTo>
                    <a:pt x="260" y="963"/>
                  </a:lnTo>
                  <a:lnTo>
                    <a:pt x="254" y="944"/>
                  </a:lnTo>
                  <a:lnTo>
                    <a:pt x="182" y="955"/>
                  </a:lnTo>
                  <a:lnTo>
                    <a:pt x="176" y="927"/>
                  </a:lnTo>
                  <a:lnTo>
                    <a:pt x="140" y="925"/>
                  </a:lnTo>
                  <a:lnTo>
                    <a:pt x="136" y="907"/>
                  </a:lnTo>
                  <a:lnTo>
                    <a:pt x="172" y="891"/>
                  </a:lnTo>
                  <a:lnTo>
                    <a:pt x="160" y="873"/>
                  </a:lnTo>
                  <a:lnTo>
                    <a:pt x="120" y="891"/>
                  </a:lnTo>
                  <a:lnTo>
                    <a:pt x="76" y="895"/>
                  </a:lnTo>
                  <a:lnTo>
                    <a:pt x="74" y="855"/>
                  </a:lnTo>
                  <a:lnTo>
                    <a:pt x="166" y="823"/>
                  </a:lnTo>
                  <a:lnTo>
                    <a:pt x="188" y="831"/>
                  </a:lnTo>
                  <a:lnTo>
                    <a:pt x="236" y="818"/>
                  </a:lnTo>
                  <a:lnTo>
                    <a:pt x="290" y="837"/>
                  </a:lnTo>
                  <a:lnTo>
                    <a:pt x="304" y="929"/>
                  </a:lnTo>
                  <a:lnTo>
                    <a:pt x="262" y="940"/>
                  </a:lnTo>
                  <a:lnTo>
                    <a:pt x="269" y="958"/>
                  </a:lnTo>
                  <a:lnTo>
                    <a:pt x="305" y="949"/>
                  </a:lnTo>
                  <a:lnTo>
                    <a:pt x="304" y="1014"/>
                  </a:lnTo>
                  <a:lnTo>
                    <a:pt x="329" y="1014"/>
                  </a:lnTo>
                  <a:lnTo>
                    <a:pt x="328" y="973"/>
                  </a:lnTo>
                  <a:lnTo>
                    <a:pt x="387" y="966"/>
                  </a:lnTo>
                  <a:lnTo>
                    <a:pt x="479" y="911"/>
                  </a:lnTo>
                  <a:lnTo>
                    <a:pt x="379" y="943"/>
                  </a:lnTo>
                  <a:lnTo>
                    <a:pt x="344" y="940"/>
                  </a:lnTo>
                  <a:lnTo>
                    <a:pt x="342" y="918"/>
                  </a:lnTo>
                  <a:lnTo>
                    <a:pt x="362" y="919"/>
                  </a:lnTo>
                  <a:lnTo>
                    <a:pt x="342" y="822"/>
                  </a:lnTo>
                  <a:lnTo>
                    <a:pt x="380" y="806"/>
                  </a:lnTo>
                  <a:lnTo>
                    <a:pt x="418" y="706"/>
                  </a:lnTo>
                  <a:lnTo>
                    <a:pt x="362" y="782"/>
                  </a:lnTo>
                  <a:lnTo>
                    <a:pt x="312" y="802"/>
                  </a:lnTo>
                  <a:lnTo>
                    <a:pt x="276" y="784"/>
                  </a:lnTo>
                  <a:lnTo>
                    <a:pt x="260" y="756"/>
                  </a:lnTo>
                  <a:lnTo>
                    <a:pt x="306" y="728"/>
                  </a:lnTo>
                  <a:lnTo>
                    <a:pt x="342" y="664"/>
                  </a:lnTo>
                  <a:lnTo>
                    <a:pt x="292" y="706"/>
                  </a:lnTo>
                  <a:lnTo>
                    <a:pt x="216" y="742"/>
                  </a:lnTo>
                  <a:lnTo>
                    <a:pt x="214" y="766"/>
                  </a:lnTo>
                  <a:lnTo>
                    <a:pt x="196" y="774"/>
                  </a:lnTo>
                  <a:lnTo>
                    <a:pt x="200" y="726"/>
                  </a:lnTo>
                  <a:lnTo>
                    <a:pt x="184" y="728"/>
                  </a:lnTo>
                  <a:lnTo>
                    <a:pt x="178" y="780"/>
                  </a:lnTo>
                  <a:lnTo>
                    <a:pt x="160" y="784"/>
                  </a:lnTo>
                  <a:lnTo>
                    <a:pt x="172" y="714"/>
                  </a:lnTo>
                  <a:lnTo>
                    <a:pt x="206" y="702"/>
                  </a:lnTo>
                  <a:lnTo>
                    <a:pt x="204" y="682"/>
                  </a:lnTo>
                  <a:lnTo>
                    <a:pt x="160" y="698"/>
                  </a:lnTo>
                  <a:lnTo>
                    <a:pt x="162" y="688"/>
                  </a:lnTo>
                  <a:lnTo>
                    <a:pt x="108" y="684"/>
                  </a:lnTo>
                  <a:lnTo>
                    <a:pt x="98" y="740"/>
                  </a:lnTo>
                  <a:lnTo>
                    <a:pt x="0" y="720"/>
                  </a:lnTo>
                  <a:lnTo>
                    <a:pt x="4" y="696"/>
                  </a:lnTo>
                  <a:lnTo>
                    <a:pt x="86" y="654"/>
                  </a:lnTo>
                  <a:lnTo>
                    <a:pt x="110" y="676"/>
                  </a:lnTo>
                  <a:lnTo>
                    <a:pt x="160" y="678"/>
                  </a:lnTo>
                  <a:lnTo>
                    <a:pt x="160" y="664"/>
                  </a:lnTo>
                  <a:lnTo>
                    <a:pt x="216" y="644"/>
                  </a:lnTo>
                  <a:lnTo>
                    <a:pt x="298" y="600"/>
                  </a:lnTo>
                  <a:lnTo>
                    <a:pt x="212" y="628"/>
                  </a:lnTo>
                  <a:lnTo>
                    <a:pt x="140" y="652"/>
                  </a:lnTo>
                  <a:lnTo>
                    <a:pt x="142" y="628"/>
                  </a:lnTo>
                  <a:lnTo>
                    <a:pt x="302" y="566"/>
                  </a:lnTo>
                  <a:lnTo>
                    <a:pt x="408" y="494"/>
                  </a:lnTo>
                  <a:lnTo>
                    <a:pt x="398" y="476"/>
                  </a:lnTo>
                  <a:lnTo>
                    <a:pt x="286" y="522"/>
                  </a:lnTo>
                  <a:lnTo>
                    <a:pt x="166" y="564"/>
                  </a:lnTo>
                  <a:lnTo>
                    <a:pt x="152" y="544"/>
                  </a:lnTo>
                  <a:lnTo>
                    <a:pt x="240" y="480"/>
                  </a:lnTo>
                  <a:lnTo>
                    <a:pt x="142" y="520"/>
                  </a:lnTo>
                  <a:lnTo>
                    <a:pt x="104" y="482"/>
                  </a:lnTo>
                  <a:lnTo>
                    <a:pt x="137" y="428"/>
                  </a:lnTo>
                  <a:lnTo>
                    <a:pt x="178" y="396"/>
                  </a:lnTo>
                  <a:lnTo>
                    <a:pt x="226" y="384"/>
                  </a:lnTo>
                  <a:lnTo>
                    <a:pt x="271" y="357"/>
                  </a:lnTo>
                  <a:lnTo>
                    <a:pt x="312" y="346"/>
                  </a:lnTo>
                  <a:lnTo>
                    <a:pt x="318" y="332"/>
                  </a:lnTo>
                  <a:lnTo>
                    <a:pt x="308" y="276"/>
                  </a:lnTo>
                  <a:lnTo>
                    <a:pt x="316" y="248"/>
                  </a:lnTo>
                  <a:lnTo>
                    <a:pt x="342" y="234"/>
                  </a:lnTo>
                  <a:lnTo>
                    <a:pt x="374" y="240"/>
                  </a:lnTo>
                  <a:lnTo>
                    <a:pt x="413" y="237"/>
                  </a:lnTo>
                  <a:lnTo>
                    <a:pt x="446" y="237"/>
                  </a:lnTo>
                  <a:lnTo>
                    <a:pt x="496" y="206"/>
                  </a:lnTo>
                  <a:lnTo>
                    <a:pt x="554" y="127"/>
                  </a:lnTo>
                  <a:lnTo>
                    <a:pt x="656" y="158"/>
                  </a:lnTo>
                  <a:lnTo>
                    <a:pt x="722" y="134"/>
                  </a:lnTo>
                  <a:lnTo>
                    <a:pt x="772" y="134"/>
                  </a:lnTo>
                  <a:lnTo>
                    <a:pt x="806" y="111"/>
                  </a:lnTo>
                  <a:lnTo>
                    <a:pt x="814" y="63"/>
                  </a:lnTo>
                  <a:lnTo>
                    <a:pt x="839" y="48"/>
                  </a:lnTo>
                  <a:lnTo>
                    <a:pt x="865" y="16"/>
                  </a:lnTo>
                  <a:lnTo>
                    <a:pt x="906" y="0"/>
                  </a:lnTo>
                  <a:lnTo>
                    <a:pt x="923" y="31"/>
                  </a:lnTo>
                  <a:lnTo>
                    <a:pt x="915" y="63"/>
                  </a:lnTo>
                  <a:lnTo>
                    <a:pt x="948" y="79"/>
                  </a:lnTo>
                  <a:lnTo>
                    <a:pt x="940" y="111"/>
                  </a:lnTo>
                  <a:lnTo>
                    <a:pt x="940" y="143"/>
                  </a:lnTo>
                  <a:lnTo>
                    <a:pt x="965" y="182"/>
                  </a:lnTo>
                  <a:lnTo>
                    <a:pt x="931" y="230"/>
                  </a:lnTo>
                  <a:lnTo>
                    <a:pt x="931" y="277"/>
                  </a:lnTo>
                  <a:lnTo>
                    <a:pt x="998" y="309"/>
                  </a:lnTo>
                  <a:lnTo>
                    <a:pt x="998" y="372"/>
                  </a:lnTo>
                  <a:lnTo>
                    <a:pt x="1023" y="372"/>
                  </a:lnTo>
                  <a:lnTo>
                    <a:pt x="1023" y="396"/>
                  </a:lnTo>
                  <a:lnTo>
                    <a:pt x="1040" y="396"/>
                  </a:lnTo>
                  <a:lnTo>
                    <a:pt x="1048" y="372"/>
                  </a:lnTo>
                  <a:lnTo>
                    <a:pt x="1065" y="372"/>
                  </a:lnTo>
                  <a:lnTo>
                    <a:pt x="1057" y="348"/>
                  </a:lnTo>
                  <a:lnTo>
                    <a:pt x="1082" y="340"/>
                  </a:lnTo>
                  <a:lnTo>
                    <a:pt x="1099" y="317"/>
                  </a:lnTo>
                  <a:lnTo>
                    <a:pt x="1115" y="348"/>
                  </a:lnTo>
                  <a:lnTo>
                    <a:pt x="1115" y="388"/>
                  </a:lnTo>
                  <a:lnTo>
                    <a:pt x="1149" y="380"/>
                  </a:lnTo>
                  <a:lnTo>
                    <a:pt x="1174" y="380"/>
                  </a:lnTo>
                  <a:lnTo>
                    <a:pt x="1166" y="412"/>
                  </a:lnTo>
                  <a:lnTo>
                    <a:pt x="1149" y="412"/>
                  </a:lnTo>
                  <a:lnTo>
                    <a:pt x="1141" y="428"/>
                  </a:lnTo>
                  <a:lnTo>
                    <a:pt x="1141" y="436"/>
                  </a:lnTo>
                  <a:lnTo>
                    <a:pt x="1124" y="443"/>
                  </a:lnTo>
                  <a:lnTo>
                    <a:pt x="1132" y="460"/>
                  </a:lnTo>
                  <a:lnTo>
                    <a:pt x="1065" y="499"/>
                  </a:lnTo>
                  <a:lnTo>
                    <a:pt x="1023" y="539"/>
                  </a:lnTo>
                  <a:lnTo>
                    <a:pt x="981" y="546"/>
                  </a:lnTo>
                  <a:lnTo>
                    <a:pt x="973" y="554"/>
                  </a:lnTo>
                  <a:lnTo>
                    <a:pt x="973" y="657"/>
                  </a:lnTo>
                  <a:lnTo>
                    <a:pt x="956" y="673"/>
                  </a:lnTo>
                  <a:lnTo>
                    <a:pt x="973" y="720"/>
                  </a:lnTo>
                  <a:lnTo>
                    <a:pt x="965" y="776"/>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26" name="Freeform 41"/>
            <p:cNvSpPr>
              <a:spLocks noChangeAspect="1"/>
            </p:cNvSpPr>
            <p:nvPr/>
          </p:nvSpPr>
          <p:spPr bwMode="auto">
            <a:xfrm>
              <a:off x="389" y="592"/>
              <a:ext cx="62" cy="52"/>
            </a:xfrm>
            <a:custGeom>
              <a:avLst/>
              <a:gdLst>
                <a:gd name="T0" fmla="*/ 0 w 393"/>
                <a:gd name="T1" fmla="*/ 0 h 269"/>
                <a:gd name="T2" fmla="*/ 0 w 393"/>
                <a:gd name="T3" fmla="*/ 0 h 269"/>
                <a:gd name="T4" fmla="*/ 0 w 393"/>
                <a:gd name="T5" fmla="*/ 0 h 269"/>
                <a:gd name="T6" fmla="*/ 0 w 393"/>
                <a:gd name="T7" fmla="*/ 0 h 269"/>
                <a:gd name="T8" fmla="*/ 0 w 393"/>
                <a:gd name="T9" fmla="*/ 0 h 269"/>
                <a:gd name="T10" fmla="*/ 0 w 393"/>
                <a:gd name="T11" fmla="*/ 0 h 269"/>
                <a:gd name="T12" fmla="*/ 0 w 393"/>
                <a:gd name="T13" fmla="*/ 0 h 269"/>
                <a:gd name="T14" fmla="*/ 0 w 393"/>
                <a:gd name="T15" fmla="*/ 0 h 269"/>
                <a:gd name="T16" fmla="*/ 0 w 393"/>
                <a:gd name="T17" fmla="*/ 0 h 269"/>
                <a:gd name="T18" fmla="*/ 0 w 393"/>
                <a:gd name="T19" fmla="*/ 0 h 269"/>
                <a:gd name="T20" fmla="*/ 0 w 393"/>
                <a:gd name="T21" fmla="*/ 0 h 269"/>
                <a:gd name="T22" fmla="*/ 0 w 393"/>
                <a:gd name="T23" fmla="*/ 0 h 269"/>
                <a:gd name="T24" fmla="*/ 0 w 393"/>
                <a:gd name="T25" fmla="*/ 0 h 269"/>
                <a:gd name="T26" fmla="*/ 0 w 393"/>
                <a:gd name="T27" fmla="*/ 0 h 269"/>
                <a:gd name="T28" fmla="*/ 0 w 393"/>
                <a:gd name="T29" fmla="*/ 0 h 269"/>
                <a:gd name="T30" fmla="*/ 0 w 393"/>
                <a:gd name="T31" fmla="*/ 0 h 269"/>
                <a:gd name="T32" fmla="*/ 0 w 393"/>
                <a:gd name="T33" fmla="*/ 0 h 269"/>
                <a:gd name="T34" fmla="*/ 0 w 393"/>
                <a:gd name="T35" fmla="*/ 0 h 269"/>
                <a:gd name="T36" fmla="*/ 0 w 393"/>
                <a:gd name="T37" fmla="*/ 0 h 269"/>
                <a:gd name="T38" fmla="*/ 0 w 393"/>
                <a:gd name="T39" fmla="*/ 0 h 269"/>
                <a:gd name="T40" fmla="*/ 0 w 393"/>
                <a:gd name="T41" fmla="*/ 0 h 269"/>
                <a:gd name="T42" fmla="*/ 0 w 393"/>
                <a:gd name="T43" fmla="*/ 0 h 269"/>
                <a:gd name="T44" fmla="*/ 0 w 393"/>
                <a:gd name="T45" fmla="*/ 0 h 269"/>
                <a:gd name="T46" fmla="*/ 0 w 393"/>
                <a:gd name="T47" fmla="*/ 0 h 269"/>
                <a:gd name="T48" fmla="*/ 0 w 393"/>
                <a:gd name="T49" fmla="*/ 0 h 269"/>
                <a:gd name="T50" fmla="*/ 0 w 393"/>
                <a:gd name="T51" fmla="*/ 0 h 269"/>
                <a:gd name="T52" fmla="*/ 0 w 393"/>
                <a:gd name="T53" fmla="*/ 0 h 269"/>
                <a:gd name="T54" fmla="*/ 0 w 393"/>
                <a:gd name="T55" fmla="*/ 0 h 269"/>
                <a:gd name="T56" fmla="*/ 0 w 393"/>
                <a:gd name="T57" fmla="*/ 0 h 269"/>
                <a:gd name="T58" fmla="*/ 0 w 393"/>
                <a:gd name="T59" fmla="*/ 0 h 26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93" h="269">
                  <a:moveTo>
                    <a:pt x="0" y="142"/>
                  </a:moveTo>
                  <a:lnTo>
                    <a:pt x="59" y="142"/>
                  </a:lnTo>
                  <a:lnTo>
                    <a:pt x="59" y="158"/>
                  </a:lnTo>
                  <a:lnTo>
                    <a:pt x="109" y="206"/>
                  </a:lnTo>
                  <a:lnTo>
                    <a:pt x="159" y="206"/>
                  </a:lnTo>
                  <a:lnTo>
                    <a:pt x="167" y="254"/>
                  </a:lnTo>
                  <a:lnTo>
                    <a:pt x="192" y="269"/>
                  </a:lnTo>
                  <a:lnTo>
                    <a:pt x="251" y="269"/>
                  </a:lnTo>
                  <a:lnTo>
                    <a:pt x="259" y="238"/>
                  </a:lnTo>
                  <a:lnTo>
                    <a:pt x="292" y="222"/>
                  </a:lnTo>
                  <a:lnTo>
                    <a:pt x="284" y="150"/>
                  </a:lnTo>
                  <a:lnTo>
                    <a:pt x="359" y="95"/>
                  </a:lnTo>
                  <a:lnTo>
                    <a:pt x="393" y="55"/>
                  </a:lnTo>
                  <a:lnTo>
                    <a:pt x="376" y="15"/>
                  </a:lnTo>
                  <a:lnTo>
                    <a:pt x="345" y="16"/>
                  </a:lnTo>
                  <a:lnTo>
                    <a:pt x="345" y="38"/>
                  </a:lnTo>
                  <a:lnTo>
                    <a:pt x="307" y="34"/>
                  </a:lnTo>
                  <a:lnTo>
                    <a:pt x="303" y="88"/>
                  </a:lnTo>
                  <a:lnTo>
                    <a:pt x="285" y="86"/>
                  </a:lnTo>
                  <a:lnTo>
                    <a:pt x="285" y="6"/>
                  </a:lnTo>
                  <a:lnTo>
                    <a:pt x="267" y="6"/>
                  </a:lnTo>
                  <a:lnTo>
                    <a:pt x="267" y="26"/>
                  </a:lnTo>
                  <a:lnTo>
                    <a:pt x="242" y="24"/>
                  </a:lnTo>
                  <a:lnTo>
                    <a:pt x="167" y="15"/>
                  </a:lnTo>
                  <a:lnTo>
                    <a:pt x="142" y="0"/>
                  </a:lnTo>
                  <a:lnTo>
                    <a:pt x="75" y="7"/>
                  </a:lnTo>
                  <a:lnTo>
                    <a:pt x="75" y="39"/>
                  </a:lnTo>
                  <a:lnTo>
                    <a:pt x="50" y="15"/>
                  </a:lnTo>
                  <a:lnTo>
                    <a:pt x="0" y="39"/>
                  </a:lnTo>
                  <a:lnTo>
                    <a:pt x="0" y="142"/>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27" name="Freeform 42"/>
            <p:cNvSpPr>
              <a:spLocks noChangeAspect="1"/>
            </p:cNvSpPr>
            <p:nvPr/>
          </p:nvSpPr>
          <p:spPr bwMode="auto">
            <a:xfrm>
              <a:off x="405" y="332"/>
              <a:ext cx="58" cy="56"/>
            </a:xfrm>
            <a:custGeom>
              <a:avLst/>
              <a:gdLst>
                <a:gd name="T0" fmla="*/ 0 w 619"/>
                <a:gd name="T1" fmla="*/ 0 h 518"/>
                <a:gd name="T2" fmla="*/ 0 w 619"/>
                <a:gd name="T3" fmla="*/ 0 h 518"/>
                <a:gd name="T4" fmla="*/ 0 w 619"/>
                <a:gd name="T5" fmla="*/ 0 h 518"/>
                <a:gd name="T6" fmla="*/ 0 w 619"/>
                <a:gd name="T7" fmla="*/ 0 h 518"/>
                <a:gd name="T8" fmla="*/ 0 w 619"/>
                <a:gd name="T9" fmla="*/ 0 h 518"/>
                <a:gd name="T10" fmla="*/ 0 w 619"/>
                <a:gd name="T11" fmla="*/ 0 h 518"/>
                <a:gd name="T12" fmla="*/ 0 w 619"/>
                <a:gd name="T13" fmla="*/ 0 h 518"/>
                <a:gd name="T14" fmla="*/ 0 w 619"/>
                <a:gd name="T15" fmla="*/ 0 h 518"/>
                <a:gd name="T16" fmla="*/ 0 w 619"/>
                <a:gd name="T17" fmla="*/ 0 h 518"/>
                <a:gd name="T18" fmla="*/ 0 w 619"/>
                <a:gd name="T19" fmla="*/ 0 h 518"/>
                <a:gd name="T20" fmla="*/ 0 w 619"/>
                <a:gd name="T21" fmla="*/ 0 h 518"/>
                <a:gd name="T22" fmla="*/ 0 w 619"/>
                <a:gd name="T23" fmla="*/ 0 h 518"/>
                <a:gd name="T24" fmla="*/ 0 w 619"/>
                <a:gd name="T25" fmla="*/ 0 h 518"/>
                <a:gd name="T26" fmla="*/ 0 w 619"/>
                <a:gd name="T27" fmla="*/ 0 h 518"/>
                <a:gd name="T28" fmla="*/ 0 w 619"/>
                <a:gd name="T29" fmla="*/ 0 h 518"/>
                <a:gd name="T30" fmla="*/ 0 w 619"/>
                <a:gd name="T31" fmla="*/ 0 h 518"/>
                <a:gd name="T32" fmla="*/ 0 w 619"/>
                <a:gd name="T33" fmla="*/ 0 h 518"/>
                <a:gd name="T34" fmla="*/ 0 w 619"/>
                <a:gd name="T35" fmla="*/ 0 h 518"/>
                <a:gd name="T36" fmla="*/ 0 w 619"/>
                <a:gd name="T37" fmla="*/ 0 h 518"/>
                <a:gd name="T38" fmla="*/ 0 w 619"/>
                <a:gd name="T39" fmla="*/ 0 h 518"/>
                <a:gd name="T40" fmla="*/ 0 w 619"/>
                <a:gd name="T41" fmla="*/ 0 h 518"/>
                <a:gd name="T42" fmla="*/ 0 w 619"/>
                <a:gd name="T43" fmla="*/ 0 h 518"/>
                <a:gd name="T44" fmla="*/ 0 w 619"/>
                <a:gd name="T45" fmla="*/ 0 h 51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19" h="518">
                  <a:moveTo>
                    <a:pt x="533" y="0"/>
                  </a:moveTo>
                  <a:lnTo>
                    <a:pt x="590" y="14"/>
                  </a:lnTo>
                  <a:lnTo>
                    <a:pt x="590" y="173"/>
                  </a:lnTo>
                  <a:lnTo>
                    <a:pt x="619" y="259"/>
                  </a:lnTo>
                  <a:lnTo>
                    <a:pt x="533" y="331"/>
                  </a:lnTo>
                  <a:lnTo>
                    <a:pt x="475" y="418"/>
                  </a:lnTo>
                  <a:lnTo>
                    <a:pt x="374" y="489"/>
                  </a:lnTo>
                  <a:lnTo>
                    <a:pt x="259" y="489"/>
                  </a:lnTo>
                  <a:lnTo>
                    <a:pt x="202" y="518"/>
                  </a:lnTo>
                  <a:lnTo>
                    <a:pt x="144" y="489"/>
                  </a:lnTo>
                  <a:lnTo>
                    <a:pt x="159" y="431"/>
                  </a:lnTo>
                  <a:lnTo>
                    <a:pt x="129" y="360"/>
                  </a:lnTo>
                  <a:lnTo>
                    <a:pt x="72" y="274"/>
                  </a:lnTo>
                  <a:lnTo>
                    <a:pt x="0" y="187"/>
                  </a:lnTo>
                  <a:lnTo>
                    <a:pt x="116" y="87"/>
                  </a:lnTo>
                  <a:lnTo>
                    <a:pt x="173" y="115"/>
                  </a:lnTo>
                  <a:lnTo>
                    <a:pt x="202" y="87"/>
                  </a:lnTo>
                  <a:lnTo>
                    <a:pt x="216" y="115"/>
                  </a:lnTo>
                  <a:lnTo>
                    <a:pt x="230" y="158"/>
                  </a:lnTo>
                  <a:lnTo>
                    <a:pt x="273" y="187"/>
                  </a:lnTo>
                  <a:lnTo>
                    <a:pt x="259" y="244"/>
                  </a:lnTo>
                  <a:lnTo>
                    <a:pt x="288" y="244"/>
                  </a:lnTo>
                  <a:lnTo>
                    <a:pt x="533" y="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28" name="Freeform 43"/>
            <p:cNvSpPr>
              <a:spLocks noChangeAspect="1"/>
            </p:cNvSpPr>
            <p:nvPr/>
          </p:nvSpPr>
          <p:spPr bwMode="auto">
            <a:xfrm>
              <a:off x="421" y="372"/>
              <a:ext cx="46" cy="78"/>
            </a:xfrm>
            <a:custGeom>
              <a:avLst/>
              <a:gdLst>
                <a:gd name="T0" fmla="*/ 0 w 489"/>
                <a:gd name="T1" fmla="*/ 0 h 719"/>
                <a:gd name="T2" fmla="*/ 0 w 489"/>
                <a:gd name="T3" fmla="*/ 0 h 719"/>
                <a:gd name="T4" fmla="*/ 0 w 489"/>
                <a:gd name="T5" fmla="*/ 0 h 719"/>
                <a:gd name="T6" fmla="*/ 0 w 489"/>
                <a:gd name="T7" fmla="*/ 0 h 719"/>
                <a:gd name="T8" fmla="*/ 0 w 489"/>
                <a:gd name="T9" fmla="*/ 0 h 719"/>
                <a:gd name="T10" fmla="*/ 0 w 489"/>
                <a:gd name="T11" fmla="*/ 0 h 719"/>
                <a:gd name="T12" fmla="*/ 0 w 489"/>
                <a:gd name="T13" fmla="*/ 0 h 719"/>
                <a:gd name="T14" fmla="*/ 0 w 489"/>
                <a:gd name="T15" fmla="*/ 0 h 719"/>
                <a:gd name="T16" fmla="*/ 0 w 489"/>
                <a:gd name="T17" fmla="*/ 0 h 719"/>
                <a:gd name="T18" fmla="*/ 0 w 489"/>
                <a:gd name="T19" fmla="*/ 0 h 719"/>
                <a:gd name="T20" fmla="*/ 0 w 489"/>
                <a:gd name="T21" fmla="*/ 0 h 719"/>
                <a:gd name="T22" fmla="*/ 0 w 489"/>
                <a:gd name="T23" fmla="*/ 0 h 719"/>
                <a:gd name="T24" fmla="*/ 0 w 489"/>
                <a:gd name="T25" fmla="*/ 0 h 719"/>
                <a:gd name="T26" fmla="*/ 0 w 489"/>
                <a:gd name="T27" fmla="*/ 0 h 719"/>
                <a:gd name="T28" fmla="*/ 0 w 489"/>
                <a:gd name="T29" fmla="*/ 0 h 719"/>
                <a:gd name="T30" fmla="*/ 0 w 489"/>
                <a:gd name="T31" fmla="*/ 0 h 719"/>
                <a:gd name="T32" fmla="*/ 0 w 489"/>
                <a:gd name="T33" fmla="*/ 0 h 719"/>
                <a:gd name="T34" fmla="*/ 0 w 489"/>
                <a:gd name="T35" fmla="*/ 0 h 719"/>
                <a:gd name="T36" fmla="*/ 0 w 489"/>
                <a:gd name="T37" fmla="*/ 0 h 719"/>
                <a:gd name="T38" fmla="*/ 0 w 489"/>
                <a:gd name="T39" fmla="*/ 0 h 719"/>
                <a:gd name="T40" fmla="*/ 0 w 489"/>
                <a:gd name="T41" fmla="*/ 0 h 719"/>
                <a:gd name="T42" fmla="*/ 0 w 489"/>
                <a:gd name="T43" fmla="*/ 0 h 719"/>
                <a:gd name="T44" fmla="*/ 0 w 489"/>
                <a:gd name="T45" fmla="*/ 0 h 719"/>
                <a:gd name="T46" fmla="*/ 0 w 489"/>
                <a:gd name="T47" fmla="*/ 0 h 719"/>
                <a:gd name="T48" fmla="*/ 0 w 489"/>
                <a:gd name="T49" fmla="*/ 0 h 719"/>
                <a:gd name="T50" fmla="*/ 0 w 489"/>
                <a:gd name="T51" fmla="*/ 0 h 719"/>
                <a:gd name="T52" fmla="*/ 0 w 489"/>
                <a:gd name="T53" fmla="*/ 0 h 719"/>
                <a:gd name="T54" fmla="*/ 0 w 489"/>
                <a:gd name="T55" fmla="*/ 0 h 719"/>
                <a:gd name="T56" fmla="*/ 0 w 489"/>
                <a:gd name="T57" fmla="*/ 0 h 719"/>
                <a:gd name="T58" fmla="*/ 0 w 489"/>
                <a:gd name="T59" fmla="*/ 0 h 719"/>
                <a:gd name="T60" fmla="*/ 0 w 489"/>
                <a:gd name="T61" fmla="*/ 0 h 719"/>
                <a:gd name="T62" fmla="*/ 0 w 489"/>
                <a:gd name="T63" fmla="*/ 0 h 719"/>
                <a:gd name="T64" fmla="*/ 0 w 489"/>
                <a:gd name="T65" fmla="*/ 0 h 71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89" h="719">
                  <a:moveTo>
                    <a:pt x="0" y="504"/>
                  </a:moveTo>
                  <a:lnTo>
                    <a:pt x="115" y="562"/>
                  </a:lnTo>
                  <a:lnTo>
                    <a:pt x="115" y="676"/>
                  </a:lnTo>
                  <a:lnTo>
                    <a:pt x="158" y="676"/>
                  </a:lnTo>
                  <a:lnTo>
                    <a:pt x="158" y="719"/>
                  </a:lnTo>
                  <a:lnTo>
                    <a:pt x="187" y="719"/>
                  </a:lnTo>
                  <a:lnTo>
                    <a:pt x="201" y="676"/>
                  </a:lnTo>
                  <a:lnTo>
                    <a:pt x="230" y="676"/>
                  </a:lnTo>
                  <a:lnTo>
                    <a:pt x="216" y="633"/>
                  </a:lnTo>
                  <a:lnTo>
                    <a:pt x="273" y="605"/>
                  </a:lnTo>
                  <a:lnTo>
                    <a:pt x="288" y="575"/>
                  </a:lnTo>
                  <a:lnTo>
                    <a:pt x="244" y="388"/>
                  </a:lnTo>
                  <a:lnTo>
                    <a:pt x="216" y="388"/>
                  </a:lnTo>
                  <a:lnTo>
                    <a:pt x="216" y="375"/>
                  </a:lnTo>
                  <a:lnTo>
                    <a:pt x="302" y="274"/>
                  </a:lnTo>
                  <a:lnTo>
                    <a:pt x="360" y="274"/>
                  </a:lnTo>
                  <a:lnTo>
                    <a:pt x="403" y="287"/>
                  </a:lnTo>
                  <a:lnTo>
                    <a:pt x="475" y="287"/>
                  </a:lnTo>
                  <a:lnTo>
                    <a:pt x="489" y="231"/>
                  </a:lnTo>
                  <a:lnTo>
                    <a:pt x="489" y="158"/>
                  </a:lnTo>
                  <a:lnTo>
                    <a:pt x="431" y="130"/>
                  </a:lnTo>
                  <a:lnTo>
                    <a:pt x="431" y="72"/>
                  </a:lnTo>
                  <a:lnTo>
                    <a:pt x="331" y="0"/>
                  </a:lnTo>
                  <a:lnTo>
                    <a:pt x="302" y="44"/>
                  </a:lnTo>
                  <a:lnTo>
                    <a:pt x="244" y="87"/>
                  </a:lnTo>
                  <a:lnTo>
                    <a:pt x="216" y="115"/>
                  </a:lnTo>
                  <a:lnTo>
                    <a:pt x="86" y="115"/>
                  </a:lnTo>
                  <a:lnTo>
                    <a:pt x="29" y="144"/>
                  </a:lnTo>
                  <a:lnTo>
                    <a:pt x="14" y="187"/>
                  </a:lnTo>
                  <a:lnTo>
                    <a:pt x="14" y="244"/>
                  </a:lnTo>
                  <a:lnTo>
                    <a:pt x="57" y="331"/>
                  </a:lnTo>
                  <a:lnTo>
                    <a:pt x="0" y="418"/>
                  </a:lnTo>
                  <a:lnTo>
                    <a:pt x="0" y="504"/>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29" name="Freeform 44"/>
            <p:cNvSpPr>
              <a:spLocks noChangeAspect="1"/>
            </p:cNvSpPr>
            <p:nvPr/>
          </p:nvSpPr>
          <p:spPr bwMode="auto">
            <a:xfrm>
              <a:off x="452" y="346"/>
              <a:ext cx="67" cy="82"/>
            </a:xfrm>
            <a:custGeom>
              <a:avLst/>
              <a:gdLst>
                <a:gd name="T0" fmla="*/ 0 w 419"/>
                <a:gd name="T1" fmla="*/ 0 h 416"/>
                <a:gd name="T2" fmla="*/ 0 w 419"/>
                <a:gd name="T3" fmla="*/ 0 h 416"/>
                <a:gd name="T4" fmla="*/ 0 w 419"/>
                <a:gd name="T5" fmla="*/ 0 h 416"/>
                <a:gd name="T6" fmla="*/ 0 w 419"/>
                <a:gd name="T7" fmla="*/ 0 h 416"/>
                <a:gd name="T8" fmla="*/ 0 w 419"/>
                <a:gd name="T9" fmla="*/ 0 h 416"/>
                <a:gd name="T10" fmla="*/ 0 w 419"/>
                <a:gd name="T11" fmla="*/ 0 h 416"/>
                <a:gd name="T12" fmla="*/ 0 w 419"/>
                <a:gd name="T13" fmla="*/ 0 h 416"/>
                <a:gd name="T14" fmla="*/ 0 w 419"/>
                <a:gd name="T15" fmla="*/ 0 h 416"/>
                <a:gd name="T16" fmla="*/ 0 w 419"/>
                <a:gd name="T17" fmla="*/ 0 h 416"/>
                <a:gd name="T18" fmla="*/ 0 w 419"/>
                <a:gd name="T19" fmla="*/ 0 h 416"/>
                <a:gd name="T20" fmla="*/ 0 w 419"/>
                <a:gd name="T21" fmla="*/ 0 h 416"/>
                <a:gd name="T22" fmla="*/ 0 w 419"/>
                <a:gd name="T23" fmla="*/ 0 h 416"/>
                <a:gd name="T24" fmla="*/ 0 w 419"/>
                <a:gd name="T25" fmla="*/ 0 h 416"/>
                <a:gd name="T26" fmla="*/ 0 w 419"/>
                <a:gd name="T27" fmla="*/ 0 h 416"/>
                <a:gd name="T28" fmla="*/ 0 w 419"/>
                <a:gd name="T29" fmla="*/ 0 h 416"/>
                <a:gd name="T30" fmla="*/ 0 w 419"/>
                <a:gd name="T31" fmla="*/ 0 h 416"/>
                <a:gd name="T32" fmla="*/ 0 w 419"/>
                <a:gd name="T33" fmla="*/ 0 h 416"/>
                <a:gd name="T34" fmla="*/ 0 w 419"/>
                <a:gd name="T35" fmla="*/ 0 h 416"/>
                <a:gd name="T36" fmla="*/ 0 w 419"/>
                <a:gd name="T37" fmla="*/ 0 h 416"/>
                <a:gd name="T38" fmla="*/ 0 w 419"/>
                <a:gd name="T39" fmla="*/ 0 h 416"/>
                <a:gd name="T40" fmla="*/ 0 w 419"/>
                <a:gd name="T41" fmla="*/ 0 h 416"/>
                <a:gd name="T42" fmla="*/ 0 w 419"/>
                <a:gd name="T43" fmla="*/ 0 h 416"/>
                <a:gd name="T44" fmla="*/ 0 w 419"/>
                <a:gd name="T45" fmla="*/ 0 h 416"/>
                <a:gd name="T46" fmla="*/ 0 w 419"/>
                <a:gd name="T47" fmla="*/ 0 h 416"/>
                <a:gd name="T48" fmla="*/ 0 w 419"/>
                <a:gd name="T49" fmla="*/ 0 h 416"/>
                <a:gd name="T50" fmla="*/ 0 w 419"/>
                <a:gd name="T51" fmla="*/ 0 h 416"/>
                <a:gd name="T52" fmla="*/ 0 w 419"/>
                <a:gd name="T53" fmla="*/ 0 h 416"/>
                <a:gd name="T54" fmla="*/ 0 w 419"/>
                <a:gd name="T55" fmla="*/ 0 h 416"/>
                <a:gd name="T56" fmla="*/ 0 w 419"/>
                <a:gd name="T57" fmla="*/ 0 h 416"/>
                <a:gd name="T58" fmla="*/ 0 w 419"/>
                <a:gd name="T59" fmla="*/ 0 h 416"/>
                <a:gd name="T60" fmla="*/ 0 w 419"/>
                <a:gd name="T61" fmla="*/ 0 h 416"/>
                <a:gd name="T62" fmla="*/ 0 w 419"/>
                <a:gd name="T63" fmla="*/ 0 h 416"/>
                <a:gd name="T64" fmla="*/ 0 w 419"/>
                <a:gd name="T65" fmla="*/ 0 h 416"/>
                <a:gd name="T66" fmla="*/ 0 w 419"/>
                <a:gd name="T67" fmla="*/ 0 h 41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19" h="416">
                  <a:moveTo>
                    <a:pt x="243" y="0"/>
                  </a:moveTo>
                  <a:lnTo>
                    <a:pt x="243" y="32"/>
                  </a:lnTo>
                  <a:lnTo>
                    <a:pt x="293" y="32"/>
                  </a:lnTo>
                  <a:lnTo>
                    <a:pt x="327" y="47"/>
                  </a:lnTo>
                  <a:lnTo>
                    <a:pt x="327" y="79"/>
                  </a:lnTo>
                  <a:lnTo>
                    <a:pt x="343" y="111"/>
                  </a:lnTo>
                  <a:lnTo>
                    <a:pt x="394" y="103"/>
                  </a:lnTo>
                  <a:lnTo>
                    <a:pt x="419" y="182"/>
                  </a:lnTo>
                  <a:lnTo>
                    <a:pt x="394" y="214"/>
                  </a:lnTo>
                  <a:lnTo>
                    <a:pt x="411" y="261"/>
                  </a:lnTo>
                  <a:lnTo>
                    <a:pt x="402" y="269"/>
                  </a:lnTo>
                  <a:lnTo>
                    <a:pt x="394" y="269"/>
                  </a:lnTo>
                  <a:lnTo>
                    <a:pt x="369" y="285"/>
                  </a:lnTo>
                  <a:lnTo>
                    <a:pt x="343" y="261"/>
                  </a:lnTo>
                  <a:lnTo>
                    <a:pt x="243" y="261"/>
                  </a:lnTo>
                  <a:lnTo>
                    <a:pt x="218" y="308"/>
                  </a:lnTo>
                  <a:lnTo>
                    <a:pt x="208" y="332"/>
                  </a:lnTo>
                  <a:lnTo>
                    <a:pt x="210" y="380"/>
                  </a:lnTo>
                  <a:lnTo>
                    <a:pt x="234" y="378"/>
                  </a:lnTo>
                  <a:lnTo>
                    <a:pt x="244" y="416"/>
                  </a:lnTo>
                  <a:lnTo>
                    <a:pt x="196" y="416"/>
                  </a:lnTo>
                  <a:lnTo>
                    <a:pt x="184" y="332"/>
                  </a:lnTo>
                  <a:lnTo>
                    <a:pt x="176" y="300"/>
                  </a:lnTo>
                  <a:lnTo>
                    <a:pt x="117" y="300"/>
                  </a:lnTo>
                  <a:lnTo>
                    <a:pt x="92" y="276"/>
                  </a:lnTo>
                  <a:lnTo>
                    <a:pt x="92" y="229"/>
                  </a:lnTo>
                  <a:lnTo>
                    <a:pt x="58" y="214"/>
                  </a:lnTo>
                  <a:lnTo>
                    <a:pt x="58" y="182"/>
                  </a:lnTo>
                  <a:lnTo>
                    <a:pt x="0" y="142"/>
                  </a:lnTo>
                  <a:lnTo>
                    <a:pt x="17" y="119"/>
                  </a:lnTo>
                  <a:lnTo>
                    <a:pt x="67" y="79"/>
                  </a:lnTo>
                  <a:lnTo>
                    <a:pt x="109" y="24"/>
                  </a:lnTo>
                  <a:lnTo>
                    <a:pt x="142" y="0"/>
                  </a:lnTo>
                  <a:lnTo>
                    <a:pt x="243" y="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30" name="Freeform 45"/>
            <p:cNvSpPr>
              <a:spLocks noChangeAspect="1"/>
            </p:cNvSpPr>
            <p:nvPr/>
          </p:nvSpPr>
          <p:spPr bwMode="auto">
            <a:xfrm>
              <a:off x="296" y="700"/>
              <a:ext cx="99" cy="213"/>
            </a:xfrm>
            <a:custGeom>
              <a:avLst/>
              <a:gdLst>
                <a:gd name="T0" fmla="*/ 0 w 1064"/>
                <a:gd name="T1" fmla="*/ 0 h 1985"/>
                <a:gd name="T2" fmla="*/ 0 w 1064"/>
                <a:gd name="T3" fmla="*/ 0 h 1985"/>
                <a:gd name="T4" fmla="*/ 0 w 1064"/>
                <a:gd name="T5" fmla="*/ 0 h 1985"/>
                <a:gd name="T6" fmla="*/ 0 w 1064"/>
                <a:gd name="T7" fmla="*/ 0 h 1985"/>
                <a:gd name="T8" fmla="*/ 0 w 1064"/>
                <a:gd name="T9" fmla="*/ 0 h 1985"/>
                <a:gd name="T10" fmla="*/ 0 w 1064"/>
                <a:gd name="T11" fmla="*/ 0 h 1985"/>
                <a:gd name="T12" fmla="*/ 0 w 1064"/>
                <a:gd name="T13" fmla="*/ 0 h 1985"/>
                <a:gd name="T14" fmla="*/ 0 w 1064"/>
                <a:gd name="T15" fmla="*/ 0 h 1985"/>
                <a:gd name="T16" fmla="*/ 0 w 1064"/>
                <a:gd name="T17" fmla="*/ 0 h 1985"/>
                <a:gd name="T18" fmla="*/ 0 w 1064"/>
                <a:gd name="T19" fmla="*/ 0 h 1985"/>
                <a:gd name="T20" fmla="*/ 0 w 1064"/>
                <a:gd name="T21" fmla="*/ 0 h 1985"/>
                <a:gd name="T22" fmla="*/ 0 w 1064"/>
                <a:gd name="T23" fmla="*/ 0 h 1985"/>
                <a:gd name="T24" fmla="*/ 0 w 1064"/>
                <a:gd name="T25" fmla="*/ 0 h 1985"/>
                <a:gd name="T26" fmla="*/ 0 w 1064"/>
                <a:gd name="T27" fmla="*/ 0 h 1985"/>
                <a:gd name="T28" fmla="*/ 0 w 1064"/>
                <a:gd name="T29" fmla="*/ 0 h 1985"/>
                <a:gd name="T30" fmla="*/ 0 w 1064"/>
                <a:gd name="T31" fmla="*/ 0 h 1985"/>
                <a:gd name="T32" fmla="*/ 0 w 1064"/>
                <a:gd name="T33" fmla="*/ 0 h 1985"/>
                <a:gd name="T34" fmla="*/ 0 w 1064"/>
                <a:gd name="T35" fmla="*/ 0 h 1985"/>
                <a:gd name="T36" fmla="*/ 0 w 1064"/>
                <a:gd name="T37" fmla="*/ 0 h 1985"/>
                <a:gd name="T38" fmla="*/ 0 w 1064"/>
                <a:gd name="T39" fmla="*/ 0 h 1985"/>
                <a:gd name="T40" fmla="*/ 0 w 1064"/>
                <a:gd name="T41" fmla="*/ 0 h 1985"/>
                <a:gd name="T42" fmla="*/ 0 w 1064"/>
                <a:gd name="T43" fmla="*/ 0 h 1985"/>
                <a:gd name="T44" fmla="*/ 0 w 1064"/>
                <a:gd name="T45" fmla="*/ 0 h 1985"/>
                <a:gd name="T46" fmla="*/ 0 w 1064"/>
                <a:gd name="T47" fmla="*/ 0 h 1985"/>
                <a:gd name="T48" fmla="*/ 0 w 1064"/>
                <a:gd name="T49" fmla="*/ 0 h 1985"/>
                <a:gd name="T50" fmla="*/ 0 w 1064"/>
                <a:gd name="T51" fmla="*/ 0 h 1985"/>
                <a:gd name="T52" fmla="*/ 0 w 1064"/>
                <a:gd name="T53" fmla="*/ 0 h 1985"/>
                <a:gd name="T54" fmla="*/ 0 w 1064"/>
                <a:gd name="T55" fmla="*/ 0 h 1985"/>
                <a:gd name="T56" fmla="*/ 0 w 1064"/>
                <a:gd name="T57" fmla="*/ 0 h 1985"/>
                <a:gd name="T58" fmla="*/ 0 w 1064"/>
                <a:gd name="T59" fmla="*/ 0 h 1985"/>
                <a:gd name="T60" fmla="*/ 0 w 1064"/>
                <a:gd name="T61" fmla="*/ 0 h 1985"/>
                <a:gd name="T62" fmla="*/ 0 w 1064"/>
                <a:gd name="T63" fmla="*/ 0 h 1985"/>
                <a:gd name="T64" fmla="*/ 0 w 1064"/>
                <a:gd name="T65" fmla="*/ 0 h 1985"/>
                <a:gd name="T66" fmla="*/ 0 w 1064"/>
                <a:gd name="T67" fmla="*/ 0 h 1985"/>
                <a:gd name="T68" fmla="*/ 0 w 1064"/>
                <a:gd name="T69" fmla="*/ 0 h 1985"/>
                <a:gd name="T70" fmla="*/ 0 w 1064"/>
                <a:gd name="T71" fmla="*/ 0 h 1985"/>
                <a:gd name="T72" fmla="*/ 0 w 1064"/>
                <a:gd name="T73" fmla="*/ 0 h 1985"/>
                <a:gd name="T74" fmla="*/ 0 w 1064"/>
                <a:gd name="T75" fmla="*/ 0 h 1985"/>
                <a:gd name="T76" fmla="*/ 0 w 1064"/>
                <a:gd name="T77" fmla="*/ 0 h 1985"/>
                <a:gd name="T78" fmla="*/ 0 w 1064"/>
                <a:gd name="T79" fmla="*/ 0 h 1985"/>
                <a:gd name="T80" fmla="*/ 0 w 1064"/>
                <a:gd name="T81" fmla="*/ 0 h 1985"/>
                <a:gd name="T82" fmla="*/ 0 w 1064"/>
                <a:gd name="T83" fmla="*/ 0 h 1985"/>
                <a:gd name="T84" fmla="*/ 0 w 1064"/>
                <a:gd name="T85" fmla="*/ 0 h 1985"/>
                <a:gd name="T86" fmla="*/ 0 w 1064"/>
                <a:gd name="T87" fmla="*/ 0 h 1985"/>
                <a:gd name="T88" fmla="*/ 0 w 1064"/>
                <a:gd name="T89" fmla="*/ 0 h 1985"/>
                <a:gd name="T90" fmla="*/ 0 w 1064"/>
                <a:gd name="T91" fmla="*/ 0 h 1985"/>
                <a:gd name="T92" fmla="*/ 0 w 1064"/>
                <a:gd name="T93" fmla="*/ 0 h 1985"/>
                <a:gd name="T94" fmla="*/ 0 w 1064"/>
                <a:gd name="T95" fmla="*/ 0 h 1985"/>
                <a:gd name="T96" fmla="*/ 0 w 1064"/>
                <a:gd name="T97" fmla="*/ 0 h 1985"/>
                <a:gd name="T98" fmla="*/ 0 w 1064"/>
                <a:gd name="T99" fmla="*/ 0 h 1985"/>
                <a:gd name="T100" fmla="*/ 0 w 1064"/>
                <a:gd name="T101" fmla="*/ 0 h 1985"/>
                <a:gd name="T102" fmla="*/ 0 w 1064"/>
                <a:gd name="T103" fmla="*/ 0 h 1985"/>
                <a:gd name="T104" fmla="*/ 0 w 1064"/>
                <a:gd name="T105" fmla="*/ 0 h 1985"/>
                <a:gd name="T106" fmla="*/ 0 w 1064"/>
                <a:gd name="T107" fmla="*/ 0 h 1985"/>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064" h="1985">
                  <a:moveTo>
                    <a:pt x="187" y="0"/>
                  </a:moveTo>
                  <a:lnTo>
                    <a:pt x="144" y="86"/>
                  </a:lnTo>
                  <a:lnTo>
                    <a:pt x="116" y="86"/>
                  </a:lnTo>
                  <a:lnTo>
                    <a:pt x="86" y="173"/>
                  </a:lnTo>
                  <a:lnTo>
                    <a:pt x="116" y="202"/>
                  </a:lnTo>
                  <a:lnTo>
                    <a:pt x="101" y="259"/>
                  </a:lnTo>
                  <a:lnTo>
                    <a:pt x="58" y="259"/>
                  </a:lnTo>
                  <a:lnTo>
                    <a:pt x="0" y="360"/>
                  </a:lnTo>
                  <a:lnTo>
                    <a:pt x="15" y="403"/>
                  </a:lnTo>
                  <a:lnTo>
                    <a:pt x="0" y="432"/>
                  </a:lnTo>
                  <a:lnTo>
                    <a:pt x="15" y="504"/>
                  </a:lnTo>
                  <a:lnTo>
                    <a:pt x="101" y="590"/>
                  </a:lnTo>
                  <a:lnTo>
                    <a:pt x="144" y="532"/>
                  </a:lnTo>
                  <a:lnTo>
                    <a:pt x="260" y="662"/>
                  </a:lnTo>
                  <a:lnTo>
                    <a:pt x="245" y="791"/>
                  </a:lnTo>
                  <a:lnTo>
                    <a:pt x="288" y="978"/>
                  </a:lnTo>
                  <a:lnTo>
                    <a:pt x="316" y="1022"/>
                  </a:lnTo>
                  <a:lnTo>
                    <a:pt x="359" y="1323"/>
                  </a:lnTo>
                  <a:lnTo>
                    <a:pt x="331" y="1467"/>
                  </a:lnTo>
                  <a:lnTo>
                    <a:pt x="417" y="1568"/>
                  </a:lnTo>
                  <a:lnTo>
                    <a:pt x="417" y="1626"/>
                  </a:lnTo>
                  <a:lnTo>
                    <a:pt x="359" y="1870"/>
                  </a:lnTo>
                  <a:lnTo>
                    <a:pt x="374" y="1942"/>
                  </a:lnTo>
                  <a:lnTo>
                    <a:pt x="402" y="1985"/>
                  </a:lnTo>
                  <a:lnTo>
                    <a:pt x="490" y="1985"/>
                  </a:lnTo>
                  <a:lnTo>
                    <a:pt x="589" y="1927"/>
                  </a:lnTo>
                  <a:lnTo>
                    <a:pt x="690" y="1813"/>
                  </a:lnTo>
                  <a:lnTo>
                    <a:pt x="720" y="1770"/>
                  </a:lnTo>
                  <a:lnTo>
                    <a:pt x="733" y="1683"/>
                  </a:lnTo>
                  <a:lnTo>
                    <a:pt x="834" y="1654"/>
                  </a:lnTo>
                  <a:lnTo>
                    <a:pt x="849" y="1583"/>
                  </a:lnTo>
                  <a:lnTo>
                    <a:pt x="907" y="1583"/>
                  </a:lnTo>
                  <a:lnTo>
                    <a:pt x="978" y="1525"/>
                  </a:lnTo>
                  <a:lnTo>
                    <a:pt x="1021" y="1295"/>
                  </a:lnTo>
                  <a:lnTo>
                    <a:pt x="1064" y="1209"/>
                  </a:lnTo>
                  <a:lnTo>
                    <a:pt x="1064" y="1036"/>
                  </a:lnTo>
                  <a:lnTo>
                    <a:pt x="963" y="1036"/>
                  </a:lnTo>
                  <a:lnTo>
                    <a:pt x="806" y="964"/>
                  </a:lnTo>
                  <a:lnTo>
                    <a:pt x="791" y="921"/>
                  </a:lnTo>
                  <a:lnTo>
                    <a:pt x="763" y="762"/>
                  </a:lnTo>
                  <a:lnTo>
                    <a:pt x="720" y="676"/>
                  </a:lnTo>
                  <a:lnTo>
                    <a:pt x="604" y="619"/>
                  </a:lnTo>
                  <a:lnTo>
                    <a:pt x="576" y="561"/>
                  </a:lnTo>
                  <a:lnTo>
                    <a:pt x="561" y="432"/>
                  </a:lnTo>
                  <a:lnTo>
                    <a:pt x="490" y="432"/>
                  </a:lnTo>
                  <a:lnTo>
                    <a:pt x="475" y="288"/>
                  </a:lnTo>
                  <a:lnTo>
                    <a:pt x="447" y="288"/>
                  </a:lnTo>
                  <a:lnTo>
                    <a:pt x="447" y="144"/>
                  </a:lnTo>
                  <a:lnTo>
                    <a:pt x="417" y="144"/>
                  </a:lnTo>
                  <a:lnTo>
                    <a:pt x="417" y="72"/>
                  </a:lnTo>
                  <a:lnTo>
                    <a:pt x="389" y="15"/>
                  </a:lnTo>
                  <a:lnTo>
                    <a:pt x="346" y="0"/>
                  </a:lnTo>
                  <a:lnTo>
                    <a:pt x="316" y="29"/>
                  </a:lnTo>
                  <a:lnTo>
                    <a:pt x="187" y="0"/>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31" name="Freeform 46"/>
            <p:cNvSpPr>
              <a:spLocks noChangeAspect="1"/>
            </p:cNvSpPr>
            <p:nvPr/>
          </p:nvSpPr>
          <p:spPr bwMode="auto">
            <a:xfrm>
              <a:off x="277" y="648"/>
              <a:ext cx="56" cy="55"/>
            </a:xfrm>
            <a:custGeom>
              <a:avLst/>
              <a:gdLst>
                <a:gd name="T0" fmla="*/ 0 w 348"/>
                <a:gd name="T1" fmla="*/ 0 h 282"/>
                <a:gd name="T2" fmla="*/ 0 w 348"/>
                <a:gd name="T3" fmla="*/ 0 h 282"/>
                <a:gd name="T4" fmla="*/ 0 w 348"/>
                <a:gd name="T5" fmla="*/ 0 h 282"/>
                <a:gd name="T6" fmla="*/ 0 w 348"/>
                <a:gd name="T7" fmla="*/ 0 h 282"/>
                <a:gd name="T8" fmla="*/ 0 w 348"/>
                <a:gd name="T9" fmla="*/ 0 h 282"/>
                <a:gd name="T10" fmla="*/ 0 w 348"/>
                <a:gd name="T11" fmla="*/ 0 h 282"/>
                <a:gd name="T12" fmla="*/ 0 w 348"/>
                <a:gd name="T13" fmla="*/ 0 h 282"/>
                <a:gd name="T14" fmla="*/ 0 w 348"/>
                <a:gd name="T15" fmla="*/ 0 h 282"/>
                <a:gd name="T16" fmla="*/ 0 w 348"/>
                <a:gd name="T17" fmla="*/ 0 h 282"/>
                <a:gd name="T18" fmla="*/ 0 w 348"/>
                <a:gd name="T19" fmla="*/ 0 h 282"/>
                <a:gd name="T20" fmla="*/ 0 w 348"/>
                <a:gd name="T21" fmla="*/ 0 h 282"/>
                <a:gd name="T22" fmla="*/ 0 w 348"/>
                <a:gd name="T23" fmla="*/ 0 h 282"/>
                <a:gd name="T24" fmla="*/ 0 w 348"/>
                <a:gd name="T25" fmla="*/ 0 h 282"/>
                <a:gd name="T26" fmla="*/ 0 w 348"/>
                <a:gd name="T27" fmla="*/ 0 h 282"/>
                <a:gd name="T28" fmla="*/ 0 w 348"/>
                <a:gd name="T29" fmla="*/ 0 h 282"/>
                <a:gd name="T30" fmla="*/ 0 w 348"/>
                <a:gd name="T31" fmla="*/ 0 h 282"/>
                <a:gd name="T32" fmla="*/ 0 w 348"/>
                <a:gd name="T33" fmla="*/ 0 h 282"/>
                <a:gd name="T34" fmla="*/ 0 w 348"/>
                <a:gd name="T35" fmla="*/ 0 h 282"/>
                <a:gd name="T36" fmla="*/ 0 w 348"/>
                <a:gd name="T37" fmla="*/ 0 h 282"/>
                <a:gd name="T38" fmla="*/ 0 w 348"/>
                <a:gd name="T39" fmla="*/ 0 h 282"/>
                <a:gd name="T40" fmla="*/ 0 w 348"/>
                <a:gd name="T41" fmla="*/ 0 h 282"/>
                <a:gd name="T42" fmla="*/ 0 w 348"/>
                <a:gd name="T43" fmla="*/ 0 h 282"/>
                <a:gd name="T44" fmla="*/ 0 w 348"/>
                <a:gd name="T45" fmla="*/ 0 h 282"/>
                <a:gd name="T46" fmla="*/ 0 w 348"/>
                <a:gd name="T47" fmla="*/ 0 h 282"/>
                <a:gd name="T48" fmla="*/ 0 w 348"/>
                <a:gd name="T49" fmla="*/ 0 h 282"/>
                <a:gd name="T50" fmla="*/ 0 w 348"/>
                <a:gd name="T51" fmla="*/ 0 h 282"/>
                <a:gd name="T52" fmla="*/ 0 w 348"/>
                <a:gd name="T53" fmla="*/ 0 h 282"/>
                <a:gd name="T54" fmla="*/ 0 w 348"/>
                <a:gd name="T55" fmla="*/ 0 h 282"/>
                <a:gd name="T56" fmla="*/ 0 w 348"/>
                <a:gd name="T57" fmla="*/ 0 h 282"/>
                <a:gd name="T58" fmla="*/ 0 w 348"/>
                <a:gd name="T59" fmla="*/ 0 h 28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48" h="282">
                  <a:moveTo>
                    <a:pt x="70" y="0"/>
                  </a:moveTo>
                  <a:lnTo>
                    <a:pt x="110" y="24"/>
                  </a:lnTo>
                  <a:lnTo>
                    <a:pt x="84" y="64"/>
                  </a:lnTo>
                  <a:lnTo>
                    <a:pt x="130" y="92"/>
                  </a:lnTo>
                  <a:lnTo>
                    <a:pt x="164" y="45"/>
                  </a:lnTo>
                  <a:lnTo>
                    <a:pt x="210" y="78"/>
                  </a:lnTo>
                  <a:lnTo>
                    <a:pt x="160" y="148"/>
                  </a:lnTo>
                  <a:lnTo>
                    <a:pt x="174" y="156"/>
                  </a:lnTo>
                  <a:lnTo>
                    <a:pt x="226" y="92"/>
                  </a:lnTo>
                  <a:lnTo>
                    <a:pt x="290" y="132"/>
                  </a:lnTo>
                  <a:lnTo>
                    <a:pt x="290" y="179"/>
                  </a:lnTo>
                  <a:lnTo>
                    <a:pt x="340" y="211"/>
                  </a:lnTo>
                  <a:lnTo>
                    <a:pt x="348" y="235"/>
                  </a:lnTo>
                  <a:lnTo>
                    <a:pt x="298" y="282"/>
                  </a:lnTo>
                  <a:lnTo>
                    <a:pt x="223" y="266"/>
                  </a:lnTo>
                  <a:lnTo>
                    <a:pt x="189" y="251"/>
                  </a:lnTo>
                  <a:lnTo>
                    <a:pt x="155" y="266"/>
                  </a:lnTo>
                  <a:lnTo>
                    <a:pt x="147" y="235"/>
                  </a:lnTo>
                  <a:lnTo>
                    <a:pt x="113" y="219"/>
                  </a:lnTo>
                  <a:lnTo>
                    <a:pt x="164" y="172"/>
                  </a:lnTo>
                  <a:lnTo>
                    <a:pt x="168" y="160"/>
                  </a:lnTo>
                  <a:lnTo>
                    <a:pt x="154" y="150"/>
                  </a:lnTo>
                  <a:lnTo>
                    <a:pt x="138" y="163"/>
                  </a:lnTo>
                  <a:lnTo>
                    <a:pt x="105" y="179"/>
                  </a:lnTo>
                  <a:lnTo>
                    <a:pt x="46" y="156"/>
                  </a:lnTo>
                  <a:lnTo>
                    <a:pt x="63" y="132"/>
                  </a:lnTo>
                  <a:lnTo>
                    <a:pt x="46" y="116"/>
                  </a:lnTo>
                  <a:lnTo>
                    <a:pt x="29" y="140"/>
                  </a:lnTo>
                  <a:lnTo>
                    <a:pt x="0" y="98"/>
                  </a:lnTo>
                  <a:lnTo>
                    <a:pt x="72" y="2"/>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32" name="Freeform 47"/>
            <p:cNvSpPr>
              <a:spLocks noChangeAspect="1"/>
            </p:cNvSpPr>
            <p:nvPr/>
          </p:nvSpPr>
          <p:spPr bwMode="auto">
            <a:xfrm>
              <a:off x="165" y="840"/>
              <a:ext cx="27" cy="28"/>
            </a:xfrm>
            <a:custGeom>
              <a:avLst/>
              <a:gdLst>
                <a:gd name="T0" fmla="*/ 0 w 170"/>
                <a:gd name="T1" fmla="*/ 0 h 143"/>
                <a:gd name="T2" fmla="*/ 0 w 170"/>
                <a:gd name="T3" fmla="*/ 0 h 143"/>
                <a:gd name="T4" fmla="*/ 0 w 170"/>
                <a:gd name="T5" fmla="*/ 0 h 143"/>
                <a:gd name="T6" fmla="*/ 0 w 170"/>
                <a:gd name="T7" fmla="*/ 0 h 143"/>
                <a:gd name="T8" fmla="*/ 0 w 170"/>
                <a:gd name="T9" fmla="*/ 0 h 143"/>
                <a:gd name="T10" fmla="*/ 0 w 170"/>
                <a:gd name="T11" fmla="*/ 0 h 143"/>
                <a:gd name="T12" fmla="*/ 0 w 170"/>
                <a:gd name="T13" fmla="*/ 0 h 143"/>
                <a:gd name="T14" fmla="*/ 0 w 170"/>
                <a:gd name="T15" fmla="*/ 0 h 143"/>
                <a:gd name="T16" fmla="*/ 0 w 170"/>
                <a:gd name="T17" fmla="*/ 0 h 143"/>
                <a:gd name="T18" fmla="*/ 0 w 170"/>
                <a:gd name="T19" fmla="*/ 0 h 143"/>
                <a:gd name="T20" fmla="*/ 0 w 170"/>
                <a:gd name="T21" fmla="*/ 0 h 1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0" h="143">
                  <a:moveTo>
                    <a:pt x="148" y="56"/>
                  </a:moveTo>
                  <a:lnTo>
                    <a:pt x="170" y="78"/>
                  </a:lnTo>
                  <a:lnTo>
                    <a:pt x="166" y="132"/>
                  </a:lnTo>
                  <a:lnTo>
                    <a:pt x="114" y="135"/>
                  </a:lnTo>
                  <a:lnTo>
                    <a:pt x="80" y="143"/>
                  </a:lnTo>
                  <a:lnTo>
                    <a:pt x="5" y="80"/>
                  </a:lnTo>
                  <a:lnTo>
                    <a:pt x="0" y="72"/>
                  </a:lnTo>
                  <a:lnTo>
                    <a:pt x="34" y="32"/>
                  </a:lnTo>
                  <a:lnTo>
                    <a:pt x="72" y="0"/>
                  </a:lnTo>
                  <a:lnTo>
                    <a:pt x="98" y="22"/>
                  </a:lnTo>
                  <a:lnTo>
                    <a:pt x="148" y="56"/>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33" name="Freeform 48"/>
            <p:cNvSpPr>
              <a:spLocks noChangeAspect="1"/>
            </p:cNvSpPr>
            <p:nvPr/>
          </p:nvSpPr>
          <p:spPr bwMode="auto">
            <a:xfrm>
              <a:off x="468" y="750"/>
              <a:ext cx="75" cy="103"/>
            </a:xfrm>
            <a:custGeom>
              <a:avLst/>
              <a:gdLst>
                <a:gd name="T0" fmla="*/ 0 w 805"/>
                <a:gd name="T1" fmla="*/ 0 h 964"/>
                <a:gd name="T2" fmla="*/ 0 w 805"/>
                <a:gd name="T3" fmla="*/ 0 h 964"/>
                <a:gd name="T4" fmla="*/ 0 w 805"/>
                <a:gd name="T5" fmla="*/ 0 h 964"/>
                <a:gd name="T6" fmla="*/ 0 w 805"/>
                <a:gd name="T7" fmla="*/ 0 h 964"/>
                <a:gd name="T8" fmla="*/ 0 w 805"/>
                <a:gd name="T9" fmla="*/ 0 h 964"/>
                <a:gd name="T10" fmla="*/ 0 w 805"/>
                <a:gd name="T11" fmla="*/ 0 h 964"/>
                <a:gd name="T12" fmla="*/ 0 w 805"/>
                <a:gd name="T13" fmla="*/ 0 h 964"/>
                <a:gd name="T14" fmla="*/ 0 w 805"/>
                <a:gd name="T15" fmla="*/ 0 h 964"/>
                <a:gd name="T16" fmla="*/ 0 w 805"/>
                <a:gd name="T17" fmla="*/ 0 h 964"/>
                <a:gd name="T18" fmla="*/ 0 w 805"/>
                <a:gd name="T19" fmla="*/ 0 h 964"/>
                <a:gd name="T20" fmla="*/ 0 w 805"/>
                <a:gd name="T21" fmla="*/ 0 h 964"/>
                <a:gd name="T22" fmla="*/ 0 w 805"/>
                <a:gd name="T23" fmla="*/ 0 h 964"/>
                <a:gd name="T24" fmla="*/ 0 w 805"/>
                <a:gd name="T25" fmla="*/ 0 h 964"/>
                <a:gd name="T26" fmla="*/ 0 w 805"/>
                <a:gd name="T27" fmla="*/ 0 h 964"/>
                <a:gd name="T28" fmla="*/ 0 w 805"/>
                <a:gd name="T29" fmla="*/ 0 h 964"/>
                <a:gd name="T30" fmla="*/ 0 w 805"/>
                <a:gd name="T31" fmla="*/ 0 h 964"/>
                <a:gd name="T32" fmla="*/ 0 w 805"/>
                <a:gd name="T33" fmla="*/ 0 h 964"/>
                <a:gd name="T34" fmla="*/ 0 w 805"/>
                <a:gd name="T35" fmla="*/ 0 h 964"/>
                <a:gd name="T36" fmla="*/ 0 w 805"/>
                <a:gd name="T37" fmla="*/ 0 h 964"/>
                <a:gd name="T38" fmla="*/ 0 w 805"/>
                <a:gd name="T39" fmla="*/ 0 h 964"/>
                <a:gd name="T40" fmla="*/ 0 w 805"/>
                <a:gd name="T41" fmla="*/ 0 h 964"/>
                <a:gd name="T42" fmla="*/ 0 w 805"/>
                <a:gd name="T43" fmla="*/ 0 h 964"/>
                <a:gd name="T44" fmla="*/ 0 w 805"/>
                <a:gd name="T45" fmla="*/ 0 h 964"/>
                <a:gd name="T46" fmla="*/ 0 w 805"/>
                <a:gd name="T47" fmla="*/ 0 h 964"/>
                <a:gd name="T48" fmla="*/ 0 w 805"/>
                <a:gd name="T49" fmla="*/ 0 h 964"/>
                <a:gd name="T50" fmla="*/ 0 w 805"/>
                <a:gd name="T51" fmla="*/ 0 h 964"/>
                <a:gd name="T52" fmla="*/ 0 w 805"/>
                <a:gd name="T53" fmla="*/ 0 h 964"/>
                <a:gd name="T54" fmla="*/ 0 w 805"/>
                <a:gd name="T55" fmla="*/ 0 h 964"/>
                <a:gd name="T56" fmla="*/ 0 w 805"/>
                <a:gd name="T57" fmla="*/ 0 h 964"/>
                <a:gd name="T58" fmla="*/ 0 w 805"/>
                <a:gd name="T59" fmla="*/ 0 h 964"/>
                <a:gd name="T60" fmla="*/ 0 w 805"/>
                <a:gd name="T61" fmla="*/ 0 h 964"/>
                <a:gd name="T62" fmla="*/ 0 w 805"/>
                <a:gd name="T63" fmla="*/ 0 h 964"/>
                <a:gd name="T64" fmla="*/ 0 w 805"/>
                <a:gd name="T65" fmla="*/ 0 h 964"/>
                <a:gd name="T66" fmla="*/ 0 w 805"/>
                <a:gd name="T67" fmla="*/ 0 h 964"/>
                <a:gd name="T68" fmla="*/ 0 w 805"/>
                <a:gd name="T69" fmla="*/ 0 h 964"/>
                <a:gd name="T70" fmla="*/ 0 w 805"/>
                <a:gd name="T71" fmla="*/ 0 h 964"/>
                <a:gd name="T72" fmla="*/ 0 w 805"/>
                <a:gd name="T73" fmla="*/ 0 h 96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05" h="964">
                  <a:moveTo>
                    <a:pt x="230" y="115"/>
                  </a:moveTo>
                  <a:lnTo>
                    <a:pt x="317" y="115"/>
                  </a:lnTo>
                  <a:lnTo>
                    <a:pt x="475" y="273"/>
                  </a:lnTo>
                  <a:lnTo>
                    <a:pt x="504" y="273"/>
                  </a:lnTo>
                  <a:lnTo>
                    <a:pt x="633" y="360"/>
                  </a:lnTo>
                  <a:lnTo>
                    <a:pt x="661" y="331"/>
                  </a:lnTo>
                  <a:lnTo>
                    <a:pt x="561" y="259"/>
                  </a:lnTo>
                  <a:lnTo>
                    <a:pt x="590" y="187"/>
                  </a:lnTo>
                  <a:lnTo>
                    <a:pt x="719" y="158"/>
                  </a:lnTo>
                  <a:lnTo>
                    <a:pt x="777" y="187"/>
                  </a:lnTo>
                  <a:lnTo>
                    <a:pt x="805" y="331"/>
                  </a:lnTo>
                  <a:lnTo>
                    <a:pt x="792" y="374"/>
                  </a:lnTo>
                  <a:lnTo>
                    <a:pt x="748" y="432"/>
                  </a:lnTo>
                  <a:lnTo>
                    <a:pt x="734" y="518"/>
                  </a:lnTo>
                  <a:lnTo>
                    <a:pt x="661" y="604"/>
                  </a:lnTo>
                  <a:lnTo>
                    <a:pt x="605" y="633"/>
                  </a:lnTo>
                  <a:lnTo>
                    <a:pt x="661" y="748"/>
                  </a:lnTo>
                  <a:lnTo>
                    <a:pt x="734" y="748"/>
                  </a:lnTo>
                  <a:lnTo>
                    <a:pt x="748" y="806"/>
                  </a:lnTo>
                  <a:lnTo>
                    <a:pt x="705" y="849"/>
                  </a:lnTo>
                  <a:lnTo>
                    <a:pt x="705" y="892"/>
                  </a:lnTo>
                  <a:lnTo>
                    <a:pt x="676" y="935"/>
                  </a:lnTo>
                  <a:lnTo>
                    <a:pt x="575" y="950"/>
                  </a:lnTo>
                  <a:lnTo>
                    <a:pt x="518" y="964"/>
                  </a:lnTo>
                  <a:lnTo>
                    <a:pt x="374" y="676"/>
                  </a:lnTo>
                  <a:lnTo>
                    <a:pt x="273" y="662"/>
                  </a:lnTo>
                  <a:lnTo>
                    <a:pt x="158" y="532"/>
                  </a:lnTo>
                  <a:lnTo>
                    <a:pt x="101" y="532"/>
                  </a:lnTo>
                  <a:lnTo>
                    <a:pt x="0" y="432"/>
                  </a:lnTo>
                  <a:lnTo>
                    <a:pt x="43" y="345"/>
                  </a:lnTo>
                  <a:lnTo>
                    <a:pt x="101" y="331"/>
                  </a:lnTo>
                  <a:lnTo>
                    <a:pt x="130" y="230"/>
                  </a:lnTo>
                  <a:lnTo>
                    <a:pt x="130" y="101"/>
                  </a:lnTo>
                  <a:lnTo>
                    <a:pt x="101" y="14"/>
                  </a:lnTo>
                  <a:lnTo>
                    <a:pt x="158" y="0"/>
                  </a:lnTo>
                  <a:lnTo>
                    <a:pt x="230" y="0"/>
                  </a:lnTo>
                  <a:lnTo>
                    <a:pt x="230" y="115"/>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34" name="Freeform 49"/>
            <p:cNvSpPr>
              <a:spLocks noChangeAspect="1"/>
            </p:cNvSpPr>
            <p:nvPr/>
          </p:nvSpPr>
          <p:spPr bwMode="auto">
            <a:xfrm>
              <a:off x="476" y="698"/>
              <a:ext cx="67" cy="89"/>
            </a:xfrm>
            <a:custGeom>
              <a:avLst/>
              <a:gdLst>
                <a:gd name="T0" fmla="*/ 0 w 719"/>
                <a:gd name="T1" fmla="*/ 0 h 834"/>
                <a:gd name="T2" fmla="*/ 0 w 719"/>
                <a:gd name="T3" fmla="*/ 0 h 834"/>
                <a:gd name="T4" fmla="*/ 0 w 719"/>
                <a:gd name="T5" fmla="*/ 0 h 834"/>
                <a:gd name="T6" fmla="*/ 0 w 719"/>
                <a:gd name="T7" fmla="*/ 0 h 834"/>
                <a:gd name="T8" fmla="*/ 0 w 719"/>
                <a:gd name="T9" fmla="*/ 0 h 834"/>
                <a:gd name="T10" fmla="*/ 0 w 719"/>
                <a:gd name="T11" fmla="*/ 0 h 834"/>
                <a:gd name="T12" fmla="*/ 0 w 719"/>
                <a:gd name="T13" fmla="*/ 0 h 834"/>
                <a:gd name="T14" fmla="*/ 0 w 719"/>
                <a:gd name="T15" fmla="*/ 0 h 834"/>
                <a:gd name="T16" fmla="*/ 0 w 719"/>
                <a:gd name="T17" fmla="*/ 0 h 834"/>
                <a:gd name="T18" fmla="*/ 0 w 719"/>
                <a:gd name="T19" fmla="*/ 0 h 834"/>
                <a:gd name="T20" fmla="*/ 0 w 719"/>
                <a:gd name="T21" fmla="*/ 0 h 834"/>
                <a:gd name="T22" fmla="*/ 0 w 719"/>
                <a:gd name="T23" fmla="*/ 0 h 834"/>
                <a:gd name="T24" fmla="*/ 0 w 719"/>
                <a:gd name="T25" fmla="*/ 0 h 834"/>
                <a:gd name="T26" fmla="*/ 0 w 719"/>
                <a:gd name="T27" fmla="*/ 0 h 834"/>
                <a:gd name="T28" fmla="*/ 0 w 719"/>
                <a:gd name="T29" fmla="*/ 0 h 834"/>
                <a:gd name="T30" fmla="*/ 0 w 719"/>
                <a:gd name="T31" fmla="*/ 0 h 834"/>
                <a:gd name="T32" fmla="*/ 0 w 719"/>
                <a:gd name="T33" fmla="*/ 0 h 834"/>
                <a:gd name="T34" fmla="*/ 0 w 719"/>
                <a:gd name="T35" fmla="*/ 0 h 834"/>
                <a:gd name="T36" fmla="*/ 0 w 719"/>
                <a:gd name="T37" fmla="*/ 0 h 834"/>
                <a:gd name="T38" fmla="*/ 0 w 719"/>
                <a:gd name="T39" fmla="*/ 0 h 834"/>
                <a:gd name="T40" fmla="*/ 0 w 719"/>
                <a:gd name="T41" fmla="*/ 0 h 834"/>
                <a:gd name="T42" fmla="*/ 0 w 719"/>
                <a:gd name="T43" fmla="*/ 0 h 834"/>
                <a:gd name="T44" fmla="*/ 0 w 719"/>
                <a:gd name="T45" fmla="*/ 0 h 834"/>
                <a:gd name="T46" fmla="*/ 0 w 719"/>
                <a:gd name="T47" fmla="*/ 0 h 834"/>
                <a:gd name="T48" fmla="*/ 0 w 719"/>
                <a:gd name="T49" fmla="*/ 0 h 834"/>
                <a:gd name="T50" fmla="*/ 0 w 719"/>
                <a:gd name="T51" fmla="*/ 0 h 834"/>
                <a:gd name="T52" fmla="*/ 0 w 719"/>
                <a:gd name="T53" fmla="*/ 0 h 834"/>
                <a:gd name="T54" fmla="*/ 0 w 719"/>
                <a:gd name="T55" fmla="*/ 0 h 834"/>
                <a:gd name="T56" fmla="*/ 0 w 719"/>
                <a:gd name="T57" fmla="*/ 0 h 834"/>
                <a:gd name="T58" fmla="*/ 0 w 719"/>
                <a:gd name="T59" fmla="*/ 0 h 834"/>
                <a:gd name="T60" fmla="*/ 0 w 719"/>
                <a:gd name="T61" fmla="*/ 0 h 834"/>
                <a:gd name="T62" fmla="*/ 0 w 719"/>
                <a:gd name="T63" fmla="*/ 0 h 834"/>
                <a:gd name="T64" fmla="*/ 0 w 719"/>
                <a:gd name="T65" fmla="*/ 0 h 834"/>
                <a:gd name="T66" fmla="*/ 0 w 719"/>
                <a:gd name="T67" fmla="*/ 0 h 834"/>
                <a:gd name="T68" fmla="*/ 0 w 719"/>
                <a:gd name="T69" fmla="*/ 0 h 834"/>
                <a:gd name="T70" fmla="*/ 0 w 719"/>
                <a:gd name="T71" fmla="*/ 0 h 834"/>
                <a:gd name="T72" fmla="*/ 0 w 719"/>
                <a:gd name="T73" fmla="*/ 0 h 834"/>
                <a:gd name="T74" fmla="*/ 0 w 719"/>
                <a:gd name="T75" fmla="*/ 0 h 834"/>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19" h="834">
                  <a:moveTo>
                    <a:pt x="375" y="201"/>
                  </a:moveTo>
                  <a:lnTo>
                    <a:pt x="302" y="143"/>
                  </a:lnTo>
                  <a:lnTo>
                    <a:pt x="259" y="129"/>
                  </a:lnTo>
                  <a:lnTo>
                    <a:pt x="231" y="86"/>
                  </a:lnTo>
                  <a:lnTo>
                    <a:pt x="187" y="71"/>
                  </a:lnTo>
                  <a:lnTo>
                    <a:pt x="130" y="14"/>
                  </a:lnTo>
                  <a:lnTo>
                    <a:pt x="58" y="0"/>
                  </a:lnTo>
                  <a:lnTo>
                    <a:pt x="44" y="43"/>
                  </a:lnTo>
                  <a:lnTo>
                    <a:pt x="58" y="86"/>
                  </a:lnTo>
                  <a:lnTo>
                    <a:pt x="29" y="129"/>
                  </a:lnTo>
                  <a:lnTo>
                    <a:pt x="130" y="244"/>
                  </a:lnTo>
                  <a:lnTo>
                    <a:pt x="130" y="330"/>
                  </a:lnTo>
                  <a:lnTo>
                    <a:pt x="101" y="330"/>
                  </a:lnTo>
                  <a:lnTo>
                    <a:pt x="44" y="301"/>
                  </a:lnTo>
                  <a:lnTo>
                    <a:pt x="0" y="330"/>
                  </a:lnTo>
                  <a:lnTo>
                    <a:pt x="0" y="431"/>
                  </a:lnTo>
                  <a:lnTo>
                    <a:pt x="15" y="488"/>
                  </a:lnTo>
                  <a:lnTo>
                    <a:pt x="72" y="474"/>
                  </a:lnTo>
                  <a:lnTo>
                    <a:pt x="144" y="474"/>
                  </a:lnTo>
                  <a:lnTo>
                    <a:pt x="144" y="589"/>
                  </a:lnTo>
                  <a:lnTo>
                    <a:pt x="231" y="589"/>
                  </a:lnTo>
                  <a:lnTo>
                    <a:pt x="288" y="647"/>
                  </a:lnTo>
                  <a:lnTo>
                    <a:pt x="389" y="747"/>
                  </a:lnTo>
                  <a:lnTo>
                    <a:pt x="418" y="747"/>
                  </a:lnTo>
                  <a:lnTo>
                    <a:pt x="547" y="834"/>
                  </a:lnTo>
                  <a:lnTo>
                    <a:pt x="575" y="805"/>
                  </a:lnTo>
                  <a:lnTo>
                    <a:pt x="475" y="733"/>
                  </a:lnTo>
                  <a:lnTo>
                    <a:pt x="504" y="661"/>
                  </a:lnTo>
                  <a:lnTo>
                    <a:pt x="633" y="632"/>
                  </a:lnTo>
                  <a:lnTo>
                    <a:pt x="691" y="661"/>
                  </a:lnTo>
                  <a:lnTo>
                    <a:pt x="691" y="532"/>
                  </a:lnTo>
                  <a:lnTo>
                    <a:pt x="662" y="488"/>
                  </a:lnTo>
                  <a:lnTo>
                    <a:pt x="719" y="431"/>
                  </a:lnTo>
                  <a:lnTo>
                    <a:pt x="676" y="287"/>
                  </a:lnTo>
                  <a:lnTo>
                    <a:pt x="676" y="187"/>
                  </a:lnTo>
                  <a:lnTo>
                    <a:pt x="575" y="100"/>
                  </a:lnTo>
                  <a:lnTo>
                    <a:pt x="461" y="201"/>
                  </a:lnTo>
                  <a:lnTo>
                    <a:pt x="375" y="201"/>
                  </a:lnTo>
                </a:path>
              </a:pathLst>
            </a:custGeom>
            <a:noFill/>
            <a:ln w="1270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dirty="0"/>
            </a:p>
          </p:txBody>
        </p:sp>
        <p:sp>
          <p:nvSpPr>
            <p:cNvPr id="135" name="Text Box 50"/>
            <p:cNvSpPr txBox="1">
              <a:spLocks noChangeArrowheads="1"/>
            </p:cNvSpPr>
            <p:nvPr/>
          </p:nvSpPr>
          <p:spPr bwMode="auto">
            <a:xfrm>
              <a:off x="283" y="113"/>
              <a:ext cx="32" cy="35"/>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能勢町</a:t>
              </a:r>
              <a:endParaRPr lang="ja-JP" altLang="en-US" sz="800" b="0" i="0" u="none" strike="noStrike" baseline="0" dirty="0">
                <a:solidFill>
                  <a:srgbClr val="000000"/>
                </a:solidFill>
                <a:latin typeface="Times New Roman"/>
                <a:ea typeface="ＭＳ 明朝"/>
                <a:cs typeface="Times New Roman"/>
              </a:endParaRPr>
            </a:p>
            <a:p>
              <a:pPr algn="l" rtl="0">
                <a:lnSpc>
                  <a:spcPts val="1000"/>
                </a:lnSpc>
                <a:defRPr sz="1000"/>
              </a:pPr>
              <a:endParaRPr lang="ja-JP" altLang="en-US" dirty="0"/>
            </a:p>
          </p:txBody>
        </p:sp>
        <p:sp>
          <p:nvSpPr>
            <p:cNvPr id="136" name="Text Box 51"/>
            <p:cNvSpPr txBox="1">
              <a:spLocks noChangeArrowheads="1"/>
            </p:cNvSpPr>
            <p:nvPr/>
          </p:nvSpPr>
          <p:spPr bwMode="auto">
            <a:xfrm>
              <a:off x="352" y="181"/>
              <a:ext cx="32" cy="35"/>
            </a:xfrm>
            <a:prstGeom prst="rect">
              <a:avLst/>
            </a:prstGeom>
            <a:noFill/>
            <a:ln>
              <a:noFill/>
            </a:ln>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豊能町</a:t>
              </a:r>
              <a:endParaRPr lang="ja-JP" altLang="en-US" sz="800" b="0" i="0" u="none" strike="noStrike" baseline="0" dirty="0">
                <a:solidFill>
                  <a:srgbClr val="000000"/>
                </a:solidFill>
                <a:latin typeface="Times New Roman"/>
                <a:ea typeface="ＭＳ 明朝"/>
                <a:cs typeface="Times New Roman"/>
              </a:endParaRPr>
            </a:p>
            <a:p>
              <a:pPr algn="l" rtl="0">
                <a:lnSpc>
                  <a:spcPts val="1100"/>
                </a:lnSpc>
                <a:defRPr sz="1000"/>
              </a:pPr>
              <a:endParaRPr lang="ja-JP" altLang="en-US" dirty="0"/>
            </a:p>
          </p:txBody>
        </p:sp>
        <p:sp>
          <p:nvSpPr>
            <p:cNvPr id="137" name="Text Box 52"/>
            <p:cNvSpPr txBox="1">
              <a:spLocks noChangeArrowheads="1"/>
            </p:cNvSpPr>
            <p:nvPr/>
          </p:nvSpPr>
          <p:spPr bwMode="auto">
            <a:xfrm>
              <a:off x="311" y="261"/>
              <a:ext cx="14" cy="5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wordArtVertRtl"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池田市</a:t>
              </a:r>
              <a:endParaRPr lang="ja-JP" altLang="en-US" dirty="0"/>
            </a:p>
          </p:txBody>
        </p:sp>
        <p:sp>
          <p:nvSpPr>
            <p:cNvPr id="138" name="Text Box 53"/>
            <p:cNvSpPr txBox="1">
              <a:spLocks noChangeArrowheads="1"/>
            </p:cNvSpPr>
            <p:nvPr/>
          </p:nvSpPr>
          <p:spPr bwMode="auto">
            <a:xfrm>
              <a:off x="352" y="279"/>
              <a:ext cx="32"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箕面市</a:t>
              </a:r>
              <a:endParaRPr lang="ja-JP" altLang="en-US" sz="800" b="0" i="0" u="none" strike="noStrike" baseline="0" dirty="0">
                <a:solidFill>
                  <a:srgbClr val="000000"/>
                </a:solidFill>
                <a:latin typeface="Times New Roman"/>
                <a:ea typeface="ＭＳ 明朝"/>
                <a:cs typeface="Times New Roman"/>
              </a:endParaRPr>
            </a:p>
            <a:p>
              <a:pPr algn="l" rtl="0">
                <a:lnSpc>
                  <a:spcPts val="1100"/>
                </a:lnSpc>
                <a:defRPr sz="1000"/>
              </a:pPr>
              <a:endParaRPr lang="ja-JP" altLang="en-US" dirty="0"/>
            </a:p>
          </p:txBody>
        </p:sp>
        <p:sp>
          <p:nvSpPr>
            <p:cNvPr id="139" name="Text Box 54"/>
            <p:cNvSpPr txBox="1">
              <a:spLocks noChangeArrowheads="1"/>
            </p:cNvSpPr>
            <p:nvPr/>
          </p:nvSpPr>
          <p:spPr bwMode="auto">
            <a:xfrm>
              <a:off x="342" y="334"/>
              <a:ext cx="19" cy="67"/>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800" b="0" i="0" u="none" strike="noStrike" baseline="0" dirty="0">
                <a:solidFill>
                  <a:srgbClr val="000000"/>
                </a:solidFill>
                <a:latin typeface="ＭＳ 明朝"/>
                <a:ea typeface="ＭＳ 明朝"/>
              </a:endParaRPr>
            </a:p>
            <a:p>
              <a:pPr algn="l" rtl="0">
                <a:lnSpc>
                  <a:spcPts val="900"/>
                </a:lnSpc>
                <a:defRPr sz="1000"/>
              </a:pPr>
              <a:r>
                <a:rPr lang="ja-JP" altLang="en-US" sz="800" b="0" i="0" u="none" strike="noStrike" baseline="0" dirty="0">
                  <a:solidFill>
                    <a:srgbClr val="000000"/>
                  </a:solidFill>
                  <a:latin typeface="ＭＳ 明朝"/>
                  <a:ea typeface="ＭＳ 明朝"/>
                </a:rPr>
                <a:t>豊中市</a:t>
              </a:r>
              <a:endParaRPr lang="ja-JP" altLang="en-US" dirty="0"/>
            </a:p>
          </p:txBody>
        </p:sp>
        <p:sp>
          <p:nvSpPr>
            <p:cNvPr id="140" name="Text Box 55"/>
            <p:cNvSpPr txBox="1">
              <a:spLocks noChangeArrowheads="1"/>
            </p:cNvSpPr>
            <p:nvPr/>
          </p:nvSpPr>
          <p:spPr bwMode="auto">
            <a:xfrm>
              <a:off x="379" y="332"/>
              <a:ext cx="19" cy="7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800" b="0" i="0" u="none" strike="noStrike" baseline="0" dirty="0">
                <a:solidFill>
                  <a:srgbClr val="000000"/>
                </a:solidFill>
                <a:latin typeface="ＭＳ 明朝"/>
                <a:ea typeface="ＭＳ 明朝"/>
              </a:endParaRPr>
            </a:p>
            <a:p>
              <a:pPr algn="l" rtl="0">
                <a:lnSpc>
                  <a:spcPts val="900"/>
                </a:lnSpc>
                <a:defRPr sz="1000"/>
              </a:pPr>
              <a:r>
                <a:rPr lang="ja-JP" altLang="en-US" sz="800" b="0" i="0" u="none" strike="noStrike" baseline="0" dirty="0">
                  <a:solidFill>
                    <a:srgbClr val="000000"/>
                  </a:solidFill>
                  <a:latin typeface="ＭＳ 明朝"/>
                  <a:ea typeface="ＭＳ 明朝"/>
                </a:rPr>
                <a:t>吹田市</a:t>
              </a:r>
              <a:endParaRPr lang="ja-JP" altLang="en-US" dirty="0"/>
            </a:p>
          </p:txBody>
        </p:sp>
        <p:sp>
          <p:nvSpPr>
            <p:cNvPr id="141" name="Text Box 56"/>
            <p:cNvSpPr txBox="1">
              <a:spLocks noChangeArrowheads="1"/>
            </p:cNvSpPr>
            <p:nvPr/>
          </p:nvSpPr>
          <p:spPr bwMode="auto">
            <a:xfrm>
              <a:off x="420" y="300"/>
              <a:ext cx="61" cy="47"/>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茨木市</a:t>
              </a:r>
              <a:endParaRPr lang="ja-JP" altLang="en-US" sz="800" b="0" i="0" u="none" strike="noStrike" baseline="0" dirty="0">
                <a:solidFill>
                  <a:srgbClr val="000000"/>
                </a:solidFill>
                <a:latin typeface="Times New Roman"/>
                <a:ea typeface="ＭＳ 明朝"/>
                <a:cs typeface="Times New Roman"/>
              </a:endParaRPr>
            </a:p>
            <a:p>
              <a:pPr algn="l" rtl="0">
                <a:lnSpc>
                  <a:spcPts val="1000"/>
                </a:lnSpc>
                <a:defRPr sz="1000"/>
              </a:pPr>
              <a:endParaRPr lang="ja-JP" altLang="en-US" dirty="0"/>
            </a:p>
          </p:txBody>
        </p:sp>
        <p:sp>
          <p:nvSpPr>
            <p:cNvPr id="142" name="Text Box 57"/>
            <p:cNvSpPr txBox="1">
              <a:spLocks noChangeArrowheads="1"/>
            </p:cNvSpPr>
            <p:nvPr/>
          </p:nvSpPr>
          <p:spPr bwMode="auto">
            <a:xfrm>
              <a:off x="464" y="285"/>
              <a:ext cx="32"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高槻市</a:t>
              </a:r>
              <a:endParaRPr lang="ja-JP" altLang="en-US" sz="800" b="0" i="0" u="none" strike="noStrike" baseline="0" dirty="0">
                <a:solidFill>
                  <a:srgbClr val="000000"/>
                </a:solidFill>
                <a:latin typeface="Times New Roman"/>
                <a:ea typeface="ＭＳ 明朝"/>
                <a:cs typeface="Times New Roman"/>
              </a:endParaRPr>
            </a:p>
            <a:p>
              <a:pPr algn="l" rtl="0">
                <a:lnSpc>
                  <a:spcPts val="1000"/>
                </a:lnSpc>
                <a:defRPr sz="1000"/>
              </a:pPr>
              <a:endParaRPr lang="ja-JP" altLang="en-US" dirty="0"/>
            </a:p>
          </p:txBody>
        </p:sp>
        <p:sp>
          <p:nvSpPr>
            <p:cNvPr id="143" name="Text Box 58"/>
            <p:cNvSpPr txBox="1">
              <a:spLocks noChangeArrowheads="1"/>
            </p:cNvSpPr>
            <p:nvPr/>
          </p:nvSpPr>
          <p:spPr bwMode="auto">
            <a:xfrm>
              <a:off x="515" y="118"/>
              <a:ext cx="33" cy="7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wordArtVertRtl"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島本町</a:t>
              </a:r>
              <a:endParaRPr lang="ja-JP" altLang="en-US" sz="800" b="0" i="0" u="none" strike="noStrike" baseline="0" dirty="0">
                <a:solidFill>
                  <a:srgbClr val="000000"/>
                </a:solidFill>
                <a:latin typeface="Times New Roman"/>
                <a:ea typeface="ＭＳ 明朝"/>
                <a:cs typeface="Times New Roman"/>
              </a:endParaRPr>
            </a:p>
            <a:p>
              <a:pPr algn="l" rtl="0">
                <a:lnSpc>
                  <a:spcPts val="1200"/>
                </a:lnSpc>
                <a:defRPr sz="1000"/>
              </a:pPr>
              <a:endParaRPr lang="ja-JP" altLang="en-US" dirty="0"/>
            </a:p>
          </p:txBody>
        </p:sp>
        <p:sp>
          <p:nvSpPr>
            <p:cNvPr id="144" name="Text Box 59"/>
            <p:cNvSpPr txBox="1">
              <a:spLocks noChangeArrowheads="1"/>
            </p:cNvSpPr>
            <p:nvPr/>
          </p:nvSpPr>
          <p:spPr bwMode="auto">
            <a:xfrm>
              <a:off x="528" y="311"/>
              <a:ext cx="32"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枚方市</a:t>
              </a:r>
              <a:endParaRPr lang="ja-JP" altLang="en-US" sz="800" b="0" i="0" u="none" strike="noStrike" baseline="0" dirty="0">
                <a:solidFill>
                  <a:srgbClr val="000000"/>
                </a:solidFill>
                <a:latin typeface="Times New Roman"/>
                <a:ea typeface="ＭＳ 明朝"/>
                <a:cs typeface="Times New Roman"/>
              </a:endParaRPr>
            </a:p>
            <a:p>
              <a:pPr algn="l" rtl="0">
                <a:lnSpc>
                  <a:spcPts val="1000"/>
                </a:lnSpc>
                <a:defRPr sz="1000"/>
              </a:pPr>
              <a:endParaRPr lang="ja-JP" altLang="en-US" dirty="0"/>
            </a:p>
          </p:txBody>
        </p:sp>
        <p:sp>
          <p:nvSpPr>
            <p:cNvPr id="145" name="Text Box 60"/>
            <p:cNvSpPr txBox="1">
              <a:spLocks noChangeArrowheads="1"/>
            </p:cNvSpPr>
            <p:nvPr/>
          </p:nvSpPr>
          <p:spPr bwMode="auto">
            <a:xfrm>
              <a:off x="419" y="346"/>
              <a:ext cx="49" cy="48"/>
            </a:xfrm>
            <a:prstGeom prst="rect">
              <a:avLst/>
            </a:prstGeom>
            <a:noFill/>
            <a:ln>
              <a:noFill/>
            </a:ln>
            <a:effectLst/>
            <a:extLst>
              <a:ext uri="{909E8E84-426E-40DD-AFC4-6F175D3DCCD1}">
                <a14:hiddenFill xmlns:a14="http://schemas.microsoft.com/office/drawing/2010/main">
                  <a:solidFill>
                    <a:srgbClr xmlns:mc="http://schemas.openxmlformats.org/markup-compatibility/2006" val="FFFF00" mc:Ignorable="a14" a14:legacySpreadsheetColorIndex="13"/>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900"/>
                </a:lnSpc>
                <a:defRPr sz="1000"/>
              </a:pPr>
              <a:endParaRPr lang="ja-JP" altLang="en-US" sz="800" b="0" i="0" u="none" strike="noStrike" baseline="0" dirty="0">
                <a:solidFill>
                  <a:srgbClr val="000000"/>
                </a:solidFill>
                <a:latin typeface="ＭＳ 明朝"/>
                <a:ea typeface="ＭＳ 明朝"/>
              </a:endParaRPr>
            </a:p>
            <a:p>
              <a:pPr algn="l" rtl="0">
                <a:lnSpc>
                  <a:spcPts val="900"/>
                </a:lnSpc>
                <a:defRPr sz="1000"/>
              </a:pPr>
              <a:r>
                <a:rPr lang="ja-JP" altLang="en-US" sz="800" b="0" i="0" u="none" strike="noStrike" baseline="0" dirty="0">
                  <a:solidFill>
                    <a:srgbClr val="000000"/>
                  </a:solidFill>
                  <a:latin typeface="ＭＳ 明朝"/>
                  <a:ea typeface="ＭＳ 明朝"/>
                </a:rPr>
                <a:t>摂津市</a:t>
              </a:r>
              <a:endParaRPr lang="ja-JP" altLang="en-US" dirty="0"/>
            </a:p>
          </p:txBody>
        </p:sp>
        <p:sp>
          <p:nvSpPr>
            <p:cNvPr id="146" name="Text Box 61"/>
            <p:cNvSpPr txBox="1">
              <a:spLocks noChangeArrowheads="1"/>
            </p:cNvSpPr>
            <p:nvPr/>
          </p:nvSpPr>
          <p:spPr bwMode="auto">
            <a:xfrm>
              <a:off x="532" y="379"/>
              <a:ext cx="32"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交野市</a:t>
              </a:r>
              <a:endParaRPr lang="ja-JP" altLang="en-US" sz="800" b="0" i="0" u="none" strike="noStrike" baseline="0" dirty="0">
                <a:solidFill>
                  <a:srgbClr val="000000"/>
                </a:solidFill>
                <a:latin typeface="Times New Roman"/>
                <a:ea typeface="ＭＳ 明朝"/>
                <a:cs typeface="Times New Roman"/>
              </a:endParaRPr>
            </a:p>
            <a:p>
              <a:pPr algn="l" rtl="0">
                <a:lnSpc>
                  <a:spcPts val="1100"/>
                </a:lnSpc>
                <a:defRPr sz="1000"/>
              </a:pPr>
              <a:endParaRPr lang="ja-JP" altLang="en-US" dirty="0"/>
            </a:p>
          </p:txBody>
        </p:sp>
        <p:sp>
          <p:nvSpPr>
            <p:cNvPr id="147" name="Text Box 62"/>
            <p:cNvSpPr txBox="1">
              <a:spLocks noChangeArrowheads="1"/>
            </p:cNvSpPr>
            <p:nvPr/>
          </p:nvSpPr>
          <p:spPr bwMode="auto">
            <a:xfrm>
              <a:off x="475" y="379"/>
              <a:ext cx="42"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寝屋川市</a:t>
              </a:r>
              <a:endParaRPr lang="ja-JP" altLang="en-US" sz="800" b="0" i="0" u="none" strike="noStrike" baseline="0" dirty="0">
                <a:solidFill>
                  <a:srgbClr val="000000"/>
                </a:solidFill>
                <a:latin typeface="Times New Roman"/>
                <a:ea typeface="ＭＳ 明朝"/>
                <a:cs typeface="Times New Roman"/>
              </a:endParaRPr>
            </a:p>
            <a:p>
              <a:pPr algn="l" rtl="0">
                <a:defRPr sz="1000"/>
              </a:pPr>
              <a:endParaRPr lang="ja-JP" altLang="en-US" dirty="0"/>
            </a:p>
          </p:txBody>
        </p:sp>
        <p:sp>
          <p:nvSpPr>
            <p:cNvPr id="148" name="Text Box 63"/>
            <p:cNvSpPr txBox="1">
              <a:spLocks noChangeArrowheads="1"/>
            </p:cNvSpPr>
            <p:nvPr/>
          </p:nvSpPr>
          <p:spPr bwMode="auto">
            <a:xfrm>
              <a:off x="428" y="374"/>
              <a:ext cx="32" cy="49"/>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800" b="0" i="0" u="none" strike="noStrike" baseline="0" dirty="0">
                <a:solidFill>
                  <a:srgbClr val="000000"/>
                </a:solidFill>
                <a:latin typeface="ＭＳ 明朝"/>
                <a:ea typeface="ＭＳ 明朝"/>
              </a:endParaRPr>
            </a:p>
            <a:p>
              <a:pPr algn="l" rtl="0">
                <a:defRPr sz="1000"/>
              </a:pPr>
              <a:r>
                <a:rPr lang="ja-JP" altLang="en-US" sz="800" b="0" i="0" u="none" strike="noStrike" baseline="0" dirty="0">
                  <a:solidFill>
                    <a:srgbClr val="000000"/>
                  </a:solidFill>
                  <a:latin typeface="ＭＳ 明朝"/>
                  <a:ea typeface="ＭＳ 明朝"/>
                </a:rPr>
                <a:t>守口市</a:t>
              </a:r>
              <a:endParaRPr lang="ja-JP" altLang="en-US" sz="800" b="0" i="0" u="none" strike="noStrike" baseline="0" dirty="0">
                <a:solidFill>
                  <a:srgbClr val="000000"/>
                </a:solidFill>
                <a:latin typeface="Times New Roman"/>
                <a:ea typeface="ＭＳ 明朝"/>
                <a:cs typeface="Times New Roman"/>
              </a:endParaRPr>
            </a:p>
            <a:p>
              <a:pPr algn="l" rtl="0">
                <a:lnSpc>
                  <a:spcPts val="1000"/>
                </a:lnSpc>
                <a:defRPr sz="1000"/>
              </a:pPr>
              <a:endParaRPr lang="ja-JP" altLang="en-US" dirty="0"/>
            </a:p>
          </p:txBody>
        </p:sp>
        <p:sp>
          <p:nvSpPr>
            <p:cNvPr id="149" name="Text Box 64"/>
            <p:cNvSpPr txBox="1">
              <a:spLocks noChangeArrowheads="1"/>
            </p:cNvSpPr>
            <p:nvPr/>
          </p:nvSpPr>
          <p:spPr bwMode="auto">
            <a:xfrm>
              <a:off x="452" y="401"/>
              <a:ext cx="32" cy="49"/>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800" b="0" i="0" u="none" strike="noStrike" baseline="0" dirty="0">
                <a:solidFill>
                  <a:srgbClr val="000000"/>
                </a:solidFill>
                <a:latin typeface="ＭＳ 明朝"/>
                <a:ea typeface="ＭＳ 明朝"/>
              </a:endParaRPr>
            </a:p>
            <a:p>
              <a:pPr algn="l" rtl="0">
                <a:defRPr sz="1000"/>
              </a:pPr>
              <a:r>
                <a:rPr lang="ja-JP" altLang="en-US" sz="800" b="0" i="0" u="none" strike="noStrike" baseline="0" dirty="0">
                  <a:solidFill>
                    <a:srgbClr val="000000"/>
                  </a:solidFill>
                  <a:latin typeface="ＭＳ 明朝"/>
                  <a:ea typeface="ＭＳ 明朝"/>
                </a:rPr>
                <a:t>門真市</a:t>
              </a:r>
              <a:endParaRPr lang="ja-JP" altLang="en-US" sz="800" b="0" i="0" u="none" strike="noStrike" baseline="0" dirty="0">
                <a:solidFill>
                  <a:srgbClr val="000000"/>
                </a:solidFill>
                <a:latin typeface="Times New Roman"/>
                <a:ea typeface="ＭＳ 明朝"/>
                <a:cs typeface="Times New Roman"/>
              </a:endParaRPr>
            </a:p>
            <a:p>
              <a:pPr algn="l" rtl="0">
                <a:lnSpc>
                  <a:spcPts val="1000"/>
                </a:lnSpc>
                <a:defRPr sz="1000"/>
              </a:pPr>
              <a:endParaRPr lang="ja-JP" altLang="en-US" dirty="0"/>
            </a:p>
          </p:txBody>
        </p:sp>
        <p:sp>
          <p:nvSpPr>
            <p:cNvPr id="150" name="Text Box 65"/>
            <p:cNvSpPr txBox="1">
              <a:spLocks noChangeArrowheads="1"/>
            </p:cNvSpPr>
            <p:nvPr/>
          </p:nvSpPr>
          <p:spPr bwMode="auto">
            <a:xfrm>
              <a:off x="499" y="394"/>
              <a:ext cx="72" cy="37"/>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800" b="0" i="0" u="none" strike="noStrike" baseline="0" dirty="0">
                <a:solidFill>
                  <a:srgbClr val="000000"/>
                </a:solidFill>
                <a:latin typeface="ＭＳ 明朝"/>
                <a:ea typeface="ＭＳ 明朝"/>
              </a:endParaRPr>
            </a:p>
            <a:p>
              <a:pPr algn="l" rtl="0">
                <a:defRPr sz="1000"/>
              </a:pPr>
              <a:r>
                <a:rPr lang="ja-JP" altLang="en-US" sz="800" b="0" i="0" u="none" strike="noStrike" baseline="0" dirty="0">
                  <a:solidFill>
                    <a:srgbClr val="000000"/>
                  </a:solidFill>
                  <a:latin typeface="ＭＳ 明朝"/>
                  <a:ea typeface="ＭＳ 明朝"/>
                </a:rPr>
                <a:t>四條畷市</a:t>
              </a:r>
              <a:endParaRPr lang="ja-JP" altLang="en-US" sz="800" b="0" i="0" u="none" strike="noStrike" baseline="0" dirty="0">
                <a:solidFill>
                  <a:srgbClr val="000000"/>
                </a:solidFill>
                <a:latin typeface="Times New Roman"/>
                <a:ea typeface="ＭＳ 明朝"/>
                <a:cs typeface="Times New Roman"/>
              </a:endParaRPr>
            </a:p>
            <a:p>
              <a:pPr algn="l" rtl="0">
                <a:lnSpc>
                  <a:spcPts val="1000"/>
                </a:lnSpc>
                <a:defRPr sz="1000"/>
              </a:pPr>
              <a:endParaRPr lang="ja-JP" altLang="en-US" dirty="0"/>
            </a:p>
          </p:txBody>
        </p:sp>
        <p:sp>
          <p:nvSpPr>
            <p:cNvPr id="151" name="Text Box 66"/>
            <p:cNvSpPr txBox="1">
              <a:spLocks noChangeArrowheads="1"/>
            </p:cNvSpPr>
            <p:nvPr/>
          </p:nvSpPr>
          <p:spPr bwMode="auto">
            <a:xfrm>
              <a:off x="487" y="436"/>
              <a:ext cx="36" cy="4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大東市</a:t>
              </a:r>
              <a:endParaRPr lang="ja-JP" altLang="en-US" sz="800" b="0" i="0" u="none" strike="noStrike" baseline="0" dirty="0">
                <a:solidFill>
                  <a:srgbClr val="000000"/>
                </a:solidFill>
                <a:latin typeface="Times New Roman"/>
                <a:ea typeface="ＭＳ 明朝"/>
                <a:cs typeface="Times New Roman"/>
              </a:endParaRPr>
            </a:p>
            <a:p>
              <a:pPr algn="l" rtl="0">
                <a:lnSpc>
                  <a:spcPts val="1100"/>
                </a:lnSpc>
                <a:defRPr sz="1000"/>
              </a:pPr>
              <a:endParaRPr lang="ja-JP" altLang="en-US" dirty="0"/>
            </a:p>
          </p:txBody>
        </p:sp>
        <p:sp>
          <p:nvSpPr>
            <p:cNvPr id="152" name="Text Box 67"/>
            <p:cNvSpPr txBox="1">
              <a:spLocks noChangeArrowheads="1"/>
            </p:cNvSpPr>
            <p:nvPr/>
          </p:nvSpPr>
          <p:spPr bwMode="auto">
            <a:xfrm>
              <a:off x="460" y="501"/>
              <a:ext cx="43"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東大阪市</a:t>
              </a:r>
              <a:endParaRPr lang="ja-JP" altLang="en-US" sz="800" b="0" i="0" u="none" strike="noStrike" baseline="0" dirty="0">
                <a:solidFill>
                  <a:srgbClr val="000000"/>
                </a:solidFill>
                <a:latin typeface="Times New Roman"/>
                <a:ea typeface="ＭＳ 明朝"/>
                <a:cs typeface="Times New Roman"/>
              </a:endParaRPr>
            </a:p>
            <a:p>
              <a:pPr algn="l" rtl="0">
                <a:lnSpc>
                  <a:spcPts val="1000"/>
                </a:lnSpc>
                <a:defRPr sz="1000"/>
              </a:pPr>
              <a:endParaRPr lang="ja-JP" altLang="en-US" dirty="0"/>
            </a:p>
          </p:txBody>
        </p:sp>
        <p:sp>
          <p:nvSpPr>
            <p:cNvPr id="153" name="Text Box 68"/>
            <p:cNvSpPr txBox="1">
              <a:spLocks noChangeArrowheads="1"/>
            </p:cNvSpPr>
            <p:nvPr/>
          </p:nvSpPr>
          <p:spPr bwMode="auto">
            <a:xfrm>
              <a:off x="464" y="567"/>
              <a:ext cx="32"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八尾市</a:t>
              </a:r>
              <a:endParaRPr lang="ja-JP" altLang="en-US" sz="800" b="0" i="0" u="none" strike="noStrike" baseline="0" dirty="0">
                <a:solidFill>
                  <a:srgbClr val="000000"/>
                </a:solidFill>
                <a:latin typeface="Times New Roman"/>
                <a:ea typeface="ＭＳ 明朝"/>
                <a:cs typeface="Times New Roman"/>
              </a:endParaRPr>
            </a:p>
            <a:p>
              <a:pPr algn="l" rtl="0">
                <a:lnSpc>
                  <a:spcPts val="1100"/>
                </a:lnSpc>
                <a:defRPr sz="1000"/>
              </a:pPr>
              <a:endParaRPr lang="ja-JP" altLang="en-US" dirty="0"/>
            </a:p>
          </p:txBody>
        </p:sp>
        <p:sp>
          <p:nvSpPr>
            <p:cNvPr id="154" name="Text Box 69"/>
            <p:cNvSpPr txBox="1">
              <a:spLocks noChangeArrowheads="1"/>
            </p:cNvSpPr>
            <p:nvPr/>
          </p:nvSpPr>
          <p:spPr bwMode="auto">
            <a:xfrm>
              <a:off x="496" y="592"/>
              <a:ext cx="32" cy="52"/>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800" b="0" i="0" u="none" strike="noStrike" baseline="0" dirty="0">
                <a:solidFill>
                  <a:srgbClr val="000000"/>
                </a:solidFill>
                <a:latin typeface="ＭＳ 明朝"/>
                <a:ea typeface="ＭＳ 明朝"/>
              </a:endParaRPr>
            </a:p>
            <a:p>
              <a:pPr algn="l" rtl="0">
                <a:lnSpc>
                  <a:spcPts val="800"/>
                </a:lnSpc>
                <a:defRPr sz="1000"/>
              </a:pPr>
              <a:r>
                <a:rPr lang="ja-JP" altLang="en-US" sz="800" b="0" i="0" u="none" strike="noStrike" baseline="0" dirty="0">
                  <a:solidFill>
                    <a:srgbClr val="000000"/>
                  </a:solidFill>
                  <a:latin typeface="ＭＳ 明朝"/>
                  <a:ea typeface="ＭＳ 明朝"/>
                </a:rPr>
                <a:t>柏原市</a:t>
              </a:r>
              <a:endParaRPr lang="ja-JP" altLang="en-US" dirty="0"/>
            </a:p>
          </p:txBody>
        </p:sp>
        <p:sp>
          <p:nvSpPr>
            <p:cNvPr id="155" name="Text Box 70"/>
            <p:cNvSpPr txBox="1">
              <a:spLocks noChangeArrowheads="1"/>
            </p:cNvSpPr>
            <p:nvPr/>
          </p:nvSpPr>
          <p:spPr bwMode="auto">
            <a:xfrm>
              <a:off x="360" y="698"/>
              <a:ext cx="32"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堺　市</a:t>
              </a:r>
              <a:endParaRPr lang="ja-JP" altLang="en-US" sz="800" b="0" i="0" u="none" strike="noStrike" baseline="0" dirty="0">
                <a:solidFill>
                  <a:srgbClr val="000000"/>
                </a:solidFill>
                <a:latin typeface="Times New Roman"/>
                <a:ea typeface="ＭＳ 明朝"/>
                <a:cs typeface="Times New Roman"/>
              </a:endParaRPr>
            </a:p>
            <a:p>
              <a:pPr algn="l" rtl="0">
                <a:lnSpc>
                  <a:spcPts val="1100"/>
                </a:lnSpc>
                <a:defRPr sz="1000"/>
              </a:pPr>
              <a:endParaRPr lang="ja-JP" altLang="en-US" dirty="0"/>
            </a:p>
          </p:txBody>
        </p:sp>
        <p:sp>
          <p:nvSpPr>
            <p:cNvPr id="156" name="Text Box 71"/>
            <p:cNvSpPr txBox="1">
              <a:spLocks noChangeArrowheads="1"/>
            </p:cNvSpPr>
            <p:nvPr/>
          </p:nvSpPr>
          <p:spPr bwMode="auto">
            <a:xfrm>
              <a:off x="440" y="617"/>
              <a:ext cx="51" cy="17"/>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藤井寺市</a:t>
              </a:r>
              <a:endParaRPr lang="ja-JP" altLang="en-US" dirty="0"/>
            </a:p>
          </p:txBody>
        </p:sp>
        <p:sp>
          <p:nvSpPr>
            <p:cNvPr id="157" name="Text Box 72"/>
            <p:cNvSpPr txBox="1">
              <a:spLocks noChangeArrowheads="1"/>
            </p:cNvSpPr>
            <p:nvPr/>
          </p:nvSpPr>
          <p:spPr bwMode="auto">
            <a:xfrm>
              <a:off x="446" y="656"/>
              <a:ext cx="51" cy="36"/>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羽曳野市</a:t>
              </a:r>
              <a:endParaRPr lang="ja-JP" altLang="en-US" sz="800" b="0" i="0" u="none" strike="noStrike" baseline="0" dirty="0">
                <a:solidFill>
                  <a:srgbClr val="000000"/>
                </a:solidFill>
                <a:latin typeface="Times New Roman"/>
                <a:ea typeface="ＭＳ 明朝"/>
                <a:cs typeface="Times New Roman"/>
              </a:endParaRPr>
            </a:p>
            <a:p>
              <a:pPr algn="l" rtl="0">
                <a:defRPr sz="1000"/>
              </a:pPr>
              <a:endParaRPr lang="ja-JP" altLang="en-US" dirty="0"/>
            </a:p>
          </p:txBody>
        </p:sp>
        <p:sp>
          <p:nvSpPr>
            <p:cNvPr id="158" name="Text Box 73"/>
            <p:cNvSpPr txBox="1">
              <a:spLocks noChangeArrowheads="1"/>
            </p:cNvSpPr>
            <p:nvPr/>
          </p:nvSpPr>
          <p:spPr bwMode="auto">
            <a:xfrm>
              <a:off x="400" y="602"/>
              <a:ext cx="39" cy="32"/>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松原市</a:t>
              </a:r>
              <a:endParaRPr lang="ja-JP" altLang="en-US" sz="800" b="0" i="0" u="none" strike="noStrike" baseline="0" dirty="0">
                <a:solidFill>
                  <a:srgbClr val="000000"/>
                </a:solidFill>
                <a:latin typeface="Times New Roman"/>
                <a:ea typeface="ＭＳ 明朝"/>
                <a:cs typeface="Times New Roman"/>
              </a:endParaRPr>
            </a:p>
            <a:p>
              <a:pPr algn="l" rtl="0">
                <a:lnSpc>
                  <a:spcPts val="1000"/>
                </a:lnSpc>
                <a:defRPr sz="1000"/>
              </a:pPr>
              <a:endParaRPr lang="ja-JP" altLang="en-US" dirty="0"/>
            </a:p>
          </p:txBody>
        </p:sp>
        <p:sp>
          <p:nvSpPr>
            <p:cNvPr id="159" name="Text Box 74"/>
            <p:cNvSpPr txBox="1">
              <a:spLocks noChangeArrowheads="1"/>
            </p:cNvSpPr>
            <p:nvPr/>
          </p:nvSpPr>
          <p:spPr bwMode="auto">
            <a:xfrm>
              <a:off x="432" y="653"/>
              <a:ext cx="37" cy="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wordArtVertRtl"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1300"/>
                </a:lnSpc>
                <a:defRPr sz="1000"/>
              </a:pPr>
              <a:endParaRPr lang="ja-JP" altLang="en-US" sz="1050" b="0" i="0" u="none" strike="noStrike" baseline="0" dirty="0">
                <a:solidFill>
                  <a:srgbClr val="000000"/>
                </a:solidFill>
                <a:latin typeface="Times New Roman"/>
                <a:cs typeface="Times New Roman"/>
              </a:endParaRPr>
            </a:p>
            <a:p>
              <a:pPr algn="l" rtl="0">
                <a:lnSpc>
                  <a:spcPts val="1300"/>
                </a:lnSpc>
                <a:defRPr sz="1000"/>
              </a:pPr>
              <a:endParaRPr lang="ja-JP" altLang="en-US" dirty="0"/>
            </a:p>
          </p:txBody>
        </p:sp>
        <p:sp>
          <p:nvSpPr>
            <p:cNvPr id="160" name="Text Box 75"/>
            <p:cNvSpPr txBox="1">
              <a:spLocks noChangeArrowheads="1"/>
            </p:cNvSpPr>
            <p:nvPr/>
          </p:nvSpPr>
          <p:spPr bwMode="auto">
            <a:xfrm>
              <a:off x="396" y="703"/>
              <a:ext cx="44" cy="81"/>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wordArtVertRtl" wrap="square" lIns="0" tIns="0" rIns="0" bIns="36000"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800" b="0" i="0" u="none" strike="noStrike" baseline="0" dirty="0">
                <a:solidFill>
                  <a:srgbClr val="000000"/>
                </a:solidFill>
                <a:latin typeface="ＭＳ 明朝"/>
                <a:ea typeface="ＭＳ 明朝"/>
              </a:endParaRPr>
            </a:p>
            <a:p>
              <a:pPr algn="l" rtl="0">
                <a:defRPr sz="1000"/>
              </a:pPr>
              <a:r>
                <a:rPr lang="ja-JP" altLang="en-US" sz="800" b="0" i="0" u="none" strike="noStrike" baseline="0" dirty="0">
                  <a:solidFill>
                    <a:srgbClr val="000000"/>
                  </a:solidFill>
                  <a:latin typeface="ＭＳ 明朝"/>
                  <a:ea typeface="ＭＳ 明朝"/>
                </a:rPr>
                <a:t>大阪狭山市</a:t>
              </a:r>
            </a:p>
            <a:p>
              <a:pPr algn="l" rtl="0">
                <a:defRPr sz="1000"/>
              </a:pPr>
              <a:endParaRPr lang="ja-JP" altLang="en-US" dirty="0"/>
            </a:p>
          </p:txBody>
        </p:sp>
        <p:sp>
          <p:nvSpPr>
            <p:cNvPr id="161" name="Text Box 76"/>
            <p:cNvSpPr txBox="1">
              <a:spLocks noChangeArrowheads="1"/>
            </p:cNvSpPr>
            <p:nvPr/>
          </p:nvSpPr>
          <p:spPr bwMode="auto">
            <a:xfrm>
              <a:off x="433" y="706"/>
              <a:ext cx="31" cy="88"/>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wordArtVertRtl"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富田林市</a:t>
              </a:r>
              <a:endParaRPr lang="ja-JP" altLang="en-US" sz="800" b="0" i="0" u="none" strike="noStrike" baseline="0" dirty="0">
                <a:solidFill>
                  <a:srgbClr val="000000"/>
                </a:solidFill>
                <a:latin typeface="Times New Roman"/>
                <a:ea typeface="ＭＳ 明朝"/>
                <a:cs typeface="Times New Roman"/>
              </a:endParaRPr>
            </a:p>
            <a:p>
              <a:pPr algn="l" rtl="0">
                <a:lnSpc>
                  <a:spcPts val="1200"/>
                </a:lnSpc>
                <a:defRPr sz="1000"/>
              </a:pPr>
              <a:endParaRPr lang="ja-JP" altLang="en-US" dirty="0"/>
            </a:p>
          </p:txBody>
        </p:sp>
        <p:sp>
          <p:nvSpPr>
            <p:cNvPr id="162" name="Text Box 77"/>
            <p:cNvSpPr txBox="1">
              <a:spLocks noChangeArrowheads="1"/>
            </p:cNvSpPr>
            <p:nvPr/>
          </p:nvSpPr>
          <p:spPr bwMode="auto">
            <a:xfrm>
              <a:off x="497" y="680"/>
              <a:ext cx="35" cy="44"/>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太子町</a:t>
              </a:r>
              <a:endParaRPr lang="ja-JP" altLang="en-US" sz="800" b="0" i="0" u="none" strike="noStrike" baseline="0" dirty="0">
                <a:solidFill>
                  <a:srgbClr val="000000"/>
                </a:solidFill>
                <a:latin typeface="Times New Roman"/>
                <a:ea typeface="ＭＳ 明朝"/>
                <a:cs typeface="Times New Roman"/>
              </a:endParaRPr>
            </a:p>
            <a:p>
              <a:pPr algn="l" rtl="0">
                <a:lnSpc>
                  <a:spcPts val="1000"/>
                </a:lnSpc>
                <a:defRPr sz="1000"/>
              </a:pPr>
              <a:endParaRPr lang="ja-JP" altLang="en-US" dirty="0"/>
            </a:p>
          </p:txBody>
        </p:sp>
        <p:sp>
          <p:nvSpPr>
            <p:cNvPr id="163" name="Text Box 78"/>
            <p:cNvSpPr txBox="1">
              <a:spLocks noChangeArrowheads="1"/>
            </p:cNvSpPr>
            <p:nvPr/>
          </p:nvSpPr>
          <p:spPr bwMode="auto">
            <a:xfrm>
              <a:off x="497" y="739"/>
              <a:ext cx="46" cy="40"/>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800" b="0" i="0" u="none" strike="noStrike" baseline="0" dirty="0">
                <a:solidFill>
                  <a:srgbClr val="000000"/>
                </a:solidFill>
                <a:latin typeface="ＭＳ 明朝"/>
                <a:ea typeface="ＭＳ 明朝"/>
              </a:endParaRPr>
            </a:p>
            <a:p>
              <a:pPr algn="l" rtl="0">
                <a:lnSpc>
                  <a:spcPts val="900"/>
                </a:lnSpc>
                <a:defRPr sz="1000"/>
              </a:pPr>
              <a:r>
                <a:rPr lang="ja-JP" altLang="en-US" sz="800" b="0" i="0" u="none" strike="noStrike" baseline="0" dirty="0">
                  <a:solidFill>
                    <a:srgbClr val="000000"/>
                  </a:solidFill>
                  <a:latin typeface="ＭＳ 明朝"/>
                  <a:ea typeface="ＭＳ 明朝"/>
                </a:rPr>
                <a:t>河南町</a:t>
              </a:r>
              <a:endParaRPr lang="ja-JP" altLang="en-US" dirty="0"/>
            </a:p>
          </p:txBody>
        </p:sp>
        <p:sp>
          <p:nvSpPr>
            <p:cNvPr id="164" name="Text Box 79"/>
            <p:cNvSpPr txBox="1">
              <a:spLocks noChangeArrowheads="1"/>
            </p:cNvSpPr>
            <p:nvPr/>
          </p:nvSpPr>
          <p:spPr bwMode="auto">
            <a:xfrm>
              <a:off x="488" y="780"/>
              <a:ext cx="54" cy="62"/>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800" b="0" i="0" u="none" strike="noStrike" baseline="0" dirty="0">
                <a:solidFill>
                  <a:srgbClr val="000000"/>
                </a:solidFill>
                <a:latin typeface="ＭＳ 明朝"/>
                <a:ea typeface="ＭＳ 明朝"/>
              </a:endParaRPr>
            </a:p>
            <a:p>
              <a:pPr algn="l" rtl="0">
                <a:defRPr sz="1000"/>
              </a:pPr>
              <a:r>
                <a:rPr lang="ja-JP" altLang="en-US" sz="800" b="0" i="0" u="none" strike="noStrike" baseline="0" dirty="0">
                  <a:solidFill>
                    <a:srgbClr val="000000"/>
                  </a:solidFill>
                  <a:latin typeface="ＭＳ 明朝"/>
                  <a:ea typeface="ＭＳ 明朝"/>
                </a:rPr>
                <a:t>千早赤阪村</a:t>
              </a:r>
              <a:endParaRPr lang="ja-JP" altLang="en-US" sz="800" b="0" i="0" u="none" strike="noStrike" baseline="0" dirty="0">
                <a:solidFill>
                  <a:srgbClr val="000000"/>
                </a:solidFill>
                <a:latin typeface="Times New Roman"/>
                <a:ea typeface="ＭＳ 明朝"/>
                <a:cs typeface="Times New Roman"/>
              </a:endParaRPr>
            </a:p>
            <a:p>
              <a:pPr algn="l" rtl="0">
                <a:defRPr sz="1000"/>
              </a:pPr>
              <a:endParaRPr lang="ja-JP" altLang="en-US" dirty="0"/>
            </a:p>
          </p:txBody>
        </p:sp>
        <p:sp>
          <p:nvSpPr>
            <p:cNvPr id="165" name="Text Box 80"/>
            <p:cNvSpPr txBox="1">
              <a:spLocks noChangeArrowheads="1"/>
            </p:cNvSpPr>
            <p:nvPr/>
          </p:nvSpPr>
          <p:spPr bwMode="auto">
            <a:xfrm>
              <a:off x="398" y="833"/>
              <a:ext cx="75"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河内長野市</a:t>
              </a:r>
              <a:endParaRPr lang="ja-JP" altLang="en-US" sz="800" b="0" i="0" u="none" strike="noStrike" baseline="0" dirty="0">
                <a:solidFill>
                  <a:srgbClr val="000000"/>
                </a:solidFill>
                <a:latin typeface="Times New Roman"/>
                <a:ea typeface="ＭＳ 明朝"/>
                <a:cs typeface="Times New Roman"/>
              </a:endParaRPr>
            </a:p>
            <a:p>
              <a:pPr algn="l" rtl="0">
                <a:defRPr sz="1000"/>
              </a:pPr>
              <a:endParaRPr lang="ja-JP" altLang="en-US" dirty="0"/>
            </a:p>
          </p:txBody>
        </p:sp>
        <p:sp>
          <p:nvSpPr>
            <p:cNvPr id="166" name="Text Box 81"/>
            <p:cNvSpPr txBox="1">
              <a:spLocks noChangeArrowheads="1"/>
            </p:cNvSpPr>
            <p:nvPr/>
          </p:nvSpPr>
          <p:spPr bwMode="auto">
            <a:xfrm>
              <a:off x="251" y="644"/>
              <a:ext cx="32"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高石市</a:t>
              </a:r>
              <a:endParaRPr lang="ja-JP" altLang="en-US" sz="800" b="0" i="0" u="none" strike="noStrike" baseline="0" dirty="0">
                <a:solidFill>
                  <a:srgbClr val="000000"/>
                </a:solidFill>
                <a:latin typeface="Times New Roman"/>
                <a:ea typeface="ＭＳ 明朝"/>
                <a:cs typeface="Times New Roman"/>
              </a:endParaRPr>
            </a:p>
            <a:p>
              <a:pPr algn="l" rtl="0">
                <a:lnSpc>
                  <a:spcPts val="1100"/>
                </a:lnSpc>
                <a:defRPr sz="1000"/>
              </a:pPr>
              <a:endParaRPr lang="ja-JP" altLang="en-US" dirty="0"/>
            </a:p>
          </p:txBody>
        </p:sp>
        <p:sp>
          <p:nvSpPr>
            <p:cNvPr id="167" name="Text Box 82"/>
            <p:cNvSpPr txBox="1">
              <a:spLocks noChangeArrowheads="1"/>
            </p:cNvSpPr>
            <p:nvPr/>
          </p:nvSpPr>
          <p:spPr bwMode="auto">
            <a:xfrm>
              <a:off x="216" y="671"/>
              <a:ext cx="43"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泉大津市</a:t>
              </a:r>
              <a:endParaRPr lang="ja-JP" altLang="en-US" sz="800" b="0" i="0" u="none" strike="noStrike" baseline="0" dirty="0">
                <a:solidFill>
                  <a:srgbClr val="000000"/>
                </a:solidFill>
                <a:latin typeface="Times New Roman"/>
                <a:ea typeface="ＭＳ 明朝"/>
                <a:cs typeface="Times New Roman"/>
              </a:endParaRPr>
            </a:p>
            <a:p>
              <a:pPr algn="l" rtl="0">
                <a:lnSpc>
                  <a:spcPts val="1000"/>
                </a:lnSpc>
                <a:defRPr sz="1000"/>
              </a:pPr>
              <a:endParaRPr lang="ja-JP" altLang="en-US" dirty="0"/>
            </a:p>
          </p:txBody>
        </p:sp>
        <p:sp>
          <p:nvSpPr>
            <p:cNvPr id="168" name="Text Box 83"/>
            <p:cNvSpPr txBox="1">
              <a:spLocks noChangeArrowheads="1"/>
            </p:cNvSpPr>
            <p:nvPr/>
          </p:nvSpPr>
          <p:spPr bwMode="auto">
            <a:xfrm>
              <a:off x="212" y="711"/>
              <a:ext cx="32"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忠岡町</a:t>
              </a:r>
              <a:endParaRPr lang="ja-JP" altLang="en-US" sz="800" b="0" i="0" u="none" strike="noStrike" baseline="0" dirty="0">
                <a:solidFill>
                  <a:srgbClr val="000000"/>
                </a:solidFill>
                <a:latin typeface="Times New Roman"/>
                <a:ea typeface="ＭＳ 明朝"/>
                <a:cs typeface="Times New Roman"/>
              </a:endParaRPr>
            </a:p>
            <a:p>
              <a:pPr algn="l" rtl="0">
                <a:lnSpc>
                  <a:spcPts val="1100"/>
                </a:lnSpc>
                <a:defRPr sz="1000"/>
              </a:pPr>
              <a:endParaRPr lang="ja-JP" altLang="en-US" dirty="0"/>
            </a:p>
          </p:txBody>
        </p:sp>
        <p:sp>
          <p:nvSpPr>
            <p:cNvPr id="169" name="Text Box 84"/>
            <p:cNvSpPr txBox="1">
              <a:spLocks noChangeArrowheads="1"/>
            </p:cNvSpPr>
            <p:nvPr/>
          </p:nvSpPr>
          <p:spPr bwMode="auto">
            <a:xfrm>
              <a:off x="332" y="779"/>
              <a:ext cx="32"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和泉市</a:t>
              </a:r>
              <a:endParaRPr lang="ja-JP" altLang="en-US" sz="800" b="0" i="0" u="none" strike="noStrike" baseline="0" dirty="0">
                <a:solidFill>
                  <a:srgbClr val="000000"/>
                </a:solidFill>
                <a:latin typeface="Times New Roman"/>
                <a:ea typeface="ＭＳ 明朝"/>
                <a:cs typeface="Times New Roman"/>
              </a:endParaRPr>
            </a:p>
            <a:p>
              <a:pPr algn="l" rtl="0">
                <a:lnSpc>
                  <a:spcPts val="1000"/>
                </a:lnSpc>
                <a:defRPr sz="1000"/>
              </a:pPr>
              <a:endParaRPr lang="ja-JP" altLang="en-US" dirty="0"/>
            </a:p>
          </p:txBody>
        </p:sp>
        <p:sp>
          <p:nvSpPr>
            <p:cNvPr id="170" name="Text Box 85"/>
            <p:cNvSpPr txBox="1">
              <a:spLocks noChangeArrowheads="1"/>
            </p:cNvSpPr>
            <p:nvPr/>
          </p:nvSpPr>
          <p:spPr bwMode="auto">
            <a:xfrm>
              <a:off x="272" y="779"/>
              <a:ext cx="43"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岸和田市</a:t>
              </a:r>
              <a:endParaRPr lang="ja-JP" altLang="en-US" sz="800" b="0" i="0" u="none" strike="noStrike" baseline="0" dirty="0">
                <a:solidFill>
                  <a:srgbClr val="000000"/>
                </a:solidFill>
                <a:latin typeface="Times New Roman"/>
                <a:ea typeface="ＭＳ 明朝"/>
                <a:cs typeface="Times New Roman"/>
              </a:endParaRPr>
            </a:p>
            <a:p>
              <a:pPr algn="l" rtl="0">
                <a:lnSpc>
                  <a:spcPts val="1000"/>
                </a:lnSpc>
                <a:defRPr sz="1000"/>
              </a:pPr>
              <a:endParaRPr lang="ja-JP" altLang="en-US" dirty="0"/>
            </a:p>
          </p:txBody>
        </p:sp>
        <p:sp>
          <p:nvSpPr>
            <p:cNvPr id="171" name="Text Box 86"/>
            <p:cNvSpPr txBox="1">
              <a:spLocks noChangeArrowheads="1"/>
            </p:cNvSpPr>
            <p:nvPr/>
          </p:nvSpPr>
          <p:spPr bwMode="auto">
            <a:xfrm>
              <a:off x="235" y="774"/>
              <a:ext cx="26" cy="63"/>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800" b="0" i="0" u="none" strike="noStrike" baseline="0" dirty="0">
                <a:solidFill>
                  <a:srgbClr val="000000"/>
                </a:solidFill>
                <a:latin typeface="ＭＳ 明朝"/>
                <a:ea typeface="ＭＳ 明朝"/>
              </a:endParaRPr>
            </a:p>
            <a:p>
              <a:pPr algn="l" rtl="0">
                <a:defRPr sz="1000"/>
              </a:pPr>
              <a:r>
                <a:rPr lang="ja-JP" altLang="en-US" sz="800" b="0" i="0" u="none" strike="noStrike" baseline="0" dirty="0">
                  <a:solidFill>
                    <a:srgbClr val="000000"/>
                  </a:solidFill>
                  <a:latin typeface="ＭＳ 明朝"/>
                  <a:ea typeface="ＭＳ 明朝"/>
                </a:rPr>
                <a:t> 貝塚市</a:t>
              </a:r>
              <a:endParaRPr lang="ja-JP" altLang="en-US" sz="800" b="0" i="0" u="none" strike="noStrike" baseline="0" dirty="0">
                <a:solidFill>
                  <a:srgbClr val="000000"/>
                </a:solidFill>
                <a:latin typeface="Times New Roman"/>
                <a:ea typeface="ＭＳ 明朝"/>
                <a:cs typeface="Times New Roman"/>
              </a:endParaRPr>
            </a:p>
            <a:p>
              <a:pPr algn="l" rtl="0">
                <a:defRPr sz="1000"/>
              </a:pPr>
              <a:endParaRPr lang="ja-JP" altLang="en-US" dirty="0"/>
            </a:p>
          </p:txBody>
        </p:sp>
        <p:sp>
          <p:nvSpPr>
            <p:cNvPr id="172" name="Text Box 87"/>
            <p:cNvSpPr txBox="1">
              <a:spLocks noChangeArrowheads="1"/>
            </p:cNvSpPr>
            <p:nvPr/>
          </p:nvSpPr>
          <p:spPr bwMode="auto">
            <a:xfrm>
              <a:off x="238" y="845"/>
              <a:ext cx="30" cy="4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熊取町</a:t>
              </a:r>
              <a:endParaRPr lang="ja-JP" altLang="en-US" sz="800" b="0" i="0" u="none" strike="noStrike" baseline="0" dirty="0">
                <a:solidFill>
                  <a:srgbClr val="000000"/>
                </a:solidFill>
                <a:latin typeface="Times New Roman"/>
                <a:ea typeface="ＭＳ 明朝"/>
                <a:cs typeface="Times New Roman"/>
              </a:endParaRPr>
            </a:p>
            <a:p>
              <a:pPr algn="l" rtl="0">
                <a:lnSpc>
                  <a:spcPts val="1100"/>
                </a:lnSpc>
                <a:defRPr sz="1000"/>
              </a:pPr>
              <a:endParaRPr lang="ja-JP" altLang="en-US" dirty="0"/>
            </a:p>
          </p:txBody>
        </p:sp>
        <p:sp>
          <p:nvSpPr>
            <p:cNvPr id="173" name="Text Box 88"/>
            <p:cNvSpPr txBox="1">
              <a:spLocks noChangeArrowheads="1"/>
            </p:cNvSpPr>
            <p:nvPr/>
          </p:nvSpPr>
          <p:spPr bwMode="auto">
            <a:xfrm>
              <a:off x="184" y="811"/>
              <a:ext cx="43" cy="49"/>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800" b="0" i="0" u="none" strike="noStrike" baseline="0" dirty="0">
                <a:solidFill>
                  <a:srgbClr val="000000"/>
                </a:solidFill>
                <a:latin typeface="ＭＳ 明朝"/>
                <a:ea typeface="ＭＳ 明朝"/>
              </a:endParaRPr>
            </a:p>
            <a:p>
              <a:pPr algn="l" rtl="0">
                <a:defRPr sz="1000"/>
              </a:pPr>
              <a:r>
                <a:rPr lang="ja-JP" altLang="en-US" sz="800" b="0" i="0" u="none" strike="noStrike" baseline="0" dirty="0">
                  <a:solidFill>
                    <a:srgbClr val="000000"/>
                  </a:solidFill>
                  <a:latin typeface="ＭＳ 明朝"/>
                  <a:ea typeface="ＭＳ 明朝"/>
                </a:rPr>
                <a:t>泉佐野市</a:t>
              </a:r>
              <a:endParaRPr lang="ja-JP" altLang="en-US" sz="800" b="0" i="0" u="none" strike="noStrike" baseline="0" dirty="0">
                <a:solidFill>
                  <a:srgbClr val="000000"/>
                </a:solidFill>
                <a:latin typeface="Times New Roman"/>
                <a:ea typeface="ＭＳ 明朝"/>
                <a:cs typeface="Times New Roman"/>
              </a:endParaRPr>
            </a:p>
            <a:p>
              <a:pPr algn="l" rtl="0">
                <a:lnSpc>
                  <a:spcPts val="1000"/>
                </a:lnSpc>
                <a:defRPr sz="1000"/>
              </a:pPr>
              <a:endParaRPr lang="ja-JP" altLang="en-US" dirty="0"/>
            </a:p>
          </p:txBody>
        </p:sp>
        <p:sp>
          <p:nvSpPr>
            <p:cNvPr id="174" name="Text Box 89"/>
            <p:cNvSpPr txBox="1">
              <a:spLocks noChangeArrowheads="1"/>
            </p:cNvSpPr>
            <p:nvPr/>
          </p:nvSpPr>
          <p:spPr bwMode="auto">
            <a:xfrm>
              <a:off x="171" y="891"/>
              <a:ext cx="32"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泉南市</a:t>
              </a:r>
              <a:endParaRPr lang="ja-JP" altLang="en-US" sz="800" b="0" i="0" u="none" strike="noStrike" baseline="0" dirty="0">
                <a:solidFill>
                  <a:srgbClr val="000000"/>
                </a:solidFill>
                <a:latin typeface="Times New Roman"/>
                <a:ea typeface="ＭＳ 明朝"/>
                <a:cs typeface="Times New Roman"/>
              </a:endParaRPr>
            </a:p>
            <a:p>
              <a:pPr algn="l" rtl="0">
                <a:lnSpc>
                  <a:spcPts val="1100"/>
                </a:lnSpc>
                <a:defRPr sz="1000"/>
              </a:pPr>
              <a:endParaRPr lang="ja-JP" altLang="en-US" dirty="0"/>
            </a:p>
          </p:txBody>
        </p:sp>
        <p:sp>
          <p:nvSpPr>
            <p:cNvPr id="175" name="Text Box 90"/>
            <p:cNvSpPr txBox="1">
              <a:spLocks noChangeArrowheads="1"/>
            </p:cNvSpPr>
            <p:nvPr/>
          </p:nvSpPr>
          <p:spPr bwMode="auto">
            <a:xfrm>
              <a:off x="116" y="844"/>
              <a:ext cx="32"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田尻町</a:t>
              </a:r>
              <a:endParaRPr lang="ja-JP" altLang="en-US" sz="800" b="0" i="0" u="none" strike="noStrike" baseline="0" dirty="0">
                <a:solidFill>
                  <a:srgbClr val="000000"/>
                </a:solidFill>
                <a:latin typeface="Times New Roman"/>
                <a:ea typeface="ＭＳ 明朝"/>
                <a:cs typeface="Times New Roman"/>
              </a:endParaRPr>
            </a:p>
            <a:p>
              <a:pPr algn="l" rtl="0">
                <a:lnSpc>
                  <a:spcPts val="1000"/>
                </a:lnSpc>
                <a:defRPr sz="1000"/>
              </a:pPr>
              <a:endParaRPr lang="ja-JP" altLang="en-US" dirty="0"/>
            </a:p>
          </p:txBody>
        </p:sp>
        <p:sp>
          <p:nvSpPr>
            <p:cNvPr id="176" name="Text Box 91"/>
            <p:cNvSpPr txBox="1">
              <a:spLocks noChangeArrowheads="1"/>
            </p:cNvSpPr>
            <p:nvPr/>
          </p:nvSpPr>
          <p:spPr bwMode="auto">
            <a:xfrm>
              <a:off x="128" y="927"/>
              <a:ext cx="32"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阪南市</a:t>
              </a:r>
              <a:endParaRPr lang="ja-JP" altLang="en-US" sz="800" b="0" i="0" u="none" strike="noStrike" baseline="0" dirty="0">
                <a:solidFill>
                  <a:srgbClr val="000000"/>
                </a:solidFill>
                <a:latin typeface="Times New Roman"/>
                <a:ea typeface="ＭＳ 明朝"/>
                <a:cs typeface="Times New Roman"/>
              </a:endParaRPr>
            </a:p>
            <a:p>
              <a:pPr algn="l" rtl="0">
                <a:lnSpc>
                  <a:spcPts val="1100"/>
                </a:lnSpc>
                <a:defRPr sz="1000"/>
              </a:pPr>
              <a:endParaRPr lang="ja-JP" altLang="en-US" dirty="0"/>
            </a:p>
          </p:txBody>
        </p:sp>
        <p:sp>
          <p:nvSpPr>
            <p:cNvPr id="177" name="Text Box 92"/>
            <p:cNvSpPr txBox="1">
              <a:spLocks noChangeArrowheads="1"/>
            </p:cNvSpPr>
            <p:nvPr/>
          </p:nvSpPr>
          <p:spPr bwMode="auto">
            <a:xfrm>
              <a:off x="44" y="943"/>
              <a:ext cx="28" cy="61"/>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800" b="0" i="0" u="none" strike="noStrike" baseline="0" dirty="0">
                <a:solidFill>
                  <a:srgbClr val="000000"/>
                </a:solidFill>
                <a:latin typeface="ＭＳ 明朝"/>
                <a:ea typeface="ＭＳ 明朝"/>
              </a:endParaRPr>
            </a:p>
            <a:p>
              <a:pPr algn="l" rtl="0">
                <a:defRPr sz="1000"/>
              </a:pPr>
              <a:r>
                <a:rPr lang="ja-JP" altLang="en-US" sz="800" b="0" i="0" u="none" strike="noStrike" baseline="0" dirty="0">
                  <a:solidFill>
                    <a:srgbClr val="000000"/>
                  </a:solidFill>
                  <a:latin typeface="ＭＳ 明朝"/>
                  <a:ea typeface="ＭＳ 明朝"/>
                </a:rPr>
                <a:t>岬　町</a:t>
              </a:r>
              <a:endParaRPr lang="ja-JP" altLang="en-US" sz="800" b="0" i="0" u="none" strike="noStrike" baseline="0" dirty="0">
                <a:solidFill>
                  <a:srgbClr val="000000"/>
                </a:solidFill>
                <a:latin typeface="Times New Roman"/>
                <a:ea typeface="ＭＳ 明朝"/>
                <a:cs typeface="Times New Roman"/>
              </a:endParaRPr>
            </a:p>
            <a:p>
              <a:pPr algn="l" rtl="0">
                <a:lnSpc>
                  <a:spcPts val="1000"/>
                </a:lnSpc>
                <a:defRPr sz="1000"/>
              </a:pPr>
              <a:endParaRPr lang="ja-JP" altLang="en-US" dirty="0"/>
            </a:p>
          </p:txBody>
        </p:sp>
        <p:sp>
          <p:nvSpPr>
            <p:cNvPr id="178" name="Text Box 93"/>
            <p:cNvSpPr txBox="1">
              <a:spLocks noChangeArrowheads="1"/>
            </p:cNvSpPr>
            <p:nvPr/>
          </p:nvSpPr>
          <p:spPr bwMode="auto">
            <a:xfrm>
              <a:off x="342" y="509"/>
              <a:ext cx="77" cy="35"/>
            </a:xfrm>
            <a:prstGeom prst="rect">
              <a:avLst/>
            </a:prstGeom>
            <a:noFill/>
            <a:ln>
              <a:noFill/>
            </a:ln>
            <a:effectLst/>
            <a:extLst>
              <a:ext uri="{909E8E84-426E-40DD-AFC4-6F175D3DCCD1}">
                <a14:hiddenFill xmlns:a14="http://schemas.microsoft.com/office/drawing/2010/main">
                  <a:solidFill>
                    <a:srgbClr val="00CC99"/>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0" rIns="0" bIns="3600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800" b="0" i="0" u="none" strike="noStrike" baseline="0" dirty="0">
                  <a:solidFill>
                    <a:srgbClr val="000000"/>
                  </a:solidFill>
                  <a:latin typeface="ＭＳ 明朝"/>
                  <a:ea typeface="ＭＳ 明朝"/>
                </a:rPr>
                <a:t>大　阪　市</a:t>
              </a:r>
              <a:endParaRPr lang="ja-JP" altLang="en-US" sz="800" b="0" i="0" u="none" strike="noStrike" baseline="0" dirty="0">
                <a:solidFill>
                  <a:srgbClr val="000000"/>
                </a:solidFill>
                <a:latin typeface="Times New Roman"/>
                <a:ea typeface="ＭＳ 明朝"/>
                <a:cs typeface="Times New Roman"/>
              </a:endParaRPr>
            </a:p>
            <a:p>
              <a:pPr algn="l" rtl="0">
                <a:defRPr sz="1000"/>
              </a:pPr>
              <a:endParaRPr lang="ja-JP" altLang="en-US" dirty="0"/>
            </a:p>
          </p:txBody>
        </p:sp>
        <p:sp>
          <p:nvSpPr>
            <p:cNvPr id="179" name="Line 94"/>
            <p:cNvSpPr>
              <a:spLocks noChangeShapeType="1"/>
            </p:cNvSpPr>
            <p:nvPr/>
          </p:nvSpPr>
          <p:spPr bwMode="auto">
            <a:xfrm>
              <a:off x="259" y="684"/>
              <a:ext cx="32" cy="28"/>
            </a:xfrm>
            <a:prstGeom prst="line">
              <a:avLst/>
            </a:prstGeom>
            <a:noFill/>
            <a:ln w="12700">
              <a:solidFill>
                <a:srgbClr val="000000"/>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180" name="Line 95"/>
            <p:cNvSpPr>
              <a:spLocks noChangeShapeType="1"/>
            </p:cNvSpPr>
            <p:nvPr/>
          </p:nvSpPr>
          <p:spPr bwMode="auto">
            <a:xfrm>
              <a:off x="240" y="714"/>
              <a:ext cx="31" cy="10"/>
            </a:xfrm>
            <a:prstGeom prst="line">
              <a:avLst/>
            </a:prstGeom>
            <a:noFill/>
            <a:ln w="12700">
              <a:solidFill>
                <a:srgbClr val="000000"/>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181" name="Line 96"/>
            <p:cNvSpPr>
              <a:spLocks noChangeShapeType="1"/>
            </p:cNvSpPr>
            <p:nvPr/>
          </p:nvSpPr>
          <p:spPr bwMode="auto">
            <a:xfrm>
              <a:off x="152" y="851"/>
              <a:ext cx="28" cy="4"/>
            </a:xfrm>
            <a:prstGeom prst="line">
              <a:avLst/>
            </a:prstGeom>
            <a:noFill/>
            <a:ln w="12700">
              <a:solidFill>
                <a:srgbClr val="000000"/>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182" name="Line 97"/>
            <p:cNvSpPr>
              <a:spLocks noChangeShapeType="1"/>
            </p:cNvSpPr>
            <p:nvPr/>
          </p:nvSpPr>
          <p:spPr bwMode="auto">
            <a:xfrm>
              <a:off x="272" y="660"/>
              <a:ext cx="41" cy="34"/>
            </a:xfrm>
            <a:prstGeom prst="line">
              <a:avLst/>
            </a:prstGeom>
            <a:noFill/>
            <a:ln w="12700">
              <a:solidFill>
                <a:srgbClr val="000000"/>
              </a:solidFill>
              <a:round/>
              <a:headEnd/>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183" name="Text Box 98"/>
            <p:cNvSpPr txBox="1">
              <a:spLocks noChangeArrowheads="1"/>
            </p:cNvSpPr>
            <p:nvPr/>
          </p:nvSpPr>
          <p:spPr bwMode="auto">
            <a:xfrm>
              <a:off x="149" y="217"/>
              <a:ext cx="144" cy="63"/>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36000" rIns="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dirty="0">
                  <a:solidFill>
                    <a:srgbClr val="000000"/>
                  </a:solidFill>
                  <a:latin typeface="BIZ UDPゴシック" panose="020B0400000000000000" pitchFamily="50" charset="-128"/>
                  <a:ea typeface="BIZ UDPゴシック" panose="020B0400000000000000" pitchFamily="50" charset="-128"/>
                </a:rPr>
                <a:t>①</a:t>
              </a:r>
              <a:r>
                <a:rPr lang="ja-JP" altLang="en-US" b="0" i="0" u="none" strike="noStrike" baseline="0" dirty="0">
                  <a:solidFill>
                    <a:srgbClr val="000000"/>
                  </a:solidFill>
                  <a:latin typeface="BIZ UDPゴシック" panose="020B0400000000000000" pitchFamily="50" charset="-128"/>
                  <a:ea typeface="BIZ UDPゴシック" panose="020B0400000000000000" pitchFamily="50" charset="-128"/>
                </a:rPr>
                <a:t>豊能二次医療圏</a:t>
              </a:r>
              <a:endParaRPr lang="ja-JP" altLang="en-US" dirty="0">
                <a:latin typeface="BIZ UDPゴシック" panose="020B0400000000000000" pitchFamily="50" charset="-128"/>
                <a:ea typeface="BIZ UDPゴシック" panose="020B0400000000000000" pitchFamily="50" charset="-128"/>
              </a:endParaRPr>
            </a:p>
          </p:txBody>
        </p:sp>
        <p:sp>
          <p:nvSpPr>
            <p:cNvPr id="184" name="Text Box 99"/>
            <p:cNvSpPr txBox="1">
              <a:spLocks noChangeArrowheads="1"/>
            </p:cNvSpPr>
            <p:nvPr/>
          </p:nvSpPr>
          <p:spPr bwMode="auto">
            <a:xfrm>
              <a:off x="425" y="26"/>
              <a:ext cx="131" cy="69"/>
            </a:xfrm>
            <a:prstGeom prst="rect">
              <a:avLst/>
            </a:prstGeom>
            <a:solidFill>
              <a:schemeClr val="bg1"/>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36000" rIns="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dirty="0">
                  <a:solidFill>
                    <a:srgbClr val="000000"/>
                  </a:solidFill>
                  <a:latin typeface="BIZ UDPゴシック" panose="020B0400000000000000" pitchFamily="50" charset="-128"/>
                  <a:ea typeface="BIZ UDPゴシック" panose="020B0400000000000000" pitchFamily="50" charset="-128"/>
                </a:rPr>
                <a:t>⑤</a:t>
              </a:r>
              <a:r>
                <a:rPr lang="ja-JP" altLang="en-US" sz="1000" b="0" i="0" u="none" strike="noStrike" baseline="0" dirty="0">
                  <a:solidFill>
                    <a:srgbClr val="000000"/>
                  </a:solidFill>
                  <a:latin typeface="BIZ UDPゴシック" panose="020B0400000000000000" pitchFamily="50" charset="-128"/>
                  <a:ea typeface="BIZ UDPゴシック" panose="020B0400000000000000" pitchFamily="50" charset="-128"/>
                </a:rPr>
                <a:t>三島二次医療圏</a:t>
              </a:r>
              <a:endParaRPr lang="ja-JP" altLang="en-US" dirty="0">
                <a:latin typeface="BIZ UDPゴシック" panose="020B0400000000000000" pitchFamily="50" charset="-128"/>
                <a:ea typeface="BIZ UDPゴシック" panose="020B0400000000000000" pitchFamily="50" charset="-128"/>
              </a:endParaRPr>
            </a:p>
          </p:txBody>
        </p:sp>
        <p:sp>
          <p:nvSpPr>
            <p:cNvPr id="185" name="Text Box 100"/>
            <p:cNvSpPr txBox="1">
              <a:spLocks noChangeArrowheads="1"/>
            </p:cNvSpPr>
            <p:nvPr/>
          </p:nvSpPr>
          <p:spPr bwMode="auto">
            <a:xfrm>
              <a:off x="476" y="311"/>
              <a:ext cx="143" cy="65"/>
            </a:xfrm>
            <a:prstGeom prst="rect">
              <a:avLst/>
            </a:prstGeom>
            <a:solidFill>
              <a:schemeClr val="bg1"/>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36000" rIns="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dirty="0">
                  <a:solidFill>
                    <a:srgbClr val="000000"/>
                  </a:solidFill>
                  <a:latin typeface="BIZ UDPゴシック" panose="020B0400000000000000" pitchFamily="50" charset="-128"/>
                  <a:ea typeface="BIZ UDPゴシック" panose="020B0400000000000000" pitchFamily="50" charset="-128"/>
                </a:rPr>
                <a:t>⑥</a:t>
              </a:r>
              <a:r>
                <a:rPr lang="ja-JP" altLang="en-US" sz="1000" b="0" i="0" u="none" strike="noStrike" baseline="0" dirty="0">
                  <a:solidFill>
                    <a:srgbClr val="000000"/>
                  </a:solidFill>
                  <a:latin typeface="BIZ UDPゴシック" panose="020B0400000000000000" pitchFamily="50" charset="-128"/>
                  <a:ea typeface="BIZ UDPゴシック" panose="020B0400000000000000" pitchFamily="50" charset="-128"/>
                </a:rPr>
                <a:t>北河内二次医療圏</a:t>
              </a:r>
              <a:endParaRPr lang="ja-JP" altLang="en-US" dirty="0">
                <a:latin typeface="BIZ UDPゴシック" panose="020B0400000000000000" pitchFamily="50" charset="-128"/>
                <a:ea typeface="BIZ UDPゴシック" panose="020B0400000000000000" pitchFamily="50" charset="-128"/>
              </a:endParaRPr>
            </a:p>
          </p:txBody>
        </p:sp>
        <p:sp>
          <p:nvSpPr>
            <p:cNvPr id="186" name="Text Box 101"/>
            <p:cNvSpPr txBox="1">
              <a:spLocks noChangeArrowheads="1"/>
            </p:cNvSpPr>
            <p:nvPr/>
          </p:nvSpPr>
          <p:spPr bwMode="auto">
            <a:xfrm>
              <a:off x="459" y="488"/>
              <a:ext cx="134" cy="72"/>
            </a:xfrm>
            <a:prstGeom prst="rect">
              <a:avLst/>
            </a:prstGeom>
            <a:solidFill>
              <a:srgbClr xmlns:mc="http://schemas.openxmlformats.org/markup-compatibility/2006" xmlns:a14="http://schemas.microsoft.com/office/drawing/2010/main" val="FFCC99" mc:Ignorable="a14" a14:legacySpreadsheetColorIndex="47"/>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36000" rIns="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dirty="0">
                  <a:solidFill>
                    <a:srgbClr val="000000"/>
                  </a:solidFill>
                  <a:latin typeface="BIZ UDPゴシック" panose="020B0400000000000000" pitchFamily="50" charset="-128"/>
                  <a:ea typeface="BIZ UDPゴシック" panose="020B0400000000000000" pitchFamily="50" charset="-128"/>
                </a:rPr>
                <a:t>⑦</a:t>
              </a:r>
              <a:r>
                <a:rPr lang="ja-JP" altLang="en-US" sz="1000" b="0" i="0" u="none" strike="noStrike" baseline="0" dirty="0">
                  <a:solidFill>
                    <a:srgbClr val="000000"/>
                  </a:solidFill>
                  <a:latin typeface="BIZ UDPゴシック" panose="020B0400000000000000" pitchFamily="50" charset="-128"/>
                  <a:ea typeface="BIZ UDPゴシック" panose="020B0400000000000000" pitchFamily="50" charset="-128"/>
                </a:rPr>
                <a:t>中河内二次医療圏</a:t>
              </a:r>
              <a:endParaRPr lang="ja-JP" altLang="en-US" dirty="0">
                <a:latin typeface="BIZ UDPゴシック" panose="020B0400000000000000" pitchFamily="50" charset="-128"/>
                <a:ea typeface="BIZ UDPゴシック" panose="020B0400000000000000" pitchFamily="50" charset="-128"/>
              </a:endParaRPr>
            </a:p>
          </p:txBody>
        </p:sp>
        <p:sp>
          <p:nvSpPr>
            <p:cNvPr id="187" name="Text Box 102"/>
            <p:cNvSpPr txBox="1">
              <a:spLocks noChangeArrowheads="1"/>
            </p:cNvSpPr>
            <p:nvPr/>
          </p:nvSpPr>
          <p:spPr bwMode="auto">
            <a:xfrm>
              <a:off x="468" y="688"/>
              <a:ext cx="151" cy="60"/>
            </a:xfrm>
            <a:prstGeom prst="rect">
              <a:avLst/>
            </a:prstGeom>
            <a:solidFill>
              <a:schemeClr val="bg1"/>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36000" rIns="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dirty="0">
                  <a:solidFill>
                    <a:srgbClr val="000000"/>
                  </a:solidFill>
                  <a:latin typeface="BIZ UDPゴシック" panose="020B0400000000000000" pitchFamily="50" charset="-128"/>
                  <a:ea typeface="BIZ UDPゴシック" panose="020B0400000000000000" pitchFamily="50" charset="-128"/>
                </a:rPr>
                <a:t>⑧</a:t>
              </a:r>
              <a:r>
                <a:rPr lang="ja-JP" altLang="en-US" sz="1000" b="0" i="0" u="none" strike="noStrike" baseline="0" dirty="0">
                  <a:solidFill>
                    <a:srgbClr val="000000"/>
                  </a:solidFill>
                  <a:latin typeface="BIZ UDPゴシック" panose="020B0400000000000000" pitchFamily="50" charset="-128"/>
                  <a:ea typeface="BIZ UDPゴシック" panose="020B0400000000000000" pitchFamily="50" charset="-128"/>
                </a:rPr>
                <a:t>南河内二次医療圏</a:t>
              </a:r>
              <a:endParaRPr lang="ja-JP" altLang="en-US" dirty="0">
                <a:latin typeface="BIZ UDPゴシック" panose="020B0400000000000000" pitchFamily="50" charset="-128"/>
                <a:ea typeface="BIZ UDPゴシック" panose="020B0400000000000000" pitchFamily="50" charset="-128"/>
              </a:endParaRPr>
            </a:p>
          </p:txBody>
        </p:sp>
        <p:sp>
          <p:nvSpPr>
            <p:cNvPr id="188" name="Text Box 103"/>
            <p:cNvSpPr txBox="1">
              <a:spLocks noChangeArrowheads="1"/>
            </p:cNvSpPr>
            <p:nvPr/>
          </p:nvSpPr>
          <p:spPr bwMode="auto">
            <a:xfrm>
              <a:off x="267" y="608"/>
              <a:ext cx="144" cy="61"/>
            </a:xfrm>
            <a:prstGeom prst="rect">
              <a:avLst/>
            </a:prstGeom>
            <a:solidFill>
              <a:srgbClr xmlns:mc="http://schemas.openxmlformats.org/markup-compatibility/2006" xmlns:a14="http://schemas.microsoft.com/office/drawing/2010/main" val="FFCC99" mc:Ignorable="a14" a14:legacySpreadsheetColorIndex="47"/>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36000" rIns="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dirty="0">
                  <a:solidFill>
                    <a:srgbClr val="000000"/>
                  </a:solidFill>
                  <a:latin typeface="BIZ UDPゴシック" panose="020B0400000000000000" pitchFamily="50" charset="-128"/>
                  <a:ea typeface="BIZ UDPゴシック" panose="020B0400000000000000" pitchFamily="50" charset="-128"/>
                </a:rPr>
                <a:t>③</a:t>
              </a:r>
              <a:r>
                <a:rPr lang="ja-JP" altLang="en-US" sz="1000" b="0" i="0" u="none" strike="noStrike" baseline="0" dirty="0">
                  <a:solidFill>
                    <a:srgbClr val="000000"/>
                  </a:solidFill>
                  <a:latin typeface="BIZ UDPゴシック" panose="020B0400000000000000" pitchFamily="50" charset="-128"/>
                  <a:ea typeface="BIZ UDPゴシック" panose="020B0400000000000000" pitchFamily="50" charset="-128"/>
                </a:rPr>
                <a:t>堺市二次医療圏</a:t>
              </a:r>
              <a:endParaRPr lang="ja-JP" altLang="en-US" dirty="0">
                <a:latin typeface="BIZ UDPゴシック" panose="020B0400000000000000" pitchFamily="50" charset="-128"/>
                <a:ea typeface="BIZ UDPゴシック" panose="020B0400000000000000" pitchFamily="50" charset="-128"/>
              </a:endParaRPr>
            </a:p>
          </p:txBody>
        </p:sp>
        <p:sp>
          <p:nvSpPr>
            <p:cNvPr id="189" name="Text Box 104"/>
            <p:cNvSpPr txBox="1">
              <a:spLocks noChangeArrowheads="1"/>
            </p:cNvSpPr>
            <p:nvPr/>
          </p:nvSpPr>
          <p:spPr bwMode="auto">
            <a:xfrm>
              <a:off x="236" y="788"/>
              <a:ext cx="136" cy="52"/>
            </a:xfrm>
            <a:prstGeom prst="rect">
              <a:avLst/>
            </a:prstGeom>
            <a:solidFill>
              <a:srgbClr xmlns:mc="http://schemas.openxmlformats.org/markup-compatibility/2006" xmlns:a14="http://schemas.microsoft.com/office/drawing/2010/main" val="FFCC99" mc:Ignorable="a14" a14:legacySpreadsheetColorIndex="47"/>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36000" rIns="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dirty="0">
                  <a:solidFill>
                    <a:srgbClr val="000000"/>
                  </a:solidFill>
                  <a:latin typeface="BIZ UDPゴシック" panose="020B0400000000000000" pitchFamily="50" charset="-128"/>
                  <a:ea typeface="BIZ UDPゴシック" panose="020B0400000000000000" pitchFamily="50" charset="-128"/>
                </a:rPr>
                <a:t>④</a:t>
              </a:r>
              <a:r>
                <a:rPr lang="ja-JP" altLang="en-US" sz="1000" b="0" i="0" u="none" strike="noStrike" baseline="0" dirty="0">
                  <a:solidFill>
                    <a:srgbClr val="000000"/>
                  </a:solidFill>
                  <a:latin typeface="BIZ UDPゴシック" panose="020B0400000000000000" pitchFamily="50" charset="-128"/>
                  <a:ea typeface="BIZ UDPゴシック" panose="020B0400000000000000" pitchFamily="50" charset="-128"/>
                </a:rPr>
                <a:t>泉州二次医療圏</a:t>
              </a:r>
              <a:endParaRPr lang="ja-JP" altLang="en-US" dirty="0">
                <a:latin typeface="BIZ UDPゴシック" panose="020B0400000000000000" pitchFamily="50" charset="-128"/>
                <a:ea typeface="BIZ UDPゴシック" panose="020B0400000000000000" pitchFamily="50" charset="-128"/>
              </a:endParaRPr>
            </a:p>
          </p:txBody>
        </p:sp>
        <p:sp>
          <p:nvSpPr>
            <p:cNvPr id="190" name="Text Box 105"/>
            <p:cNvSpPr txBox="1">
              <a:spLocks noChangeArrowheads="1"/>
            </p:cNvSpPr>
            <p:nvPr/>
          </p:nvSpPr>
          <p:spPr bwMode="auto">
            <a:xfrm>
              <a:off x="261" y="445"/>
              <a:ext cx="147" cy="65"/>
            </a:xfrm>
            <a:prstGeom prst="rect">
              <a:avLst/>
            </a:prstGeom>
            <a:solidFill>
              <a:srgbClr xmlns:mc="http://schemas.openxmlformats.org/markup-compatibility/2006" xmlns:a14="http://schemas.microsoft.com/office/drawing/2010/main" val="FFCC99" mc:Ignorable="a14" a14:legacySpreadsheetColorIndex="47"/>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0" tIns="36000" rIns="0" bIns="3600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dirty="0">
                  <a:solidFill>
                    <a:srgbClr val="000000"/>
                  </a:solidFill>
                  <a:latin typeface="BIZ UDPゴシック" panose="020B0400000000000000" pitchFamily="50" charset="-128"/>
                  <a:ea typeface="BIZ UDPゴシック" panose="020B0400000000000000" pitchFamily="50" charset="-128"/>
                </a:rPr>
                <a:t>②</a:t>
              </a:r>
              <a:r>
                <a:rPr lang="ja-JP" altLang="en-US" sz="1000" b="0" i="0" u="none" strike="noStrike" baseline="0" dirty="0">
                  <a:solidFill>
                    <a:srgbClr val="000000"/>
                  </a:solidFill>
                  <a:latin typeface="BIZ UDPゴシック" panose="020B0400000000000000" pitchFamily="50" charset="-128"/>
                  <a:ea typeface="BIZ UDPゴシック" panose="020B0400000000000000" pitchFamily="50" charset="-128"/>
                </a:rPr>
                <a:t>大阪市二次医療圏</a:t>
              </a:r>
              <a:endParaRPr lang="ja-JP" altLang="en-US" dirty="0">
                <a:latin typeface="BIZ UDPゴシック" panose="020B0400000000000000" pitchFamily="50" charset="-128"/>
                <a:ea typeface="BIZ UDPゴシック" panose="020B0400000000000000" pitchFamily="50" charset="-128"/>
              </a:endParaRPr>
            </a:p>
          </p:txBody>
        </p:sp>
        <p:sp>
          <p:nvSpPr>
            <p:cNvPr id="191" name="Freeform 106"/>
            <p:cNvSpPr>
              <a:spLocks/>
            </p:cNvSpPr>
            <p:nvPr/>
          </p:nvSpPr>
          <p:spPr bwMode="auto">
            <a:xfrm>
              <a:off x="263" y="518"/>
              <a:ext cx="16" cy="15"/>
            </a:xfrm>
            <a:custGeom>
              <a:avLst/>
              <a:gdLst>
                <a:gd name="T0" fmla="*/ 0 w 94"/>
                <a:gd name="T1" fmla="*/ 0 h 74"/>
                <a:gd name="T2" fmla="*/ 0 w 94"/>
                <a:gd name="T3" fmla="*/ 0 h 74"/>
                <a:gd name="T4" fmla="*/ 0 w 94"/>
                <a:gd name="T5" fmla="*/ 0 h 74"/>
                <a:gd name="T6" fmla="*/ 0 w 94"/>
                <a:gd name="T7" fmla="*/ 0 h 74"/>
                <a:gd name="T8" fmla="*/ 0 w 94"/>
                <a:gd name="T9" fmla="*/ 0 h 74"/>
                <a:gd name="T10" fmla="*/ 0 w 94"/>
                <a:gd name="T11" fmla="*/ 0 h 74"/>
                <a:gd name="T12" fmla="*/ 0 w 94"/>
                <a:gd name="T13" fmla="*/ 0 h 74"/>
                <a:gd name="T14" fmla="*/ 0 w 94"/>
                <a:gd name="T15" fmla="*/ 0 h 7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4" h="74">
                  <a:moveTo>
                    <a:pt x="0" y="32"/>
                  </a:moveTo>
                  <a:lnTo>
                    <a:pt x="18" y="0"/>
                  </a:lnTo>
                  <a:lnTo>
                    <a:pt x="62" y="10"/>
                  </a:lnTo>
                  <a:lnTo>
                    <a:pt x="50" y="36"/>
                  </a:lnTo>
                  <a:lnTo>
                    <a:pt x="88" y="44"/>
                  </a:lnTo>
                  <a:lnTo>
                    <a:pt x="94" y="74"/>
                  </a:lnTo>
                  <a:lnTo>
                    <a:pt x="26" y="62"/>
                  </a:lnTo>
                  <a:lnTo>
                    <a:pt x="0" y="32"/>
                  </a:lnTo>
                  <a:close/>
                </a:path>
              </a:pathLst>
            </a:custGeom>
            <a:noFill/>
            <a:ln w="12700" cap="flat" cmpd="sng">
              <a:solidFill>
                <a:srgbClr val="000000"/>
              </a:solidFill>
              <a:prstDash val="solid"/>
              <a:round/>
              <a:headEnd/>
              <a:tailEnd/>
            </a:ln>
            <a:effectLst/>
            <a:extLst>
              <a:ext uri="{909E8E84-426E-40DD-AFC4-6F175D3DCCD1}">
                <a14:hiddenFill xmlns:a14="http://schemas.microsoft.com/office/drawing/2010/main">
                  <a:solidFill>
                    <a:srgbClr val="00CC99"/>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192" name="Freeform 107"/>
            <p:cNvSpPr>
              <a:spLocks/>
            </p:cNvSpPr>
            <p:nvPr/>
          </p:nvSpPr>
          <p:spPr bwMode="auto">
            <a:xfrm>
              <a:off x="232" y="742"/>
              <a:ext cx="13" cy="22"/>
            </a:xfrm>
            <a:custGeom>
              <a:avLst/>
              <a:gdLst>
                <a:gd name="T0" fmla="*/ 0 w 82"/>
                <a:gd name="T1" fmla="*/ 0 h 112"/>
                <a:gd name="T2" fmla="*/ 0 w 82"/>
                <a:gd name="T3" fmla="*/ 0 h 112"/>
                <a:gd name="T4" fmla="*/ 0 w 82"/>
                <a:gd name="T5" fmla="*/ 0 h 112"/>
                <a:gd name="T6" fmla="*/ 0 w 82"/>
                <a:gd name="T7" fmla="*/ 0 h 112"/>
                <a:gd name="T8" fmla="*/ 0 w 82"/>
                <a:gd name="T9" fmla="*/ 0 h 1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112">
                  <a:moveTo>
                    <a:pt x="0" y="70"/>
                  </a:moveTo>
                  <a:lnTo>
                    <a:pt x="36" y="112"/>
                  </a:lnTo>
                  <a:lnTo>
                    <a:pt x="82" y="60"/>
                  </a:lnTo>
                  <a:lnTo>
                    <a:pt x="56" y="0"/>
                  </a:lnTo>
                  <a:lnTo>
                    <a:pt x="0" y="70"/>
                  </a:lnTo>
                  <a:close/>
                </a:path>
              </a:pathLst>
            </a:custGeom>
            <a:noFill/>
            <a:ln w="12700"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193" name="Freeform 108"/>
            <p:cNvSpPr>
              <a:spLocks/>
            </p:cNvSpPr>
            <p:nvPr/>
          </p:nvSpPr>
          <p:spPr bwMode="auto">
            <a:xfrm>
              <a:off x="101" y="768"/>
              <a:ext cx="80" cy="59"/>
            </a:xfrm>
            <a:custGeom>
              <a:avLst/>
              <a:gdLst>
                <a:gd name="T0" fmla="*/ 0 w 502"/>
                <a:gd name="T1" fmla="*/ 0 h 306"/>
                <a:gd name="T2" fmla="*/ 0 w 502"/>
                <a:gd name="T3" fmla="*/ 0 h 306"/>
                <a:gd name="T4" fmla="*/ 0 w 502"/>
                <a:gd name="T5" fmla="*/ 0 h 306"/>
                <a:gd name="T6" fmla="*/ 0 w 502"/>
                <a:gd name="T7" fmla="*/ 0 h 306"/>
                <a:gd name="T8" fmla="*/ 0 w 502"/>
                <a:gd name="T9" fmla="*/ 0 h 306"/>
                <a:gd name="T10" fmla="*/ 0 w 502"/>
                <a:gd name="T11" fmla="*/ 0 h 306"/>
                <a:gd name="T12" fmla="*/ 0 w 502"/>
                <a:gd name="T13" fmla="*/ 0 h 306"/>
                <a:gd name="T14" fmla="*/ 0 w 502"/>
                <a:gd name="T15" fmla="*/ 0 h 306"/>
                <a:gd name="T16" fmla="*/ 0 w 502"/>
                <a:gd name="T17" fmla="*/ 0 h 306"/>
                <a:gd name="T18" fmla="*/ 0 w 502"/>
                <a:gd name="T19" fmla="*/ 0 h 306"/>
                <a:gd name="T20" fmla="*/ 0 w 502"/>
                <a:gd name="T21" fmla="*/ 0 h 306"/>
                <a:gd name="T22" fmla="*/ 0 w 502"/>
                <a:gd name="T23" fmla="*/ 0 h 306"/>
                <a:gd name="T24" fmla="*/ 0 w 502"/>
                <a:gd name="T25" fmla="*/ 0 h 306"/>
                <a:gd name="T26" fmla="*/ 0 w 502"/>
                <a:gd name="T27" fmla="*/ 0 h 306"/>
                <a:gd name="T28" fmla="*/ 0 w 502"/>
                <a:gd name="T29" fmla="*/ 0 h 306"/>
                <a:gd name="T30" fmla="*/ 0 w 502"/>
                <a:gd name="T31" fmla="*/ 0 h 306"/>
                <a:gd name="T32" fmla="*/ 0 w 502"/>
                <a:gd name="T33" fmla="*/ 0 h 306"/>
                <a:gd name="T34" fmla="*/ 0 w 502"/>
                <a:gd name="T35" fmla="*/ 0 h 306"/>
                <a:gd name="T36" fmla="*/ 0 w 502"/>
                <a:gd name="T37" fmla="*/ 0 h 306"/>
                <a:gd name="T38" fmla="*/ 0 w 502"/>
                <a:gd name="T39" fmla="*/ 0 h 30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502" h="306">
                  <a:moveTo>
                    <a:pt x="102" y="218"/>
                  </a:moveTo>
                  <a:lnTo>
                    <a:pt x="136" y="258"/>
                  </a:lnTo>
                  <a:lnTo>
                    <a:pt x="160" y="258"/>
                  </a:lnTo>
                  <a:lnTo>
                    <a:pt x="334" y="116"/>
                  </a:lnTo>
                  <a:lnTo>
                    <a:pt x="498" y="306"/>
                  </a:lnTo>
                  <a:lnTo>
                    <a:pt x="502" y="300"/>
                  </a:lnTo>
                  <a:lnTo>
                    <a:pt x="310" y="76"/>
                  </a:lnTo>
                  <a:lnTo>
                    <a:pt x="280" y="72"/>
                  </a:lnTo>
                  <a:lnTo>
                    <a:pt x="252" y="92"/>
                  </a:lnTo>
                  <a:lnTo>
                    <a:pt x="238" y="76"/>
                  </a:lnTo>
                  <a:lnTo>
                    <a:pt x="296" y="32"/>
                  </a:lnTo>
                  <a:lnTo>
                    <a:pt x="254" y="28"/>
                  </a:lnTo>
                  <a:lnTo>
                    <a:pt x="232" y="0"/>
                  </a:lnTo>
                  <a:lnTo>
                    <a:pt x="0" y="184"/>
                  </a:lnTo>
                  <a:lnTo>
                    <a:pt x="20" y="212"/>
                  </a:lnTo>
                  <a:lnTo>
                    <a:pt x="86" y="160"/>
                  </a:lnTo>
                  <a:lnTo>
                    <a:pt x="106" y="178"/>
                  </a:lnTo>
                  <a:lnTo>
                    <a:pt x="138" y="156"/>
                  </a:lnTo>
                  <a:lnTo>
                    <a:pt x="154" y="174"/>
                  </a:lnTo>
                  <a:lnTo>
                    <a:pt x="102" y="218"/>
                  </a:lnTo>
                  <a:close/>
                </a:path>
              </a:pathLst>
            </a:custGeom>
            <a:noFill/>
            <a:ln w="12700"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194" name="Freeform 109"/>
            <p:cNvSpPr>
              <a:spLocks/>
            </p:cNvSpPr>
            <p:nvPr/>
          </p:nvSpPr>
          <p:spPr bwMode="auto">
            <a:xfrm>
              <a:off x="363" y="166"/>
              <a:ext cx="58" cy="207"/>
            </a:xfrm>
            <a:custGeom>
              <a:avLst/>
              <a:gdLst>
                <a:gd name="T0" fmla="*/ 0 w 357"/>
                <a:gd name="T1" fmla="*/ 0 h 1059"/>
                <a:gd name="T2" fmla="*/ 0 w 357"/>
                <a:gd name="T3" fmla="*/ 0 h 1059"/>
                <a:gd name="T4" fmla="*/ 0 w 357"/>
                <a:gd name="T5" fmla="*/ 0 h 1059"/>
                <a:gd name="T6" fmla="*/ 0 w 357"/>
                <a:gd name="T7" fmla="*/ 0 h 1059"/>
                <a:gd name="T8" fmla="*/ 0 w 357"/>
                <a:gd name="T9" fmla="*/ 0 h 1059"/>
                <a:gd name="T10" fmla="*/ 0 w 357"/>
                <a:gd name="T11" fmla="*/ 0 h 1059"/>
                <a:gd name="T12" fmla="*/ 0 w 357"/>
                <a:gd name="T13" fmla="*/ 0 h 1059"/>
                <a:gd name="T14" fmla="*/ 0 w 357"/>
                <a:gd name="T15" fmla="*/ 0 h 1059"/>
                <a:gd name="T16" fmla="*/ 0 w 357"/>
                <a:gd name="T17" fmla="*/ 0 h 1059"/>
                <a:gd name="T18" fmla="*/ 0 w 357"/>
                <a:gd name="T19" fmla="*/ 0 h 1059"/>
                <a:gd name="T20" fmla="*/ 0 w 357"/>
                <a:gd name="T21" fmla="*/ 0 h 1059"/>
                <a:gd name="T22" fmla="*/ 0 w 357"/>
                <a:gd name="T23" fmla="*/ 0 h 1059"/>
                <a:gd name="T24" fmla="*/ 0 w 357"/>
                <a:gd name="T25" fmla="*/ 0 h 1059"/>
                <a:gd name="T26" fmla="*/ 0 w 357"/>
                <a:gd name="T27" fmla="*/ 0 h 1059"/>
                <a:gd name="T28" fmla="*/ 0 w 357"/>
                <a:gd name="T29" fmla="*/ 0 h 1059"/>
                <a:gd name="T30" fmla="*/ 0 w 357"/>
                <a:gd name="T31" fmla="*/ 0 h 1059"/>
                <a:gd name="T32" fmla="*/ 0 w 357"/>
                <a:gd name="T33" fmla="*/ 0 h 1059"/>
                <a:gd name="T34" fmla="*/ 0 w 357"/>
                <a:gd name="T35" fmla="*/ 0 h 1059"/>
                <a:gd name="T36" fmla="*/ 0 w 357"/>
                <a:gd name="T37" fmla="*/ 0 h 1059"/>
                <a:gd name="T38" fmla="*/ 0 w 357"/>
                <a:gd name="T39" fmla="*/ 0 h 1059"/>
                <a:gd name="T40" fmla="*/ 0 w 357"/>
                <a:gd name="T41" fmla="*/ 0 h 1059"/>
                <a:gd name="T42" fmla="*/ 0 w 357"/>
                <a:gd name="T43" fmla="*/ 0 h 1059"/>
                <a:gd name="T44" fmla="*/ 0 w 357"/>
                <a:gd name="T45" fmla="*/ 0 h 1059"/>
                <a:gd name="T46" fmla="*/ 0 w 357"/>
                <a:gd name="T47" fmla="*/ 0 h 1059"/>
                <a:gd name="T48" fmla="*/ 0 w 357"/>
                <a:gd name="T49" fmla="*/ 0 h 1059"/>
                <a:gd name="T50" fmla="*/ 0 w 357"/>
                <a:gd name="T51" fmla="*/ 0 h 1059"/>
                <a:gd name="T52" fmla="*/ 0 w 357"/>
                <a:gd name="T53" fmla="*/ 0 h 1059"/>
                <a:gd name="T54" fmla="*/ 0 w 357"/>
                <a:gd name="T55" fmla="*/ 0 h 1059"/>
                <a:gd name="T56" fmla="*/ 0 w 357"/>
                <a:gd name="T57" fmla="*/ 0 h 105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357" h="1059">
                  <a:moveTo>
                    <a:pt x="177" y="0"/>
                  </a:moveTo>
                  <a:lnTo>
                    <a:pt x="174" y="66"/>
                  </a:lnTo>
                  <a:lnTo>
                    <a:pt x="141" y="126"/>
                  </a:lnTo>
                  <a:lnTo>
                    <a:pt x="141" y="171"/>
                  </a:lnTo>
                  <a:lnTo>
                    <a:pt x="66" y="219"/>
                  </a:lnTo>
                  <a:lnTo>
                    <a:pt x="36" y="306"/>
                  </a:lnTo>
                  <a:lnTo>
                    <a:pt x="12" y="324"/>
                  </a:lnTo>
                  <a:lnTo>
                    <a:pt x="0" y="357"/>
                  </a:lnTo>
                  <a:lnTo>
                    <a:pt x="39" y="366"/>
                  </a:lnTo>
                  <a:lnTo>
                    <a:pt x="60" y="411"/>
                  </a:lnTo>
                  <a:lnTo>
                    <a:pt x="99" y="363"/>
                  </a:lnTo>
                  <a:lnTo>
                    <a:pt x="150" y="366"/>
                  </a:lnTo>
                  <a:lnTo>
                    <a:pt x="138" y="396"/>
                  </a:lnTo>
                  <a:lnTo>
                    <a:pt x="141" y="420"/>
                  </a:lnTo>
                  <a:lnTo>
                    <a:pt x="207" y="456"/>
                  </a:lnTo>
                  <a:lnTo>
                    <a:pt x="198" y="474"/>
                  </a:lnTo>
                  <a:lnTo>
                    <a:pt x="237" y="516"/>
                  </a:lnTo>
                  <a:lnTo>
                    <a:pt x="258" y="516"/>
                  </a:lnTo>
                  <a:lnTo>
                    <a:pt x="273" y="576"/>
                  </a:lnTo>
                  <a:lnTo>
                    <a:pt x="246" y="615"/>
                  </a:lnTo>
                  <a:lnTo>
                    <a:pt x="264" y="639"/>
                  </a:lnTo>
                  <a:lnTo>
                    <a:pt x="264" y="690"/>
                  </a:lnTo>
                  <a:lnTo>
                    <a:pt x="225" y="696"/>
                  </a:lnTo>
                  <a:lnTo>
                    <a:pt x="285" y="780"/>
                  </a:lnTo>
                  <a:lnTo>
                    <a:pt x="309" y="777"/>
                  </a:lnTo>
                  <a:lnTo>
                    <a:pt x="357" y="828"/>
                  </a:lnTo>
                  <a:lnTo>
                    <a:pt x="333" y="909"/>
                  </a:lnTo>
                  <a:lnTo>
                    <a:pt x="264" y="960"/>
                  </a:lnTo>
                  <a:lnTo>
                    <a:pt x="339" y="1059"/>
                  </a:lnTo>
                </a:path>
              </a:pathLst>
            </a:custGeom>
            <a:noFill/>
            <a:ln w="38100"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195" name="Freeform 110"/>
            <p:cNvSpPr>
              <a:spLocks/>
            </p:cNvSpPr>
            <p:nvPr/>
          </p:nvSpPr>
          <p:spPr bwMode="auto">
            <a:xfrm>
              <a:off x="424" y="238"/>
              <a:ext cx="107" cy="153"/>
            </a:xfrm>
            <a:custGeom>
              <a:avLst/>
              <a:gdLst>
                <a:gd name="T0" fmla="*/ 0 w 672"/>
                <a:gd name="T1" fmla="*/ 0 h 783"/>
                <a:gd name="T2" fmla="*/ 0 w 672"/>
                <a:gd name="T3" fmla="*/ 0 h 783"/>
                <a:gd name="T4" fmla="*/ 0 w 672"/>
                <a:gd name="T5" fmla="*/ 0 h 783"/>
                <a:gd name="T6" fmla="*/ 0 w 672"/>
                <a:gd name="T7" fmla="*/ 0 h 783"/>
                <a:gd name="T8" fmla="*/ 0 w 672"/>
                <a:gd name="T9" fmla="*/ 0 h 783"/>
                <a:gd name="T10" fmla="*/ 0 w 672"/>
                <a:gd name="T11" fmla="*/ 0 h 783"/>
                <a:gd name="T12" fmla="*/ 0 w 672"/>
                <a:gd name="T13" fmla="*/ 0 h 783"/>
                <a:gd name="T14" fmla="*/ 0 w 672"/>
                <a:gd name="T15" fmla="*/ 0 h 783"/>
                <a:gd name="T16" fmla="*/ 0 w 672"/>
                <a:gd name="T17" fmla="*/ 0 h 783"/>
                <a:gd name="T18" fmla="*/ 0 w 672"/>
                <a:gd name="T19" fmla="*/ 0 h 783"/>
                <a:gd name="T20" fmla="*/ 0 w 672"/>
                <a:gd name="T21" fmla="*/ 0 h 783"/>
                <a:gd name="T22" fmla="*/ 0 w 672"/>
                <a:gd name="T23" fmla="*/ 0 h 783"/>
                <a:gd name="T24" fmla="*/ 0 w 672"/>
                <a:gd name="T25" fmla="*/ 0 h 783"/>
                <a:gd name="T26" fmla="*/ 0 w 672"/>
                <a:gd name="T27" fmla="*/ 0 h 783"/>
                <a:gd name="T28" fmla="*/ 0 w 672"/>
                <a:gd name="T29" fmla="*/ 0 h 783"/>
                <a:gd name="T30" fmla="*/ 0 w 672"/>
                <a:gd name="T31" fmla="*/ 0 h 783"/>
                <a:gd name="T32" fmla="*/ 0 w 672"/>
                <a:gd name="T33" fmla="*/ 0 h 78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72" h="783">
                  <a:moveTo>
                    <a:pt x="0" y="783"/>
                  </a:moveTo>
                  <a:lnTo>
                    <a:pt x="33" y="756"/>
                  </a:lnTo>
                  <a:lnTo>
                    <a:pt x="111" y="756"/>
                  </a:lnTo>
                  <a:lnTo>
                    <a:pt x="162" y="717"/>
                  </a:lnTo>
                  <a:lnTo>
                    <a:pt x="189" y="672"/>
                  </a:lnTo>
                  <a:lnTo>
                    <a:pt x="258" y="621"/>
                  </a:lnTo>
                  <a:lnTo>
                    <a:pt x="279" y="585"/>
                  </a:lnTo>
                  <a:lnTo>
                    <a:pt x="318" y="552"/>
                  </a:lnTo>
                  <a:lnTo>
                    <a:pt x="339" y="483"/>
                  </a:lnTo>
                  <a:lnTo>
                    <a:pt x="405" y="402"/>
                  </a:lnTo>
                  <a:lnTo>
                    <a:pt x="471" y="369"/>
                  </a:lnTo>
                  <a:lnTo>
                    <a:pt x="498" y="333"/>
                  </a:lnTo>
                  <a:lnTo>
                    <a:pt x="516" y="255"/>
                  </a:lnTo>
                  <a:lnTo>
                    <a:pt x="525" y="174"/>
                  </a:lnTo>
                  <a:lnTo>
                    <a:pt x="615" y="126"/>
                  </a:lnTo>
                  <a:lnTo>
                    <a:pt x="636" y="48"/>
                  </a:lnTo>
                  <a:lnTo>
                    <a:pt x="672" y="0"/>
                  </a:lnTo>
                </a:path>
              </a:pathLst>
            </a:custGeom>
            <a:noFill/>
            <a:ln w="38100"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196" name="Freeform 111"/>
            <p:cNvSpPr>
              <a:spLocks/>
            </p:cNvSpPr>
            <p:nvPr/>
          </p:nvSpPr>
          <p:spPr bwMode="auto">
            <a:xfrm>
              <a:off x="456" y="458"/>
              <a:ext cx="73" cy="8"/>
            </a:xfrm>
            <a:custGeom>
              <a:avLst/>
              <a:gdLst>
                <a:gd name="T0" fmla="*/ 0 w 456"/>
                <a:gd name="T1" fmla="*/ 0 h 42"/>
                <a:gd name="T2" fmla="*/ 0 w 456"/>
                <a:gd name="T3" fmla="*/ 0 h 42"/>
                <a:gd name="T4" fmla="*/ 0 w 456"/>
                <a:gd name="T5" fmla="*/ 0 h 42"/>
                <a:gd name="T6" fmla="*/ 0 w 456"/>
                <a:gd name="T7" fmla="*/ 0 h 42"/>
                <a:gd name="T8" fmla="*/ 0 w 456"/>
                <a:gd name="T9" fmla="*/ 0 h 42"/>
                <a:gd name="T10" fmla="*/ 0 w 456"/>
                <a:gd name="T11" fmla="*/ 0 h 42"/>
                <a:gd name="T12" fmla="*/ 0 w 456"/>
                <a:gd name="T13" fmla="*/ 0 h 42"/>
                <a:gd name="T14" fmla="*/ 0 w 456"/>
                <a:gd name="T15" fmla="*/ 0 h 42"/>
                <a:gd name="T16" fmla="*/ 0 w 456"/>
                <a:gd name="T17" fmla="*/ 0 h 42"/>
                <a:gd name="T18" fmla="*/ 0 w 456"/>
                <a:gd name="T19" fmla="*/ 0 h 42"/>
                <a:gd name="T20" fmla="*/ 0 w 456"/>
                <a:gd name="T21" fmla="*/ 0 h 42"/>
                <a:gd name="T22" fmla="*/ 0 w 456"/>
                <a:gd name="T23" fmla="*/ 0 h 4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56" h="42">
                  <a:moveTo>
                    <a:pt x="0" y="0"/>
                  </a:moveTo>
                  <a:lnTo>
                    <a:pt x="30" y="24"/>
                  </a:lnTo>
                  <a:lnTo>
                    <a:pt x="75" y="21"/>
                  </a:lnTo>
                  <a:lnTo>
                    <a:pt x="102" y="42"/>
                  </a:lnTo>
                  <a:lnTo>
                    <a:pt x="153" y="39"/>
                  </a:lnTo>
                  <a:lnTo>
                    <a:pt x="153" y="18"/>
                  </a:lnTo>
                  <a:lnTo>
                    <a:pt x="237" y="9"/>
                  </a:lnTo>
                  <a:lnTo>
                    <a:pt x="252" y="21"/>
                  </a:lnTo>
                  <a:lnTo>
                    <a:pt x="273" y="6"/>
                  </a:lnTo>
                  <a:lnTo>
                    <a:pt x="321" y="9"/>
                  </a:lnTo>
                  <a:lnTo>
                    <a:pt x="393" y="18"/>
                  </a:lnTo>
                  <a:lnTo>
                    <a:pt x="456" y="12"/>
                  </a:lnTo>
                </a:path>
              </a:pathLst>
            </a:custGeom>
            <a:noFill/>
            <a:ln w="38100"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197" name="Freeform 112"/>
            <p:cNvSpPr>
              <a:spLocks/>
            </p:cNvSpPr>
            <p:nvPr/>
          </p:nvSpPr>
          <p:spPr bwMode="auto">
            <a:xfrm>
              <a:off x="445" y="598"/>
              <a:ext cx="66" cy="62"/>
            </a:xfrm>
            <a:custGeom>
              <a:avLst/>
              <a:gdLst>
                <a:gd name="T0" fmla="*/ 0 w 405"/>
                <a:gd name="T1" fmla="*/ 0 h 318"/>
                <a:gd name="T2" fmla="*/ 0 w 405"/>
                <a:gd name="T3" fmla="*/ 0 h 318"/>
                <a:gd name="T4" fmla="*/ 0 w 405"/>
                <a:gd name="T5" fmla="*/ 0 h 318"/>
                <a:gd name="T6" fmla="*/ 0 w 405"/>
                <a:gd name="T7" fmla="*/ 0 h 318"/>
                <a:gd name="T8" fmla="*/ 0 w 405"/>
                <a:gd name="T9" fmla="*/ 0 h 318"/>
                <a:gd name="T10" fmla="*/ 0 w 405"/>
                <a:gd name="T11" fmla="*/ 0 h 318"/>
                <a:gd name="T12" fmla="*/ 0 w 405"/>
                <a:gd name="T13" fmla="*/ 0 h 318"/>
                <a:gd name="T14" fmla="*/ 0 w 405"/>
                <a:gd name="T15" fmla="*/ 0 h 318"/>
                <a:gd name="T16" fmla="*/ 0 w 405"/>
                <a:gd name="T17" fmla="*/ 0 h 318"/>
                <a:gd name="T18" fmla="*/ 0 w 405"/>
                <a:gd name="T19" fmla="*/ 0 h 318"/>
                <a:gd name="T20" fmla="*/ 0 w 405"/>
                <a:gd name="T21" fmla="*/ 0 h 318"/>
                <a:gd name="T22" fmla="*/ 0 w 405"/>
                <a:gd name="T23" fmla="*/ 0 h 318"/>
                <a:gd name="T24" fmla="*/ 0 w 405"/>
                <a:gd name="T25" fmla="*/ 0 h 318"/>
                <a:gd name="T26" fmla="*/ 0 w 405"/>
                <a:gd name="T27" fmla="*/ 0 h 3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05" h="318">
                  <a:moveTo>
                    <a:pt x="0" y="0"/>
                  </a:moveTo>
                  <a:lnTo>
                    <a:pt x="33" y="3"/>
                  </a:lnTo>
                  <a:lnTo>
                    <a:pt x="48" y="42"/>
                  </a:lnTo>
                  <a:lnTo>
                    <a:pt x="90" y="69"/>
                  </a:lnTo>
                  <a:lnTo>
                    <a:pt x="144" y="69"/>
                  </a:lnTo>
                  <a:lnTo>
                    <a:pt x="162" y="39"/>
                  </a:lnTo>
                  <a:lnTo>
                    <a:pt x="195" y="72"/>
                  </a:lnTo>
                  <a:lnTo>
                    <a:pt x="243" y="96"/>
                  </a:lnTo>
                  <a:lnTo>
                    <a:pt x="255" y="126"/>
                  </a:lnTo>
                  <a:lnTo>
                    <a:pt x="222" y="195"/>
                  </a:lnTo>
                  <a:lnTo>
                    <a:pt x="225" y="291"/>
                  </a:lnTo>
                  <a:lnTo>
                    <a:pt x="309" y="276"/>
                  </a:lnTo>
                  <a:lnTo>
                    <a:pt x="315" y="297"/>
                  </a:lnTo>
                  <a:lnTo>
                    <a:pt x="405" y="318"/>
                  </a:lnTo>
                </a:path>
              </a:pathLst>
            </a:custGeom>
            <a:noFill/>
            <a:ln w="38100"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198" name="Freeform 113"/>
            <p:cNvSpPr>
              <a:spLocks/>
            </p:cNvSpPr>
            <p:nvPr/>
          </p:nvSpPr>
          <p:spPr bwMode="auto">
            <a:xfrm>
              <a:off x="325" y="374"/>
              <a:ext cx="134" cy="237"/>
            </a:xfrm>
            <a:custGeom>
              <a:avLst/>
              <a:gdLst>
                <a:gd name="T0" fmla="*/ 0 w 834"/>
                <a:gd name="T1" fmla="*/ 0 h 1218"/>
                <a:gd name="T2" fmla="*/ 0 w 834"/>
                <a:gd name="T3" fmla="*/ 0 h 1218"/>
                <a:gd name="T4" fmla="*/ 0 w 834"/>
                <a:gd name="T5" fmla="*/ 0 h 1218"/>
                <a:gd name="T6" fmla="*/ 0 w 834"/>
                <a:gd name="T7" fmla="*/ 0 h 1218"/>
                <a:gd name="T8" fmla="*/ 0 w 834"/>
                <a:gd name="T9" fmla="*/ 0 h 1218"/>
                <a:gd name="T10" fmla="*/ 0 w 834"/>
                <a:gd name="T11" fmla="*/ 0 h 1218"/>
                <a:gd name="T12" fmla="*/ 0 w 834"/>
                <a:gd name="T13" fmla="*/ 0 h 1218"/>
                <a:gd name="T14" fmla="*/ 0 w 834"/>
                <a:gd name="T15" fmla="*/ 0 h 1218"/>
                <a:gd name="T16" fmla="*/ 0 w 834"/>
                <a:gd name="T17" fmla="*/ 0 h 1218"/>
                <a:gd name="T18" fmla="*/ 0 w 834"/>
                <a:gd name="T19" fmla="*/ 0 h 1218"/>
                <a:gd name="T20" fmla="*/ 0 w 834"/>
                <a:gd name="T21" fmla="*/ 0 h 1218"/>
                <a:gd name="T22" fmla="*/ 0 w 834"/>
                <a:gd name="T23" fmla="*/ 0 h 1218"/>
                <a:gd name="T24" fmla="*/ 0 w 834"/>
                <a:gd name="T25" fmla="*/ 0 h 1218"/>
                <a:gd name="T26" fmla="*/ 0 w 834"/>
                <a:gd name="T27" fmla="*/ 0 h 1218"/>
                <a:gd name="T28" fmla="*/ 0 w 834"/>
                <a:gd name="T29" fmla="*/ 0 h 1218"/>
                <a:gd name="T30" fmla="*/ 0 w 834"/>
                <a:gd name="T31" fmla="*/ 0 h 1218"/>
                <a:gd name="T32" fmla="*/ 0 w 834"/>
                <a:gd name="T33" fmla="*/ 0 h 1218"/>
                <a:gd name="T34" fmla="*/ 0 w 834"/>
                <a:gd name="T35" fmla="*/ 0 h 1218"/>
                <a:gd name="T36" fmla="*/ 0 w 834"/>
                <a:gd name="T37" fmla="*/ 0 h 1218"/>
                <a:gd name="T38" fmla="*/ 0 w 834"/>
                <a:gd name="T39" fmla="*/ 0 h 1218"/>
                <a:gd name="T40" fmla="*/ 0 w 834"/>
                <a:gd name="T41" fmla="*/ 0 h 1218"/>
                <a:gd name="T42" fmla="*/ 0 w 834"/>
                <a:gd name="T43" fmla="*/ 0 h 1218"/>
                <a:gd name="T44" fmla="*/ 0 w 834"/>
                <a:gd name="T45" fmla="*/ 0 h 1218"/>
                <a:gd name="T46" fmla="*/ 0 w 834"/>
                <a:gd name="T47" fmla="*/ 0 h 1218"/>
                <a:gd name="T48" fmla="*/ 0 w 834"/>
                <a:gd name="T49" fmla="*/ 0 h 1218"/>
                <a:gd name="T50" fmla="*/ 0 w 834"/>
                <a:gd name="T51" fmla="*/ 0 h 1218"/>
                <a:gd name="T52" fmla="*/ 0 w 834"/>
                <a:gd name="T53" fmla="*/ 0 h 1218"/>
                <a:gd name="T54" fmla="*/ 0 w 834"/>
                <a:gd name="T55" fmla="*/ 0 h 1218"/>
                <a:gd name="T56" fmla="*/ 0 w 834"/>
                <a:gd name="T57" fmla="*/ 0 h 1218"/>
                <a:gd name="T58" fmla="*/ 0 w 834"/>
                <a:gd name="T59" fmla="*/ 0 h 1218"/>
                <a:gd name="T60" fmla="*/ 0 w 834"/>
                <a:gd name="T61" fmla="*/ 0 h 1218"/>
                <a:gd name="T62" fmla="*/ 0 w 834"/>
                <a:gd name="T63" fmla="*/ 0 h 1218"/>
                <a:gd name="T64" fmla="*/ 0 w 834"/>
                <a:gd name="T65" fmla="*/ 0 h 1218"/>
                <a:gd name="T66" fmla="*/ 0 w 834"/>
                <a:gd name="T67" fmla="*/ 0 h 1218"/>
                <a:gd name="T68" fmla="*/ 0 w 834"/>
                <a:gd name="T69" fmla="*/ 0 h 1218"/>
                <a:gd name="T70" fmla="*/ 0 w 834"/>
                <a:gd name="T71" fmla="*/ 0 h 1218"/>
                <a:gd name="T72" fmla="*/ 0 w 834"/>
                <a:gd name="T73" fmla="*/ 0 h 121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834" h="1218">
                  <a:moveTo>
                    <a:pt x="0" y="1056"/>
                  </a:moveTo>
                  <a:lnTo>
                    <a:pt x="165" y="1116"/>
                  </a:lnTo>
                  <a:lnTo>
                    <a:pt x="210" y="1131"/>
                  </a:lnTo>
                  <a:lnTo>
                    <a:pt x="243" y="1155"/>
                  </a:lnTo>
                  <a:lnTo>
                    <a:pt x="285" y="1206"/>
                  </a:lnTo>
                  <a:lnTo>
                    <a:pt x="324" y="1203"/>
                  </a:lnTo>
                  <a:lnTo>
                    <a:pt x="453" y="1140"/>
                  </a:lnTo>
                  <a:lnTo>
                    <a:pt x="471" y="1164"/>
                  </a:lnTo>
                  <a:lnTo>
                    <a:pt x="474" y="1134"/>
                  </a:lnTo>
                  <a:lnTo>
                    <a:pt x="543" y="1125"/>
                  </a:lnTo>
                  <a:lnTo>
                    <a:pt x="555" y="1140"/>
                  </a:lnTo>
                  <a:lnTo>
                    <a:pt x="603" y="1146"/>
                  </a:lnTo>
                  <a:lnTo>
                    <a:pt x="666" y="1155"/>
                  </a:lnTo>
                  <a:lnTo>
                    <a:pt x="675" y="1131"/>
                  </a:lnTo>
                  <a:lnTo>
                    <a:pt x="684" y="1215"/>
                  </a:lnTo>
                  <a:lnTo>
                    <a:pt x="693" y="1218"/>
                  </a:lnTo>
                  <a:lnTo>
                    <a:pt x="705" y="1155"/>
                  </a:lnTo>
                  <a:lnTo>
                    <a:pt x="747" y="1155"/>
                  </a:lnTo>
                  <a:lnTo>
                    <a:pt x="744" y="1107"/>
                  </a:lnTo>
                  <a:lnTo>
                    <a:pt x="768" y="1086"/>
                  </a:lnTo>
                  <a:lnTo>
                    <a:pt x="768" y="1059"/>
                  </a:lnTo>
                  <a:lnTo>
                    <a:pt x="723" y="1047"/>
                  </a:lnTo>
                  <a:lnTo>
                    <a:pt x="717" y="1026"/>
                  </a:lnTo>
                  <a:lnTo>
                    <a:pt x="696" y="1017"/>
                  </a:lnTo>
                  <a:lnTo>
                    <a:pt x="696" y="1035"/>
                  </a:lnTo>
                  <a:lnTo>
                    <a:pt x="654" y="1020"/>
                  </a:lnTo>
                  <a:lnTo>
                    <a:pt x="657" y="984"/>
                  </a:lnTo>
                  <a:lnTo>
                    <a:pt x="705" y="987"/>
                  </a:lnTo>
                  <a:lnTo>
                    <a:pt x="705" y="912"/>
                  </a:lnTo>
                  <a:lnTo>
                    <a:pt x="681" y="900"/>
                  </a:lnTo>
                  <a:lnTo>
                    <a:pt x="627" y="861"/>
                  </a:lnTo>
                  <a:lnTo>
                    <a:pt x="633" y="768"/>
                  </a:lnTo>
                  <a:lnTo>
                    <a:pt x="639" y="726"/>
                  </a:lnTo>
                  <a:lnTo>
                    <a:pt x="621" y="669"/>
                  </a:lnTo>
                  <a:lnTo>
                    <a:pt x="639" y="654"/>
                  </a:lnTo>
                  <a:lnTo>
                    <a:pt x="639" y="546"/>
                  </a:lnTo>
                  <a:lnTo>
                    <a:pt x="687" y="540"/>
                  </a:lnTo>
                  <a:lnTo>
                    <a:pt x="726" y="498"/>
                  </a:lnTo>
                  <a:lnTo>
                    <a:pt x="795" y="462"/>
                  </a:lnTo>
                  <a:lnTo>
                    <a:pt x="792" y="444"/>
                  </a:lnTo>
                  <a:lnTo>
                    <a:pt x="801" y="429"/>
                  </a:lnTo>
                  <a:lnTo>
                    <a:pt x="813" y="408"/>
                  </a:lnTo>
                  <a:lnTo>
                    <a:pt x="834" y="405"/>
                  </a:lnTo>
                  <a:lnTo>
                    <a:pt x="834" y="375"/>
                  </a:lnTo>
                  <a:lnTo>
                    <a:pt x="777" y="384"/>
                  </a:lnTo>
                  <a:lnTo>
                    <a:pt x="777" y="345"/>
                  </a:lnTo>
                  <a:lnTo>
                    <a:pt x="759" y="321"/>
                  </a:lnTo>
                  <a:lnTo>
                    <a:pt x="744" y="336"/>
                  </a:lnTo>
                  <a:lnTo>
                    <a:pt x="723" y="354"/>
                  </a:lnTo>
                  <a:lnTo>
                    <a:pt x="723" y="369"/>
                  </a:lnTo>
                  <a:lnTo>
                    <a:pt x="708" y="375"/>
                  </a:lnTo>
                  <a:lnTo>
                    <a:pt x="705" y="393"/>
                  </a:lnTo>
                  <a:lnTo>
                    <a:pt x="687" y="396"/>
                  </a:lnTo>
                  <a:lnTo>
                    <a:pt x="684" y="375"/>
                  </a:lnTo>
                  <a:lnTo>
                    <a:pt x="657" y="369"/>
                  </a:lnTo>
                  <a:lnTo>
                    <a:pt x="660" y="312"/>
                  </a:lnTo>
                  <a:lnTo>
                    <a:pt x="594" y="279"/>
                  </a:lnTo>
                  <a:lnTo>
                    <a:pt x="594" y="222"/>
                  </a:lnTo>
                  <a:lnTo>
                    <a:pt x="621" y="180"/>
                  </a:lnTo>
                  <a:lnTo>
                    <a:pt x="597" y="138"/>
                  </a:lnTo>
                  <a:lnTo>
                    <a:pt x="609" y="84"/>
                  </a:lnTo>
                  <a:lnTo>
                    <a:pt x="576" y="60"/>
                  </a:lnTo>
                  <a:lnTo>
                    <a:pt x="579" y="33"/>
                  </a:lnTo>
                  <a:lnTo>
                    <a:pt x="564" y="0"/>
                  </a:lnTo>
                  <a:lnTo>
                    <a:pt x="525" y="18"/>
                  </a:lnTo>
                  <a:lnTo>
                    <a:pt x="501" y="54"/>
                  </a:lnTo>
                  <a:lnTo>
                    <a:pt x="474" y="66"/>
                  </a:lnTo>
                  <a:lnTo>
                    <a:pt x="471" y="111"/>
                  </a:lnTo>
                  <a:lnTo>
                    <a:pt x="438" y="132"/>
                  </a:lnTo>
                  <a:lnTo>
                    <a:pt x="384" y="135"/>
                  </a:lnTo>
                  <a:lnTo>
                    <a:pt x="321" y="156"/>
                  </a:lnTo>
                  <a:lnTo>
                    <a:pt x="219" y="132"/>
                  </a:lnTo>
                  <a:lnTo>
                    <a:pt x="159" y="207"/>
                  </a:lnTo>
                  <a:lnTo>
                    <a:pt x="111" y="234"/>
                  </a:lnTo>
                  <a:lnTo>
                    <a:pt x="51" y="234"/>
                  </a:lnTo>
                </a:path>
              </a:pathLst>
            </a:custGeom>
            <a:noFill/>
            <a:ln w="38100"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199" name="Freeform 114"/>
            <p:cNvSpPr>
              <a:spLocks/>
            </p:cNvSpPr>
            <p:nvPr/>
          </p:nvSpPr>
          <p:spPr bwMode="auto">
            <a:xfrm>
              <a:off x="361" y="814"/>
              <a:ext cx="34" cy="83"/>
            </a:xfrm>
            <a:custGeom>
              <a:avLst/>
              <a:gdLst>
                <a:gd name="T0" fmla="*/ 0 w 210"/>
                <a:gd name="T1" fmla="*/ 0 h 423"/>
                <a:gd name="T2" fmla="*/ 0 w 210"/>
                <a:gd name="T3" fmla="*/ 0 h 423"/>
                <a:gd name="T4" fmla="*/ 0 w 210"/>
                <a:gd name="T5" fmla="*/ 0 h 423"/>
                <a:gd name="T6" fmla="*/ 0 w 210"/>
                <a:gd name="T7" fmla="*/ 0 h 423"/>
                <a:gd name="T8" fmla="*/ 0 w 210"/>
                <a:gd name="T9" fmla="*/ 0 h 423"/>
                <a:gd name="T10" fmla="*/ 0 w 210"/>
                <a:gd name="T11" fmla="*/ 0 h 423"/>
                <a:gd name="T12" fmla="*/ 0 w 210"/>
                <a:gd name="T13" fmla="*/ 0 h 423"/>
                <a:gd name="T14" fmla="*/ 0 w 210"/>
                <a:gd name="T15" fmla="*/ 0 h 423"/>
                <a:gd name="T16" fmla="*/ 0 w 210"/>
                <a:gd name="T17" fmla="*/ 0 h 423"/>
                <a:gd name="T18" fmla="*/ 0 w 210"/>
                <a:gd name="T19" fmla="*/ 0 h 423"/>
                <a:gd name="T20" fmla="*/ 0 w 210"/>
                <a:gd name="T21" fmla="*/ 0 h 4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0" h="423">
                  <a:moveTo>
                    <a:pt x="195" y="0"/>
                  </a:moveTo>
                  <a:lnTo>
                    <a:pt x="210" y="0"/>
                  </a:lnTo>
                  <a:lnTo>
                    <a:pt x="207" y="96"/>
                  </a:lnTo>
                  <a:lnTo>
                    <a:pt x="183" y="144"/>
                  </a:lnTo>
                  <a:lnTo>
                    <a:pt x="162" y="261"/>
                  </a:lnTo>
                  <a:lnTo>
                    <a:pt x="123" y="285"/>
                  </a:lnTo>
                  <a:lnTo>
                    <a:pt x="90" y="294"/>
                  </a:lnTo>
                  <a:lnTo>
                    <a:pt x="81" y="327"/>
                  </a:lnTo>
                  <a:lnTo>
                    <a:pt x="30" y="345"/>
                  </a:lnTo>
                  <a:lnTo>
                    <a:pt x="18" y="399"/>
                  </a:lnTo>
                  <a:lnTo>
                    <a:pt x="0" y="423"/>
                  </a:lnTo>
                </a:path>
              </a:pathLst>
            </a:custGeom>
            <a:noFill/>
            <a:ln w="38100"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200" name="Line 115"/>
            <p:cNvSpPr>
              <a:spLocks noChangeShapeType="1"/>
            </p:cNvSpPr>
            <p:nvPr/>
          </p:nvSpPr>
          <p:spPr bwMode="auto">
            <a:xfrm flipH="1">
              <a:off x="515" y="171"/>
              <a:ext cx="16" cy="32"/>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201" name="Freeform 116"/>
            <p:cNvSpPr>
              <a:spLocks/>
            </p:cNvSpPr>
            <p:nvPr/>
          </p:nvSpPr>
          <p:spPr bwMode="auto">
            <a:xfrm>
              <a:off x="304" y="657"/>
              <a:ext cx="84" cy="157"/>
            </a:xfrm>
            <a:custGeom>
              <a:avLst/>
              <a:gdLst>
                <a:gd name="T0" fmla="*/ 0 w 1310"/>
                <a:gd name="T1" fmla="*/ 0 h 2010"/>
                <a:gd name="T2" fmla="*/ 0 w 1310"/>
                <a:gd name="T3" fmla="*/ 0 h 2010"/>
                <a:gd name="T4" fmla="*/ 0 w 1310"/>
                <a:gd name="T5" fmla="*/ 0 h 2010"/>
                <a:gd name="T6" fmla="*/ 0 w 1310"/>
                <a:gd name="T7" fmla="*/ 0 h 2010"/>
                <a:gd name="T8" fmla="*/ 0 w 1310"/>
                <a:gd name="T9" fmla="*/ 0 h 2010"/>
                <a:gd name="T10" fmla="*/ 0 w 1310"/>
                <a:gd name="T11" fmla="*/ 0 h 2010"/>
                <a:gd name="T12" fmla="*/ 0 w 1310"/>
                <a:gd name="T13" fmla="*/ 0 h 2010"/>
                <a:gd name="T14" fmla="*/ 0 w 1310"/>
                <a:gd name="T15" fmla="*/ 0 h 2010"/>
                <a:gd name="T16" fmla="*/ 0 w 1310"/>
                <a:gd name="T17" fmla="*/ 0 h 2010"/>
                <a:gd name="T18" fmla="*/ 0 w 1310"/>
                <a:gd name="T19" fmla="*/ 0 h 2010"/>
                <a:gd name="T20" fmla="*/ 0 w 1310"/>
                <a:gd name="T21" fmla="*/ 0 h 2010"/>
                <a:gd name="T22" fmla="*/ 0 w 1310"/>
                <a:gd name="T23" fmla="*/ 0 h 2010"/>
                <a:gd name="T24" fmla="*/ 0 w 1310"/>
                <a:gd name="T25" fmla="*/ 0 h 201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310" h="2010">
                  <a:moveTo>
                    <a:pt x="0" y="0"/>
                  </a:moveTo>
                  <a:lnTo>
                    <a:pt x="315" y="225"/>
                  </a:lnTo>
                  <a:lnTo>
                    <a:pt x="285" y="315"/>
                  </a:lnTo>
                  <a:lnTo>
                    <a:pt x="465" y="450"/>
                  </a:lnTo>
                  <a:lnTo>
                    <a:pt x="375" y="525"/>
                  </a:lnTo>
                  <a:lnTo>
                    <a:pt x="510" y="750"/>
                  </a:lnTo>
                  <a:lnTo>
                    <a:pt x="510" y="930"/>
                  </a:lnTo>
                  <a:lnTo>
                    <a:pt x="630" y="1125"/>
                  </a:lnTo>
                  <a:lnTo>
                    <a:pt x="675" y="1170"/>
                  </a:lnTo>
                  <a:lnTo>
                    <a:pt x="735" y="1395"/>
                  </a:lnTo>
                  <a:lnTo>
                    <a:pt x="990" y="1530"/>
                  </a:lnTo>
                  <a:lnTo>
                    <a:pt x="1035" y="1860"/>
                  </a:lnTo>
                  <a:lnTo>
                    <a:pt x="1310" y="2010"/>
                  </a:lnTo>
                </a:path>
              </a:pathLst>
            </a:custGeom>
            <a:noFill/>
            <a:ln w="38100"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202" name="Freeform 117"/>
            <p:cNvSpPr>
              <a:spLocks/>
            </p:cNvSpPr>
            <p:nvPr/>
          </p:nvSpPr>
          <p:spPr bwMode="auto">
            <a:xfrm>
              <a:off x="389" y="598"/>
              <a:ext cx="62" cy="108"/>
            </a:xfrm>
            <a:custGeom>
              <a:avLst/>
              <a:gdLst>
                <a:gd name="T0" fmla="*/ 0 w 970"/>
                <a:gd name="T1" fmla="*/ 0 h 1386"/>
                <a:gd name="T2" fmla="*/ 0 w 970"/>
                <a:gd name="T3" fmla="*/ 0 h 1386"/>
                <a:gd name="T4" fmla="*/ 0 w 970"/>
                <a:gd name="T5" fmla="*/ 0 h 1386"/>
                <a:gd name="T6" fmla="*/ 0 w 970"/>
                <a:gd name="T7" fmla="*/ 0 h 1386"/>
                <a:gd name="T8" fmla="*/ 0 w 970"/>
                <a:gd name="T9" fmla="*/ 0 h 1386"/>
                <a:gd name="T10" fmla="*/ 0 w 970"/>
                <a:gd name="T11" fmla="*/ 0 h 1386"/>
                <a:gd name="T12" fmla="*/ 0 w 970"/>
                <a:gd name="T13" fmla="*/ 0 h 1386"/>
                <a:gd name="T14" fmla="*/ 0 w 970"/>
                <a:gd name="T15" fmla="*/ 0 h 1386"/>
                <a:gd name="T16" fmla="*/ 0 w 970"/>
                <a:gd name="T17" fmla="*/ 0 h 1386"/>
                <a:gd name="T18" fmla="*/ 0 w 970"/>
                <a:gd name="T19" fmla="*/ 0 h 1386"/>
                <a:gd name="T20" fmla="*/ 0 w 970"/>
                <a:gd name="T21" fmla="*/ 0 h 1386"/>
                <a:gd name="T22" fmla="*/ 0 w 970"/>
                <a:gd name="T23" fmla="*/ 0 h 1386"/>
                <a:gd name="T24" fmla="*/ 0 w 970"/>
                <a:gd name="T25" fmla="*/ 0 h 1386"/>
                <a:gd name="T26" fmla="*/ 0 w 970"/>
                <a:gd name="T27" fmla="*/ 0 h 1386"/>
                <a:gd name="T28" fmla="*/ 0 w 970"/>
                <a:gd name="T29" fmla="*/ 0 h 1386"/>
                <a:gd name="T30" fmla="*/ 0 w 970"/>
                <a:gd name="T31" fmla="*/ 0 h 138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70" h="1386">
                  <a:moveTo>
                    <a:pt x="0" y="0"/>
                  </a:moveTo>
                  <a:lnTo>
                    <a:pt x="10" y="252"/>
                  </a:lnTo>
                  <a:lnTo>
                    <a:pt x="115" y="297"/>
                  </a:lnTo>
                  <a:lnTo>
                    <a:pt x="175" y="387"/>
                  </a:lnTo>
                  <a:lnTo>
                    <a:pt x="340" y="462"/>
                  </a:lnTo>
                  <a:lnTo>
                    <a:pt x="430" y="477"/>
                  </a:lnTo>
                  <a:lnTo>
                    <a:pt x="430" y="567"/>
                  </a:lnTo>
                  <a:lnTo>
                    <a:pt x="550" y="567"/>
                  </a:lnTo>
                  <a:lnTo>
                    <a:pt x="625" y="597"/>
                  </a:lnTo>
                  <a:lnTo>
                    <a:pt x="715" y="492"/>
                  </a:lnTo>
                  <a:lnTo>
                    <a:pt x="670" y="597"/>
                  </a:lnTo>
                  <a:lnTo>
                    <a:pt x="790" y="762"/>
                  </a:lnTo>
                  <a:lnTo>
                    <a:pt x="925" y="1017"/>
                  </a:lnTo>
                  <a:lnTo>
                    <a:pt x="970" y="1182"/>
                  </a:lnTo>
                  <a:lnTo>
                    <a:pt x="940" y="1242"/>
                  </a:lnTo>
                  <a:lnTo>
                    <a:pt x="964" y="1386"/>
                  </a:lnTo>
                </a:path>
              </a:pathLst>
            </a:custGeom>
            <a:noFill/>
            <a:ln w="38100"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203" name="Freeform 118"/>
            <p:cNvSpPr>
              <a:spLocks/>
            </p:cNvSpPr>
            <p:nvPr/>
          </p:nvSpPr>
          <p:spPr bwMode="auto">
            <a:xfrm>
              <a:off x="392" y="699"/>
              <a:ext cx="19" cy="114"/>
            </a:xfrm>
            <a:custGeom>
              <a:avLst/>
              <a:gdLst>
                <a:gd name="T0" fmla="*/ 0 w 285"/>
                <a:gd name="T1" fmla="*/ 0 h 1455"/>
                <a:gd name="T2" fmla="*/ 0 w 285"/>
                <a:gd name="T3" fmla="*/ 0 h 1455"/>
                <a:gd name="T4" fmla="*/ 0 w 285"/>
                <a:gd name="T5" fmla="*/ 0 h 1455"/>
                <a:gd name="T6" fmla="*/ 0 w 285"/>
                <a:gd name="T7" fmla="*/ 0 h 1455"/>
                <a:gd name="T8" fmla="*/ 0 w 285"/>
                <a:gd name="T9" fmla="*/ 0 h 1455"/>
                <a:gd name="T10" fmla="*/ 0 w 285"/>
                <a:gd name="T11" fmla="*/ 0 h 1455"/>
                <a:gd name="T12" fmla="*/ 0 w 285"/>
                <a:gd name="T13" fmla="*/ 0 h 1455"/>
                <a:gd name="T14" fmla="*/ 0 w 285"/>
                <a:gd name="T15" fmla="*/ 0 h 1455"/>
                <a:gd name="T16" fmla="*/ 0 w 285"/>
                <a:gd name="T17" fmla="*/ 0 h 14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85" h="1455">
                  <a:moveTo>
                    <a:pt x="0" y="1455"/>
                  </a:moveTo>
                  <a:lnTo>
                    <a:pt x="0" y="1305"/>
                  </a:lnTo>
                  <a:lnTo>
                    <a:pt x="15" y="1200"/>
                  </a:lnTo>
                  <a:lnTo>
                    <a:pt x="135" y="1155"/>
                  </a:lnTo>
                  <a:lnTo>
                    <a:pt x="195" y="1065"/>
                  </a:lnTo>
                  <a:lnTo>
                    <a:pt x="285" y="945"/>
                  </a:lnTo>
                  <a:lnTo>
                    <a:pt x="165" y="450"/>
                  </a:lnTo>
                  <a:lnTo>
                    <a:pt x="240" y="240"/>
                  </a:lnTo>
                  <a:lnTo>
                    <a:pt x="135" y="0"/>
                  </a:lnTo>
                </a:path>
              </a:pathLst>
            </a:custGeom>
            <a:noFill/>
            <a:ln w="38100"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sp>
          <p:nvSpPr>
            <p:cNvPr id="204" name="Freeform 119"/>
            <p:cNvSpPr>
              <a:spLocks/>
            </p:cNvSpPr>
            <p:nvPr/>
          </p:nvSpPr>
          <p:spPr bwMode="auto">
            <a:xfrm>
              <a:off x="403" y="692"/>
              <a:ext cx="49" cy="16"/>
            </a:xfrm>
            <a:custGeom>
              <a:avLst/>
              <a:gdLst>
                <a:gd name="T0" fmla="*/ 0 w 760"/>
                <a:gd name="T1" fmla="*/ 0 h 206"/>
                <a:gd name="T2" fmla="*/ 0 w 760"/>
                <a:gd name="T3" fmla="*/ 0 h 206"/>
                <a:gd name="T4" fmla="*/ 0 w 760"/>
                <a:gd name="T5" fmla="*/ 0 h 206"/>
                <a:gd name="T6" fmla="*/ 0 w 760"/>
                <a:gd name="T7" fmla="*/ 0 h 206"/>
                <a:gd name="T8" fmla="*/ 0 w 760"/>
                <a:gd name="T9" fmla="*/ 0 h 206"/>
                <a:gd name="T10" fmla="*/ 0 w 760"/>
                <a:gd name="T11" fmla="*/ 0 h 206"/>
                <a:gd name="T12" fmla="*/ 0 w 760"/>
                <a:gd name="T13" fmla="*/ 0 h 206"/>
                <a:gd name="T14" fmla="*/ 0 w 760"/>
                <a:gd name="T15" fmla="*/ 0 h 2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60" h="206">
                  <a:moveTo>
                    <a:pt x="760" y="206"/>
                  </a:moveTo>
                  <a:lnTo>
                    <a:pt x="465" y="150"/>
                  </a:lnTo>
                  <a:lnTo>
                    <a:pt x="510" y="75"/>
                  </a:lnTo>
                  <a:lnTo>
                    <a:pt x="465" y="30"/>
                  </a:lnTo>
                  <a:lnTo>
                    <a:pt x="360" y="0"/>
                  </a:lnTo>
                  <a:lnTo>
                    <a:pt x="240" y="30"/>
                  </a:lnTo>
                  <a:lnTo>
                    <a:pt x="150" y="180"/>
                  </a:lnTo>
                  <a:lnTo>
                    <a:pt x="0" y="120"/>
                  </a:lnTo>
                </a:path>
              </a:pathLst>
            </a:custGeom>
            <a:noFill/>
            <a:ln w="38100"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dirty="0"/>
            </a:p>
          </p:txBody>
        </p:sp>
      </p:grpSp>
      <p:grpSp>
        <p:nvGrpSpPr>
          <p:cNvPr id="247" name="グループ化 246"/>
          <p:cNvGrpSpPr/>
          <p:nvPr/>
        </p:nvGrpSpPr>
        <p:grpSpPr>
          <a:xfrm>
            <a:off x="83502" y="1063913"/>
            <a:ext cx="2837248" cy="1299744"/>
            <a:chOff x="351578" y="1236949"/>
            <a:chExt cx="2940331" cy="1299744"/>
          </a:xfrm>
          <a:solidFill>
            <a:schemeClr val="accent1"/>
          </a:solidFill>
        </p:grpSpPr>
        <p:sp>
          <p:nvSpPr>
            <p:cNvPr id="248" name="角丸四角形 247"/>
            <p:cNvSpPr/>
            <p:nvPr/>
          </p:nvSpPr>
          <p:spPr>
            <a:xfrm>
              <a:off x="351578" y="1236949"/>
              <a:ext cx="2940331" cy="1299744"/>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49" name="テキスト ボックス 248"/>
            <p:cNvSpPr txBox="1"/>
            <p:nvPr/>
          </p:nvSpPr>
          <p:spPr>
            <a:xfrm>
              <a:off x="475711" y="1361131"/>
              <a:ext cx="2689947" cy="1115690"/>
            </a:xfrm>
            <a:prstGeom prst="rect">
              <a:avLst/>
            </a:prstGeom>
            <a:grpFill/>
          </p:spPr>
          <p:txBody>
            <a:bodyPr wrap="square" rtlCol="0">
              <a:spAutoFit/>
            </a:bodyPr>
            <a:lstStyle/>
            <a:p>
              <a:r>
                <a:rPr kumimoji="1" lang="ja-JP" altLang="en-US" sz="1400" dirty="0">
                  <a:solidFill>
                    <a:schemeClr val="bg1"/>
                  </a:solidFill>
                  <a:latin typeface="BIZ UDPゴシック" panose="020B0400000000000000" pitchFamily="50" charset="-128"/>
                  <a:ea typeface="BIZ UDPゴシック" panose="020B0400000000000000" pitchFamily="50" charset="-128"/>
                </a:rPr>
                <a:t>①豊能二次医療圏</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bg1"/>
                  </a:solidFill>
                  <a:latin typeface="BIZ UDPゴシック" panose="020B0400000000000000" pitchFamily="50" charset="-128"/>
                  <a:ea typeface="BIZ UDPゴシック" panose="020B0400000000000000" pitchFamily="50" charset="-128"/>
                </a:rPr>
                <a:t>・ネットワーク活動状況</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bg1"/>
                  </a:solidFill>
                  <a:latin typeface="BIZ UDPゴシック" panose="020B0400000000000000" pitchFamily="50" charset="-128"/>
                  <a:ea typeface="BIZ UDPゴシック" panose="020B0400000000000000" pitchFamily="50" charset="-128"/>
                </a:rPr>
                <a:t>一部の医療機関や福祉事業所等により個別ケースで連携。</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endParaRPr kumimoji="1" lang="en-US" altLang="ja-JP" sz="1050" dirty="0" smtClean="0">
                <a:solidFill>
                  <a:schemeClr val="bg1"/>
                </a:solidFill>
                <a:latin typeface="BIZ UDPゴシック" panose="020B0400000000000000" pitchFamily="50" charset="-128"/>
                <a:ea typeface="BIZ UDPゴシック" panose="020B0400000000000000" pitchFamily="50" charset="-128"/>
              </a:endParaRPr>
            </a:p>
          </p:txBody>
        </p:sp>
      </p:grpSp>
      <p:grpSp>
        <p:nvGrpSpPr>
          <p:cNvPr id="250" name="グループ化 249"/>
          <p:cNvGrpSpPr/>
          <p:nvPr/>
        </p:nvGrpSpPr>
        <p:grpSpPr>
          <a:xfrm>
            <a:off x="7274292" y="2264365"/>
            <a:ext cx="2527379" cy="1407590"/>
            <a:chOff x="360609" y="1147775"/>
            <a:chExt cx="2856856" cy="1299096"/>
          </a:xfrm>
          <a:solidFill>
            <a:schemeClr val="accent1"/>
          </a:solidFill>
        </p:grpSpPr>
        <p:sp>
          <p:nvSpPr>
            <p:cNvPr id="251" name="角丸四角形 250"/>
            <p:cNvSpPr/>
            <p:nvPr/>
          </p:nvSpPr>
          <p:spPr>
            <a:xfrm>
              <a:off x="360609" y="1147775"/>
              <a:ext cx="2856856" cy="1299096"/>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52" name="テキスト ボックス 251"/>
            <p:cNvSpPr txBox="1"/>
            <p:nvPr/>
          </p:nvSpPr>
          <p:spPr>
            <a:xfrm>
              <a:off x="454915" y="1250597"/>
              <a:ext cx="2685790" cy="1079404"/>
            </a:xfrm>
            <a:prstGeom prst="rect">
              <a:avLst/>
            </a:prstGeom>
            <a:grpFill/>
          </p:spPr>
          <p:txBody>
            <a:bodyPr wrap="square" rtlCol="0">
              <a:spAutoFit/>
            </a:bodyPr>
            <a:lstStyle/>
            <a:p>
              <a:r>
                <a:rPr kumimoji="1" lang="ja-JP" altLang="en-US" sz="1400" dirty="0">
                  <a:solidFill>
                    <a:schemeClr val="bg1"/>
                  </a:solidFill>
                  <a:latin typeface="BIZ UDPゴシック" panose="020B0400000000000000" pitchFamily="50" charset="-128"/>
                  <a:ea typeface="BIZ UDPゴシック" panose="020B0400000000000000" pitchFamily="50" charset="-128"/>
                </a:rPr>
                <a:t>⑥北河内二次</a:t>
              </a:r>
              <a:r>
                <a:rPr kumimoji="1" lang="ja-JP" altLang="en-US" sz="1400" dirty="0" smtClean="0">
                  <a:solidFill>
                    <a:schemeClr val="bg1"/>
                  </a:solidFill>
                  <a:latin typeface="BIZ UDPゴシック" panose="020B0400000000000000" pitchFamily="50" charset="-128"/>
                  <a:ea typeface="BIZ UDPゴシック" panose="020B0400000000000000" pitchFamily="50" charset="-128"/>
                </a:rPr>
                <a:t>医療圏</a:t>
              </a:r>
              <a:endParaRPr kumimoji="1" lang="en-US" altLang="ja-JP" sz="1400" dirty="0" smtClean="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smtClean="0">
                  <a:solidFill>
                    <a:schemeClr val="bg1"/>
                  </a:solidFill>
                  <a:latin typeface="BIZ UDPゴシック" panose="020B0400000000000000" pitchFamily="50" charset="-128"/>
                  <a:ea typeface="BIZ UDPゴシック" panose="020B0400000000000000" pitchFamily="50" charset="-128"/>
                </a:rPr>
                <a:t>・</a:t>
              </a:r>
              <a:r>
                <a:rPr kumimoji="1" lang="ja-JP" altLang="en-US" sz="1400" dirty="0">
                  <a:solidFill>
                    <a:schemeClr val="bg1"/>
                  </a:solidFill>
                  <a:latin typeface="BIZ UDPゴシック" panose="020B0400000000000000" pitchFamily="50" charset="-128"/>
                  <a:ea typeface="BIZ UDPゴシック" panose="020B0400000000000000" pitchFamily="50" charset="-128"/>
                </a:rPr>
                <a:t>ネットワーク活動状況</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bg1"/>
                  </a:solidFill>
                  <a:latin typeface="BIZ UDPゴシック" panose="020B0400000000000000" pitchFamily="50" charset="-128"/>
                  <a:ea typeface="BIZ UDPゴシック" panose="020B0400000000000000" pitchFamily="50" charset="-128"/>
                </a:rPr>
                <a:t>一部の医療機関や福祉事業所等により個別ケースで連携</a:t>
              </a:r>
              <a:r>
                <a:rPr kumimoji="1" lang="ja-JP" altLang="en-US" sz="1400" dirty="0" smtClean="0">
                  <a:solidFill>
                    <a:schemeClr val="bg1"/>
                  </a:solidFill>
                  <a:latin typeface="BIZ UDPゴシック" panose="020B0400000000000000" pitchFamily="50" charset="-128"/>
                  <a:ea typeface="BIZ UDPゴシック" panose="020B0400000000000000" pitchFamily="50" charset="-128"/>
                </a:rPr>
                <a:t>。</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p:txBody>
        </p:sp>
      </p:grpSp>
      <p:grpSp>
        <p:nvGrpSpPr>
          <p:cNvPr id="253" name="グループ化 252"/>
          <p:cNvGrpSpPr/>
          <p:nvPr/>
        </p:nvGrpSpPr>
        <p:grpSpPr>
          <a:xfrm>
            <a:off x="7260298" y="3749743"/>
            <a:ext cx="2541373" cy="1524997"/>
            <a:chOff x="317834" y="1222470"/>
            <a:chExt cx="2965809" cy="1355009"/>
          </a:xfrm>
          <a:solidFill>
            <a:schemeClr val="accent1"/>
          </a:solidFill>
        </p:grpSpPr>
        <p:sp>
          <p:nvSpPr>
            <p:cNvPr id="254" name="角丸四角形 253"/>
            <p:cNvSpPr/>
            <p:nvPr/>
          </p:nvSpPr>
          <p:spPr>
            <a:xfrm>
              <a:off x="317834" y="1222470"/>
              <a:ext cx="2965809" cy="1355009"/>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55" name="テキスト ボックス 254"/>
            <p:cNvSpPr txBox="1"/>
            <p:nvPr/>
          </p:nvSpPr>
          <p:spPr>
            <a:xfrm>
              <a:off x="426541" y="1268713"/>
              <a:ext cx="2716317" cy="1230613"/>
            </a:xfrm>
            <a:prstGeom prst="rect">
              <a:avLst/>
            </a:prstGeom>
            <a:grpFill/>
          </p:spPr>
          <p:txBody>
            <a:bodyPr wrap="square" rtlCol="0">
              <a:spAutoFit/>
            </a:bodyPr>
            <a:lstStyle/>
            <a:p>
              <a:r>
                <a:rPr kumimoji="1" lang="ja-JP" altLang="en-US" sz="1050" dirty="0">
                  <a:solidFill>
                    <a:schemeClr val="bg1"/>
                  </a:solidFill>
                  <a:latin typeface="BIZ UDPゴシック" panose="020B0400000000000000" pitchFamily="50" charset="-128"/>
                  <a:ea typeface="BIZ UDPゴシック" panose="020B0400000000000000" pitchFamily="50" charset="-128"/>
                </a:rPr>
                <a:t>⑦中河内二次医療圏</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a:solidFill>
                    <a:schemeClr val="bg1"/>
                  </a:solidFill>
                  <a:latin typeface="BIZ UDPゴシック" panose="020B0400000000000000" pitchFamily="50" charset="-128"/>
                  <a:ea typeface="BIZ UDPゴシック" panose="020B0400000000000000" pitchFamily="50" charset="-128"/>
                </a:rPr>
                <a:t>（１）ネットワーク活動状況</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ネットワーク有り。</a:t>
              </a:r>
              <a:endParaRPr kumimoji="1" lang="en-US" altLang="ja-JP" sz="1050" dirty="0" smtClean="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a:t>
              </a:r>
              <a:r>
                <a:rPr kumimoji="1" lang="ja-JP" altLang="en-US" sz="1050" dirty="0">
                  <a:solidFill>
                    <a:schemeClr val="bg1"/>
                  </a:solidFill>
                  <a:latin typeface="BIZ UDPゴシック" panose="020B0400000000000000" pitchFamily="50" charset="-128"/>
                  <a:ea typeface="BIZ UDPゴシック" panose="020B0400000000000000" pitchFamily="50" charset="-128"/>
                </a:rPr>
                <a:t>２）圏域内の支援</a:t>
              </a:r>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機関</a:t>
              </a:r>
              <a:endParaRPr kumimoji="1" lang="en-US" altLang="ja-JP" sz="1050" dirty="0" smtClean="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a:solidFill>
                    <a:schemeClr val="bg1"/>
                  </a:solidFill>
                  <a:latin typeface="BIZ UDPゴシック" panose="020B0400000000000000" pitchFamily="50" charset="-128"/>
                  <a:ea typeface="BIZ UDPゴシック" panose="020B0400000000000000" pitchFamily="50" charset="-128"/>
                </a:rPr>
                <a:t>八尾はぁとふる病院、東大阪市立障害児者支援</a:t>
              </a:r>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センターレピラ</a:t>
              </a:r>
              <a:r>
                <a:rPr kumimoji="1" lang="ja-JP" altLang="en-US" sz="1050" dirty="0" err="1" smtClean="0">
                  <a:solidFill>
                    <a:schemeClr val="bg1"/>
                  </a:solidFill>
                  <a:latin typeface="BIZ UDPゴシック" panose="020B0400000000000000" pitchFamily="50" charset="-128"/>
                  <a:ea typeface="BIZ UDPゴシック" panose="020B0400000000000000" pitchFamily="50" charset="-128"/>
                </a:rPr>
                <a:t>こ</a:t>
              </a:r>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こりーど、東大阪</a:t>
              </a:r>
              <a:r>
                <a:rPr kumimoji="1" lang="ja-JP" altLang="en-US" sz="1050" dirty="0">
                  <a:solidFill>
                    <a:schemeClr val="bg1"/>
                  </a:solidFill>
                  <a:latin typeface="BIZ UDPゴシック" panose="020B0400000000000000" pitchFamily="50" charset="-128"/>
                  <a:ea typeface="BIZ UDPゴシック" panose="020B0400000000000000" pitchFamily="50" charset="-128"/>
                </a:rPr>
                <a:t>え～わの</a:t>
              </a:r>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会、八尾のほっと・ケーキの会等</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p:txBody>
        </p:sp>
      </p:grpSp>
      <p:grpSp>
        <p:nvGrpSpPr>
          <p:cNvPr id="256" name="グループ化 255"/>
          <p:cNvGrpSpPr/>
          <p:nvPr/>
        </p:nvGrpSpPr>
        <p:grpSpPr>
          <a:xfrm>
            <a:off x="93848" y="2395089"/>
            <a:ext cx="2761619" cy="1312430"/>
            <a:chOff x="360608" y="1230671"/>
            <a:chExt cx="2844485" cy="1312430"/>
          </a:xfrm>
          <a:solidFill>
            <a:schemeClr val="accent1"/>
          </a:solidFill>
        </p:grpSpPr>
        <p:sp>
          <p:nvSpPr>
            <p:cNvPr id="257" name="角丸四角形 256"/>
            <p:cNvSpPr/>
            <p:nvPr/>
          </p:nvSpPr>
          <p:spPr>
            <a:xfrm>
              <a:off x="360608" y="1230671"/>
              <a:ext cx="2844485" cy="131243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58" name="テキスト ボックス 257"/>
            <p:cNvSpPr txBox="1"/>
            <p:nvPr/>
          </p:nvSpPr>
          <p:spPr>
            <a:xfrm>
              <a:off x="458800" y="1297789"/>
              <a:ext cx="2633935" cy="1223412"/>
            </a:xfrm>
            <a:prstGeom prst="rect">
              <a:avLst/>
            </a:prstGeom>
            <a:grpFill/>
          </p:spPr>
          <p:txBody>
            <a:bodyPr wrap="square" rtlCol="0">
              <a:spAutoFit/>
            </a:bodyPr>
            <a:lstStyle/>
            <a:p>
              <a:r>
                <a:rPr kumimoji="1" lang="ja-JP" altLang="en-US" sz="1050" dirty="0">
                  <a:solidFill>
                    <a:schemeClr val="bg1"/>
                  </a:solidFill>
                  <a:latin typeface="BIZ UDPゴシック" panose="020B0400000000000000" pitchFamily="50" charset="-128"/>
                  <a:ea typeface="BIZ UDPゴシック" panose="020B0400000000000000" pitchFamily="50" charset="-128"/>
                </a:rPr>
                <a:t>②大阪市二次医療圏</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a:solidFill>
                    <a:schemeClr val="bg1"/>
                  </a:solidFill>
                  <a:latin typeface="BIZ UDPゴシック" panose="020B0400000000000000" pitchFamily="50" charset="-128"/>
                  <a:ea typeface="BIZ UDPゴシック" panose="020B0400000000000000" pitchFamily="50" charset="-128"/>
                </a:rPr>
                <a:t>（１）ネットワーク活動状況</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a:solidFill>
                    <a:schemeClr val="bg1"/>
                  </a:solidFill>
                  <a:latin typeface="BIZ UDPゴシック" panose="020B0400000000000000" pitchFamily="50" charset="-128"/>
                  <a:ea typeface="BIZ UDPゴシック" panose="020B0400000000000000" pitchFamily="50" charset="-128"/>
                </a:rPr>
                <a:t>大阪市南西部</a:t>
              </a:r>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に</a:t>
              </a:r>
              <a:r>
                <a:rPr kumimoji="1" lang="en-US" altLang="ja-JP" sz="1050" dirty="0" smtClean="0">
                  <a:solidFill>
                    <a:schemeClr val="bg1"/>
                  </a:solidFill>
                  <a:latin typeface="BIZ UDPゴシック" panose="020B0400000000000000" pitchFamily="50" charset="-128"/>
                  <a:ea typeface="BIZ UDPゴシック" panose="020B0400000000000000" pitchFamily="50" charset="-128"/>
                </a:rPr>
                <a:t>NW</a:t>
              </a:r>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形成中。</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a:solidFill>
                    <a:schemeClr val="bg1"/>
                  </a:solidFill>
                  <a:latin typeface="BIZ UDPゴシック" panose="020B0400000000000000" pitchFamily="50" charset="-128"/>
                  <a:ea typeface="BIZ UDPゴシック" panose="020B0400000000000000" pitchFamily="50" charset="-128"/>
                </a:rPr>
                <a:t>（２）圏域内の支援</a:t>
              </a:r>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機関</a:t>
              </a:r>
              <a:endParaRPr kumimoji="1" lang="en-US" altLang="ja-JP" sz="1050" dirty="0" smtClean="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a:solidFill>
                    <a:schemeClr val="bg1"/>
                  </a:solidFill>
                  <a:latin typeface="BIZ UDPゴシック" panose="020B0400000000000000" pitchFamily="50" charset="-128"/>
                  <a:ea typeface="BIZ UDPゴシック" panose="020B0400000000000000" pitchFamily="50" charset="-128"/>
                </a:rPr>
                <a:t>東住吉森本リハビリテーション</a:t>
              </a:r>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病院</a:t>
              </a:r>
              <a:r>
                <a:rPr kumimoji="1" lang="ja-JP" altLang="en-US" sz="1050" dirty="0">
                  <a:solidFill>
                    <a:schemeClr val="bg1"/>
                  </a:solidFill>
                  <a:latin typeface="BIZ UDPゴシック" panose="020B0400000000000000" pitchFamily="50" charset="-128"/>
                  <a:ea typeface="BIZ UDPゴシック" panose="020B0400000000000000" pitchFamily="50" charset="-128"/>
                </a:rPr>
                <a:t>、大阪市更生療育</a:t>
              </a:r>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センター、頭部外傷や病気による後遺症をもつ若者と家族の会等</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p:txBody>
        </p:sp>
      </p:grpSp>
      <p:grpSp>
        <p:nvGrpSpPr>
          <p:cNvPr id="259" name="グループ化 258"/>
          <p:cNvGrpSpPr/>
          <p:nvPr/>
        </p:nvGrpSpPr>
        <p:grpSpPr>
          <a:xfrm>
            <a:off x="63444" y="3732532"/>
            <a:ext cx="3519694" cy="1344819"/>
            <a:chOff x="342171" y="1289535"/>
            <a:chExt cx="2844485" cy="1241116"/>
          </a:xfrm>
          <a:solidFill>
            <a:schemeClr val="accent1"/>
          </a:solidFill>
        </p:grpSpPr>
        <p:sp>
          <p:nvSpPr>
            <p:cNvPr id="260" name="角丸四角形 259"/>
            <p:cNvSpPr/>
            <p:nvPr/>
          </p:nvSpPr>
          <p:spPr>
            <a:xfrm>
              <a:off x="342171" y="1289535"/>
              <a:ext cx="2844485" cy="1241116"/>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61" name="テキスト ボックス 260"/>
            <p:cNvSpPr txBox="1"/>
            <p:nvPr/>
          </p:nvSpPr>
          <p:spPr>
            <a:xfrm>
              <a:off x="427120" y="1378827"/>
              <a:ext cx="2685789" cy="1129071"/>
            </a:xfrm>
            <a:prstGeom prst="rect">
              <a:avLst/>
            </a:prstGeom>
            <a:grpFill/>
          </p:spPr>
          <p:txBody>
            <a:bodyPr wrap="square" rtlCol="0">
              <a:spAutoFit/>
            </a:bodyPr>
            <a:lstStyle/>
            <a:p>
              <a:r>
                <a:rPr kumimoji="1" lang="ja-JP" altLang="en-US" sz="1050" dirty="0">
                  <a:solidFill>
                    <a:schemeClr val="bg1"/>
                  </a:solidFill>
                  <a:latin typeface="BIZ UDPゴシック" panose="020B0400000000000000" pitchFamily="50" charset="-128"/>
                  <a:ea typeface="BIZ UDPゴシック" panose="020B0400000000000000" pitchFamily="50" charset="-128"/>
                </a:rPr>
                <a:t>③堺市二次医療圏</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a:solidFill>
                    <a:schemeClr val="bg1"/>
                  </a:solidFill>
                  <a:latin typeface="BIZ UDPゴシック" panose="020B0400000000000000" pitchFamily="50" charset="-128"/>
                  <a:ea typeface="BIZ UDPゴシック" panose="020B0400000000000000" pitchFamily="50" charset="-128"/>
                </a:rPr>
                <a:t>（１）ネットワーク活動状況</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ネットワーク有り。</a:t>
              </a:r>
              <a:endParaRPr kumimoji="1" lang="en-US" altLang="ja-JP" sz="1050" dirty="0" smtClean="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a:t>
              </a:r>
              <a:r>
                <a:rPr kumimoji="1" lang="ja-JP" altLang="en-US" sz="1050" dirty="0">
                  <a:solidFill>
                    <a:schemeClr val="bg1"/>
                  </a:solidFill>
                  <a:latin typeface="BIZ UDPゴシック" panose="020B0400000000000000" pitchFamily="50" charset="-128"/>
                  <a:ea typeface="BIZ UDPゴシック" panose="020B0400000000000000" pitchFamily="50" charset="-128"/>
                </a:rPr>
                <a:t>２）圏域内の支援</a:t>
              </a:r>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機関</a:t>
              </a:r>
              <a:endParaRPr kumimoji="1" lang="en-US" altLang="ja-JP" sz="1050" dirty="0" smtClean="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なやクリニック、堺市健康福祉プラザ生活リハビリテーションセンター、ヘッドウェイ堺、堺</a:t>
              </a:r>
              <a:r>
                <a:rPr kumimoji="1" lang="ja-JP" altLang="en-US" sz="1050" dirty="0">
                  <a:solidFill>
                    <a:schemeClr val="bg1"/>
                  </a:solidFill>
                  <a:latin typeface="BIZ UDPゴシック" panose="020B0400000000000000" pitchFamily="50" charset="-128"/>
                  <a:ea typeface="BIZ UDPゴシック" panose="020B0400000000000000" pitchFamily="50" charset="-128"/>
                </a:rPr>
                <a:t>脳損傷</a:t>
              </a:r>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協会、</a:t>
              </a:r>
              <a:r>
                <a:rPr kumimoji="1" lang="ja-JP" altLang="en-US" sz="1050" dirty="0" err="1" smtClean="0">
                  <a:solidFill>
                    <a:schemeClr val="bg1"/>
                  </a:solidFill>
                  <a:latin typeface="BIZ UDPゴシック" panose="020B0400000000000000" pitchFamily="50" charset="-128"/>
                  <a:ea typeface="BIZ UDPゴシック" panose="020B0400000000000000" pitchFamily="50" charset="-128"/>
                </a:rPr>
                <a:t>ちゃれんじゃあず</a:t>
              </a:r>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等</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p:txBody>
        </p:sp>
      </p:grpSp>
      <p:grpSp>
        <p:nvGrpSpPr>
          <p:cNvPr id="262" name="グループ化 261"/>
          <p:cNvGrpSpPr/>
          <p:nvPr/>
        </p:nvGrpSpPr>
        <p:grpSpPr>
          <a:xfrm>
            <a:off x="84683" y="5121741"/>
            <a:ext cx="2306097" cy="1241116"/>
            <a:chOff x="361481" y="1269146"/>
            <a:chExt cx="2844485" cy="1241116"/>
          </a:xfrm>
          <a:solidFill>
            <a:schemeClr val="accent1"/>
          </a:solidFill>
        </p:grpSpPr>
        <p:sp>
          <p:nvSpPr>
            <p:cNvPr id="263" name="角丸四角形 262"/>
            <p:cNvSpPr/>
            <p:nvPr/>
          </p:nvSpPr>
          <p:spPr>
            <a:xfrm>
              <a:off x="361481" y="1269146"/>
              <a:ext cx="2844485" cy="1241116"/>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64" name="テキスト ボックス 263"/>
            <p:cNvSpPr txBox="1"/>
            <p:nvPr/>
          </p:nvSpPr>
          <p:spPr>
            <a:xfrm>
              <a:off x="416439" y="1352890"/>
              <a:ext cx="2686725" cy="1061829"/>
            </a:xfrm>
            <a:prstGeom prst="rect">
              <a:avLst/>
            </a:prstGeom>
            <a:grpFill/>
          </p:spPr>
          <p:txBody>
            <a:bodyPr wrap="square" rtlCol="0">
              <a:spAutoFit/>
            </a:bodyPr>
            <a:lstStyle/>
            <a:p>
              <a:r>
                <a:rPr kumimoji="1" lang="ja-JP" altLang="en-US" sz="1050" dirty="0">
                  <a:solidFill>
                    <a:schemeClr val="bg1"/>
                  </a:solidFill>
                  <a:latin typeface="BIZ UDPゴシック" panose="020B0400000000000000" pitchFamily="50" charset="-128"/>
                  <a:ea typeface="BIZ UDPゴシック" panose="020B0400000000000000" pitchFamily="50" charset="-128"/>
                </a:rPr>
                <a:t>④泉州二次医療圏</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a:solidFill>
                    <a:schemeClr val="bg1"/>
                  </a:solidFill>
                  <a:latin typeface="BIZ UDPゴシック" panose="020B0400000000000000" pitchFamily="50" charset="-128"/>
                  <a:ea typeface="BIZ UDPゴシック" panose="020B0400000000000000" pitchFamily="50" charset="-128"/>
                </a:rPr>
                <a:t>（１）ネットワーク活動</a:t>
              </a:r>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状況</a:t>
              </a:r>
              <a:endParaRPr kumimoji="1" lang="en-US" altLang="ja-JP" sz="1050" dirty="0" smtClean="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ネットワーク有り。</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a:t>
              </a:r>
              <a:r>
                <a:rPr kumimoji="1" lang="ja-JP" altLang="en-US" sz="1050" dirty="0">
                  <a:solidFill>
                    <a:schemeClr val="bg1"/>
                  </a:solidFill>
                  <a:latin typeface="BIZ UDPゴシック" panose="020B0400000000000000" pitchFamily="50" charset="-128"/>
                  <a:ea typeface="BIZ UDPゴシック" panose="020B0400000000000000" pitchFamily="50" charset="-128"/>
                </a:rPr>
                <a:t>２）圏域内の支援</a:t>
              </a:r>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機関</a:t>
              </a:r>
              <a:endParaRPr kumimoji="1" lang="en-US" altLang="ja-JP" sz="1050" dirty="0" smtClean="0">
                <a:solidFill>
                  <a:schemeClr val="bg1"/>
                </a:solidFill>
                <a:latin typeface="BIZ UDPゴシック" panose="020B0400000000000000" pitchFamily="50" charset="-128"/>
                <a:ea typeface="BIZ UDPゴシック" panose="020B0400000000000000" pitchFamily="50" charset="-128"/>
              </a:endParaRPr>
            </a:p>
            <a:p>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葛城病院、泉州中</a:t>
              </a:r>
              <a:r>
                <a:rPr kumimoji="1" lang="ja-JP" altLang="en-US" sz="1050" dirty="0">
                  <a:solidFill>
                    <a:schemeClr val="bg1"/>
                  </a:solidFill>
                  <a:latin typeface="BIZ UDPゴシック" panose="020B0400000000000000" pitchFamily="50" charset="-128"/>
                  <a:ea typeface="BIZ UDPゴシック" panose="020B0400000000000000" pitchFamily="50" charset="-128"/>
                </a:rPr>
                <a:t>障害者・就業生活支援</a:t>
              </a:r>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センター、</a:t>
              </a:r>
              <a:r>
                <a:rPr kumimoji="1" lang="en-US" altLang="ja-JP" sz="1050" dirty="0" smtClean="0">
                  <a:solidFill>
                    <a:schemeClr val="bg1"/>
                  </a:solidFill>
                  <a:latin typeface="BIZ UDPゴシック" panose="020B0400000000000000" pitchFamily="50" charset="-128"/>
                  <a:ea typeface="BIZ UDPゴシック" panose="020B0400000000000000" pitchFamily="50" charset="-128"/>
                </a:rPr>
                <a:t>SKN</a:t>
              </a:r>
              <a:r>
                <a:rPr kumimoji="1" lang="ja-JP" altLang="en-US" sz="1050" dirty="0" smtClean="0">
                  <a:solidFill>
                    <a:schemeClr val="bg1"/>
                  </a:solidFill>
                  <a:latin typeface="BIZ UDPゴシック" panose="020B0400000000000000" pitchFamily="50" charset="-128"/>
                  <a:ea typeface="BIZ UDPゴシック" panose="020B0400000000000000" pitchFamily="50" charset="-128"/>
                </a:rPr>
                <a:t>等</a:t>
              </a:r>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p:txBody>
        </p:sp>
      </p:grpSp>
      <p:grpSp>
        <p:nvGrpSpPr>
          <p:cNvPr id="265" name="グループ化 264"/>
          <p:cNvGrpSpPr/>
          <p:nvPr/>
        </p:nvGrpSpPr>
        <p:grpSpPr>
          <a:xfrm>
            <a:off x="7246918" y="5320192"/>
            <a:ext cx="2554751" cy="1421772"/>
            <a:chOff x="374894" y="1230672"/>
            <a:chExt cx="2830200" cy="1421772"/>
          </a:xfrm>
          <a:solidFill>
            <a:schemeClr val="accent1"/>
          </a:solidFill>
        </p:grpSpPr>
        <p:sp>
          <p:nvSpPr>
            <p:cNvPr id="266" name="角丸四角形 265"/>
            <p:cNvSpPr/>
            <p:nvPr/>
          </p:nvSpPr>
          <p:spPr>
            <a:xfrm>
              <a:off x="374894" y="1230672"/>
              <a:ext cx="2830200" cy="1421772"/>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67" name="テキスト ボックス 266"/>
            <p:cNvSpPr txBox="1"/>
            <p:nvPr/>
          </p:nvSpPr>
          <p:spPr>
            <a:xfrm>
              <a:off x="471484" y="1312538"/>
              <a:ext cx="2633934" cy="1169551"/>
            </a:xfrm>
            <a:prstGeom prst="rect">
              <a:avLst/>
            </a:prstGeom>
            <a:grpFill/>
          </p:spPr>
          <p:txBody>
            <a:bodyPr wrap="square" rtlCol="0">
              <a:spAutoFit/>
            </a:bodyPr>
            <a:lstStyle/>
            <a:p>
              <a:r>
                <a:rPr kumimoji="1" lang="ja-JP" altLang="en-US" sz="1400" dirty="0">
                  <a:solidFill>
                    <a:schemeClr val="bg1"/>
                  </a:solidFill>
                  <a:latin typeface="BIZ UDPゴシック" panose="020B0400000000000000" pitchFamily="50" charset="-128"/>
                  <a:ea typeface="BIZ UDPゴシック" panose="020B0400000000000000" pitchFamily="50" charset="-128"/>
                </a:rPr>
                <a:t>⑧南河内二次</a:t>
              </a:r>
              <a:r>
                <a:rPr kumimoji="1" lang="ja-JP" altLang="en-US" sz="1400" dirty="0" smtClean="0">
                  <a:solidFill>
                    <a:schemeClr val="bg1"/>
                  </a:solidFill>
                  <a:latin typeface="BIZ UDPゴシック" panose="020B0400000000000000" pitchFamily="50" charset="-128"/>
                  <a:ea typeface="BIZ UDPゴシック" panose="020B0400000000000000" pitchFamily="50" charset="-128"/>
                </a:rPr>
                <a:t>医療圏</a:t>
              </a:r>
              <a:endParaRPr kumimoji="1" lang="en-US" altLang="ja-JP" sz="1400" dirty="0" smtClean="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smtClean="0">
                  <a:solidFill>
                    <a:schemeClr val="bg1"/>
                  </a:solidFill>
                  <a:latin typeface="BIZ UDPゴシック" panose="020B0400000000000000" pitchFamily="50" charset="-128"/>
                  <a:ea typeface="BIZ UDPゴシック" panose="020B0400000000000000" pitchFamily="50" charset="-128"/>
                </a:rPr>
                <a:t>・</a:t>
              </a:r>
              <a:r>
                <a:rPr kumimoji="1" lang="ja-JP" altLang="en-US" sz="1400" dirty="0">
                  <a:solidFill>
                    <a:schemeClr val="bg1"/>
                  </a:solidFill>
                  <a:latin typeface="BIZ UDPゴシック" panose="020B0400000000000000" pitchFamily="50" charset="-128"/>
                  <a:ea typeface="BIZ UDPゴシック" panose="020B0400000000000000" pitchFamily="50" charset="-128"/>
                </a:rPr>
                <a:t>ネットワーク活動状況</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bg1"/>
                  </a:solidFill>
                  <a:latin typeface="BIZ UDPゴシック" panose="020B0400000000000000" pitchFamily="50" charset="-128"/>
                  <a:ea typeface="BIZ UDPゴシック" panose="020B0400000000000000" pitchFamily="50" charset="-128"/>
                </a:rPr>
                <a:t>一部の医療機関や福祉事業所等により個別ケースで連携</a:t>
              </a:r>
              <a:r>
                <a:rPr kumimoji="1" lang="ja-JP" altLang="en-US" sz="1400" dirty="0" smtClean="0">
                  <a:solidFill>
                    <a:schemeClr val="bg1"/>
                  </a:solidFill>
                  <a:latin typeface="BIZ UDPゴシック" panose="020B0400000000000000" pitchFamily="50" charset="-128"/>
                  <a:ea typeface="BIZ UDPゴシック" panose="020B0400000000000000" pitchFamily="50" charset="-128"/>
                </a:rPr>
                <a:t>。</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p:txBody>
        </p:sp>
      </p:grpSp>
      <p:grpSp>
        <p:nvGrpSpPr>
          <p:cNvPr id="268" name="グループ化 267"/>
          <p:cNvGrpSpPr/>
          <p:nvPr/>
        </p:nvGrpSpPr>
        <p:grpSpPr>
          <a:xfrm>
            <a:off x="7012698" y="1011672"/>
            <a:ext cx="2788973" cy="1187590"/>
            <a:chOff x="257017" y="1194103"/>
            <a:chExt cx="2977566" cy="1277685"/>
          </a:xfrm>
          <a:solidFill>
            <a:schemeClr val="accent1"/>
          </a:solidFill>
        </p:grpSpPr>
        <p:sp>
          <p:nvSpPr>
            <p:cNvPr id="269" name="角丸四角形 268"/>
            <p:cNvSpPr/>
            <p:nvPr/>
          </p:nvSpPr>
          <p:spPr>
            <a:xfrm>
              <a:off x="257017" y="1194103"/>
              <a:ext cx="2977566" cy="1277685"/>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70" name="テキスト ボックス 269"/>
            <p:cNvSpPr txBox="1"/>
            <p:nvPr/>
          </p:nvSpPr>
          <p:spPr>
            <a:xfrm>
              <a:off x="402813" y="1282386"/>
              <a:ext cx="2715506" cy="1115690"/>
            </a:xfrm>
            <a:prstGeom prst="rect">
              <a:avLst/>
            </a:prstGeom>
            <a:grpFill/>
          </p:spPr>
          <p:txBody>
            <a:bodyPr wrap="square" rtlCol="0">
              <a:spAutoFit/>
            </a:bodyPr>
            <a:lstStyle/>
            <a:p>
              <a:r>
                <a:rPr kumimoji="1" lang="ja-JP" altLang="en-US" sz="1400" dirty="0">
                  <a:solidFill>
                    <a:schemeClr val="bg1"/>
                  </a:solidFill>
                  <a:latin typeface="BIZ UDPゴシック" panose="020B0400000000000000" pitchFamily="50" charset="-128"/>
                  <a:ea typeface="BIZ UDPゴシック" panose="020B0400000000000000" pitchFamily="50" charset="-128"/>
                </a:rPr>
                <a:t>⑤三島二次</a:t>
              </a:r>
              <a:r>
                <a:rPr kumimoji="1" lang="ja-JP" altLang="en-US" sz="1400" dirty="0" smtClean="0">
                  <a:solidFill>
                    <a:schemeClr val="bg1"/>
                  </a:solidFill>
                  <a:latin typeface="BIZ UDPゴシック" panose="020B0400000000000000" pitchFamily="50" charset="-128"/>
                  <a:ea typeface="BIZ UDPゴシック" panose="020B0400000000000000" pitchFamily="50" charset="-128"/>
                </a:rPr>
                <a:t>医療圏</a:t>
              </a:r>
              <a:endParaRPr kumimoji="1" lang="en-US" altLang="ja-JP" sz="1400" dirty="0" smtClean="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smtClean="0">
                  <a:solidFill>
                    <a:schemeClr val="bg1"/>
                  </a:solidFill>
                  <a:latin typeface="BIZ UDPゴシック" panose="020B0400000000000000" pitchFamily="50" charset="-128"/>
                  <a:ea typeface="BIZ UDPゴシック" panose="020B0400000000000000" pitchFamily="50" charset="-128"/>
                </a:rPr>
                <a:t>・</a:t>
              </a:r>
              <a:r>
                <a:rPr kumimoji="1" lang="ja-JP" altLang="en-US" sz="1400" dirty="0">
                  <a:solidFill>
                    <a:schemeClr val="bg1"/>
                  </a:solidFill>
                  <a:latin typeface="BIZ UDPゴシック" panose="020B0400000000000000" pitchFamily="50" charset="-128"/>
                  <a:ea typeface="BIZ UDPゴシック" panose="020B0400000000000000" pitchFamily="50" charset="-128"/>
                </a:rPr>
                <a:t>ネットワーク活動状況</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bg1"/>
                  </a:solidFill>
                  <a:latin typeface="BIZ UDPゴシック" panose="020B0400000000000000" pitchFamily="50" charset="-128"/>
                  <a:ea typeface="BIZ UDPゴシック" panose="020B0400000000000000" pitchFamily="50" charset="-128"/>
                </a:rPr>
                <a:t>一部の医療機関や福祉事業所等により個別ケースで連携。</a:t>
              </a:r>
              <a:endParaRPr kumimoji="1" lang="en-US" altLang="ja-JP" sz="1400" dirty="0">
                <a:solidFill>
                  <a:schemeClr val="bg1"/>
                </a:solidFill>
                <a:latin typeface="BIZ UDPゴシック" panose="020B0400000000000000" pitchFamily="50" charset="-128"/>
                <a:ea typeface="BIZ UDPゴシック" panose="020B0400000000000000" pitchFamily="50" charset="-128"/>
              </a:endParaRPr>
            </a:p>
            <a:p>
              <a:endParaRPr kumimoji="1" lang="en-US" altLang="ja-JP" sz="1050" dirty="0">
                <a:solidFill>
                  <a:schemeClr val="bg1"/>
                </a:solidFill>
                <a:latin typeface="BIZ UDPゴシック" panose="020B0400000000000000" pitchFamily="50" charset="-128"/>
                <a:ea typeface="BIZ UDPゴシック" panose="020B0400000000000000" pitchFamily="50" charset="-128"/>
              </a:endParaRPr>
            </a:p>
          </p:txBody>
        </p:sp>
      </p:grpSp>
      <p:sp>
        <p:nvSpPr>
          <p:cNvPr id="8" name="スライド番号プレースホルダー 7"/>
          <p:cNvSpPr>
            <a:spLocks noGrp="1"/>
          </p:cNvSpPr>
          <p:nvPr>
            <p:ph type="sldNum" sz="quarter" idx="12"/>
          </p:nvPr>
        </p:nvSpPr>
        <p:spPr>
          <a:xfrm>
            <a:off x="7677150" y="6492875"/>
            <a:ext cx="2228850" cy="365125"/>
          </a:xfrm>
        </p:spPr>
        <p:txBody>
          <a:bodyPr/>
          <a:lstStyle/>
          <a:p>
            <a:fld id="{6FDCE7D8-5AA9-4F7F-9A02-70747018E543}" type="slidenum">
              <a:rPr kumimoji="1" lang="ja-JP" altLang="en-US" smtClean="0"/>
              <a:t>2</a:t>
            </a:fld>
            <a:endParaRPr kumimoji="1" lang="ja-JP" altLang="en-US" dirty="0"/>
          </a:p>
        </p:txBody>
      </p:sp>
    </p:spTree>
    <p:extLst>
      <p:ext uri="{BB962C8B-B14F-4D97-AF65-F5344CB8AC3E}">
        <p14:creationId xmlns:p14="http://schemas.microsoft.com/office/powerpoint/2010/main" val="3928952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テキスト ボックス 86"/>
          <p:cNvSpPr txBox="1"/>
          <p:nvPr/>
        </p:nvSpPr>
        <p:spPr>
          <a:xfrm>
            <a:off x="0" y="661418"/>
            <a:ext cx="9858735" cy="5078313"/>
          </a:xfrm>
          <a:prstGeom prst="rect">
            <a:avLst/>
          </a:prstGeom>
          <a:noFill/>
        </p:spPr>
        <p:txBody>
          <a:bodyPr wrap="square" rtlCol="0">
            <a:spAutoFit/>
          </a:bodyPr>
          <a:lstStyle/>
          <a:p>
            <a:r>
              <a:rPr kumimoji="1" lang="ja-JP" altLang="en-US" b="1" dirty="0"/>
              <a:t>４．</a:t>
            </a:r>
            <a:r>
              <a:rPr kumimoji="1" lang="ja-JP" altLang="en-US" b="1" dirty="0">
                <a:solidFill>
                  <a:prstClr val="black"/>
                </a:solidFill>
              </a:rPr>
              <a:t>ネットワークのイメージ</a:t>
            </a:r>
            <a:r>
              <a:rPr kumimoji="1" lang="en-US" altLang="ja-JP" b="1" dirty="0">
                <a:solidFill>
                  <a:prstClr val="black"/>
                </a:solidFill>
              </a:rPr>
              <a:t>(</a:t>
            </a:r>
            <a:r>
              <a:rPr kumimoji="1" lang="ja-JP" altLang="en-US" b="1" dirty="0">
                <a:solidFill>
                  <a:prstClr val="black"/>
                </a:solidFill>
              </a:rPr>
              <a:t>再掲</a:t>
            </a:r>
            <a:r>
              <a:rPr kumimoji="1" lang="en-US" altLang="ja-JP" b="1" dirty="0">
                <a:solidFill>
                  <a:prstClr val="black"/>
                </a:solidFill>
              </a:rPr>
              <a:t>)</a:t>
            </a:r>
            <a:endParaRPr kumimoji="1" lang="en-US" altLang="ja-JP" b="1" dirty="0"/>
          </a:p>
          <a:p>
            <a:pPr marL="342900" indent="-342900">
              <a:buFont typeface="+mj-lt"/>
              <a:buAutoNum type="arabicPeriod"/>
            </a:pPr>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endParaRPr kumimoji="1" lang="en-US" altLang="ja-JP" b="1" dirty="0"/>
          </a:p>
          <a:p>
            <a:pPr marL="342900" indent="-342900">
              <a:buFont typeface="+mj-lt"/>
              <a:buAutoNum type="arabicPeriod"/>
            </a:pPr>
            <a:endParaRPr kumimoji="1" lang="en-US" altLang="ja-JP" b="1" dirty="0"/>
          </a:p>
          <a:p>
            <a:pPr marL="342900" indent="-342900">
              <a:buFont typeface="+mj-lt"/>
              <a:buAutoNum type="arabicPeriod"/>
            </a:pPr>
            <a:endParaRPr kumimoji="1" lang="ja-JP" altLang="en-US" b="1" dirty="0"/>
          </a:p>
        </p:txBody>
      </p:sp>
      <p:sp>
        <p:nvSpPr>
          <p:cNvPr id="9" name="右矢印 8"/>
          <p:cNvSpPr/>
          <p:nvPr/>
        </p:nvSpPr>
        <p:spPr>
          <a:xfrm>
            <a:off x="6211049" y="4119758"/>
            <a:ext cx="1320176" cy="3607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72" name="グループ化 71"/>
          <p:cNvGrpSpPr/>
          <p:nvPr/>
        </p:nvGrpSpPr>
        <p:grpSpPr>
          <a:xfrm>
            <a:off x="2785203" y="3452330"/>
            <a:ext cx="2803227" cy="2271829"/>
            <a:chOff x="2783713" y="3614390"/>
            <a:chExt cx="2803227" cy="2271829"/>
          </a:xfrm>
        </p:grpSpPr>
        <p:cxnSp>
          <p:nvCxnSpPr>
            <p:cNvPr id="73" name="直線コネクタ 72"/>
            <p:cNvCxnSpPr/>
            <p:nvPr/>
          </p:nvCxnSpPr>
          <p:spPr>
            <a:xfrm flipV="1">
              <a:off x="3020420" y="5136829"/>
              <a:ext cx="649761" cy="298477"/>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flipV="1">
              <a:off x="2783713" y="4754273"/>
              <a:ext cx="758317" cy="18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直線コネクタ 74"/>
            <p:cNvCxnSpPr>
              <a:endCxn id="52" idx="1"/>
            </p:cNvCxnSpPr>
            <p:nvPr/>
          </p:nvCxnSpPr>
          <p:spPr>
            <a:xfrm>
              <a:off x="3124748" y="4111775"/>
              <a:ext cx="584099" cy="418922"/>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直線コネクタ 75"/>
            <p:cNvCxnSpPr>
              <a:endCxn id="52" idx="0"/>
            </p:cNvCxnSpPr>
            <p:nvPr/>
          </p:nvCxnSpPr>
          <p:spPr>
            <a:xfrm>
              <a:off x="4183775" y="3614390"/>
              <a:ext cx="5152" cy="773266"/>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直線コネクタ 76"/>
            <p:cNvCxnSpPr>
              <a:stCxn id="66" idx="3"/>
              <a:endCxn id="52" idx="7"/>
            </p:cNvCxnSpPr>
            <p:nvPr/>
          </p:nvCxnSpPr>
          <p:spPr>
            <a:xfrm flipH="1">
              <a:off x="4604900" y="4108147"/>
              <a:ext cx="620660" cy="426329"/>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直線コネクタ 77"/>
            <p:cNvCxnSpPr>
              <a:stCxn id="70" idx="2"/>
            </p:cNvCxnSpPr>
            <p:nvPr/>
          </p:nvCxnSpPr>
          <p:spPr>
            <a:xfrm flipH="1">
              <a:off x="4748587" y="4668160"/>
              <a:ext cx="734358" cy="13366"/>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flipH="1" flipV="1">
              <a:off x="4748585" y="5029555"/>
              <a:ext cx="838355" cy="433758"/>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直線コネクタ 79"/>
            <p:cNvCxnSpPr>
              <a:stCxn id="57" idx="0"/>
              <a:endCxn id="52" idx="4"/>
            </p:cNvCxnSpPr>
            <p:nvPr/>
          </p:nvCxnSpPr>
          <p:spPr>
            <a:xfrm flipV="1">
              <a:off x="3499646" y="5364401"/>
              <a:ext cx="689281" cy="521818"/>
            </a:xfrm>
            <a:prstGeom prst="line">
              <a:avLst/>
            </a:prstGeom>
          </p:spPr>
          <p:style>
            <a:lnRef idx="1">
              <a:schemeClr val="accent1"/>
            </a:lnRef>
            <a:fillRef idx="0">
              <a:schemeClr val="accent1"/>
            </a:fillRef>
            <a:effectRef idx="0">
              <a:schemeClr val="accent1"/>
            </a:effectRef>
            <a:fontRef idx="minor">
              <a:schemeClr val="tx1"/>
            </a:fontRef>
          </p:style>
        </p:cxnSp>
      </p:grpSp>
      <p:sp>
        <p:nvSpPr>
          <p:cNvPr id="88" name="円/楕円 24"/>
          <p:cNvSpPr/>
          <p:nvPr/>
        </p:nvSpPr>
        <p:spPr>
          <a:xfrm>
            <a:off x="2246941" y="3639528"/>
            <a:ext cx="3951101" cy="265706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a:xfrm>
            <a:off x="0" y="0"/>
            <a:ext cx="9906000" cy="648000"/>
          </a:xfrm>
          <a:solidFill>
            <a:schemeClr val="accent5">
              <a:lumMod val="75000"/>
            </a:schemeClr>
          </a:solidFill>
          <a:ln>
            <a:solidFill>
              <a:schemeClr val="accent2">
                <a:lumMod val="20000"/>
                <a:lumOff val="80000"/>
              </a:schemeClr>
            </a:solidFill>
          </a:ln>
        </p:spPr>
        <p:txBody>
          <a:bodyPr>
            <a:normAutofit/>
          </a:bodyPr>
          <a:lstStyle/>
          <a:p>
            <a:pPr algn="ctr"/>
            <a:r>
              <a:rPr lang="ja-JP" altLang="en-US" sz="2200" b="1" dirty="0">
                <a:solidFill>
                  <a:schemeClr val="bg1"/>
                </a:solidFill>
                <a:latin typeface="+mn-ea"/>
                <a:ea typeface="+mn-ea"/>
              </a:rPr>
              <a:t>議題１　地域支援ネットワークの再構築について</a:t>
            </a:r>
          </a:p>
        </p:txBody>
      </p:sp>
      <p:sp>
        <p:nvSpPr>
          <p:cNvPr id="8" name="スライド番号プレースホルダー 7"/>
          <p:cNvSpPr>
            <a:spLocks noGrp="1"/>
          </p:cNvSpPr>
          <p:nvPr>
            <p:ph type="sldNum" sz="quarter" idx="12"/>
          </p:nvPr>
        </p:nvSpPr>
        <p:spPr>
          <a:xfrm>
            <a:off x="7677150" y="6492875"/>
            <a:ext cx="2228850" cy="365125"/>
          </a:xfrm>
        </p:spPr>
        <p:txBody>
          <a:bodyPr/>
          <a:lstStyle/>
          <a:p>
            <a:fld id="{6FDCE7D8-5AA9-4F7F-9A02-70747018E543}" type="slidenum">
              <a:rPr kumimoji="1" lang="ja-JP" altLang="en-US" smtClean="0"/>
              <a:t>3</a:t>
            </a:fld>
            <a:endParaRPr kumimoji="1" lang="ja-JP" altLang="en-US" dirty="0"/>
          </a:p>
        </p:txBody>
      </p:sp>
      <p:sp>
        <p:nvSpPr>
          <p:cNvPr id="10" name="テキスト ボックス 9"/>
          <p:cNvSpPr txBox="1"/>
          <p:nvPr/>
        </p:nvSpPr>
        <p:spPr>
          <a:xfrm>
            <a:off x="9105363" y="185500"/>
            <a:ext cx="596679"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資料１</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p:txBody>
      </p:sp>
      <p:sp>
        <p:nvSpPr>
          <p:cNvPr id="52" name="円/楕円 12"/>
          <p:cNvSpPr/>
          <p:nvPr/>
        </p:nvSpPr>
        <p:spPr>
          <a:xfrm>
            <a:off x="3447376" y="4229375"/>
            <a:ext cx="1357869" cy="976745"/>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err="1">
                <a:solidFill>
                  <a:schemeClr val="tx1"/>
                </a:solidFill>
              </a:rPr>
              <a:t>高次脳機能障がい</a:t>
            </a:r>
            <a:r>
              <a:rPr kumimoji="1" lang="ja-JP" altLang="en-US" sz="1100" b="1" dirty="0">
                <a:solidFill>
                  <a:schemeClr val="tx1"/>
                </a:solidFill>
              </a:rPr>
              <a:t>者</a:t>
            </a:r>
            <a:endParaRPr kumimoji="1" lang="en-US" altLang="ja-JP" sz="1100" b="1" dirty="0">
              <a:solidFill>
                <a:schemeClr val="tx1"/>
              </a:solidFill>
            </a:endParaRPr>
          </a:p>
          <a:p>
            <a:pPr algn="ctr"/>
            <a:r>
              <a:rPr kumimoji="1" lang="ja-JP" altLang="en-US" sz="1100" b="1" dirty="0">
                <a:solidFill>
                  <a:schemeClr val="tx1"/>
                </a:solidFill>
              </a:rPr>
              <a:t>ニーズ</a:t>
            </a:r>
            <a:endParaRPr kumimoji="1" lang="en-US" altLang="ja-JP" sz="1100" b="1" dirty="0">
              <a:solidFill>
                <a:schemeClr val="tx1"/>
              </a:solidFill>
            </a:endParaRPr>
          </a:p>
        </p:txBody>
      </p:sp>
      <p:sp>
        <p:nvSpPr>
          <p:cNvPr id="53" name="円/楕円 21"/>
          <p:cNvSpPr/>
          <p:nvPr/>
        </p:nvSpPr>
        <p:spPr>
          <a:xfrm>
            <a:off x="3562064" y="2740018"/>
            <a:ext cx="1275171" cy="789218"/>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8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行政機関</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pPr algn="ctr"/>
            <a:r>
              <a:rPr kumimoji="1" lang="en-US" altLang="ja-JP" sz="1000" b="1" dirty="0">
                <a:solidFill>
                  <a:schemeClr val="tx1"/>
                </a:solidFill>
                <a:latin typeface="BIZ UDPゴシック" panose="020B0400000000000000" pitchFamily="50" charset="-128"/>
                <a:ea typeface="BIZ UDPゴシック" panose="020B0400000000000000" pitchFamily="50" charset="-128"/>
              </a:rPr>
              <a:t>(</a:t>
            </a:r>
            <a:r>
              <a:rPr kumimoji="1" lang="ja-JP" altLang="en-US" sz="1000" b="1" dirty="0">
                <a:solidFill>
                  <a:schemeClr val="tx1"/>
                </a:solidFill>
                <a:latin typeface="BIZ UDPゴシック" panose="020B0400000000000000" pitchFamily="50" charset="-128"/>
                <a:ea typeface="BIZ UDPゴシック" panose="020B0400000000000000" pitchFamily="50" charset="-128"/>
              </a:rPr>
              <a:t>市町村、</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福祉事務所</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lang="ja-JP" altLang="en-US" sz="1000" b="1" dirty="0">
                <a:solidFill>
                  <a:schemeClr val="tx1"/>
                </a:solidFill>
                <a:latin typeface="BIZ UDPゴシック" panose="020B0400000000000000" pitchFamily="50" charset="-128"/>
                <a:ea typeface="BIZ UDPゴシック" panose="020B0400000000000000" pitchFamily="50" charset="-128"/>
              </a:rPr>
              <a:t>保健所・等）</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endParaRPr kumimoji="1" lang="ja-JP" altLang="en-US" sz="1400" b="1" dirty="0">
              <a:solidFill>
                <a:schemeClr val="tx1"/>
              </a:solidFill>
              <a:latin typeface="BIZ UDPゴシック" panose="020B0400000000000000" pitchFamily="50" charset="-128"/>
              <a:ea typeface="BIZ UDPゴシック" panose="020B0400000000000000" pitchFamily="50" charset="-128"/>
            </a:endParaRPr>
          </a:p>
        </p:txBody>
      </p:sp>
      <p:sp>
        <p:nvSpPr>
          <p:cNvPr id="54" name="円/楕円 22"/>
          <p:cNvSpPr/>
          <p:nvPr/>
        </p:nvSpPr>
        <p:spPr>
          <a:xfrm>
            <a:off x="2049951" y="3296841"/>
            <a:ext cx="1325786" cy="707315"/>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教育機関</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pPr algn="ctr"/>
            <a:r>
              <a:rPr lang="en-US" altLang="ja-JP" sz="1000" b="1" dirty="0">
                <a:solidFill>
                  <a:schemeClr val="tx1"/>
                </a:solidFill>
                <a:latin typeface="BIZ UDPゴシック" panose="020B0400000000000000" pitchFamily="50" charset="-128"/>
                <a:ea typeface="BIZ UDPゴシック" panose="020B0400000000000000" pitchFamily="50" charset="-128"/>
              </a:rPr>
              <a:t>(</a:t>
            </a:r>
            <a:r>
              <a:rPr lang="ja-JP" altLang="en-US" sz="1000" b="1" dirty="0">
                <a:solidFill>
                  <a:schemeClr val="tx1"/>
                </a:solidFill>
                <a:latin typeface="BIZ UDPゴシック" panose="020B0400000000000000" pitchFamily="50" charset="-128"/>
                <a:ea typeface="BIZ UDPゴシック" panose="020B0400000000000000" pitchFamily="50" charset="-128"/>
              </a:rPr>
              <a:t>教育委員会、学校等）</a:t>
            </a:r>
            <a:endParaRPr kumimoji="1" lang="ja-JP" altLang="en-US" sz="1000" b="1" dirty="0">
              <a:solidFill>
                <a:schemeClr val="tx1"/>
              </a:solidFill>
              <a:latin typeface="BIZ UDPゴシック" panose="020B0400000000000000" pitchFamily="50" charset="-128"/>
              <a:ea typeface="BIZ UDPゴシック" panose="020B0400000000000000" pitchFamily="50" charset="-128"/>
            </a:endParaRPr>
          </a:p>
        </p:txBody>
      </p:sp>
      <p:sp>
        <p:nvSpPr>
          <p:cNvPr id="55" name="円/楕円 19"/>
          <p:cNvSpPr/>
          <p:nvPr/>
        </p:nvSpPr>
        <p:spPr>
          <a:xfrm>
            <a:off x="1334586" y="4056226"/>
            <a:ext cx="1508773" cy="885779"/>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BIZ UDPゴシック" panose="020B0400000000000000" pitchFamily="50" charset="-128"/>
                <a:ea typeface="BIZ UDPゴシック" panose="020B0400000000000000" pitchFamily="50" charset="-128"/>
              </a:rPr>
              <a:t>就労支援機関</a:t>
            </a:r>
            <a:endParaRPr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en-US" altLang="ja-JP" sz="900" b="1" dirty="0">
                <a:solidFill>
                  <a:schemeClr val="tx1"/>
                </a:solidFill>
                <a:latin typeface="BIZ UDPゴシック" panose="020B0400000000000000" pitchFamily="50" charset="-128"/>
                <a:ea typeface="BIZ UDPゴシック" panose="020B0400000000000000" pitchFamily="50" charset="-128"/>
              </a:rPr>
              <a:t>(</a:t>
            </a:r>
            <a:r>
              <a:rPr lang="ja-JP" altLang="en-US" sz="900" b="1" dirty="0" err="1">
                <a:solidFill>
                  <a:schemeClr val="tx1"/>
                </a:solidFill>
                <a:latin typeface="BIZ UDPゴシック" panose="020B0400000000000000" pitchFamily="50" charset="-128"/>
                <a:ea typeface="BIZ UDPゴシック" panose="020B0400000000000000" pitchFamily="50" charset="-128"/>
              </a:rPr>
              <a:t>障がい</a:t>
            </a:r>
            <a:r>
              <a:rPr lang="ja-JP" altLang="en-US" sz="900" b="1" dirty="0">
                <a:solidFill>
                  <a:schemeClr val="tx1"/>
                </a:solidFill>
                <a:latin typeface="BIZ UDPゴシック" panose="020B0400000000000000" pitchFamily="50" charset="-128"/>
                <a:ea typeface="BIZ UDPゴシック" panose="020B0400000000000000" pitchFamily="50" charset="-128"/>
              </a:rPr>
              <a:t>者就業・生活支援センター、企業等）</a:t>
            </a:r>
            <a:endParaRPr kumimoji="1" lang="ja-JP" altLang="en-US" sz="900" b="1" dirty="0">
              <a:solidFill>
                <a:schemeClr val="tx1"/>
              </a:solidFill>
              <a:latin typeface="BIZ UDPゴシック" panose="020B0400000000000000" pitchFamily="50" charset="-128"/>
              <a:ea typeface="BIZ UDPゴシック" panose="020B0400000000000000" pitchFamily="50" charset="-128"/>
            </a:endParaRPr>
          </a:p>
        </p:txBody>
      </p:sp>
      <p:sp>
        <p:nvSpPr>
          <p:cNvPr id="56" name="円/楕円 17"/>
          <p:cNvSpPr/>
          <p:nvPr/>
        </p:nvSpPr>
        <p:spPr>
          <a:xfrm>
            <a:off x="1681990" y="4989080"/>
            <a:ext cx="1352657" cy="896195"/>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err="1">
                <a:solidFill>
                  <a:schemeClr val="tx1"/>
                </a:solidFill>
                <a:latin typeface="BIZ UDPゴシック" panose="020B0400000000000000" pitchFamily="50" charset="-128"/>
                <a:ea typeface="BIZ UDPゴシック" panose="020B0400000000000000" pitchFamily="50" charset="-128"/>
              </a:rPr>
              <a:t>障がい</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福祉サービス</a:t>
            </a:r>
            <a:endParaRPr kumimoji="1" lang="en-US" altLang="ja-JP" sz="1200" b="1" dirty="0">
              <a:solidFill>
                <a:schemeClr val="tx1"/>
              </a:solidFill>
              <a:latin typeface="BIZ UDPゴシック" panose="020B0400000000000000" pitchFamily="50" charset="-128"/>
              <a:ea typeface="BIZ UDPゴシック" panose="020B0400000000000000" pitchFamily="50" charset="-128"/>
            </a:endParaRPr>
          </a:p>
          <a:p>
            <a:pPr algn="ctr"/>
            <a:r>
              <a:rPr lang="en-US" altLang="ja-JP" sz="800" b="1" dirty="0">
                <a:solidFill>
                  <a:schemeClr val="tx1"/>
                </a:solidFill>
                <a:latin typeface="BIZ UDPゴシック" panose="020B0400000000000000" pitchFamily="50" charset="-128"/>
                <a:ea typeface="BIZ UDPゴシック" panose="020B0400000000000000" pitchFamily="50" charset="-128"/>
              </a:rPr>
              <a:t>(</a:t>
            </a:r>
            <a:r>
              <a:rPr lang="ja-JP" altLang="en-US" sz="800" b="1" dirty="0">
                <a:solidFill>
                  <a:schemeClr val="tx1"/>
                </a:solidFill>
                <a:latin typeface="BIZ UDPゴシック" panose="020B0400000000000000" pitchFamily="50" charset="-128"/>
                <a:ea typeface="BIZ UDPゴシック" panose="020B0400000000000000" pitchFamily="50" charset="-128"/>
              </a:rPr>
              <a:t>ホームヘルプ、ショートステイ、自立訓練、就労移行等</a:t>
            </a:r>
            <a:r>
              <a:rPr lang="en-US" altLang="ja-JP" sz="800" b="1" dirty="0">
                <a:solidFill>
                  <a:schemeClr val="tx1"/>
                </a:solidFill>
                <a:latin typeface="BIZ UDPゴシック" panose="020B0400000000000000" pitchFamily="50" charset="-128"/>
                <a:ea typeface="BIZ UDPゴシック" panose="020B0400000000000000" pitchFamily="50" charset="-128"/>
              </a:rPr>
              <a:t>)</a:t>
            </a:r>
            <a:endParaRPr kumimoji="1" lang="en-US" altLang="ja-JP" sz="800" b="1" dirty="0">
              <a:solidFill>
                <a:schemeClr val="tx1"/>
              </a:solidFill>
              <a:latin typeface="BIZ UDPゴシック" panose="020B0400000000000000" pitchFamily="50" charset="-128"/>
              <a:ea typeface="BIZ UDPゴシック" panose="020B0400000000000000" pitchFamily="50" charset="-128"/>
            </a:endParaRPr>
          </a:p>
        </p:txBody>
      </p:sp>
      <p:sp>
        <p:nvSpPr>
          <p:cNvPr id="57" name="円/楕円 16"/>
          <p:cNvSpPr/>
          <p:nvPr/>
        </p:nvSpPr>
        <p:spPr>
          <a:xfrm>
            <a:off x="2752901" y="5727938"/>
            <a:ext cx="1368258" cy="901336"/>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介護保険サービス</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pPr algn="ctr"/>
            <a:r>
              <a:rPr lang="en-US" altLang="ja-JP" sz="1000" b="1" dirty="0">
                <a:solidFill>
                  <a:schemeClr val="tx1"/>
                </a:solidFill>
                <a:latin typeface="BIZ UDPゴシック" panose="020B0400000000000000" pitchFamily="50" charset="-128"/>
                <a:ea typeface="BIZ UDPゴシック" panose="020B0400000000000000" pitchFamily="50" charset="-128"/>
              </a:rPr>
              <a:t>(</a:t>
            </a:r>
            <a:r>
              <a:rPr lang="ja-JP" altLang="en-US" sz="1000" b="1" dirty="0">
                <a:solidFill>
                  <a:schemeClr val="tx1"/>
                </a:solidFill>
                <a:latin typeface="BIZ UDPゴシック" panose="020B0400000000000000" pitchFamily="50" charset="-128"/>
                <a:ea typeface="BIZ UDPゴシック" panose="020B0400000000000000" pitchFamily="50" charset="-128"/>
              </a:rPr>
              <a:t>ホームヘルプ、デイケア等）</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endParaRPr kumimoji="1" lang="ja-JP" altLang="en-US" sz="1400" b="1" dirty="0">
              <a:solidFill>
                <a:schemeClr val="tx1"/>
              </a:solidFill>
              <a:latin typeface="BIZ UDPゴシック" panose="020B0400000000000000" pitchFamily="50" charset="-128"/>
              <a:ea typeface="BIZ UDPゴシック" panose="020B0400000000000000" pitchFamily="50" charset="-128"/>
            </a:endParaRPr>
          </a:p>
        </p:txBody>
      </p:sp>
      <p:sp>
        <p:nvSpPr>
          <p:cNvPr id="58" name="円/楕円 15"/>
          <p:cNvSpPr/>
          <p:nvPr/>
        </p:nvSpPr>
        <p:spPr>
          <a:xfrm>
            <a:off x="4317854" y="5724159"/>
            <a:ext cx="1193462" cy="873835"/>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医療</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機関</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pPr algn="ctr"/>
            <a:r>
              <a:rPr lang="en-US" altLang="ja-JP" sz="1000" b="1" dirty="0">
                <a:solidFill>
                  <a:schemeClr val="tx1"/>
                </a:solidFill>
                <a:latin typeface="BIZ UDPゴシック" panose="020B0400000000000000" pitchFamily="50" charset="-128"/>
                <a:ea typeface="BIZ UDPゴシック" panose="020B0400000000000000" pitchFamily="50" charset="-128"/>
              </a:rPr>
              <a:t>(</a:t>
            </a:r>
            <a:r>
              <a:rPr lang="ja-JP" altLang="en-US" sz="1000" b="1" dirty="0">
                <a:solidFill>
                  <a:schemeClr val="tx1"/>
                </a:solidFill>
                <a:latin typeface="BIZ UDPゴシック" panose="020B0400000000000000" pitchFamily="50" charset="-128"/>
                <a:ea typeface="BIZ UDPゴシック" panose="020B0400000000000000" pitchFamily="50" charset="-128"/>
              </a:rPr>
              <a:t>急性期・回復期病院、診療所等</a:t>
            </a:r>
            <a:r>
              <a:rPr lang="en-US" altLang="ja-JP" sz="1000" b="1" dirty="0">
                <a:solidFill>
                  <a:schemeClr val="tx1"/>
                </a:solidFill>
                <a:latin typeface="BIZ UDPゴシック" panose="020B0400000000000000" pitchFamily="50" charset="-128"/>
                <a:ea typeface="BIZ UDPゴシック" panose="020B0400000000000000" pitchFamily="50" charset="-128"/>
              </a:rPr>
              <a:t>)</a:t>
            </a:r>
            <a:endParaRPr kumimoji="1" lang="ja-JP" altLang="en-US" sz="1000" b="1" dirty="0">
              <a:solidFill>
                <a:schemeClr val="tx1"/>
              </a:solidFill>
              <a:latin typeface="BIZ UDPゴシック" panose="020B0400000000000000" pitchFamily="50" charset="-128"/>
              <a:ea typeface="BIZ UDPゴシック" panose="020B0400000000000000" pitchFamily="50" charset="-128"/>
            </a:endParaRPr>
          </a:p>
        </p:txBody>
      </p:sp>
      <p:sp>
        <p:nvSpPr>
          <p:cNvPr id="59" name="角丸四角形 58"/>
          <p:cNvSpPr/>
          <p:nvPr/>
        </p:nvSpPr>
        <p:spPr>
          <a:xfrm>
            <a:off x="877190" y="3491948"/>
            <a:ext cx="1266074" cy="357164"/>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BIZ UDPゴシック" panose="020B0400000000000000" pitchFamily="50" charset="-128"/>
                <a:ea typeface="BIZ UDPゴシック" panose="020B0400000000000000" pitchFamily="50" charset="-128"/>
              </a:rPr>
              <a:t>復学・就職</a:t>
            </a:r>
          </a:p>
        </p:txBody>
      </p:sp>
      <p:sp>
        <p:nvSpPr>
          <p:cNvPr id="60" name="角丸四角形 59"/>
          <p:cNvSpPr/>
          <p:nvPr/>
        </p:nvSpPr>
        <p:spPr>
          <a:xfrm>
            <a:off x="1897801" y="5989308"/>
            <a:ext cx="1143501" cy="353715"/>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BIZ UDPゴシック" panose="020B0400000000000000" pitchFamily="50" charset="-128"/>
                <a:ea typeface="BIZ UDPゴシック" panose="020B0400000000000000" pitchFamily="50" charset="-128"/>
              </a:rPr>
              <a:t>ホームヘルプショート等</a:t>
            </a:r>
          </a:p>
        </p:txBody>
      </p:sp>
      <p:sp>
        <p:nvSpPr>
          <p:cNvPr id="62" name="角丸四角形 61"/>
          <p:cNvSpPr/>
          <p:nvPr/>
        </p:nvSpPr>
        <p:spPr>
          <a:xfrm>
            <a:off x="5232873" y="5991962"/>
            <a:ext cx="1275098" cy="52791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BIZ UDPゴシック" panose="020B0400000000000000" pitchFamily="50" charset="-128"/>
                <a:ea typeface="BIZ UDPゴシック" panose="020B0400000000000000" pitchFamily="50" charset="-128"/>
              </a:rPr>
              <a:t>診断・評価、</a:t>
            </a:r>
            <a:endParaRPr kumimoji="1" lang="en-US" altLang="ja-JP" sz="11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100" b="1" dirty="0">
                <a:solidFill>
                  <a:schemeClr val="bg1"/>
                </a:solidFill>
                <a:latin typeface="BIZ UDPゴシック" panose="020B0400000000000000" pitchFamily="50" charset="-128"/>
                <a:ea typeface="BIZ UDPゴシック" panose="020B0400000000000000" pitchFamily="50" charset="-128"/>
              </a:rPr>
              <a:t>外来、通所リハ、</a:t>
            </a:r>
            <a:endParaRPr kumimoji="1" lang="en-US" altLang="ja-JP" sz="1100" b="1" dirty="0">
              <a:solidFill>
                <a:schemeClr val="bg1"/>
              </a:solidFill>
              <a:latin typeface="BIZ UDPゴシック" panose="020B0400000000000000" pitchFamily="50" charset="-128"/>
              <a:ea typeface="BIZ UDPゴシック" panose="020B0400000000000000" pitchFamily="50" charset="-128"/>
            </a:endParaRPr>
          </a:p>
        </p:txBody>
      </p:sp>
      <p:sp>
        <p:nvSpPr>
          <p:cNvPr id="63" name="角丸四角形 62"/>
          <p:cNvSpPr/>
          <p:nvPr/>
        </p:nvSpPr>
        <p:spPr>
          <a:xfrm>
            <a:off x="217036" y="4360584"/>
            <a:ext cx="1266074" cy="357164"/>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BIZ UDPゴシック" panose="020B0400000000000000" pitchFamily="50" charset="-128"/>
                <a:ea typeface="BIZ UDPゴシック" panose="020B0400000000000000" pitchFamily="50" charset="-128"/>
              </a:rPr>
              <a:t>復職</a:t>
            </a:r>
            <a:r>
              <a:rPr kumimoji="1" lang="ja-JP" altLang="en-US" sz="1600" b="1" dirty="0">
                <a:solidFill>
                  <a:schemeClr val="bg1"/>
                </a:solidFill>
                <a:latin typeface="BIZ UDPゴシック" panose="020B0400000000000000" pitchFamily="50" charset="-128"/>
                <a:ea typeface="BIZ UDPゴシック" panose="020B0400000000000000" pitchFamily="50" charset="-128"/>
              </a:rPr>
              <a:t>・就労</a:t>
            </a:r>
          </a:p>
        </p:txBody>
      </p:sp>
      <p:sp>
        <p:nvSpPr>
          <p:cNvPr id="64" name="角丸四角形 63"/>
          <p:cNvSpPr/>
          <p:nvPr/>
        </p:nvSpPr>
        <p:spPr>
          <a:xfrm>
            <a:off x="485078" y="5241162"/>
            <a:ext cx="1266074" cy="390405"/>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在宅支援</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社会的リハ</a:t>
            </a:r>
          </a:p>
        </p:txBody>
      </p:sp>
      <p:sp>
        <p:nvSpPr>
          <p:cNvPr id="66" name="円/楕円 20"/>
          <p:cNvSpPr/>
          <p:nvPr/>
        </p:nvSpPr>
        <p:spPr>
          <a:xfrm>
            <a:off x="5039886" y="3310078"/>
            <a:ext cx="1278039" cy="745131"/>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800" b="1" dirty="0">
              <a:solidFill>
                <a:schemeClr val="tx1"/>
              </a:solidFill>
              <a:latin typeface="BIZ UDPゴシック" panose="020B0400000000000000" pitchFamily="50" charset="-128"/>
              <a:ea typeface="BIZ UDPゴシック" panose="020B0400000000000000" pitchFamily="50" charset="-128"/>
            </a:endParaRPr>
          </a:p>
          <a:p>
            <a:pPr algn="ctr"/>
            <a:endParaRPr lang="en-US" altLang="ja-JP" sz="800" b="1" dirty="0">
              <a:solidFill>
                <a:schemeClr val="tx1"/>
              </a:solidFill>
              <a:latin typeface="BIZ UDPゴシック" panose="020B0400000000000000" pitchFamily="50" charset="-128"/>
              <a:ea typeface="BIZ UDPゴシック" panose="020B0400000000000000" pitchFamily="50" charset="-128"/>
            </a:endParaRPr>
          </a:p>
          <a:p>
            <a:pPr algn="ctr"/>
            <a:r>
              <a:rPr lang="ja-JP" altLang="en-US" sz="1400" b="1" dirty="0">
                <a:solidFill>
                  <a:schemeClr val="tx1"/>
                </a:solidFill>
                <a:latin typeface="BIZ UDPゴシック" panose="020B0400000000000000" pitchFamily="50" charset="-128"/>
                <a:ea typeface="BIZ UDPゴシック" panose="020B0400000000000000" pitchFamily="50" charset="-128"/>
              </a:rPr>
              <a:t>当事者</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400" b="1" dirty="0">
                <a:solidFill>
                  <a:schemeClr val="tx1"/>
                </a:solidFill>
                <a:latin typeface="BIZ UDPゴシック" panose="020B0400000000000000" pitchFamily="50" charset="-128"/>
                <a:ea typeface="BIZ UDPゴシック" panose="020B0400000000000000" pitchFamily="50" charset="-128"/>
              </a:rPr>
              <a:t>家　　族</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pPr algn="ctr"/>
            <a:r>
              <a:rPr lang="en-US" altLang="ja-JP" sz="1000" b="1" dirty="0">
                <a:solidFill>
                  <a:schemeClr val="tx1"/>
                </a:solidFill>
                <a:latin typeface="BIZ UDPゴシック" panose="020B0400000000000000" pitchFamily="50" charset="-128"/>
                <a:ea typeface="BIZ UDPゴシック" panose="020B0400000000000000" pitchFamily="50" charset="-128"/>
              </a:rPr>
              <a:t>(</a:t>
            </a:r>
            <a:r>
              <a:rPr lang="ja-JP" altLang="en-US" sz="1000" b="1" dirty="0">
                <a:solidFill>
                  <a:schemeClr val="tx1"/>
                </a:solidFill>
                <a:latin typeface="BIZ UDPゴシック" panose="020B0400000000000000" pitchFamily="50" charset="-128"/>
                <a:ea typeface="BIZ UDPゴシック" panose="020B0400000000000000" pitchFamily="50" charset="-128"/>
              </a:rPr>
              <a:t>当事者団体</a:t>
            </a:r>
            <a:endParaRPr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家族会</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a:t>
            </a:r>
          </a:p>
          <a:p>
            <a:pPr algn="ctr"/>
            <a:endParaRPr kumimoji="1" lang="ja-JP" altLang="en-US" sz="1400" b="1" dirty="0">
              <a:solidFill>
                <a:schemeClr val="tx1"/>
              </a:solidFill>
              <a:latin typeface="BIZ UDPゴシック" panose="020B0400000000000000" pitchFamily="50" charset="-128"/>
              <a:ea typeface="BIZ UDPゴシック" panose="020B0400000000000000" pitchFamily="50" charset="-128"/>
            </a:endParaRPr>
          </a:p>
        </p:txBody>
      </p:sp>
      <p:sp>
        <p:nvSpPr>
          <p:cNvPr id="67" name="角丸四角形 66"/>
          <p:cNvSpPr/>
          <p:nvPr/>
        </p:nvSpPr>
        <p:spPr>
          <a:xfrm>
            <a:off x="6105517" y="3406621"/>
            <a:ext cx="1143501" cy="395676"/>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ピアサポート</a:t>
            </a:r>
            <a:endParaRPr kumimoji="1" lang="en-US" altLang="ja-JP" sz="12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200" b="1" dirty="0">
                <a:solidFill>
                  <a:schemeClr val="bg1"/>
                </a:solidFill>
                <a:latin typeface="BIZ UDPゴシック" panose="020B0400000000000000" pitchFamily="50" charset="-128"/>
                <a:ea typeface="BIZ UDPゴシック" panose="020B0400000000000000" pitchFamily="50" charset="-128"/>
              </a:rPr>
              <a:t>家族支援</a:t>
            </a:r>
          </a:p>
        </p:txBody>
      </p:sp>
      <p:sp>
        <p:nvSpPr>
          <p:cNvPr id="68" name="角丸四角形 67"/>
          <p:cNvSpPr/>
          <p:nvPr/>
        </p:nvSpPr>
        <p:spPr>
          <a:xfrm>
            <a:off x="7531225" y="3896473"/>
            <a:ext cx="2288937" cy="937391"/>
          </a:xfrm>
          <a:prstGeom prst="roundRect">
            <a:avLst/>
          </a:prstGeom>
          <a:solidFill>
            <a:schemeClr val="accent1"/>
          </a:solidFill>
          <a:ln>
            <a:solidFill>
              <a:schemeClr val="bg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u="sng" dirty="0">
                <a:solidFill>
                  <a:schemeClr val="bg1"/>
                </a:solidFill>
                <a:latin typeface="BIZ UDPゴシック" panose="020B0400000000000000" pitchFamily="50" charset="-128"/>
                <a:ea typeface="BIZ UDPゴシック" panose="020B0400000000000000" pitchFamily="50" charset="-128"/>
              </a:rPr>
              <a:t>市町村自立支援協議会部会等</a:t>
            </a:r>
            <a:endParaRPr kumimoji="1" lang="en-US" altLang="ja-JP" sz="1200" b="1" u="sng" dirty="0">
              <a:solidFill>
                <a:schemeClr val="bg1"/>
              </a:solidFill>
              <a:latin typeface="BIZ UDPゴシック" panose="020B0400000000000000" pitchFamily="50" charset="-128"/>
              <a:ea typeface="BIZ UDPゴシック" panose="020B0400000000000000" pitchFamily="50" charset="-128"/>
            </a:endParaRPr>
          </a:p>
          <a:p>
            <a:r>
              <a:rPr lang="ja-JP" altLang="en-US" sz="1200" b="1" dirty="0">
                <a:solidFill>
                  <a:schemeClr val="bg1"/>
                </a:solidFill>
                <a:latin typeface="BIZ UDPゴシック" panose="020B0400000000000000" pitchFamily="50" charset="-128"/>
                <a:ea typeface="BIZ UDPゴシック" panose="020B0400000000000000" pitchFamily="50" charset="-128"/>
              </a:rPr>
              <a:t>・</a:t>
            </a:r>
            <a:r>
              <a:rPr lang="ja-JP" altLang="en-US" sz="1100" b="1" dirty="0">
                <a:solidFill>
                  <a:schemeClr val="bg1"/>
                </a:solidFill>
                <a:latin typeface="BIZ UDPゴシック" panose="020B0400000000000000" pitchFamily="50" charset="-128"/>
                <a:ea typeface="BIZ UDPゴシック" panose="020B0400000000000000" pitchFamily="50" charset="-128"/>
              </a:rPr>
              <a:t>地域課題の提起</a:t>
            </a:r>
            <a:endParaRPr lang="en-US" altLang="ja-JP" sz="1100" b="1" dirty="0">
              <a:solidFill>
                <a:schemeClr val="bg1"/>
              </a:solidFill>
              <a:latin typeface="BIZ UDPゴシック" panose="020B0400000000000000" pitchFamily="50" charset="-128"/>
              <a:ea typeface="BIZ UDPゴシック" panose="020B0400000000000000" pitchFamily="50" charset="-128"/>
            </a:endParaRPr>
          </a:p>
          <a:p>
            <a:r>
              <a:rPr lang="ja-JP" altLang="en-US" sz="1100" b="1" dirty="0">
                <a:solidFill>
                  <a:schemeClr val="bg1"/>
                </a:solidFill>
                <a:latin typeface="BIZ UDPゴシック" panose="020B0400000000000000" pitchFamily="50" charset="-128"/>
                <a:ea typeface="BIZ UDPゴシック" panose="020B0400000000000000" pitchFamily="50" charset="-128"/>
              </a:rPr>
              <a:t>・対応方法、地域資源活用方法</a:t>
            </a:r>
            <a:endParaRPr lang="en-US" altLang="ja-JP" sz="1100" b="1" dirty="0">
              <a:solidFill>
                <a:schemeClr val="bg1"/>
              </a:solidFill>
              <a:latin typeface="BIZ UDPゴシック" panose="020B0400000000000000" pitchFamily="50" charset="-128"/>
              <a:ea typeface="BIZ UDPゴシック" panose="020B0400000000000000" pitchFamily="50" charset="-128"/>
            </a:endParaRPr>
          </a:p>
          <a:p>
            <a:r>
              <a:rPr lang="ja-JP" altLang="en-US" sz="1100" b="1" dirty="0">
                <a:solidFill>
                  <a:schemeClr val="bg1"/>
                </a:solidFill>
                <a:latin typeface="BIZ UDPゴシック" panose="020B0400000000000000" pitchFamily="50" charset="-128"/>
                <a:ea typeface="BIZ UDPゴシック" panose="020B0400000000000000" pitchFamily="50" charset="-128"/>
              </a:rPr>
              <a:t>　等検討</a:t>
            </a:r>
            <a:endParaRPr lang="en-US" altLang="ja-JP" sz="1100" b="1" dirty="0">
              <a:solidFill>
                <a:schemeClr val="bg1"/>
              </a:solidFill>
              <a:latin typeface="BIZ UDPゴシック" panose="020B0400000000000000" pitchFamily="50" charset="-128"/>
              <a:ea typeface="BIZ UDPゴシック" panose="020B0400000000000000" pitchFamily="50" charset="-128"/>
            </a:endParaRPr>
          </a:p>
        </p:txBody>
      </p:sp>
      <p:sp>
        <p:nvSpPr>
          <p:cNvPr id="70" name="円/楕円 13"/>
          <p:cNvSpPr/>
          <p:nvPr/>
        </p:nvSpPr>
        <p:spPr>
          <a:xfrm>
            <a:off x="5484435" y="4050046"/>
            <a:ext cx="1233349" cy="912108"/>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latin typeface="BIZ UDPゴシック" panose="020B0400000000000000" pitchFamily="50" charset="-128"/>
                <a:ea typeface="BIZ UDPゴシック" panose="020B0400000000000000" pitchFamily="50" charset="-128"/>
              </a:rPr>
              <a:t>各種相談機関</a:t>
            </a:r>
            <a:endParaRPr lang="en-US" altLang="ja-JP" sz="1100" b="1" dirty="0">
              <a:solidFill>
                <a:schemeClr val="tx1"/>
              </a:solidFill>
              <a:latin typeface="BIZ UDPゴシック" panose="020B0400000000000000" pitchFamily="50" charset="-128"/>
              <a:ea typeface="BIZ UDPゴシック" panose="020B0400000000000000" pitchFamily="50" charset="-128"/>
            </a:endParaRPr>
          </a:p>
          <a:p>
            <a:pPr algn="ctr"/>
            <a:r>
              <a:rPr kumimoji="1" lang="en-US" altLang="ja-JP" sz="800" b="1" dirty="0">
                <a:solidFill>
                  <a:schemeClr val="tx1"/>
                </a:solidFill>
                <a:latin typeface="BIZ UDPゴシック" panose="020B0400000000000000" pitchFamily="50" charset="-128"/>
                <a:ea typeface="BIZ UDPゴシック" panose="020B0400000000000000" pitchFamily="50" charset="-128"/>
              </a:rPr>
              <a:t>(</a:t>
            </a:r>
            <a:r>
              <a:rPr lang="ja-JP" altLang="en-US" sz="800" b="1" dirty="0">
                <a:solidFill>
                  <a:schemeClr val="tx1"/>
                </a:solidFill>
                <a:latin typeface="BIZ UDPゴシック" panose="020B0400000000000000" pitchFamily="50" charset="-128"/>
                <a:ea typeface="BIZ UDPゴシック" panose="020B0400000000000000" pitchFamily="50" charset="-128"/>
              </a:rPr>
              <a:t>基幹相談支援センター・</a:t>
            </a:r>
            <a:r>
              <a:rPr kumimoji="1" lang="ja-JP" altLang="en-US" sz="800" b="1" dirty="0">
                <a:solidFill>
                  <a:schemeClr val="tx1"/>
                </a:solidFill>
                <a:latin typeface="BIZ UDPゴシック" panose="020B0400000000000000" pitchFamily="50" charset="-128"/>
                <a:ea typeface="BIZ UDPゴシック" panose="020B0400000000000000" pitchFamily="50" charset="-128"/>
              </a:rPr>
              <a:t>地域活動支援センター等</a:t>
            </a:r>
            <a:r>
              <a:rPr kumimoji="1" lang="en-US" altLang="ja-JP" sz="1000" b="1" dirty="0">
                <a:solidFill>
                  <a:schemeClr val="tx1"/>
                </a:solidFill>
                <a:latin typeface="BIZ UDPゴシック" panose="020B0400000000000000" pitchFamily="50" charset="-128"/>
                <a:ea typeface="BIZ UDPゴシック" panose="020B0400000000000000" pitchFamily="50" charset="-128"/>
              </a:rPr>
              <a:t>)</a:t>
            </a:r>
            <a:endParaRPr kumimoji="1" lang="ja-JP" altLang="en-US" sz="1000" b="1" dirty="0">
              <a:solidFill>
                <a:schemeClr val="tx1"/>
              </a:solidFill>
              <a:latin typeface="BIZ UDPゴシック" panose="020B0400000000000000" pitchFamily="50" charset="-128"/>
              <a:ea typeface="BIZ UDPゴシック" panose="020B0400000000000000" pitchFamily="50" charset="-128"/>
            </a:endParaRPr>
          </a:p>
        </p:txBody>
      </p:sp>
      <p:sp>
        <p:nvSpPr>
          <p:cNvPr id="71" name="角丸四角形 70"/>
          <p:cNvSpPr/>
          <p:nvPr/>
        </p:nvSpPr>
        <p:spPr>
          <a:xfrm>
            <a:off x="6507970" y="4528091"/>
            <a:ext cx="993577" cy="503585"/>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BIZ UDPゴシック" panose="020B0400000000000000" pitchFamily="50" charset="-128"/>
                <a:ea typeface="BIZ UDPゴシック" panose="020B0400000000000000" pitchFamily="50" charset="-128"/>
              </a:rPr>
              <a:t>関連制度の</a:t>
            </a:r>
            <a:endParaRPr kumimoji="1" lang="en-US" altLang="ja-JP" sz="1100" b="1" dirty="0">
              <a:solidFill>
                <a:schemeClr val="bg1"/>
              </a:solidFill>
              <a:latin typeface="BIZ UDPゴシック" panose="020B0400000000000000" pitchFamily="50" charset="-128"/>
              <a:ea typeface="BIZ UDPゴシック" panose="020B0400000000000000" pitchFamily="50" charset="-128"/>
            </a:endParaRPr>
          </a:p>
          <a:p>
            <a:pPr algn="ctr"/>
            <a:r>
              <a:rPr kumimoji="1" lang="ja-JP" altLang="en-US" sz="1100" b="1" dirty="0">
                <a:solidFill>
                  <a:schemeClr val="bg1"/>
                </a:solidFill>
                <a:latin typeface="BIZ UDPゴシック" panose="020B0400000000000000" pitchFamily="50" charset="-128"/>
                <a:ea typeface="BIZ UDPゴシック" panose="020B0400000000000000" pitchFamily="50" charset="-128"/>
              </a:rPr>
              <a:t>活用等</a:t>
            </a:r>
          </a:p>
        </p:txBody>
      </p:sp>
      <p:sp>
        <p:nvSpPr>
          <p:cNvPr id="61" name="角丸四角形 60"/>
          <p:cNvSpPr/>
          <p:nvPr/>
        </p:nvSpPr>
        <p:spPr>
          <a:xfrm>
            <a:off x="3413161" y="3456109"/>
            <a:ext cx="1550626" cy="488481"/>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err="1">
                <a:solidFill>
                  <a:schemeClr val="bg1"/>
                </a:solidFill>
                <a:latin typeface="BIZ UDPゴシック" panose="020B0400000000000000" pitchFamily="50" charset="-128"/>
                <a:ea typeface="BIZ UDPゴシック" panose="020B0400000000000000" pitchFamily="50" charset="-128"/>
              </a:rPr>
              <a:t>障がい</a:t>
            </a:r>
            <a:r>
              <a:rPr kumimoji="1" lang="ja-JP" altLang="en-US" sz="1200" b="1" dirty="0">
                <a:solidFill>
                  <a:schemeClr val="bg1"/>
                </a:solidFill>
                <a:latin typeface="BIZ UDPゴシック" panose="020B0400000000000000" pitchFamily="50" charset="-128"/>
                <a:ea typeface="BIZ UDPゴシック" panose="020B0400000000000000" pitchFamily="50" charset="-128"/>
              </a:rPr>
              <a:t>者手帳・福祉サービス決定等</a:t>
            </a:r>
          </a:p>
        </p:txBody>
      </p:sp>
      <p:sp>
        <p:nvSpPr>
          <p:cNvPr id="81" name="正方形/長方形 80"/>
          <p:cNvSpPr/>
          <p:nvPr/>
        </p:nvSpPr>
        <p:spPr>
          <a:xfrm>
            <a:off x="90789" y="1623367"/>
            <a:ext cx="9649707" cy="10547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b="1" dirty="0">
                <a:solidFill>
                  <a:schemeClr val="tx1"/>
                </a:solidFill>
                <a:latin typeface="BIZ UDPゴシック" panose="020B0400000000000000" pitchFamily="50" charset="-128"/>
                <a:ea typeface="BIZ UDPゴシック" panose="020B0400000000000000" pitchFamily="50" charset="-128"/>
              </a:rPr>
              <a:t>●　診断・治療・・・・・・・・・・・・・・・・・・・・・・・・・・・・・・・・・・・・・・・・・・・・・・・・・・・・・・・・・・・・・・急性期・総合医療センター</a:t>
            </a:r>
            <a:endParaRPr kumimoji="1" lang="en-US" altLang="ja-JP" sz="1400" b="1" dirty="0">
              <a:solidFill>
                <a:schemeClr val="tx1"/>
              </a:solidFill>
              <a:latin typeface="BIZ UDPゴシック" panose="020B0400000000000000" pitchFamily="50" charset="-128"/>
              <a:ea typeface="BIZ UDPゴシック" panose="020B0400000000000000"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rPr>
              <a:t>●　相談支援・人材養成等・・・・・・・・・・・・・・・・・・・・・・・・・・・・・・・・・・・・・・・・・・・・・・・・・・・・</a:t>
            </a:r>
            <a:r>
              <a:rPr lang="ja-JP" altLang="en-US" sz="1400" b="1" dirty="0" err="1">
                <a:solidFill>
                  <a:schemeClr val="tx1"/>
                </a:solidFill>
                <a:latin typeface="BIZ UDPゴシック" panose="020B0400000000000000" pitchFamily="50" charset="-128"/>
                <a:ea typeface="BIZ UDPゴシック" panose="020B0400000000000000" pitchFamily="50" charset="-128"/>
              </a:rPr>
              <a:t>障がい</a:t>
            </a:r>
            <a:r>
              <a:rPr lang="ja-JP" altLang="en-US" sz="1400" b="1" dirty="0">
                <a:solidFill>
                  <a:schemeClr val="tx1"/>
                </a:solidFill>
                <a:latin typeface="BIZ UDPゴシック" panose="020B0400000000000000" pitchFamily="50" charset="-128"/>
                <a:ea typeface="BIZ UDPゴシック" panose="020B0400000000000000" pitchFamily="50" charset="-128"/>
              </a:rPr>
              <a:t>者自立相談支援センター</a:t>
            </a:r>
            <a:endParaRPr lang="en-US" altLang="ja-JP" sz="14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b="1" dirty="0">
                <a:solidFill>
                  <a:schemeClr val="tx1"/>
                </a:solidFill>
                <a:latin typeface="BIZ UDPゴシック" panose="020B0400000000000000" pitchFamily="50" charset="-128"/>
                <a:ea typeface="BIZ UDPゴシック" panose="020B0400000000000000" pitchFamily="50" charset="-128"/>
              </a:rPr>
              <a:t>●　訓練（自立訓練・施設入所支援）・・・・・・・・・・・・・・・・・・・・・・・・・・・・・・・・・・・・・・・・・・・・</a:t>
            </a:r>
            <a:r>
              <a:rPr kumimoji="1" lang="ja-JP" altLang="en-US" sz="1400" b="1" dirty="0" err="1">
                <a:solidFill>
                  <a:schemeClr val="tx1"/>
                </a:solidFill>
                <a:latin typeface="BIZ UDPゴシック" panose="020B0400000000000000" pitchFamily="50" charset="-128"/>
                <a:ea typeface="BIZ UDPゴシック" panose="020B0400000000000000" pitchFamily="50" charset="-128"/>
              </a:rPr>
              <a:t>障がい</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者自立センター</a:t>
            </a:r>
          </a:p>
        </p:txBody>
      </p:sp>
      <p:sp>
        <p:nvSpPr>
          <p:cNvPr id="82" name="正方形/長方形 81"/>
          <p:cNvSpPr/>
          <p:nvPr/>
        </p:nvSpPr>
        <p:spPr>
          <a:xfrm>
            <a:off x="2644231" y="1262995"/>
            <a:ext cx="4386008" cy="504056"/>
          </a:xfrm>
          <a:prstGeom prst="rect">
            <a:avLst/>
          </a:prstGeom>
          <a:solidFill>
            <a:schemeClr val="accent1"/>
          </a:solidFill>
          <a:ln>
            <a:solidFill>
              <a:schemeClr val="bg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err="1">
                <a:solidFill>
                  <a:schemeClr val="bg1"/>
                </a:solidFill>
                <a:latin typeface="BIZ UDPゴシック" panose="020B0400000000000000" pitchFamily="50" charset="-128"/>
                <a:ea typeface="BIZ UDPゴシック" panose="020B0400000000000000" pitchFamily="50" charset="-128"/>
              </a:rPr>
              <a:t>障がい</a:t>
            </a:r>
            <a:r>
              <a:rPr kumimoji="1" lang="ja-JP" altLang="en-US" sz="1600" b="1" dirty="0">
                <a:solidFill>
                  <a:schemeClr val="bg1"/>
                </a:solidFill>
                <a:latin typeface="BIZ UDPゴシック" panose="020B0400000000000000" pitchFamily="50" charset="-128"/>
                <a:ea typeface="BIZ UDPゴシック" panose="020B0400000000000000" pitchFamily="50" charset="-128"/>
              </a:rPr>
              <a:t>者医療・リハビリテーションセンター</a:t>
            </a:r>
          </a:p>
        </p:txBody>
      </p:sp>
      <p:sp>
        <p:nvSpPr>
          <p:cNvPr id="83" name="正方形/長方形 82"/>
          <p:cNvSpPr/>
          <p:nvPr/>
        </p:nvSpPr>
        <p:spPr>
          <a:xfrm>
            <a:off x="257986" y="1268234"/>
            <a:ext cx="2016329" cy="468052"/>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bg1"/>
                </a:solidFill>
                <a:latin typeface="BIZ UDPゴシック" panose="020B0400000000000000" pitchFamily="50" charset="-128"/>
                <a:ea typeface="BIZ UDPゴシック" panose="020B0400000000000000" pitchFamily="50" charset="-128"/>
              </a:rPr>
              <a:t>広域的な支援体制</a:t>
            </a:r>
          </a:p>
        </p:txBody>
      </p:sp>
      <p:sp>
        <p:nvSpPr>
          <p:cNvPr id="89" name="下矢印 88"/>
          <p:cNvSpPr/>
          <p:nvPr/>
        </p:nvSpPr>
        <p:spPr>
          <a:xfrm>
            <a:off x="4837235" y="2540099"/>
            <a:ext cx="1921570" cy="558326"/>
          </a:xfrm>
          <a:prstGeom prst="downArrow">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BIZ UDPゴシック" panose="020B0400000000000000" pitchFamily="50" charset="-128"/>
                <a:ea typeface="BIZ UDPゴシック" panose="020B0400000000000000" pitchFamily="50" charset="-128"/>
              </a:rPr>
              <a:t>援助・助言</a:t>
            </a:r>
            <a:endParaRPr kumimoji="1" lang="ja-JP" altLang="en-US" sz="1200" b="1" dirty="0">
              <a:solidFill>
                <a:schemeClr val="tx1"/>
              </a:solidFill>
              <a:latin typeface="BIZ UDPゴシック" panose="020B0400000000000000" pitchFamily="50" charset="-128"/>
              <a:ea typeface="BIZ UDPゴシック" panose="020B0400000000000000" pitchFamily="50" charset="-128"/>
            </a:endParaRPr>
          </a:p>
        </p:txBody>
      </p:sp>
      <p:sp>
        <p:nvSpPr>
          <p:cNvPr id="90" name="上矢印 89"/>
          <p:cNvSpPr/>
          <p:nvPr/>
        </p:nvSpPr>
        <p:spPr>
          <a:xfrm>
            <a:off x="1843246" y="2526681"/>
            <a:ext cx="1762321" cy="558326"/>
          </a:xfrm>
          <a:prstGeom prst="upArrow">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BIZ UDPゴシック" panose="020B0400000000000000" pitchFamily="50" charset="-128"/>
                <a:ea typeface="BIZ UDPゴシック" panose="020B0400000000000000" pitchFamily="50" charset="-128"/>
              </a:rPr>
              <a:t>相　談</a:t>
            </a:r>
          </a:p>
        </p:txBody>
      </p:sp>
      <p:sp>
        <p:nvSpPr>
          <p:cNvPr id="65" name="角丸四角形 64"/>
          <p:cNvSpPr/>
          <p:nvPr/>
        </p:nvSpPr>
        <p:spPr>
          <a:xfrm>
            <a:off x="6463363" y="6326636"/>
            <a:ext cx="3631182" cy="54571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000" b="1" u="sng" dirty="0">
                <a:solidFill>
                  <a:schemeClr val="tx1"/>
                </a:solidFill>
                <a:latin typeface="BIZ UDPゴシック" panose="020B0400000000000000" pitchFamily="50" charset="-128"/>
                <a:ea typeface="BIZ UDPゴシック" panose="020B0400000000000000" pitchFamily="50" charset="-128"/>
              </a:rPr>
              <a:t>→拠点機関を中心に連携</a:t>
            </a:r>
            <a:endParaRPr lang="en-US" altLang="ja-JP" sz="2000" b="1" u="sng" dirty="0">
              <a:solidFill>
                <a:schemeClr val="tx1"/>
              </a:solidFill>
              <a:latin typeface="BIZ UDPゴシック" panose="020B0400000000000000" pitchFamily="50" charset="-128"/>
              <a:ea typeface="BIZ UDPゴシック" panose="020B0400000000000000" pitchFamily="50" charset="-128"/>
            </a:endParaRPr>
          </a:p>
        </p:txBody>
      </p:sp>
      <p:sp>
        <p:nvSpPr>
          <p:cNvPr id="91" name="角丸四角形 90"/>
          <p:cNvSpPr/>
          <p:nvPr/>
        </p:nvSpPr>
        <p:spPr>
          <a:xfrm>
            <a:off x="3293152" y="1087707"/>
            <a:ext cx="2791452" cy="25658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err="1">
                <a:solidFill>
                  <a:schemeClr val="bg1">
                    <a:lumMod val="95000"/>
                    <a:lumOff val="5000"/>
                  </a:schemeClr>
                </a:solidFill>
                <a:latin typeface="BIZ UDPゴシック" panose="020B0400000000000000" pitchFamily="50" charset="-128"/>
                <a:ea typeface="BIZ UDPゴシック" panose="020B0400000000000000" pitchFamily="50" charset="-128"/>
              </a:rPr>
              <a:t>高次脳機能障がい</a:t>
            </a:r>
            <a:r>
              <a:rPr kumimoji="1" lang="ja-JP" altLang="en-US" sz="1400" dirty="0">
                <a:solidFill>
                  <a:schemeClr val="bg1">
                    <a:lumMod val="95000"/>
                    <a:lumOff val="5000"/>
                  </a:schemeClr>
                </a:solidFill>
                <a:latin typeface="BIZ UDPゴシック" panose="020B0400000000000000" pitchFamily="50" charset="-128"/>
                <a:ea typeface="BIZ UDPゴシック" panose="020B0400000000000000" pitchFamily="50" charset="-128"/>
              </a:rPr>
              <a:t>支援拠点機関</a:t>
            </a:r>
          </a:p>
        </p:txBody>
      </p:sp>
      <p:sp>
        <p:nvSpPr>
          <p:cNvPr id="92" name="正方形/長方形 91"/>
          <p:cNvSpPr/>
          <p:nvPr/>
        </p:nvSpPr>
        <p:spPr>
          <a:xfrm>
            <a:off x="90789" y="2835760"/>
            <a:ext cx="2016329" cy="468052"/>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BIZ UDPゴシック" panose="020B0400000000000000" pitchFamily="50" charset="-128"/>
                <a:ea typeface="BIZ UDPゴシック" panose="020B0400000000000000" pitchFamily="50" charset="-128"/>
              </a:rPr>
              <a:t>圏域単位の支援体制</a:t>
            </a:r>
          </a:p>
        </p:txBody>
      </p:sp>
      <p:sp>
        <p:nvSpPr>
          <p:cNvPr id="93" name="角丸四角形 92"/>
          <p:cNvSpPr/>
          <p:nvPr/>
        </p:nvSpPr>
        <p:spPr>
          <a:xfrm>
            <a:off x="7580885" y="788209"/>
            <a:ext cx="1801943" cy="62921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err="1">
                <a:solidFill>
                  <a:schemeClr val="bg1"/>
                </a:solidFill>
                <a:latin typeface="BIZ UDPゴシック" panose="020B0400000000000000" pitchFamily="50" charset="-128"/>
                <a:ea typeface="BIZ UDPゴシック" panose="020B0400000000000000" pitchFamily="50" charset="-128"/>
              </a:rPr>
              <a:t>府障がい</a:t>
            </a:r>
            <a:r>
              <a:rPr lang="ja-JP" altLang="en-US" sz="1000" b="1" dirty="0">
                <a:solidFill>
                  <a:schemeClr val="bg1"/>
                </a:solidFill>
                <a:latin typeface="BIZ UDPゴシック" panose="020B0400000000000000" pitchFamily="50" charset="-128"/>
                <a:ea typeface="BIZ UDPゴシック" panose="020B0400000000000000" pitchFamily="50" charset="-128"/>
              </a:rPr>
              <a:t>者自立支援協議会</a:t>
            </a:r>
            <a:endParaRPr lang="en-US" altLang="ja-JP" sz="1000" b="1" dirty="0">
              <a:solidFill>
                <a:schemeClr val="bg1"/>
              </a:solidFill>
              <a:latin typeface="BIZ UDPゴシック" panose="020B0400000000000000" pitchFamily="50" charset="-128"/>
              <a:ea typeface="BIZ UDPゴシック" panose="020B0400000000000000" pitchFamily="50" charset="-128"/>
            </a:endParaRPr>
          </a:p>
          <a:p>
            <a:pPr algn="ctr"/>
            <a:r>
              <a:rPr lang="ja-JP" altLang="en-US" sz="1000" b="1" dirty="0">
                <a:solidFill>
                  <a:schemeClr val="bg1"/>
                </a:solidFill>
                <a:latin typeface="BIZ UDPゴシック" panose="020B0400000000000000" pitchFamily="50" charset="-128"/>
                <a:ea typeface="BIZ UDPゴシック" panose="020B0400000000000000" pitchFamily="50" charset="-128"/>
              </a:rPr>
              <a:t>部会</a:t>
            </a:r>
            <a:endParaRPr lang="en-US" altLang="ja-JP" sz="1000" b="1" dirty="0">
              <a:solidFill>
                <a:schemeClr val="bg1"/>
              </a:solidFill>
              <a:latin typeface="BIZ UDPゴシック" panose="020B0400000000000000" pitchFamily="50" charset="-128"/>
              <a:ea typeface="BIZ UDPゴシック" panose="020B0400000000000000" pitchFamily="50" charset="-128"/>
            </a:endParaRPr>
          </a:p>
          <a:p>
            <a:pPr algn="ctr"/>
            <a:endParaRPr lang="en-US" altLang="ja-JP" sz="1000" b="1" dirty="0">
              <a:solidFill>
                <a:schemeClr val="bg1"/>
              </a:solidFill>
              <a:latin typeface="BIZ UDPゴシック" panose="020B0400000000000000" pitchFamily="50" charset="-128"/>
              <a:ea typeface="BIZ UDPゴシック" panose="020B0400000000000000" pitchFamily="50" charset="-128"/>
            </a:endParaRPr>
          </a:p>
        </p:txBody>
      </p:sp>
      <p:sp>
        <p:nvSpPr>
          <p:cNvPr id="95" name="正方形/長方形 94"/>
          <p:cNvSpPr/>
          <p:nvPr/>
        </p:nvSpPr>
        <p:spPr>
          <a:xfrm>
            <a:off x="7760034" y="1194078"/>
            <a:ext cx="1547896" cy="212663"/>
          </a:xfrm>
          <a:prstGeom prst="rect">
            <a:avLst/>
          </a:prstGeom>
          <a:ln/>
        </p:spPr>
        <p:style>
          <a:lnRef idx="1">
            <a:schemeClr val="accent5"/>
          </a:lnRef>
          <a:fillRef idx="2">
            <a:schemeClr val="accent5"/>
          </a:fillRef>
          <a:effectRef idx="1">
            <a:schemeClr val="accent5"/>
          </a:effectRef>
          <a:fontRef idx="minor">
            <a:schemeClr val="dk1"/>
          </a:fontRef>
        </p:style>
        <p:txBody>
          <a:bodyPr rtlCol="0" anchor="t"/>
          <a:lstStyle/>
          <a:p>
            <a:pPr algn="ctr"/>
            <a:r>
              <a:rPr lang="ja-JP" altLang="en-US" sz="9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現状・課題への助言</a:t>
            </a:r>
            <a:endParaRPr lang="en-US" altLang="ja-JP" sz="900" b="1" dirty="0">
              <a:solidFill>
                <a:schemeClr val="bg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endParaRPr lang="ja-JP" altLang="en-US" sz="1000" dirty="0">
              <a:solidFill>
                <a:prstClr val="black">
                  <a:lumMod val="95000"/>
                  <a:lumOff val="5000"/>
                </a:prstClr>
              </a:solidFill>
              <a:latin typeface="BIZ UDPゴシック" panose="020B0400000000000000" pitchFamily="50" charset="-128"/>
              <a:ea typeface="BIZ UDPゴシック" panose="020B0400000000000000" pitchFamily="50" charset="-128"/>
            </a:endParaRPr>
          </a:p>
        </p:txBody>
      </p:sp>
      <p:sp>
        <p:nvSpPr>
          <p:cNvPr id="5" name="二方向矢印 4"/>
          <p:cNvSpPr/>
          <p:nvPr/>
        </p:nvSpPr>
        <p:spPr>
          <a:xfrm rot="10800000">
            <a:off x="6463363" y="995803"/>
            <a:ext cx="1082793" cy="267192"/>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15"/>
          <p:cNvSpPr/>
          <p:nvPr/>
        </p:nvSpPr>
        <p:spPr>
          <a:xfrm>
            <a:off x="5524323" y="5066338"/>
            <a:ext cx="1193462" cy="873835"/>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自動車学校</a:t>
            </a:r>
            <a:endParaRPr kumimoji="1" lang="en-US" altLang="ja-JP" sz="1000" b="1"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1" dirty="0">
                <a:solidFill>
                  <a:schemeClr val="tx1"/>
                </a:solidFill>
                <a:latin typeface="BIZ UDPゴシック" panose="020B0400000000000000" pitchFamily="50" charset="-128"/>
                <a:ea typeface="BIZ UDPゴシック" panose="020B0400000000000000" pitchFamily="50" charset="-128"/>
              </a:rPr>
              <a:t>教習所</a:t>
            </a:r>
          </a:p>
        </p:txBody>
      </p:sp>
      <p:cxnSp>
        <p:nvCxnSpPr>
          <p:cNvPr id="51" name="直線コネクタ 50"/>
          <p:cNvCxnSpPr>
            <a:stCxn id="52" idx="4"/>
            <a:endCxn id="58" idx="0"/>
          </p:cNvCxnSpPr>
          <p:nvPr/>
        </p:nvCxnSpPr>
        <p:spPr>
          <a:xfrm>
            <a:off x="4126311" y="5206120"/>
            <a:ext cx="788274" cy="518039"/>
          </a:xfrm>
          <a:prstGeom prst="line">
            <a:avLst/>
          </a:prstGeom>
        </p:spPr>
        <p:style>
          <a:lnRef idx="1">
            <a:schemeClr val="accent1"/>
          </a:lnRef>
          <a:fillRef idx="0">
            <a:schemeClr val="accent1"/>
          </a:fillRef>
          <a:effectRef idx="0">
            <a:schemeClr val="accent1"/>
          </a:effectRef>
          <a:fontRef idx="minor">
            <a:schemeClr val="tx1"/>
          </a:fontRef>
        </p:style>
      </p:cxnSp>
      <p:sp>
        <p:nvSpPr>
          <p:cNvPr id="69" name="角丸四角形 68"/>
          <p:cNvSpPr/>
          <p:nvPr/>
        </p:nvSpPr>
        <p:spPr>
          <a:xfrm>
            <a:off x="6480864" y="5297542"/>
            <a:ext cx="993577" cy="503585"/>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BIZ UDPゴシック" panose="020B0400000000000000" pitchFamily="50" charset="-128"/>
                <a:ea typeface="BIZ UDPゴシック" panose="020B0400000000000000" pitchFamily="50" charset="-128"/>
              </a:rPr>
              <a:t>自動車運転再開</a:t>
            </a:r>
          </a:p>
        </p:txBody>
      </p:sp>
    </p:spTree>
    <p:extLst>
      <p:ext uri="{BB962C8B-B14F-4D97-AF65-F5344CB8AC3E}">
        <p14:creationId xmlns:p14="http://schemas.microsoft.com/office/powerpoint/2010/main" val="2514701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9AB14D-457B-7622-29C4-996AFE74213D}"/>
              </a:ext>
            </a:extLst>
          </p:cNvPr>
          <p:cNvSpPr>
            <a:spLocks noGrp="1"/>
          </p:cNvSpPr>
          <p:nvPr>
            <p:ph type="ctrTitle"/>
          </p:nvPr>
        </p:nvSpPr>
        <p:spPr>
          <a:xfrm>
            <a:off x="1066800" y="592428"/>
            <a:ext cx="7772400" cy="1397828"/>
          </a:xfrm>
        </p:spPr>
        <p:txBody>
          <a:bodyPr>
            <a:normAutofit/>
          </a:bodyPr>
          <a:lstStyle/>
          <a:p>
            <a:r>
              <a:rPr lang="ja-JP" altLang="en-US" sz="3600" b="1" dirty="0"/>
              <a:t>堺市圏域の高次脳機能障害に対する支援ネットワークについて</a:t>
            </a:r>
          </a:p>
        </p:txBody>
      </p:sp>
      <p:sp>
        <p:nvSpPr>
          <p:cNvPr id="3" name="コンテンツ プレースホルダー 2">
            <a:extLst>
              <a:ext uri="{FF2B5EF4-FFF2-40B4-BE49-F238E27FC236}">
                <a16:creationId xmlns:a16="http://schemas.microsoft.com/office/drawing/2014/main" id="{FAC413E5-28A4-4E8F-9351-4919D593F619}"/>
              </a:ext>
            </a:extLst>
          </p:cNvPr>
          <p:cNvSpPr txBox="1">
            <a:spLocks/>
          </p:cNvSpPr>
          <p:nvPr/>
        </p:nvSpPr>
        <p:spPr>
          <a:xfrm>
            <a:off x="3858296" y="2940744"/>
            <a:ext cx="5516490" cy="3854003"/>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b="1" dirty="0"/>
              <a:t>堺市の特徴</a:t>
            </a:r>
            <a:r>
              <a:rPr lang="ja-JP" altLang="en-US" dirty="0"/>
              <a:t>（</a:t>
            </a:r>
            <a:r>
              <a:rPr lang="en-US" altLang="ja-JP" dirty="0"/>
              <a:t>2023</a:t>
            </a:r>
            <a:r>
              <a:rPr lang="ja-JP" altLang="en-US" dirty="0"/>
              <a:t>年</a:t>
            </a:r>
            <a:r>
              <a:rPr lang="en-US" altLang="ja-JP" dirty="0"/>
              <a:t>7</a:t>
            </a:r>
            <a:r>
              <a:rPr lang="ja-JP" altLang="en-US" dirty="0"/>
              <a:t>月時点）</a:t>
            </a:r>
            <a:endParaRPr lang="en-US" altLang="ja-JP" b="1" dirty="0"/>
          </a:p>
          <a:p>
            <a:pPr marL="354013" algn="l"/>
            <a:r>
              <a:rPr lang="ja-JP" altLang="en-US" dirty="0"/>
              <a:t>人口　</a:t>
            </a:r>
            <a:r>
              <a:rPr lang="en-US" altLang="ja-JP" dirty="0"/>
              <a:t>812,868</a:t>
            </a:r>
            <a:r>
              <a:rPr lang="ja-JP" altLang="en-US" dirty="0"/>
              <a:t>人・面積　</a:t>
            </a:r>
            <a:r>
              <a:rPr lang="en-US" altLang="ja-JP" dirty="0"/>
              <a:t>149.83</a:t>
            </a:r>
            <a:r>
              <a:rPr lang="ja-JP" altLang="en-US" dirty="0"/>
              <a:t>㎢</a:t>
            </a:r>
            <a:endParaRPr lang="en-US" altLang="ja-JP" dirty="0"/>
          </a:p>
          <a:p>
            <a:pPr algn="l"/>
            <a:r>
              <a:rPr lang="en-US" altLang="ja-JP" dirty="0"/>
              <a:t/>
            </a:r>
            <a:br>
              <a:rPr lang="en-US" altLang="ja-JP" dirty="0"/>
            </a:br>
            <a:r>
              <a:rPr lang="ja-JP" altLang="en-US" b="1" dirty="0"/>
              <a:t>医療機関（</a:t>
            </a:r>
            <a:r>
              <a:rPr lang="ja-JP" altLang="en-US" dirty="0"/>
              <a:t>平成</a:t>
            </a:r>
            <a:r>
              <a:rPr lang="en-US" altLang="ja-JP" dirty="0"/>
              <a:t>30</a:t>
            </a:r>
            <a:r>
              <a:rPr lang="ja-JP" altLang="en-US" dirty="0"/>
              <a:t>年度大阪府病床機能報告より）</a:t>
            </a:r>
            <a:endParaRPr lang="en-US" altLang="ja-JP" dirty="0"/>
          </a:p>
          <a:p>
            <a:pPr marL="360363" algn="l">
              <a:tabLst>
                <a:tab pos="4302125" algn="r"/>
              </a:tabLst>
            </a:pPr>
            <a:r>
              <a:rPr lang="ja-JP" altLang="en-US" dirty="0"/>
              <a:t>高度急性期病床　　</a:t>
            </a:r>
            <a:r>
              <a:rPr lang="en-US" altLang="ja-JP" dirty="0"/>
              <a:t>	7</a:t>
            </a:r>
            <a:r>
              <a:rPr lang="ja-JP" altLang="en-US" dirty="0"/>
              <a:t>病院</a:t>
            </a:r>
            <a:endParaRPr lang="en-US" altLang="ja-JP" dirty="0"/>
          </a:p>
          <a:p>
            <a:pPr marL="360363" algn="l">
              <a:tabLst>
                <a:tab pos="360363" algn="l"/>
                <a:tab pos="4302125" algn="r"/>
              </a:tabLst>
            </a:pPr>
            <a:r>
              <a:rPr lang="ja-JP" altLang="en-US" dirty="0"/>
              <a:t>回復期ﾘﾊﾋﾞﾘﾃｰｼｮﾝ病床　</a:t>
            </a:r>
            <a:r>
              <a:rPr lang="en-US" altLang="ja-JP" dirty="0"/>
              <a:t>	14</a:t>
            </a:r>
            <a:r>
              <a:rPr lang="ja-JP" altLang="en-US" dirty="0"/>
              <a:t>病院</a:t>
            </a:r>
            <a:endParaRPr lang="en-US" altLang="ja-JP" dirty="0"/>
          </a:p>
          <a:p>
            <a:pPr algn="l">
              <a:tabLst>
                <a:tab pos="360363" algn="l"/>
              </a:tabLst>
            </a:pPr>
            <a:endParaRPr lang="en-US" altLang="ja-JP" dirty="0"/>
          </a:p>
          <a:p>
            <a:pPr algn="l">
              <a:tabLst>
                <a:tab pos="360363" algn="l"/>
              </a:tabLst>
            </a:pPr>
            <a:r>
              <a:rPr lang="ja-JP" altLang="en-US" b="1" dirty="0"/>
              <a:t>障害福祉サービス</a:t>
            </a:r>
            <a:r>
              <a:rPr lang="ja-JP" altLang="en-US" dirty="0"/>
              <a:t>（</a:t>
            </a:r>
            <a:r>
              <a:rPr lang="en-US" altLang="ja-JP" dirty="0"/>
              <a:t>2022</a:t>
            </a:r>
            <a:r>
              <a:rPr lang="ja-JP" altLang="en-US" dirty="0"/>
              <a:t>年</a:t>
            </a:r>
            <a:r>
              <a:rPr lang="en-US" altLang="ja-JP" dirty="0"/>
              <a:t>6</a:t>
            </a:r>
            <a:r>
              <a:rPr lang="ja-JP" altLang="en-US" dirty="0"/>
              <a:t>月時点）</a:t>
            </a:r>
            <a:endParaRPr lang="en-US" altLang="ja-JP" dirty="0"/>
          </a:p>
          <a:p>
            <a:pPr marL="354013" algn="l">
              <a:tabLst>
                <a:tab pos="4302125" algn="r"/>
                <a:tab pos="6811963" algn="r"/>
              </a:tabLst>
            </a:pPr>
            <a:r>
              <a:rPr lang="ja-JP" altLang="en-US" dirty="0"/>
              <a:t>就労移行支援　</a:t>
            </a:r>
            <a:r>
              <a:rPr lang="en-US" altLang="ja-JP" dirty="0"/>
              <a:t>	25</a:t>
            </a:r>
            <a:r>
              <a:rPr lang="ja-JP" altLang="en-US" dirty="0"/>
              <a:t>事業所</a:t>
            </a:r>
            <a:r>
              <a:rPr lang="en-US" altLang="ja-JP" dirty="0"/>
              <a:t>	</a:t>
            </a:r>
          </a:p>
          <a:p>
            <a:pPr marL="354013" algn="l">
              <a:tabLst>
                <a:tab pos="4302125" algn="r"/>
                <a:tab pos="6811963" algn="r"/>
              </a:tabLst>
            </a:pPr>
            <a:r>
              <a:rPr lang="ja-JP" altLang="en-US" dirty="0"/>
              <a:t>就労継続支援（</a:t>
            </a:r>
            <a:r>
              <a:rPr lang="en-US" altLang="ja-JP" dirty="0"/>
              <a:t>A</a:t>
            </a:r>
            <a:r>
              <a:rPr lang="ja-JP" altLang="en-US" dirty="0"/>
              <a:t>型）</a:t>
            </a:r>
            <a:r>
              <a:rPr lang="en-US" altLang="ja-JP" dirty="0"/>
              <a:t>	23</a:t>
            </a:r>
            <a:r>
              <a:rPr lang="ja-JP" altLang="en-US" dirty="0"/>
              <a:t>事業所　　</a:t>
            </a:r>
            <a:endParaRPr lang="en-US" altLang="ja-JP" dirty="0"/>
          </a:p>
          <a:p>
            <a:pPr marL="354013" algn="l">
              <a:tabLst>
                <a:tab pos="4302125" algn="r"/>
                <a:tab pos="6811963" algn="r"/>
              </a:tabLst>
            </a:pPr>
            <a:r>
              <a:rPr lang="ja-JP" altLang="en-US" dirty="0"/>
              <a:t>就労継続支援（</a:t>
            </a:r>
            <a:r>
              <a:rPr lang="en-US" altLang="ja-JP" dirty="0"/>
              <a:t>B</a:t>
            </a:r>
            <a:r>
              <a:rPr lang="ja-JP" altLang="en-US" dirty="0"/>
              <a:t>型）</a:t>
            </a:r>
            <a:r>
              <a:rPr lang="en-US" altLang="ja-JP" dirty="0"/>
              <a:t>	144</a:t>
            </a:r>
            <a:r>
              <a:rPr lang="ja-JP" altLang="en-US" dirty="0"/>
              <a:t>事業所</a:t>
            </a:r>
            <a:endParaRPr lang="en-US" altLang="ja-JP" dirty="0"/>
          </a:p>
          <a:p>
            <a:pPr marL="354013" algn="l">
              <a:tabLst>
                <a:tab pos="4302125" algn="r"/>
                <a:tab pos="6811963" algn="r"/>
              </a:tabLst>
            </a:pPr>
            <a:r>
              <a:rPr lang="ja-JP" altLang="en-US" dirty="0"/>
              <a:t>生活介護　</a:t>
            </a:r>
            <a:r>
              <a:rPr lang="en-US" altLang="ja-JP" dirty="0"/>
              <a:t>	96</a:t>
            </a:r>
            <a:r>
              <a:rPr lang="ja-JP" altLang="en-US" dirty="0"/>
              <a:t>事業所</a:t>
            </a:r>
            <a:endParaRPr lang="en-US" altLang="ja-JP" dirty="0"/>
          </a:p>
          <a:p>
            <a:endParaRPr lang="ja-JP" altLang="en-US" dirty="0"/>
          </a:p>
        </p:txBody>
      </p:sp>
      <p:pic>
        <p:nvPicPr>
          <p:cNvPr id="2050" name="Picture 2" descr="前方後円墳のイラスト">
            <a:extLst>
              <a:ext uri="{FF2B5EF4-FFF2-40B4-BE49-F238E27FC236}">
                <a16:creationId xmlns:a16="http://schemas.microsoft.com/office/drawing/2014/main" id="{26DC2301-924D-82A8-631E-448B725BB1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884" y="4272395"/>
            <a:ext cx="2747531" cy="2478884"/>
          </a:xfrm>
          <a:prstGeom prst="rect">
            <a:avLst/>
          </a:prstGeom>
          <a:noFill/>
          <a:extLst>
            <a:ext uri="{909E8E84-426E-40DD-AFC4-6F175D3DCCD1}">
              <a14:hiddenFill xmlns:a14="http://schemas.microsoft.com/office/drawing/2010/main">
                <a:solidFill>
                  <a:srgbClr val="FFFFFF"/>
                </a:solidFill>
              </a14:hiddenFill>
            </a:ext>
          </a:extLst>
        </p:spPr>
      </p:pic>
      <p:sp>
        <p:nvSpPr>
          <p:cNvPr id="7" name="スライド番号プレースホルダー 7"/>
          <p:cNvSpPr>
            <a:spLocks noGrp="1"/>
          </p:cNvSpPr>
          <p:nvPr>
            <p:ph type="sldNum" sz="quarter" idx="12"/>
          </p:nvPr>
        </p:nvSpPr>
        <p:spPr>
          <a:xfrm>
            <a:off x="7677150" y="6492875"/>
            <a:ext cx="2228850" cy="365125"/>
          </a:xfrm>
        </p:spPr>
        <p:txBody>
          <a:bodyPr/>
          <a:lstStyle/>
          <a:p>
            <a:r>
              <a:rPr kumimoji="1" lang="ja-JP" altLang="en-US" sz="1800" b="1" dirty="0">
                <a:solidFill>
                  <a:schemeClr val="tx1"/>
                </a:solidFill>
                <a:latin typeface="BIZ UDPゴシック" panose="020B0400000000000000" pitchFamily="50" charset="-128"/>
                <a:ea typeface="BIZ UDPゴシック" panose="020B0400000000000000" pitchFamily="50" charset="-128"/>
              </a:rPr>
              <a:t>４</a:t>
            </a:r>
          </a:p>
        </p:txBody>
      </p:sp>
    </p:spTree>
    <p:extLst>
      <p:ext uri="{BB962C8B-B14F-4D97-AF65-F5344CB8AC3E}">
        <p14:creationId xmlns:p14="http://schemas.microsoft.com/office/powerpoint/2010/main" val="4083696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9F57A8D-17FD-82E0-16C6-C3DA60F4C262}"/>
              </a:ext>
            </a:extLst>
          </p:cNvPr>
          <p:cNvSpPr>
            <a:spLocks noGrp="1"/>
          </p:cNvSpPr>
          <p:nvPr>
            <p:ph idx="1"/>
          </p:nvPr>
        </p:nvSpPr>
        <p:spPr>
          <a:xfrm>
            <a:off x="792480" y="502920"/>
            <a:ext cx="8366760" cy="6126480"/>
          </a:xfrm>
        </p:spPr>
        <p:txBody>
          <a:bodyPr>
            <a:normAutofit fontScale="92500" lnSpcReduction="10000"/>
          </a:bodyPr>
          <a:lstStyle/>
          <a:p>
            <a:pPr marL="0" indent="0">
              <a:buNone/>
            </a:pPr>
            <a:r>
              <a:rPr kumimoji="1" lang="ja-JP" altLang="en-US" b="1" dirty="0">
                <a:latin typeface="+mn-ea"/>
              </a:rPr>
              <a:t>堺市の高次脳機能障害のある方への特徴的社会資源</a:t>
            </a:r>
            <a:endParaRPr kumimoji="1" lang="en-US" altLang="ja-JP" b="1" dirty="0">
              <a:latin typeface="+mn-ea"/>
            </a:endParaRPr>
          </a:p>
          <a:p>
            <a:pPr marL="354013" indent="0">
              <a:buNone/>
            </a:pPr>
            <a:endParaRPr lang="en-US" altLang="ja-JP" sz="2600" dirty="0">
              <a:latin typeface="+mn-ea"/>
            </a:endParaRPr>
          </a:p>
          <a:p>
            <a:pPr marL="354013" indent="0">
              <a:buNone/>
            </a:pPr>
            <a:r>
              <a:rPr lang="ja-JP" altLang="en-US" sz="2600" dirty="0">
                <a:latin typeface="+mn-ea"/>
              </a:rPr>
              <a:t>設立年</a:t>
            </a:r>
            <a:endParaRPr lang="en-US" altLang="ja-JP" sz="2600" dirty="0">
              <a:latin typeface="+mn-ea"/>
            </a:endParaRPr>
          </a:p>
          <a:p>
            <a:pPr marL="354013" indent="0">
              <a:buNone/>
            </a:pPr>
            <a:r>
              <a:rPr lang="en-US" altLang="ja-JP" sz="2600" dirty="0">
                <a:latin typeface="+mn-ea"/>
              </a:rPr>
              <a:t>1986</a:t>
            </a:r>
            <a:r>
              <a:rPr lang="ja-JP" altLang="en-US" sz="2600" dirty="0">
                <a:latin typeface="+mn-ea"/>
              </a:rPr>
              <a:t>年　麦の会</a:t>
            </a:r>
            <a:endParaRPr lang="en-US" altLang="ja-JP" sz="2600" dirty="0">
              <a:latin typeface="+mn-ea"/>
            </a:endParaRPr>
          </a:p>
          <a:p>
            <a:pPr marL="1611313" indent="0">
              <a:buNone/>
            </a:pPr>
            <a:r>
              <a:rPr lang="ja-JP" altLang="en-US" sz="2600" dirty="0">
                <a:latin typeface="+mn-ea"/>
              </a:rPr>
              <a:t>（中途障害者の作業所として草分け的存在）</a:t>
            </a:r>
            <a:endParaRPr lang="en-US" altLang="ja-JP" sz="2600" dirty="0">
              <a:latin typeface="+mn-ea"/>
            </a:endParaRPr>
          </a:p>
          <a:p>
            <a:pPr marL="354013" indent="0">
              <a:buNone/>
            </a:pPr>
            <a:r>
              <a:rPr lang="en-US" altLang="ja-JP" sz="2600" dirty="0">
                <a:latin typeface="+mn-ea"/>
              </a:rPr>
              <a:t>2005</a:t>
            </a:r>
            <a:r>
              <a:rPr lang="ja-JP" altLang="en-US" sz="2600" dirty="0">
                <a:latin typeface="+mn-ea"/>
              </a:rPr>
              <a:t>年　堺脳損傷協会（当事者家族会）</a:t>
            </a:r>
            <a:endParaRPr lang="en-US" altLang="ja-JP" sz="2600" dirty="0">
              <a:latin typeface="+mn-ea"/>
            </a:endParaRPr>
          </a:p>
          <a:p>
            <a:pPr marL="354013" indent="0">
              <a:buNone/>
            </a:pPr>
            <a:r>
              <a:rPr lang="en-US" altLang="ja-JP" sz="2600" dirty="0">
                <a:latin typeface="+mn-ea"/>
              </a:rPr>
              <a:t>2005</a:t>
            </a:r>
            <a:r>
              <a:rPr lang="ja-JP" altLang="en-US" sz="2600" dirty="0">
                <a:latin typeface="+mn-ea"/>
              </a:rPr>
              <a:t>年　ことばの泉（失語症特化型の通所介護施設）</a:t>
            </a:r>
            <a:endParaRPr lang="en-US" altLang="ja-JP" sz="2600" dirty="0">
              <a:latin typeface="+mn-ea"/>
            </a:endParaRPr>
          </a:p>
          <a:p>
            <a:pPr marL="354013" indent="0">
              <a:buNone/>
            </a:pPr>
            <a:r>
              <a:rPr lang="en-US" altLang="ja-JP" sz="2600" dirty="0">
                <a:latin typeface="+mn-ea"/>
              </a:rPr>
              <a:t>2007</a:t>
            </a:r>
            <a:r>
              <a:rPr lang="ja-JP" altLang="en-US" sz="2600" dirty="0">
                <a:latin typeface="+mn-ea"/>
              </a:rPr>
              <a:t>年　なやクリニック（高次脳機能外来）</a:t>
            </a:r>
            <a:endParaRPr lang="en-US" altLang="ja-JP" sz="2600" dirty="0">
              <a:latin typeface="+mn-ea"/>
            </a:endParaRPr>
          </a:p>
          <a:p>
            <a:pPr marL="354013" indent="0">
              <a:buNone/>
            </a:pPr>
            <a:r>
              <a:rPr lang="en-US" altLang="ja-JP" sz="2600" dirty="0">
                <a:latin typeface="+mn-ea"/>
              </a:rPr>
              <a:t>2010</a:t>
            </a:r>
            <a:r>
              <a:rPr lang="ja-JP" altLang="en-US" sz="2600" dirty="0">
                <a:latin typeface="+mn-ea"/>
              </a:rPr>
              <a:t>年　クロスジョブ堺（就労移行支援事業所）</a:t>
            </a:r>
            <a:endParaRPr lang="en-US" altLang="ja-JP" sz="2600" dirty="0">
              <a:latin typeface="+mn-ea"/>
            </a:endParaRPr>
          </a:p>
          <a:p>
            <a:pPr marL="354013" indent="0">
              <a:buNone/>
            </a:pPr>
            <a:r>
              <a:rPr lang="en-US" altLang="ja-JP" sz="2600" dirty="0">
                <a:latin typeface="+mn-ea"/>
              </a:rPr>
              <a:t>2012</a:t>
            </a:r>
            <a:r>
              <a:rPr lang="ja-JP" altLang="en-US" sz="2600" dirty="0">
                <a:latin typeface="+mn-ea"/>
              </a:rPr>
              <a:t>年　ホームおおみの６５</a:t>
            </a:r>
            <a:endParaRPr lang="en-US" altLang="ja-JP" sz="2600" dirty="0">
              <a:latin typeface="+mn-ea"/>
            </a:endParaRPr>
          </a:p>
          <a:p>
            <a:pPr marL="1520825" indent="0">
              <a:buNone/>
            </a:pPr>
            <a:r>
              <a:rPr lang="ja-JP" altLang="en-US" sz="2600" dirty="0">
                <a:latin typeface="+mn-ea"/>
              </a:rPr>
              <a:t>（大阪府により整備されたグループホーム）</a:t>
            </a:r>
            <a:endParaRPr lang="en-US" altLang="ja-JP" sz="2600" dirty="0">
              <a:latin typeface="+mn-ea"/>
            </a:endParaRPr>
          </a:p>
          <a:p>
            <a:pPr marL="354013" indent="0">
              <a:buNone/>
            </a:pPr>
            <a:r>
              <a:rPr lang="en-US" altLang="ja-JP" sz="2600" dirty="0">
                <a:latin typeface="+mn-ea"/>
              </a:rPr>
              <a:t>2012</a:t>
            </a:r>
            <a:r>
              <a:rPr lang="ja-JP" altLang="en-US" sz="2600" dirty="0">
                <a:latin typeface="+mn-ea"/>
              </a:rPr>
              <a:t>年　生活リハビリテーションセンター</a:t>
            </a:r>
            <a:endParaRPr lang="en-US" altLang="ja-JP" sz="2600" dirty="0">
              <a:latin typeface="+mn-ea"/>
            </a:endParaRPr>
          </a:p>
          <a:p>
            <a:pPr marL="1520825" indent="0">
              <a:buNone/>
            </a:pPr>
            <a:r>
              <a:rPr lang="ja-JP" altLang="en-US" sz="2600" dirty="0">
                <a:latin typeface="+mn-ea"/>
              </a:rPr>
              <a:t>（堺市高次脳機能障害支援拠点機関）</a:t>
            </a:r>
            <a:endParaRPr lang="en-US" altLang="ja-JP" sz="2600" dirty="0">
              <a:latin typeface="+mn-ea"/>
            </a:endParaRPr>
          </a:p>
          <a:p>
            <a:pPr marL="354013" indent="0">
              <a:buNone/>
            </a:pPr>
            <a:r>
              <a:rPr lang="en-US" altLang="ja-JP" sz="2600" dirty="0">
                <a:latin typeface="+mn-ea"/>
              </a:rPr>
              <a:t>2017</a:t>
            </a:r>
            <a:r>
              <a:rPr lang="ja-JP" altLang="en-US" sz="2600" dirty="0">
                <a:latin typeface="+mn-ea"/>
              </a:rPr>
              <a:t>年　ヘッドウェイ堺（生活介護事業所）</a:t>
            </a:r>
            <a:endParaRPr kumimoji="1" lang="ja-JP" altLang="en-US" dirty="0">
              <a:latin typeface="+mn-ea"/>
            </a:endParaRPr>
          </a:p>
        </p:txBody>
      </p:sp>
      <p:sp>
        <p:nvSpPr>
          <p:cNvPr id="4" name="スライド番号プレースホルダー 7"/>
          <p:cNvSpPr>
            <a:spLocks noGrp="1"/>
          </p:cNvSpPr>
          <p:nvPr>
            <p:ph type="sldNum" sz="quarter" idx="12"/>
          </p:nvPr>
        </p:nvSpPr>
        <p:spPr>
          <a:xfrm>
            <a:off x="7677150" y="6492875"/>
            <a:ext cx="2228850" cy="365125"/>
          </a:xfrm>
        </p:spPr>
        <p:txBody>
          <a:bodyPr/>
          <a:lstStyle/>
          <a:p>
            <a:r>
              <a:rPr kumimoji="1" lang="ja-JP" altLang="en-US" dirty="0" smtClean="0"/>
              <a:t>５</a:t>
            </a:r>
            <a:endParaRPr kumimoji="1" lang="ja-JP" altLang="en-US" dirty="0">
              <a:solidFill>
                <a:schemeClr val="tx1"/>
              </a:solidFill>
            </a:endParaRPr>
          </a:p>
        </p:txBody>
      </p:sp>
    </p:spTree>
    <p:extLst>
      <p:ext uri="{BB962C8B-B14F-4D97-AF65-F5344CB8AC3E}">
        <p14:creationId xmlns:p14="http://schemas.microsoft.com/office/powerpoint/2010/main" val="3964555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グラフィックス 1">
            <a:extLst>
              <a:ext uri="{FF2B5EF4-FFF2-40B4-BE49-F238E27FC236}">
                <a16:creationId xmlns:a16="http://schemas.microsoft.com/office/drawing/2014/main" id="{3A18A23C-BE88-8D55-2FDB-E64E068A76C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009650" y="399246"/>
            <a:ext cx="7935801" cy="6214057"/>
          </a:xfrm>
          <a:prstGeom prst="rect">
            <a:avLst/>
          </a:prstGeom>
        </p:spPr>
      </p:pic>
      <p:sp>
        <p:nvSpPr>
          <p:cNvPr id="3" name="スライド番号プレースホルダー 7"/>
          <p:cNvSpPr>
            <a:spLocks noGrp="1"/>
          </p:cNvSpPr>
          <p:nvPr>
            <p:ph type="sldNum" sz="quarter" idx="12"/>
          </p:nvPr>
        </p:nvSpPr>
        <p:spPr>
          <a:xfrm>
            <a:off x="7677150" y="6492875"/>
            <a:ext cx="2228850" cy="365125"/>
          </a:xfrm>
        </p:spPr>
        <p:txBody>
          <a:bodyPr/>
          <a:lstStyle/>
          <a:p>
            <a:r>
              <a:rPr kumimoji="1" lang="ja-JP" altLang="en-US" dirty="0"/>
              <a:t>６</a:t>
            </a:r>
            <a:endParaRPr kumimoji="1" lang="ja-JP" altLang="en-US" dirty="0">
              <a:solidFill>
                <a:schemeClr val="tx1"/>
              </a:solidFill>
            </a:endParaRPr>
          </a:p>
        </p:txBody>
      </p:sp>
    </p:spTree>
    <p:extLst>
      <p:ext uri="{BB962C8B-B14F-4D97-AF65-F5344CB8AC3E}">
        <p14:creationId xmlns:p14="http://schemas.microsoft.com/office/powerpoint/2010/main" val="1037501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435C5805-90C0-D9FF-8DDC-E80E7F4862A8}"/>
              </a:ext>
            </a:extLst>
          </p:cNvPr>
          <p:cNvSpPr>
            <a:spLocks noGrp="1"/>
          </p:cNvSpPr>
          <p:nvPr>
            <p:ph idx="1"/>
          </p:nvPr>
        </p:nvSpPr>
        <p:spPr>
          <a:xfrm>
            <a:off x="803910" y="321973"/>
            <a:ext cx="8321040" cy="5854991"/>
          </a:xfrm>
        </p:spPr>
        <p:txBody>
          <a:bodyPr>
            <a:normAutofit/>
          </a:bodyPr>
          <a:lstStyle/>
          <a:p>
            <a:pPr marL="0" indent="0">
              <a:buNone/>
            </a:pPr>
            <a:r>
              <a:rPr lang="ja-JP" altLang="en-US" sz="2000" b="1" dirty="0">
                <a:latin typeface="+mn-ea"/>
              </a:rPr>
              <a:t>ネットワーク構築（自立支援協議会・支援者会議等への参加状況）</a:t>
            </a:r>
          </a:p>
        </p:txBody>
      </p:sp>
      <p:graphicFrame>
        <p:nvGraphicFramePr>
          <p:cNvPr id="6" name="表 5">
            <a:extLst>
              <a:ext uri="{FF2B5EF4-FFF2-40B4-BE49-F238E27FC236}">
                <a16:creationId xmlns:a16="http://schemas.microsoft.com/office/drawing/2014/main" id="{D13CA832-FF39-45D4-EDD0-911E62AFDC7C}"/>
              </a:ext>
            </a:extLst>
          </p:cNvPr>
          <p:cNvGraphicFramePr>
            <a:graphicFrameLocks noGrp="1"/>
          </p:cNvGraphicFramePr>
          <p:nvPr/>
        </p:nvGraphicFramePr>
        <p:xfrm>
          <a:off x="918212" y="750198"/>
          <a:ext cx="8069576" cy="2678802"/>
        </p:xfrm>
        <a:graphic>
          <a:graphicData uri="http://schemas.openxmlformats.org/drawingml/2006/table">
            <a:tbl>
              <a:tblPr firstRow="1" firstCol="1" bandRow="1"/>
              <a:tblGrid>
                <a:gridCol w="1867988">
                  <a:extLst>
                    <a:ext uri="{9D8B030D-6E8A-4147-A177-3AD203B41FA5}">
                      <a16:colId xmlns:a16="http://schemas.microsoft.com/office/drawing/2014/main" val="1156769398"/>
                    </a:ext>
                  </a:extLst>
                </a:gridCol>
                <a:gridCol w="505174">
                  <a:extLst>
                    <a:ext uri="{9D8B030D-6E8A-4147-A177-3AD203B41FA5}">
                      <a16:colId xmlns:a16="http://schemas.microsoft.com/office/drawing/2014/main" val="1177114307"/>
                    </a:ext>
                  </a:extLst>
                </a:gridCol>
                <a:gridCol w="505174">
                  <a:extLst>
                    <a:ext uri="{9D8B030D-6E8A-4147-A177-3AD203B41FA5}">
                      <a16:colId xmlns:a16="http://schemas.microsoft.com/office/drawing/2014/main" val="2166733087"/>
                    </a:ext>
                  </a:extLst>
                </a:gridCol>
                <a:gridCol w="510952">
                  <a:extLst>
                    <a:ext uri="{9D8B030D-6E8A-4147-A177-3AD203B41FA5}">
                      <a16:colId xmlns:a16="http://schemas.microsoft.com/office/drawing/2014/main" val="1140568891"/>
                    </a:ext>
                  </a:extLst>
                </a:gridCol>
                <a:gridCol w="505174">
                  <a:extLst>
                    <a:ext uri="{9D8B030D-6E8A-4147-A177-3AD203B41FA5}">
                      <a16:colId xmlns:a16="http://schemas.microsoft.com/office/drawing/2014/main" val="1775008773"/>
                    </a:ext>
                  </a:extLst>
                </a:gridCol>
                <a:gridCol w="505174">
                  <a:extLst>
                    <a:ext uri="{9D8B030D-6E8A-4147-A177-3AD203B41FA5}">
                      <a16:colId xmlns:a16="http://schemas.microsoft.com/office/drawing/2014/main" val="2376243545"/>
                    </a:ext>
                  </a:extLst>
                </a:gridCol>
                <a:gridCol w="510952">
                  <a:extLst>
                    <a:ext uri="{9D8B030D-6E8A-4147-A177-3AD203B41FA5}">
                      <a16:colId xmlns:a16="http://schemas.microsoft.com/office/drawing/2014/main" val="1161394000"/>
                    </a:ext>
                  </a:extLst>
                </a:gridCol>
                <a:gridCol w="505174">
                  <a:extLst>
                    <a:ext uri="{9D8B030D-6E8A-4147-A177-3AD203B41FA5}">
                      <a16:colId xmlns:a16="http://schemas.microsoft.com/office/drawing/2014/main" val="28894482"/>
                    </a:ext>
                  </a:extLst>
                </a:gridCol>
                <a:gridCol w="494443">
                  <a:extLst>
                    <a:ext uri="{9D8B030D-6E8A-4147-A177-3AD203B41FA5}">
                      <a16:colId xmlns:a16="http://schemas.microsoft.com/office/drawing/2014/main" val="1068109677"/>
                    </a:ext>
                  </a:extLst>
                </a:gridCol>
                <a:gridCol w="494443">
                  <a:extLst>
                    <a:ext uri="{9D8B030D-6E8A-4147-A177-3AD203B41FA5}">
                      <a16:colId xmlns:a16="http://schemas.microsoft.com/office/drawing/2014/main" val="1365588048"/>
                    </a:ext>
                  </a:extLst>
                </a:gridCol>
                <a:gridCol w="495269">
                  <a:extLst>
                    <a:ext uri="{9D8B030D-6E8A-4147-A177-3AD203B41FA5}">
                      <a16:colId xmlns:a16="http://schemas.microsoft.com/office/drawing/2014/main" val="338898608"/>
                    </a:ext>
                  </a:extLst>
                </a:gridCol>
                <a:gridCol w="494443">
                  <a:extLst>
                    <a:ext uri="{9D8B030D-6E8A-4147-A177-3AD203B41FA5}">
                      <a16:colId xmlns:a16="http://schemas.microsoft.com/office/drawing/2014/main" val="2457398663"/>
                    </a:ext>
                  </a:extLst>
                </a:gridCol>
                <a:gridCol w="675216">
                  <a:extLst>
                    <a:ext uri="{9D8B030D-6E8A-4147-A177-3AD203B41FA5}">
                      <a16:colId xmlns:a16="http://schemas.microsoft.com/office/drawing/2014/main" val="4097526437"/>
                    </a:ext>
                  </a:extLst>
                </a:gridCol>
              </a:tblGrid>
              <a:tr h="382686">
                <a:tc>
                  <a:txBody>
                    <a:bodyPr/>
                    <a:lstStyle/>
                    <a:p>
                      <a:pPr algn="ctr"/>
                      <a:r>
                        <a:rPr lang="ja-JP"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　</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H24</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H25</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H26</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H27</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H28</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H29</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H30</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R1</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R2</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R3</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R4</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1200" kern="10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合計</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1068502"/>
                  </a:ext>
                </a:extLst>
              </a:tr>
              <a:tr h="382686">
                <a:tc>
                  <a:txBody>
                    <a:bodyPr/>
                    <a:lstStyle/>
                    <a:p>
                      <a:pPr algn="ctr"/>
                      <a:r>
                        <a:rPr lang="ja-JP"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市・各区自立支援協議会</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55</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79</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79</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53</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25</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44</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52</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40</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29</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35</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41</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10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532</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4310307"/>
                  </a:ext>
                </a:extLst>
              </a:tr>
              <a:tr h="382686">
                <a:tc>
                  <a:txBody>
                    <a:bodyPr/>
                    <a:lstStyle/>
                    <a:p>
                      <a:pPr algn="ctr"/>
                      <a:r>
                        <a:rPr lang="ja-JP"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府コーディネーター会議</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13</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19</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15</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18</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21</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13</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30</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22</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16</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18</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10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205</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2926274"/>
                  </a:ext>
                </a:extLst>
              </a:tr>
              <a:tr h="382686">
                <a:tc>
                  <a:txBody>
                    <a:bodyPr/>
                    <a:lstStyle/>
                    <a:p>
                      <a:pPr algn="ctr"/>
                      <a:r>
                        <a:rPr lang="ja-JP"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医療機関との会議等</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11</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14</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26</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26</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34</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27</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38</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highlight>
                            <a:srgbClr val="FFFF00"/>
                          </a:highlight>
                          <a:latin typeface="HG丸ｺﾞｼｯｸM-PRO" panose="020F0600000000000000" pitchFamily="50" charset="-128"/>
                          <a:ea typeface="HG丸ｺﾞｼｯｸM-PRO" panose="020F0600000000000000" pitchFamily="50" charset="-128"/>
                          <a:cs typeface="ＭＳ Ｐゴシック" panose="020B0600070205080204" pitchFamily="50" charset="-128"/>
                        </a:rPr>
                        <a:t>22</a:t>
                      </a:r>
                      <a:endParaRPr lang="ja-JP" sz="1600" kern="100" dirty="0">
                        <a:effectLst/>
                        <a:highlight>
                          <a:srgbClr val="FFFF00"/>
                        </a:highligh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highlight>
                            <a:srgbClr val="FFFF00"/>
                          </a:highlight>
                          <a:latin typeface="HG丸ｺﾞｼｯｸM-PRO" panose="020F0600000000000000" pitchFamily="50" charset="-128"/>
                          <a:ea typeface="HG丸ｺﾞｼｯｸM-PRO" panose="020F0600000000000000" pitchFamily="50" charset="-128"/>
                          <a:cs typeface="ＭＳ Ｐゴシック" panose="020B0600070205080204" pitchFamily="50" charset="-128"/>
                        </a:rPr>
                        <a:t>18</a:t>
                      </a:r>
                      <a:endParaRPr lang="ja-JP" sz="1600" kern="100" dirty="0">
                        <a:effectLst/>
                        <a:highlight>
                          <a:srgbClr val="FFFF00"/>
                        </a:highligh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highlight>
                            <a:srgbClr val="FFFF00"/>
                          </a:highlight>
                          <a:latin typeface="HG丸ｺﾞｼｯｸM-PRO" panose="020F0600000000000000" pitchFamily="50" charset="-128"/>
                          <a:ea typeface="HG丸ｺﾞｼｯｸM-PRO" panose="020F0600000000000000" pitchFamily="50" charset="-128"/>
                          <a:cs typeface="ＭＳ Ｐゴシック" panose="020B0600070205080204" pitchFamily="50" charset="-128"/>
                        </a:rPr>
                        <a:t>22</a:t>
                      </a:r>
                      <a:endParaRPr lang="ja-JP" sz="1600" kern="100" dirty="0">
                        <a:effectLst/>
                        <a:highlight>
                          <a:srgbClr val="FFFF00"/>
                        </a:highligh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highlight>
                            <a:srgbClr val="FFFF00"/>
                          </a:highlight>
                          <a:latin typeface="HG丸ｺﾞｼｯｸM-PRO" panose="020F0600000000000000" pitchFamily="50" charset="-128"/>
                          <a:ea typeface="HG丸ｺﾞｼｯｸM-PRO" panose="020F0600000000000000" pitchFamily="50" charset="-128"/>
                          <a:cs typeface="ＭＳ Ｐゴシック" panose="020B0600070205080204" pitchFamily="50" charset="-128"/>
                        </a:rPr>
                        <a:t>16</a:t>
                      </a:r>
                      <a:endParaRPr lang="ja-JP" sz="1600" kern="100">
                        <a:effectLst/>
                        <a:highlight>
                          <a:srgbClr val="FFFF00"/>
                        </a:highligh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10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254</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6592206"/>
                  </a:ext>
                </a:extLst>
              </a:tr>
              <a:tr h="382686">
                <a:tc>
                  <a:txBody>
                    <a:bodyPr/>
                    <a:lstStyle/>
                    <a:p>
                      <a:pPr algn="ctr"/>
                      <a:r>
                        <a:rPr lang="ja-JP"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事業所との会議等</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13</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14</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21</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22</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40</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36</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35</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35</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highlight>
                            <a:srgbClr val="FFFF00"/>
                          </a:highlight>
                          <a:latin typeface="HG丸ｺﾞｼｯｸM-PRO" panose="020F0600000000000000" pitchFamily="50" charset="-128"/>
                          <a:ea typeface="HG丸ｺﾞｼｯｸM-PRO" panose="020F0600000000000000" pitchFamily="50" charset="-128"/>
                          <a:cs typeface="ＭＳ Ｐゴシック" panose="020B0600070205080204" pitchFamily="50" charset="-128"/>
                        </a:rPr>
                        <a:t>54</a:t>
                      </a:r>
                      <a:endParaRPr lang="ja-JP" sz="1600" kern="100" dirty="0">
                        <a:effectLst/>
                        <a:highlight>
                          <a:srgbClr val="FFFF00"/>
                        </a:highligh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highlight>
                            <a:srgbClr val="FFFF00"/>
                          </a:highlight>
                          <a:latin typeface="HG丸ｺﾞｼｯｸM-PRO" panose="020F0600000000000000" pitchFamily="50" charset="-128"/>
                          <a:ea typeface="HG丸ｺﾞｼｯｸM-PRO" panose="020F0600000000000000" pitchFamily="50" charset="-128"/>
                          <a:cs typeface="ＭＳ Ｐゴシック" panose="020B0600070205080204" pitchFamily="50" charset="-128"/>
                        </a:rPr>
                        <a:t>46</a:t>
                      </a:r>
                      <a:endParaRPr lang="ja-JP" sz="1600" kern="100" dirty="0">
                        <a:effectLst/>
                        <a:highlight>
                          <a:srgbClr val="FFFF00"/>
                        </a:highligh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10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336</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4428599"/>
                  </a:ext>
                </a:extLst>
              </a:tr>
              <a:tr h="382686">
                <a:tc>
                  <a:txBody>
                    <a:bodyPr/>
                    <a:lstStyle/>
                    <a:p>
                      <a:pPr algn="ctr"/>
                      <a:r>
                        <a:rPr lang="ja-JP"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その他</a:t>
                      </a:r>
                      <a:endParaRPr lang="en-US" altLang="ja-JP"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pPr algn="ctr"/>
                      <a:r>
                        <a:rPr lang="en-US" altLang="ja-JP" sz="11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ja-JP" altLang="en-US" sz="11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視察・見学・外部会議等</a:t>
                      </a:r>
                      <a:r>
                        <a:rPr lang="en-US" altLang="ja-JP" sz="11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31</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21</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18</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24</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24</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26</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19</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24</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20</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15</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32</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10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254</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3302259"/>
                  </a:ext>
                </a:extLst>
              </a:tr>
              <a:tr h="382686">
                <a:tc>
                  <a:txBody>
                    <a:bodyPr/>
                    <a:lstStyle/>
                    <a:p>
                      <a:pPr algn="ctr"/>
                      <a:r>
                        <a:rPr lang="ja-JP"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合計</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123</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153</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152</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142</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126</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150</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175</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143</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118</a:t>
                      </a:r>
                      <a:endParaRPr lang="ja-JP" sz="1600" kern="10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146</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153</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200" kern="100" dirty="0">
                          <a:solidFill>
                            <a:srgbClr val="000000"/>
                          </a:solidFill>
                          <a:effectLst/>
                          <a:latin typeface="HG丸ｺﾞｼｯｸM-PRO" panose="020F0600000000000000" pitchFamily="50" charset="-128"/>
                          <a:ea typeface="HG丸ｺﾞｼｯｸM-PRO" panose="020F0600000000000000" pitchFamily="50" charset="-128"/>
                          <a:cs typeface="Times New Roman" panose="02020603050405020304" pitchFamily="18" charset="0"/>
                        </a:rPr>
                        <a:t>1,581</a:t>
                      </a:r>
                      <a:endParaRPr lang="ja-JP" sz="1600" kern="100" dirty="0">
                        <a:effectLst/>
                        <a:latin typeface="HG丸ｺﾞｼｯｸM-PRO" panose="020F0600000000000000" pitchFamily="50" charset="-128"/>
                        <a:ea typeface="HG丸ｺﾞｼｯｸM-PRO" panose="020F0600000000000000"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2533558"/>
                  </a:ext>
                </a:extLst>
              </a:tr>
            </a:tbl>
          </a:graphicData>
        </a:graphic>
      </p:graphicFrame>
      <p:sp>
        <p:nvSpPr>
          <p:cNvPr id="7" name="コンテンツ プレースホルダー 2">
            <a:extLst>
              <a:ext uri="{FF2B5EF4-FFF2-40B4-BE49-F238E27FC236}">
                <a16:creationId xmlns:a16="http://schemas.microsoft.com/office/drawing/2014/main" id="{8AEC9DD0-3F6A-8DE6-CC4B-E41A7AB9E6D6}"/>
              </a:ext>
            </a:extLst>
          </p:cNvPr>
          <p:cNvSpPr txBox="1">
            <a:spLocks/>
          </p:cNvSpPr>
          <p:nvPr/>
        </p:nvSpPr>
        <p:spPr>
          <a:xfrm>
            <a:off x="803910" y="3644721"/>
            <a:ext cx="8183878" cy="296046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000" b="1" dirty="0">
                <a:latin typeface="+mn-ea"/>
              </a:rPr>
              <a:t>高次脳機能障害に関する普及啓発の取り組み（令和</a:t>
            </a:r>
            <a:r>
              <a:rPr lang="en-US" altLang="ja-JP" sz="2000" b="1" dirty="0">
                <a:latin typeface="+mn-ea"/>
              </a:rPr>
              <a:t>4</a:t>
            </a:r>
            <a:r>
              <a:rPr lang="ja-JP" altLang="en-US" sz="2000" b="1" dirty="0">
                <a:latin typeface="+mn-ea"/>
              </a:rPr>
              <a:t>年度実績）</a:t>
            </a:r>
            <a:endParaRPr lang="en-US" altLang="ja-JP" sz="2000" b="1" dirty="0">
              <a:latin typeface="+mn-ea"/>
            </a:endParaRPr>
          </a:p>
          <a:p>
            <a:pPr marL="0" indent="269875">
              <a:buNone/>
            </a:pPr>
            <a:r>
              <a:rPr lang="ja-JP" altLang="en-US" sz="2000" dirty="0">
                <a:latin typeface="+mn-ea"/>
              </a:rPr>
              <a:t>・支援普及事業研修会の開催（延べ</a:t>
            </a:r>
            <a:r>
              <a:rPr lang="en-US" altLang="ja-JP" sz="2000" dirty="0">
                <a:latin typeface="+mn-ea"/>
              </a:rPr>
              <a:t>546</a:t>
            </a:r>
            <a:r>
              <a:rPr lang="ja-JP" altLang="en-US" sz="2000" dirty="0">
                <a:latin typeface="+mn-ea"/>
              </a:rPr>
              <a:t>名参加）</a:t>
            </a:r>
            <a:endParaRPr lang="en-US" altLang="ja-JP" sz="2000" dirty="0">
              <a:latin typeface="+mn-ea"/>
            </a:endParaRPr>
          </a:p>
          <a:p>
            <a:pPr marL="0" indent="269875">
              <a:buNone/>
            </a:pPr>
            <a:r>
              <a:rPr lang="ja-JP" altLang="en-US" sz="2000" dirty="0">
                <a:latin typeface="+mn-ea"/>
              </a:rPr>
              <a:t>　（地域支援者向け研修会：年３回・市民向け講演会：年１回</a:t>
            </a:r>
            <a:endParaRPr lang="en-US" altLang="ja-JP" sz="2000" dirty="0">
              <a:latin typeface="+mn-ea"/>
            </a:endParaRPr>
          </a:p>
          <a:p>
            <a:pPr marL="0" indent="269875">
              <a:buNone/>
            </a:pPr>
            <a:r>
              <a:rPr lang="ja-JP" altLang="en-US" sz="2000" dirty="0">
                <a:latin typeface="+mn-ea"/>
              </a:rPr>
              <a:t>・出張型勉強会の実施（延べ</a:t>
            </a:r>
            <a:r>
              <a:rPr lang="en-US" altLang="ja-JP" sz="2000" dirty="0">
                <a:latin typeface="+mn-ea"/>
              </a:rPr>
              <a:t>173</a:t>
            </a:r>
            <a:r>
              <a:rPr lang="ja-JP" altLang="en-US" sz="2000" dirty="0">
                <a:latin typeface="+mn-ea"/>
              </a:rPr>
              <a:t>名参加）</a:t>
            </a:r>
            <a:endParaRPr lang="en-US" altLang="ja-JP" sz="2000" dirty="0">
              <a:latin typeface="+mn-ea"/>
            </a:endParaRPr>
          </a:p>
          <a:p>
            <a:pPr marL="0" indent="269875">
              <a:buNone/>
            </a:pPr>
            <a:r>
              <a:rPr lang="ja-JP" altLang="en-US" sz="2000" dirty="0">
                <a:latin typeface="+mn-ea"/>
              </a:rPr>
              <a:t>　　　（４事業所、９回実施　対面及びオンラインでの開催）</a:t>
            </a:r>
            <a:endParaRPr lang="en-US" altLang="ja-JP" sz="2000" dirty="0">
              <a:latin typeface="+mn-ea"/>
            </a:endParaRPr>
          </a:p>
          <a:p>
            <a:pPr marL="0" indent="269875">
              <a:buNone/>
            </a:pPr>
            <a:r>
              <a:rPr lang="ja-JP" altLang="en-US" sz="2000" dirty="0">
                <a:latin typeface="+mn-ea"/>
              </a:rPr>
              <a:t>・医療機関向けポスターの作成</a:t>
            </a:r>
            <a:endParaRPr lang="en-US" altLang="ja-JP" sz="2000" dirty="0">
              <a:latin typeface="+mn-ea"/>
            </a:endParaRPr>
          </a:p>
          <a:p>
            <a:pPr marL="0" indent="269875">
              <a:buNone/>
            </a:pPr>
            <a:r>
              <a:rPr lang="ja-JP" altLang="en-US" sz="2000" dirty="0">
                <a:latin typeface="+mn-ea"/>
              </a:rPr>
              <a:t>・広報紙への啓発記事の掲載</a:t>
            </a:r>
            <a:endParaRPr lang="en-US" altLang="ja-JP" sz="2000" dirty="0">
              <a:latin typeface="+mn-ea"/>
            </a:endParaRPr>
          </a:p>
          <a:p>
            <a:pPr marL="0" indent="0">
              <a:buNone/>
            </a:pPr>
            <a:endParaRPr lang="ja-JP" altLang="en-US" sz="2000" dirty="0">
              <a:latin typeface="+mn-ea"/>
            </a:endParaRPr>
          </a:p>
        </p:txBody>
      </p:sp>
      <p:sp>
        <p:nvSpPr>
          <p:cNvPr id="5" name="スライド番号プレースホルダー 7"/>
          <p:cNvSpPr>
            <a:spLocks noGrp="1"/>
          </p:cNvSpPr>
          <p:nvPr>
            <p:ph type="sldNum" sz="quarter" idx="12"/>
          </p:nvPr>
        </p:nvSpPr>
        <p:spPr>
          <a:xfrm>
            <a:off x="7677150" y="6492875"/>
            <a:ext cx="2228850" cy="365125"/>
          </a:xfrm>
        </p:spPr>
        <p:txBody>
          <a:bodyPr/>
          <a:lstStyle/>
          <a:p>
            <a:r>
              <a:rPr kumimoji="1" lang="ja-JP" altLang="en-US" dirty="0"/>
              <a:t>７</a:t>
            </a:r>
            <a:endParaRPr kumimoji="1" lang="ja-JP" altLang="en-US" dirty="0">
              <a:solidFill>
                <a:schemeClr val="tx1"/>
              </a:solidFill>
            </a:endParaRPr>
          </a:p>
        </p:txBody>
      </p:sp>
    </p:spTree>
    <p:extLst>
      <p:ext uri="{BB962C8B-B14F-4D97-AF65-F5344CB8AC3E}">
        <p14:creationId xmlns:p14="http://schemas.microsoft.com/office/powerpoint/2010/main" val="967775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F1286B-5145-3AEA-98D4-206784C4C9EE}"/>
              </a:ext>
            </a:extLst>
          </p:cNvPr>
          <p:cNvSpPr>
            <a:spLocks noGrp="1"/>
          </p:cNvSpPr>
          <p:nvPr>
            <p:ph type="title"/>
          </p:nvPr>
        </p:nvSpPr>
        <p:spPr>
          <a:xfrm>
            <a:off x="798167" y="332607"/>
            <a:ext cx="7886700" cy="605155"/>
          </a:xfrm>
        </p:spPr>
        <p:txBody>
          <a:bodyPr>
            <a:normAutofit fontScale="90000"/>
          </a:bodyPr>
          <a:lstStyle/>
          <a:p>
            <a:pPr algn="ctr"/>
            <a:r>
              <a:rPr lang="ja-JP" altLang="en-US" sz="2800" b="1" dirty="0"/>
              <a:t>堺市における支援ネットワークの令和</a:t>
            </a:r>
            <a:r>
              <a:rPr lang="en-US" altLang="ja-JP" sz="2800" b="1" dirty="0"/>
              <a:t>4</a:t>
            </a:r>
            <a:r>
              <a:rPr lang="ja-JP" altLang="en-US" sz="2800" b="1" dirty="0"/>
              <a:t>年度の課題</a:t>
            </a:r>
          </a:p>
        </p:txBody>
      </p:sp>
      <p:sp>
        <p:nvSpPr>
          <p:cNvPr id="5" name="テキスト ボックス 4">
            <a:extLst>
              <a:ext uri="{FF2B5EF4-FFF2-40B4-BE49-F238E27FC236}">
                <a16:creationId xmlns:a16="http://schemas.microsoft.com/office/drawing/2014/main" id="{0FDB1B19-32DC-B0E3-1EB6-41634FE99AA9}"/>
              </a:ext>
            </a:extLst>
          </p:cNvPr>
          <p:cNvSpPr txBox="1"/>
          <p:nvPr/>
        </p:nvSpPr>
        <p:spPr>
          <a:xfrm>
            <a:off x="542247" y="1382082"/>
            <a:ext cx="8706118" cy="461665"/>
          </a:xfrm>
          <a:prstGeom prst="rect">
            <a:avLst/>
          </a:prstGeom>
          <a:noFill/>
        </p:spPr>
        <p:txBody>
          <a:bodyPr wrap="square" rtlCol="0">
            <a:spAutoFit/>
          </a:bodyPr>
          <a:lstStyle/>
          <a:p>
            <a:pPr marL="457200" indent="-457200">
              <a:buFont typeface="Wingdings" panose="05000000000000000000" pitchFamily="2" charset="2"/>
              <a:buChar char="Ø"/>
            </a:pPr>
            <a:r>
              <a:rPr kumimoji="1" lang="ja-JP" altLang="en-US" sz="2400" b="1" dirty="0"/>
              <a:t>コロナ禍によって</a:t>
            </a:r>
            <a:r>
              <a:rPr kumimoji="1" lang="ja-JP" altLang="ja-JP" sz="2400" b="1" dirty="0"/>
              <a:t>医療機関との早期連携</a:t>
            </a:r>
            <a:r>
              <a:rPr kumimoji="1" lang="ja-JP" altLang="en-US" sz="2400" b="1" dirty="0"/>
              <a:t>に支障をきたした</a:t>
            </a:r>
            <a:endParaRPr kumimoji="1" lang="en-US" altLang="ja-JP" sz="2400" b="1" dirty="0"/>
          </a:p>
        </p:txBody>
      </p:sp>
      <p:sp>
        <p:nvSpPr>
          <p:cNvPr id="6" name="テキスト ボックス 5">
            <a:extLst>
              <a:ext uri="{FF2B5EF4-FFF2-40B4-BE49-F238E27FC236}">
                <a16:creationId xmlns:a16="http://schemas.microsoft.com/office/drawing/2014/main" id="{B7F410BC-132E-EF1A-B847-064088927950}"/>
              </a:ext>
            </a:extLst>
          </p:cNvPr>
          <p:cNvSpPr txBox="1"/>
          <p:nvPr/>
        </p:nvSpPr>
        <p:spPr>
          <a:xfrm>
            <a:off x="2831225" y="2194983"/>
            <a:ext cx="6417141" cy="830997"/>
          </a:xfrm>
          <a:prstGeom prst="rect">
            <a:avLst/>
          </a:prstGeom>
          <a:noFill/>
        </p:spPr>
        <p:txBody>
          <a:bodyPr wrap="none" rtlCol="0">
            <a:spAutoFit/>
          </a:bodyPr>
          <a:lstStyle/>
          <a:p>
            <a:r>
              <a:rPr kumimoji="1" lang="ja-JP" altLang="en-US" dirty="0"/>
              <a:t>・新型コロナウイルスの流行により、面会や外泊ができない</a:t>
            </a:r>
            <a:endParaRPr kumimoji="1" lang="en-US" altLang="ja-JP" dirty="0"/>
          </a:p>
          <a:p>
            <a:pPr>
              <a:lnSpc>
                <a:spcPct val="150000"/>
              </a:lnSpc>
            </a:pPr>
            <a:r>
              <a:rPr kumimoji="1" lang="ja-JP" altLang="en-US" sz="2000" dirty="0"/>
              <a:t>　　➡ 本人も家族も、退院後のイメージが持てない</a:t>
            </a:r>
          </a:p>
        </p:txBody>
      </p:sp>
      <p:sp>
        <p:nvSpPr>
          <p:cNvPr id="7" name="テキスト ボックス 6">
            <a:extLst>
              <a:ext uri="{FF2B5EF4-FFF2-40B4-BE49-F238E27FC236}">
                <a16:creationId xmlns:a16="http://schemas.microsoft.com/office/drawing/2014/main" id="{F3482716-9704-A632-872F-89F3D08EF8A3}"/>
              </a:ext>
            </a:extLst>
          </p:cNvPr>
          <p:cNvSpPr txBox="1"/>
          <p:nvPr/>
        </p:nvSpPr>
        <p:spPr>
          <a:xfrm>
            <a:off x="2831224" y="3201501"/>
            <a:ext cx="5955476" cy="969496"/>
          </a:xfrm>
          <a:prstGeom prst="rect">
            <a:avLst/>
          </a:prstGeom>
          <a:noFill/>
        </p:spPr>
        <p:txBody>
          <a:bodyPr wrap="none" rtlCol="0">
            <a:spAutoFit/>
          </a:bodyPr>
          <a:lstStyle/>
          <a:p>
            <a:pPr>
              <a:lnSpc>
                <a:spcPct val="150000"/>
              </a:lnSpc>
            </a:pPr>
            <a:r>
              <a:rPr kumimoji="1" lang="ja-JP" altLang="en-US" dirty="0"/>
              <a:t>・病院での療養に強いストレスを感じ、早期退院を希望</a:t>
            </a:r>
            <a:endParaRPr kumimoji="1" lang="en-US" altLang="ja-JP" dirty="0"/>
          </a:p>
          <a:p>
            <a:pPr>
              <a:lnSpc>
                <a:spcPct val="150000"/>
              </a:lnSpc>
            </a:pPr>
            <a:r>
              <a:rPr kumimoji="1" lang="ja-JP" altLang="en-US" dirty="0"/>
              <a:t>　　</a:t>
            </a:r>
            <a:r>
              <a:rPr kumimoji="1" lang="ja-JP" altLang="en-US" sz="2000" dirty="0"/>
              <a:t>➡ 十分なリハビリを行わないままに自宅退院</a:t>
            </a:r>
            <a:endParaRPr kumimoji="1" lang="ja-JP" altLang="en-US" dirty="0"/>
          </a:p>
        </p:txBody>
      </p:sp>
      <p:sp>
        <p:nvSpPr>
          <p:cNvPr id="8" name="テキスト ボックス 7">
            <a:extLst>
              <a:ext uri="{FF2B5EF4-FFF2-40B4-BE49-F238E27FC236}">
                <a16:creationId xmlns:a16="http://schemas.microsoft.com/office/drawing/2014/main" id="{211B53F8-E4DC-D252-F631-61E6082AE88F}"/>
              </a:ext>
            </a:extLst>
          </p:cNvPr>
          <p:cNvSpPr txBox="1"/>
          <p:nvPr/>
        </p:nvSpPr>
        <p:spPr>
          <a:xfrm>
            <a:off x="2831224" y="4346520"/>
            <a:ext cx="4807726" cy="1107996"/>
          </a:xfrm>
          <a:prstGeom prst="rect">
            <a:avLst/>
          </a:prstGeom>
          <a:noFill/>
        </p:spPr>
        <p:txBody>
          <a:bodyPr wrap="none" rtlCol="0">
            <a:spAutoFit/>
          </a:bodyPr>
          <a:lstStyle/>
          <a:p>
            <a:r>
              <a:rPr kumimoji="1" lang="ja-JP" altLang="en-US" dirty="0"/>
              <a:t>・サービス利用なし</a:t>
            </a:r>
            <a:endParaRPr kumimoji="1" lang="en-US" altLang="ja-JP" dirty="0"/>
          </a:p>
          <a:p>
            <a:r>
              <a:rPr kumimoji="1" lang="ja-JP" altLang="en-US" dirty="0"/>
              <a:t>・介護保険などでの訪問リハビリを利用</a:t>
            </a:r>
            <a:endParaRPr kumimoji="1" lang="en-US" altLang="ja-JP" dirty="0"/>
          </a:p>
          <a:p>
            <a:pPr>
              <a:lnSpc>
                <a:spcPct val="150000"/>
              </a:lnSpc>
            </a:pPr>
            <a:r>
              <a:rPr kumimoji="1" lang="ja-JP" altLang="en-US" dirty="0"/>
              <a:t>　　</a:t>
            </a:r>
            <a:r>
              <a:rPr kumimoji="1" lang="ja-JP" altLang="en-US" sz="2000" dirty="0"/>
              <a:t>➡ 社会参加の遅れにつながる可能性</a:t>
            </a:r>
            <a:endParaRPr kumimoji="1" lang="ja-JP" altLang="en-US" dirty="0"/>
          </a:p>
        </p:txBody>
      </p:sp>
      <p:sp>
        <p:nvSpPr>
          <p:cNvPr id="18" name="矢印: 下 17">
            <a:extLst>
              <a:ext uri="{FF2B5EF4-FFF2-40B4-BE49-F238E27FC236}">
                <a16:creationId xmlns:a16="http://schemas.microsoft.com/office/drawing/2014/main" id="{03A11D66-67DD-18A5-68AD-D2C4764784B6}"/>
              </a:ext>
            </a:extLst>
          </p:cNvPr>
          <p:cNvSpPr/>
          <p:nvPr/>
        </p:nvSpPr>
        <p:spPr>
          <a:xfrm>
            <a:off x="962319" y="1843747"/>
            <a:ext cx="1737361" cy="3951466"/>
          </a:xfrm>
          <a:prstGeom prst="downArrow">
            <a:avLst>
              <a:gd name="adj1" fmla="val 50000"/>
              <a:gd name="adj2" fmla="val 29605"/>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コンテンツ プレースホルダー 11">
            <a:extLst>
              <a:ext uri="{FF2B5EF4-FFF2-40B4-BE49-F238E27FC236}">
                <a16:creationId xmlns:a16="http://schemas.microsoft.com/office/drawing/2014/main" id="{363C7059-B91E-ADC4-9973-20134D8E6E8A}"/>
              </a:ext>
            </a:extLst>
          </p:cNvPr>
          <p:cNvSpPr>
            <a:spLocks noGrp="1"/>
          </p:cNvSpPr>
          <p:nvPr>
            <p:ph idx="1"/>
          </p:nvPr>
        </p:nvSpPr>
        <p:spPr>
          <a:xfrm>
            <a:off x="1056975" y="2083740"/>
            <a:ext cx="1642705" cy="88074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nchorCtr="1">
            <a:normAutofit fontScale="85000" lnSpcReduction="20000"/>
          </a:bodyPr>
          <a:lstStyle/>
          <a:p>
            <a:pPr marL="0" indent="0" algn="ctr">
              <a:buNone/>
            </a:pPr>
            <a:r>
              <a:rPr kumimoji="1" lang="ja-JP" altLang="en-US" dirty="0"/>
              <a:t>受傷</a:t>
            </a:r>
            <a:endParaRPr kumimoji="1" lang="en-US" altLang="ja-JP" dirty="0"/>
          </a:p>
          <a:p>
            <a:pPr marL="0" indent="0" algn="ctr">
              <a:buNone/>
            </a:pPr>
            <a:r>
              <a:rPr kumimoji="1" lang="ja-JP" altLang="en-US" dirty="0"/>
              <a:t>発症</a:t>
            </a:r>
          </a:p>
        </p:txBody>
      </p:sp>
      <p:sp>
        <p:nvSpPr>
          <p:cNvPr id="14" name="コンテンツ プレースホルダー 11">
            <a:extLst>
              <a:ext uri="{FF2B5EF4-FFF2-40B4-BE49-F238E27FC236}">
                <a16:creationId xmlns:a16="http://schemas.microsoft.com/office/drawing/2014/main" id="{20176028-289B-1CFC-44D1-EF889CE9FB70}"/>
              </a:ext>
            </a:extLst>
          </p:cNvPr>
          <p:cNvSpPr txBox="1">
            <a:spLocks/>
          </p:cNvSpPr>
          <p:nvPr/>
        </p:nvSpPr>
        <p:spPr>
          <a:xfrm>
            <a:off x="1009646" y="3167173"/>
            <a:ext cx="1642705" cy="88074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chorCtr="1">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9pPr>
          </a:lstStyle>
          <a:p>
            <a:pPr marL="0" indent="0" algn="ctr">
              <a:buNone/>
            </a:pPr>
            <a:r>
              <a:rPr lang="ja-JP" altLang="en-US" dirty="0"/>
              <a:t>早期</a:t>
            </a:r>
            <a:endParaRPr lang="en-US" altLang="ja-JP" dirty="0"/>
          </a:p>
          <a:p>
            <a:pPr marL="0" indent="0" algn="ctr">
              <a:buNone/>
            </a:pPr>
            <a:r>
              <a:rPr lang="ja-JP" altLang="en-US" dirty="0"/>
              <a:t>退院</a:t>
            </a:r>
          </a:p>
        </p:txBody>
      </p:sp>
      <p:sp>
        <p:nvSpPr>
          <p:cNvPr id="15" name="コンテンツ プレースホルダー 11">
            <a:extLst>
              <a:ext uri="{FF2B5EF4-FFF2-40B4-BE49-F238E27FC236}">
                <a16:creationId xmlns:a16="http://schemas.microsoft.com/office/drawing/2014/main" id="{C3E1B474-389C-0A2E-0557-321D1A18DB7F}"/>
              </a:ext>
            </a:extLst>
          </p:cNvPr>
          <p:cNvSpPr txBox="1">
            <a:spLocks/>
          </p:cNvSpPr>
          <p:nvPr/>
        </p:nvSpPr>
        <p:spPr>
          <a:xfrm>
            <a:off x="1056975" y="4289119"/>
            <a:ext cx="1642705" cy="880745"/>
          </a:xfrm>
          <a:prstGeom prst="roundRect">
            <a:avLst/>
          </a:prstGeom>
          <a:solidFill>
            <a:schemeClr val="bg1"/>
          </a:solid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chorCtr="1">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9pPr>
          </a:lstStyle>
          <a:p>
            <a:pPr marL="0" indent="0" algn="ctr">
              <a:buNone/>
            </a:pPr>
            <a:r>
              <a:rPr lang="ja-JP" altLang="en-US" sz="2400" dirty="0">
                <a:solidFill>
                  <a:schemeClr val="tx1"/>
                </a:solidFill>
              </a:rPr>
              <a:t>在宅</a:t>
            </a:r>
            <a:endParaRPr lang="en-US" altLang="ja-JP" sz="2400" dirty="0">
              <a:solidFill>
                <a:schemeClr val="tx1"/>
              </a:solidFill>
            </a:endParaRPr>
          </a:p>
          <a:p>
            <a:pPr marL="0" indent="0" algn="ctr">
              <a:buNone/>
            </a:pPr>
            <a:r>
              <a:rPr lang="ja-JP" altLang="en-US" sz="2400" dirty="0">
                <a:solidFill>
                  <a:schemeClr val="tx1"/>
                </a:solidFill>
              </a:rPr>
              <a:t>生活</a:t>
            </a:r>
          </a:p>
        </p:txBody>
      </p:sp>
      <p:sp>
        <p:nvSpPr>
          <p:cNvPr id="16" name="コンテンツ プレースホルダー 11">
            <a:extLst>
              <a:ext uri="{FF2B5EF4-FFF2-40B4-BE49-F238E27FC236}">
                <a16:creationId xmlns:a16="http://schemas.microsoft.com/office/drawing/2014/main" id="{844DB558-275C-3E28-61AA-6449799272A5}"/>
              </a:ext>
            </a:extLst>
          </p:cNvPr>
          <p:cNvSpPr txBox="1">
            <a:spLocks/>
          </p:cNvSpPr>
          <p:nvPr/>
        </p:nvSpPr>
        <p:spPr>
          <a:xfrm>
            <a:off x="1009648" y="5808873"/>
            <a:ext cx="1642705" cy="880745"/>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chorCtr="1">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9pPr>
          </a:lstStyle>
          <a:p>
            <a:pPr marL="0" indent="0" algn="ctr">
              <a:buNone/>
            </a:pPr>
            <a:r>
              <a:rPr lang="ja-JP" altLang="en-US" sz="2400" dirty="0"/>
              <a:t>相談</a:t>
            </a:r>
          </a:p>
        </p:txBody>
      </p:sp>
      <p:sp>
        <p:nvSpPr>
          <p:cNvPr id="17" name="テキスト ボックス 16">
            <a:extLst>
              <a:ext uri="{FF2B5EF4-FFF2-40B4-BE49-F238E27FC236}">
                <a16:creationId xmlns:a16="http://schemas.microsoft.com/office/drawing/2014/main" id="{7E366595-2853-C7E8-F2CD-FB6CE28717A6}"/>
              </a:ext>
            </a:extLst>
          </p:cNvPr>
          <p:cNvSpPr txBox="1"/>
          <p:nvPr/>
        </p:nvSpPr>
        <p:spPr>
          <a:xfrm>
            <a:off x="2831225" y="5808872"/>
            <a:ext cx="5320687" cy="969496"/>
          </a:xfrm>
          <a:prstGeom prst="rect">
            <a:avLst/>
          </a:prstGeom>
          <a:noFill/>
        </p:spPr>
        <p:txBody>
          <a:bodyPr wrap="none" rtlCol="0">
            <a:spAutoFit/>
          </a:bodyPr>
          <a:lstStyle/>
          <a:p>
            <a:pPr>
              <a:lnSpc>
                <a:spcPct val="150000"/>
              </a:lnSpc>
            </a:pPr>
            <a:r>
              <a:rPr kumimoji="1" lang="ja-JP" altLang="en-US" dirty="0"/>
              <a:t>・当事者、家族が困り果ててからの相談</a:t>
            </a:r>
            <a:endParaRPr kumimoji="1" lang="en-US" altLang="ja-JP" dirty="0"/>
          </a:p>
          <a:p>
            <a:pPr>
              <a:lnSpc>
                <a:spcPct val="150000"/>
              </a:lnSpc>
            </a:pPr>
            <a:r>
              <a:rPr kumimoji="1" lang="ja-JP" altLang="en-US" dirty="0"/>
              <a:t>　　</a:t>
            </a:r>
            <a:r>
              <a:rPr kumimoji="1" lang="ja-JP" altLang="en-US" sz="2000" dirty="0"/>
              <a:t>➡ 家庭内でのストレス・復職期限が迫る</a:t>
            </a:r>
            <a:endParaRPr kumimoji="1" lang="ja-JP" altLang="en-US" dirty="0"/>
          </a:p>
        </p:txBody>
      </p:sp>
      <p:sp>
        <p:nvSpPr>
          <p:cNvPr id="13" name="スライド番号プレースホルダー 7"/>
          <p:cNvSpPr>
            <a:spLocks noGrp="1"/>
          </p:cNvSpPr>
          <p:nvPr>
            <p:ph type="sldNum" sz="quarter" idx="12"/>
          </p:nvPr>
        </p:nvSpPr>
        <p:spPr>
          <a:xfrm>
            <a:off x="7677150" y="6492875"/>
            <a:ext cx="2228850" cy="365125"/>
          </a:xfrm>
        </p:spPr>
        <p:txBody>
          <a:bodyPr/>
          <a:lstStyle/>
          <a:p>
            <a:r>
              <a:rPr kumimoji="1" lang="ja-JP" altLang="en-US" dirty="0"/>
              <a:t>８</a:t>
            </a:r>
            <a:endParaRPr kumimoji="1" lang="ja-JP" altLang="en-US" dirty="0">
              <a:solidFill>
                <a:schemeClr val="tx1"/>
              </a:solidFill>
            </a:endParaRPr>
          </a:p>
        </p:txBody>
      </p:sp>
    </p:spTree>
    <p:extLst>
      <p:ext uri="{BB962C8B-B14F-4D97-AF65-F5344CB8AC3E}">
        <p14:creationId xmlns:p14="http://schemas.microsoft.com/office/powerpoint/2010/main" val="3757869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F1286B-5145-3AEA-98D4-206784C4C9EE}"/>
              </a:ext>
            </a:extLst>
          </p:cNvPr>
          <p:cNvSpPr>
            <a:spLocks noGrp="1"/>
          </p:cNvSpPr>
          <p:nvPr>
            <p:ph type="title"/>
          </p:nvPr>
        </p:nvSpPr>
        <p:spPr>
          <a:xfrm>
            <a:off x="798167" y="332607"/>
            <a:ext cx="7886700" cy="605155"/>
          </a:xfrm>
        </p:spPr>
        <p:txBody>
          <a:bodyPr>
            <a:normAutofit fontScale="90000"/>
          </a:bodyPr>
          <a:lstStyle/>
          <a:p>
            <a:pPr algn="ctr"/>
            <a:r>
              <a:rPr lang="ja-JP" altLang="en-US" sz="2800" b="1" dirty="0"/>
              <a:t>堺市における支援ネットワークの令和</a:t>
            </a:r>
            <a:r>
              <a:rPr lang="en-US" altLang="ja-JP" sz="2800" b="1" dirty="0"/>
              <a:t>5</a:t>
            </a:r>
            <a:r>
              <a:rPr lang="ja-JP" altLang="en-US" sz="2800" b="1" dirty="0"/>
              <a:t>年度の課題</a:t>
            </a:r>
          </a:p>
        </p:txBody>
      </p:sp>
      <p:sp>
        <p:nvSpPr>
          <p:cNvPr id="4" name="角丸四角形 3"/>
          <p:cNvSpPr/>
          <p:nvPr/>
        </p:nvSpPr>
        <p:spPr>
          <a:xfrm>
            <a:off x="699054" y="937761"/>
            <a:ext cx="8507892" cy="3023228"/>
          </a:xfrm>
          <a:prstGeom prst="roundRect">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0FDB1B19-32DC-B0E3-1EB6-41634FE99AA9}"/>
              </a:ext>
            </a:extLst>
          </p:cNvPr>
          <p:cNvSpPr txBox="1"/>
          <p:nvPr/>
        </p:nvSpPr>
        <p:spPr>
          <a:xfrm>
            <a:off x="940499" y="1222512"/>
            <a:ext cx="8025002" cy="2585323"/>
          </a:xfrm>
          <a:prstGeom prst="rect">
            <a:avLst/>
          </a:prstGeom>
          <a:noFill/>
        </p:spPr>
        <p:txBody>
          <a:bodyPr wrap="square" rtlCol="0">
            <a:spAutoFit/>
          </a:bodyPr>
          <a:lstStyle/>
          <a:p>
            <a:pPr marL="342900" indent="-342900">
              <a:buFont typeface="Wingdings" panose="05000000000000000000" pitchFamily="2" charset="2"/>
              <a:buChar char="Ø"/>
            </a:pPr>
            <a:r>
              <a:rPr kumimoji="1" lang="ja-JP" altLang="en-US" sz="2200" b="1" dirty="0"/>
              <a:t>コロナ禍によって</a:t>
            </a:r>
            <a:r>
              <a:rPr kumimoji="1" lang="ja-JP" altLang="ja-JP" sz="2200" b="1" dirty="0"/>
              <a:t>医療機関との早期連携</a:t>
            </a:r>
            <a:r>
              <a:rPr kumimoji="1" lang="ja-JP" altLang="en-US" sz="2200" b="1" dirty="0"/>
              <a:t>に支障をきたした</a:t>
            </a:r>
            <a:endParaRPr kumimoji="1" lang="en-US" altLang="ja-JP" sz="2200" b="1" dirty="0"/>
          </a:p>
          <a:p>
            <a:pPr lvl="0"/>
            <a:r>
              <a:rPr kumimoji="1" lang="ja-JP" altLang="en-US" sz="2400" b="1" dirty="0">
                <a:solidFill>
                  <a:srgbClr val="FF0000"/>
                </a:solidFill>
              </a:rPr>
              <a:t>　</a:t>
            </a:r>
            <a:endParaRPr kumimoji="1" lang="en-US" altLang="ja-JP" sz="2400" b="1" dirty="0">
              <a:solidFill>
                <a:srgbClr val="FF0000"/>
              </a:solidFill>
            </a:endParaRPr>
          </a:p>
          <a:p>
            <a:pPr lvl="0"/>
            <a:endParaRPr kumimoji="1" lang="en-US" altLang="ja-JP" sz="2400" b="1" dirty="0">
              <a:solidFill>
                <a:srgbClr val="FF0000"/>
              </a:solidFill>
            </a:endParaRPr>
          </a:p>
          <a:p>
            <a:pPr lvl="0"/>
            <a:endParaRPr kumimoji="1" lang="en-US" altLang="ja-JP" sz="2400" b="1" dirty="0">
              <a:solidFill>
                <a:srgbClr val="FF0000"/>
              </a:solidFill>
            </a:endParaRPr>
          </a:p>
          <a:p>
            <a:pPr lvl="0"/>
            <a:endParaRPr kumimoji="1" lang="en-US" altLang="ja-JP" sz="2400" b="1" dirty="0">
              <a:solidFill>
                <a:srgbClr val="FF0000"/>
              </a:solidFill>
            </a:endParaRPr>
          </a:p>
          <a:p>
            <a:pPr marL="342900" indent="-342900">
              <a:buFont typeface="Wingdings" panose="05000000000000000000" pitchFamily="2" charset="2"/>
              <a:buChar char="Ø"/>
            </a:pPr>
            <a:r>
              <a:rPr lang="ja-JP" altLang="en-US" sz="2200" b="1" dirty="0">
                <a:solidFill>
                  <a:srgbClr val="FF0000"/>
                </a:solidFill>
              </a:rPr>
              <a:t>対象者が支援ネットワークを利用し、適切な時期に適切な支援を受けられる体制にする必要がある</a:t>
            </a:r>
            <a:endParaRPr lang="ja-JP" altLang="ja-JP" sz="2200" b="1" dirty="0">
              <a:solidFill>
                <a:srgbClr val="FF0000"/>
              </a:solidFill>
            </a:endParaRPr>
          </a:p>
        </p:txBody>
      </p:sp>
      <p:sp>
        <p:nvSpPr>
          <p:cNvPr id="9" name="下矢印 8"/>
          <p:cNvSpPr/>
          <p:nvPr/>
        </p:nvSpPr>
        <p:spPr>
          <a:xfrm>
            <a:off x="3964277" y="3982372"/>
            <a:ext cx="1554480" cy="627017"/>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699054" y="4630771"/>
            <a:ext cx="8507892" cy="181573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0FDB1B19-32DC-B0E3-1EB6-41634FE99AA9}"/>
              </a:ext>
            </a:extLst>
          </p:cNvPr>
          <p:cNvSpPr txBox="1"/>
          <p:nvPr/>
        </p:nvSpPr>
        <p:spPr>
          <a:xfrm>
            <a:off x="952199" y="4719153"/>
            <a:ext cx="7315201" cy="1692771"/>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400" b="1" dirty="0"/>
              <a:t>高次脳機能障害に関する積極的な広報</a:t>
            </a:r>
            <a:endParaRPr lang="en-US" altLang="ja-JP" sz="2400" b="1" dirty="0"/>
          </a:p>
          <a:p>
            <a:pPr lvl="0"/>
            <a:r>
              <a:rPr lang="ja-JP" altLang="en-US" sz="2400" b="1" dirty="0"/>
              <a:t>　  </a:t>
            </a:r>
            <a:r>
              <a:rPr lang="ja-JP" altLang="en-US" sz="2000" b="1" dirty="0"/>
              <a:t>・医療機関向けポスターによる啓発</a:t>
            </a:r>
            <a:endParaRPr lang="en-US" altLang="ja-JP" sz="2000" b="1" dirty="0"/>
          </a:p>
          <a:p>
            <a:pPr lvl="0"/>
            <a:r>
              <a:rPr lang="ja-JP" altLang="en-US" sz="2000" b="1" dirty="0"/>
              <a:t>　   ・</a:t>
            </a:r>
            <a:r>
              <a:rPr lang="en-US" altLang="ja-JP" sz="2000" b="1" dirty="0"/>
              <a:t>SNS</a:t>
            </a:r>
            <a:r>
              <a:rPr lang="ja-JP" altLang="en-US" sz="2000" b="1" dirty="0" err="1"/>
              <a:t>、</a:t>
            </a:r>
            <a:r>
              <a:rPr lang="ja-JP" altLang="en-US" sz="2000" b="1" dirty="0"/>
              <a:t>ホームページ等を活用した広報</a:t>
            </a:r>
            <a:endParaRPr lang="en-US" altLang="ja-JP" sz="2400" b="1" dirty="0"/>
          </a:p>
          <a:p>
            <a:pPr marL="342900" indent="-342900">
              <a:lnSpc>
                <a:spcPct val="150000"/>
              </a:lnSpc>
              <a:buFont typeface="Wingdings" panose="05000000000000000000" pitchFamily="2" charset="2"/>
              <a:buChar char="Ø"/>
            </a:pPr>
            <a:r>
              <a:rPr lang="ja-JP" altLang="en-US" sz="2400" b="1" dirty="0"/>
              <a:t> 医療機関にも向けた支援普及事業研修会の実施</a:t>
            </a:r>
            <a:endParaRPr lang="ja-JP" altLang="ja-JP" sz="2400" b="1" dirty="0"/>
          </a:p>
        </p:txBody>
      </p:sp>
      <p:sp>
        <p:nvSpPr>
          <p:cNvPr id="23" name="下矢印 22"/>
          <p:cNvSpPr/>
          <p:nvPr/>
        </p:nvSpPr>
        <p:spPr>
          <a:xfrm rot="16200000">
            <a:off x="4575089" y="6692"/>
            <a:ext cx="755826" cy="4550603"/>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a:p>
        </p:txBody>
      </p:sp>
      <p:sp>
        <p:nvSpPr>
          <p:cNvPr id="24" name="コンテンツ プレースホルダー 11">
            <a:extLst>
              <a:ext uri="{FF2B5EF4-FFF2-40B4-BE49-F238E27FC236}">
                <a16:creationId xmlns:a16="http://schemas.microsoft.com/office/drawing/2014/main" id="{363C7059-B91E-ADC4-9973-20134D8E6E8A}"/>
              </a:ext>
            </a:extLst>
          </p:cNvPr>
          <p:cNvSpPr txBox="1">
            <a:spLocks/>
          </p:cNvSpPr>
          <p:nvPr/>
        </p:nvSpPr>
        <p:spPr>
          <a:xfrm>
            <a:off x="3128243" y="1904080"/>
            <a:ext cx="1481557" cy="807761"/>
          </a:xfrm>
          <a:prstGeom prst="roundRect">
            <a:avLst>
              <a:gd name="adj" fmla="val 25914"/>
            </a:avLst>
          </a:prstGeom>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chorCtr="1">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9pPr>
          </a:lstStyle>
          <a:p>
            <a:pPr marL="0" indent="0" algn="ctr">
              <a:buNone/>
            </a:pPr>
            <a:r>
              <a:rPr lang="ja-JP" altLang="en-US" sz="1800" b="1" dirty="0"/>
              <a:t>早期</a:t>
            </a:r>
            <a:endParaRPr lang="en-US" altLang="ja-JP" sz="1800" b="1" dirty="0"/>
          </a:p>
          <a:p>
            <a:pPr marL="0" indent="0" algn="ctr">
              <a:buNone/>
            </a:pPr>
            <a:r>
              <a:rPr lang="ja-JP" altLang="en-US" sz="1800" b="1" dirty="0"/>
              <a:t>退院</a:t>
            </a:r>
          </a:p>
        </p:txBody>
      </p:sp>
      <p:sp>
        <p:nvSpPr>
          <p:cNvPr id="25" name="コンテンツ プレースホルダー 11">
            <a:extLst>
              <a:ext uri="{FF2B5EF4-FFF2-40B4-BE49-F238E27FC236}">
                <a16:creationId xmlns:a16="http://schemas.microsoft.com/office/drawing/2014/main" id="{363C7059-B91E-ADC4-9973-20134D8E6E8A}"/>
              </a:ext>
            </a:extLst>
          </p:cNvPr>
          <p:cNvSpPr txBox="1">
            <a:spLocks/>
          </p:cNvSpPr>
          <p:nvPr/>
        </p:nvSpPr>
        <p:spPr>
          <a:xfrm>
            <a:off x="5060342" y="1904079"/>
            <a:ext cx="1481557" cy="807761"/>
          </a:xfrm>
          <a:prstGeom prst="roundRect">
            <a:avLst>
              <a:gd name="adj" fmla="val 25914"/>
            </a:avLst>
          </a:prstGeom>
          <a:solidFill>
            <a:schemeClr val="bg1"/>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chorCtr="1">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9pPr>
          </a:lstStyle>
          <a:p>
            <a:pPr marL="0" indent="0" algn="ctr">
              <a:buNone/>
            </a:pPr>
            <a:r>
              <a:rPr lang="ja-JP" altLang="en-US" sz="1800" b="1" dirty="0">
                <a:solidFill>
                  <a:schemeClr val="tx1"/>
                </a:solidFill>
              </a:rPr>
              <a:t>在宅</a:t>
            </a:r>
            <a:endParaRPr lang="en-US" altLang="ja-JP" sz="1800" b="1" dirty="0">
              <a:solidFill>
                <a:schemeClr val="tx1"/>
              </a:solidFill>
            </a:endParaRPr>
          </a:p>
          <a:p>
            <a:pPr marL="0" indent="0" algn="ctr">
              <a:buNone/>
            </a:pPr>
            <a:r>
              <a:rPr lang="ja-JP" altLang="en-US" sz="1800" b="1" dirty="0">
                <a:solidFill>
                  <a:schemeClr val="tx1"/>
                </a:solidFill>
              </a:rPr>
              <a:t>生活</a:t>
            </a:r>
          </a:p>
        </p:txBody>
      </p:sp>
      <p:sp>
        <p:nvSpPr>
          <p:cNvPr id="26" name="コンテンツ プレースホルダー 11">
            <a:extLst>
              <a:ext uri="{FF2B5EF4-FFF2-40B4-BE49-F238E27FC236}">
                <a16:creationId xmlns:a16="http://schemas.microsoft.com/office/drawing/2014/main" id="{363C7059-B91E-ADC4-9973-20134D8E6E8A}"/>
              </a:ext>
            </a:extLst>
          </p:cNvPr>
          <p:cNvSpPr txBox="1">
            <a:spLocks/>
          </p:cNvSpPr>
          <p:nvPr/>
        </p:nvSpPr>
        <p:spPr>
          <a:xfrm>
            <a:off x="7248085" y="1852146"/>
            <a:ext cx="1481557" cy="807761"/>
          </a:xfrm>
          <a:prstGeom prst="roundRect">
            <a:avLst>
              <a:gd name="adj" fmla="val 25914"/>
            </a:avLst>
          </a:prstGeom>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chorCtr="1">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9pPr>
          </a:lstStyle>
          <a:p>
            <a:pPr marL="0" indent="0" algn="ctr">
              <a:buNone/>
            </a:pPr>
            <a:r>
              <a:rPr lang="ja-JP" altLang="en-US" sz="1800" b="1" dirty="0"/>
              <a:t>相談</a:t>
            </a:r>
          </a:p>
        </p:txBody>
      </p:sp>
      <p:sp>
        <p:nvSpPr>
          <p:cNvPr id="7" name="コンテンツ プレースホルダー 11">
            <a:extLst>
              <a:ext uri="{FF2B5EF4-FFF2-40B4-BE49-F238E27FC236}">
                <a16:creationId xmlns:a16="http://schemas.microsoft.com/office/drawing/2014/main" id="{AFF716E8-604C-803D-859C-2F5D38E57DA3}"/>
              </a:ext>
            </a:extLst>
          </p:cNvPr>
          <p:cNvSpPr txBox="1">
            <a:spLocks noGrp="1"/>
          </p:cNvSpPr>
          <p:nvPr>
            <p:ph idx="1"/>
          </p:nvPr>
        </p:nvSpPr>
        <p:spPr>
          <a:xfrm>
            <a:off x="1196144" y="1904079"/>
            <a:ext cx="1481557" cy="807761"/>
          </a:xfrm>
          <a:prstGeom prst="roundRect">
            <a:avLst>
              <a:gd name="adj" fmla="val 25914"/>
            </a:avLst>
          </a:prstGeom>
        </p:spPr>
        <p:style>
          <a:lnRef idx="2">
            <a:schemeClr val="accent1">
              <a:shade val="15000"/>
            </a:schemeClr>
          </a:lnRef>
          <a:fillRef idx="1">
            <a:schemeClr val="accent1"/>
          </a:fillRef>
          <a:effectRef idx="0">
            <a:schemeClr val="accent1"/>
          </a:effectRef>
          <a:fontRef idx="minor">
            <a:schemeClr val="lt1"/>
          </a:fontRef>
        </p:style>
        <p:txBody>
          <a:bodyPr vert="horz" lIns="91440" tIns="45720" rIns="91440" bIns="45720" rtlCol="0" anchor="ctr" anchorCtr="1">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lt1"/>
                </a:solidFill>
                <a:latin typeface="+mn-lt"/>
                <a:ea typeface="+mn-ea"/>
                <a:cs typeface="+mn-cs"/>
              </a:defRPr>
            </a:lvl9pPr>
          </a:lstStyle>
          <a:p>
            <a:pPr marL="0" indent="0" algn="ctr">
              <a:buNone/>
            </a:pPr>
            <a:r>
              <a:rPr lang="ja-JP" altLang="en-US" sz="1800" b="1" dirty="0"/>
              <a:t>受傷</a:t>
            </a:r>
            <a:endParaRPr lang="en-US" altLang="ja-JP" sz="1800" b="1" dirty="0"/>
          </a:p>
          <a:p>
            <a:pPr marL="0" indent="0" algn="ctr">
              <a:buNone/>
            </a:pPr>
            <a:r>
              <a:rPr lang="ja-JP" altLang="en-US" sz="1800" b="1" dirty="0"/>
              <a:t>発症</a:t>
            </a:r>
          </a:p>
        </p:txBody>
      </p:sp>
      <p:sp>
        <p:nvSpPr>
          <p:cNvPr id="13" name="スライド番号プレースホルダー 7"/>
          <p:cNvSpPr>
            <a:spLocks noGrp="1"/>
          </p:cNvSpPr>
          <p:nvPr>
            <p:ph type="sldNum" sz="quarter" idx="12"/>
          </p:nvPr>
        </p:nvSpPr>
        <p:spPr>
          <a:xfrm>
            <a:off x="7677150" y="6492875"/>
            <a:ext cx="2228850" cy="365125"/>
          </a:xfrm>
        </p:spPr>
        <p:txBody>
          <a:bodyPr/>
          <a:lstStyle/>
          <a:p>
            <a:r>
              <a:rPr kumimoji="1" lang="ja-JP" altLang="en-US" dirty="0"/>
              <a:t>９</a:t>
            </a:r>
            <a:endParaRPr kumimoji="1" lang="ja-JP" altLang="en-US" dirty="0">
              <a:solidFill>
                <a:schemeClr val="tx1"/>
              </a:solidFill>
            </a:endParaRPr>
          </a:p>
        </p:txBody>
      </p:sp>
    </p:spTree>
    <p:extLst>
      <p:ext uri="{BB962C8B-B14F-4D97-AF65-F5344CB8AC3E}">
        <p14:creationId xmlns:p14="http://schemas.microsoft.com/office/powerpoint/2010/main" val="13119649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1336</TotalTime>
  <Words>1977</Words>
  <Application>Microsoft Office PowerPoint</Application>
  <PresentationFormat>A4 210 x 297 mm</PresentationFormat>
  <Paragraphs>410</Paragraphs>
  <Slides>9</Slides>
  <Notes>9</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9</vt:i4>
      </vt:variant>
    </vt:vector>
  </HeadingPairs>
  <TitlesOfParts>
    <vt:vector size="21" baseType="lpstr">
      <vt:lpstr>BIZ UDPゴシック</vt:lpstr>
      <vt:lpstr>HG丸ｺﾞｼｯｸM-PRO</vt:lpstr>
      <vt:lpstr>ＭＳ Ｐゴシック</vt:lpstr>
      <vt:lpstr>ＭＳ 明朝</vt:lpstr>
      <vt:lpstr>游ゴシック</vt:lpstr>
      <vt:lpstr>游ゴシック Light</vt:lpstr>
      <vt:lpstr>Arial</vt:lpstr>
      <vt:lpstr>Calibri</vt:lpstr>
      <vt:lpstr>Calibri Light</vt:lpstr>
      <vt:lpstr>Times New Roman</vt:lpstr>
      <vt:lpstr>Wingdings</vt:lpstr>
      <vt:lpstr>Office テーマ</vt:lpstr>
      <vt:lpstr>議題１　地域支援ネットワークの再構築について</vt:lpstr>
      <vt:lpstr>議題１　地域支援ネットワークの再構築について</vt:lpstr>
      <vt:lpstr>議題１　地域支援ネットワークの再構築について</vt:lpstr>
      <vt:lpstr>堺市圏域の高次脳機能障害に対する支援ネットワークについて</vt:lpstr>
      <vt:lpstr>PowerPoint プレゼンテーション</vt:lpstr>
      <vt:lpstr>PowerPoint プレゼンテーション</vt:lpstr>
      <vt:lpstr>PowerPoint プレゼンテーション</vt:lpstr>
      <vt:lpstr>堺市における支援ネットワークの令和4年度の課題</vt:lpstr>
      <vt:lpstr>堺市における支援ネットワークの令和5年度の課題</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高次脳機能障がいの診断・検査方法について①</dc:title>
  <cp:revision>185</cp:revision>
  <cp:lastPrinted>2023-09-13T00:31:15Z</cp:lastPrinted>
  <dcterms:created xsi:type="dcterms:W3CDTF">2021-12-06T08:59:04Z</dcterms:created>
  <dcterms:modified xsi:type="dcterms:W3CDTF">2023-09-13T00:32:23Z</dcterms:modified>
</cp:coreProperties>
</file>