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99" r:id="rId2"/>
    <p:sldId id="323" r:id="rId3"/>
    <p:sldId id="317" r:id="rId4"/>
    <p:sldId id="294" r:id="rId5"/>
    <p:sldId id="324" r:id="rId6"/>
    <p:sldId id="312" r:id="rId7"/>
    <p:sldId id="326" r:id="rId8"/>
    <p:sldId id="325" r:id="rId9"/>
    <p:sldId id="316"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234" y="5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853894350269039E-2"/>
          <c:y val="3.5517687245362112E-2"/>
          <c:w val="0.91114610564973098"/>
          <c:h val="0.58627837898709501"/>
        </c:manualLayout>
      </c:layout>
      <c:lineChart>
        <c:grouping val="standard"/>
        <c:varyColors val="0"/>
        <c:ser>
          <c:idx val="0"/>
          <c:order val="0"/>
          <c:tx>
            <c:strRef>
              <c:f>Sheet1!$A$2</c:f>
              <c:strCache>
                <c:ptCount val="1"/>
                <c:pt idx="0">
                  <c:v>医療的ケア児</c:v>
                </c:pt>
              </c:strCache>
            </c:strRef>
          </c:tx>
          <c:spPr>
            <a:ln w="28575" cap="rnd">
              <a:solidFill>
                <a:schemeClr val="accent1"/>
              </a:solidFill>
              <a:round/>
            </a:ln>
            <a:effectLst/>
          </c:spPr>
          <c:marker>
            <c:symbol val="none"/>
          </c:marker>
          <c:dLbls>
            <c:dLbl>
              <c:idx val="0"/>
              <c:layout>
                <c:manualLayout>
                  <c:x val="-6.7836891684534648E-2"/>
                  <c:y val="-4.939396050109589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AAA-47E2-A090-95F4D383D819}"/>
                </c:ext>
              </c:extLst>
            </c:dLbl>
            <c:dLbl>
              <c:idx val="1"/>
              <c:layout>
                <c:manualLayout>
                  <c:x val="-4.6327581709973205E-2"/>
                  <c:y val="-5.388432054665007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AAA-47E2-A090-95F4D383D819}"/>
                </c:ext>
              </c:extLst>
            </c:dLbl>
            <c:dLbl>
              <c:idx val="2"/>
              <c:layout>
                <c:manualLayout>
                  <c:x val="-5.4502389735147615E-2"/>
                  <c:y val="-1.79614401822166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AAA-47E2-A090-95F4D383D819}"/>
                </c:ext>
              </c:extLst>
            </c:dLbl>
            <c:dLbl>
              <c:idx val="3"/>
              <c:layout>
                <c:manualLayout>
                  <c:x val="-5.1704981501208433E-2"/>
                  <c:y val="4.4903600455541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AAA-47E2-A090-95F4D383D819}"/>
                </c:ext>
              </c:extLst>
            </c:dLbl>
            <c:dLbl>
              <c:idx val="4"/>
              <c:layout>
                <c:manualLayout>
                  <c:x val="-6.0097503037608191E-2"/>
                  <c:y val="3.59228803644333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AAA-47E2-A090-95F4D383D819}"/>
                </c:ext>
              </c:extLst>
            </c:dLbl>
            <c:dLbl>
              <c:idx val="5"/>
              <c:layout>
                <c:manualLayout>
                  <c:x val="-4.890747432240862E-2"/>
                  <c:y val="-2.69421602733250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AAA-47E2-A090-95F4D383D819}"/>
                </c:ext>
              </c:extLst>
            </c:dLbl>
            <c:dLbl>
              <c:idx val="6"/>
              <c:layout>
                <c:manualLayout>
                  <c:x val="-6.5692517395208122E-2"/>
                  <c:y val="-4.04132404099875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AAA-47E2-A090-95F4D383D819}"/>
                </c:ext>
              </c:extLst>
            </c:dLbl>
            <c:dLbl>
              <c:idx val="7"/>
              <c:layout>
                <c:manualLayout>
                  <c:x val="-2.0627978700702185E-2"/>
                  <c:y val="-5.388432054665008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AAA-47E2-A090-95F4D383D81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H27年度(12)</c:v>
                </c:pt>
                <c:pt idx="1">
                  <c:v>H28年度(12)</c:v>
                </c:pt>
                <c:pt idx="2">
                  <c:v>H29年度(12)</c:v>
                </c:pt>
                <c:pt idx="3">
                  <c:v>H30年度(11)</c:v>
                </c:pt>
                <c:pt idx="4">
                  <c:v>R1年度(10 )</c:v>
                </c:pt>
                <c:pt idx="5">
                  <c:v>R2年度(9)</c:v>
                </c:pt>
                <c:pt idx="6">
                  <c:v>R3年度(9)</c:v>
                </c:pt>
                <c:pt idx="7">
                  <c:v>R4年度(9)</c:v>
                </c:pt>
              </c:strCache>
            </c:strRef>
          </c:cat>
          <c:val>
            <c:numRef>
              <c:f>Sheet1!$B$2:$I$2</c:f>
              <c:numCache>
                <c:formatCode>General</c:formatCode>
                <c:ptCount val="8"/>
                <c:pt idx="0">
                  <c:v>475</c:v>
                </c:pt>
                <c:pt idx="1">
                  <c:v>472</c:v>
                </c:pt>
                <c:pt idx="2">
                  <c:v>514</c:v>
                </c:pt>
                <c:pt idx="3">
                  <c:v>499</c:v>
                </c:pt>
                <c:pt idx="4">
                  <c:v>489</c:v>
                </c:pt>
                <c:pt idx="5">
                  <c:v>392</c:v>
                </c:pt>
                <c:pt idx="6">
                  <c:v>376</c:v>
                </c:pt>
                <c:pt idx="7">
                  <c:v>392</c:v>
                </c:pt>
              </c:numCache>
            </c:numRef>
          </c:val>
          <c:smooth val="0"/>
          <c:extLst>
            <c:ext xmlns:c16="http://schemas.microsoft.com/office/drawing/2014/chart" uri="{C3380CC4-5D6E-409C-BE32-E72D297353CC}">
              <c16:uniqueId val="{00000000-6420-4E47-A11F-C7D8600469D4}"/>
            </c:ext>
          </c:extLst>
        </c:ser>
        <c:ser>
          <c:idx val="1"/>
          <c:order val="1"/>
          <c:tx>
            <c:strRef>
              <c:f>Sheet1!$A$3</c:f>
              <c:strCache>
                <c:ptCount val="1"/>
                <c:pt idx="0">
                  <c:v>　　内人工呼吸器装着時</c:v>
                </c:pt>
              </c:strCache>
            </c:strRef>
          </c:tx>
          <c:spPr>
            <a:ln w="28575" cap="rnd">
              <a:solidFill>
                <a:schemeClr val="accent2"/>
              </a:solidFill>
              <a:round/>
            </a:ln>
            <a:effectLst/>
          </c:spPr>
          <c:marker>
            <c:symbol val="none"/>
          </c:marker>
          <c:dLbls>
            <c:dLbl>
              <c:idx val="0"/>
              <c:layout>
                <c:manualLayout>
                  <c:x val="-5.1704981501208433E-2"/>
                  <c:y val="4.490360045554164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AAA-47E2-A090-95F4D383D819}"/>
                </c:ext>
              </c:extLst>
            </c:dLbl>
            <c:dLbl>
              <c:idx val="1"/>
              <c:layout>
                <c:manualLayout>
                  <c:x val="-5.1704981501208412E-2"/>
                  <c:y val="4.04132404099875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AAA-47E2-A090-95F4D383D819}"/>
                </c:ext>
              </c:extLst>
            </c:dLbl>
            <c:dLbl>
              <c:idx val="2"/>
              <c:layout>
                <c:manualLayout>
                  <c:x val="-5.450248868000835E-2"/>
                  <c:y val="3.59228803644333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AAA-47E2-A090-95F4D383D819}"/>
                </c:ext>
              </c:extLst>
            </c:dLbl>
            <c:dLbl>
              <c:idx val="3"/>
              <c:layout>
                <c:manualLayout>
                  <c:x val="-5.1704981501208433E-2"/>
                  <c:y val="3.59228803644332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AAA-47E2-A090-95F4D383D819}"/>
                </c:ext>
              </c:extLst>
            </c:dLbl>
            <c:dLbl>
              <c:idx val="4"/>
              <c:layout>
                <c:manualLayout>
                  <c:x val="-4.6109967143608599E-2"/>
                  <c:y val="4.4903600455541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AAA-47E2-A090-95F4D383D819}"/>
                </c:ext>
              </c:extLst>
            </c:dLbl>
            <c:dLbl>
              <c:idx val="5"/>
              <c:layout>
                <c:manualLayout>
                  <c:x val="-4.890747432240862E-2"/>
                  <c:y val="4.4903600455541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AAA-47E2-A090-95F4D383D819}"/>
                </c:ext>
              </c:extLst>
            </c:dLbl>
            <c:dLbl>
              <c:idx val="6"/>
              <c:layout>
                <c:manualLayout>
                  <c:x val="-5.1704981501208537E-2"/>
                  <c:y val="4.04132404099875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AAA-47E2-A090-95F4D383D819}"/>
                </c:ext>
              </c:extLst>
            </c:dLbl>
            <c:dLbl>
              <c:idx val="7"/>
              <c:layout>
                <c:manualLayout>
                  <c:x val="-2.0627980887078616E-2"/>
                  <c:y val="5.388432054665006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AAA-47E2-A090-95F4D383D81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H27年度(12)</c:v>
                </c:pt>
                <c:pt idx="1">
                  <c:v>H28年度(12)</c:v>
                </c:pt>
                <c:pt idx="2">
                  <c:v>H29年度(12)</c:v>
                </c:pt>
                <c:pt idx="3">
                  <c:v>H30年度(11)</c:v>
                </c:pt>
                <c:pt idx="4">
                  <c:v>R1年度(10 )</c:v>
                </c:pt>
                <c:pt idx="5">
                  <c:v>R2年度(9)</c:v>
                </c:pt>
                <c:pt idx="6">
                  <c:v>R3年度(9)</c:v>
                </c:pt>
                <c:pt idx="7">
                  <c:v>R4年度(9)</c:v>
                </c:pt>
              </c:strCache>
            </c:strRef>
          </c:cat>
          <c:val>
            <c:numRef>
              <c:f>Sheet1!$B$3:$I$3</c:f>
              <c:numCache>
                <c:formatCode>General</c:formatCode>
                <c:ptCount val="8"/>
                <c:pt idx="0">
                  <c:v>109</c:v>
                </c:pt>
                <c:pt idx="1">
                  <c:v>103</c:v>
                </c:pt>
                <c:pt idx="2">
                  <c:v>101</c:v>
                </c:pt>
                <c:pt idx="3">
                  <c:v>115</c:v>
                </c:pt>
                <c:pt idx="4">
                  <c:v>111</c:v>
                </c:pt>
                <c:pt idx="5">
                  <c:v>107</c:v>
                </c:pt>
                <c:pt idx="6">
                  <c:v>103</c:v>
                </c:pt>
                <c:pt idx="7">
                  <c:v>118</c:v>
                </c:pt>
              </c:numCache>
            </c:numRef>
          </c:val>
          <c:smooth val="0"/>
          <c:extLst>
            <c:ext xmlns:c16="http://schemas.microsoft.com/office/drawing/2014/chart" uri="{C3380CC4-5D6E-409C-BE32-E72D297353CC}">
              <c16:uniqueId val="{00000001-6420-4E47-A11F-C7D8600469D4}"/>
            </c:ext>
          </c:extLst>
        </c:ser>
        <c:dLbls>
          <c:showLegendKey val="0"/>
          <c:showVal val="0"/>
          <c:showCatName val="0"/>
          <c:showSerName val="0"/>
          <c:showPercent val="0"/>
          <c:showBubbleSize val="0"/>
        </c:dLbls>
        <c:smooth val="0"/>
        <c:axId val="1657980447"/>
        <c:axId val="1657972543"/>
      </c:lineChart>
      <c:catAx>
        <c:axId val="1657980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657972543"/>
        <c:crosses val="autoZero"/>
        <c:auto val="1"/>
        <c:lblAlgn val="ctr"/>
        <c:lblOffset val="100"/>
        <c:noMultiLvlLbl val="0"/>
      </c:catAx>
      <c:valAx>
        <c:axId val="165797254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6579804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府保健所（９保健所）</a:t>
            </a:r>
          </a:p>
        </c:rich>
      </c:tx>
      <c:layout>
        <c:manualLayout>
          <c:xMode val="edge"/>
          <c:yMode val="edge"/>
          <c:x val="0.65378134032540147"/>
          <c:y val="6.4938550362953942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1620314818682043"/>
          <c:y val="6.6561692266555755E-2"/>
          <c:w val="0.72205684156786809"/>
          <c:h val="0.46266707600080548"/>
        </c:manualLayout>
      </c:layout>
      <c:barChart>
        <c:barDir val="col"/>
        <c:grouping val="clustered"/>
        <c:varyColors val="0"/>
        <c:ser>
          <c:idx val="0"/>
          <c:order val="0"/>
          <c:tx>
            <c:strRef>
              <c:f>Sheet1!$B$1</c:f>
              <c:strCache>
                <c:ptCount val="1"/>
                <c:pt idx="0">
                  <c:v>府保健所</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人工呼吸療法</c:v>
                </c:pt>
                <c:pt idx="1">
                  <c:v>人工呼吸法を伴わない気管切開</c:v>
                </c:pt>
                <c:pt idx="2">
                  <c:v>吸引</c:v>
                </c:pt>
                <c:pt idx="3">
                  <c:v>酸素療法</c:v>
                </c:pt>
                <c:pt idx="4">
                  <c:v>経鼻栄養</c:v>
                </c:pt>
                <c:pt idx="5">
                  <c:v>胃ろう（腸ろう）</c:v>
                </c:pt>
                <c:pt idx="6">
                  <c:v>中心静脈栄養(高カロリー輸液）</c:v>
                </c:pt>
                <c:pt idx="7">
                  <c:v>腹膜潅流（腹膜透析）</c:v>
                </c:pt>
                <c:pt idx="8">
                  <c:v>導尿</c:v>
                </c:pt>
                <c:pt idx="9">
                  <c:v>ストマケア（人工肛門）</c:v>
                </c:pt>
                <c:pt idx="10">
                  <c:v>その他</c:v>
                </c:pt>
              </c:strCache>
            </c:strRef>
          </c:cat>
          <c:val>
            <c:numRef>
              <c:f>Sheet1!$B$2:$B$12</c:f>
              <c:numCache>
                <c:formatCode>General</c:formatCode>
                <c:ptCount val="11"/>
                <c:pt idx="0">
                  <c:v>118</c:v>
                </c:pt>
                <c:pt idx="1">
                  <c:v>58</c:v>
                </c:pt>
                <c:pt idx="2">
                  <c:v>214</c:v>
                </c:pt>
                <c:pt idx="3">
                  <c:v>191</c:v>
                </c:pt>
                <c:pt idx="4">
                  <c:v>86</c:v>
                </c:pt>
                <c:pt idx="5">
                  <c:v>178</c:v>
                </c:pt>
                <c:pt idx="6">
                  <c:v>7</c:v>
                </c:pt>
                <c:pt idx="7">
                  <c:v>5</c:v>
                </c:pt>
                <c:pt idx="8">
                  <c:v>25</c:v>
                </c:pt>
                <c:pt idx="9">
                  <c:v>2</c:v>
                </c:pt>
                <c:pt idx="10">
                  <c:v>39</c:v>
                </c:pt>
              </c:numCache>
            </c:numRef>
          </c:val>
          <c:extLst>
            <c:ext xmlns:c16="http://schemas.microsoft.com/office/drawing/2014/chart" uri="{C3380CC4-5D6E-409C-BE32-E72D297353CC}">
              <c16:uniqueId val="{00000000-8DD6-416F-B841-3CF1C256145C}"/>
            </c:ext>
          </c:extLst>
        </c:ser>
        <c:dLbls>
          <c:showLegendKey val="0"/>
          <c:showVal val="0"/>
          <c:showCatName val="0"/>
          <c:showSerName val="0"/>
          <c:showPercent val="0"/>
          <c:showBubbleSize val="0"/>
        </c:dLbls>
        <c:gapWidth val="150"/>
        <c:overlap val="-40"/>
        <c:axId val="129608399"/>
        <c:axId val="129597999"/>
      </c:barChart>
      <c:catAx>
        <c:axId val="1296083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crossAx val="129597999"/>
        <c:crosses val="autoZero"/>
        <c:auto val="1"/>
        <c:lblAlgn val="ctr"/>
        <c:lblOffset val="100"/>
        <c:noMultiLvlLbl val="0"/>
      </c:catAx>
      <c:valAx>
        <c:axId val="1295979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ja-JP"/>
          </a:p>
        </c:txPr>
        <c:crossAx val="12960839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419328422850862"/>
          <c:y val="4.3241957037879107E-2"/>
          <c:w val="0.49758533060025389"/>
          <c:h val="0.85644521989245215"/>
        </c:manualLayout>
      </c:layout>
      <c:lineChart>
        <c:grouping val="standard"/>
        <c:varyColors val="0"/>
        <c:ser>
          <c:idx val="2"/>
          <c:order val="0"/>
          <c:tx>
            <c:strRef>
              <c:f>Sheet1!$D$1</c:f>
              <c:strCache>
                <c:ptCount val="1"/>
                <c:pt idx="0">
                  <c:v>医療的ケアが必要な児童生徒数（小中計）</c:v>
                </c:pt>
              </c:strCache>
            </c:strRef>
          </c:tx>
          <c:dLbls>
            <c:dLbl>
              <c:idx val="0"/>
              <c:layout>
                <c:manualLayout>
                  <c:x val="-7.6470026588172355E-2"/>
                  <c:y val="-4.31124936735424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7D1-474A-88D1-41852FDEC99B}"/>
                </c:ext>
              </c:extLst>
            </c:dLbl>
            <c:dLbl>
              <c:idx val="1"/>
              <c:layout>
                <c:manualLayout>
                  <c:x val="-0.10560146528842848"/>
                  <c:y val="-5.09511288869137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7D1-474A-88D1-41852FDEC99B}"/>
                </c:ext>
              </c:extLst>
            </c:dLbl>
            <c:dLbl>
              <c:idx val="2"/>
              <c:layout>
                <c:manualLayout>
                  <c:x val="-9.1035745938300411E-2"/>
                  <c:y val="-5.05011161448003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7D1-474A-88D1-41852FDEC99B}"/>
                </c:ext>
              </c:extLst>
            </c:dLbl>
            <c:dLbl>
              <c:idx val="3"/>
              <c:layout>
                <c:manualLayout>
                  <c:x val="-7.2828596750641001E-3"/>
                  <c:y val="2.95544205675495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059-45EB-8195-BA4346655A8C}"/>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Sheet1!$A$5:$A$9</c:f>
              <c:strCache>
                <c:ptCount val="5"/>
                <c:pt idx="0">
                  <c:v>H30</c:v>
                </c:pt>
                <c:pt idx="1">
                  <c:v>R1</c:v>
                </c:pt>
                <c:pt idx="2">
                  <c:v>R2</c:v>
                </c:pt>
                <c:pt idx="3">
                  <c:v>R3</c:v>
                </c:pt>
                <c:pt idx="4">
                  <c:v>R4</c:v>
                </c:pt>
              </c:strCache>
            </c:strRef>
          </c:cat>
          <c:val>
            <c:numRef>
              <c:f>Sheet1!$D$5:$D$9</c:f>
              <c:numCache>
                <c:formatCode>General</c:formatCode>
                <c:ptCount val="5"/>
                <c:pt idx="0">
                  <c:v>180</c:v>
                </c:pt>
                <c:pt idx="1">
                  <c:v>206</c:v>
                </c:pt>
                <c:pt idx="2">
                  <c:v>214</c:v>
                </c:pt>
                <c:pt idx="3">
                  <c:v>217</c:v>
                </c:pt>
                <c:pt idx="4">
                  <c:v>245</c:v>
                </c:pt>
              </c:numCache>
            </c:numRef>
          </c:val>
          <c:smooth val="0"/>
          <c:extLst>
            <c:ext xmlns:c16="http://schemas.microsoft.com/office/drawing/2014/chart" uri="{C3380CC4-5D6E-409C-BE32-E72D297353CC}">
              <c16:uniqueId val="{00000003-07D1-474A-88D1-41852FDEC99B}"/>
            </c:ext>
          </c:extLst>
        </c:ser>
        <c:dLbls>
          <c:showLegendKey val="0"/>
          <c:showVal val="1"/>
          <c:showCatName val="0"/>
          <c:showSerName val="0"/>
          <c:showPercent val="0"/>
          <c:showBubbleSize val="0"/>
        </c:dLbls>
        <c:marker val="1"/>
        <c:smooth val="0"/>
        <c:axId val="125941632"/>
        <c:axId val="125943168"/>
      </c:lineChart>
      <c:catAx>
        <c:axId val="125941632"/>
        <c:scaling>
          <c:orientation val="minMax"/>
        </c:scaling>
        <c:delete val="0"/>
        <c:axPos val="b"/>
        <c:numFmt formatCode="General" sourceLinked="0"/>
        <c:majorTickMark val="none"/>
        <c:minorTickMark val="none"/>
        <c:tickLblPos val="nextTo"/>
        <c:txPr>
          <a:bodyPr/>
          <a:lstStyle/>
          <a:p>
            <a:pPr>
              <a:defRPr sz="1200"/>
            </a:pPr>
            <a:endParaRPr lang="ja-JP"/>
          </a:p>
        </c:txPr>
        <c:crossAx val="125943168"/>
        <c:crosses val="autoZero"/>
        <c:auto val="1"/>
        <c:lblAlgn val="ctr"/>
        <c:lblOffset val="100"/>
        <c:noMultiLvlLbl val="0"/>
      </c:catAx>
      <c:valAx>
        <c:axId val="125943168"/>
        <c:scaling>
          <c:orientation val="minMax"/>
          <c:min val="150"/>
        </c:scaling>
        <c:delete val="0"/>
        <c:axPos val="l"/>
        <c:majorGridlines/>
        <c:numFmt formatCode="General" sourceLinked="1"/>
        <c:majorTickMark val="none"/>
        <c:minorTickMark val="none"/>
        <c:tickLblPos val="nextTo"/>
        <c:txPr>
          <a:bodyPr/>
          <a:lstStyle/>
          <a:p>
            <a:pPr>
              <a:defRPr sz="1200"/>
            </a:pPr>
            <a:endParaRPr lang="ja-JP"/>
          </a:p>
        </c:txPr>
        <c:crossAx val="125941632"/>
        <c:crosses val="autoZero"/>
        <c:crossBetween val="between"/>
      </c:valAx>
    </c:plotArea>
    <c:legend>
      <c:legendPos val="r"/>
      <c:layout>
        <c:manualLayout>
          <c:xMode val="edge"/>
          <c:yMode val="edge"/>
          <c:x val="0.651459539556967"/>
          <c:y val="6.6350035181276162E-2"/>
          <c:w val="0.29349121655583249"/>
          <c:h val="0.53114993395795529"/>
        </c:manualLayout>
      </c:layout>
      <c:overlay val="0"/>
      <c:txPr>
        <a:bodyPr/>
        <a:lstStyle/>
        <a:p>
          <a:pPr>
            <a:defRPr sz="900"/>
          </a:pPr>
          <a:endParaRPr lang="ja-JP"/>
        </a:p>
      </c:txPr>
    </c:legend>
    <c:plotVisOnly val="1"/>
    <c:dispBlanksAs val="gap"/>
    <c:showDLblsOverMax val="0"/>
  </c:chart>
  <c:txPr>
    <a:bodyPr/>
    <a:lstStyle/>
    <a:p>
      <a:pPr>
        <a:defRPr sz="1800"/>
      </a:pPr>
      <a:endParaRPr lang="ja-JP"/>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0.11175</cdr:x>
      <cdr:y>0.19095</cdr:y>
    </cdr:from>
    <cdr:to>
      <cdr:x>0.33397</cdr:x>
      <cdr:y>0.29279</cdr:y>
    </cdr:to>
    <cdr:sp macro="" textlink="">
      <cdr:nvSpPr>
        <cdr:cNvPr id="2" name="正方形/長方形 1"/>
        <cdr:cNvSpPr/>
      </cdr:nvSpPr>
      <cdr:spPr>
        <a:xfrm xmlns:a="http://schemas.openxmlformats.org/drawingml/2006/main">
          <a:off x="527845" y="540061"/>
          <a:ext cx="1049665" cy="288031"/>
        </a:xfrm>
        <a:prstGeom xmlns:a="http://schemas.openxmlformats.org/drawingml/2006/main" prst="rect">
          <a:avLst/>
        </a:prstGeom>
        <a:solidFill xmlns:a="http://schemas.openxmlformats.org/drawingml/2006/main">
          <a:schemeClr val="bg1"/>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ja-JP" altLang="en-US" dirty="0">
              <a:solidFill>
                <a:schemeClr val="tx1"/>
              </a:solidFill>
            </a:rPr>
            <a:t>医療的ケア児</a:t>
          </a:r>
          <a:endParaRPr lang="ja-JP" dirty="0">
            <a:solidFill>
              <a:schemeClr val="tx1"/>
            </a:solidFill>
          </a:endParaRPr>
        </a:p>
      </cdr:txBody>
    </cdr:sp>
  </cdr:relSizeAnchor>
  <cdr:relSizeAnchor xmlns:cdr="http://schemas.openxmlformats.org/drawingml/2006/chartDrawing">
    <cdr:from>
      <cdr:x>0.61189</cdr:x>
      <cdr:y>0.38119</cdr:y>
    </cdr:from>
    <cdr:to>
      <cdr:x>0.96109</cdr:x>
      <cdr:y>0.46708</cdr:y>
    </cdr:to>
    <cdr:sp macro="" textlink="">
      <cdr:nvSpPr>
        <cdr:cNvPr id="3" name="正方形/長方形 2"/>
        <cdr:cNvSpPr/>
      </cdr:nvSpPr>
      <cdr:spPr>
        <a:xfrm xmlns:a="http://schemas.openxmlformats.org/drawingml/2006/main">
          <a:off x="2890297" y="1078112"/>
          <a:ext cx="1649459" cy="242921"/>
        </a:xfrm>
        <a:prstGeom xmlns:a="http://schemas.openxmlformats.org/drawingml/2006/main" prst="rect">
          <a:avLst/>
        </a:prstGeom>
        <a:solidFill xmlns:a="http://schemas.openxmlformats.org/drawingml/2006/main">
          <a:schemeClr val="bg1"/>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ja-JP" altLang="en-US" dirty="0">
              <a:solidFill>
                <a:schemeClr val="tx1"/>
              </a:solidFill>
            </a:rPr>
            <a:t>うち人工呼吸器装着児</a:t>
          </a:r>
          <a:endParaRPr lang="ja-JP" dirty="0">
            <a:solidFill>
              <a:schemeClr val="tx1"/>
            </a:solidFill>
          </a:endParaRPr>
        </a:p>
      </cdr:txBody>
    </cdr:sp>
  </cdr:relSizeAnchor>
  <cdr:relSizeAnchor xmlns:cdr="http://schemas.openxmlformats.org/drawingml/2006/chartDrawing">
    <cdr:from>
      <cdr:x>0.74663</cdr:x>
      <cdr:y>0.87102</cdr:y>
    </cdr:from>
    <cdr:to>
      <cdr:x>0.98456</cdr:x>
      <cdr:y>0.95618</cdr:y>
    </cdr:to>
    <cdr:sp macro="" textlink="">
      <cdr:nvSpPr>
        <cdr:cNvPr id="4" name="正方形/長方形 3"/>
        <cdr:cNvSpPr/>
      </cdr:nvSpPr>
      <cdr:spPr>
        <a:xfrm xmlns:a="http://schemas.openxmlformats.org/drawingml/2006/main">
          <a:off x="3526712" y="2463487"/>
          <a:ext cx="1123872" cy="240856"/>
        </a:xfrm>
        <a:prstGeom xmlns:a="http://schemas.openxmlformats.org/drawingml/2006/main" prst="rect">
          <a:avLst/>
        </a:prstGeom>
        <a:solidFill xmlns:a="http://schemas.openxmlformats.org/drawingml/2006/main">
          <a:schemeClr val="accent1">
            <a:lumMod val="20000"/>
            <a:lumOff val="80000"/>
          </a:schemeClr>
        </a:solidFill>
        <a:ln xmlns:a="http://schemas.openxmlformats.org/drawingml/2006/main" w="22225"/>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ja-JP" altLang="en-US" sz="1000" dirty="0">
              <a:solidFill>
                <a:schemeClr val="tx1"/>
              </a:solidFill>
            </a:rPr>
            <a:t>（　）府保健所数</a:t>
          </a:r>
          <a:endParaRPr lang="en-US" altLang="ja-JP" sz="1000" dirty="0">
            <a:solidFill>
              <a:schemeClr val="tx1"/>
            </a:solidFill>
          </a:endParaRPr>
        </a:p>
        <a:p xmlns:a="http://schemas.openxmlformats.org/drawingml/2006/main">
          <a:endParaRPr lang="ja-JP" dirty="0">
            <a:solidFill>
              <a:schemeClr val="tx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ACBE0FF7-A636-47B5-A81D-6FC28C47B92D}" type="datetimeFigureOut">
              <a:rPr kumimoji="1" lang="ja-JP" altLang="en-US" smtClean="0"/>
              <a:t>2023/11/20</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769D48FB-CD73-4837-8204-E6F16591A7A9}" type="slidenum">
              <a:rPr kumimoji="1" lang="ja-JP" altLang="en-US" smtClean="0"/>
              <a:t>‹#›</a:t>
            </a:fld>
            <a:endParaRPr kumimoji="1" lang="ja-JP" altLang="en-US"/>
          </a:p>
        </p:txBody>
      </p:sp>
    </p:spTree>
    <p:extLst>
      <p:ext uri="{BB962C8B-B14F-4D97-AF65-F5344CB8AC3E}">
        <p14:creationId xmlns:p14="http://schemas.microsoft.com/office/powerpoint/2010/main" val="2898806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951D27FD-FEC0-48B6-94D0-8757458BF087}" type="datetimeFigureOut">
              <a:rPr kumimoji="1" lang="ja-JP" altLang="en-US" smtClean="0"/>
              <a:t>2023/11/20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20307A9-C758-44D1-B306-4F6E6589395C}" type="slidenum">
              <a:rPr kumimoji="1" lang="ja-JP" altLang="en-US" smtClean="0"/>
              <a:t>‹#›</a:t>
            </a:fld>
            <a:endParaRPr kumimoji="1" lang="ja-JP" altLang="en-US"/>
          </a:p>
        </p:txBody>
      </p:sp>
    </p:spTree>
    <p:extLst>
      <p:ext uri="{BB962C8B-B14F-4D97-AF65-F5344CB8AC3E}">
        <p14:creationId xmlns:p14="http://schemas.microsoft.com/office/powerpoint/2010/main" val="6827967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0307A9-C758-44D1-B306-4F6E6589395C}" type="slidenum">
              <a:rPr kumimoji="1" lang="ja-JP" altLang="en-US" smtClean="0"/>
              <a:t>6</a:t>
            </a:fld>
            <a:endParaRPr kumimoji="1" lang="ja-JP" altLang="en-US"/>
          </a:p>
        </p:txBody>
      </p:sp>
    </p:spTree>
    <p:extLst>
      <p:ext uri="{BB962C8B-B14F-4D97-AF65-F5344CB8AC3E}">
        <p14:creationId xmlns:p14="http://schemas.microsoft.com/office/powerpoint/2010/main" val="2122957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56BF529E-98CF-4DF9-A133-C2FB7F3F1A58}"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652885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2023/11/20</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F10837E-9906-4EA5-BA0D-AE2E363AC1D5}"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3291684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2023/11/20</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6" name="Slide Number Placeholder 5"/>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2756001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2023/11/20</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6" name="Slide Number Placeholder 5"/>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978848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2023/11/20</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6" name="Slide Number Placeholder 5"/>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272468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7" name="Date Placeholder 6"/>
          <p:cNvSpPr>
            <a:spLocks noGrp="1"/>
          </p:cNvSpPr>
          <p:nvPr>
            <p:ph type="dt" sz="half" idx="10"/>
          </p:nvPr>
        </p:nvSpPr>
        <p:spPr/>
        <p:txBody>
          <a:bodyPr/>
          <a:lstStyle/>
          <a:p>
            <a:fld id="{D5802983-5796-4B7D-B504-E99761EED8D4}" type="datetimeFigureOut">
              <a:rPr lang="ja-JP" altLang="en-US" smtClean="0">
                <a:solidFill>
                  <a:srgbClr val="000000"/>
                </a:solidFill>
              </a:rPr>
              <a:pPr/>
              <a:t>2023/11/20</a:t>
            </a:fld>
            <a:endParaRPr lang="ja-JP" altLang="en-US">
              <a:solidFill>
                <a:srgbClr val="000000"/>
              </a:solidFill>
            </a:endParaRPr>
          </a:p>
        </p:txBody>
      </p:sp>
      <p:sp>
        <p:nvSpPr>
          <p:cNvPr id="8" name="Slide Number Placeholder 7"/>
          <p:cNvSpPr>
            <a:spLocks noGrp="1"/>
          </p:cNvSpPr>
          <p:nvPr>
            <p:ph type="sldNum" sz="quarter" idx="11"/>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
        <p:nvSpPr>
          <p:cNvPr id="9" name="Footer Placeholder 8"/>
          <p:cNvSpPr>
            <a:spLocks noGrp="1"/>
          </p:cNvSpPr>
          <p:nvPr>
            <p:ph type="ftr" sz="quarter" idx="12"/>
          </p:nvPr>
        </p:nvSpPr>
        <p:spPr/>
        <p:txBody>
          <a:bodyPr/>
          <a:lstStyle/>
          <a:p>
            <a:endParaRPr lang="ja-JP" altLang="en-US">
              <a:solidFill>
                <a:srgbClr val="000000"/>
              </a:solidFill>
            </a:endParaRPr>
          </a:p>
        </p:txBody>
      </p:sp>
    </p:spTree>
    <p:extLst>
      <p:ext uri="{BB962C8B-B14F-4D97-AF65-F5344CB8AC3E}">
        <p14:creationId xmlns:p14="http://schemas.microsoft.com/office/powerpoint/2010/main" val="3209318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5802983-5796-4B7D-B504-E99761EED8D4}" type="datetimeFigureOut">
              <a:rPr lang="ja-JP" altLang="en-US" smtClean="0">
                <a:solidFill>
                  <a:srgbClr val="000000"/>
                </a:solidFill>
              </a:rPr>
              <a:pPr/>
              <a:t>2023/11/20</a:t>
            </a:fld>
            <a:endParaRPr lang="ja-JP" altLang="en-US">
              <a:solidFill>
                <a:srgbClr val="000000"/>
              </a:solidFill>
            </a:endParaRPr>
          </a:p>
        </p:txBody>
      </p:sp>
      <p:sp>
        <p:nvSpPr>
          <p:cNvPr id="6" name="Footer Placeholder 5"/>
          <p:cNvSpPr>
            <a:spLocks noGrp="1"/>
          </p:cNvSpPr>
          <p:nvPr>
            <p:ph type="ftr" sz="quarter" idx="11"/>
          </p:nvPr>
        </p:nvSpPr>
        <p:spPr/>
        <p:txBody>
          <a:bodyPr/>
          <a:lstStyle/>
          <a:p>
            <a:endParaRPr lang="ja-JP" altLang="en-US">
              <a:solidFill>
                <a:srgbClr val="000000"/>
              </a:solidFill>
            </a:endParaRPr>
          </a:p>
        </p:txBody>
      </p:sp>
      <p:sp>
        <p:nvSpPr>
          <p:cNvPr id="7" name="Slide Number Placeholder 6"/>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187768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ja-JP" altLang="en-US"/>
              <a:t>マスター テキストの書式設定</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5802983-5796-4B7D-B504-E99761EED8D4}" type="datetimeFigureOut">
              <a:rPr lang="ja-JP" altLang="en-US" smtClean="0">
                <a:solidFill>
                  <a:srgbClr val="000000"/>
                </a:solidFill>
              </a:rPr>
              <a:pPr/>
              <a:t>2023/11/20</a:t>
            </a:fld>
            <a:endParaRPr lang="ja-JP" altLang="en-US">
              <a:solidFill>
                <a:srgbClr val="000000"/>
              </a:solidFill>
            </a:endParaRPr>
          </a:p>
        </p:txBody>
      </p:sp>
      <p:sp>
        <p:nvSpPr>
          <p:cNvPr id="8" name="Footer Placeholder 7"/>
          <p:cNvSpPr>
            <a:spLocks noGrp="1"/>
          </p:cNvSpPr>
          <p:nvPr>
            <p:ph type="ftr" sz="quarter" idx="11"/>
          </p:nvPr>
        </p:nvSpPr>
        <p:spPr/>
        <p:txBody>
          <a:bodyPr/>
          <a:lstStyle/>
          <a:p>
            <a:endParaRPr lang="ja-JP" altLang="en-US">
              <a:solidFill>
                <a:srgbClr val="000000"/>
              </a:solidFill>
            </a:endParaRPr>
          </a:p>
        </p:txBody>
      </p:sp>
      <p:sp>
        <p:nvSpPr>
          <p:cNvPr id="9" name="Slide Number Placeholder 8"/>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962932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D5802983-5796-4B7D-B504-E99761EED8D4}" type="datetimeFigureOut">
              <a:rPr lang="ja-JP" altLang="en-US" smtClean="0">
                <a:solidFill>
                  <a:srgbClr val="000000"/>
                </a:solidFill>
              </a:rPr>
              <a:pPr/>
              <a:t>2023/11/20</a:t>
            </a:fld>
            <a:endParaRPr lang="ja-JP" altLang="en-US">
              <a:solidFill>
                <a:srgbClr val="000000"/>
              </a:solidFill>
            </a:endParaRPr>
          </a:p>
        </p:txBody>
      </p:sp>
      <p:sp>
        <p:nvSpPr>
          <p:cNvPr id="4" name="Footer Placeholder 3"/>
          <p:cNvSpPr>
            <a:spLocks noGrp="1"/>
          </p:cNvSpPr>
          <p:nvPr>
            <p:ph type="ftr" sz="quarter" idx="11"/>
          </p:nvPr>
        </p:nvSpPr>
        <p:spPr/>
        <p:txBody>
          <a:bodyPr/>
          <a:lstStyle/>
          <a:p>
            <a:endParaRPr lang="ja-JP" altLang="en-US">
              <a:solidFill>
                <a:srgbClr val="000000"/>
              </a:solidFill>
            </a:endParaRPr>
          </a:p>
        </p:txBody>
      </p:sp>
      <p:sp>
        <p:nvSpPr>
          <p:cNvPr id="5" name="Slide Number Placeholder 4"/>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2536998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802983-5796-4B7D-B504-E99761EED8D4}" type="datetimeFigureOut">
              <a:rPr lang="ja-JP" altLang="en-US" smtClean="0">
                <a:solidFill>
                  <a:srgbClr val="000000"/>
                </a:solidFill>
              </a:rPr>
              <a:pPr/>
              <a:t>2023/11/20</a:t>
            </a:fld>
            <a:endParaRPr lang="ja-JP" altLang="en-US">
              <a:solidFill>
                <a:srgbClr val="000000"/>
              </a:solidFill>
            </a:endParaRPr>
          </a:p>
        </p:txBody>
      </p:sp>
      <p:sp>
        <p:nvSpPr>
          <p:cNvPr id="3" name="Footer Placeholder 2"/>
          <p:cNvSpPr>
            <a:spLocks noGrp="1"/>
          </p:cNvSpPr>
          <p:nvPr>
            <p:ph type="ftr" sz="quarter" idx="11"/>
          </p:nvPr>
        </p:nvSpPr>
        <p:spPr/>
        <p:txBody>
          <a:bodyPr/>
          <a:lstStyle/>
          <a:p>
            <a:endParaRPr lang="ja-JP" altLang="en-US">
              <a:solidFill>
                <a:srgbClr val="000000"/>
              </a:solidFill>
            </a:endParaRPr>
          </a:p>
        </p:txBody>
      </p:sp>
      <p:sp>
        <p:nvSpPr>
          <p:cNvPr id="4" name="Slide Number Placeholder 3"/>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509688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802983-5796-4B7D-B504-E99761EED8D4}" type="datetimeFigureOut">
              <a:rPr lang="ja-JP" altLang="en-US" smtClean="0">
                <a:solidFill>
                  <a:srgbClr val="000000"/>
                </a:solidFill>
              </a:rPr>
              <a:pPr/>
              <a:t>2023/11/20</a:t>
            </a:fld>
            <a:endParaRPr lang="ja-JP" altLang="en-US">
              <a:solidFill>
                <a:srgbClr val="000000"/>
              </a:solidFill>
            </a:endParaRPr>
          </a:p>
        </p:txBody>
      </p:sp>
      <p:sp>
        <p:nvSpPr>
          <p:cNvPr id="6" name="Footer Placeholder 5"/>
          <p:cNvSpPr>
            <a:spLocks noGrp="1"/>
          </p:cNvSpPr>
          <p:nvPr>
            <p:ph type="ftr" sz="quarter" idx="11"/>
          </p:nvPr>
        </p:nvSpPr>
        <p:spPr/>
        <p:txBody>
          <a:bodyPr/>
          <a:lstStyle/>
          <a:p>
            <a:endParaRPr lang="ja-JP" altLang="en-US">
              <a:solidFill>
                <a:srgbClr val="000000"/>
              </a:solidFill>
            </a:endParaRPr>
          </a:p>
        </p:txBody>
      </p:sp>
      <p:sp>
        <p:nvSpPr>
          <p:cNvPr id="7" name="Slide Number Placeholder 6"/>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
        <p:nvSpPr>
          <p:cNvPr id="8" name="Title 7"/>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4203392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802983-5796-4B7D-B504-E99761EED8D4}" type="datetimeFigureOut">
              <a:rPr lang="ja-JP" altLang="en-US" smtClean="0">
                <a:solidFill>
                  <a:srgbClr val="000000"/>
                </a:solidFill>
              </a:rPr>
              <a:pPr/>
              <a:t>2023/11/20</a:t>
            </a:fld>
            <a:endParaRPr lang="ja-JP" altLang="en-US">
              <a:solidFill>
                <a:srgbClr val="000000"/>
              </a:solidFill>
            </a:endParaRPr>
          </a:p>
        </p:txBody>
      </p:sp>
      <p:sp>
        <p:nvSpPr>
          <p:cNvPr id="6" name="Footer Placeholder 5"/>
          <p:cNvSpPr>
            <a:spLocks noGrp="1"/>
          </p:cNvSpPr>
          <p:nvPr>
            <p:ph type="ftr" sz="quarter" idx="11"/>
          </p:nvPr>
        </p:nvSpPr>
        <p:spPr/>
        <p:txBody>
          <a:bodyPr/>
          <a:lstStyle/>
          <a:p>
            <a:endParaRPr lang="ja-JP" altLang="en-US">
              <a:solidFill>
                <a:srgbClr val="000000"/>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6F10837E-9906-4EA5-BA0D-AE2E363AC1D5}" type="slidenum">
              <a:rPr lang="ja-JP" altLang="en-US" smtClean="0">
                <a:solidFill>
                  <a:srgbClr val="000000"/>
                </a:solidFill>
              </a:rPr>
              <a:pPr/>
              <a:t>‹#›</a:t>
            </a:fld>
            <a:endParaRPr lang="ja-JP" altLang="en-US">
              <a:solidFill>
                <a:srgbClr val="000000"/>
              </a:solidFill>
            </a:endParaRP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ja-JP" altLang="en-US"/>
              <a:t>マスター タイトルの書式設定</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437062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D5802983-5796-4B7D-B504-E99761EED8D4}" type="datetimeFigureOut">
              <a:rPr lang="ja-JP" altLang="en-US" smtClean="0">
                <a:solidFill>
                  <a:srgbClr val="000000"/>
                </a:solidFill>
              </a:rPr>
              <a:pPr/>
              <a:t>2023/11/20</a:t>
            </a:fld>
            <a:endParaRPr lang="ja-JP" altLang="en-US">
              <a:solidFill>
                <a:srgbClr val="000000"/>
              </a:solidFill>
            </a:endParaRP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ja-JP" altLang="en-US">
              <a:solidFill>
                <a:srgbClr val="000000"/>
              </a:solidFill>
            </a:endParaRP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6F10837E-9906-4EA5-BA0D-AE2E363AC1D5}" type="slidenum">
              <a:rPr lang="ja-JP" altLang="en-US" smtClean="0">
                <a:solidFill>
                  <a:srgbClr val="D1282E"/>
                </a:solidFill>
              </a:rPr>
              <a:pPr/>
              <a:t>‹#›</a:t>
            </a:fld>
            <a:endParaRPr lang="ja-JP" altLang="en-US">
              <a:solidFill>
                <a:srgbClr val="D1282E"/>
              </a:solidFill>
            </a:endParaRP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3520527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kumimoji="1"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kumimoji="1"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kumimoji="1"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kumimoji="1"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362613"/>
            <a:ext cx="9162267" cy="5678478"/>
          </a:xfrm>
          <a:prstGeom prst="rect">
            <a:avLst/>
          </a:prstGeom>
        </p:spPr>
        <p:txBody>
          <a:bodyPr wrap="square">
            <a:spAutoFit/>
          </a:bodyPr>
          <a:lstStyle/>
          <a:p>
            <a:pPr>
              <a:lnSpc>
                <a:spcPct val="150000"/>
              </a:lnSpc>
            </a:pPr>
            <a:r>
              <a:rPr lang="ja-JP" altLang="en-US" sz="1400" b="1" dirty="0">
                <a:latin typeface="HG丸ｺﾞｼｯｸM-PRO" panose="020F0600000000000000" pitchFamily="50" charset="-128"/>
                <a:ea typeface="HG丸ｺﾞｼｯｸM-PRO" panose="020F0600000000000000" pitchFamily="50" charset="-128"/>
              </a:rPr>
              <a:t>　　　</a:t>
            </a:r>
            <a:r>
              <a:rPr lang="en-US" altLang="ja-JP" sz="1400" b="1" dirty="0">
                <a:latin typeface="HG丸ｺﾞｼｯｸM-PRO" panose="020F0600000000000000" pitchFamily="50" charset="-128"/>
                <a:ea typeface="HG丸ｺﾞｼｯｸM-PRO" panose="020F0600000000000000" pitchFamily="50" charset="-128"/>
              </a:rPr>
              <a:t>※</a:t>
            </a:r>
            <a:r>
              <a:rPr lang="ja-JP" altLang="en-US" sz="1400" b="1" dirty="0">
                <a:latin typeface="HG丸ｺﾞｼｯｸM-PRO" panose="020F0600000000000000" pitchFamily="50" charset="-128"/>
                <a:ea typeface="HG丸ｺﾞｼｯｸM-PRO" panose="020F0600000000000000" pitchFamily="50" charset="-128"/>
              </a:rPr>
              <a:t>令和２年度から医療型短期入所支援強化事業に名称変更</a:t>
            </a:r>
            <a:endParaRPr lang="en-US" altLang="ja-JP" sz="1400" b="1"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1400" b="1" dirty="0">
                <a:latin typeface="HG丸ｺﾞｼｯｸM-PRO" panose="020F0600000000000000" pitchFamily="50" charset="-128"/>
                <a:ea typeface="HG丸ｺﾞｼｯｸM-PRO" panose="020F0600000000000000" pitchFamily="50" charset="-128"/>
              </a:rPr>
              <a:t>   </a:t>
            </a:r>
            <a:r>
              <a:rPr lang="ja-JP" altLang="en-US" sz="1600" b="1" dirty="0">
                <a:latin typeface="ＭＳ 明朝" panose="02020609040205080304" pitchFamily="17" charset="-128"/>
                <a:ea typeface="ＭＳ 明朝" panose="02020609040205080304" pitchFamily="17" charset="-128"/>
              </a:rPr>
              <a:t>◆</a:t>
            </a:r>
            <a:r>
              <a:rPr lang="ja-JP" altLang="ja-JP" sz="1600" b="1" dirty="0">
                <a:latin typeface="ＭＳ 明朝" panose="02020609040205080304" pitchFamily="17" charset="-128"/>
                <a:ea typeface="ＭＳ 明朝" panose="02020609040205080304" pitchFamily="17" charset="-128"/>
              </a:rPr>
              <a:t>人工呼吸器管理</a:t>
            </a:r>
            <a:r>
              <a:rPr lang="ja-JP" altLang="en-US" sz="1600" b="1" dirty="0">
                <a:latin typeface="ＭＳ 明朝" panose="02020609040205080304" pitchFamily="17" charset="-128"/>
                <a:ea typeface="ＭＳ 明朝" panose="02020609040205080304" pitchFamily="17" charset="-128"/>
              </a:rPr>
              <a:t>等高度な医療的ケア</a:t>
            </a:r>
            <a:r>
              <a:rPr lang="ja-JP" altLang="ja-JP" sz="1600" b="1" dirty="0">
                <a:latin typeface="ＭＳ 明朝" panose="02020609040205080304" pitchFamily="17" charset="-128"/>
                <a:ea typeface="ＭＳ 明朝" panose="02020609040205080304" pitchFamily="17" charset="-128"/>
              </a:rPr>
              <a:t>が必要な重症心身障が</a:t>
            </a:r>
            <a:r>
              <a:rPr lang="ja-JP" altLang="ja-JP" sz="1600" b="1" dirty="0" err="1">
                <a:latin typeface="ＭＳ 明朝" panose="02020609040205080304" pitchFamily="17" charset="-128"/>
                <a:ea typeface="ＭＳ 明朝" panose="02020609040205080304" pitchFamily="17" charset="-128"/>
              </a:rPr>
              <a:t>い</a:t>
            </a:r>
            <a:r>
              <a:rPr lang="ja-JP" altLang="ja-JP" sz="1600" b="1" dirty="0">
                <a:latin typeface="ＭＳ 明朝" panose="02020609040205080304" pitchFamily="17" charset="-128"/>
                <a:ea typeface="ＭＳ 明朝" panose="02020609040205080304" pitchFamily="17" charset="-128"/>
              </a:rPr>
              <a:t>児者の受入が可能な</a:t>
            </a:r>
            <a:endParaRPr lang="en-US" altLang="ja-JP" sz="1600" b="1" dirty="0">
              <a:latin typeface="ＭＳ 明朝" panose="02020609040205080304" pitchFamily="17" charset="-128"/>
              <a:ea typeface="ＭＳ 明朝" panose="02020609040205080304" pitchFamily="17" charset="-128"/>
            </a:endParaRPr>
          </a:p>
          <a:p>
            <a:pPr>
              <a:lnSpc>
                <a:spcPct val="150000"/>
              </a:lnSpc>
            </a:pPr>
            <a:r>
              <a:rPr lang="ja-JP" altLang="en-US" sz="1600" b="1" dirty="0">
                <a:latin typeface="ＭＳ 明朝" panose="02020609040205080304" pitchFamily="17" charset="-128"/>
                <a:ea typeface="ＭＳ 明朝" panose="02020609040205080304" pitchFamily="17" charset="-128"/>
              </a:rPr>
              <a:t>　　</a:t>
            </a:r>
            <a:r>
              <a:rPr lang="ja-JP" altLang="ja-JP" sz="1600" b="1" dirty="0">
                <a:latin typeface="ＭＳ 明朝" panose="02020609040205080304" pitchFamily="17" charset="-128"/>
                <a:ea typeface="ＭＳ 明朝" panose="02020609040205080304" pitchFamily="17" charset="-128"/>
              </a:rPr>
              <a:t>短期入所事業所が府内</a:t>
            </a:r>
            <a:r>
              <a:rPr lang="ja-JP" altLang="en-US" sz="1600" b="1" dirty="0">
                <a:latin typeface="ＭＳ 明朝" panose="02020609040205080304" pitchFamily="17" charset="-128"/>
                <a:ea typeface="ＭＳ 明朝" panose="02020609040205080304" pitchFamily="17" charset="-128"/>
              </a:rPr>
              <a:t>に</a:t>
            </a:r>
            <a:r>
              <a:rPr lang="ja-JP" altLang="ja-JP" sz="1600" b="1" dirty="0">
                <a:latin typeface="ＭＳ 明朝" panose="02020609040205080304" pitchFamily="17" charset="-128"/>
                <a:ea typeface="ＭＳ 明朝" panose="02020609040205080304" pitchFamily="17" charset="-128"/>
              </a:rPr>
              <a:t>は</a:t>
            </a:r>
            <a:r>
              <a:rPr lang="ja-JP" altLang="en-US" sz="1600" b="1" dirty="0">
                <a:latin typeface="ＭＳ 明朝" panose="02020609040205080304" pitchFamily="17" charset="-128"/>
                <a:ea typeface="ＭＳ 明朝" panose="02020609040205080304" pitchFamily="17" charset="-128"/>
              </a:rPr>
              <a:t>まだまだ</a:t>
            </a:r>
            <a:r>
              <a:rPr lang="ja-JP" altLang="ja-JP" sz="1600" b="1" dirty="0">
                <a:latin typeface="ＭＳ 明朝" panose="02020609040205080304" pitchFamily="17" charset="-128"/>
                <a:ea typeface="ＭＳ 明朝" panose="02020609040205080304" pitchFamily="17" charset="-128"/>
              </a:rPr>
              <a:t>少な</a:t>
            </a:r>
            <a:r>
              <a:rPr lang="ja-JP" altLang="en-US" sz="1600" b="1" dirty="0">
                <a:latin typeface="ＭＳ 明朝" panose="02020609040205080304" pitchFamily="17" charset="-128"/>
                <a:ea typeface="ＭＳ 明朝" panose="02020609040205080304" pitchFamily="17" charset="-128"/>
              </a:rPr>
              <a:t>い状況</a:t>
            </a:r>
            <a:endParaRPr lang="en-US" altLang="ja-JP" sz="1600" b="1" dirty="0">
              <a:latin typeface="ＭＳ 明朝" panose="02020609040205080304" pitchFamily="17" charset="-128"/>
              <a:ea typeface="ＭＳ 明朝" panose="02020609040205080304" pitchFamily="17" charset="-128"/>
            </a:endParaRPr>
          </a:p>
          <a:p>
            <a:endParaRPr lang="en-US" altLang="ja-JP" sz="1400" dirty="0">
              <a:solidFill>
                <a:prstClr val="black"/>
              </a:solidFill>
            </a:endParaRPr>
          </a:p>
          <a:p>
            <a:endParaRPr lang="en-US" altLang="ja-JP" sz="1600" dirty="0">
              <a:solidFill>
                <a:prstClr val="black"/>
              </a:solidFill>
              <a:latin typeface="ＭＳ Ｐゴシック"/>
            </a:endParaRPr>
          </a:p>
          <a:p>
            <a:endParaRPr lang="en-US" altLang="ja-JP" sz="1600" b="1" dirty="0">
              <a:solidFill>
                <a:prstClr val="black"/>
              </a:solidFill>
              <a:latin typeface="ＭＳ Ｐゴシック"/>
              <a:ea typeface="ＭＳ 明朝" panose="02020609040205080304" pitchFamily="17" charset="-128"/>
            </a:endParaRPr>
          </a:p>
          <a:p>
            <a:r>
              <a:rPr lang="en-US" altLang="ja-JP" sz="1600" b="1" dirty="0">
                <a:solidFill>
                  <a:prstClr val="black"/>
                </a:solidFill>
                <a:latin typeface="ＭＳ Ｐゴシック"/>
                <a:ea typeface="ＭＳ 明朝" panose="02020609040205080304" pitchFamily="17" charset="-128"/>
              </a:rPr>
              <a:t> </a:t>
            </a:r>
          </a:p>
          <a:p>
            <a:r>
              <a:rPr lang="en-US" altLang="ja-JP" sz="1600" b="1" dirty="0">
                <a:solidFill>
                  <a:prstClr val="black"/>
                </a:solidFill>
                <a:latin typeface="ＭＳ 明朝" panose="02020609040205080304" pitchFamily="17" charset="-128"/>
                <a:ea typeface="ＭＳ 明朝" panose="02020609040205080304" pitchFamily="17" charset="-128"/>
              </a:rPr>
              <a:t>【</a:t>
            </a:r>
            <a:r>
              <a:rPr lang="ja-JP" altLang="ja-JP" sz="1600" b="1" dirty="0">
                <a:solidFill>
                  <a:prstClr val="black"/>
                </a:solidFill>
                <a:latin typeface="ＭＳ 明朝" panose="02020609040205080304" pitchFamily="17" charset="-128"/>
                <a:ea typeface="ＭＳ 明朝" panose="02020609040205080304" pitchFamily="17" charset="-128"/>
              </a:rPr>
              <a:t>事業</a:t>
            </a:r>
            <a:r>
              <a:rPr lang="ja-JP" altLang="en-US" sz="1600" b="1" dirty="0">
                <a:solidFill>
                  <a:prstClr val="black"/>
                </a:solidFill>
                <a:latin typeface="ＭＳ 明朝" panose="02020609040205080304" pitchFamily="17" charset="-128"/>
                <a:ea typeface="ＭＳ 明朝" panose="02020609040205080304" pitchFamily="17" charset="-128"/>
              </a:rPr>
              <a:t>の概要</a:t>
            </a:r>
            <a:r>
              <a:rPr lang="en-US" altLang="ja-JP" sz="1600" b="1" dirty="0">
                <a:solidFill>
                  <a:prstClr val="black"/>
                </a:solidFill>
                <a:latin typeface="ＭＳ 明朝" panose="02020609040205080304" pitchFamily="17" charset="-128"/>
                <a:ea typeface="ＭＳ 明朝" panose="02020609040205080304" pitchFamily="17" charset="-128"/>
              </a:rPr>
              <a:t>】</a:t>
            </a:r>
          </a:p>
          <a:p>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ja-JP" sz="1600" b="1" dirty="0">
                <a:solidFill>
                  <a:prstClr val="black"/>
                </a:solidFill>
                <a:latin typeface="ＭＳ 明朝" panose="02020609040205080304" pitchFamily="17" charset="-128"/>
                <a:ea typeface="ＭＳ 明朝" panose="02020609040205080304" pitchFamily="17" charset="-128"/>
              </a:rPr>
              <a:t>医療機関において高度な医療的ケアが必要な重症心身障がい児者を短期入所で受け入れた</a:t>
            </a:r>
            <a:endParaRPr lang="en-US" altLang="ja-JP" sz="1600" b="1" dirty="0">
              <a:solidFill>
                <a:prstClr val="black"/>
              </a:solidFill>
              <a:latin typeface="ＭＳ 明朝" panose="02020609040205080304" pitchFamily="17" charset="-128"/>
              <a:ea typeface="ＭＳ 明朝" panose="02020609040205080304" pitchFamily="17" charset="-128"/>
            </a:endParaRPr>
          </a:p>
          <a:p>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ja-JP" sz="1600" b="1" dirty="0">
                <a:solidFill>
                  <a:prstClr val="black"/>
                </a:solidFill>
                <a:latin typeface="ＭＳ 明朝" panose="02020609040205080304" pitchFamily="17" charset="-128"/>
                <a:ea typeface="ＭＳ 明朝" panose="02020609040205080304" pitchFamily="17" charset="-128"/>
              </a:rPr>
              <a:t>場合に、経費の一部を助成する。</a:t>
            </a:r>
            <a:endParaRPr lang="en-US" altLang="ja-JP" sz="1600" b="1" dirty="0">
              <a:solidFill>
                <a:prstClr val="black"/>
              </a:solidFill>
              <a:latin typeface="ＭＳ 明朝" panose="02020609040205080304" pitchFamily="17" charset="-128"/>
              <a:ea typeface="ＭＳ 明朝" panose="02020609040205080304" pitchFamily="17" charset="-128"/>
            </a:endParaRPr>
          </a:p>
          <a:p>
            <a:endParaRPr lang="ja-JP" altLang="ja-JP" sz="1600" b="1" dirty="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ja-JP" sz="1600" b="1" dirty="0">
                <a:solidFill>
                  <a:prstClr val="black"/>
                </a:solidFill>
                <a:latin typeface="ＭＳ 明朝" panose="02020609040205080304" pitchFamily="17" charset="-128"/>
                <a:ea typeface="ＭＳ 明朝" panose="02020609040205080304" pitchFamily="17" charset="-128"/>
              </a:rPr>
              <a:t>事業主体</a:t>
            </a:r>
            <a:r>
              <a:rPr lang="ja-JP" altLang="en-US" sz="1600" b="1" dirty="0">
                <a:solidFill>
                  <a:prstClr val="black"/>
                </a:solidFill>
                <a:latin typeface="ＭＳ 明朝" panose="02020609040205080304" pitchFamily="17" charset="-128"/>
                <a:ea typeface="ＭＳ 明朝" panose="02020609040205080304" pitchFamily="17" charset="-128"/>
              </a:rPr>
              <a:t>：</a:t>
            </a:r>
            <a:r>
              <a:rPr lang="ja-JP" altLang="ja-JP" sz="1600" b="1" dirty="0">
                <a:solidFill>
                  <a:prstClr val="black"/>
                </a:solidFill>
                <a:latin typeface="ＭＳ 明朝" panose="02020609040205080304" pitchFamily="17" charset="-128"/>
                <a:ea typeface="ＭＳ 明朝" panose="02020609040205080304" pitchFamily="17" charset="-128"/>
              </a:rPr>
              <a:t>大阪府（</a:t>
            </a:r>
            <a:r>
              <a:rPr lang="en-US" altLang="ja-JP" sz="1600" b="1" dirty="0">
                <a:solidFill>
                  <a:prstClr val="black"/>
                </a:solidFill>
                <a:latin typeface="ＭＳ 明朝" panose="02020609040205080304" pitchFamily="17" charset="-128"/>
                <a:ea typeface="ＭＳ 明朝" panose="02020609040205080304" pitchFamily="17" charset="-128"/>
              </a:rPr>
              <a:t>28</a:t>
            </a:r>
            <a:r>
              <a:rPr lang="ja-JP" altLang="ja-JP" sz="1600" b="1" dirty="0">
                <a:solidFill>
                  <a:prstClr val="black"/>
                </a:solidFill>
                <a:latin typeface="ＭＳ 明朝" panose="02020609040205080304" pitchFamily="17" charset="-128"/>
                <a:ea typeface="ＭＳ 明朝" panose="02020609040205080304" pitchFamily="17" charset="-128"/>
              </a:rPr>
              <a:t>年度より、大阪市民・堺市民の利用についても対象）</a:t>
            </a:r>
          </a:p>
          <a:p>
            <a:pPr>
              <a:lnSpc>
                <a:spcPct val="150000"/>
              </a:lnSpc>
            </a:pPr>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ja-JP" sz="1600" b="1" dirty="0">
                <a:solidFill>
                  <a:prstClr val="black"/>
                </a:solidFill>
                <a:latin typeface="ＭＳ 明朝" panose="02020609040205080304" pitchFamily="17" charset="-128"/>
                <a:ea typeface="ＭＳ 明朝" panose="02020609040205080304" pitchFamily="17" charset="-128"/>
              </a:rPr>
              <a:t>助成事業所</a:t>
            </a:r>
            <a:r>
              <a:rPr lang="ja-JP" altLang="en-US" sz="1600" b="1" dirty="0">
                <a:solidFill>
                  <a:prstClr val="black"/>
                </a:solidFill>
                <a:latin typeface="ＭＳ 明朝" panose="02020609040205080304" pitchFamily="17" charset="-128"/>
                <a:ea typeface="ＭＳ 明朝" panose="02020609040205080304" pitchFamily="17" charset="-128"/>
              </a:rPr>
              <a:t>：</a:t>
            </a:r>
            <a:r>
              <a:rPr lang="ja-JP" altLang="ja-JP" sz="1600" b="1" dirty="0">
                <a:solidFill>
                  <a:prstClr val="black"/>
                </a:solidFill>
                <a:latin typeface="ＭＳ 明朝" panose="02020609040205080304" pitchFamily="17" charset="-128"/>
                <a:ea typeface="ＭＳ 明朝" panose="02020609040205080304" pitchFamily="17" charset="-128"/>
              </a:rPr>
              <a:t>医療機関が実施する医療型短期入所事業所（空床利用型のみ）</a:t>
            </a:r>
          </a:p>
          <a:p>
            <a:pPr>
              <a:lnSpc>
                <a:spcPct val="150000"/>
              </a:lnSpc>
            </a:pPr>
            <a:r>
              <a:rPr lang="ja-JP" altLang="ja-JP" sz="1600" b="1" dirty="0">
                <a:solidFill>
                  <a:prstClr val="black"/>
                </a:solidFill>
                <a:latin typeface="ＭＳ 明朝" panose="02020609040205080304" pitchFamily="17" charset="-128"/>
                <a:ea typeface="ＭＳ 明朝" panose="02020609040205080304" pitchFamily="17" charset="-128"/>
              </a:rPr>
              <a:t>　　　　　　</a:t>
            </a:r>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ja-JP" sz="1600" b="1" dirty="0">
                <a:solidFill>
                  <a:prstClr val="black"/>
                </a:solidFill>
                <a:latin typeface="ＭＳ 明朝" panose="02020609040205080304" pitchFamily="17" charset="-128"/>
                <a:ea typeface="ＭＳ 明朝" panose="02020609040205080304" pitchFamily="17" charset="-128"/>
              </a:rPr>
              <a:t>※大阪市民・堺市民の利用については当該市を通じて補助</a:t>
            </a:r>
          </a:p>
          <a:p>
            <a:pPr>
              <a:lnSpc>
                <a:spcPct val="150000"/>
              </a:lnSpc>
            </a:pPr>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ja-JP" sz="1600" b="1" dirty="0">
                <a:solidFill>
                  <a:prstClr val="black"/>
                </a:solidFill>
                <a:latin typeface="ＭＳ 明朝" panose="02020609040205080304" pitchFamily="17" charset="-128"/>
                <a:ea typeface="ＭＳ 明朝" panose="02020609040205080304" pitchFamily="17" charset="-128"/>
              </a:rPr>
              <a:t>助成額</a:t>
            </a:r>
            <a:r>
              <a:rPr lang="ja-JP" altLang="en-US" sz="1600" b="1" dirty="0">
                <a:solidFill>
                  <a:prstClr val="black"/>
                </a:solidFill>
                <a:latin typeface="ＭＳ 明朝" panose="02020609040205080304" pitchFamily="17" charset="-128"/>
                <a:ea typeface="ＭＳ 明朝" panose="02020609040205080304" pitchFamily="17" charset="-128"/>
              </a:rPr>
              <a:t>：</a:t>
            </a:r>
            <a:r>
              <a:rPr lang="ja-JP" altLang="ja-JP" sz="1600" b="1" dirty="0">
                <a:solidFill>
                  <a:prstClr val="black"/>
                </a:solidFill>
                <a:latin typeface="ＭＳ 明朝" panose="02020609040205080304" pitchFamily="17" charset="-128"/>
                <a:ea typeface="ＭＳ 明朝" panose="02020609040205080304" pitchFamily="17" charset="-128"/>
              </a:rPr>
              <a:t>１日あたり</a:t>
            </a:r>
            <a:r>
              <a:rPr lang="en-US" altLang="ja-JP" sz="1600" b="1" dirty="0">
                <a:solidFill>
                  <a:prstClr val="black"/>
                </a:solidFill>
                <a:latin typeface="ＭＳ 明朝" panose="02020609040205080304" pitchFamily="17" charset="-128"/>
                <a:ea typeface="ＭＳ 明朝" panose="02020609040205080304" pitchFamily="17" charset="-128"/>
              </a:rPr>
              <a:t> 10,300</a:t>
            </a:r>
            <a:r>
              <a:rPr lang="ja-JP" altLang="ja-JP" sz="1600" b="1" dirty="0">
                <a:solidFill>
                  <a:prstClr val="black"/>
                </a:solidFill>
                <a:latin typeface="ＭＳ 明朝" panose="02020609040205080304" pitchFamily="17" charset="-128"/>
                <a:ea typeface="ＭＳ 明朝" panose="02020609040205080304" pitchFamily="17" charset="-128"/>
              </a:rPr>
              <a:t>円を上限</a:t>
            </a:r>
            <a:endParaRPr lang="en-US" altLang="ja-JP" sz="1600" b="1" dirty="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a:solidFill>
                  <a:prstClr val="black"/>
                </a:solidFill>
                <a:latin typeface="ＭＳ 明朝" panose="02020609040205080304" pitchFamily="17" charset="-128"/>
                <a:ea typeface="ＭＳ 明朝" panose="02020609040205080304" pitchFamily="17" charset="-128"/>
              </a:rPr>
              <a:t>　実績（令和</a:t>
            </a:r>
            <a:r>
              <a:rPr lang="en-US" altLang="ja-JP" sz="1600" b="1" dirty="0">
                <a:solidFill>
                  <a:prstClr val="black"/>
                </a:solidFill>
                <a:latin typeface="ＭＳ 明朝" panose="02020609040205080304" pitchFamily="17" charset="-128"/>
                <a:ea typeface="ＭＳ 明朝" panose="02020609040205080304" pitchFamily="17" charset="-128"/>
              </a:rPr>
              <a:t>4</a:t>
            </a:r>
            <a:r>
              <a:rPr lang="ja-JP" altLang="en-US" sz="1600" b="1" dirty="0">
                <a:solidFill>
                  <a:prstClr val="black"/>
                </a:solidFill>
                <a:latin typeface="ＭＳ 明朝" panose="02020609040205080304" pitchFamily="17" charset="-128"/>
                <a:ea typeface="ＭＳ 明朝" panose="02020609040205080304" pitchFamily="17" charset="-128"/>
              </a:rPr>
              <a:t>年度）</a:t>
            </a:r>
            <a:r>
              <a:rPr lang="en-US" altLang="ja-JP" sz="1600" b="1" dirty="0">
                <a:solidFill>
                  <a:prstClr val="black"/>
                </a:solidFill>
                <a:latin typeface="ＭＳ 明朝" panose="02020609040205080304" pitchFamily="17" charset="-128"/>
                <a:ea typeface="ＭＳ 明朝" panose="02020609040205080304" pitchFamily="17" charset="-128"/>
              </a:rPr>
              <a:t>※( )</a:t>
            </a:r>
            <a:r>
              <a:rPr lang="ja-JP" altLang="en-US" sz="1600" b="1" dirty="0">
                <a:solidFill>
                  <a:prstClr val="black"/>
                </a:solidFill>
                <a:latin typeface="ＭＳ 明朝" panose="02020609040205080304" pitchFamily="17" charset="-128"/>
                <a:ea typeface="ＭＳ 明朝" panose="02020609040205080304" pitchFamily="17" charset="-128"/>
              </a:rPr>
              <a:t>内はうち政令市</a:t>
            </a:r>
            <a:endParaRPr lang="en-US" altLang="ja-JP" sz="1600" b="1" dirty="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a:solidFill>
                  <a:prstClr val="black"/>
                </a:solidFill>
                <a:latin typeface="ＭＳ 明朝" panose="02020609040205080304" pitchFamily="17" charset="-128"/>
                <a:ea typeface="ＭＳ 明朝" panose="02020609040205080304" pitchFamily="17" charset="-128"/>
              </a:rPr>
              <a:t>　登録者数：</a:t>
            </a:r>
            <a:r>
              <a:rPr lang="en-US" altLang="ja-JP" sz="1600" b="1" dirty="0">
                <a:solidFill>
                  <a:prstClr val="black"/>
                </a:solidFill>
                <a:latin typeface="ＭＳ 明朝" panose="02020609040205080304" pitchFamily="17" charset="-128"/>
                <a:ea typeface="ＭＳ 明朝" panose="02020609040205080304" pitchFamily="17" charset="-128"/>
              </a:rPr>
              <a:t>404</a:t>
            </a:r>
            <a:r>
              <a:rPr lang="ja-JP" altLang="en-US" sz="1600" b="1" dirty="0">
                <a:solidFill>
                  <a:prstClr val="black"/>
                </a:solidFill>
                <a:latin typeface="ＭＳ 明朝" panose="02020609040205080304" pitchFamily="17" charset="-128"/>
                <a:ea typeface="ＭＳ 明朝" panose="02020609040205080304" pitchFamily="17" charset="-128"/>
              </a:rPr>
              <a:t>人（</a:t>
            </a:r>
            <a:r>
              <a:rPr lang="en-US" altLang="ja-JP" sz="1600" b="1" dirty="0">
                <a:solidFill>
                  <a:prstClr val="black"/>
                </a:solidFill>
                <a:latin typeface="ＭＳ 明朝" panose="02020609040205080304" pitchFamily="17" charset="-128"/>
                <a:ea typeface="ＭＳ 明朝" panose="02020609040205080304" pitchFamily="17" charset="-128"/>
              </a:rPr>
              <a:t>249</a:t>
            </a:r>
            <a:r>
              <a:rPr lang="ja-JP" altLang="en-US" sz="1600" b="1" dirty="0">
                <a:solidFill>
                  <a:prstClr val="black"/>
                </a:solidFill>
                <a:latin typeface="ＭＳ 明朝" panose="02020609040205080304" pitchFamily="17" charset="-128"/>
                <a:ea typeface="ＭＳ 明朝" panose="02020609040205080304" pitchFamily="17" charset="-128"/>
              </a:rPr>
              <a:t>）、延べ利用者数：</a:t>
            </a:r>
            <a:r>
              <a:rPr lang="en-US" altLang="ja-JP" sz="1600" b="1" dirty="0">
                <a:solidFill>
                  <a:prstClr val="black"/>
                </a:solidFill>
                <a:latin typeface="ＭＳ 明朝" panose="02020609040205080304" pitchFamily="17" charset="-128"/>
                <a:ea typeface="ＭＳ 明朝" panose="02020609040205080304" pitchFamily="17" charset="-128"/>
              </a:rPr>
              <a:t>545</a:t>
            </a:r>
            <a:r>
              <a:rPr lang="ja-JP" altLang="en-US" sz="1600" b="1" dirty="0">
                <a:solidFill>
                  <a:prstClr val="black"/>
                </a:solidFill>
                <a:latin typeface="ＭＳ 明朝" panose="02020609040205080304" pitchFamily="17" charset="-128"/>
                <a:ea typeface="ＭＳ 明朝" panose="02020609040205080304" pitchFamily="17" charset="-128"/>
              </a:rPr>
              <a:t>人（</a:t>
            </a:r>
            <a:r>
              <a:rPr lang="en-US" altLang="ja-JP" sz="1600" b="1" dirty="0">
                <a:solidFill>
                  <a:prstClr val="black"/>
                </a:solidFill>
                <a:latin typeface="ＭＳ 明朝" panose="02020609040205080304" pitchFamily="17" charset="-128"/>
                <a:ea typeface="ＭＳ 明朝" panose="02020609040205080304" pitchFamily="17" charset="-128"/>
              </a:rPr>
              <a:t>273</a:t>
            </a:r>
            <a:r>
              <a:rPr lang="ja-JP" altLang="en-US" sz="1600" b="1" dirty="0">
                <a:solidFill>
                  <a:prstClr val="black"/>
                </a:solidFill>
                <a:latin typeface="ＭＳ 明朝" panose="02020609040205080304" pitchFamily="17" charset="-128"/>
                <a:ea typeface="ＭＳ 明朝" panose="02020609040205080304" pitchFamily="17" charset="-128"/>
              </a:rPr>
              <a:t>）、延べ利用日数：</a:t>
            </a:r>
            <a:r>
              <a:rPr lang="en-US" altLang="ja-JP" sz="1600" b="1" dirty="0">
                <a:solidFill>
                  <a:prstClr val="black"/>
                </a:solidFill>
                <a:latin typeface="ＭＳ 明朝" panose="02020609040205080304" pitchFamily="17" charset="-128"/>
                <a:ea typeface="ＭＳ 明朝" panose="02020609040205080304" pitchFamily="17" charset="-128"/>
              </a:rPr>
              <a:t>3,421</a:t>
            </a:r>
            <a:r>
              <a:rPr lang="ja-JP" altLang="en-US" sz="1600" b="1" dirty="0">
                <a:solidFill>
                  <a:prstClr val="black"/>
                </a:solidFill>
                <a:latin typeface="ＭＳ 明朝" panose="02020609040205080304" pitchFamily="17" charset="-128"/>
                <a:ea typeface="ＭＳ 明朝" panose="02020609040205080304" pitchFamily="17" charset="-128"/>
              </a:rPr>
              <a:t>日（</a:t>
            </a:r>
            <a:r>
              <a:rPr lang="en-US" altLang="ja-JP" sz="1600" b="1" dirty="0">
                <a:solidFill>
                  <a:prstClr val="black"/>
                </a:solidFill>
                <a:latin typeface="ＭＳ 明朝" panose="02020609040205080304" pitchFamily="17" charset="-128"/>
                <a:ea typeface="ＭＳ 明朝" panose="02020609040205080304" pitchFamily="17" charset="-128"/>
              </a:rPr>
              <a:t>1,844</a:t>
            </a:r>
            <a:r>
              <a:rPr lang="ja-JP" altLang="en-US" sz="1600" b="1" dirty="0">
                <a:solidFill>
                  <a:prstClr val="black"/>
                </a:solidFill>
                <a:latin typeface="ＭＳ 明朝" panose="02020609040205080304" pitchFamily="17" charset="-128"/>
                <a:ea typeface="ＭＳ 明朝" panose="02020609040205080304" pitchFamily="17" charset="-128"/>
              </a:rPr>
              <a:t>）</a:t>
            </a:r>
            <a:endParaRPr lang="en-US" altLang="ja-JP" sz="1600" b="1" dirty="0">
              <a:solidFill>
                <a:prstClr val="black"/>
              </a:solidFill>
              <a:latin typeface="ＭＳ 明朝" panose="02020609040205080304" pitchFamily="17" charset="-128"/>
              <a:ea typeface="ＭＳ 明朝" panose="02020609040205080304" pitchFamily="17" charset="-128"/>
            </a:endParaRPr>
          </a:p>
          <a:p>
            <a:pPr algn="ctr">
              <a:lnSpc>
                <a:spcPct val="150000"/>
              </a:lnSpc>
            </a:pPr>
            <a:r>
              <a:rPr lang="ja-JP" altLang="en-US" sz="1600" b="1" dirty="0">
                <a:solidFill>
                  <a:prstClr val="black"/>
                </a:solidFill>
                <a:latin typeface="ＭＳ 明朝" panose="02020609040205080304" pitchFamily="17" charset="-128"/>
                <a:ea typeface="ＭＳ 明朝" panose="02020609040205080304" pitchFamily="17" charset="-128"/>
              </a:rPr>
              <a:t>　　　　　　　　　　　　　　　　　　</a:t>
            </a:r>
            <a:endParaRPr lang="ja-JP" altLang="en-US" sz="1600" b="1" u="sng" dirty="0">
              <a:solidFill>
                <a:prstClr val="black"/>
              </a:solidFill>
              <a:latin typeface="ＭＳ 明朝" panose="02020609040205080304" pitchFamily="17" charset="-128"/>
              <a:ea typeface="ＭＳ 明朝" panose="02020609040205080304" pitchFamily="17" charset="-128"/>
            </a:endParaRPr>
          </a:p>
        </p:txBody>
      </p:sp>
      <p:sp>
        <p:nvSpPr>
          <p:cNvPr id="6" name="下矢印 5"/>
          <p:cNvSpPr/>
          <p:nvPr/>
        </p:nvSpPr>
        <p:spPr>
          <a:xfrm>
            <a:off x="3660502" y="2563571"/>
            <a:ext cx="1471885" cy="332103"/>
          </a:xfrm>
          <a:prstGeom prst="downArrow">
            <a:avLst/>
          </a:prstGeom>
          <a:solidFill>
            <a:schemeClr val="accent3"/>
          </a:solid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sp>
        <p:nvSpPr>
          <p:cNvPr id="9" name="角丸四角形 8"/>
          <p:cNvSpPr/>
          <p:nvPr/>
        </p:nvSpPr>
        <p:spPr>
          <a:xfrm>
            <a:off x="111898" y="2948472"/>
            <a:ext cx="8204518" cy="4320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t"/>
          <a:lstStyle/>
          <a:p>
            <a:pPr algn="ctr"/>
            <a:r>
              <a:rPr lang="ja-JP" altLang="en-US" b="1" dirty="0">
                <a:solidFill>
                  <a:prstClr val="black"/>
                </a:solidFill>
                <a:latin typeface="ＭＳ Ｐゴシック" panose="020B0600070205080204" pitchFamily="50" charset="-128"/>
                <a:ea typeface="ＭＳ Ｐゴシック" panose="020B0600070205080204" pitchFamily="50" charset="-128"/>
              </a:rPr>
              <a:t>二次医療圏域ごとに、医療型短期入所事業所の整備を目指す</a:t>
            </a:r>
            <a:endParaRPr lang="en-US" altLang="ja-JP" b="1" dirty="0">
              <a:solidFill>
                <a:prstClr val="black"/>
              </a:solidFill>
              <a:latin typeface="ＭＳ Ｐゴシック" panose="020B0600070205080204" pitchFamily="50" charset="-128"/>
              <a:ea typeface="ＭＳ Ｐゴシック" panose="020B0600070205080204" pitchFamily="50" charset="-128"/>
            </a:endParaRPr>
          </a:p>
        </p:txBody>
      </p:sp>
      <p:sp>
        <p:nvSpPr>
          <p:cNvPr id="7" name="コンテンツ プレースホルダー 2"/>
          <p:cNvSpPr>
            <a:spLocks noGrp="1"/>
          </p:cNvSpPr>
          <p:nvPr>
            <p:ph sz="half" idx="1"/>
          </p:nvPr>
        </p:nvSpPr>
        <p:spPr>
          <a:xfrm>
            <a:off x="141263" y="1033789"/>
            <a:ext cx="6336704" cy="506990"/>
          </a:xfrm>
        </p:spPr>
        <p:txBody>
          <a:bodyPr>
            <a:normAutofit fontScale="92500"/>
          </a:bodyPr>
          <a:lstStyle/>
          <a:p>
            <a:r>
              <a:rPr lang="ja-JP" altLang="en-US" sz="2400" u="sng" dirty="0"/>
              <a:t>医療型短期入所整備促進事業（平成</a:t>
            </a:r>
            <a:r>
              <a:rPr lang="en-US" altLang="ja-JP" sz="2400" u="sng" dirty="0"/>
              <a:t>26</a:t>
            </a:r>
            <a:r>
              <a:rPr lang="ja-JP" altLang="en-US" sz="2400" u="sng" dirty="0"/>
              <a:t>年度～）</a:t>
            </a:r>
            <a:endParaRPr lang="en-US" altLang="ja-JP" sz="2400" u="sng" dirty="0"/>
          </a:p>
        </p:txBody>
      </p:sp>
      <p:sp>
        <p:nvSpPr>
          <p:cNvPr id="11" name="ホームベース 10"/>
          <p:cNvSpPr/>
          <p:nvPr/>
        </p:nvSpPr>
        <p:spPr>
          <a:xfrm>
            <a:off x="111898" y="429225"/>
            <a:ext cx="7906306"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900" b="1" dirty="0">
                <a:solidFill>
                  <a:prstClr val="black"/>
                </a:solidFill>
              </a:rPr>
              <a:t>大阪府における医療的ケア児者支援のための取組（地域生活支援課①）</a:t>
            </a:r>
            <a:endParaRPr lang="en-US" altLang="ja-JP" sz="1900" b="1" dirty="0">
              <a:solidFill>
                <a:prstClr val="black"/>
              </a:solidFill>
            </a:endParaRPr>
          </a:p>
        </p:txBody>
      </p:sp>
      <p:sp>
        <p:nvSpPr>
          <p:cNvPr id="13" name="テキスト ボックス 12"/>
          <p:cNvSpPr txBox="1"/>
          <p:nvPr/>
        </p:nvSpPr>
        <p:spPr>
          <a:xfrm>
            <a:off x="8085818" y="6472714"/>
            <a:ext cx="955429"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8" name="正方形/長方形 7"/>
          <p:cNvSpPr/>
          <p:nvPr/>
        </p:nvSpPr>
        <p:spPr>
          <a:xfrm>
            <a:off x="7812360" y="171224"/>
            <a:ext cx="1030298" cy="454660"/>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資料３</a:t>
            </a:r>
          </a:p>
        </p:txBody>
      </p:sp>
    </p:spTree>
    <p:extLst>
      <p:ext uri="{BB962C8B-B14F-4D97-AF65-F5344CB8AC3E}">
        <p14:creationId xmlns:p14="http://schemas.microsoft.com/office/powerpoint/2010/main" val="3144481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5246440" y="2822432"/>
            <a:ext cx="3291840" cy="4525963"/>
          </a:xfrm>
        </p:spPr>
        <p:txBody>
          <a:bodyPr/>
          <a:lstStyle/>
          <a:p>
            <a:r>
              <a:rPr kumimoji="1" lang="ja-JP" altLang="en-US" dirty="0"/>
              <a:t>　　　　　　</a:t>
            </a:r>
          </a:p>
        </p:txBody>
      </p:sp>
      <p:sp>
        <p:nvSpPr>
          <p:cNvPr id="4" name="コンテンツ プレースホルダー 3"/>
          <p:cNvSpPr>
            <a:spLocks noGrp="1"/>
          </p:cNvSpPr>
          <p:nvPr>
            <p:ph sz="half" idx="2"/>
          </p:nvPr>
        </p:nvSpPr>
        <p:spPr/>
        <p:txBody>
          <a:bodyPr/>
          <a:lstStyle/>
          <a:p>
            <a:r>
              <a:rPr kumimoji="1" lang="ja-JP" altLang="en-US" dirty="0"/>
              <a:t>　　　</a:t>
            </a:r>
          </a:p>
        </p:txBody>
      </p:sp>
      <p:sp>
        <p:nvSpPr>
          <p:cNvPr id="5" name="ホームベース 4"/>
          <p:cNvSpPr/>
          <p:nvPr/>
        </p:nvSpPr>
        <p:spPr>
          <a:xfrm>
            <a:off x="179512" y="271860"/>
            <a:ext cx="8496944"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a:solidFill>
                  <a:prstClr val="black"/>
                </a:solidFill>
              </a:rPr>
              <a:t>大阪府における医療的ケア児者支援のための取組（地域生活支援課②）</a:t>
            </a:r>
            <a:endParaRPr lang="zh-TW" altLang="en-US" sz="2000" b="1" dirty="0">
              <a:solidFill>
                <a:prstClr val="black"/>
              </a:solidFill>
            </a:endParaRPr>
          </a:p>
        </p:txBody>
      </p:sp>
      <p:sp>
        <p:nvSpPr>
          <p:cNvPr id="6" name="テキスト ボックス 5"/>
          <p:cNvSpPr txBox="1"/>
          <p:nvPr/>
        </p:nvSpPr>
        <p:spPr>
          <a:xfrm>
            <a:off x="8085818" y="6472714"/>
            <a:ext cx="955429"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ホームベース 1"/>
          <p:cNvSpPr/>
          <p:nvPr/>
        </p:nvSpPr>
        <p:spPr>
          <a:xfrm>
            <a:off x="179512" y="1004155"/>
            <a:ext cx="2880320"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令和４年度</a:t>
            </a:r>
          </a:p>
        </p:txBody>
      </p:sp>
      <p:sp>
        <p:nvSpPr>
          <p:cNvPr id="7" name="ホームベース 6"/>
          <p:cNvSpPr/>
          <p:nvPr/>
        </p:nvSpPr>
        <p:spPr>
          <a:xfrm>
            <a:off x="3310157" y="1004155"/>
            <a:ext cx="5408171"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令和５年度</a:t>
            </a:r>
          </a:p>
        </p:txBody>
      </p:sp>
      <p:sp>
        <p:nvSpPr>
          <p:cNvPr id="13" name="角丸四角形 12"/>
          <p:cNvSpPr/>
          <p:nvPr/>
        </p:nvSpPr>
        <p:spPr>
          <a:xfrm>
            <a:off x="89864" y="1667816"/>
            <a:ext cx="3064013" cy="4804898"/>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u="sng" dirty="0"/>
              <a:t>医療的ケア児等</a:t>
            </a:r>
            <a:endParaRPr lang="en-US" altLang="ja-JP" sz="1400" b="1" u="sng" dirty="0"/>
          </a:p>
          <a:p>
            <a:r>
              <a:rPr lang="ja-JP" altLang="en-US" sz="1400" b="1" u="sng" dirty="0"/>
              <a:t>コーディネーター等養成研修実施</a:t>
            </a:r>
            <a:endParaRPr lang="en-US" altLang="ja-JP" sz="1400" b="1" u="sng" dirty="0"/>
          </a:p>
          <a:p>
            <a:r>
              <a:rPr lang="ja-JP" altLang="en-US" sz="1400" dirty="0"/>
              <a:t>コーディネーター研修修了者 </a:t>
            </a:r>
            <a:r>
              <a:rPr lang="en-US" altLang="ja-JP" sz="1400" dirty="0"/>
              <a:t>35</a:t>
            </a:r>
            <a:r>
              <a:rPr lang="ja-JP" altLang="en-US" sz="1400" dirty="0"/>
              <a:t>名</a:t>
            </a:r>
            <a:endParaRPr lang="en-US" altLang="ja-JP" sz="1400" dirty="0"/>
          </a:p>
          <a:p>
            <a:r>
              <a:rPr lang="ja-JP" altLang="en-US" sz="1400" dirty="0"/>
              <a:t>支援者研修修了者 </a:t>
            </a:r>
            <a:r>
              <a:rPr lang="en-US" altLang="ja-JP" sz="1400" dirty="0"/>
              <a:t>119</a:t>
            </a:r>
            <a:r>
              <a:rPr lang="ja-JP" altLang="en-US" sz="1400" dirty="0"/>
              <a:t>名</a:t>
            </a:r>
            <a:endParaRPr lang="en-US" altLang="ja-JP" sz="1400" dirty="0"/>
          </a:p>
          <a:p>
            <a:endParaRPr lang="en-US" altLang="ja-JP" sz="1400" dirty="0"/>
          </a:p>
          <a:p>
            <a:r>
              <a:rPr lang="ja-JP" altLang="en-US" sz="1400" b="1" u="sng" dirty="0"/>
              <a:t>市町村対象にコーディネーターの　配置状況等調査を実施</a:t>
            </a:r>
            <a:endParaRPr lang="en-US" altLang="ja-JP" sz="1400" b="1" u="sng" dirty="0"/>
          </a:p>
          <a:p>
            <a:r>
              <a:rPr lang="ja-JP" altLang="en-US" sz="1400" dirty="0"/>
              <a:t>・令和４年度末時点、</a:t>
            </a:r>
            <a:r>
              <a:rPr lang="en-US" altLang="ja-JP" sz="1400" dirty="0"/>
              <a:t>31</a:t>
            </a:r>
            <a:r>
              <a:rPr lang="ja-JP" altLang="en-US" sz="1400" dirty="0"/>
              <a:t>市町にて　</a:t>
            </a:r>
            <a:endParaRPr lang="en-US" altLang="ja-JP" sz="1400" dirty="0"/>
          </a:p>
          <a:p>
            <a:r>
              <a:rPr lang="ja-JP" altLang="en-US" sz="1400" dirty="0"/>
              <a:t>　コーディネーターを配置。</a:t>
            </a:r>
            <a:endParaRPr lang="en-US" altLang="ja-JP" sz="1400" dirty="0"/>
          </a:p>
          <a:p>
            <a:r>
              <a:rPr lang="ja-JP" altLang="en-US" sz="1400" dirty="0"/>
              <a:t>・配置コーディネーター</a:t>
            </a:r>
            <a:r>
              <a:rPr lang="en-US" altLang="ja-JP" sz="1400" dirty="0"/>
              <a:t>64</a:t>
            </a:r>
            <a:r>
              <a:rPr lang="ja-JP" altLang="en-US" sz="1400" dirty="0"/>
              <a:t>名のうち、</a:t>
            </a:r>
            <a:endParaRPr lang="en-US" altLang="ja-JP" sz="1400" dirty="0"/>
          </a:p>
          <a:p>
            <a:r>
              <a:rPr lang="ja-JP" altLang="en-US" sz="1400" dirty="0"/>
              <a:t>　</a:t>
            </a:r>
            <a:r>
              <a:rPr lang="en-US" altLang="ja-JP" sz="1400" dirty="0"/>
              <a:t>20</a:t>
            </a:r>
            <a:r>
              <a:rPr lang="ja-JP" altLang="en-US" sz="1400" dirty="0"/>
              <a:t>名が基幹相談支援センター、</a:t>
            </a:r>
            <a:endParaRPr lang="en-US" altLang="ja-JP" sz="1400" dirty="0"/>
          </a:p>
          <a:p>
            <a:r>
              <a:rPr lang="ja-JP" altLang="en-US" sz="1400" dirty="0"/>
              <a:t>　委託相談支援事業所に配置。</a:t>
            </a:r>
            <a:endParaRPr lang="en-US" altLang="ja-JP" sz="1400" dirty="0"/>
          </a:p>
          <a:p>
            <a:endParaRPr lang="en-US" altLang="ja-JP" sz="1400" dirty="0"/>
          </a:p>
          <a:p>
            <a:r>
              <a:rPr lang="ja-JP" altLang="en-US" sz="1400" b="1" u="sng" dirty="0">
                <a:solidFill>
                  <a:schemeClr val="tx1"/>
                </a:solidFill>
              </a:rPr>
              <a:t>医療的ケア児等</a:t>
            </a:r>
            <a:endParaRPr lang="en-US" altLang="ja-JP" sz="1400" b="1" u="sng" dirty="0">
              <a:solidFill>
                <a:schemeClr val="tx1"/>
              </a:solidFill>
            </a:endParaRPr>
          </a:p>
          <a:p>
            <a:r>
              <a:rPr lang="ja-JP" altLang="en-US" sz="1400" b="1" u="sng" dirty="0">
                <a:solidFill>
                  <a:schemeClr val="tx1"/>
                </a:solidFill>
              </a:rPr>
              <a:t>コーディネーター情報連絡会実施</a:t>
            </a:r>
            <a:endParaRPr lang="en-US" altLang="ja-JP" sz="1400" b="1" u="sng" dirty="0">
              <a:solidFill>
                <a:schemeClr val="tx1"/>
              </a:solidFill>
            </a:endParaRPr>
          </a:p>
          <a:p>
            <a:r>
              <a:rPr lang="ja-JP" altLang="en-US" sz="1400" dirty="0">
                <a:solidFill>
                  <a:schemeClr val="tx1"/>
                </a:solidFill>
              </a:rPr>
              <a:t>・コーディネーターの活動状況の共</a:t>
            </a:r>
            <a:endParaRPr lang="en-US" altLang="ja-JP" sz="1400" dirty="0">
              <a:solidFill>
                <a:schemeClr val="tx1"/>
              </a:solidFill>
            </a:endParaRPr>
          </a:p>
          <a:p>
            <a:r>
              <a:rPr lang="ja-JP" altLang="en-US" sz="1400" dirty="0">
                <a:solidFill>
                  <a:schemeClr val="tx1"/>
                </a:solidFill>
              </a:rPr>
              <a:t>　有、先進事例の報告。</a:t>
            </a:r>
            <a:endParaRPr lang="en-US" altLang="ja-JP" sz="1400" dirty="0">
              <a:solidFill>
                <a:schemeClr val="tx1"/>
              </a:solidFill>
            </a:endParaRPr>
          </a:p>
          <a:p>
            <a:r>
              <a:rPr lang="ja-JP" altLang="en-US" sz="1400" dirty="0">
                <a:solidFill>
                  <a:schemeClr val="tx1"/>
                </a:solidFill>
              </a:rPr>
              <a:t>・地域における情報集約、ネット</a:t>
            </a:r>
            <a:endParaRPr lang="en-US" altLang="ja-JP" sz="1400" dirty="0">
              <a:solidFill>
                <a:schemeClr val="tx1"/>
              </a:solidFill>
            </a:endParaRPr>
          </a:p>
          <a:p>
            <a:r>
              <a:rPr lang="ja-JP" altLang="en-US" sz="1400" dirty="0">
                <a:solidFill>
                  <a:schemeClr val="tx1"/>
                </a:solidFill>
              </a:rPr>
              <a:t>　ワークづくりをテーマに、コーディ</a:t>
            </a:r>
            <a:endParaRPr lang="en-US" altLang="ja-JP" sz="1400" dirty="0">
              <a:solidFill>
                <a:schemeClr val="tx1"/>
              </a:solidFill>
            </a:endParaRPr>
          </a:p>
          <a:p>
            <a:r>
              <a:rPr lang="ja-JP" altLang="en-US" sz="1400" dirty="0">
                <a:solidFill>
                  <a:schemeClr val="tx1"/>
                </a:solidFill>
              </a:rPr>
              <a:t>　ネーターの活動について意見交</a:t>
            </a:r>
            <a:endParaRPr lang="en-US" altLang="ja-JP" sz="1400" dirty="0">
              <a:solidFill>
                <a:schemeClr val="tx1"/>
              </a:solidFill>
            </a:endParaRPr>
          </a:p>
          <a:p>
            <a:r>
              <a:rPr lang="ja-JP" altLang="en-US" sz="1400" dirty="0">
                <a:solidFill>
                  <a:schemeClr val="tx1"/>
                </a:solidFill>
              </a:rPr>
              <a:t>　換を実施。</a:t>
            </a:r>
            <a:endParaRPr lang="en-US" altLang="ja-JP" sz="1400" dirty="0">
              <a:solidFill>
                <a:schemeClr val="tx1"/>
              </a:solidFill>
            </a:endParaRPr>
          </a:p>
          <a:p>
            <a:r>
              <a:rPr kumimoji="1" lang="ja-JP" altLang="en-US" sz="1400" dirty="0"/>
              <a:t>令和</a:t>
            </a:r>
            <a:r>
              <a:rPr kumimoji="1" lang="en-US" altLang="ja-JP" sz="1400" dirty="0"/>
              <a:t>5</a:t>
            </a:r>
            <a:r>
              <a:rPr kumimoji="1" lang="ja-JP" altLang="en-US" sz="1400" dirty="0"/>
              <a:t>年</a:t>
            </a:r>
            <a:r>
              <a:rPr kumimoji="1" lang="en-US" altLang="ja-JP" sz="1400" dirty="0"/>
              <a:t>2</a:t>
            </a:r>
            <a:r>
              <a:rPr kumimoji="1" lang="ja-JP" altLang="en-US" sz="1400" dirty="0"/>
              <a:t>月</a:t>
            </a:r>
            <a:r>
              <a:rPr kumimoji="1" lang="en-US" altLang="ja-JP" sz="1400" dirty="0"/>
              <a:t>27</a:t>
            </a:r>
            <a:r>
              <a:rPr kumimoji="1" lang="ja-JP" altLang="en-US" sz="1400" dirty="0"/>
              <a:t>日実施し</a:t>
            </a:r>
            <a:r>
              <a:rPr kumimoji="1" lang="en-US" altLang="ja-JP" sz="1400" dirty="0"/>
              <a:t>25</a:t>
            </a:r>
            <a:r>
              <a:rPr kumimoji="1" lang="ja-JP" altLang="en-US" sz="1400" dirty="0"/>
              <a:t>名参加。</a:t>
            </a:r>
          </a:p>
        </p:txBody>
      </p:sp>
      <p:sp>
        <p:nvSpPr>
          <p:cNvPr id="16" name="角丸四角形 15"/>
          <p:cNvSpPr/>
          <p:nvPr/>
        </p:nvSpPr>
        <p:spPr>
          <a:xfrm>
            <a:off x="3236389" y="1696459"/>
            <a:ext cx="5584083" cy="4684869"/>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u="sng" dirty="0">
                <a:effectLst>
                  <a:outerShdw blurRad="38100" dist="38100" dir="2700000" algn="tl">
                    <a:srgbClr val="000000">
                      <a:alpha val="43137"/>
                    </a:srgbClr>
                  </a:outerShdw>
                </a:effectLst>
                <a:latin typeface="+mj-ea"/>
                <a:ea typeface="+mj-ea"/>
              </a:rPr>
              <a:t>令和５年度　医療的ケア児等コーディネーター養成研修等</a:t>
            </a:r>
            <a:endParaRPr lang="en-US" altLang="ja-JP" sz="1400" b="1" u="sng" dirty="0">
              <a:effectLst>
                <a:outerShdw blurRad="38100" dist="38100" dir="2700000" algn="tl">
                  <a:srgbClr val="000000">
                    <a:alpha val="43137"/>
                  </a:srgbClr>
                </a:outerShdw>
              </a:effectLst>
              <a:latin typeface="+mj-ea"/>
              <a:ea typeface="+mj-ea"/>
            </a:endParaRPr>
          </a:p>
          <a:p>
            <a:r>
              <a:rPr lang="ja-JP" altLang="en-US" sz="1400" dirty="0">
                <a:latin typeface="+mj-ea"/>
                <a:ea typeface="+mj-ea"/>
              </a:rPr>
              <a:t>医療的ケア児等総合支援事業（都道府県地域生活支援促進事業）</a:t>
            </a:r>
            <a:endParaRPr lang="en-US" altLang="ja-JP" sz="1400" dirty="0">
              <a:latin typeface="+mj-ea"/>
              <a:ea typeface="+mj-ea"/>
            </a:endParaRPr>
          </a:p>
          <a:p>
            <a:r>
              <a:rPr lang="ja-JP" altLang="en-US" sz="1400" dirty="0">
                <a:latin typeface="+mj-ea"/>
                <a:ea typeface="+mj-ea"/>
              </a:rPr>
              <a:t>　　　　　　　　　　　　　　　　　</a:t>
            </a:r>
            <a:endParaRPr lang="en-US" altLang="ja-JP" sz="1400" dirty="0">
              <a:latin typeface="+mj-ea"/>
              <a:ea typeface="+mj-ea"/>
            </a:endParaRPr>
          </a:p>
          <a:p>
            <a:r>
              <a:rPr lang="ja-JP" altLang="en-US" sz="1400" dirty="0">
                <a:latin typeface="+mj-ea"/>
                <a:ea typeface="+mj-ea"/>
              </a:rPr>
              <a:t>　医療的ケア児等コーディネーター養成研修　</a:t>
            </a:r>
            <a:endParaRPr lang="en-US" altLang="ja-JP" sz="1400" dirty="0">
              <a:latin typeface="+mj-ea"/>
              <a:ea typeface="+mj-ea"/>
            </a:endParaRPr>
          </a:p>
          <a:p>
            <a:r>
              <a:rPr lang="ja-JP" altLang="en-US" sz="1400" dirty="0">
                <a:latin typeface="+mj-ea"/>
                <a:ea typeface="+mj-ea"/>
              </a:rPr>
              <a:t>　　　　　　　　講義２日 令和</a:t>
            </a:r>
            <a:r>
              <a:rPr lang="en-US" altLang="ja-JP" sz="1400" dirty="0">
                <a:latin typeface="+mj-ea"/>
                <a:ea typeface="+mj-ea"/>
              </a:rPr>
              <a:t>6</a:t>
            </a:r>
            <a:r>
              <a:rPr lang="ja-JP" altLang="en-US" sz="1400" dirty="0">
                <a:latin typeface="+mj-ea"/>
                <a:ea typeface="+mj-ea"/>
              </a:rPr>
              <a:t>年 </a:t>
            </a:r>
            <a:r>
              <a:rPr lang="en-US" altLang="ja-JP" sz="1400" dirty="0">
                <a:latin typeface="+mj-ea"/>
                <a:ea typeface="+mj-ea"/>
              </a:rPr>
              <a:t>1</a:t>
            </a:r>
            <a:r>
              <a:rPr lang="ja-JP" altLang="en-US" sz="1400" dirty="0">
                <a:latin typeface="+mj-ea"/>
                <a:ea typeface="+mj-ea"/>
              </a:rPr>
              <a:t>月</a:t>
            </a:r>
            <a:r>
              <a:rPr lang="en-US" altLang="ja-JP" sz="1400" dirty="0">
                <a:latin typeface="+mj-ea"/>
                <a:ea typeface="+mj-ea"/>
              </a:rPr>
              <a:t>17</a:t>
            </a:r>
            <a:r>
              <a:rPr lang="ja-JP" altLang="en-US" sz="1400" dirty="0">
                <a:latin typeface="+mj-ea"/>
                <a:ea typeface="+mj-ea"/>
              </a:rPr>
              <a:t>日・</a:t>
            </a:r>
            <a:r>
              <a:rPr lang="en-US" altLang="ja-JP" sz="1400" dirty="0">
                <a:latin typeface="+mj-ea"/>
                <a:ea typeface="+mj-ea"/>
              </a:rPr>
              <a:t>22</a:t>
            </a:r>
            <a:r>
              <a:rPr lang="ja-JP" altLang="en-US" sz="1400" dirty="0">
                <a:latin typeface="+mj-ea"/>
                <a:ea typeface="+mj-ea"/>
              </a:rPr>
              <a:t>日　会場にて実施</a:t>
            </a:r>
            <a:endParaRPr lang="en-US" altLang="ja-JP" sz="1400" dirty="0">
              <a:latin typeface="+mj-ea"/>
              <a:ea typeface="+mj-ea"/>
            </a:endParaRPr>
          </a:p>
          <a:p>
            <a:r>
              <a:rPr lang="ja-JP" altLang="en-US" sz="1400" dirty="0">
                <a:latin typeface="+mj-ea"/>
                <a:ea typeface="+mj-ea"/>
              </a:rPr>
              <a:t>　　　　　　　　演習２日 令和</a:t>
            </a:r>
            <a:r>
              <a:rPr lang="en-US" altLang="ja-JP" sz="1400" dirty="0">
                <a:latin typeface="+mj-ea"/>
                <a:ea typeface="+mj-ea"/>
              </a:rPr>
              <a:t>6</a:t>
            </a:r>
            <a:r>
              <a:rPr lang="ja-JP" altLang="en-US" sz="1400" dirty="0">
                <a:latin typeface="+mj-ea"/>
                <a:ea typeface="+mj-ea"/>
              </a:rPr>
              <a:t>年 </a:t>
            </a:r>
            <a:r>
              <a:rPr lang="en-US" altLang="ja-JP" sz="1400" dirty="0">
                <a:latin typeface="+mj-ea"/>
                <a:ea typeface="+mj-ea"/>
              </a:rPr>
              <a:t>2</a:t>
            </a:r>
            <a:r>
              <a:rPr lang="ja-JP" altLang="en-US" sz="1400" dirty="0">
                <a:latin typeface="+mj-ea"/>
                <a:ea typeface="+mj-ea"/>
              </a:rPr>
              <a:t>月</a:t>
            </a:r>
            <a:r>
              <a:rPr lang="en-US" altLang="ja-JP" sz="1400" dirty="0">
                <a:latin typeface="+mj-ea"/>
                <a:ea typeface="+mj-ea"/>
              </a:rPr>
              <a:t>26</a:t>
            </a:r>
            <a:r>
              <a:rPr lang="ja-JP" altLang="en-US" sz="1400" dirty="0">
                <a:latin typeface="+mj-ea"/>
                <a:ea typeface="+mj-ea"/>
              </a:rPr>
              <a:t>日・</a:t>
            </a:r>
            <a:r>
              <a:rPr lang="en-US" altLang="ja-JP" sz="1400" dirty="0">
                <a:latin typeface="+mj-ea"/>
                <a:ea typeface="+mj-ea"/>
              </a:rPr>
              <a:t>27</a:t>
            </a:r>
            <a:r>
              <a:rPr lang="ja-JP" altLang="en-US" sz="1400" dirty="0">
                <a:latin typeface="+mj-ea"/>
                <a:ea typeface="+mj-ea"/>
              </a:rPr>
              <a:t>日　会場にて実施</a:t>
            </a:r>
            <a:endParaRPr lang="en-US" altLang="ja-JP" sz="1400" dirty="0">
              <a:latin typeface="+mj-ea"/>
              <a:ea typeface="+mj-ea"/>
            </a:endParaRPr>
          </a:p>
          <a:p>
            <a:r>
              <a:rPr lang="ja-JP" altLang="en-US" sz="1400" dirty="0"/>
              <a:t>　　　　　　　　　　　　　　　　　　　　　　　　　　　　　　定員</a:t>
            </a:r>
            <a:r>
              <a:rPr lang="en-US" altLang="ja-JP" sz="1400" dirty="0"/>
              <a:t>50</a:t>
            </a:r>
            <a:r>
              <a:rPr lang="ja-JP" altLang="en-US" sz="1400" dirty="0"/>
              <a:t>名　</a:t>
            </a:r>
            <a:endParaRPr lang="en-US" altLang="ja-JP" sz="1400" dirty="0"/>
          </a:p>
          <a:p>
            <a:r>
              <a:rPr lang="ja-JP" altLang="en-US" sz="1400" dirty="0"/>
              <a:t>　</a:t>
            </a:r>
            <a:endParaRPr lang="en-US" altLang="ja-JP" sz="1400" dirty="0"/>
          </a:p>
          <a:p>
            <a:r>
              <a:rPr lang="ja-JP" altLang="en-US" sz="1400" dirty="0">
                <a:solidFill>
                  <a:schemeClr val="tx1"/>
                </a:solidFill>
              </a:rPr>
              <a:t>　医療的ケア児等支援者養成研修　</a:t>
            </a:r>
            <a:endParaRPr lang="en-US" altLang="ja-JP" sz="1400" dirty="0">
              <a:solidFill>
                <a:schemeClr val="tx1"/>
              </a:solidFill>
            </a:endParaRPr>
          </a:p>
          <a:p>
            <a:r>
              <a:rPr lang="ja-JP" altLang="en-US" sz="1400" dirty="0">
                <a:solidFill>
                  <a:schemeClr val="tx1"/>
                </a:solidFill>
              </a:rPr>
              <a:t>　　　　　　　　講義２日　</a:t>
            </a:r>
            <a:r>
              <a:rPr lang="ja-JP" altLang="en-US" sz="1400" dirty="0">
                <a:latin typeface="+mj-ea"/>
                <a:ea typeface="+mj-ea"/>
              </a:rPr>
              <a:t>令和</a:t>
            </a:r>
            <a:r>
              <a:rPr lang="en-US" altLang="ja-JP" sz="1400" dirty="0">
                <a:latin typeface="+mj-ea"/>
                <a:ea typeface="+mj-ea"/>
              </a:rPr>
              <a:t>6</a:t>
            </a:r>
            <a:r>
              <a:rPr lang="ja-JP" altLang="en-US" sz="1400" dirty="0">
                <a:latin typeface="+mj-ea"/>
                <a:ea typeface="+mj-ea"/>
              </a:rPr>
              <a:t>年</a:t>
            </a:r>
            <a:r>
              <a:rPr lang="en-US" altLang="ja-JP" sz="1400" dirty="0">
                <a:solidFill>
                  <a:schemeClr val="tx1"/>
                </a:solidFill>
                <a:latin typeface="+mn-ea"/>
              </a:rPr>
              <a:t>1</a:t>
            </a:r>
            <a:r>
              <a:rPr lang="ja-JP" altLang="en-US" sz="1400" dirty="0">
                <a:solidFill>
                  <a:schemeClr val="tx1"/>
                </a:solidFill>
                <a:latin typeface="+mn-ea"/>
              </a:rPr>
              <a:t>月</a:t>
            </a:r>
            <a:r>
              <a:rPr lang="en-US" altLang="ja-JP" sz="1400" dirty="0">
                <a:solidFill>
                  <a:schemeClr val="tx1"/>
                </a:solidFill>
                <a:latin typeface="+mn-ea"/>
              </a:rPr>
              <a:t>17</a:t>
            </a:r>
            <a:r>
              <a:rPr lang="ja-JP" altLang="en-US" sz="1400" dirty="0">
                <a:solidFill>
                  <a:schemeClr val="tx1"/>
                </a:solidFill>
                <a:latin typeface="+mn-ea"/>
              </a:rPr>
              <a:t>日・</a:t>
            </a:r>
            <a:r>
              <a:rPr lang="en-US" altLang="ja-JP" sz="1400" dirty="0">
                <a:solidFill>
                  <a:schemeClr val="tx1"/>
                </a:solidFill>
                <a:latin typeface="+mn-ea"/>
              </a:rPr>
              <a:t>22</a:t>
            </a:r>
            <a:r>
              <a:rPr lang="ja-JP" altLang="en-US" sz="1400" dirty="0">
                <a:solidFill>
                  <a:schemeClr val="tx1"/>
                </a:solidFill>
                <a:latin typeface="+mn-ea"/>
              </a:rPr>
              <a:t>日　</a:t>
            </a:r>
            <a:r>
              <a:rPr lang="ja-JP" altLang="en-US" sz="1400" dirty="0">
                <a:solidFill>
                  <a:schemeClr val="tx1"/>
                </a:solidFill>
              </a:rPr>
              <a:t>会場にて実施　　</a:t>
            </a:r>
            <a:endParaRPr lang="en-US" altLang="ja-JP" sz="1400" dirty="0">
              <a:solidFill>
                <a:schemeClr val="tx1"/>
              </a:solidFill>
            </a:endParaRPr>
          </a:p>
          <a:p>
            <a:r>
              <a:rPr lang="ja-JP" altLang="en-US" sz="1400" dirty="0">
                <a:solidFill>
                  <a:schemeClr val="tx1"/>
                </a:solidFill>
              </a:rPr>
              <a:t>　　　　　　　　　　　　　　　　　　　　　　　　　　　　　　定員</a:t>
            </a:r>
            <a:r>
              <a:rPr lang="en-US" altLang="ja-JP" sz="1400" dirty="0">
                <a:solidFill>
                  <a:schemeClr val="tx1"/>
                </a:solidFill>
              </a:rPr>
              <a:t>120</a:t>
            </a:r>
            <a:r>
              <a:rPr lang="ja-JP" altLang="en-US" sz="1400" dirty="0">
                <a:solidFill>
                  <a:schemeClr val="tx1"/>
                </a:solidFill>
              </a:rPr>
              <a:t>名</a:t>
            </a:r>
            <a:endParaRPr lang="en-US" altLang="ja-JP" sz="1400" dirty="0">
              <a:solidFill>
                <a:schemeClr val="tx1"/>
              </a:solidFill>
            </a:endParaRPr>
          </a:p>
        </p:txBody>
      </p:sp>
    </p:spTree>
    <p:extLst>
      <p:ext uri="{BB962C8B-B14F-4D97-AF65-F5344CB8AC3E}">
        <p14:creationId xmlns:p14="http://schemas.microsoft.com/office/powerpoint/2010/main" val="4065842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185611" y="669899"/>
            <a:ext cx="6336704" cy="506990"/>
          </a:xfrm>
        </p:spPr>
        <p:txBody>
          <a:bodyPr>
            <a:normAutofit fontScale="85000" lnSpcReduction="10000"/>
          </a:bodyPr>
          <a:lstStyle/>
          <a:p>
            <a:r>
              <a:rPr kumimoji="1" lang="ja-JP" altLang="en-US" sz="2400" u="sng" dirty="0" err="1"/>
              <a:t>障がい</a:t>
            </a:r>
            <a:r>
              <a:rPr kumimoji="1" lang="ja-JP" altLang="en-US" sz="2400" u="sng" dirty="0"/>
              <a:t>児等療育支援事業 （重症心身障がい児支援）</a:t>
            </a:r>
            <a:endParaRPr kumimoji="1" lang="en-US" altLang="ja-JP" sz="2400" u="sng" dirty="0"/>
          </a:p>
        </p:txBody>
      </p:sp>
      <p:sp>
        <p:nvSpPr>
          <p:cNvPr id="5" name="ホームベース 4"/>
          <p:cNvSpPr/>
          <p:nvPr/>
        </p:nvSpPr>
        <p:spPr>
          <a:xfrm>
            <a:off x="251520" y="44624"/>
            <a:ext cx="8496944"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a:solidFill>
                  <a:prstClr val="black"/>
                </a:solidFill>
              </a:rPr>
              <a:t>大阪府における医療的ケア児者支援のための取組（地域生活支援課③）</a:t>
            </a:r>
            <a:endParaRPr lang="en-US" altLang="ja-JP" sz="2000" b="1" dirty="0">
              <a:solidFill>
                <a:prstClr val="black"/>
              </a:solidFill>
            </a:endParaRPr>
          </a:p>
        </p:txBody>
      </p:sp>
      <p:sp>
        <p:nvSpPr>
          <p:cNvPr id="6" name="テキスト ボックス 5"/>
          <p:cNvSpPr txBox="1"/>
          <p:nvPr/>
        </p:nvSpPr>
        <p:spPr>
          <a:xfrm>
            <a:off x="8369099" y="6525344"/>
            <a:ext cx="955429"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7" name="角丸四角形 6"/>
          <p:cNvSpPr/>
          <p:nvPr/>
        </p:nvSpPr>
        <p:spPr>
          <a:xfrm>
            <a:off x="107504" y="1052736"/>
            <a:ext cx="8784976" cy="5627808"/>
          </a:xfrm>
          <a:prstGeom prst="roundRect">
            <a:avLst>
              <a:gd name="adj" fmla="val 81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2"/>
          <p:cNvSpPr>
            <a:spLocks noGrp="1"/>
          </p:cNvSpPr>
          <p:nvPr>
            <p:ph sz="half" idx="1"/>
          </p:nvPr>
        </p:nvSpPr>
        <p:spPr>
          <a:xfrm>
            <a:off x="-108520" y="1196752"/>
            <a:ext cx="9001000" cy="1536161"/>
          </a:xfrm>
        </p:spPr>
        <p:txBody>
          <a:bodyPr>
            <a:normAutofit/>
          </a:bodyPr>
          <a:lstStyle/>
          <a:p>
            <a:pPr>
              <a:spcAft>
                <a:spcPts val="0"/>
              </a:spcAft>
            </a:pPr>
            <a:endParaRPr lang="en-US" altLang="ja-JP" sz="1500" dirty="0"/>
          </a:p>
          <a:p>
            <a:pPr marL="571500" indent="-285750">
              <a:spcAft>
                <a:spcPts val="0"/>
              </a:spcAft>
              <a:buFont typeface="Wingdings" panose="05000000000000000000" pitchFamily="2" charset="2"/>
              <a:buChar char="Ø"/>
            </a:pPr>
            <a:r>
              <a:rPr lang="ja-JP" altLang="en-US" sz="1500" b="0" dirty="0"/>
              <a:t> 重症心身障が</a:t>
            </a:r>
            <a:r>
              <a:rPr lang="ja-JP" altLang="en-US" sz="1500" b="0" dirty="0" err="1"/>
              <a:t>い</a:t>
            </a:r>
            <a:r>
              <a:rPr lang="ja-JP" altLang="en-US" sz="1500" b="0" dirty="0"/>
              <a:t>児を受け入れている通所事業所（医療型児童発達支援センター、主として重症心身障がい児を支援する児童発達支援事業所、放課後等デイサービス等）を対象に、支援技術の向上を図る。 </a:t>
            </a:r>
            <a:endParaRPr lang="en-US" altLang="ja-JP" sz="1500" b="0" dirty="0"/>
          </a:p>
          <a:p>
            <a:pPr marL="571500" indent="-285750">
              <a:spcAft>
                <a:spcPts val="0"/>
              </a:spcAft>
              <a:buFont typeface="Wingdings" panose="05000000000000000000" pitchFamily="2" charset="2"/>
              <a:buChar char="Ø"/>
            </a:pPr>
            <a:r>
              <a:rPr lang="ja-JP" altLang="en-US" sz="1500" b="0" dirty="0"/>
              <a:t>新規に受け入れを検討している事業所等に対し、支援のノウハウを提供することで、重症心身障がい児を支援する事業所の設置促進を図る。</a:t>
            </a:r>
            <a:endParaRPr lang="en-US" altLang="ja-JP" sz="1500" b="0" dirty="0"/>
          </a:p>
          <a:p>
            <a:pPr>
              <a:spcAft>
                <a:spcPts val="0"/>
              </a:spcAft>
            </a:pPr>
            <a:endParaRPr lang="en-US" altLang="ja-JP" sz="1500" b="0" dirty="0"/>
          </a:p>
          <a:p>
            <a:endParaRPr lang="en-US" altLang="ja-JP" sz="1500" dirty="0"/>
          </a:p>
        </p:txBody>
      </p:sp>
      <p:sp>
        <p:nvSpPr>
          <p:cNvPr id="4" name="正方形/長方形 3"/>
          <p:cNvSpPr/>
          <p:nvPr/>
        </p:nvSpPr>
        <p:spPr>
          <a:xfrm>
            <a:off x="317528" y="3933056"/>
            <a:ext cx="8430936" cy="307777"/>
          </a:xfrm>
          <a:prstGeom prst="rect">
            <a:avLst/>
          </a:prstGeom>
        </p:spPr>
        <p:txBody>
          <a:bodyPr wrap="square">
            <a:spAutoFit/>
          </a:bodyPr>
          <a:lstStyle/>
          <a:p>
            <a:endParaRPr lang="en-US" altLang="ja-JP" sz="1400" dirty="0"/>
          </a:p>
        </p:txBody>
      </p:sp>
      <p:sp>
        <p:nvSpPr>
          <p:cNvPr id="10" name="ホームベース 9"/>
          <p:cNvSpPr/>
          <p:nvPr/>
        </p:nvSpPr>
        <p:spPr>
          <a:xfrm>
            <a:off x="467544" y="1124744"/>
            <a:ext cx="1296144" cy="33782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事業目的</a:t>
            </a:r>
          </a:p>
        </p:txBody>
      </p:sp>
      <p:sp>
        <p:nvSpPr>
          <p:cNvPr id="12" name="ホームベース 11"/>
          <p:cNvSpPr/>
          <p:nvPr/>
        </p:nvSpPr>
        <p:spPr>
          <a:xfrm>
            <a:off x="467544" y="2564904"/>
            <a:ext cx="1296144" cy="33782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取組内容</a:t>
            </a:r>
            <a:endParaRPr kumimoji="1" lang="ja-JP" altLang="en-US" sz="1600" b="1" dirty="0"/>
          </a:p>
        </p:txBody>
      </p:sp>
      <p:sp>
        <p:nvSpPr>
          <p:cNvPr id="13" name="コンテンツ プレースホルダー 2"/>
          <p:cNvSpPr>
            <a:spLocks noGrp="1"/>
          </p:cNvSpPr>
          <p:nvPr>
            <p:ph sz="half" idx="1"/>
          </p:nvPr>
        </p:nvSpPr>
        <p:spPr>
          <a:xfrm>
            <a:off x="179512" y="2852936"/>
            <a:ext cx="8712968" cy="3827608"/>
          </a:xfrm>
        </p:spPr>
        <p:txBody>
          <a:bodyPr>
            <a:normAutofit/>
          </a:bodyPr>
          <a:lstStyle/>
          <a:p>
            <a:r>
              <a:rPr lang="ja-JP" altLang="en-US" sz="1500" b="0" dirty="0"/>
              <a:t>　重症心身障が</a:t>
            </a:r>
            <a:r>
              <a:rPr lang="ja-JP" altLang="en-US" sz="1500" b="0" dirty="0" err="1"/>
              <a:t>い</a:t>
            </a:r>
            <a:r>
              <a:rPr lang="ja-JP" altLang="en-US" sz="1500" b="0" dirty="0"/>
              <a:t>児の支援については、福祉的な支援スキル、医療的な支援スキルの両側面が求められるため、①福祉的な面からの機関支援（全職種対象）、②医療的な面からの機関支援（看護師等医療従事者対象）の二側面から事業を実施する。</a:t>
            </a:r>
            <a:endParaRPr lang="en-US" altLang="ja-JP" sz="1500" dirty="0"/>
          </a:p>
          <a:p>
            <a:r>
              <a:rPr lang="ja-JP" altLang="en-US" sz="1500" dirty="0"/>
              <a:t>① 福祉的な面（全職種対象）</a:t>
            </a:r>
            <a:endParaRPr lang="en-US" altLang="ja-JP" sz="1500" dirty="0"/>
          </a:p>
          <a:p>
            <a:pPr indent="-457200"/>
            <a:r>
              <a:rPr lang="ja-JP" altLang="en-US" sz="1500" b="0" dirty="0"/>
              <a:t>　</a:t>
            </a:r>
            <a:r>
              <a:rPr lang="en-US" altLang="ja-JP" sz="1500" b="0" dirty="0"/>
              <a:t>H30</a:t>
            </a:r>
            <a:r>
              <a:rPr lang="ja-JP" altLang="en-US" sz="1500" b="0" dirty="0"/>
              <a:t>年度に支援ツール（支援現場での介助姿勢や遊びの支援の実践について技法や事例、</a:t>
            </a:r>
            <a:r>
              <a:rPr lang="en-US" altLang="ja-JP" sz="1500" b="0" dirty="0"/>
              <a:t>Q&amp;A</a:t>
            </a:r>
            <a:r>
              <a:rPr lang="ja-JP" altLang="en-US" sz="1500" b="0" dirty="0"/>
              <a:t>を示したもの）を作成。</a:t>
            </a:r>
            <a:r>
              <a:rPr lang="en-US" altLang="ja-JP" sz="1500" b="0" dirty="0"/>
              <a:t>R</a:t>
            </a:r>
            <a:r>
              <a:rPr lang="ja-JP" altLang="en-US" sz="1500" b="0" dirty="0"/>
              <a:t>元年度以降、支援ツールを活用した機関支援（全体研修会、専門相談会、事例検討会、見学・実習、相談への助言）を実施。</a:t>
            </a:r>
            <a:endParaRPr lang="en-US" altLang="ja-JP" sz="1500" b="0" dirty="0"/>
          </a:p>
          <a:p>
            <a:pPr indent="-457200"/>
            <a:r>
              <a:rPr lang="en-US" altLang="ja-JP" sz="1500" b="0" dirty="0"/>
              <a:t>【R4</a:t>
            </a:r>
            <a:r>
              <a:rPr lang="ja-JP" altLang="en-US" sz="1500" b="0" dirty="0"/>
              <a:t>年度実績</a:t>
            </a:r>
            <a:r>
              <a:rPr lang="en-US" altLang="ja-JP" sz="1500" b="0" dirty="0"/>
              <a:t>】 </a:t>
            </a:r>
            <a:r>
              <a:rPr lang="ja-JP" altLang="en-US" sz="1500" b="0" dirty="0"/>
              <a:t>全体研修会、専門相談会、事例検討会をで実施し、延べ</a:t>
            </a:r>
            <a:r>
              <a:rPr lang="en-US" altLang="ja-JP" sz="1500" b="0" dirty="0"/>
              <a:t>129</a:t>
            </a:r>
            <a:r>
              <a:rPr lang="ja-JP" altLang="en-US" sz="1500" b="0" dirty="0"/>
              <a:t>事業所が参加。</a:t>
            </a:r>
            <a:endParaRPr lang="en-US" altLang="ja-JP" sz="1500" b="0" dirty="0"/>
          </a:p>
          <a:p>
            <a:r>
              <a:rPr lang="ja-JP" altLang="en-US" sz="1500" dirty="0"/>
              <a:t>② 医療的な面（看護師等医療従事者対象）</a:t>
            </a:r>
            <a:endParaRPr lang="en-US" altLang="ja-JP" sz="1500" dirty="0"/>
          </a:p>
          <a:p>
            <a:r>
              <a:rPr lang="ja-JP" altLang="en-US" sz="1500" b="0" dirty="0"/>
              <a:t>　看護師等医療従事者は各事業所で単独配置であることが多く、助言指導が不足している状況にある。</a:t>
            </a:r>
            <a:r>
              <a:rPr lang="en-US" altLang="ja-JP" sz="1500" b="0" dirty="0"/>
              <a:t>H30</a:t>
            </a:r>
            <a:r>
              <a:rPr lang="ja-JP" altLang="en-US" sz="1500" b="0" dirty="0"/>
              <a:t>年、</a:t>
            </a:r>
            <a:r>
              <a:rPr lang="en-US" altLang="ja-JP" sz="1500" b="0" dirty="0"/>
              <a:t>R</a:t>
            </a:r>
            <a:r>
              <a:rPr lang="ja-JP" altLang="en-US" sz="1500" b="0" dirty="0"/>
              <a:t>元年度に事業所の医療従事者へのヒアリングやアンケートを実施。得られた意見を元に、機関支援（全体研修会、専門相談会、事例検討会、見学・実習、相談への助言）を実施。</a:t>
            </a:r>
            <a:endParaRPr lang="en-US" altLang="ja-JP" sz="1500" b="0" dirty="0"/>
          </a:p>
          <a:p>
            <a:r>
              <a:rPr lang="ja-JP" altLang="en-US" sz="1500" b="0" dirty="0"/>
              <a:t>　　　</a:t>
            </a:r>
            <a:r>
              <a:rPr lang="en-US" altLang="ja-JP" sz="1500" b="0" dirty="0"/>
              <a:t>【R4</a:t>
            </a:r>
            <a:r>
              <a:rPr lang="ja-JP" altLang="en-US" sz="1500" b="0" dirty="0"/>
              <a:t>年度実績</a:t>
            </a:r>
            <a:r>
              <a:rPr lang="en-US" altLang="ja-JP" sz="1500" b="0" dirty="0"/>
              <a:t>】 </a:t>
            </a:r>
            <a:r>
              <a:rPr lang="ja-JP" altLang="en-US" sz="1500" b="0" dirty="0"/>
              <a:t>全体研修会、専門相談会、事例検討会を実施し、延べ１４２事業所が参加。</a:t>
            </a:r>
            <a:endParaRPr lang="en-US" altLang="ja-JP" sz="1500" b="0" dirty="0"/>
          </a:p>
        </p:txBody>
      </p:sp>
    </p:spTree>
    <p:extLst>
      <p:ext uri="{BB962C8B-B14F-4D97-AF65-F5344CB8AC3E}">
        <p14:creationId xmlns:p14="http://schemas.microsoft.com/office/powerpoint/2010/main" val="3764103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179512" y="271860"/>
            <a:ext cx="8496944"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a:solidFill>
                  <a:prstClr val="black"/>
                </a:solidFill>
              </a:rPr>
              <a:t>大阪府における医療的ケア児者支援のための取組（生活基盤推進課）</a:t>
            </a:r>
            <a:endParaRPr lang="en-US" altLang="ja-JP" sz="2000" b="1" dirty="0">
              <a:solidFill>
                <a:prstClr val="black"/>
              </a:solidFill>
            </a:endParaRPr>
          </a:p>
        </p:txBody>
      </p:sp>
      <p:sp>
        <p:nvSpPr>
          <p:cNvPr id="6" name="テキスト ボックス 5"/>
          <p:cNvSpPr txBox="1"/>
          <p:nvPr/>
        </p:nvSpPr>
        <p:spPr>
          <a:xfrm>
            <a:off x="8085818" y="6472714"/>
            <a:ext cx="955429"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－４－</a:t>
            </a:r>
          </a:p>
        </p:txBody>
      </p:sp>
      <p:sp>
        <p:nvSpPr>
          <p:cNvPr id="2" name="テキスト ボックス 1"/>
          <p:cNvSpPr txBox="1"/>
          <p:nvPr/>
        </p:nvSpPr>
        <p:spPr>
          <a:xfrm flipH="1">
            <a:off x="179512" y="908720"/>
            <a:ext cx="8496944" cy="2970044"/>
          </a:xfrm>
          <a:prstGeom prst="rect">
            <a:avLst/>
          </a:prstGeom>
          <a:noFill/>
        </p:spPr>
        <p:txBody>
          <a:bodyPr wrap="square" rtlCol="0">
            <a:spAutoFit/>
          </a:bodyPr>
          <a:lstStyle/>
          <a:p>
            <a:r>
              <a:rPr lang="ja-JP" altLang="en-US" sz="1600" b="1" dirty="0"/>
              <a:t>■　喀痰</a:t>
            </a:r>
            <a:r>
              <a:rPr lang="ja-JP" altLang="ja-JP" sz="1600" b="1" dirty="0"/>
              <a:t>吸引等の制度について</a:t>
            </a:r>
            <a:endParaRPr lang="en-US" altLang="ja-JP" sz="1600" b="1" dirty="0"/>
          </a:p>
          <a:p>
            <a:endParaRPr lang="en-US" altLang="ja-JP" sz="400" dirty="0"/>
          </a:p>
          <a:p>
            <a:r>
              <a:rPr lang="ja-JP" altLang="en-US" sz="1600" dirty="0"/>
              <a:t>　</a:t>
            </a:r>
            <a:r>
              <a:rPr lang="ja-JP" altLang="en-US" sz="1400" dirty="0"/>
              <a:t>喀痰吸引、経管栄養（以下喀痰吸引等）は原則として医行為として整理されています。</a:t>
            </a:r>
            <a:endParaRPr lang="en-US" altLang="ja-JP" sz="1400" dirty="0"/>
          </a:p>
          <a:p>
            <a:endParaRPr lang="en-US" altLang="ja-JP" sz="400" dirty="0"/>
          </a:p>
          <a:p>
            <a:r>
              <a:rPr lang="ja-JP" altLang="en-US" sz="1400" dirty="0"/>
              <a:t>医療の資格をもたない介護福祉士や介護職員等がこれらの行為を行うことは法的に禁じられている一方、医療的ケアを必要とする高齢者、</a:t>
            </a:r>
            <a:r>
              <a:rPr lang="ja-JP" altLang="en-US" sz="1400" dirty="0" err="1"/>
              <a:t>障がい</a:t>
            </a:r>
            <a:r>
              <a:rPr lang="ja-JP" altLang="en-US" sz="1400" dirty="0"/>
              <a:t>児者を支援するなかで、介護職員等による喀痰吸引等は当面のやむを得ない措置として一定の要件の下に運用されていました（実質的違法性阻却）。</a:t>
            </a:r>
            <a:endParaRPr lang="en-US" altLang="ja-JP" sz="1400" dirty="0"/>
          </a:p>
          <a:p>
            <a:r>
              <a:rPr lang="ja-JP" altLang="en-US" sz="1400" dirty="0"/>
              <a:t>　将来にわたってより安全な提供を行えるよう</a:t>
            </a:r>
            <a:r>
              <a:rPr lang="ja-JP" altLang="ja-JP" sz="1400" dirty="0"/>
              <a:t>「社会福祉士及び介護福祉士法」が改正され、平成</a:t>
            </a:r>
            <a:r>
              <a:rPr lang="ja-JP" altLang="en-US" sz="1400" dirty="0"/>
              <a:t>２４</a:t>
            </a:r>
            <a:r>
              <a:rPr lang="ja-JP" altLang="ja-JP" sz="1400" dirty="0"/>
              <a:t>年４月</a:t>
            </a:r>
            <a:r>
              <a:rPr lang="ja-JP" altLang="en-US" sz="1400" dirty="0"/>
              <a:t>１</a:t>
            </a:r>
            <a:r>
              <a:rPr lang="ja-JP" altLang="ja-JP" sz="1400" dirty="0"/>
              <a:t>日より、一定の研修課程を修了した介護福祉士及び介護職員等は、</a:t>
            </a:r>
            <a:r>
              <a:rPr lang="ja-JP" altLang="en-US" sz="1400" dirty="0"/>
              <a:t>都道府県に届出を行うことにより、</a:t>
            </a:r>
            <a:r>
              <a:rPr lang="ja-JP" altLang="ja-JP" sz="1400" dirty="0"/>
              <a:t>医師の指示、看護師等との連携の下で</a:t>
            </a:r>
            <a:r>
              <a:rPr lang="ja-JP" altLang="en-US" sz="1400" dirty="0"/>
              <a:t>喀痰吸引</a:t>
            </a:r>
            <a:r>
              <a:rPr lang="ja-JP" altLang="ja-JP" sz="1400" dirty="0"/>
              <a:t>等を実施することができるようになりました。</a:t>
            </a:r>
            <a:r>
              <a:rPr lang="ja-JP" altLang="ja-JP" sz="1600" dirty="0"/>
              <a:t> </a:t>
            </a:r>
            <a:endParaRPr lang="en-US" altLang="ja-JP" sz="1600" dirty="0"/>
          </a:p>
          <a:p>
            <a:endParaRPr lang="en-US" altLang="ja-JP" sz="500" dirty="0"/>
          </a:p>
          <a:p>
            <a:r>
              <a:rPr lang="ja-JP" altLang="en-US" sz="1400" dirty="0">
                <a:latin typeface="+mn-ea"/>
              </a:rPr>
              <a:t>実施することができるようになった医行為</a:t>
            </a:r>
            <a:endParaRPr lang="en-US" altLang="ja-JP" sz="1400" dirty="0">
              <a:latin typeface="+mn-ea"/>
            </a:endParaRPr>
          </a:p>
          <a:p>
            <a:r>
              <a:rPr lang="ja-JP" altLang="en-US" sz="1400" dirty="0">
                <a:latin typeface="+mn-ea"/>
              </a:rPr>
              <a:t>①口腔内の喀痰吸引　　　②鼻腔内の喀痰吸引　　　③気管カニューレ内部の喀痰吸引</a:t>
            </a:r>
            <a:endParaRPr lang="en-US" altLang="ja-JP" sz="1400" dirty="0">
              <a:latin typeface="+mn-ea"/>
            </a:endParaRPr>
          </a:p>
          <a:p>
            <a:r>
              <a:rPr lang="ja-JP" altLang="en-US" sz="1400" dirty="0">
                <a:latin typeface="+mn-ea"/>
              </a:rPr>
              <a:t>④胃</a:t>
            </a:r>
            <a:r>
              <a:rPr lang="ja-JP" altLang="en-US" sz="1400" dirty="0" err="1">
                <a:latin typeface="+mn-ea"/>
              </a:rPr>
              <a:t>ろう</a:t>
            </a:r>
            <a:r>
              <a:rPr lang="ja-JP" altLang="en-US" sz="1400" dirty="0">
                <a:latin typeface="+mn-ea"/>
              </a:rPr>
              <a:t>又は腸ろうによる経管栄養　　　⑤経鼻経管栄養</a:t>
            </a:r>
            <a:endParaRPr lang="en-US" altLang="ja-JP" sz="1400" dirty="0">
              <a:latin typeface="+mn-ea"/>
            </a:endParaRPr>
          </a:p>
          <a:p>
            <a:endParaRPr lang="ja-JP" altLang="ja-JP" sz="1400" dirty="0">
              <a:latin typeface="+mn-ea"/>
            </a:endParaRPr>
          </a:p>
        </p:txBody>
      </p:sp>
      <p:sp>
        <p:nvSpPr>
          <p:cNvPr id="9" name="テキスト ボックス 8"/>
          <p:cNvSpPr txBox="1"/>
          <p:nvPr/>
        </p:nvSpPr>
        <p:spPr>
          <a:xfrm flipH="1">
            <a:off x="107504" y="3954542"/>
            <a:ext cx="8496944" cy="338554"/>
          </a:xfrm>
          <a:prstGeom prst="rect">
            <a:avLst/>
          </a:prstGeom>
          <a:noFill/>
        </p:spPr>
        <p:txBody>
          <a:bodyPr wrap="square" rtlCol="0">
            <a:spAutoFit/>
          </a:bodyPr>
          <a:lstStyle/>
          <a:p>
            <a:r>
              <a:rPr lang="ja-JP" altLang="en-US" sz="1600" b="1" dirty="0"/>
              <a:t>■　大阪府（都道府県）への届出について</a:t>
            </a:r>
            <a:endParaRPr lang="en-US" altLang="ja-JP" sz="1600" b="1"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810" t="23876" r="8097" b="15512"/>
          <a:stretch/>
        </p:blipFill>
        <p:spPr bwMode="auto">
          <a:xfrm>
            <a:off x="107504" y="4217991"/>
            <a:ext cx="6480720" cy="25953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テキスト ボックス 2"/>
          <p:cNvSpPr txBox="1"/>
          <p:nvPr/>
        </p:nvSpPr>
        <p:spPr>
          <a:xfrm>
            <a:off x="6828652" y="4705293"/>
            <a:ext cx="1800200" cy="1200329"/>
          </a:xfrm>
          <a:prstGeom prst="rect">
            <a:avLst/>
          </a:prstGeom>
          <a:noFill/>
          <a:ln>
            <a:solidFill>
              <a:schemeClr val="tx1"/>
            </a:solidFill>
          </a:ln>
        </p:spPr>
        <p:txBody>
          <a:bodyPr wrap="square" rtlCol="0">
            <a:spAutoFit/>
          </a:bodyPr>
          <a:lstStyle/>
          <a:p>
            <a:r>
              <a:rPr lang="ja-JP" altLang="en-US" dirty="0"/>
              <a:t>登録研修機関・</a:t>
            </a:r>
            <a:endParaRPr lang="en-US" altLang="ja-JP" dirty="0"/>
          </a:p>
          <a:p>
            <a:r>
              <a:rPr kumimoji="1" lang="ja-JP" altLang="en-US" dirty="0"/>
              <a:t>事業所については</a:t>
            </a:r>
            <a:r>
              <a:rPr kumimoji="1" lang="en-US" altLang="ja-JP" dirty="0"/>
              <a:t>HP</a:t>
            </a:r>
            <a:r>
              <a:rPr kumimoji="1" lang="ja-JP" altLang="en-US" dirty="0"/>
              <a:t>で周知しています。</a:t>
            </a:r>
            <a:endParaRPr kumimoji="1" lang="en-US" altLang="ja-JP" dirty="0"/>
          </a:p>
        </p:txBody>
      </p:sp>
      <p:sp>
        <p:nvSpPr>
          <p:cNvPr id="4" name="テキスト ボックス 3"/>
          <p:cNvSpPr txBox="1"/>
          <p:nvPr/>
        </p:nvSpPr>
        <p:spPr>
          <a:xfrm>
            <a:off x="4211960" y="4232121"/>
            <a:ext cx="3019585" cy="276999"/>
          </a:xfrm>
          <a:prstGeom prst="rect">
            <a:avLst/>
          </a:prstGeom>
          <a:noFill/>
        </p:spPr>
        <p:txBody>
          <a:bodyPr wrap="square" rtlCol="0">
            <a:spAutoFit/>
          </a:bodyPr>
          <a:lstStyle/>
          <a:p>
            <a:r>
              <a:rPr kumimoji="1" lang="en-US" altLang="ja-JP" sz="1200" dirty="0"/>
              <a:t>※</a:t>
            </a:r>
            <a:r>
              <a:rPr kumimoji="1" lang="ja-JP" altLang="en-US" sz="1200" dirty="0"/>
              <a:t>平成</a:t>
            </a:r>
            <a:r>
              <a:rPr kumimoji="1" lang="en-US" altLang="ja-JP" sz="1200" dirty="0"/>
              <a:t>23</a:t>
            </a:r>
            <a:r>
              <a:rPr kumimoji="1" lang="ja-JP" altLang="en-US" sz="1200" dirty="0"/>
              <a:t>年</a:t>
            </a:r>
            <a:r>
              <a:rPr kumimoji="1" lang="en-US" altLang="ja-JP" sz="1200" dirty="0"/>
              <a:t>11</a:t>
            </a:r>
            <a:r>
              <a:rPr kumimoji="1" lang="ja-JP" altLang="en-US" sz="1200" dirty="0"/>
              <a:t>月厚生労働省資料より</a:t>
            </a:r>
          </a:p>
        </p:txBody>
      </p:sp>
    </p:spTree>
    <p:extLst>
      <p:ext uri="{BB962C8B-B14F-4D97-AF65-F5344CB8AC3E}">
        <p14:creationId xmlns:p14="http://schemas.microsoft.com/office/powerpoint/2010/main" val="2353992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79512" y="2996952"/>
            <a:ext cx="4815721" cy="3204000"/>
          </a:xfrm>
          <a:prstGeom prst="roundRect">
            <a:avLst>
              <a:gd name="adj" fmla="val 4362"/>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2" name="表 11"/>
          <p:cNvGraphicFramePr>
            <a:graphicFrameLocks noGrp="1"/>
          </p:cNvGraphicFramePr>
          <p:nvPr/>
        </p:nvGraphicFramePr>
        <p:xfrm>
          <a:off x="107503" y="588366"/>
          <a:ext cx="8779776" cy="6200199"/>
        </p:xfrm>
        <a:graphic>
          <a:graphicData uri="http://schemas.openxmlformats.org/drawingml/2006/table">
            <a:tbl>
              <a:tblPr firstRow="1" bandRow="1">
                <a:tableStyleId>{69012ECD-51FC-41F1-AA8D-1B2483CD663E}</a:tableStyleId>
              </a:tblPr>
              <a:tblGrid>
                <a:gridCol w="4962170">
                  <a:extLst>
                    <a:ext uri="{9D8B030D-6E8A-4147-A177-3AD203B41FA5}">
                      <a16:colId xmlns:a16="http://schemas.microsoft.com/office/drawing/2014/main" val="20000"/>
                    </a:ext>
                  </a:extLst>
                </a:gridCol>
                <a:gridCol w="3817606">
                  <a:extLst>
                    <a:ext uri="{9D8B030D-6E8A-4147-A177-3AD203B41FA5}">
                      <a16:colId xmlns:a16="http://schemas.microsoft.com/office/drawing/2014/main" val="2629331381"/>
                    </a:ext>
                  </a:extLst>
                </a:gridCol>
              </a:tblGrid>
              <a:tr h="88956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600" dirty="0"/>
                        <a:t>こども家庭庁（保育対策総合支援事業費補助金）</a:t>
                      </a:r>
                      <a:endParaRPr lang="en-US" altLang="ja-JP" sz="1800" dirty="0"/>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400" dirty="0"/>
                        <a:t>医療的ケア児保育支援事業</a:t>
                      </a:r>
                      <a:endParaRPr lang="en-US" altLang="ja-JP" sz="1100" dirty="0"/>
                    </a:p>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bg1"/>
                          </a:solidFill>
                        </a:rPr>
                        <a:t>※</a:t>
                      </a:r>
                      <a:r>
                        <a:rPr lang="ja-JP" altLang="en-US" sz="1200" dirty="0">
                          <a:solidFill>
                            <a:schemeClr val="bg1"/>
                          </a:solidFill>
                        </a:rPr>
                        <a:t>令和</a:t>
                      </a:r>
                      <a:r>
                        <a:rPr lang="en-US" altLang="ja-JP" sz="1200" dirty="0">
                          <a:solidFill>
                            <a:schemeClr val="bg1"/>
                          </a:solidFill>
                        </a:rPr>
                        <a:t>3</a:t>
                      </a:r>
                      <a:r>
                        <a:rPr lang="ja-JP" altLang="en-US" sz="1200" dirty="0">
                          <a:solidFill>
                            <a:schemeClr val="bg1"/>
                          </a:solidFill>
                        </a:rPr>
                        <a:t>年度よりモデル事業から一般事業化</a:t>
                      </a:r>
                      <a:endParaRPr kumimoji="1" lang="ja-JP" altLang="en-US" sz="1200" dirty="0">
                        <a:solidFill>
                          <a:schemeClr val="bg1"/>
                        </a:solidFill>
                      </a:endParaRPr>
                    </a:p>
                  </a:txBody>
                  <a:tcPr/>
                </a:tc>
                <a:tc hMerge="1">
                  <a:txBody>
                    <a:bodyPr/>
                    <a:lstStyle/>
                    <a:p>
                      <a:endParaRPr kumimoji="1" lang="ja-JP" altLang="en-US"/>
                    </a:p>
                  </a:txBody>
                  <a:tcPr/>
                </a:tc>
                <a:extLst>
                  <a:ext uri="{0D108BD9-81ED-4DB2-BD59-A6C34878D82A}">
                    <a16:rowId xmlns:a16="http://schemas.microsoft.com/office/drawing/2014/main" val="10000"/>
                  </a:ext>
                </a:extLst>
              </a:tr>
              <a:tr h="1126777">
                <a:tc gridSpan="2">
                  <a:txBody>
                    <a:bodyPr/>
                    <a:lstStyle/>
                    <a:p>
                      <a:pPr marL="180975" indent="-180975"/>
                      <a:r>
                        <a:rPr lang="ja-JP" altLang="en-US" sz="1400" dirty="0">
                          <a:solidFill>
                            <a:schemeClr val="tx1"/>
                          </a:solidFill>
                        </a:rPr>
                        <a:t>○ 医療的ケア児が保育所等の利用を希望する場合に、受入れが可能となるよう、保育所等の体制を整備し、医療的ケア児の地域生活支援の向上を図る。</a:t>
                      </a:r>
                      <a:endParaRPr lang="en-US" altLang="ja-JP" sz="1400" dirty="0">
                        <a:solidFill>
                          <a:schemeClr val="tx1"/>
                        </a:solidFill>
                      </a:endParaRPr>
                    </a:p>
                    <a:p>
                      <a:pPr marL="180975" indent="-180975"/>
                      <a:r>
                        <a:rPr kumimoji="1" lang="ja-JP" altLang="en-US" sz="1400" dirty="0">
                          <a:solidFill>
                            <a:schemeClr val="tx1"/>
                          </a:solidFill>
                        </a:rPr>
                        <a:t>○ 医療的ケアに関する技能及び経験を有した者（医療的ケア児保育支援者）を配置し、管内の保育所への医療的ケアに関する支援、助言や喀痰吸引等研修の受講等を勧奨するほか、市町村等において医療的ケア児の受入れ等に関するガイドラインを策定することで、安定・継続した医療的ケア児への支援体制を構築する。</a:t>
                      </a:r>
                      <a:endParaRPr kumimoji="1" lang="ja-JP" altLang="en-US" sz="1600" dirty="0">
                        <a:solidFill>
                          <a:schemeClr val="tx1"/>
                        </a:solidFill>
                      </a:endParaRPr>
                    </a:p>
                  </a:txBody>
                  <a:tcPr/>
                </a:tc>
                <a:tc hMerge="1">
                  <a:txBody>
                    <a:bodyPr/>
                    <a:lstStyle/>
                    <a:p>
                      <a:endParaRPr kumimoji="1" lang="ja-JP" altLang="en-US"/>
                    </a:p>
                  </a:txBody>
                  <a:tcPr/>
                </a:tc>
                <a:extLst>
                  <a:ext uri="{0D108BD9-81ED-4DB2-BD59-A6C34878D82A}">
                    <a16:rowId xmlns:a16="http://schemas.microsoft.com/office/drawing/2014/main" val="10001"/>
                  </a:ext>
                </a:extLst>
              </a:tr>
              <a:tr h="29652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t>〇</a:t>
                      </a:r>
                      <a:r>
                        <a:rPr lang="ja-JP" altLang="en-US" sz="1400" u="none" dirty="0"/>
                        <a:t>実施主体：　都道府県、市町村</a:t>
                      </a:r>
                    </a:p>
                  </a:txBody>
                  <a:tcPr/>
                </a:tc>
                <a:tc hMerge="1">
                  <a:txBody>
                    <a:bodyPr/>
                    <a:lstStyle/>
                    <a:p>
                      <a:endParaRPr kumimoji="1" lang="ja-JP" altLang="en-US"/>
                    </a:p>
                  </a:txBody>
                  <a:tcPr/>
                </a:tc>
                <a:extLst>
                  <a:ext uri="{0D108BD9-81ED-4DB2-BD59-A6C34878D82A}">
                    <a16:rowId xmlns:a16="http://schemas.microsoft.com/office/drawing/2014/main" val="2188941422"/>
                  </a:ext>
                </a:extLst>
              </a:tr>
              <a:tr h="3343514">
                <a:tc>
                  <a:txBody>
                    <a:bodyPr/>
                    <a:lstStyle/>
                    <a:p>
                      <a:pPr marL="85725" indent="0"/>
                      <a:r>
                        <a:rPr kumimoji="1" lang="ja-JP" altLang="en-US" sz="1400" u="none" dirty="0"/>
                        <a:t>○補助内容</a:t>
                      </a:r>
                      <a:endParaRPr kumimoji="1" lang="en-US" altLang="ja-JP" sz="1400" u="none" dirty="0"/>
                    </a:p>
                    <a:p>
                      <a:pPr marL="85725" indent="0"/>
                      <a:r>
                        <a:rPr kumimoji="1" lang="ja-JP" altLang="en-US" sz="1400" baseline="0" dirty="0">
                          <a:solidFill>
                            <a:schemeClr val="tx1"/>
                          </a:solidFill>
                        </a:rPr>
                        <a:t>医療的ケア児の受入れを行う保育所等に医療機関との連携の下、認定特定行為業務従事者である保育士等又は看護師等の対象児童の医療的ケアに従事する職員を配置し、医療的ケアを実施する。加えて、必要に応じて以下の取組を実施する。</a:t>
                      </a:r>
                    </a:p>
                    <a:p>
                      <a:endParaRPr kumimoji="1" lang="en-US" altLang="ja-JP" sz="700" baseline="0" dirty="0">
                        <a:solidFill>
                          <a:schemeClr val="tx1"/>
                        </a:solidFill>
                        <a:latin typeface="+mj-ea"/>
                        <a:ea typeface="+mj-ea"/>
                      </a:endParaRPr>
                    </a:p>
                    <a:p>
                      <a:pPr marL="265113" indent="-179388">
                        <a:buFont typeface="Arial" panose="020B0604020202020204" pitchFamily="34" charset="0"/>
                        <a:buChar char="•"/>
                      </a:pPr>
                      <a:r>
                        <a:rPr kumimoji="1" lang="ja-JP" altLang="en-US" sz="1400" baseline="0" dirty="0">
                          <a:solidFill>
                            <a:schemeClr val="tx1"/>
                          </a:solidFill>
                        </a:rPr>
                        <a:t>医療的ケア児の受入れを行う保育所等において、保育士等が認定特定行為業務従事者となるために必要な知識、技能を修得するための研修受講を支援する。（研修受講や代替職員の配置に要する費用の補助）</a:t>
                      </a:r>
                      <a:endParaRPr kumimoji="1" lang="en-US" altLang="ja-JP" sz="1400" baseline="0" dirty="0">
                        <a:solidFill>
                          <a:schemeClr val="tx1"/>
                        </a:solidFill>
                      </a:endParaRPr>
                    </a:p>
                    <a:p>
                      <a:pPr marL="85725" indent="0"/>
                      <a:endParaRPr kumimoji="1" lang="ja-JP" altLang="en-US" sz="300" baseline="0" dirty="0">
                        <a:solidFill>
                          <a:schemeClr val="tx1"/>
                        </a:solidFill>
                      </a:endParaRPr>
                    </a:p>
                    <a:p>
                      <a:pPr marL="265113" indent="-179388">
                        <a:buFont typeface="Arial" panose="020B0604020202020204" pitchFamily="34" charset="0"/>
                        <a:buChar char="•"/>
                      </a:pPr>
                      <a:r>
                        <a:rPr kumimoji="1" lang="ja-JP" altLang="en-US" sz="1400" baseline="0" dirty="0">
                          <a:solidFill>
                            <a:schemeClr val="tx1"/>
                          </a:solidFill>
                        </a:rPr>
                        <a:t>医療的ケア児の受入れを行う保育所等において、医療的ケア児の保育を行う保育士等の加配を行う等。</a:t>
                      </a:r>
                      <a:endParaRPr kumimoji="1" lang="en-US" altLang="ja-JP" sz="1400" baseline="0" dirty="0">
                        <a:solidFill>
                          <a:schemeClr val="tx1"/>
                        </a:solidFill>
                      </a:endParaRPr>
                    </a:p>
                    <a:p>
                      <a:pPr marL="85725" indent="0"/>
                      <a:endParaRPr kumimoji="1" lang="en-US" altLang="ja-JP" sz="300" baseline="0" dirty="0">
                        <a:solidFill>
                          <a:schemeClr val="tx1"/>
                        </a:solidFill>
                      </a:endParaRPr>
                    </a:p>
                    <a:p>
                      <a:pPr marL="265113" marR="0" lvl="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400" dirty="0">
                          <a:solidFill>
                            <a:prstClr val="black"/>
                          </a:solidFill>
                        </a:rPr>
                        <a:t>喀痰吸引等研修を受講した保育士が「医療的ケア児保育支援者」として管内保育所の巡回支援を行う。</a:t>
                      </a:r>
                      <a:endParaRPr lang="en-US" altLang="ja-JP" sz="1400" dirty="0">
                        <a:solidFill>
                          <a:prstClr val="black"/>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○事業イメージ</a:t>
                      </a:r>
                      <a:endParaRPr kumimoji="1" lang="en-US" altLang="ja-JP" sz="1400" u="sng"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endParaRPr>
                    </a:p>
                  </a:txBody>
                  <a:tcPr/>
                </a:tc>
                <a:extLst>
                  <a:ext uri="{0D108BD9-81ED-4DB2-BD59-A6C34878D82A}">
                    <a16:rowId xmlns:a16="http://schemas.microsoft.com/office/drawing/2014/main" val="10003"/>
                  </a:ext>
                </a:extLst>
              </a:tr>
              <a:tr h="50408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black"/>
                          </a:solidFill>
                        </a:rPr>
                        <a:t>　　　　　府内（政令市・中核市を含む）</a:t>
                      </a:r>
                      <a:r>
                        <a:rPr lang="ja-JP" altLang="en-US" sz="1400" b="1" dirty="0">
                          <a:solidFill>
                            <a:schemeClr val="tx1"/>
                          </a:solidFill>
                        </a:rPr>
                        <a:t>で</a:t>
                      </a:r>
                      <a:r>
                        <a:rPr lang="en-US" altLang="ja-JP" sz="1400" b="1" dirty="0">
                          <a:solidFill>
                            <a:schemeClr val="tx1"/>
                          </a:solidFill>
                        </a:rPr>
                        <a:t>16</a:t>
                      </a:r>
                      <a:r>
                        <a:rPr lang="ja-JP" altLang="en-US" sz="1400" b="1" dirty="0">
                          <a:solidFill>
                            <a:schemeClr val="tx1"/>
                          </a:solidFill>
                        </a:rPr>
                        <a:t>市町が事業実施。</a:t>
                      </a:r>
                      <a:r>
                        <a:rPr lang="en-US" altLang="ja-JP" sz="1400" b="1" dirty="0">
                          <a:solidFill>
                            <a:schemeClr val="tx1"/>
                          </a:solidFill>
                        </a:rPr>
                        <a:t>62</a:t>
                      </a:r>
                      <a:r>
                        <a:rPr lang="ja-JP" altLang="en-US" sz="1400" b="1" dirty="0">
                          <a:solidFill>
                            <a:schemeClr val="tx1"/>
                          </a:solidFill>
                        </a:rPr>
                        <a:t>施設で医療的ケア児</a:t>
                      </a:r>
                      <a:r>
                        <a:rPr lang="en-US" altLang="ja-JP" sz="1400" b="1" dirty="0">
                          <a:solidFill>
                            <a:schemeClr val="tx1"/>
                          </a:solidFill>
                        </a:rPr>
                        <a:t>74</a:t>
                      </a:r>
                      <a:r>
                        <a:rPr lang="ja-JP" altLang="en-US" sz="1400" b="1" dirty="0">
                          <a:solidFill>
                            <a:schemeClr val="tx1"/>
                          </a:solidFill>
                        </a:rPr>
                        <a:t>人を受入（</a:t>
                      </a:r>
                      <a:r>
                        <a:rPr lang="en-US" altLang="ja-JP" sz="1400" b="1" dirty="0">
                          <a:solidFill>
                            <a:schemeClr val="tx1"/>
                          </a:solidFill>
                        </a:rPr>
                        <a:t>R</a:t>
                      </a:r>
                      <a:r>
                        <a:rPr lang="ja-JP" altLang="en-US" sz="1400" b="1" dirty="0">
                          <a:solidFill>
                            <a:schemeClr val="tx1"/>
                          </a:solidFill>
                        </a:rPr>
                        <a:t>４</a:t>
                      </a:r>
                      <a:r>
                        <a:rPr lang="ja-JP" altLang="en-US" sz="1400" b="1">
                          <a:solidFill>
                            <a:schemeClr val="tx1"/>
                          </a:solidFill>
                        </a:rPr>
                        <a:t>実績</a:t>
                      </a:r>
                      <a:r>
                        <a:rPr lang="ja-JP" altLang="en-US" sz="1400" b="1" dirty="0">
                          <a:solidFill>
                            <a:schemeClr val="tx1"/>
                          </a:solidFill>
                        </a:rPr>
                        <a:t>）</a:t>
                      </a:r>
                      <a:endParaRPr lang="en-US" altLang="ja-JP" sz="1400" b="0" dirty="0">
                        <a:solidFill>
                          <a:schemeClr val="tx1"/>
                        </a:solidFill>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endParaRPr>
                    </a:p>
                  </a:txBody>
                  <a:tcPr/>
                </a:tc>
                <a:extLst>
                  <a:ext uri="{0D108BD9-81ED-4DB2-BD59-A6C34878D82A}">
                    <a16:rowId xmlns:a16="http://schemas.microsoft.com/office/drawing/2014/main" val="2681260397"/>
                  </a:ext>
                </a:extLst>
              </a:tr>
            </a:tbl>
          </a:graphicData>
        </a:graphic>
      </p:graphicFrame>
      <p:sp>
        <p:nvSpPr>
          <p:cNvPr id="13" name="右矢印 12"/>
          <p:cNvSpPr/>
          <p:nvPr/>
        </p:nvSpPr>
        <p:spPr>
          <a:xfrm>
            <a:off x="251520" y="6411439"/>
            <a:ext cx="432048" cy="277524"/>
          </a:xfrm>
          <a:prstGeom prst="rightArrow">
            <a:avLst>
              <a:gd name="adj1" fmla="val 50000"/>
              <a:gd name="adj2" fmla="val 466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ホームベース 6"/>
          <p:cNvSpPr/>
          <p:nvPr/>
        </p:nvSpPr>
        <p:spPr>
          <a:xfrm>
            <a:off x="107503" y="35099"/>
            <a:ext cx="8779777"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a:solidFill>
                  <a:prstClr val="black"/>
                </a:solidFill>
              </a:rPr>
              <a:t>大阪府における医療的ケア児者支援のための取組（子育て支援課）</a:t>
            </a:r>
            <a:endParaRPr lang="en-US" altLang="ja-JP" sz="2000" b="1" dirty="0">
              <a:solidFill>
                <a:prstClr val="black"/>
              </a:solidFill>
            </a:endParaRPr>
          </a:p>
        </p:txBody>
      </p:sp>
      <p:sp>
        <p:nvSpPr>
          <p:cNvPr id="8" name="テキスト ボックス 7"/>
          <p:cNvSpPr txBox="1"/>
          <p:nvPr/>
        </p:nvSpPr>
        <p:spPr>
          <a:xfrm>
            <a:off x="8085818" y="6472714"/>
            <a:ext cx="955429"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－５－</a:t>
            </a:r>
          </a:p>
        </p:txBody>
      </p:sp>
      <p:pic>
        <p:nvPicPr>
          <p:cNvPr id="2" name="図 1"/>
          <p:cNvPicPr>
            <a:picLocks noChangeAspect="1"/>
          </p:cNvPicPr>
          <p:nvPr/>
        </p:nvPicPr>
        <p:blipFill rotWithShape="1">
          <a:blip r:embed="rId2"/>
          <a:srcRect l="53320" t="24588" r="6833" b="14885"/>
          <a:stretch/>
        </p:blipFill>
        <p:spPr>
          <a:xfrm>
            <a:off x="5149201" y="3212976"/>
            <a:ext cx="3671271" cy="2987976"/>
          </a:xfrm>
          <a:prstGeom prst="rect">
            <a:avLst/>
          </a:prstGeom>
        </p:spPr>
      </p:pic>
    </p:spTree>
    <p:extLst>
      <p:ext uri="{BB962C8B-B14F-4D97-AF65-F5344CB8AC3E}">
        <p14:creationId xmlns:p14="http://schemas.microsoft.com/office/powerpoint/2010/main" val="3327577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4937672" y="682008"/>
            <a:ext cx="3946954" cy="6126756"/>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mn-ea"/>
              </a:rPr>
              <a:t>■</a:t>
            </a:r>
            <a:r>
              <a:rPr kumimoji="1" lang="ja-JP" altLang="en-US" sz="1600" b="1" dirty="0">
                <a:solidFill>
                  <a:schemeClr val="tx1"/>
                </a:solidFill>
                <a:latin typeface="+mn-ea"/>
              </a:rPr>
              <a:t>障がい</a:t>
            </a:r>
            <a:r>
              <a:rPr kumimoji="1" lang="ja-JP" altLang="en-US" sz="1200" dirty="0">
                <a:solidFill>
                  <a:schemeClr val="tx1"/>
                </a:solidFill>
                <a:latin typeface="+mn-ea"/>
              </a:rPr>
              <a:t>・</a:t>
            </a:r>
            <a:r>
              <a:rPr kumimoji="1" lang="ja-JP" altLang="en-US" sz="1600" b="1" dirty="0">
                <a:solidFill>
                  <a:schemeClr val="tx1"/>
                </a:solidFill>
                <a:latin typeface="+mn-ea"/>
              </a:rPr>
              <a:t>難病児等療養支援体制整備事業</a:t>
            </a:r>
            <a:endParaRPr kumimoji="1" lang="en-US" altLang="ja-JP" sz="1600" b="1" dirty="0">
              <a:solidFill>
                <a:schemeClr val="tx1"/>
              </a:solidFill>
              <a:latin typeface="+mn-ea"/>
            </a:endParaRPr>
          </a:p>
          <a:p>
            <a:endParaRPr lang="en-US" altLang="ja-JP" sz="1400" dirty="0">
              <a:solidFill>
                <a:schemeClr val="tx1"/>
              </a:solidFill>
              <a:latin typeface="+mn-ea"/>
            </a:endParaRPr>
          </a:p>
          <a:p>
            <a:r>
              <a:rPr lang="ja-JP" altLang="en-US" sz="1600" dirty="0">
                <a:solidFill>
                  <a:schemeClr val="tx1"/>
                </a:solidFill>
                <a:latin typeface="+mn-ea"/>
              </a:rPr>
              <a:t>〇府保健所を拠点として、本人・家族等に</a:t>
            </a:r>
            <a:endParaRPr lang="en-US" altLang="ja-JP" sz="1600" dirty="0">
              <a:solidFill>
                <a:schemeClr val="tx1"/>
              </a:solidFill>
              <a:latin typeface="+mn-ea"/>
            </a:endParaRPr>
          </a:p>
          <a:p>
            <a:r>
              <a:rPr lang="en-US" altLang="ja-JP" sz="1600" dirty="0">
                <a:solidFill>
                  <a:schemeClr val="tx1"/>
                </a:solidFill>
                <a:latin typeface="+mn-ea"/>
              </a:rPr>
              <a:t>   </a:t>
            </a:r>
            <a:r>
              <a:rPr lang="ja-JP" altLang="en-US" sz="1600" dirty="0">
                <a:solidFill>
                  <a:schemeClr val="tx1"/>
                </a:solidFill>
                <a:latin typeface="+mn-ea"/>
              </a:rPr>
              <a:t>対して、訪問、専門職（医師・理学療法士・</a:t>
            </a:r>
            <a:endParaRPr lang="en-US" altLang="ja-JP" sz="1600" dirty="0">
              <a:solidFill>
                <a:schemeClr val="tx1"/>
              </a:solidFill>
              <a:latin typeface="+mn-ea"/>
            </a:endParaRPr>
          </a:p>
          <a:p>
            <a:r>
              <a:rPr lang="ja-JP" altLang="en-US" sz="1600" dirty="0">
                <a:solidFill>
                  <a:schemeClr val="tx1"/>
                </a:solidFill>
                <a:latin typeface="+mn-ea"/>
              </a:rPr>
              <a:t>　作業療法士・心理判定員等）による療育</a:t>
            </a:r>
            <a:endParaRPr lang="en-US" altLang="ja-JP" sz="1600" dirty="0">
              <a:solidFill>
                <a:schemeClr val="tx1"/>
              </a:solidFill>
              <a:latin typeface="+mn-ea"/>
            </a:endParaRPr>
          </a:p>
          <a:p>
            <a:r>
              <a:rPr lang="ja-JP" altLang="en-US" sz="1600" dirty="0">
                <a:solidFill>
                  <a:schemeClr val="tx1"/>
                </a:solidFill>
                <a:latin typeface="+mn-ea"/>
              </a:rPr>
              <a:t>　相談、学習・交流会等を実施</a:t>
            </a:r>
            <a:endParaRPr lang="en-US" altLang="ja-JP" sz="1600" dirty="0">
              <a:solidFill>
                <a:schemeClr val="tx1"/>
              </a:solidFill>
              <a:latin typeface="+mn-ea"/>
            </a:endParaRPr>
          </a:p>
          <a:p>
            <a:r>
              <a:rPr lang="ja-JP" altLang="en-US" sz="1400" dirty="0">
                <a:solidFill>
                  <a:schemeClr val="tx1"/>
                </a:solidFill>
                <a:latin typeface="+mn-ea"/>
              </a:rPr>
              <a:t>　</a:t>
            </a:r>
            <a:r>
              <a:rPr lang="en-US" altLang="ja-JP" sz="1400" dirty="0">
                <a:solidFill>
                  <a:schemeClr val="tx1"/>
                </a:solidFill>
                <a:latin typeface="+mn-ea"/>
              </a:rPr>
              <a:t>※ H27</a:t>
            </a:r>
            <a:r>
              <a:rPr lang="ja-JP" altLang="en-US" sz="1400" dirty="0">
                <a:solidFill>
                  <a:schemeClr val="tx1"/>
                </a:solidFill>
                <a:latin typeface="+mn-ea"/>
              </a:rPr>
              <a:t>年</a:t>
            </a:r>
            <a:r>
              <a:rPr lang="en-US" altLang="ja-JP" sz="1400" dirty="0">
                <a:solidFill>
                  <a:schemeClr val="tx1"/>
                </a:solidFill>
                <a:latin typeface="+mn-ea"/>
              </a:rPr>
              <a:t>1</a:t>
            </a:r>
            <a:r>
              <a:rPr lang="ja-JP" altLang="en-US" sz="1400" dirty="0">
                <a:solidFill>
                  <a:schemeClr val="tx1"/>
                </a:solidFill>
                <a:latin typeface="+mn-ea"/>
              </a:rPr>
              <a:t>月</a:t>
            </a:r>
            <a:r>
              <a:rPr lang="en-US" altLang="ja-JP" sz="1400" dirty="0">
                <a:solidFill>
                  <a:schemeClr val="tx1"/>
                </a:solidFill>
                <a:latin typeface="+mn-ea"/>
              </a:rPr>
              <a:t>1</a:t>
            </a:r>
            <a:r>
              <a:rPr lang="ja-JP" altLang="en-US" sz="1400" dirty="0">
                <a:solidFill>
                  <a:schemeClr val="tx1"/>
                </a:solidFill>
                <a:latin typeface="+mn-ea"/>
              </a:rPr>
              <a:t>日より、小児慢性特定疾病児童等</a:t>
            </a:r>
            <a:endParaRPr lang="en-US" altLang="ja-JP" sz="1400" dirty="0">
              <a:solidFill>
                <a:schemeClr val="tx1"/>
              </a:solidFill>
              <a:latin typeface="+mn-ea"/>
            </a:endParaRPr>
          </a:p>
          <a:p>
            <a:r>
              <a:rPr lang="ja-JP" altLang="en-US" sz="1400" dirty="0">
                <a:solidFill>
                  <a:schemeClr val="tx1"/>
                </a:solidFill>
                <a:latin typeface="+mn-ea"/>
              </a:rPr>
              <a:t>　　　自立支援事業として実施。</a:t>
            </a:r>
            <a:endParaRPr lang="en-US" altLang="ja-JP" sz="1400" dirty="0">
              <a:solidFill>
                <a:schemeClr val="tx1"/>
              </a:solidFill>
              <a:latin typeface="+mn-ea"/>
            </a:endParaRPr>
          </a:p>
          <a:p>
            <a:endParaRPr lang="en-US" altLang="ja-JP" sz="1400" dirty="0">
              <a:solidFill>
                <a:schemeClr val="tx1"/>
              </a:solidFill>
              <a:latin typeface="+mn-ea"/>
            </a:endParaRPr>
          </a:p>
          <a:p>
            <a:pPr marL="179388" indent="-179388"/>
            <a:r>
              <a:rPr lang="ja-JP" altLang="en-US" sz="1600" dirty="0">
                <a:solidFill>
                  <a:schemeClr val="tx1"/>
                </a:solidFill>
                <a:latin typeface="+mn-ea"/>
              </a:rPr>
              <a:t>〇医療・保健・福祉・教育等関係各機関の</a:t>
            </a:r>
            <a:endParaRPr lang="en-US" altLang="ja-JP" sz="1600" dirty="0">
              <a:solidFill>
                <a:schemeClr val="tx1"/>
              </a:solidFill>
              <a:latin typeface="+mn-ea"/>
            </a:endParaRPr>
          </a:p>
          <a:p>
            <a:pPr marL="179388" indent="-179388"/>
            <a:r>
              <a:rPr lang="en-US" altLang="ja-JP" sz="1600" dirty="0">
                <a:solidFill>
                  <a:schemeClr val="tx1"/>
                </a:solidFill>
                <a:latin typeface="+mn-ea"/>
              </a:rPr>
              <a:t>   </a:t>
            </a:r>
            <a:r>
              <a:rPr lang="ja-JP" altLang="en-US" sz="1600" dirty="0">
                <a:solidFill>
                  <a:schemeClr val="tx1"/>
                </a:solidFill>
                <a:latin typeface="+mn-ea"/>
              </a:rPr>
              <a:t>役割を整理、明確化した「小児在宅支援</a:t>
            </a:r>
            <a:endParaRPr lang="en-US" altLang="ja-JP" sz="1600" dirty="0">
              <a:solidFill>
                <a:schemeClr val="tx1"/>
              </a:solidFill>
              <a:latin typeface="+mn-ea"/>
            </a:endParaRPr>
          </a:p>
          <a:p>
            <a:pPr marL="179388" indent="-179388"/>
            <a:r>
              <a:rPr lang="en-US" altLang="ja-JP" sz="1600" dirty="0">
                <a:solidFill>
                  <a:schemeClr val="tx1"/>
                </a:solidFill>
                <a:latin typeface="+mn-ea"/>
              </a:rPr>
              <a:t>   </a:t>
            </a:r>
            <a:r>
              <a:rPr lang="ja-JP" altLang="en-US" sz="1600" dirty="0">
                <a:solidFill>
                  <a:schemeClr val="tx1"/>
                </a:solidFill>
                <a:latin typeface="+mn-ea"/>
              </a:rPr>
              <a:t>地域連携シート（府基本版）」の活用</a:t>
            </a:r>
            <a:endParaRPr lang="en-US" altLang="ja-JP" sz="1600" dirty="0">
              <a:solidFill>
                <a:schemeClr val="tx1"/>
              </a:solidFill>
              <a:latin typeface="+mn-ea"/>
            </a:endParaRPr>
          </a:p>
          <a:p>
            <a:pPr marL="179388" indent="-179388"/>
            <a:endParaRPr lang="en-US" altLang="ja-JP" sz="1600" dirty="0">
              <a:solidFill>
                <a:schemeClr val="tx1"/>
              </a:solidFill>
              <a:latin typeface="+mn-ea"/>
            </a:endParaRPr>
          </a:p>
          <a:p>
            <a:r>
              <a:rPr lang="ja-JP" altLang="en-US" sz="1600" dirty="0">
                <a:solidFill>
                  <a:schemeClr val="tx1"/>
                </a:solidFill>
                <a:latin typeface="+mn-ea"/>
              </a:rPr>
              <a:t>〇小児のかかりつけ医育成事業</a:t>
            </a:r>
            <a:br>
              <a:rPr lang="en-US" altLang="ja-JP" sz="1600" dirty="0">
                <a:solidFill>
                  <a:schemeClr val="tx1"/>
                </a:solidFill>
                <a:latin typeface="+mn-ea"/>
              </a:rPr>
            </a:br>
            <a:r>
              <a:rPr lang="en-US" altLang="ja-JP" sz="1600" dirty="0">
                <a:solidFill>
                  <a:schemeClr val="tx1"/>
                </a:solidFill>
                <a:latin typeface="+mn-ea"/>
              </a:rPr>
              <a:t> </a:t>
            </a:r>
            <a:r>
              <a:rPr lang="ja-JP" altLang="en-US" sz="1600" dirty="0">
                <a:solidFill>
                  <a:schemeClr val="tx1"/>
                </a:solidFill>
                <a:latin typeface="+mn-ea"/>
              </a:rPr>
              <a:t>（</a:t>
            </a:r>
            <a:r>
              <a:rPr lang="en-US" altLang="ja-JP" sz="1600" dirty="0">
                <a:solidFill>
                  <a:schemeClr val="tx1"/>
                </a:solidFill>
                <a:latin typeface="+mn-ea"/>
              </a:rPr>
              <a:t>H26</a:t>
            </a:r>
            <a:r>
              <a:rPr lang="ja-JP" altLang="en-US" sz="1600" dirty="0">
                <a:solidFill>
                  <a:schemeClr val="tx1"/>
                </a:solidFill>
                <a:latin typeface="+mn-ea"/>
              </a:rPr>
              <a:t>～</a:t>
            </a:r>
            <a:r>
              <a:rPr lang="en-US" altLang="ja-JP" sz="1600" dirty="0">
                <a:solidFill>
                  <a:schemeClr val="tx1"/>
                </a:solidFill>
                <a:latin typeface="+mn-ea"/>
              </a:rPr>
              <a:t>28</a:t>
            </a:r>
            <a:r>
              <a:rPr lang="ja-JP" altLang="en-US" sz="1600" dirty="0">
                <a:solidFill>
                  <a:schemeClr val="tx1"/>
                </a:solidFill>
                <a:latin typeface="+mn-ea"/>
              </a:rPr>
              <a:t>年度）</a:t>
            </a:r>
            <a:endParaRPr lang="en-US" altLang="ja-JP" sz="1600" dirty="0">
              <a:solidFill>
                <a:schemeClr val="tx1"/>
              </a:solidFill>
              <a:latin typeface="+mn-ea"/>
            </a:endParaRPr>
          </a:p>
          <a:p>
            <a:r>
              <a:rPr lang="ja-JP" altLang="en-US" sz="1600" dirty="0">
                <a:solidFill>
                  <a:schemeClr val="tx1"/>
                </a:solidFill>
                <a:latin typeface="+mn-ea"/>
              </a:rPr>
              <a:t>　　ナーシングベビーによる医療技術研修</a:t>
            </a:r>
            <a:endParaRPr lang="en-US" altLang="ja-JP" sz="1600" dirty="0">
              <a:solidFill>
                <a:schemeClr val="tx1"/>
              </a:solidFill>
              <a:latin typeface="+mn-ea"/>
            </a:endParaRPr>
          </a:p>
          <a:p>
            <a:r>
              <a:rPr lang="ja-JP" altLang="en-US" sz="1600" dirty="0">
                <a:solidFill>
                  <a:schemeClr val="tx1"/>
                </a:solidFill>
                <a:latin typeface="+mn-ea"/>
              </a:rPr>
              <a:t>〇小児かかりつけ医確保事業</a:t>
            </a:r>
            <a:endParaRPr lang="en-US" altLang="ja-JP" sz="1600" dirty="0">
              <a:solidFill>
                <a:schemeClr val="tx1"/>
              </a:solidFill>
              <a:latin typeface="+mn-ea"/>
            </a:endParaRPr>
          </a:p>
          <a:p>
            <a:r>
              <a:rPr lang="ja-JP" altLang="en-US" sz="1600" dirty="0">
                <a:solidFill>
                  <a:schemeClr val="tx1"/>
                </a:solidFill>
                <a:latin typeface="+mn-ea"/>
              </a:rPr>
              <a:t> （</a:t>
            </a:r>
            <a:r>
              <a:rPr lang="en-US" altLang="ja-JP" sz="1600" dirty="0">
                <a:solidFill>
                  <a:schemeClr val="tx1"/>
                </a:solidFill>
                <a:latin typeface="+mn-ea"/>
              </a:rPr>
              <a:t>H29</a:t>
            </a:r>
            <a:r>
              <a:rPr lang="ja-JP" altLang="en-US" sz="1600" dirty="0">
                <a:solidFill>
                  <a:schemeClr val="tx1"/>
                </a:solidFill>
                <a:latin typeface="+mn-ea"/>
              </a:rPr>
              <a:t>～</a:t>
            </a:r>
            <a:r>
              <a:rPr lang="en-US" altLang="ja-JP" sz="1600" dirty="0">
                <a:solidFill>
                  <a:schemeClr val="tx1"/>
                </a:solidFill>
                <a:latin typeface="+mn-ea"/>
              </a:rPr>
              <a:t>R1</a:t>
            </a:r>
            <a:r>
              <a:rPr lang="ja-JP" altLang="en-US" sz="1600" dirty="0">
                <a:solidFill>
                  <a:schemeClr val="tx1"/>
                </a:solidFill>
                <a:latin typeface="+mn-ea"/>
              </a:rPr>
              <a:t>年度）　</a:t>
            </a:r>
            <a:endParaRPr lang="en-US" altLang="ja-JP" sz="1600" dirty="0">
              <a:solidFill>
                <a:schemeClr val="tx1"/>
              </a:solidFill>
              <a:latin typeface="+mn-ea"/>
            </a:endParaRPr>
          </a:p>
          <a:p>
            <a:r>
              <a:rPr lang="ja-JP" altLang="en-US" sz="1600" dirty="0">
                <a:solidFill>
                  <a:schemeClr val="tx1"/>
                </a:solidFill>
                <a:latin typeface="+mn-ea"/>
              </a:rPr>
              <a:t>　　ナーシングベビーによる医療技術研修</a:t>
            </a:r>
            <a:endParaRPr lang="en-US" altLang="ja-JP" sz="1600" dirty="0">
              <a:solidFill>
                <a:schemeClr val="tx1"/>
              </a:solidFill>
              <a:latin typeface="+mn-ea"/>
            </a:endParaRPr>
          </a:p>
          <a:p>
            <a:r>
              <a:rPr lang="ja-JP" altLang="en-US" sz="1600" dirty="0">
                <a:solidFill>
                  <a:schemeClr val="tx1"/>
                </a:solidFill>
                <a:latin typeface="+mn-ea"/>
              </a:rPr>
              <a:t>　   同行訪問研修</a:t>
            </a:r>
            <a:endParaRPr lang="en-US" altLang="ja-JP" sz="1600" dirty="0">
              <a:solidFill>
                <a:schemeClr val="tx1"/>
              </a:solidFill>
              <a:latin typeface="+mn-ea"/>
            </a:endParaRPr>
          </a:p>
          <a:p>
            <a:r>
              <a:rPr lang="ja-JP" altLang="en-US" sz="1600" dirty="0">
                <a:solidFill>
                  <a:schemeClr val="tx1"/>
                </a:solidFill>
                <a:latin typeface="+mn-ea"/>
              </a:rPr>
              <a:t>○小児在宅医診療促進事業</a:t>
            </a:r>
            <a:endParaRPr lang="en-US" altLang="ja-JP" sz="1600" dirty="0">
              <a:solidFill>
                <a:schemeClr val="tx1"/>
              </a:solidFill>
              <a:latin typeface="+mn-ea"/>
            </a:endParaRPr>
          </a:p>
          <a:p>
            <a:r>
              <a:rPr lang="en-US" altLang="ja-JP" sz="1600" dirty="0">
                <a:solidFill>
                  <a:schemeClr val="tx1"/>
                </a:solidFill>
                <a:latin typeface="+mn-ea"/>
              </a:rPr>
              <a:t> </a:t>
            </a:r>
            <a:r>
              <a:rPr lang="ja-JP" altLang="en-US" sz="1600" dirty="0">
                <a:solidFill>
                  <a:schemeClr val="tx1"/>
                </a:solidFill>
                <a:latin typeface="+mn-ea"/>
              </a:rPr>
              <a:t>（Ｒ２年度～　）</a:t>
            </a:r>
            <a:endParaRPr lang="en-US" altLang="ja-JP" sz="1600" dirty="0">
              <a:solidFill>
                <a:schemeClr val="tx1"/>
              </a:solidFill>
              <a:latin typeface="+mn-ea"/>
            </a:endParaRPr>
          </a:p>
          <a:p>
            <a:pPr marL="179388"/>
            <a:r>
              <a:rPr lang="ja-JP" altLang="en-US" sz="1600" dirty="0">
                <a:solidFill>
                  <a:schemeClr val="tx1"/>
                </a:solidFill>
                <a:latin typeface="+mn-ea"/>
              </a:rPr>
              <a:t>小児期の特性を踏まえた医療的ケア児の病態、医療技術、移行支援などに関する医師を対象とした研修</a:t>
            </a:r>
            <a:endParaRPr lang="en-US" altLang="ja-JP" sz="1600" dirty="0">
              <a:solidFill>
                <a:schemeClr val="tx1"/>
              </a:solidFill>
              <a:latin typeface="+mn-ea"/>
            </a:endParaRPr>
          </a:p>
        </p:txBody>
      </p:sp>
      <p:graphicFrame>
        <p:nvGraphicFramePr>
          <p:cNvPr id="12" name="グラフ 11"/>
          <p:cNvGraphicFramePr/>
          <p:nvPr/>
        </p:nvGraphicFramePr>
        <p:xfrm>
          <a:off x="176260" y="872715"/>
          <a:ext cx="4723536" cy="2828281"/>
        </p:xfrm>
        <a:graphic>
          <a:graphicData uri="http://schemas.openxmlformats.org/drawingml/2006/chart">
            <c:chart xmlns:c="http://schemas.openxmlformats.org/drawingml/2006/chart" xmlns:r="http://schemas.openxmlformats.org/officeDocument/2006/relationships" r:id="rId3"/>
          </a:graphicData>
        </a:graphic>
      </p:graphicFrame>
      <p:sp>
        <p:nvSpPr>
          <p:cNvPr id="13" name="正方形/長方形 12"/>
          <p:cNvSpPr/>
          <p:nvPr/>
        </p:nvSpPr>
        <p:spPr>
          <a:xfrm>
            <a:off x="161394" y="3700996"/>
            <a:ext cx="4507512" cy="335797"/>
          </a:xfrm>
          <a:prstGeom prst="rect">
            <a:avLst/>
          </a:prstGeom>
          <a:solidFill>
            <a:srgbClr val="FFFFCC"/>
          </a:solidFill>
          <a:ln w="1587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令和４年度　医療的ケア児の支援状況  </a:t>
            </a:r>
          </a:p>
        </p:txBody>
      </p:sp>
      <p:sp>
        <p:nvSpPr>
          <p:cNvPr id="16" name="正方形/長方形 15"/>
          <p:cNvSpPr/>
          <p:nvPr/>
        </p:nvSpPr>
        <p:spPr>
          <a:xfrm>
            <a:off x="176260" y="682007"/>
            <a:ext cx="4539756" cy="360040"/>
          </a:xfrm>
          <a:prstGeom prst="rect">
            <a:avLst/>
          </a:prstGeom>
          <a:solidFill>
            <a:srgbClr val="FFFFCC"/>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  医療的ケア児の支援実数の変化  </a:t>
            </a:r>
            <a:r>
              <a:rPr kumimoji="1" lang="ja-JP" altLang="en-US" sz="1300" dirty="0">
                <a:solidFill>
                  <a:schemeClr val="tx1"/>
                </a:solidFill>
              </a:rPr>
              <a:t>（府保健所）</a:t>
            </a:r>
          </a:p>
        </p:txBody>
      </p:sp>
      <p:graphicFrame>
        <p:nvGraphicFramePr>
          <p:cNvPr id="20" name="グラフ 19"/>
          <p:cNvGraphicFramePr>
            <a:graphicFrameLocks/>
          </p:cNvGraphicFramePr>
          <p:nvPr/>
        </p:nvGraphicFramePr>
        <p:xfrm>
          <a:off x="-157089" y="3948873"/>
          <a:ext cx="5238698" cy="3029310"/>
        </p:xfrm>
        <a:graphic>
          <a:graphicData uri="http://schemas.openxmlformats.org/drawingml/2006/chart">
            <c:chart xmlns:c="http://schemas.openxmlformats.org/drawingml/2006/chart" xmlns:r="http://schemas.openxmlformats.org/officeDocument/2006/relationships" r:id="rId4"/>
          </a:graphicData>
        </a:graphic>
      </p:graphicFrame>
      <p:sp>
        <p:nvSpPr>
          <p:cNvPr id="8" name="ホームベース 7"/>
          <p:cNvSpPr/>
          <p:nvPr/>
        </p:nvSpPr>
        <p:spPr>
          <a:xfrm>
            <a:off x="161394" y="83178"/>
            <a:ext cx="8712968" cy="525518"/>
          </a:xfrm>
          <a:prstGeom prst="homePlate">
            <a:avLst/>
          </a:prstGeom>
        </p:spPr>
        <p:style>
          <a:lnRef idx="1">
            <a:schemeClr val="accent4"/>
          </a:lnRef>
          <a:fillRef idx="2">
            <a:schemeClr val="accent4"/>
          </a:fillRef>
          <a:effectRef idx="1">
            <a:schemeClr val="accent4"/>
          </a:effectRef>
          <a:fontRef idx="minor">
            <a:schemeClr val="dk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fontAlgn="base">
              <a:spcBef>
                <a:spcPct val="0"/>
              </a:spcBef>
              <a:spcAft>
                <a:spcPct val="0"/>
              </a:spcAft>
              <a:defRPr kumimoji="1">
                <a:solidFill>
                  <a:schemeClr val="tx1"/>
                </a:solidFill>
                <a:latin typeface="Arial" charset="0"/>
                <a:ea typeface="ＭＳ Ｐゴシック" pitchFamily="50" charset="-128"/>
              </a:defRPr>
            </a:lvl6pPr>
            <a:lvl7pPr marL="2971800" indent="-228600" fontAlgn="base">
              <a:spcBef>
                <a:spcPct val="0"/>
              </a:spcBef>
              <a:spcAft>
                <a:spcPct val="0"/>
              </a:spcAft>
              <a:defRPr kumimoji="1">
                <a:solidFill>
                  <a:schemeClr val="tx1"/>
                </a:solidFill>
                <a:latin typeface="Arial" charset="0"/>
                <a:ea typeface="ＭＳ Ｐゴシック" pitchFamily="50" charset="-128"/>
              </a:defRPr>
            </a:lvl7pPr>
            <a:lvl8pPr marL="3429000" indent="-228600" fontAlgn="base">
              <a:spcBef>
                <a:spcPct val="0"/>
              </a:spcBef>
              <a:spcAft>
                <a:spcPct val="0"/>
              </a:spcAft>
              <a:defRPr kumimoji="1">
                <a:solidFill>
                  <a:schemeClr val="tx1"/>
                </a:solidFill>
                <a:latin typeface="Arial" charset="0"/>
                <a:ea typeface="ＭＳ Ｐゴシック" pitchFamily="50" charset="-128"/>
              </a:defRPr>
            </a:lvl8pPr>
            <a:lvl9pPr marL="3886200" indent="-228600" fontAlgn="base">
              <a:spcBef>
                <a:spcPct val="0"/>
              </a:spcBef>
              <a:spcAft>
                <a:spcPct val="0"/>
              </a:spcAft>
              <a:defRPr kumimoji="1">
                <a:solidFill>
                  <a:schemeClr val="tx1"/>
                </a:solidFill>
                <a:latin typeface="Arial" charset="0"/>
                <a:ea typeface="ＭＳ Ｐゴシック" pitchFamily="50" charset="-128"/>
              </a:defRPr>
            </a:lvl9pPr>
          </a:lstStyle>
          <a:p>
            <a:pPr>
              <a:defRPr/>
            </a:pPr>
            <a:r>
              <a:rPr lang="ja-JP" altLang="en-US" sz="2000" b="1" dirty="0">
                <a:solidFill>
                  <a:srgbClr val="000000"/>
                </a:solidFill>
              </a:rPr>
              <a:t>大阪府における医療的ケア児者支援のための取組（地域保健課）</a:t>
            </a:r>
          </a:p>
        </p:txBody>
      </p:sp>
      <p:sp>
        <p:nvSpPr>
          <p:cNvPr id="10" name="テキスト ボックス 9"/>
          <p:cNvSpPr txBox="1"/>
          <p:nvPr/>
        </p:nvSpPr>
        <p:spPr>
          <a:xfrm>
            <a:off x="7956376" y="6513342"/>
            <a:ext cx="1296145" cy="369332"/>
          </a:xfrm>
          <a:prstGeom prst="rect">
            <a:avLst/>
          </a:prstGeom>
          <a:noFill/>
        </p:spPr>
        <p:txBody>
          <a:bodyPr wrap="square" rtlCol="0">
            <a:spAutoFit/>
          </a:bodyPr>
          <a:lstStyle/>
          <a:p>
            <a:pPr algn="ctr"/>
            <a:r>
              <a:rPr lang="ja-JP" altLang="en-US" dirty="0">
                <a:solidFill>
                  <a:prstClr val="black"/>
                </a:solidFill>
              </a:rPr>
              <a:t>－</a:t>
            </a:r>
            <a:r>
              <a:rPr lang="en-US" altLang="ja-JP" dirty="0">
                <a:solidFill>
                  <a:prstClr val="black"/>
                </a:solidFill>
              </a:rPr>
              <a:t>6</a:t>
            </a:r>
            <a:r>
              <a:rPr lang="ja-JP" altLang="en-US" dirty="0">
                <a:solidFill>
                  <a:prstClr val="black"/>
                </a:solidFill>
              </a:rPr>
              <a:t>－</a:t>
            </a:r>
          </a:p>
        </p:txBody>
      </p:sp>
    </p:spTree>
    <p:extLst>
      <p:ext uri="{BB962C8B-B14F-4D97-AF65-F5344CB8AC3E}">
        <p14:creationId xmlns:p14="http://schemas.microsoft.com/office/powerpoint/2010/main" val="4268463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コンテンツ プレースホルダー 6"/>
          <p:cNvGraphicFramePr>
            <a:graphicFrameLocks/>
          </p:cNvGraphicFramePr>
          <p:nvPr/>
        </p:nvGraphicFramePr>
        <p:xfrm>
          <a:off x="899592" y="5346505"/>
          <a:ext cx="7282471" cy="1236003"/>
        </p:xfrm>
        <a:graphic>
          <a:graphicData uri="http://schemas.openxmlformats.org/drawingml/2006/table">
            <a:tbl>
              <a:tblPr/>
              <a:tblGrid>
                <a:gridCol w="460386">
                  <a:extLst>
                    <a:ext uri="{9D8B030D-6E8A-4147-A177-3AD203B41FA5}">
                      <a16:colId xmlns:a16="http://schemas.microsoft.com/office/drawing/2014/main" val="20000"/>
                    </a:ext>
                  </a:extLst>
                </a:gridCol>
                <a:gridCol w="460386">
                  <a:extLst>
                    <a:ext uri="{9D8B030D-6E8A-4147-A177-3AD203B41FA5}">
                      <a16:colId xmlns:a16="http://schemas.microsoft.com/office/drawing/2014/main" val="20001"/>
                    </a:ext>
                  </a:extLst>
                </a:gridCol>
                <a:gridCol w="460386">
                  <a:extLst>
                    <a:ext uri="{9D8B030D-6E8A-4147-A177-3AD203B41FA5}">
                      <a16:colId xmlns:a16="http://schemas.microsoft.com/office/drawing/2014/main" val="20002"/>
                    </a:ext>
                  </a:extLst>
                </a:gridCol>
                <a:gridCol w="993787">
                  <a:extLst>
                    <a:ext uri="{9D8B030D-6E8A-4147-A177-3AD203B41FA5}">
                      <a16:colId xmlns:a16="http://schemas.microsoft.com/office/drawing/2014/main" val="20003"/>
                    </a:ext>
                  </a:extLst>
                </a:gridCol>
                <a:gridCol w="1092371">
                  <a:extLst>
                    <a:ext uri="{9D8B030D-6E8A-4147-A177-3AD203B41FA5}">
                      <a16:colId xmlns:a16="http://schemas.microsoft.com/office/drawing/2014/main" val="20005"/>
                    </a:ext>
                  </a:extLst>
                </a:gridCol>
                <a:gridCol w="910309">
                  <a:extLst>
                    <a:ext uri="{9D8B030D-6E8A-4147-A177-3AD203B41FA5}">
                      <a16:colId xmlns:a16="http://schemas.microsoft.com/office/drawing/2014/main" val="20007"/>
                    </a:ext>
                  </a:extLst>
                </a:gridCol>
                <a:gridCol w="849622">
                  <a:extLst>
                    <a:ext uri="{9D8B030D-6E8A-4147-A177-3AD203B41FA5}">
                      <a16:colId xmlns:a16="http://schemas.microsoft.com/office/drawing/2014/main" val="20008"/>
                    </a:ext>
                  </a:extLst>
                </a:gridCol>
                <a:gridCol w="2055224">
                  <a:extLst>
                    <a:ext uri="{9D8B030D-6E8A-4147-A177-3AD203B41FA5}">
                      <a16:colId xmlns:a16="http://schemas.microsoft.com/office/drawing/2014/main" val="20009"/>
                    </a:ext>
                  </a:extLst>
                </a:gridCol>
              </a:tblGrid>
              <a:tr h="428990">
                <a:tc gridSpan="3">
                  <a:txBody>
                    <a:bodyPr/>
                    <a:lstStyle/>
                    <a:p>
                      <a:pPr algn="ctr" fontAlgn="ctr"/>
                      <a:r>
                        <a:rPr lang="ja-JP" altLang="en-US" sz="1000" b="0" i="0" u="none" strike="noStrike" dirty="0">
                          <a:effectLst/>
                          <a:latin typeface="+mn-ea"/>
                          <a:ea typeface="+mn-ea"/>
                        </a:rPr>
                        <a:t>医療的ケアが必要な児童生徒が在籍する学校数（校数）</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1050" b="0" i="0" u="none" strike="noStrike" dirty="0">
                          <a:effectLst/>
                          <a:latin typeface="+mn-ea"/>
                          <a:ea typeface="+mn-ea"/>
                        </a:rPr>
                        <a:t>医療的ケアが必要な児童生徒数（人）</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60430">
                <a:tc>
                  <a:txBody>
                    <a:bodyPr/>
                    <a:lstStyle/>
                    <a:p>
                      <a:pPr algn="ctr" fontAlgn="ctr"/>
                      <a:r>
                        <a:rPr lang="ja-JP" altLang="en-US" sz="1050" b="0" i="0" u="none" strike="noStrike" dirty="0">
                          <a:effectLst/>
                          <a:latin typeface="+mn-ea"/>
                          <a:ea typeface="+mn-ea"/>
                        </a:rPr>
                        <a:t>小学校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中学校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総計</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小学校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中学校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50" b="0" i="0" u="none" strike="noStrike" dirty="0">
                          <a:effectLst/>
                          <a:latin typeface="+mn-ea"/>
                          <a:ea typeface="+mn-ea"/>
                        </a:rPr>
                        <a:t>通常の学級・支援学級の別</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dirty="0"/>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050" b="0" i="0" u="none" strike="noStrike" dirty="0">
                          <a:effectLst/>
                          <a:latin typeface="+mn-ea"/>
                          <a:ea typeface="+mn-ea"/>
                        </a:rPr>
                        <a:t>総計</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2639">
                <a:tc rowSpan="2">
                  <a:txBody>
                    <a:bodyPr/>
                    <a:lstStyle/>
                    <a:p>
                      <a:pPr algn="ctr" fontAlgn="ctr"/>
                      <a:r>
                        <a:rPr lang="en-US" altLang="ja-JP" sz="1800" b="0" i="0" u="none" strike="noStrike" dirty="0">
                          <a:effectLst/>
                          <a:latin typeface="+mn-ea"/>
                          <a:ea typeface="+mn-ea"/>
                        </a:rPr>
                        <a:t>171</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altLang="ja-JP" sz="1800" b="0" i="0" u="none" strike="noStrike" dirty="0">
                          <a:effectLst/>
                          <a:latin typeface="+mn-ea"/>
                          <a:ea typeface="+mn-ea"/>
                        </a:rPr>
                        <a:t>35</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altLang="ja-JP" sz="1800" b="0" i="0" u="none" strike="noStrike" dirty="0">
                          <a:effectLst/>
                          <a:latin typeface="+mn-ea"/>
                          <a:ea typeface="+mn-ea"/>
                        </a:rPr>
                        <a:t>206</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800" b="0" i="0" u="none" strike="noStrike" dirty="0">
                          <a:effectLst/>
                          <a:latin typeface="+mn-ea"/>
                          <a:ea typeface="+mn-ea"/>
                        </a:rPr>
                        <a:t>206</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altLang="ja-JP" sz="1800" b="0" i="0" u="none" strike="noStrike" dirty="0">
                          <a:effectLst/>
                          <a:latin typeface="+mn-ea"/>
                          <a:ea typeface="+mn-ea"/>
                        </a:rPr>
                        <a:t>39</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1050" b="0" i="0" u="none" strike="noStrike" dirty="0">
                          <a:effectLst/>
                          <a:latin typeface="+mn-ea"/>
                          <a:ea typeface="+mn-ea"/>
                        </a:rPr>
                        <a:t>通常の学級</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0" i="0" u="none" strike="noStrike" dirty="0">
                          <a:effectLst/>
                          <a:latin typeface="ＭＳ Ｐゴシック" panose="020B0600070205080204" pitchFamily="50" charset="-128"/>
                          <a:ea typeface="ＭＳ Ｐゴシック" panose="020B0600070205080204" pitchFamily="50" charset="-128"/>
                        </a:rPr>
                        <a:t>支援学級</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105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749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vMerge="1">
                  <a:txBody>
                    <a:bodyPr/>
                    <a:lstStyle/>
                    <a:p>
                      <a:pPr algn="ctr" fontAlgn="ct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ja-JP" sz="1800" b="0" i="0" u="none" strike="noStrike" dirty="0">
                          <a:effectLst/>
                          <a:latin typeface="+mn-ea"/>
                          <a:ea typeface="+mn-ea"/>
                        </a:rPr>
                        <a:t>9</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effectLst/>
                          <a:latin typeface="+mn-ea"/>
                          <a:ea typeface="+mn-ea"/>
                        </a:rPr>
                        <a:t>236</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effectLst/>
                          <a:latin typeface="+mn-ea"/>
                          <a:ea typeface="+mn-ea"/>
                        </a:rPr>
                        <a:t>245</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4" name="テキスト ボックス 3"/>
          <p:cNvSpPr txBox="1"/>
          <p:nvPr/>
        </p:nvSpPr>
        <p:spPr>
          <a:xfrm>
            <a:off x="8081067" y="6397842"/>
            <a:ext cx="955429" cy="369332"/>
          </a:xfrm>
          <a:prstGeom prst="rect">
            <a:avLst/>
          </a:prstGeom>
          <a:noFill/>
        </p:spPr>
        <p:txBody>
          <a:bodyPr wrap="square" rtlCol="0">
            <a:spAutoFit/>
          </a:bodyPr>
          <a:lstStyle/>
          <a:p>
            <a:r>
              <a:rPr lang="ja-JP" altLang="en-US" dirty="0">
                <a:solidFill>
                  <a:prstClr val="black"/>
                </a:solidFill>
              </a:rPr>
              <a:t>　－</a:t>
            </a:r>
            <a:r>
              <a:rPr lang="en-US" altLang="ja-JP" dirty="0">
                <a:solidFill>
                  <a:prstClr val="black"/>
                </a:solidFill>
              </a:rPr>
              <a:t>7</a:t>
            </a:r>
            <a:r>
              <a:rPr lang="ja-JP" altLang="en-US" dirty="0">
                <a:solidFill>
                  <a:prstClr val="black"/>
                </a:solidFill>
              </a:rPr>
              <a:t>－</a:t>
            </a:r>
          </a:p>
        </p:txBody>
      </p:sp>
      <p:sp>
        <p:nvSpPr>
          <p:cNvPr id="9" name="Text Box 2"/>
          <p:cNvSpPr txBox="1">
            <a:spLocks noChangeArrowheads="1"/>
          </p:cNvSpPr>
          <p:nvPr/>
        </p:nvSpPr>
        <p:spPr bwMode="auto">
          <a:xfrm>
            <a:off x="421877" y="712381"/>
            <a:ext cx="8136904" cy="504056"/>
          </a:xfrm>
          <a:prstGeom prst="rect">
            <a:avLst/>
          </a:prstGeom>
          <a:noFill/>
          <a:ln>
            <a:noFill/>
          </a:ln>
          <a:effectLst/>
          <a:extLst>
            <a:ext uri="{909E8E84-426E-40DD-AFC4-6F175D3DCCD1}">
              <a14:hiddenFill xmlns:a14="http://schemas.microsoft.com/office/drawing/2010/main">
                <a:solidFill>
                  <a:srgbClr val="FFFFA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2700" dirty="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大阪府の小・中学校における医療的ケア</a:t>
            </a:r>
            <a:endParaRPr lang="ja-JP" altLang="ja-JP" sz="2700" dirty="0">
              <a:solidFill>
                <a:prstClr val="black">
                  <a:lumMod val="75000"/>
                  <a:lumOff val="25000"/>
                </a:prstClr>
              </a:solidFill>
              <a:cs typeface="ＭＳ Ｐゴシック" pitchFamily="50" charset="-128"/>
            </a:endParaRPr>
          </a:p>
        </p:txBody>
      </p:sp>
      <p:graphicFrame>
        <p:nvGraphicFramePr>
          <p:cNvPr id="8" name="表 7"/>
          <p:cNvGraphicFramePr>
            <a:graphicFrameLocks noGrp="1"/>
          </p:cNvGraphicFramePr>
          <p:nvPr/>
        </p:nvGraphicFramePr>
        <p:xfrm>
          <a:off x="179512" y="1216439"/>
          <a:ext cx="5462944" cy="4012762"/>
        </p:xfrm>
        <a:graphic>
          <a:graphicData uri="http://schemas.openxmlformats.org/drawingml/2006/table">
            <a:tbl>
              <a:tblPr firstRow="1">
                <a:tableStyleId>{5C22544A-7EE6-4342-B048-85BDC9FD1C3A}</a:tableStyleId>
              </a:tblPr>
              <a:tblGrid>
                <a:gridCol w="1296144">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3374712">
                  <a:extLst>
                    <a:ext uri="{9D8B030D-6E8A-4147-A177-3AD203B41FA5}">
                      <a16:colId xmlns:a16="http://schemas.microsoft.com/office/drawing/2014/main" val="20002"/>
                    </a:ext>
                  </a:extLst>
                </a:gridCol>
              </a:tblGrid>
              <a:tr h="322194">
                <a:tc>
                  <a:txBody>
                    <a:bodyPr/>
                    <a:lstStyle/>
                    <a:p>
                      <a:pPr algn="ctr"/>
                      <a:r>
                        <a:rPr kumimoji="1" lang="ja-JP" altLang="en-US" sz="1050" dirty="0">
                          <a:solidFill>
                            <a:schemeClr val="bg1"/>
                          </a:solidFill>
                          <a:latin typeface="+mn-ea"/>
                          <a:ea typeface="+mn-ea"/>
                        </a:rPr>
                        <a:t>取組み・事業</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bg1"/>
                          </a:solidFill>
                          <a:latin typeface="+mn-ea"/>
                          <a:ea typeface="+mn-ea"/>
                        </a:rPr>
                        <a:t>開始年度</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bg1"/>
                          </a:solidFill>
                          <a:latin typeface="+mn-ea"/>
                          <a:ea typeface="+mn-ea"/>
                        </a:rPr>
                        <a:t>備　考</a:t>
                      </a:r>
                    </a:p>
                  </a:txBody>
                  <a:tcPr anchor="ctr"/>
                </a:tc>
                <a:extLst>
                  <a:ext uri="{0D108BD9-81ED-4DB2-BD59-A6C34878D82A}">
                    <a16:rowId xmlns:a16="http://schemas.microsoft.com/office/drawing/2014/main" val="10000"/>
                  </a:ext>
                </a:extLst>
              </a:tr>
              <a:tr h="27720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市町村医療的ケア等実施体制サポート事業</a:t>
                      </a:r>
                      <a:endParaRPr kumimoji="1" lang="en-US" altLang="ja-JP" sz="10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00" dirty="0">
                          <a:latin typeface="+mn-ea"/>
                          <a:ea typeface="+mn-ea"/>
                        </a:rPr>
                        <a:t>H30</a:t>
                      </a:r>
                      <a:r>
                        <a:rPr lang="ja-JP" altLang="en-US" sz="1000" dirty="0">
                          <a:latin typeface="+mn-ea"/>
                          <a:ea typeface="+mn-ea"/>
                        </a:rPr>
                        <a:t>年度</a:t>
                      </a:r>
                      <a:endParaRPr lang="en-US" altLang="ja-JP" sz="1000" dirty="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a:latin typeface="+mn-ea"/>
                          <a:ea typeface="+mn-ea"/>
                        </a:rPr>
                        <a:t>～</a:t>
                      </a:r>
                      <a:endParaRPr kumimoji="1" lang="ja-JP" altLang="en-US" sz="10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aseline="0" dirty="0">
                          <a:latin typeface="+mn-ea"/>
                          <a:ea typeface="+mn-ea"/>
                        </a:rPr>
                        <a:t>小中学校に勤務する看護師に対する医療講習会を実施</a:t>
                      </a:r>
                      <a:endParaRPr lang="en-US" altLang="ja-JP" sz="1000" baseline="0" dirty="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aseline="0" dirty="0">
                          <a:latin typeface="+mn-ea"/>
                          <a:ea typeface="+mn-ea"/>
                        </a:rPr>
                        <a:t>（</a:t>
                      </a:r>
                      <a:r>
                        <a:rPr lang="en-US" altLang="ja-JP" sz="1000" baseline="0" dirty="0">
                          <a:latin typeface="+mn-ea"/>
                          <a:ea typeface="+mn-ea"/>
                        </a:rPr>
                        <a:t>R4</a:t>
                      </a:r>
                      <a:r>
                        <a:rPr lang="ja-JP" altLang="en-US" sz="1000" baseline="0" dirty="0">
                          <a:latin typeface="+mn-ea"/>
                          <a:ea typeface="+mn-ea"/>
                        </a:rPr>
                        <a:t>は</a:t>
                      </a:r>
                      <a:r>
                        <a:rPr lang="en-US" altLang="ja-JP" sz="1000" baseline="0" dirty="0">
                          <a:latin typeface="+mn-ea"/>
                          <a:ea typeface="+mn-ea"/>
                        </a:rPr>
                        <a:t>65</a:t>
                      </a:r>
                      <a:r>
                        <a:rPr lang="ja-JP" altLang="en-US" sz="1000" baseline="0" dirty="0">
                          <a:latin typeface="+mn-ea"/>
                          <a:ea typeface="+mn-ea"/>
                        </a:rPr>
                        <a:t>人が参加）　　</a:t>
                      </a:r>
                      <a:r>
                        <a:rPr kumimoji="1" lang="en-US" altLang="ja-JP" sz="1000" dirty="0">
                          <a:latin typeface="+mn-ea"/>
                          <a:ea typeface="+mn-ea"/>
                        </a:rPr>
                        <a:t>※</a:t>
                      </a:r>
                      <a:r>
                        <a:rPr kumimoji="1" lang="ja-JP" altLang="en-US" sz="1000" dirty="0">
                          <a:latin typeface="+mn-ea"/>
                          <a:ea typeface="+mn-ea"/>
                        </a:rPr>
                        <a:t>大阪府看護協会に委託</a:t>
                      </a:r>
                      <a:endParaRPr kumimoji="1" lang="en-US" altLang="ja-JP" sz="1000" dirty="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aseline="0" dirty="0">
                          <a:latin typeface="+mn-ea"/>
                          <a:ea typeface="+mn-ea"/>
                        </a:rPr>
                        <a:t>「学校看護師」という職の普及・啓発を目的に、教職員、学校看護師（ナースセンターに登録中の求職者含む）等を対象に実践報告会を実施</a:t>
                      </a:r>
                      <a:endParaRPr lang="en-US" altLang="ja-JP" sz="1000" baseline="0" dirty="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baseline="0" dirty="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aseline="0" dirty="0">
                          <a:latin typeface="+mn-ea"/>
                          <a:ea typeface="+mn-ea"/>
                        </a:rPr>
                        <a:t>医療的ケア児が在籍する学校に、学校における医療的ケアに造詣が深い医師等の専門家を派遣</a:t>
                      </a:r>
                      <a:endParaRPr lang="en-US" altLang="ja-JP" sz="1000" baseline="0" dirty="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baseline="0" dirty="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dirty="0">
                          <a:latin typeface="+mn-ea"/>
                          <a:ea typeface="+mn-ea"/>
                        </a:rPr>
                        <a:t>医療的ケア児が転入学するにあたって施設整備等が必要な市町村に対して、その初期費用の一部について補助</a:t>
                      </a:r>
                      <a:endParaRPr lang="en-US" altLang="ja-JP" sz="1000" dirty="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a:latin typeface="+mn-ea"/>
                          <a:ea typeface="+mn-ea"/>
                        </a:rPr>
                        <a:t>PT</a:t>
                      </a:r>
                      <a:r>
                        <a:rPr lang="ja-JP" altLang="en-US" sz="1000" dirty="0" err="1">
                          <a:latin typeface="+mn-ea"/>
                          <a:ea typeface="+mn-ea"/>
                        </a:rPr>
                        <a:t>、</a:t>
                      </a:r>
                      <a:r>
                        <a:rPr lang="en-US" altLang="ja-JP" sz="1000" dirty="0">
                          <a:latin typeface="+mn-ea"/>
                          <a:ea typeface="+mn-ea"/>
                        </a:rPr>
                        <a:t>OT</a:t>
                      </a:r>
                      <a:r>
                        <a:rPr lang="ja-JP" altLang="en-US" sz="1000" dirty="0" err="1">
                          <a:latin typeface="+mn-ea"/>
                          <a:ea typeface="+mn-ea"/>
                        </a:rPr>
                        <a:t>、</a:t>
                      </a:r>
                      <a:r>
                        <a:rPr lang="en-US" altLang="ja-JP" sz="1000" dirty="0">
                          <a:latin typeface="+mn-ea"/>
                          <a:ea typeface="+mn-ea"/>
                        </a:rPr>
                        <a:t>ST</a:t>
                      </a:r>
                      <a:r>
                        <a:rPr lang="ja-JP" altLang="en-US" sz="1000" dirty="0">
                          <a:latin typeface="+mn-ea"/>
                          <a:ea typeface="+mn-ea"/>
                        </a:rPr>
                        <a:t>等の外部人材を活用する市町村や医療的ケア児等の障がいのある児童生徒に対する通学支援を行う市町村に対して、その経費の一部について補助　　</a:t>
                      </a:r>
                      <a:endParaRPr lang="en-US" altLang="ja-JP" sz="1000" dirty="0">
                        <a:latin typeface="+mn-ea"/>
                        <a:ea typeface="+mn-ea"/>
                      </a:endParaRPr>
                    </a:p>
                  </a:txBody>
                  <a:tcPr anchor="ctr"/>
                </a:tc>
                <a:extLst>
                  <a:ext uri="{0D108BD9-81ED-4DB2-BD59-A6C34878D82A}">
                    <a16:rowId xmlns:a16="http://schemas.microsoft.com/office/drawing/2014/main" val="10002"/>
                  </a:ext>
                </a:extLst>
              </a:tr>
              <a:tr h="9185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市町村医療的ケア連絡会</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00" dirty="0">
                          <a:latin typeface="+mn-ea"/>
                          <a:ea typeface="+mn-ea"/>
                        </a:rPr>
                        <a:t>H19</a:t>
                      </a:r>
                      <a:r>
                        <a:rPr lang="ja-JP" altLang="en-US" sz="1000" dirty="0">
                          <a:latin typeface="+mn-ea"/>
                          <a:ea typeface="+mn-ea"/>
                        </a:rPr>
                        <a:t>年度</a:t>
                      </a:r>
                      <a:endParaRPr lang="en-US" altLang="ja-JP" sz="1000" dirty="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a:latin typeface="+mn-ea"/>
                          <a:ea typeface="+mn-ea"/>
                        </a:rPr>
                        <a:t>～</a:t>
                      </a:r>
                      <a:endParaRPr kumimoji="1" lang="ja-JP" altLang="en-US" sz="10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市町村教育委員会の支援教育担当指導主事等を対象に年１回実施</a:t>
                      </a:r>
                      <a:endParaRPr kumimoji="1" lang="en-US" altLang="ja-JP" sz="1000" dirty="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各市町村における医療的ケア体制整備の工夫や先進的な事例の共有</a:t>
                      </a:r>
                    </a:p>
                  </a:txBody>
                  <a:tcPr anchor="ctr"/>
                </a:tc>
                <a:extLst>
                  <a:ext uri="{0D108BD9-81ED-4DB2-BD59-A6C34878D82A}">
                    <a16:rowId xmlns:a16="http://schemas.microsoft.com/office/drawing/2014/main" val="10003"/>
                  </a:ext>
                </a:extLst>
              </a:tr>
            </a:tbl>
          </a:graphicData>
        </a:graphic>
      </p:graphicFrame>
      <p:sp>
        <p:nvSpPr>
          <p:cNvPr id="21" name="ホームベース 20"/>
          <p:cNvSpPr/>
          <p:nvPr/>
        </p:nvSpPr>
        <p:spPr>
          <a:xfrm>
            <a:off x="107504" y="116632"/>
            <a:ext cx="8700990"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a:solidFill>
                  <a:prstClr val="black"/>
                </a:solidFill>
              </a:rPr>
              <a:t>大阪府における医療的ケア児者支援のための取組（支援教育課①）</a:t>
            </a:r>
            <a:endParaRPr lang="en-US" altLang="ja-JP" sz="2000" b="1" dirty="0">
              <a:solidFill>
                <a:prstClr val="black"/>
              </a:solidFill>
            </a:endParaRPr>
          </a:p>
        </p:txBody>
      </p:sp>
      <p:graphicFrame>
        <p:nvGraphicFramePr>
          <p:cNvPr id="3" name="グラフ 2"/>
          <p:cNvGraphicFramePr/>
          <p:nvPr/>
        </p:nvGraphicFramePr>
        <p:xfrm>
          <a:off x="5625487" y="1655078"/>
          <a:ext cx="3487641" cy="3437726"/>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p:cNvSpPr txBox="1"/>
          <p:nvPr/>
        </p:nvSpPr>
        <p:spPr>
          <a:xfrm>
            <a:off x="5940152" y="1216437"/>
            <a:ext cx="2940349" cy="461665"/>
          </a:xfrm>
          <a:prstGeom prst="rect">
            <a:avLst/>
          </a:prstGeom>
          <a:noFill/>
        </p:spPr>
        <p:txBody>
          <a:bodyPr wrap="square" rtlCol="0">
            <a:spAutoFit/>
          </a:bodyPr>
          <a:lstStyle/>
          <a:p>
            <a:r>
              <a:rPr kumimoji="1" lang="ja-JP" altLang="en-US" sz="1200" dirty="0"/>
              <a:t>医療的ケア児在籍者数の推移</a:t>
            </a:r>
            <a:endParaRPr kumimoji="1" lang="en-US" altLang="ja-JP" sz="1200" dirty="0"/>
          </a:p>
          <a:p>
            <a:r>
              <a:rPr kumimoji="1" lang="ja-JP" altLang="en-US" sz="1200" dirty="0"/>
              <a:t>　　　　　　　　（</a:t>
            </a:r>
            <a:r>
              <a:rPr lang="ja-JP" altLang="en-US" sz="1200" dirty="0"/>
              <a:t>文部科学省</a:t>
            </a:r>
            <a:r>
              <a:rPr kumimoji="1" lang="ja-JP" altLang="en-US" sz="1200" dirty="0"/>
              <a:t>調査より）</a:t>
            </a:r>
          </a:p>
        </p:txBody>
      </p:sp>
      <p:sp>
        <p:nvSpPr>
          <p:cNvPr id="6" name="下矢印 5"/>
          <p:cNvSpPr/>
          <p:nvPr/>
        </p:nvSpPr>
        <p:spPr>
          <a:xfrm>
            <a:off x="7308304" y="4822376"/>
            <a:ext cx="648072" cy="648072"/>
          </a:xfrm>
          <a:prstGeom prst="downArrow">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sz="1200" dirty="0"/>
          </a:p>
          <a:p>
            <a:pPr algn="ctr"/>
            <a:r>
              <a:rPr kumimoji="1" lang="ja-JP" altLang="en-US" sz="1200" dirty="0"/>
              <a:t>内</a:t>
            </a:r>
            <a:endParaRPr kumimoji="1" lang="en-US" altLang="ja-JP" sz="1200" dirty="0"/>
          </a:p>
          <a:p>
            <a:pPr algn="ctr"/>
            <a:r>
              <a:rPr kumimoji="1" lang="ja-JP" altLang="en-US" sz="1200" dirty="0"/>
              <a:t>訳</a:t>
            </a:r>
          </a:p>
        </p:txBody>
      </p:sp>
      <p:sp>
        <p:nvSpPr>
          <p:cNvPr id="2" name="テキスト ボックス 1"/>
          <p:cNvSpPr txBox="1"/>
          <p:nvPr/>
        </p:nvSpPr>
        <p:spPr>
          <a:xfrm>
            <a:off x="7308304" y="3788876"/>
            <a:ext cx="1587849" cy="507831"/>
          </a:xfrm>
          <a:prstGeom prst="rect">
            <a:avLst/>
          </a:prstGeom>
          <a:solidFill>
            <a:schemeClr val="bg1"/>
          </a:solidFill>
          <a:ln>
            <a:solidFill>
              <a:schemeClr val="bg1">
                <a:lumMod val="75000"/>
              </a:schemeClr>
            </a:solidFill>
            <a:prstDash val="sysDot"/>
          </a:ln>
        </p:spPr>
        <p:txBody>
          <a:bodyPr wrap="square" rtlCol="0">
            <a:spAutoFit/>
          </a:bodyPr>
          <a:lstStyle/>
          <a:p>
            <a:r>
              <a:rPr kumimoji="1" lang="en-US" altLang="ja-JP" sz="900" dirty="0"/>
              <a:t>※R2</a:t>
            </a:r>
            <a:r>
              <a:rPr kumimoji="1" lang="ja-JP" altLang="en-US" sz="900" dirty="0"/>
              <a:t>は文部科学省の調査が実施されなかったため、府の調査を反映</a:t>
            </a:r>
          </a:p>
        </p:txBody>
      </p:sp>
    </p:spTree>
    <p:extLst>
      <p:ext uri="{BB962C8B-B14F-4D97-AF65-F5344CB8AC3E}">
        <p14:creationId xmlns:p14="http://schemas.microsoft.com/office/powerpoint/2010/main" val="4073100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213713" y="836712"/>
            <a:ext cx="5446267" cy="504056"/>
          </a:xfrm>
          <a:prstGeom prst="rect">
            <a:avLst/>
          </a:prstGeom>
          <a:noFill/>
          <a:ln>
            <a:noFill/>
          </a:ln>
          <a:effectLst/>
          <a:extLst>
            <a:ext uri="{909E8E84-426E-40DD-AFC4-6F175D3DCCD1}">
              <a14:hiddenFill xmlns:a14="http://schemas.microsoft.com/office/drawing/2010/main">
                <a:solidFill>
                  <a:srgbClr val="FFFFA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2700" dirty="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府立支援学校における医療的ケア</a:t>
            </a:r>
            <a:endParaRPr lang="ja-JP" altLang="ja-JP" sz="2700" dirty="0">
              <a:solidFill>
                <a:prstClr val="black">
                  <a:lumMod val="75000"/>
                  <a:lumOff val="25000"/>
                </a:prstClr>
              </a:solidFill>
              <a:cs typeface="ＭＳ Ｐゴシック" pitchFamily="50" charset="-128"/>
            </a:endParaRPr>
          </a:p>
        </p:txBody>
      </p:sp>
      <p:graphicFrame>
        <p:nvGraphicFramePr>
          <p:cNvPr id="14" name="表 13"/>
          <p:cNvGraphicFramePr>
            <a:graphicFrameLocks noGrp="1"/>
          </p:cNvGraphicFramePr>
          <p:nvPr/>
        </p:nvGraphicFramePr>
        <p:xfrm>
          <a:off x="251520" y="1340768"/>
          <a:ext cx="5182548" cy="3168353"/>
        </p:xfrm>
        <a:graphic>
          <a:graphicData uri="http://schemas.openxmlformats.org/drawingml/2006/table">
            <a:tbl>
              <a:tblPr firstRow="1">
                <a:tableStyleId>{5C22544A-7EE6-4342-B048-85BDC9FD1C3A}</a:tableStyleId>
              </a:tblPr>
              <a:tblGrid>
                <a:gridCol w="1440160">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2734276">
                  <a:extLst>
                    <a:ext uri="{9D8B030D-6E8A-4147-A177-3AD203B41FA5}">
                      <a16:colId xmlns:a16="http://schemas.microsoft.com/office/drawing/2014/main" val="20002"/>
                    </a:ext>
                  </a:extLst>
                </a:gridCol>
              </a:tblGrid>
              <a:tr h="401794">
                <a:tc>
                  <a:txBody>
                    <a:bodyPr/>
                    <a:lstStyle/>
                    <a:p>
                      <a:pPr algn="ctr"/>
                      <a:r>
                        <a:rPr kumimoji="1" lang="ja-JP" altLang="en-US" sz="1300" dirty="0">
                          <a:solidFill>
                            <a:schemeClr val="tx1"/>
                          </a:solidFill>
                          <a:latin typeface="+mn-ea"/>
                          <a:ea typeface="+mn-ea"/>
                        </a:rPr>
                        <a:t>取組み・事業</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n-ea"/>
                          <a:ea typeface="+mn-ea"/>
                        </a:rPr>
                        <a:t>開始年度</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n-ea"/>
                          <a:ea typeface="+mn-ea"/>
                        </a:rPr>
                        <a:t>備　考</a:t>
                      </a:r>
                    </a:p>
                  </a:txBody>
                  <a:tcPr anchor="ctr"/>
                </a:tc>
                <a:extLst>
                  <a:ext uri="{0D108BD9-81ED-4DB2-BD59-A6C34878D82A}">
                    <a16:rowId xmlns:a16="http://schemas.microsoft.com/office/drawing/2014/main" val="10000"/>
                  </a:ext>
                </a:extLst>
              </a:tr>
              <a:tr h="851791">
                <a:tc>
                  <a:txBody>
                    <a:bodyPr/>
                    <a:lstStyle/>
                    <a:p>
                      <a:pPr algn="l"/>
                      <a:r>
                        <a:rPr lang="ja-JP" altLang="en-US" sz="1300" dirty="0">
                          <a:latin typeface="+mn-ea"/>
                          <a:ea typeface="+mn-ea"/>
                        </a:rPr>
                        <a:t>医療的ケア実施体制整備事業</a:t>
                      </a:r>
                      <a:endParaRPr lang="en-US" altLang="ja-JP" sz="13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300" dirty="0">
                          <a:latin typeface="+mn-ea"/>
                          <a:ea typeface="+mn-ea"/>
                        </a:rPr>
                        <a:t>H24</a:t>
                      </a:r>
                      <a:r>
                        <a:rPr lang="ja-JP" altLang="en-US" sz="1300" dirty="0">
                          <a:latin typeface="+mn-ea"/>
                          <a:ea typeface="+mn-ea"/>
                        </a:rPr>
                        <a:t>年度</a:t>
                      </a:r>
                      <a:r>
                        <a:rPr lang="ja-JP" altLang="en-US" sz="1200" dirty="0">
                          <a:latin typeface="+mn-ea"/>
                          <a:ea typeface="+mn-ea"/>
                        </a:rPr>
                        <a:t>～</a:t>
                      </a:r>
                      <a:endParaRPr lang="en-US" altLang="ja-JP" sz="12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aseline="0" dirty="0">
                          <a:latin typeface="+mn-ea"/>
                          <a:ea typeface="+mn-ea"/>
                        </a:rPr>
                        <a:t>法定研修を含めた医療的ケアに関する研修会を看護協会等と連携して実施。</a:t>
                      </a:r>
                      <a:endParaRPr kumimoji="1" lang="en-US" altLang="ja-JP" sz="1300" baseline="0" dirty="0">
                        <a:latin typeface="+mn-ea"/>
                        <a:ea typeface="+mn-ea"/>
                      </a:endParaRPr>
                    </a:p>
                  </a:txBody>
                  <a:tcPr anchor="ctr"/>
                </a:tc>
                <a:extLst>
                  <a:ext uri="{0D108BD9-81ED-4DB2-BD59-A6C34878D82A}">
                    <a16:rowId xmlns:a16="http://schemas.microsoft.com/office/drawing/2014/main" val="10001"/>
                  </a:ext>
                </a:extLst>
              </a:tr>
              <a:tr h="8169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a:latin typeface="+mn-ea"/>
                          <a:ea typeface="+mn-ea"/>
                        </a:rPr>
                        <a:t>安全対策事業 </a:t>
                      </a:r>
                      <a:endParaRPr kumimoji="1" lang="ja-JP" altLang="en-US" sz="13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300" dirty="0">
                          <a:latin typeface="+mn-ea"/>
                          <a:ea typeface="+mn-ea"/>
                        </a:rPr>
                        <a:t>H</a:t>
                      </a:r>
                      <a:r>
                        <a:rPr lang="ja-JP" altLang="en-US" sz="1300" dirty="0">
                          <a:latin typeface="+mn-ea"/>
                          <a:ea typeface="+mn-ea"/>
                        </a:rPr>
                        <a:t>８年度</a:t>
                      </a:r>
                      <a:r>
                        <a:rPr lang="ja-JP" altLang="en-US" sz="1200" dirty="0">
                          <a:latin typeface="+mn-ea"/>
                          <a:ea typeface="+mn-ea"/>
                        </a:rPr>
                        <a:t>～</a:t>
                      </a:r>
                      <a:endParaRPr kumimoji="1" lang="ja-JP" altLang="en-US" sz="13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baseline="0" dirty="0">
                          <a:latin typeface="+mn-ea"/>
                          <a:ea typeface="+mn-ea"/>
                        </a:rPr>
                        <a:t>宿泊行事等の実施にあたり、看護師の付添いにかかる経費を措置。</a:t>
                      </a:r>
                      <a:endParaRPr lang="en-US" altLang="ja-JP" sz="1300" dirty="0">
                        <a:latin typeface="+mn-ea"/>
                        <a:ea typeface="+mn-ea"/>
                      </a:endParaRPr>
                    </a:p>
                  </a:txBody>
                  <a:tcPr anchor="ctr"/>
                </a:tc>
                <a:extLst>
                  <a:ext uri="{0D108BD9-81ED-4DB2-BD59-A6C34878D82A}">
                    <a16:rowId xmlns:a16="http://schemas.microsoft.com/office/drawing/2014/main" val="10002"/>
                  </a:ext>
                </a:extLst>
              </a:tr>
              <a:tr h="10978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a:latin typeface="+mn-ea"/>
                          <a:ea typeface="+mn-ea"/>
                        </a:rPr>
                        <a:t>医師への相談</a:t>
                      </a:r>
                      <a:endParaRPr lang="en-US" altLang="ja-JP" sz="1300" dirty="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a:latin typeface="+mn-ea"/>
                          <a:ea typeface="+mn-ea"/>
                        </a:rPr>
                        <a:t>事業</a:t>
                      </a:r>
                      <a:endParaRPr lang="en-US" altLang="ja-JP" sz="13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300" dirty="0">
                          <a:latin typeface="+mn-ea"/>
                          <a:ea typeface="+mn-ea"/>
                        </a:rPr>
                        <a:t>R</a:t>
                      </a:r>
                      <a:r>
                        <a:rPr lang="ja-JP" altLang="en-US" sz="1300" dirty="0">
                          <a:latin typeface="+mn-ea"/>
                          <a:ea typeface="+mn-ea"/>
                        </a:rPr>
                        <a:t>２年度</a:t>
                      </a:r>
                      <a:r>
                        <a:rPr lang="ja-JP" altLang="en-US" sz="1200" dirty="0">
                          <a:latin typeface="+mn-ea"/>
                          <a:ea typeface="+mn-ea"/>
                        </a:rPr>
                        <a:t>～</a:t>
                      </a:r>
                      <a:endParaRPr kumimoji="1" lang="ja-JP" altLang="en-US" sz="13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a:latin typeface="+mn-ea"/>
                          <a:ea typeface="+mn-ea"/>
                        </a:rPr>
                        <a:t>医療的ケアや整形外科的な対応が必要な幼児児童生徒の指導及び支援を行うために必要な医師への相談体制を整備。</a:t>
                      </a:r>
                      <a:endParaRPr kumimoji="1" lang="ja-JP" altLang="en-US" sz="1300" dirty="0">
                        <a:latin typeface="+mn-ea"/>
                        <a:ea typeface="+mn-ea"/>
                      </a:endParaRPr>
                    </a:p>
                  </a:txBody>
                  <a:tcPr anchor="ctr"/>
                </a:tc>
                <a:extLst>
                  <a:ext uri="{0D108BD9-81ED-4DB2-BD59-A6C34878D82A}">
                    <a16:rowId xmlns:a16="http://schemas.microsoft.com/office/drawing/2014/main" val="10003"/>
                  </a:ext>
                </a:extLst>
              </a:tr>
            </a:tbl>
          </a:graphicData>
        </a:graphic>
      </p:graphicFrame>
      <p:sp>
        <p:nvSpPr>
          <p:cNvPr id="15" name="テキスト ボックス 49"/>
          <p:cNvSpPr txBox="1"/>
          <p:nvPr/>
        </p:nvSpPr>
        <p:spPr>
          <a:xfrm>
            <a:off x="5796136" y="841616"/>
            <a:ext cx="3012358" cy="418075"/>
          </a:xfrm>
          <a:prstGeom prst="rect">
            <a:avLst/>
          </a:prstGeom>
          <a:solidFill>
            <a:schemeClr val="accent1">
              <a:lumMod val="20000"/>
              <a:lumOff val="80000"/>
            </a:schemeClr>
          </a:solidFill>
          <a:ln w="12700">
            <a:solidFill>
              <a:schemeClr val="accent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200"/>
              </a:lnSpc>
              <a:spcAft>
                <a:spcPts val="0"/>
              </a:spcAft>
            </a:pPr>
            <a:r>
              <a:rPr lang="ja-JP" altLang="en-US" sz="1000" kern="100" dirty="0">
                <a:latin typeface="+mj-ea"/>
                <a:ea typeface="+mj-ea"/>
                <a:cs typeface="Times New Roman"/>
              </a:rPr>
              <a:t>府立支援学校における医療的ケア児数、</a:t>
            </a:r>
            <a:endParaRPr lang="en-US" altLang="ja-JP" sz="1000" kern="100" dirty="0">
              <a:latin typeface="+mj-ea"/>
              <a:ea typeface="+mj-ea"/>
              <a:cs typeface="Times New Roman"/>
            </a:endParaRPr>
          </a:p>
          <a:p>
            <a:pPr>
              <a:lnSpc>
                <a:spcPts val="1200"/>
              </a:lnSpc>
              <a:spcAft>
                <a:spcPts val="0"/>
              </a:spcAft>
            </a:pPr>
            <a:r>
              <a:rPr lang="ja-JP" altLang="en-US" sz="1000" kern="100" dirty="0">
                <a:latin typeface="+mj-ea"/>
                <a:ea typeface="+mj-ea"/>
                <a:cs typeface="Times New Roman"/>
              </a:rPr>
              <a:t>医療的ケア実施行為数及び学校看護師配置数</a:t>
            </a:r>
            <a:r>
              <a:rPr lang="ja-JP" altLang="en-US" sz="900" kern="100" dirty="0">
                <a:effectLst>
                  <a:outerShdw blurRad="38100" dist="38100" dir="2700000" algn="tl">
                    <a:srgbClr val="000000">
                      <a:alpha val="43137"/>
                    </a:srgbClr>
                  </a:outerShdw>
                </a:effectLst>
                <a:ea typeface="HGS創英角ｺﾞｼｯｸUB"/>
                <a:cs typeface="Times New Roman"/>
              </a:rPr>
              <a:t>　　　　　　</a:t>
            </a:r>
            <a:endParaRPr lang="ja-JP" sz="900" kern="100" dirty="0">
              <a:effectLst>
                <a:outerShdw blurRad="38100" dist="38100" dir="2700000" algn="tl">
                  <a:srgbClr val="000000">
                    <a:alpha val="43137"/>
                  </a:srgbClr>
                </a:outerShdw>
              </a:effectLst>
              <a:ea typeface="ＭＳ 明朝"/>
              <a:cs typeface="Times New Roman"/>
            </a:endParaRPr>
          </a:p>
        </p:txBody>
      </p:sp>
      <p:graphicFrame>
        <p:nvGraphicFramePr>
          <p:cNvPr id="18" name="表 17"/>
          <p:cNvGraphicFramePr>
            <a:graphicFrameLocks noGrp="1"/>
          </p:cNvGraphicFramePr>
          <p:nvPr/>
        </p:nvGraphicFramePr>
        <p:xfrm>
          <a:off x="291999" y="4646963"/>
          <a:ext cx="8516495" cy="2097606"/>
        </p:xfrm>
        <a:graphic>
          <a:graphicData uri="http://schemas.openxmlformats.org/drawingml/2006/table">
            <a:tbl>
              <a:tblPr firstRow="1">
                <a:tableStyleId>{5C22544A-7EE6-4342-B048-85BDC9FD1C3A}</a:tableStyleId>
              </a:tblPr>
              <a:tblGrid>
                <a:gridCol w="8516495">
                  <a:extLst>
                    <a:ext uri="{9D8B030D-6E8A-4147-A177-3AD203B41FA5}">
                      <a16:colId xmlns:a16="http://schemas.microsoft.com/office/drawing/2014/main" val="20000"/>
                    </a:ext>
                  </a:extLst>
                </a:gridCol>
              </a:tblGrid>
              <a:tr h="294205">
                <a:tc>
                  <a:txBody>
                    <a:bodyPr/>
                    <a:lstStyle/>
                    <a:p>
                      <a:pPr algn="l"/>
                      <a:r>
                        <a:rPr kumimoji="1" lang="ja-JP" altLang="en-US" sz="1300" b="1" dirty="0">
                          <a:solidFill>
                            <a:schemeClr val="tx1"/>
                          </a:solidFill>
                          <a:latin typeface="+mn-ea"/>
                          <a:ea typeface="+mn-ea"/>
                        </a:rPr>
                        <a:t>　医療的ケア通学支援事業　（</a:t>
                      </a:r>
                      <a:r>
                        <a:rPr kumimoji="1" lang="en-US" altLang="ja-JP" sz="1300" b="1" dirty="0">
                          <a:solidFill>
                            <a:schemeClr val="tx1"/>
                          </a:solidFill>
                          <a:latin typeface="+mn-ea"/>
                          <a:ea typeface="+mn-ea"/>
                        </a:rPr>
                        <a:t>R</a:t>
                      </a:r>
                      <a:r>
                        <a:rPr kumimoji="1" lang="ja-JP" altLang="en-US" sz="1300" b="1" dirty="0">
                          <a:solidFill>
                            <a:schemeClr val="tx1"/>
                          </a:solidFill>
                          <a:latin typeface="+mn-ea"/>
                          <a:ea typeface="+mn-ea"/>
                        </a:rPr>
                        <a:t>２年度～）</a:t>
                      </a:r>
                    </a:p>
                  </a:txBody>
                  <a:tcPr anchor="ctr"/>
                </a:tc>
                <a:extLst>
                  <a:ext uri="{0D108BD9-81ED-4DB2-BD59-A6C34878D82A}">
                    <a16:rowId xmlns:a16="http://schemas.microsoft.com/office/drawing/2014/main" val="10000"/>
                  </a:ext>
                </a:extLst>
              </a:tr>
              <a:tr h="1803401">
                <a:tc>
                  <a:txBody>
                    <a:bodyPr/>
                    <a:lstStyle/>
                    <a:p>
                      <a:pPr algn="l">
                        <a:lnSpc>
                          <a:spcPts val="1500"/>
                        </a:lnSpc>
                      </a:pP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事業目的</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府立学校において、通学中に医療的ケアが必要なため、通学が困難な児童生徒等の学習機会を保障</a:t>
                      </a:r>
                      <a:r>
                        <a:rPr lang="ja-JP" altLang="en-US" sz="1100" dirty="0">
                          <a:solidFill>
                            <a:schemeClr val="tx1"/>
                          </a:solidFill>
                          <a:latin typeface="ＭＳ ゴシック" panose="020B0609070205080204" pitchFamily="49" charset="-128"/>
                          <a:ea typeface="ＭＳ ゴシック" panose="020B0609070205080204" pitchFamily="49" charset="-128"/>
                        </a:rPr>
                        <a:t>する。</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gn="l">
                        <a:lnSpc>
                          <a:spcPts val="400"/>
                        </a:lnSpc>
                      </a:pPr>
                      <a:endParaRPr lang="en-US" altLang="ja-JP" sz="1100" dirty="0">
                        <a:latin typeface="ＭＳ ゴシック" panose="020B0609070205080204" pitchFamily="49" charset="-128"/>
                        <a:ea typeface="ＭＳ ゴシック" panose="020B0609070205080204" pitchFamily="49" charset="-128"/>
                      </a:endParaRPr>
                    </a:p>
                    <a:p>
                      <a:pPr algn="l">
                        <a:lnSpc>
                          <a:spcPts val="1500"/>
                        </a:lnSpc>
                      </a:pP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事業内容</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（１）方　法：介護タクシー等に看護師等が同乗し、児童生徒等の医療的ケアを実施することにより通学を支援する。</a:t>
                      </a:r>
                      <a:endParaRPr lang="en-US" altLang="ja-JP" sz="1100" dirty="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a:latin typeface="ＭＳ ゴシック" panose="020B0609070205080204" pitchFamily="49" charset="-128"/>
                          <a:ea typeface="ＭＳ ゴシック" panose="020B0609070205080204" pitchFamily="49" charset="-128"/>
                        </a:rPr>
                        <a:t>　　　　　　（２）対象者：■府立学校に在籍していること。</a:t>
                      </a:r>
                      <a:endParaRPr lang="en-US" altLang="ja-JP" sz="1100" dirty="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a:latin typeface="ＭＳ ゴシック" panose="020B0609070205080204" pitchFamily="49" charset="-128"/>
                          <a:ea typeface="ＭＳ ゴシック" panose="020B0609070205080204" pitchFamily="49" charset="-128"/>
                        </a:rPr>
                        <a:t>　　　　　　　　　　　　　■通年に渡って通学中に次の医療的ケアが頻回に必要なため、通学が困難な状態にあり、当該通学を</a:t>
                      </a:r>
                      <a:endParaRPr lang="en-US" altLang="ja-JP" sz="1100" dirty="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a:latin typeface="ＭＳ ゴシック" panose="020B0609070205080204" pitchFamily="49" charset="-128"/>
                          <a:ea typeface="ＭＳ ゴシック" panose="020B0609070205080204" pitchFamily="49" charset="-128"/>
                        </a:rPr>
                        <a:t>　　　　　　　　　　　　　　安全に行うとともに、当該学校における当該児童生徒等に対する万全な医療的ケアの体制を確保する</a:t>
                      </a:r>
                      <a:endParaRPr lang="en-US" altLang="ja-JP" sz="1100" dirty="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a:latin typeface="ＭＳ ゴシック" panose="020B0609070205080204" pitchFamily="49" charset="-128"/>
                          <a:ea typeface="ＭＳ ゴシック" panose="020B0609070205080204" pitchFamily="49" charset="-128"/>
                        </a:rPr>
                        <a:t>　　　　　　　　　　　　　　ことができると府教委及び当該学校長が判断していること。</a:t>
                      </a:r>
                      <a:endParaRPr lang="en-US" altLang="ja-JP" sz="1100" dirty="0">
                        <a:latin typeface="+mn-ea"/>
                        <a:ea typeface="+mn-ea"/>
                      </a:endParaRPr>
                    </a:p>
                    <a:p>
                      <a:pPr algn="l">
                        <a:lnSpc>
                          <a:spcPts val="1500"/>
                        </a:lnSpc>
                      </a:pPr>
                      <a:r>
                        <a:rPr lang="ja-JP" altLang="en-US" sz="1100" dirty="0">
                          <a:latin typeface="+mn-ea"/>
                          <a:ea typeface="+mn-ea"/>
                        </a:rPr>
                        <a:t>　　　　　　　　　　　　　　　　　　　　　</a:t>
                      </a:r>
                      <a:r>
                        <a:rPr lang="ja-JP" altLang="en-US" sz="1100" baseline="0" dirty="0">
                          <a:latin typeface="+mn-ea"/>
                          <a:ea typeface="+mn-ea"/>
                        </a:rPr>
                        <a:t>    </a:t>
                      </a:r>
                      <a:r>
                        <a:rPr lang="ja-JP" altLang="en-US" sz="1100" dirty="0">
                          <a:latin typeface="+mn-ea"/>
                          <a:ea typeface="+mn-ea"/>
                        </a:rPr>
                        <a:t>①口腔内又は鼻腔内の喀痰吸引　　　  　②気管カニューレ内部等の喀痰吸引</a:t>
                      </a:r>
                      <a:endParaRPr lang="en-US" altLang="ja-JP" sz="1100" dirty="0">
                        <a:latin typeface="+mn-ea"/>
                        <a:ea typeface="+mn-ea"/>
                      </a:endParaRPr>
                    </a:p>
                    <a:p>
                      <a:pPr algn="l">
                        <a:lnSpc>
                          <a:spcPts val="1500"/>
                        </a:lnSpc>
                      </a:pPr>
                      <a:r>
                        <a:rPr lang="ja-JP" altLang="en-US" sz="1100" dirty="0">
                          <a:latin typeface="+mn-ea"/>
                          <a:ea typeface="+mn-ea"/>
                        </a:rPr>
                        <a:t>　　　　　　　　　　　　　　　　　　　　　    ③酸素療法や人工呼吸器の管理等　  　</a:t>
                      </a:r>
                      <a:r>
                        <a:rPr lang="ja-JP" altLang="en-US" sz="1100" baseline="0" dirty="0">
                          <a:latin typeface="+mn-ea"/>
                          <a:ea typeface="+mn-ea"/>
                        </a:rPr>
                        <a:t> </a:t>
                      </a:r>
                      <a:r>
                        <a:rPr lang="ja-JP" altLang="en-US" sz="1100" dirty="0">
                          <a:latin typeface="+mn-ea"/>
                          <a:ea typeface="+mn-ea"/>
                        </a:rPr>
                        <a:t>④　①～③と同等の医療的ケア</a:t>
                      </a:r>
                      <a:endParaRPr lang="en-US" altLang="ja-JP"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1"/>
                  </a:ext>
                </a:extLst>
              </a:tr>
            </a:tbl>
          </a:graphicData>
        </a:graphic>
      </p:graphicFrame>
      <p:sp>
        <p:nvSpPr>
          <p:cNvPr id="10" name="ホームベース 9"/>
          <p:cNvSpPr/>
          <p:nvPr/>
        </p:nvSpPr>
        <p:spPr>
          <a:xfrm>
            <a:off x="107504" y="116632"/>
            <a:ext cx="8700990"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a:solidFill>
                  <a:prstClr val="black"/>
                </a:solidFill>
              </a:rPr>
              <a:t>大阪府における医療的ケア児者支援のための取組み（</a:t>
            </a:r>
            <a:r>
              <a:rPr lang="ja-JP" altLang="en-US" sz="2000" b="1">
                <a:solidFill>
                  <a:prstClr val="black"/>
                </a:solidFill>
              </a:rPr>
              <a:t>支援教育課②）</a:t>
            </a:r>
            <a:endParaRPr lang="en-US" altLang="ja-JP" sz="2000" b="1" dirty="0">
              <a:solidFill>
                <a:prstClr val="black"/>
              </a:solidFill>
            </a:endParaRPr>
          </a:p>
        </p:txBody>
      </p:sp>
      <p:sp>
        <p:nvSpPr>
          <p:cNvPr id="9" name="テキスト ボックス 8"/>
          <p:cNvSpPr txBox="1"/>
          <p:nvPr/>
        </p:nvSpPr>
        <p:spPr>
          <a:xfrm>
            <a:off x="8081067" y="6397842"/>
            <a:ext cx="955429" cy="369332"/>
          </a:xfrm>
          <a:prstGeom prst="rect">
            <a:avLst/>
          </a:prstGeom>
          <a:noFill/>
        </p:spPr>
        <p:txBody>
          <a:bodyPr wrap="square" rtlCol="0">
            <a:spAutoFit/>
          </a:bodyPr>
          <a:lstStyle/>
          <a:p>
            <a:r>
              <a:rPr lang="ja-JP" altLang="en-US" dirty="0">
                <a:solidFill>
                  <a:prstClr val="black"/>
                </a:solidFill>
              </a:rPr>
              <a:t>　－</a:t>
            </a:r>
            <a:r>
              <a:rPr lang="en-US" altLang="ja-JP" dirty="0">
                <a:solidFill>
                  <a:prstClr val="black"/>
                </a:solidFill>
              </a:rPr>
              <a:t>8</a:t>
            </a:r>
            <a:r>
              <a:rPr lang="ja-JP" altLang="en-US" dirty="0">
                <a:solidFill>
                  <a:prstClr val="black"/>
                </a:solidFill>
              </a:rPr>
              <a:t>－</a:t>
            </a:r>
          </a:p>
        </p:txBody>
      </p:sp>
      <p:sp>
        <p:nvSpPr>
          <p:cNvPr id="20" name="テキスト ボックス 49"/>
          <p:cNvSpPr txBox="1"/>
          <p:nvPr/>
        </p:nvSpPr>
        <p:spPr>
          <a:xfrm>
            <a:off x="5796136" y="4091210"/>
            <a:ext cx="3012358" cy="508661"/>
          </a:xfrm>
          <a:prstGeom prst="rect">
            <a:avLst/>
          </a:prstGeom>
          <a:solidFill>
            <a:schemeClr val="bg1"/>
          </a:solidFill>
          <a:ln w="1270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000"/>
              </a:lnSpc>
              <a:spcAft>
                <a:spcPts val="0"/>
              </a:spcAft>
            </a:pPr>
            <a:r>
              <a:rPr lang="ja-JP" altLang="en-US" sz="900" kern="100" dirty="0">
                <a:latin typeface="HGPｺﾞｼｯｸM" panose="020B0600000000000000" pitchFamily="50" charset="-128"/>
                <a:ea typeface="HGPｺﾞｼｯｸM" panose="020B0600000000000000" pitchFamily="50" charset="-128"/>
                <a:cs typeface="Times New Roman"/>
              </a:rPr>
              <a:t>文部科学省「学校における医療的ケアに関する実態調査」</a:t>
            </a:r>
            <a:endParaRPr lang="en-US" altLang="ja-JP" sz="900" kern="100" dirty="0">
              <a:latin typeface="HGPｺﾞｼｯｸM" panose="020B0600000000000000" pitchFamily="50" charset="-128"/>
              <a:ea typeface="HGPｺﾞｼｯｸM" panose="020B0600000000000000" pitchFamily="50" charset="-128"/>
              <a:cs typeface="Times New Roman"/>
            </a:endParaRPr>
          </a:p>
          <a:p>
            <a:pPr>
              <a:lnSpc>
                <a:spcPts val="1000"/>
              </a:lnSpc>
              <a:spcAft>
                <a:spcPts val="0"/>
              </a:spcAft>
            </a:pPr>
            <a:r>
              <a:rPr lang="ja-JP" altLang="en-US" sz="900" kern="100" dirty="0">
                <a:latin typeface="HGPｺﾞｼｯｸM" panose="020B0600000000000000" pitchFamily="50" charset="-128"/>
                <a:ea typeface="HGPｺﾞｼｯｸM" panose="020B0600000000000000" pitchFamily="50" charset="-128"/>
                <a:cs typeface="Times New Roman"/>
              </a:rPr>
              <a:t>＊平成</a:t>
            </a:r>
            <a:r>
              <a:rPr lang="en-US" altLang="ja-JP" sz="900" kern="100" dirty="0">
                <a:latin typeface="HGPｺﾞｼｯｸM" panose="020B0600000000000000" pitchFamily="50" charset="-128"/>
                <a:ea typeface="HGPｺﾞｼｯｸM" panose="020B0600000000000000" pitchFamily="50" charset="-128"/>
                <a:cs typeface="Times New Roman"/>
              </a:rPr>
              <a:t>28</a:t>
            </a:r>
            <a:r>
              <a:rPr lang="ja-JP" altLang="en-US" sz="900" kern="100" dirty="0">
                <a:latin typeface="HGPｺﾞｼｯｸM" panose="020B0600000000000000" pitchFamily="50" charset="-128"/>
                <a:ea typeface="HGPｺﾞｼｯｸM" panose="020B0600000000000000" pitchFamily="50" charset="-128"/>
                <a:cs typeface="Times New Roman"/>
              </a:rPr>
              <a:t>年度に旧大阪市立特別支援学校を府に移管</a:t>
            </a:r>
            <a:endParaRPr lang="en-US" altLang="ja-JP" sz="900" kern="100" dirty="0">
              <a:latin typeface="HGPｺﾞｼｯｸM" panose="020B0600000000000000" pitchFamily="50" charset="-128"/>
              <a:ea typeface="HGPｺﾞｼｯｸM" panose="020B0600000000000000" pitchFamily="50" charset="-128"/>
              <a:cs typeface="Times New Roman"/>
            </a:endParaRPr>
          </a:p>
          <a:p>
            <a:pPr>
              <a:lnSpc>
                <a:spcPts val="1000"/>
              </a:lnSpc>
              <a:spcAft>
                <a:spcPts val="0"/>
              </a:spcAft>
            </a:pPr>
            <a:r>
              <a:rPr lang="ja-JP" altLang="en-US" sz="900" kern="100" dirty="0">
                <a:latin typeface="HGPｺﾞｼｯｸM" panose="020B0600000000000000" pitchFamily="50" charset="-128"/>
                <a:ea typeface="HGPｺﾞｼｯｸM" panose="020B0600000000000000" pitchFamily="50" charset="-128"/>
                <a:cs typeface="Times New Roman"/>
              </a:rPr>
              <a:t>＊令和元年度及び令和３年度に調査項目の変更あり　</a:t>
            </a:r>
            <a:r>
              <a:rPr lang="ja-JP" altLang="en-US" sz="900" kern="100" dirty="0">
                <a:effectLst>
                  <a:outerShdw blurRad="38100" dist="38100" dir="2700000" algn="tl">
                    <a:srgbClr val="000000">
                      <a:alpha val="43137"/>
                    </a:srgbClr>
                  </a:outerShdw>
                </a:effectLst>
                <a:ea typeface="HGS創英角ｺﾞｼｯｸUB"/>
                <a:cs typeface="Times New Roman"/>
              </a:rPr>
              <a:t>　　　　　</a:t>
            </a:r>
            <a:endParaRPr lang="ja-JP" sz="900" kern="100" dirty="0">
              <a:effectLst>
                <a:outerShdw blurRad="38100" dist="38100" dir="2700000" algn="tl">
                  <a:srgbClr val="000000">
                    <a:alpha val="43137"/>
                  </a:srgbClr>
                </a:outerShdw>
              </a:effectLst>
              <a:ea typeface="ＭＳ 明朝"/>
              <a:cs typeface="Times New Roman"/>
            </a:endParaRPr>
          </a:p>
        </p:txBody>
      </p:sp>
      <p:pic>
        <p:nvPicPr>
          <p:cNvPr id="3" name="図 2">
            <a:extLst>
              <a:ext uri="{FF2B5EF4-FFF2-40B4-BE49-F238E27FC236}">
                <a16:creationId xmlns:a16="http://schemas.microsoft.com/office/drawing/2014/main" id="{DF2016C7-7676-4859-AE89-1116163811F3}"/>
              </a:ext>
            </a:extLst>
          </p:cNvPr>
          <p:cNvPicPr>
            <a:picLocks noChangeAspect="1"/>
          </p:cNvPicPr>
          <p:nvPr/>
        </p:nvPicPr>
        <p:blipFill>
          <a:blip r:embed="rId2"/>
          <a:stretch>
            <a:fillRect/>
          </a:stretch>
        </p:blipFill>
        <p:spPr>
          <a:xfrm>
            <a:off x="5580112" y="1411278"/>
            <a:ext cx="3151905" cy="2645893"/>
          </a:xfrm>
          <a:prstGeom prst="rect">
            <a:avLst/>
          </a:prstGeom>
        </p:spPr>
      </p:pic>
    </p:spTree>
    <p:extLst>
      <p:ext uri="{BB962C8B-B14F-4D97-AF65-F5344CB8AC3E}">
        <p14:creationId xmlns:p14="http://schemas.microsoft.com/office/powerpoint/2010/main" val="2230632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ホームベース 3"/>
          <p:cNvSpPr/>
          <p:nvPr/>
        </p:nvSpPr>
        <p:spPr>
          <a:xfrm>
            <a:off x="107504" y="116632"/>
            <a:ext cx="8700990" cy="692696"/>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a:solidFill>
                  <a:prstClr val="black"/>
                </a:solidFill>
              </a:rPr>
              <a:t>大阪府における医療的ケア児者支援のための取組（高校教育改革課）</a:t>
            </a:r>
            <a:endParaRPr lang="en-US" altLang="ja-JP" sz="2000" b="1" dirty="0">
              <a:solidFill>
                <a:prstClr val="black"/>
              </a:solidFill>
            </a:endParaRPr>
          </a:p>
        </p:txBody>
      </p:sp>
      <p:sp>
        <p:nvSpPr>
          <p:cNvPr id="5" name="タイトル 1"/>
          <p:cNvSpPr>
            <a:spLocks noGrp="1"/>
          </p:cNvSpPr>
          <p:nvPr>
            <p:ph type="title"/>
          </p:nvPr>
        </p:nvSpPr>
        <p:spPr>
          <a:xfrm>
            <a:off x="107504" y="825352"/>
            <a:ext cx="8075240" cy="504056"/>
          </a:xfrm>
        </p:spPr>
        <p:txBody>
          <a:bodyPr>
            <a:normAutofit/>
          </a:bodyPr>
          <a:lstStyle/>
          <a:p>
            <a:r>
              <a:rPr kumimoji="1" lang="ja-JP" altLang="en-US" sz="2400" dirty="0"/>
              <a:t>大阪府立高等学校における医療的ケア（看護師の配置状況）</a:t>
            </a:r>
            <a:endParaRPr kumimoji="1" lang="ja-JP" altLang="en-US" sz="3200" dirty="0"/>
          </a:p>
        </p:txBody>
      </p:sp>
      <p:sp>
        <p:nvSpPr>
          <p:cNvPr id="6" name="テキスト ボックス 5"/>
          <p:cNvSpPr txBox="1"/>
          <p:nvPr/>
        </p:nvSpPr>
        <p:spPr>
          <a:xfrm>
            <a:off x="107504" y="1512168"/>
            <a:ext cx="3240360" cy="369332"/>
          </a:xfrm>
          <a:prstGeom prst="rect">
            <a:avLst/>
          </a:prstGeom>
          <a:noFill/>
        </p:spPr>
        <p:txBody>
          <a:bodyPr wrap="square" rtlCol="0">
            <a:spAutoFit/>
          </a:bodyPr>
          <a:lstStyle/>
          <a:p>
            <a:r>
              <a:rPr kumimoji="1"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 </a:t>
            </a:r>
            <a:r>
              <a:rPr kumimoji="1" lang="ja-JP" altLang="en-US" b="1" dirty="0">
                <a:latin typeface="HG丸ｺﾞｼｯｸM-PRO" panose="020F0600000000000000" pitchFamily="50" charset="-128"/>
                <a:ea typeface="HG丸ｺﾞｼｯｸM-PRO" panose="020F0600000000000000" pitchFamily="50" charset="-128"/>
              </a:rPr>
              <a:t>看護師配置状況の推移 </a:t>
            </a:r>
            <a:r>
              <a:rPr kumimoji="1" lang="en-US" altLang="ja-JP" b="1" dirty="0">
                <a:latin typeface="HG丸ｺﾞｼｯｸM-PRO" panose="020F0600000000000000" pitchFamily="50" charset="-128"/>
                <a:ea typeface="HG丸ｺﾞｼｯｸM-PRO" panose="020F0600000000000000" pitchFamily="50" charset="-128"/>
              </a:rPr>
              <a:t>】</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179512" y="1832313"/>
            <a:ext cx="4164487" cy="584775"/>
          </a:xfrm>
          <a:prstGeom prst="rect">
            <a:avLst/>
          </a:prstGeom>
          <a:noFill/>
        </p:spPr>
        <p:txBody>
          <a:bodyPr wrap="square" rtlCol="0">
            <a:spAutoFit/>
          </a:bodyPr>
          <a:lstStyle/>
          <a:p>
            <a:r>
              <a:rPr lang="ja-JP" altLang="en-US" sz="1600" dirty="0">
                <a:latin typeface="HG丸ｺﾞｼｯｸM-PRO" panose="020F0600000000000000" pitchFamily="50" charset="-128"/>
                <a:ea typeface="HG丸ｺﾞｼｯｸM-PRO" panose="020F0600000000000000" pitchFamily="50" charset="-128"/>
              </a:rPr>
              <a:t>・平成</a:t>
            </a:r>
            <a:r>
              <a:rPr lang="en-US" altLang="ja-JP" sz="1600" dirty="0">
                <a:latin typeface="HG丸ｺﾞｼｯｸM-PRO" panose="020F0600000000000000" pitchFamily="50" charset="-128"/>
                <a:ea typeface="HG丸ｺﾞｼｯｸM-PRO" panose="020F0600000000000000" pitchFamily="50" charset="-128"/>
              </a:rPr>
              <a:t>23</a:t>
            </a:r>
            <a:r>
              <a:rPr lang="ja-JP" altLang="en-US" sz="1600" dirty="0">
                <a:latin typeface="HG丸ｺﾞｼｯｸM-PRO" panose="020F0600000000000000" pitchFamily="50" charset="-128"/>
                <a:ea typeface="HG丸ｺﾞｼｯｸM-PRO" panose="020F0600000000000000" pitchFamily="50" charset="-128"/>
              </a:rPr>
              <a:t>年度より「エキスパート支援員」</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として看護師配置を開始　　　　　　　　　　　　　　　　　</a:t>
            </a:r>
            <a:endParaRPr lang="en-US" altLang="ja-JP" sz="1600" dirty="0">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312564" y="5172719"/>
            <a:ext cx="7870180" cy="1338828"/>
          </a:xfrm>
          <a:prstGeom prst="rect">
            <a:avLst/>
          </a:prstGeom>
          <a:noFill/>
        </p:spPr>
        <p:txBody>
          <a:bodyPr wrap="square" rtlCol="0">
            <a:spAutoFit/>
          </a:bodyPr>
          <a:lstStyle/>
          <a:p>
            <a:r>
              <a:rPr lang="en-US" altLang="ja-JP" b="1" dirty="0">
                <a:latin typeface="HG丸ｺﾞｼｯｸM-PRO" panose="020F0600000000000000" pitchFamily="50" charset="-128"/>
                <a:ea typeface="HG丸ｺﾞｼｯｸM-PRO" panose="020F0600000000000000" pitchFamily="50" charset="-128"/>
              </a:rPr>
              <a:t>【 </a:t>
            </a:r>
            <a:r>
              <a:rPr lang="ja-JP" altLang="en-US" b="1" dirty="0">
                <a:latin typeface="HG丸ｺﾞｼｯｸM-PRO" panose="020F0600000000000000" pitchFamily="50" charset="-128"/>
                <a:ea typeface="HG丸ｺﾞｼｯｸM-PRO" panose="020F0600000000000000" pitchFamily="50" charset="-128"/>
              </a:rPr>
              <a:t>医療的ケアの内容 </a:t>
            </a:r>
            <a:r>
              <a:rPr lang="en-US" altLang="ja-JP" b="1" dirty="0">
                <a:latin typeface="HG丸ｺﾞｼｯｸM-PRO" panose="020F0600000000000000" pitchFamily="50" charset="-128"/>
                <a:ea typeface="HG丸ｺﾞｼｯｸM-PRO" panose="020F0600000000000000" pitchFamily="50" charset="-128"/>
              </a:rPr>
              <a:t>】</a:t>
            </a:r>
            <a:endParaRPr lang="en-US" altLang="ja-JP" sz="1600" b="1" dirty="0">
              <a:latin typeface="HG丸ｺﾞｼｯｸM-PRO" panose="020F0600000000000000" pitchFamily="50" charset="-128"/>
              <a:ea typeface="HG丸ｺﾞｼｯｸM-PRO" panose="020F0600000000000000" pitchFamily="50" charset="-128"/>
            </a:endParaRPr>
          </a:p>
          <a:p>
            <a:r>
              <a:rPr lang="ja-JP" altLang="en-US" sz="1700" dirty="0">
                <a:latin typeface="HG丸ｺﾞｼｯｸM-PRO" panose="020F0600000000000000" pitchFamily="50" charset="-128"/>
                <a:ea typeface="HG丸ｺﾞｼｯｸM-PRO" panose="020F0600000000000000" pitchFamily="50" charset="-128"/>
              </a:rPr>
              <a:t>・たんの吸引・胃</a:t>
            </a:r>
            <a:r>
              <a:rPr lang="ja-JP" altLang="en-US" sz="1700" dirty="0" err="1">
                <a:latin typeface="HG丸ｺﾞｼｯｸM-PRO" panose="020F0600000000000000" pitchFamily="50" charset="-128"/>
                <a:ea typeface="HG丸ｺﾞｼｯｸM-PRO" panose="020F0600000000000000" pitchFamily="50" charset="-128"/>
              </a:rPr>
              <a:t>ろうに</a:t>
            </a:r>
            <a:r>
              <a:rPr lang="ja-JP" altLang="en-US" sz="1700" dirty="0">
                <a:latin typeface="HG丸ｺﾞｼｯｸM-PRO" panose="020F0600000000000000" pitchFamily="50" charset="-128"/>
                <a:ea typeface="HG丸ｺﾞｼｯｸM-PRO" panose="020F0600000000000000" pitchFamily="50" charset="-128"/>
              </a:rPr>
              <a:t>よる水分補給及び経管栄養注入　等</a:t>
            </a:r>
            <a:endParaRPr lang="en-US" altLang="ja-JP" sz="1700" dirty="0">
              <a:latin typeface="HG丸ｺﾞｼｯｸM-PRO" panose="020F0600000000000000" pitchFamily="50" charset="-128"/>
              <a:ea typeface="HG丸ｺﾞｼｯｸM-PRO" panose="020F0600000000000000" pitchFamily="50" charset="-128"/>
            </a:endParaRPr>
          </a:p>
          <a:p>
            <a:endParaRPr lang="en-US" altLang="ja-JP" sz="1100" dirty="0"/>
          </a:p>
          <a:p>
            <a:r>
              <a:rPr lang="en-US" altLang="ja-JP" b="1" dirty="0">
                <a:latin typeface="HG丸ｺﾞｼｯｸM-PRO" panose="020F0600000000000000" pitchFamily="50" charset="-128"/>
                <a:ea typeface="HG丸ｺﾞｼｯｸM-PRO" panose="020F0600000000000000" pitchFamily="50" charset="-128"/>
              </a:rPr>
              <a:t>【 </a:t>
            </a:r>
            <a:r>
              <a:rPr lang="ja-JP" altLang="en-US" b="1" dirty="0">
                <a:latin typeface="HG丸ｺﾞｼｯｸM-PRO" panose="020F0600000000000000" pitchFamily="50" charset="-128"/>
                <a:ea typeface="HG丸ｺﾞｼｯｸM-PRO" panose="020F0600000000000000" pitchFamily="50" charset="-128"/>
              </a:rPr>
              <a:t>課題 </a:t>
            </a:r>
            <a:r>
              <a:rPr lang="en-US" altLang="ja-JP" b="1" dirty="0">
                <a:latin typeface="HG丸ｺﾞｼｯｸM-PRO" panose="020F0600000000000000" pitchFamily="50" charset="-128"/>
                <a:ea typeface="HG丸ｺﾞｼｯｸM-PRO" panose="020F0600000000000000" pitchFamily="50" charset="-128"/>
              </a:rPr>
              <a:t>】</a:t>
            </a:r>
          </a:p>
          <a:p>
            <a:r>
              <a:rPr lang="ja-JP" altLang="en-US" sz="1700" dirty="0">
                <a:latin typeface="HG丸ｺﾞｼｯｸM-PRO" panose="020F0600000000000000" pitchFamily="50" charset="-128"/>
                <a:ea typeface="HG丸ｺﾞｼｯｸM-PRO" panose="020F0600000000000000" pitchFamily="50" charset="-128"/>
              </a:rPr>
              <a:t>・看護師の安定的な確保</a:t>
            </a:r>
          </a:p>
        </p:txBody>
      </p:sp>
      <p:pic>
        <p:nvPicPr>
          <p:cNvPr id="2" name="図 1">
            <a:extLst>
              <a:ext uri="{FF2B5EF4-FFF2-40B4-BE49-F238E27FC236}">
                <a16:creationId xmlns:a16="http://schemas.microsoft.com/office/drawing/2014/main" id="{41B71134-4574-44DB-90A1-326CA109449F}"/>
              </a:ext>
            </a:extLst>
          </p:cNvPr>
          <p:cNvPicPr>
            <a:picLocks noChangeAspect="1"/>
          </p:cNvPicPr>
          <p:nvPr/>
        </p:nvPicPr>
        <p:blipFill>
          <a:blip r:embed="rId2"/>
          <a:stretch>
            <a:fillRect/>
          </a:stretch>
        </p:blipFill>
        <p:spPr>
          <a:xfrm>
            <a:off x="312564" y="2417088"/>
            <a:ext cx="4584589" cy="2755631"/>
          </a:xfrm>
          <a:prstGeom prst="rect">
            <a:avLst/>
          </a:prstGeom>
        </p:spPr>
      </p:pic>
    </p:spTree>
    <p:extLst>
      <p:ext uri="{BB962C8B-B14F-4D97-AF65-F5344CB8AC3E}">
        <p14:creationId xmlns:p14="http://schemas.microsoft.com/office/powerpoint/2010/main" val="11868295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エッセンシャル">
  <a:themeElements>
    <a:clrScheme name="エレメント">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エッセンシャル">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エッセンシャル">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2120</TotalTime>
  <Words>2802</Words>
  <Application>Microsoft Office PowerPoint</Application>
  <PresentationFormat>画面に合わせる (4:3)</PresentationFormat>
  <Paragraphs>233</Paragraphs>
  <Slides>9</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9</vt:i4>
      </vt:variant>
    </vt:vector>
  </HeadingPairs>
  <TitlesOfParts>
    <vt:vector size="21" baseType="lpstr">
      <vt:lpstr>HGPｺﾞｼｯｸM</vt:lpstr>
      <vt:lpstr>HGP創英角ｺﾞｼｯｸUB</vt:lpstr>
      <vt:lpstr>HG丸ｺﾞｼｯｸM-PRO</vt:lpstr>
      <vt:lpstr>Meiryo UI</vt:lpstr>
      <vt:lpstr>ＭＳ Ｐゴシック</vt:lpstr>
      <vt:lpstr>ＭＳ ゴシック</vt:lpstr>
      <vt:lpstr>ＭＳ 明朝</vt:lpstr>
      <vt:lpstr>Arial</vt:lpstr>
      <vt:lpstr>Arial Black</vt:lpstr>
      <vt:lpstr>Calibri</vt:lpstr>
      <vt:lpstr>Wingdings</vt:lpstr>
      <vt:lpstr>エッセンシャル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大阪府立高等学校における医療的ケア（看護師の配置状況）</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【演習】 「医療福祉連携による地域支援体制構築のために</dc:title>
  <dc:creator>厚生労働省ネットワークシステム</dc:creator>
  <cp:lastModifiedBy>島村　佑子</cp:lastModifiedBy>
  <cp:revision>178</cp:revision>
  <cp:lastPrinted>2023-11-20T03:20:20Z</cp:lastPrinted>
  <dcterms:created xsi:type="dcterms:W3CDTF">2016-09-30T08:20:44Z</dcterms:created>
  <dcterms:modified xsi:type="dcterms:W3CDTF">2023-11-20T03:22:11Z</dcterms:modified>
</cp:coreProperties>
</file>