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59" r:id="rId5"/>
    <p:sldId id="261" r:id="rId6"/>
    <p:sldId id="262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FF66"/>
    <a:srgbClr val="99FF66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3BF3419-5457-4685-8B92-B867C08038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令和５年度大阪府医療的ケア児支援センターの活動実績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70F5DF-2858-4795-B307-1CCE62934F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70CA8-D0CF-4B4A-83D6-6B743608D096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75AC08-74B6-4033-9BFC-BBCB50A90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CC0BF3-45CB-4ACB-9B7A-079C62163D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04BC0-6B17-4F20-BE51-B7E442AC9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4840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令和５年度大阪府医療的ケア児支援センターの活動実績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63FDE-5FB6-432E-ABDF-A42ED38E4A5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96B5A-26B8-42C6-B4AB-F5FCEFC69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1606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C1E3-7A48-4B58-9490-FA06D69B85C8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60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0686-7EB4-4BCF-8C6E-7EDFACDA3027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6482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DD44-4754-497C-B4F5-24D1514D9DB1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9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E56-57A4-443C-AEEF-7C1A46583CE9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8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95C-B287-412B-A63A-814A5A19A445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3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EA6F-EC56-4522-8416-BFB460FB844F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0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91F4-A920-4906-AFDC-FF43379597FB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CE36-BCBB-49EB-A573-E7096CE1627B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93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2CC46-1AF9-4D38-B66D-DFB07E5BC4F3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50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0686-7EB4-4BCF-8C6E-7EDFACDA3027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4867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9E38-9467-47C3-8BAF-7F83C4780EB2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8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0686-7EB4-4BCF-8C6E-7EDFACDA3027}" type="datetime1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353F-F6EA-4AF2-BE29-D1EC38433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75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5713390" y="6015324"/>
            <a:ext cx="4192610" cy="542293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19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詳しくは、府</a:t>
            </a:r>
            <a:r>
              <a:rPr lang="en-US" altLang="ja-JP" sz="1219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HP</a:t>
            </a:r>
            <a:r>
              <a:rPr lang="ja-JP" altLang="en-US" sz="1219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をご覧ください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973242"/>
            <a:ext cx="9906000" cy="542456"/>
          </a:xfrm>
          <a:prstGeom prst="rect">
            <a:avLst/>
          </a:prstGeom>
          <a:solidFill>
            <a:srgbClr val="99CC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925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大阪府医療的ケア児支援センターについて</a:t>
            </a:r>
            <a:endParaRPr lang="ja-JP" altLang="en-US" sz="1463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482451"/>
            <a:ext cx="9947684" cy="1092607"/>
          </a:xfrm>
          <a:prstGeom prst="rect">
            <a:avLst/>
          </a:prstGeom>
          <a:solidFill>
            <a:srgbClr val="CCFF66"/>
          </a:solidFill>
        </p:spPr>
        <p:txBody>
          <a:bodyPr wrap="square" rtlCol="0">
            <a:spAutoFit/>
          </a:bodyPr>
          <a:lstStyle/>
          <a:p>
            <a:r>
              <a:rPr lang="ja-JP" altLang="en-US" sz="16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◆ </a:t>
            </a:r>
            <a:r>
              <a:rPr lang="ja-JP" altLang="en-US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日常的に呼吸管理や経管栄養、喀痰吸引等が必要な「医療的ケア児」が心身の状況等に応じた</a:t>
            </a:r>
            <a:endParaRPr lang="en-US" altLang="ja-JP" sz="1625" spc="163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</a:t>
            </a:r>
            <a:r>
              <a:rPr lang="ja-JP" altLang="en-US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適切な支援を受けられるようにすることが重要</a:t>
            </a:r>
            <a:endParaRPr lang="en-US" altLang="ja-JP" sz="1625" spc="163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◆ </a:t>
            </a:r>
            <a:r>
              <a:rPr lang="ja-JP" altLang="en-US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府では医療・保健・福祉・教育・労働等、多方面にわたる相談の総合的な窓口として、</a:t>
            </a:r>
            <a:endParaRPr lang="en-US" altLang="ja-JP" sz="1625" spc="163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2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</a:t>
            </a:r>
            <a:r>
              <a:rPr lang="ja-JP" altLang="en-US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「大阪府医療的ケア児支援センター」を令和５年４月</a:t>
            </a:r>
            <a:r>
              <a:rPr lang="en-US" altLang="ja-JP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1625" spc="163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６日に設置</a:t>
            </a:r>
            <a:endParaRPr lang="en-US" altLang="ja-JP" sz="1625" spc="163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255690" y="6255371"/>
            <a:ext cx="3619492" cy="253091"/>
            <a:chOff x="7559361" y="6502087"/>
            <a:chExt cx="4454759" cy="311497"/>
          </a:xfrm>
        </p:grpSpPr>
        <p:sp>
          <p:nvSpPr>
            <p:cNvPr id="6" name="角丸四角形 5"/>
            <p:cNvSpPr/>
            <p:nvPr/>
          </p:nvSpPr>
          <p:spPr>
            <a:xfrm>
              <a:off x="7559361" y="6502087"/>
              <a:ext cx="4454759" cy="311497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99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19" dirty="0">
                  <a:solidFill>
                    <a:schemeClr val="tx1"/>
                  </a:solidFill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　　大阪府　医療的ケア児支援センター　</a:t>
              </a: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11482146" y="6516898"/>
              <a:ext cx="531974" cy="283807"/>
            </a:xfrm>
            <a:prstGeom prst="roundRect">
              <a:avLst>
                <a:gd name="adj" fmla="val 23935"/>
              </a:avLst>
            </a:prstGeom>
            <a:solidFill>
              <a:srgbClr val="99CC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63" dirty="0"/>
                <a:t>🔍</a:t>
              </a:r>
            </a:p>
          </p:txBody>
        </p:sp>
      </p:grpSp>
      <p:sp>
        <p:nvSpPr>
          <p:cNvPr id="56" name="角丸四角形 21">
            <a:extLst>
              <a:ext uri="{FF2B5EF4-FFF2-40B4-BE49-F238E27FC236}">
                <a16:creationId xmlns:a16="http://schemas.microsoft.com/office/drawing/2014/main" id="{E0BF0CC3-560B-4D5B-B094-5555FD88CF2C}"/>
              </a:ext>
            </a:extLst>
          </p:cNvPr>
          <p:cNvSpPr/>
          <p:nvPr/>
        </p:nvSpPr>
        <p:spPr>
          <a:xfrm>
            <a:off x="210251" y="2963824"/>
            <a:ext cx="5065447" cy="417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地方独立行政法人大阪府立病院機構　大阪母子医療センター</a:t>
            </a:r>
          </a:p>
        </p:txBody>
      </p:sp>
      <p:sp>
        <p:nvSpPr>
          <p:cNvPr id="63" name="角丸四角形 21">
            <a:extLst>
              <a:ext uri="{FF2B5EF4-FFF2-40B4-BE49-F238E27FC236}">
                <a16:creationId xmlns:a16="http://schemas.microsoft.com/office/drawing/2014/main" id="{2F748D6E-9BAD-4741-8B11-8AA80A66E770}"/>
              </a:ext>
            </a:extLst>
          </p:cNvPr>
          <p:cNvSpPr/>
          <p:nvPr/>
        </p:nvSpPr>
        <p:spPr>
          <a:xfrm>
            <a:off x="210251" y="3715536"/>
            <a:ext cx="5181781" cy="3100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大阪府内に在住の医療的ケア児及びその家族、関係機関等</a:t>
            </a:r>
          </a:p>
        </p:txBody>
      </p:sp>
      <p:sp>
        <p:nvSpPr>
          <p:cNvPr id="64" name="角丸四角形 21">
            <a:extLst>
              <a:ext uri="{FF2B5EF4-FFF2-40B4-BE49-F238E27FC236}">
                <a16:creationId xmlns:a16="http://schemas.microsoft.com/office/drawing/2014/main" id="{80F90F2F-5E1D-483C-AFA8-396C3B8DAFC1}"/>
              </a:ext>
            </a:extLst>
          </p:cNvPr>
          <p:cNvSpPr/>
          <p:nvPr/>
        </p:nvSpPr>
        <p:spPr>
          <a:xfrm>
            <a:off x="210251" y="4256058"/>
            <a:ext cx="5065447" cy="9233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原則、地域の支援機関を通じてご相談ください。</a:t>
            </a:r>
            <a:endParaRPr lang="en-US" altLang="zh-TW" sz="146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38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zh-TW" altLang="en-US" sz="1138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電話番号　０７２５－５５－２６２２</a:t>
            </a:r>
            <a:endParaRPr lang="en-US" altLang="zh-TW" sz="1138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38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月曜日から金曜日の午前９時から午後５時（祝日、年末年始は除く）</a:t>
            </a:r>
            <a:endParaRPr lang="en-US" altLang="ja-JP" sz="1138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5" name="角丸四角形 21">
            <a:extLst>
              <a:ext uri="{FF2B5EF4-FFF2-40B4-BE49-F238E27FC236}">
                <a16:creationId xmlns:a16="http://schemas.microsoft.com/office/drawing/2014/main" id="{6782FCB9-ABD1-430A-85F0-169258E3F678}"/>
              </a:ext>
            </a:extLst>
          </p:cNvPr>
          <p:cNvSpPr/>
          <p:nvPr/>
        </p:nvSpPr>
        <p:spPr>
          <a:xfrm>
            <a:off x="92413" y="5330368"/>
            <a:ext cx="5741170" cy="13699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69"/>
              </a:lnSpc>
            </a:pPr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医療的ケア児及びそのご家族に対する、助言、情報の提供</a:t>
            </a:r>
          </a:p>
          <a:p>
            <a:pPr>
              <a:lnSpc>
                <a:spcPts val="1869"/>
              </a:lnSpc>
            </a:pPr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医療的ケア児を支援する関係機関に対する相談対応</a:t>
            </a:r>
          </a:p>
          <a:p>
            <a:pPr>
              <a:lnSpc>
                <a:spcPts val="1869"/>
              </a:lnSpc>
            </a:pPr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医療、保健、福祉等に関する業務を行う関係機関との連絡や調整</a:t>
            </a:r>
          </a:p>
          <a:p>
            <a:pPr>
              <a:lnSpc>
                <a:spcPts val="1869"/>
              </a:lnSpc>
            </a:pPr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医療、保健、福祉、教育、労働等に関する業務を行う関係機関への</a:t>
            </a:r>
            <a:endParaRPr lang="en-US" altLang="ja-JP" sz="1463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1869"/>
              </a:lnSpc>
            </a:pPr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医療的ケアに関する情報提供、連携構築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862" y="2826763"/>
            <a:ext cx="4933098" cy="3037583"/>
          </a:xfrm>
          <a:prstGeom prst="rect">
            <a:avLst/>
          </a:prstGeom>
        </p:spPr>
      </p:pic>
      <p:sp>
        <p:nvSpPr>
          <p:cNvPr id="20" name="角丸四角形 19"/>
          <p:cNvSpPr/>
          <p:nvPr/>
        </p:nvSpPr>
        <p:spPr>
          <a:xfrm>
            <a:off x="92414" y="5017698"/>
            <a:ext cx="2022682" cy="312670"/>
          </a:xfrm>
          <a:prstGeom prst="roundRect">
            <a:avLst/>
          </a:prstGeom>
          <a:solidFill>
            <a:srgbClr val="99CC00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センターの機能・役割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92414" y="4088466"/>
            <a:ext cx="2022682" cy="312670"/>
          </a:xfrm>
          <a:prstGeom prst="roundRect">
            <a:avLst/>
          </a:prstGeom>
          <a:solidFill>
            <a:srgbClr val="99CC00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相談窓口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92414" y="3399747"/>
            <a:ext cx="2022682" cy="312670"/>
          </a:xfrm>
          <a:prstGeom prst="roundRect">
            <a:avLst/>
          </a:prstGeom>
          <a:solidFill>
            <a:srgbClr val="99CC00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対象者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92414" y="2626850"/>
            <a:ext cx="2022682" cy="312670"/>
          </a:xfrm>
          <a:prstGeom prst="roundRect">
            <a:avLst/>
          </a:prstGeom>
          <a:solidFill>
            <a:srgbClr val="99CC00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設置場所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2802ED-8BD2-4D8D-8A35-F4BEDF4FF4CC}"/>
              </a:ext>
            </a:extLst>
          </p:cNvPr>
          <p:cNvSpPr txBox="1"/>
          <p:nvPr/>
        </p:nvSpPr>
        <p:spPr>
          <a:xfrm>
            <a:off x="8999220" y="445199"/>
            <a:ext cx="754402" cy="3174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3" b="1" dirty="0"/>
              <a:t>資料１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80758FB-1325-4CD9-8A53-1C8419EDAE75}"/>
              </a:ext>
            </a:extLst>
          </p:cNvPr>
          <p:cNvSpPr/>
          <p:nvPr/>
        </p:nvSpPr>
        <p:spPr>
          <a:xfrm>
            <a:off x="1709614" y="297694"/>
            <a:ext cx="6486772" cy="449326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令和５年度大阪府医療的ケア児支援センターの活動実績</a:t>
            </a:r>
          </a:p>
        </p:txBody>
      </p:sp>
    </p:spTree>
    <p:extLst>
      <p:ext uri="{BB962C8B-B14F-4D97-AF65-F5344CB8AC3E}">
        <p14:creationId xmlns:p14="http://schemas.microsoft.com/office/powerpoint/2010/main" val="53855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3" name="図 442">
            <a:extLst>
              <a:ext uri="{FF2B5EF4-FFF2-40B4-BE49-F238E27FC236}">
                <a16:creationId xmlns:a16="http://schemas.microsoft.com/office/drawing/2014/main" id="{49DA08CC-DFFC-4AB3-9231-2131D82D0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31" y="705580"/>
            <a:ext cx="9577137" cy="323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8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09AE55D-B8F7-4073-87CC-631BEA915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90" y="422910"/>
            <a:ext cx="9151620" cy="601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1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F46B9F1-00CA-4CFA-BB11-99A530ED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30" y="651510"/>
            <a:ext cx="9044940" cy="55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E632C7A-1CD4-455F-ABDF-AC7AECD28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19" y="705853"/>
            <a:ext cx="8929666" cy="531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6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75EA956-14E1-445E-B0A5-9A09A3B50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74" y="505303"/>
            <a:ext cx="8823158" cy="611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03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273</Words>
  <Application>Microsoft Office PowerPoint</Application>
  <PresentationFormat>A4 210 x 297 mm</PresentationFormat>
  <Paragraphs>24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瀨藤　茉仁子</dc:creator>
  <cp:lastModifiedBy>島村　佑子</cp:lastModifiedBy>
  <cp:revision>174</cp:revision>
  <cp:lastPrinted>2023-11-18T02:32:32Z</cp:lastPrinted>
  <dcterms:created xsi:type="dcterms:W3CDTF">2022-10-27T10:00:37Z</dcterms:created>
  <dcterms:modified xsi:type="dcterms:W3CDTF">2023-11-18T02:35:58Z</dcterms:modified>
</cp:coreProperties>
</file>