
<file path=[Content_Types].xml><?xml version="1.0" encoding="utf-8"?>
<Types xmlns="http://schemas.openxmlformats.org/package/2006/content-types">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xml" ContentType="application/vnd.openxmlformats-officedocument.presentationml.notesSlid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3.xml" ContentType="application/vnd.openxmlformats-officedocument.presentationml.notesSlid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4.xml" ContentType="application/vnd.openxmlformats-officedocument.presentationml.notesSlid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5.xml" ContentType="application/vnd.openxmlformats-officedocument.presentationml.notesSlid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2.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6.xml" ContentType="application/vnd.openxmlformats-officedocument.presentationml.notesSl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7.xml" ContentType="application/vnd.openxmlformats-officedocument.presentationml.notesSlid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6.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8.xml" ContentType="application/vnd.openxmlformats-officedocument.presentationml.notesSlide+xml"/>
  <Override PartName="/ppt/charts/chart17.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8.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9.xml" ContentType="application/vnd.openxmlformats-officedocument.presentationml.notesSlide+xml"/>
  <Override PartName="/ppt/charts/chart19.xml" ContentType="application/vnd.openxmlformats-officedocument.drawingml.chart+xml"/>
  <Override PartName="/ppt/charts/chart20.xml" ContentType="application/vnd.openxmlformats-officedocument.drawingml.chart+xml"/>
  <Override PartName="/ppt/notesSlides/notesSlide10.xml" ContentType="application/vnd.openxmlformats-officedocument.presentationml.notesSlide+xml"/>
  <Override PartName="/ppt/charts/chart21.xml" ContentType="application/vnd.openxmlformats-officedocument.drawingml.chart+xml"/>
  <Override PartName="/ppt/charts/style18.xml" ContentType="application/vnd.ms-office.chartstyle+xml"/>
  <Override PartName="/ppt/charts/colors18.xml" ContentType="application/vnd.ms-office.chartcolorstyle+xml"/>
  <Override PartName="/ppt/notesSlides/notesSlide11.xml" ContentType="application/vnd.openxmlformats-officedocument.presentationml.notesSlide+xml"/>
  <Override PartName="/ppt/charts/chart22.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3.xml" ContentType="application/vnd.openxmlformats-officedocument.drawingml.chart+xml"/>
  <Override PartName="/ppt/notesSlides/notesSlide12.xml" ContentType="application/vnd.openxmlformats-officedocument.presentationml.notesSlide+xml"/>
  <Override PartName="/ppt/charts/chart24.xml" ContentType="application/vnd.openxmlformats-officedocument.drawingml.chart+xml"/>
  <Override PartName="/ppt/charts/chart25.xml" ContentType="application/vnd.openxmlformats-officedocument.drawingml.chart+xml"/>
  <Override PartName="/ppt/notesSlides/notesSlide13.xml" ContentType="application/vnd.openxmlformats-officedocument.presentationml.notesSlide+xml"/>
  <Override PartName="/ppt/charts/chart26.xml" ContentType="application/vnd.openxmlformats-officedocument.drawingml.chart+xml"/>
  <Override PartName="/ppt/charts/chart27.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28.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9.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30.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31.xml" ContentType="application/vnd.openxmlformats-officedocument.drawingml.chart+xml"/>
  <Override PartName="/ppt/charts/style23.xml" ContentType="application/vnd.ms-office.chartstyle+xml"/>
  <Override PartName="/ppt/charts/colors23.xml" ContentType="application/vnd.ms-office.chartcolorstyle+xml"/>
  <Override PartName="/ppt/notesSlides/notesSlide16.xml" ContentType="application/vnd.openxmlformats-officedocument.presentationml.notesSlide+xml"/>
  <Override PartName="/ppt/charts/chart32.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33.xml" ContentType="application/vnd.openxmlformats-officedocument.drawingml.chart+xml"/>
  <Override PartName="/ppt/charts/style25.xml" ContentType="application/vnd.ms-office.chartstyle+xml"/>
  <Override PartName="/ppt/charts/colors25.xml" ContentType="application/vnd.ms-office.chartcolorstyle+xml"/>
  <Override PartName="/ppt/notesSlides/notesSlide17.xml" ContentType="application/vnd.openxmlformats-officedocument.presentationml.notesSlide+xml"/>
  <Override PartName="/ppt/charts/chart34.xml" ContentType="application/vnd.openxmlformats-officedocument.drawingml.chart+xml"/>
  <Override PartName="/ppt/charts/chart35.xml" ContentType="application/vnd.openxmlformats-officedocument.drawingml.chart+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36.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37.xml" ContentType="application/vnd.openxmlformats-officedocument.drawingml.chart+xml"/>
  <Override PartName="/ppt/charts/style27.xml" ContentType="application/vnd.ms-office.chartstyle+xml"/>
  <Override PartName="/ppt/charts/colors27.xml" ContentType="application/vnd.ms-office.chartcolorstyle+xml"/>
  <Override PartName="/ppt/notesSlides/notesSlide22.xml" ContentType="application/vnd.openxmlformats-officedocument.presentationml.notesSlide+xml"/>
  <Override PartName="/ppt/charts/chart38.xml" ContentType="application/vnd.openxmlformats-officedocument.drawingml.chart+xml"/>
  <Override PartName="/ppt/charts/style28.xml" ContentType="application/vnd.ms-office.chartstyle+xml"/>
  <Override PartName="/ppt/charts/colors28.xml" ContentType="application/vnd.ms-office.chartcolorstyle+xml"/>
  <Override PartName="/ppt/charts/chart39.xml" ContentType="application/vnd.openxmlformats-officedocument.drawingml.chart+xml"/>
  <Override PartName="/ppt/charts/style29.xml" ContentType="application/vnd.ms-office.chartstyle+xml"/>
  <Override PartName="/ppt/charts/colors29.xml" ContentType="application/vnd.ms-office.chartcolorstyle+xml"/>
  <Override PartName="/ppt/notesSlides/notesSlide23.xml" ContentType="application/vnd.openxmlformats-officedocument.presentationml.notesSlide+xml"/>
  <Override PartName="/ppt/charts/chart40.xml" ContentType="application/vnd.openxmlformats-officedocument.drawingml.chart+xml"/>
  <Override PartName="/ppt/charts/style30.xml" ContentType="application/vnd.ms-office.chartstyle+xml"/>
  <Override PartName="/ppt/charts/colors30.xml" ContentType="application/vnd.ms-office.chartcolorstyle+xml"/>
  <Override PartName="/ppt/charts/chart41.xml" ContentType="application/vnd.openxmlformats-officedocument.drawingml.chart+xml"/>
  <Override PartName="/ppt/charts/style31.xml" ContentType="application/vnd.ms-office.chartstyle+xml"/>
  <Override PartName="/ppt/charts/colors3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6"/>
  </p:notesMasterIdLst>
  <p:handoutMasterIdLst>
    <p:handoutMasterId r:id="rId27"/>
  </p:handoutMasterIdLst>
  <p:sldIdLst>
    <p:sldId id="356" r:id="rId2"/>
    <p:sldId id="359" r:id="rId3"/>
    <p:sldId id="360" r:id="rId4"/>
    <p:sldId id="383" r:id="rId5"/>
    <p:sldId id="361" r:id="rId6"/>
    <p:sldId id="371" r:id="rId7"/>
    <p:sldId id="365" r:id="rId8"/>
    <p:sldId id="388" r:id="rId9"/>
    <p:sldId id="367" r:id="rId10"/>
    <p:sldId id="362" r:id="rId11"/>
    <p:sldId id="376" r:id="rId12"/>
    <p:sldId id="392" r:id="rId13"/>
    <p:sldId id="363" r:id="rId14"/>
    <p:sldId id="368" r:id="rId15"/>
    <p:sldId id="369" r:id="rId16"/>
    <p:sldId id="387" r:id="rId17"/>
    <p:sldId id="393" r:id="rId18"/>
    <p:sldId id="389" r:id="rId19"/>
    <p:sldId id="357" r:id="rId20"/>
    <p:sldId id="358" r:id="rId21"/>
    <p:sldId id="390" r:id="rId22"/>
    <p:sldId id="384" r:id="rId23"/>
    <p:sldId id="385" r:id="rId24"/>
    <p:sldId id="386" r:id="rId2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5" userDrawn="1">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C050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97" autoAdjust="0"/>
    <p:restoredTop sz="94434" autoAdjust="0"/>
  </p:normalViewPr>
  <p:slideViewPr>
    <p:cSldViewPr>
      <p:cViewPr varScale="1">
        <p:scale>
          <a:sx n="125" d="100"/>
          <a:sy n="125" d="100"/>
        </p:scale>
        <p:origin x="1356" y="90"/>
      </p:cViewPr>
      <p:guideLst>
        <p:guide orient="horz" pos="2115"/>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0.xml"/><Relationship Id="rId1" Type="http://schemas.microsoft.com/office/2011/relationships/chartStyle" Target="style10.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1.xml"/><Relationship Id="rId1" Type="http://schemas.microsoft.com/office/2011/relationships/chartStyle" Target="style11.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2.xml"/><Relationship Id="rId1" Type="http://schemas.microsoft.com/office/2011/relationships/chartStyle" Target="style12.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4.xml"/><Relationship Id="rId1" Type="http://schemas.microsoft.com/office/2011/relationships/chartStyle" Target="style14.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5.xml"/><Relationship Id="rId1" Type="http://schemas.microsoft.com/office/2011/relationships/chartStyle" Target="style15.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6.xml"/><Relationship Id="rId1" Type="http://schemas.microsoft.com/office/2011/relationships/chartStyle" Target="style16.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7.xml"/><Relationship Id="rId1" Type="http://schemas.microsoft.com/office/2011/relationships/chartStyle" Target="style17.xml"/></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microsoft.com/office/2011/relationships/chartColorStyle" Target="colors18.xml"/><Relationship Id="rId1" Type="http://schemas.microsoft.com/office/2011/relationships/chartStyle" Target="style18.xml"/></Relationships>
</file>

<file path=ppt/charts/_rels/chart22.xml.rels><?xml version="1.0" encoding="UTF-8" standalone="yes"?>
<Relationships xmlns="http://schemas.openxmlformats.org/package/2006/relationships"><Relationship Id="rId3" Type="http://schemas.openxmlformats.org/officeDocument/2006/relationships/package" Target="../embeddings/Microsoft_Excel_Worksheet21.xlsx"/><Relationship Id="rId2" Type="http://schemas.microsoft.com/office/2011/relationships/chartColorStyle" Target="colors19.xml"/><Relationship Id="rId1" Type="http://schemas.microsoft.com/office/2011/relationships/chartStyle" Target="style19.xml"/></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8.xml.rels><?xml version="1.0" encoding="UTF-8" standalone="yes"?>
<Relationships xmlns="http://schemas.openxmlformats.org/package/2006/relationships"><Relationship Id="rId3" Type="http://schemas.openxmlformats.org/officeDocument/2006/relationships/package" Target="../embeddings/Microsoft_Excel_Worksheet27.xlsx"/><Relationship Id="rId2" Type="http://schemas.microsoft.com/office/2011/relationships/chartColorStyle" Target="colors20.xml"/><Relationship Id="rId1" Type="http://schemas.microsoft.com/office/2011/relationships/chartStyle" Target="style20.xml"/></Relationships>
</file>

<file path=ppt/charts/_rels/chart29.xml.rels><?xml version="1.0" encoding="UTF-8" standalone="yes"?>
<Relationships xmlns="http://schemas.openxmlformats.org/package/2006/relationships"><Relationship Id="rId3" Type="http://schemas.openxmlformats.org/officeDocument/2006/relationships/package" Target="../embeddings/Microsoft_Excel_Worksheet28.xlsx"/><Relationship Id="rId2" Type="http://schemas.microsoft.com/office/2011/relationships/chartColorStyle" Target="colors21.xml"/><Relationship Id="rId1" Type="http://schemas.microsoft.com/office/2011/relationships/chartStyle" Target="style2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0.xml.rels><?xml version="1.0" encoding="UTF-8" standalone="yes"?>
<Relationships xmlns="http://schemas.openxmlformats.org/package/2006/relationships"><Relationship Id="rId3" Type="http://schemas.openxmlformats.org/officeDocument/2006/relationships/package" Target="../embeddings/Microsoft_Excel_Worksheet29.xlsx"/><Relationship Id="rId2" Type="http://schemas.microsoft.com/office/2011/relationships/chartColorStyle" Target="colors22.xml"/><Relationship Id="rId1" Type="http://schemas.microsoft.com/office/2011/relationships/chartStyle" Target="style22.xml"/></Relationships>
</file>

<file path=ppt/charts/_rels/chart31.xml.rels><?xml version="1.0" encoding="UTF-8" standalone="yes"?>
<Relationships xmlns="http://schemas.openxmlformats.org/package/2006/relationships"><Relationship Id="rId3" Type="http://schemas.openxmlformats.org/officeDocument/2006/relationships/package" Target="../embeddings/Microsoft_Excel_Worksheet30.xlsx"/><Relationship Id="rId2" Type="http://schemas.microsoft.com/office/2011/relationships/chartColorStyle" Target="colors23.xml"/><Relationship Id="rId1" Type="http://schemas.microsoft.com/office/2011/relationships/chartStyle" Target="style23.xml"/></Relationships>
</file>

<file path=ppt/charts/_rels/chart32.xml.rels><?xml version="1.0" encoding="UTF-8" standalone="yes"?>
<Relationships xmlns="http://schemas.openxmlformats.org/package/2006/relationships"><Relationship Id="rId3" Type="http://schemas.openxmlformats.org/officeDocument/2006/relationships/package" Target="../embeddings/Microsoft_Excel_Worksheet31.xlsx"/><Relationship Id="rId2" Type="http://schemas.microsoft.com/office/2011/relationships/chartColorStyle" Target="colors24.xml"/><Relationship Id="rId1" Type="http://schemas.microsoft.com/office/2011/relationships/chartStyle" Target="style24.xml"/></Relationships>
</file>

<file path=ppt/charts/_rels/chart33.xml.rels><?xml version="1.0" encoding="UTF-8" standalone="yes"?>
<Relationships xmlns="http://schemas.openxmlformats.org/package/2006/relationships"><Relationship Id="rId3" Type="http://schemas.openxmlformats.org/officeDocument/2006/relationships/package" Target="../embeddings/Microsoft_Excel_Worksheet32.xlsx"/><Relationship Id="rId2" Type="http://schemas.microsoft.com/office/2011/relationships/chartColorStyle" Target="colors25.xml"/><Relationship Id="rId1" Type="http://schemas.microsoft.com/office/2011/relationships/chartStyle" Target="style25.xml"/></Relationships>
</file>

<file path=ppt/charts/_rels/chart34.xml.rels><?xml version="1.0" encoding="UTF-8" standalone="yes"?>
<Relationships xmlns="http://schemas.openxmlformats.org/package/2006/relationships"><Relationship Id="rId1" Type="http://schemas.openxmlformats.org/officeDocument/2006/relationships/package" Target="../embeddings/Microsoft_Excel_Worksheet33.xlsx"/></Relationships>
</file>

<file path=ppt/charts/_rels/chart35.xml.rels><?xml version="1.0" encoding="UTF-8" standalone="yes"?>
<Relationships xmlns="http://schemas.openxmlformats.org/package/2006/relationships"><Relationship Id="rId1" Type="http://schemas.openxmlformats.org/officeDocument/2006/relationships/package" Target="../embeddings/Microsoft_Excel_Worksheet34.xlsx"/></Relationships>
</file>

<file path=ppt/charts/_rels/chart36.xml.rels><?xml version="1.0" encoding="UTF-8" standalone="yes"?>
<Relationships xmlns="http://schemas.openxmlformats.org/package/2006/relationships"><Relationship Id="rId3" Type="http://schemas.openxmlformats.org/officeDocument/2006/relationships/package" Target="../embeddings/Microsoft_Excel_Worksheet35.xlsx"/><Relationship Id="rId2" Type="http://schemas.microsoft.com/office/2011/relationships/chartColorStyle" Target="colors26.xml"/><Relationship Id="rId1" Type="http://schemas.microsoft.com/office/2011/relationships/chartStyle" Target="style26.xml"/></Relationships>
</file>

<file path=ppt/charts/_rels/chart37.xml.rels><?xml version="1.0" encoding="UTF-8" standalone="yes"?>
<Relationships xmlns="http://schemas.openxmlformats.org/package/2006/relationships"><Relationship Id="rId3" Type="http://schemas.openxmlformats.org/officeDocument/2006/relationships/package" Target="../embeddings/Microsoft_Excel_Worksheet36.xlsx"/><Relationship Id="rId2" Type="http://schemas.microsoft.com/office/2011/relationships/chartColorStyle" Target="colors27.xml"/><Relationship Id="rId1" Type="http://schemas.microsoft.com/office/2011/relationships/chartStyle" Target="style27.xml"/></Relationships>
</file>

<file path=ppt/charts/_rels/chart38.xml.rels><?xml version="1.0" encoding="UTF-8" standalone="yes"?>
<Relationships xmlns="http://schemas.openxmlformats.org/package/2006/relationships"><Relationship Id="rId3" Type="http://schemas.openxmlformats.org/officeDocument/2006/relationships/package" Target="../embeddings/Microsoft_Excel_Worksheet37.xlsx"/><Relationship Id="rId2" Type="http://schemas.microsoft.com/office/2011/relationships/chartColorStyle" Target="colors28.xml"/><Relationship Id="rId1" Type="http://schemas.microsoft.com/office/2011/relationships/chartStyle" Target="style28.xml"/></Relationships>
</file>

<file path=ppt/charts/_rels/chart39.xml.rels><?xml version="1.0" encoding="UTF-8" standalone="yes"?>
<Relationships xmlns="http://schemas.openxmlformats.org/package/2006/relationships"><Relationship Id="rId3" Type="http://schemas.openxmlformats.org/officeDocument/2006/relationships/package" Target="../embeddings/Microsoft_Excel_Worksheet38.xlsx"/><Relationship Id="rId2" Type="http://schemas.microsoft.com/office/2011/relationships/chartColorStyle" Target="colors29.xml"/><Relationship Id="rId1" Type="http://schemas.microsoft.com/office/2011/relationships/chartStyle" Target="style29.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0.xml.rels><?xml version="1.0" encoding="UTF-8" standalone="yes"?>
<Relationships xmlns="http://schemas.openxmlformats.org/package/2006/relationships"><Relationship Id="rId3" Type="http://schemas.openxmlformats.org/officeDocument/2006/relationships/package" Target="../embeddings/Microsoft_Excel_Worksheet39.xlsx"/><Relationship Id="rId2" Type="http://schemas.microsoft.com/office/2011/relationships/chartColorStyle" Target="colors30.xml"/><Relationship Id="rId1" Type="http://schemas.microsoft.com/office/2011/relationships/chartStyle" Target="style30.xml"/></Relationships>
</file>

<file path=ppt/charts/_rels/chart41.xml.rels><?xml version="1.0" encoding="UTF-8" standalone="yes"?>
<Relationships xmlns="http://schemas.openxmlformats.org/package/2006/relationships"><Relationship Id="rId3" Type="http://schemas.openxmlformats.org/officeDocument/2006/relationships/package" Target="../embeddings/Microsoft_Excel_Worksheet40.xlsx"/><Relationship Id="rId2" Type="http://schemas.microsoft.com/office/2011/relationships/chartColorStyle" Target="colors31.xml"/><Relationship Id="rId1" Type="http://schemas.microsoft.com/office/2011/relationships/chartStyle" Target="style31.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4534002892634752"/>
          <c:y val="0.11292774741150045"/>
          <c:w val="0.302996525602786"/>
          <c:h val="0.8251957602857708"/>
        </c:manualLayout>
      </c:layout>
      <c:pieChart>
        <c:varyColors val="1"/>
        <c:ser>
          <c:idx val="0"/>
          <c:order val="0"/>
          <c:tx>
            <c:strRef>
              <c:f>Sheet1!$B$1</c:f>
              <c:strCache>
                <c:ptCount val="1"/>
                <c:pt idx="0">
                  <c:v>待機者となった年度</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CF61-493B-A1FD-4D5B6C137E64}"/>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CF61-493B-A1FD-4D5B6C137E64}"/>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CF61-493B-A1FD-4D5B6C137E64}"/>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CF61-493B-A1FD-4D5B6C137E64}"/>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CF61-493B-A1FD-4D5B6C137E64}"/>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CF61-493B-A1FD-4D5B6C137E64}"/>
              </c:ext>
            </c:extLst>
          </c:dPt>
          <c:dLbls>
            <c:dLbl>
              <c:idx val="0"/>
              <c:layout>
                <c:manualLayout>
                  <c:x val="-4.5532494782724406E-2"/>
                  <c:y val="-8.0685169286932104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C90BEC0D-3BA1-426E-B5B5-0B1E96E53B88}" type="CATEGORYNAME">
                      <a:rPr lang="ja-JP" altLang="pt-BR"/>
                      <a:pPr>
                        <a:defRPr sz="1197" b="0" i="0" u="none" strike="noStrike" kern="1200" baseline="0">
                          <a:solidFill>
                            <a:schemeClr val="tx1">
                              <a:lumMod val="75000"/>
                              <a:lumOff val="25000"/>
                            </a:schemeClr>
                          </a:solidFill>
                          <a:latin typeface="+mn-lt"/>
                          <a:ea typeface="+mn-ea"/>
                          <a:cs typeface="+mn-cs"/>
                        </a:defRPr>
                      </a:pPr>
                      <a:t>[分類名]</a:t>
                    </a:fld>
                    <a:r>
                      <a:rPr lang="pt-BR" altLang="ja-JP" baseline="0" dirty="0"/>
                      <a:t>, </a:t>
                    </a:r>
                  </a:p>
                  <a:p>
                    <a:pPr>
                      <a:defRPr sz="1197" b="0" i="0" u="none" strike="noStrike" kern="1200" baseline="0">
                        <a:solidFill>
                          <a:schemeClr val="tx1">
                            <a:lumMod val="75000"/>
                            <a:lumOff val="25000"/>
                          </a:schemeClr>
                        </a:solidFill>
                        <a:latin typeface="+mn-lt"/>
                        <a:ea typeface="+mn-ea"/>
                        <a:cs typeface="+mn-cs"/>
                      </a:defRPr>
                    </a:pPr>
                    <a:fld id="{9B283A2B-3137-4F40-BFBF-1D6E50225102}" type="VALUE">
                      <a:rPr lang="pt-BR" altLang="ja-JP" baseline="0" smtClean="0"/>
                      <a:pPr>
                        <a:defRPr sz="1197" b="0" i="0" u="none" strike="noStrike" kern="1200" baseline="0">
                          <a:solidFill>
                            <a:schemeClr val="tx1">
                              <a:lumMod val="75000"/>
                              <a:lumOff val="25000"/>
                            </a:schemeClr>
                          </a:solidFill>
                          <a:latin typeface="+mn-lt"/>
                          <a:ea typeface="+mn-ea"/>
                          <a:cs typeface="+mn-cs"/>
                        </a:defRPr>
                      </a:pPr>
                      <a:t>[値]</a:t>
                    </a:fld>
                    <a:r>
                      <a:rPr lang="ja-JP" altLang="pt-BR" baseline="0" dirty="0"/>
                      <a:t>人</a:t>
                    </a:r>
                    <a:r>
                      <a:rPr lang="pt-BR" altLang="ja-JP" baseline="0" dirty="0"/>
                      <a:t>, </a:t>
                    </a:r>
                    <a:fld id="{6720D66C-71C0-450B-876D-CFE97FE91D50}" type="PERCENTAGE">
                      <a:rPr lang="pt-BR" altLang="ja-JP" baseline="0"/>
                      <a:pPr>
                        <a:defRPr sz="1197" b="0" i="0" u="none" strike="noStrike" kern="1200" baseline="0">
                          <a:solidFill>
                            <a:schemeClr val="tx1">
                              <a:lumMod val="75000"/>
                              <a:lumOff val="25000"/>
                            </a:schemeClr>
                          </a:solidFill>
                          <a:latin typeface="+mn-lt"/>
                          <a:ea typeface="+mn-ea"/>
                          <a:cs typeface="+mn-cs"/>
                        </a:defRPr>
                      </a:pPr>
                      <a:t>[パーセンテージ]</a:t>
                    </a:fld>
                    <a:endParaRPr lang="pt-BR" altLang="ja-JP" baseline="0" dirty="0"/>
                  </a:p>
                </c:rich>
              </c:tx>
              <c:numFmt formatCode="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8959267114773574"/>
                      <c:h val="0.23974019430734503"/>
                    </c:manualLayout>
                  </c15:layout>
                  <c15:dlblFieldTable/>
                  <c15:showDataLabelsRange val="0"/>
                </c:ext>
                <c:ext xmlns:c16="http://schemas.microsoft.com/office/drawing/2014/chart" uri="{C3380CC4-5D6E-409C-BE32-E72D297353CC}">
                  <c16:uniqueId val="{00000001-CF61-493B-A1FD-4D5B6C137E64}"/>
                </c:ext>
              </c:extLst>
            </c:dLbl>
            <c:dLbl>
              <c:idx val="1"/>
              <c:layout>
                <c:manualLayout>
                  <c:x val="-3.0649161341204954E-2"/>
                  <c:y val="5.2865221239231257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r>
                      <a:rPr lang="pl-PL" altLang="ja-JP" baseline="0" dirty="0"/>
                      <a:t>R</a:t>
                    </a:r>
                    <a:r>
                      <a:rPr lang="ja-JP" altLang="pl-PL" baseline="0" dirty="0"/>
                      <a:t>元年度</a:t>
                    </a:r>
                    <a:r>
                      <a:rPr lang="pl-PL" altLang="ja-JP" baseline="0" dirty="0"/>
                      <a:t>, 92</a:t>
                    </a:r>
                    <a:r>
                      <a:rPr lang="ja-JP" altLang="pl-PL" baseline="0" dirty="0"/>
                      <a:t>人</a:t>
                    </a:r>
                    <a:r>
                      <a:rPr lang="pl-PL" altLang="ja-JP" baseline="0" dirty="0"/>
                      <a:t>, 7%</a:t>
                    </a:r>
                  </a:p>
                </c:rich>
              </c:tx>
              <c:numFmt formatCode="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7315155901606886"/>
                      <c:h val="0.12046646579622808"/>
                    </c:manualLayout>
                  </c15:layout>
                  <c15:showDataLabelsRange val="0"/>
                </c:ext>
                <c:ext xmlns:c16="http://schemas.microsoft.com/office/drawing/2014/chart" uri="{C3380CC4-5D6E-409C-BE32-E72D297353CC}">
                  <c16:uniqueId val="{00000003-CF61-493B-A1FD-4D5B6C137E64}"/>
                </c:ext>
              </c:extLst>
            </c:dLbl>
            <c:dLbl>
              <c:idx val="2"/>
              <c:layout>
                <c:manualLayout>
                  <c:x val="-2.3984254051299694E-2"/>
                  <c:y val="6.3640185578651545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r>
                      <a:rPr lang="pt-BR" altLang="ja-JP" baseline="0" dirty="0"/>
                      <a:t>R2</a:t>
                    </a:r>
                    <a:r>
                      <a:rPr lang="ja-JP" altLang="pt-BR" baseline="0" dirty="0"/>
                      <a:t>年度</a:t>
                    </a:r>
                    <a:r>
                      <a:rPr lang="pt-BR" altLang="ja-JP" baseline="0" dirty="0"/>
                      <a:t>, 93</a:t>
                    </a:r>
                    <a:r>
                      <a:rPr lang="ja-JP" altLang="pt-BR" baseline="0" dirty="0"/>
                      <a:t>人</a:t>
                    </a:r>
                    <a:r>
                      <a:rPr lang="pt-BR" altLang="ja-JP" baseline="0" dirty="0"/>
                      <a:t>, 8%</a:t>
                    </a:r>
                  </a:p>
                </c:rich>
              </c:tx>
              <c:numFmt formatCode="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6847690442730054"/>
                      <c:h val="0.12046646579622808"/>
                    </c:manualLayout>
                  </c15:layout>
                  <c15:showDataLabelsRange val="0"/>
                </c:ext>
                <c:ext xmlns:c16="http://schemas.microsoft.com/office/drawing/2014/chart" uri="{C3380CC4-5D6E-409C-BE32-E72D297353CC}">
                  <c16:uniqueId val="{00000005-CF61-493B-A1FD-4D5B6C137E64}"/>
                </c:ext>
              </c:extLst>
            </c:dLbl>
            <c:dLbl>
              <c:idx val="3"/>
              <c:layout>
                <c:manualLayout>
                  <c:x val="-8.154630149524035E-2"/>
                  <c:y val="7.1249341204625991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FD2AF570-B6EE-4BFD-A261-AAB272342D84}" type="CATEGORYNAME">
                      <a:rPr lang="ja-JP" altLang="pt-BR"/>
                      <a:pPr>
                        <a:defRPr sz="1197" b="0" i="0" u="none" strike="noStrike" kern="1200" baseline="0">
                          <a:solidFill>
                            <a:schemeClr val="tx1">
                              <a:lumMod val="75000"/>
                              <a:lumOff val="25000"/>
                            </a:schemeClr>
                          </a:solidFill>
                          <a:latin typeface="+mn-lt"/>
                          <a:ea typeface="+mn-ea"/>
                          <a:cs typeface="+mn-cs"/>
                        </a:defRPr>
                      </a:pPr>
                      <a:t>[分類名]</a:t>
                    </a:fld>
                    <a:r>
                      <a:rPr lang="pt-BR" altLang="ja-JP" baseline="0" dirty="0"/>
                      <a:t>, </a:t>
                    </a:r>
                    <a:fld id="{C9FC7A1B-D3E0-4B95-AAB0-B1B0F47481B7}" type="VALUE">
                      <a:rPr lang="pt-BR" altLang="ja-JP" baseline="0" smtClean="0"/>
                      <a:pPr>
                        <a:defRPr sz="1197" b="0" i="0" u="none" strike="noStrike" kern="1200" baseline="0">
                          <a:solidFill>
                            <a:schemeClr val="tx1">
                              <a:lumMod val="75000"/>
                              <a:lumOff val="25000"/>
                            </a:schemeClr>
                          </a:solidFill>
                          <a:latin typeface="+mn-lt"/>
                          <a:ea typeface="+mn-ea"/>
                          <a:cs typeface="+mn-cs"/>
                        </a:defRPr>
                      </a:pPr>
                      <a:t>[値]</a:t>
                    </a:fld>
                    <a:r>
                      <a:rPr lang="ja-JP" altLang="pt-BR" baseline="0" dirty="0"/>
                      <a:t>人</a:t>
                    </a:r>
                    <a:r>
                      <a:rPr lang="pt-BR" altLang="ja-JP" baseline="0" dirty="0"/>
                      <a:t>, </a:t>
                    </a:r>
                    <a:fld id="{8E754CD4-57DB-4EAB-B0B6-4D6217D24920}" type="PERCENTAGE">
                      <a:rPr lang="pt-BR" altLang="ja-JP" baseline="0"/>
                      <a:pPr>
                        <a:defRPr sz="1197" b="0" i="0" u="none" strike="noStrike" kern="1200" baseline="0">
                          <a:solidFill>
                            <a:schemeClr val="tx1">
                              <a:lumMod val="75000"/>
                              <a:lumOff val="25000"/>
                            </a:schemeClr>
                          </a:solidFill>
                          <a:latin typeface="+mn-lt"/>
                          <a:ea typeface="+mn-ea"/>
                          <a:cs typeface="+mn-cs"/>
                        </a:defRPr>
                      </a:pPr>
                      <a:t>[パーセンテージ]</a:t>
                    </a:fld>
                    <a:endParaRPr lang="pt-BR" altLang="ja-JP" baseline="0" dirty="0"/>
                  </a:p>
                </c:rich>
              </c:tx>
              <c:numFmt formatCode="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4857255177517193"/>
                      <c:h val="0.14853087250472621"/>
                    </c:manualLayout>
                  </c15:layout>
                  <c15:dlblFieldTable/>
                  <c15:showDataLabelsRange val="0"/>
                </c:ext>
                <c:ext xmlns:c16="http://schemas.microsoft.com/office/drawing/2014/chart" uri="{C3380CC4-5D6E-409C-BE32-E72D297353CC}">
                  <c16:uniqueId val="{00000007-CF61-493B-A1FD-4D5B6C137E64}"/>
                </c:ext>
              </c:extLst>
            </c:dLbl>
            <c:dLbl>
              <c:idx val="4"/>
              <c:layout>
                <c:manualLayout>
                  <c:x val="-0.12279290174644852"/>
                  <c:y val="8.1251429461660599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43C9C73C-CC7B-4C35-98AD-C35DE168D931}" type="CATEGORYNAME">
                      <a:rPr lang="ja-JP" altLang="pt-BR"/>
                      <a:pPr>
                        <a:defRPr sz="1197" b="0" i="0" u="none" strike="noStrike" kern="1200" baseline="0">
                          <a:solidFill>
                            <a:schemeClr val="tx1">
                              <a:lumMod val="75000"/>
                              <a:lumOff val="25000"/>
                            </a:schemeClr>
                          </a:solidFill>
                          <a:latin typeface="+mn-lt"/>
                          <a:ea typeface="+mn-ea"/>
                          <a:cs typeface="+mn-cs"/>
                        </a:defRPr>
                      </a:pPr>
                      <a:t>[分類名]</a:t>
                    </a:fld>
                    <a:r>
                      <a:rPr lang="pt-BR" altLang="ja-JP" baseline="0" dirty="0"/>
                      <a:t>, </a:t>
                    </a:r>
                    <a:fld id="{FB885461-97BF-4EFD-8490-6D1E5C7FA90E}" type="VALUE">
                      <a:rPr lang="pt-BR" altLang="ja-JP" baseline="0" smtClean="0"/>
                      <a:pPr>
                        <a:defRPr sz="1197" b="0" i="0" u="none" strike="noStrike" kern="1200" baseline="0">
                          <a:solidFill>
                            <a:schemeClr val="tx1">
                              <a:lumMod val="75000"/>
                              <a:lumOff val="25000"/>
                            </a:schemeClr>
                          </a:solidFill>
                          <a:latin typeface="+mn-lt"/>
                          <a:ea typeface="+mn-ea"/>
                          <a:cs typeface="+mn-cs"/>
                        </a:defRPr>
                      </a:pPr>
                      <a:t>[値]</a:t>
                    </a:fld>
                    <a:r>
                      <a:rPr lang="ja-JP" altLang="pt-BR" baseline="0" dirty="0"/>
                      <a:t>人</a:t>
                    </a:r>
                    <a:r>
                      <a:rPr lang="pt-BR" altLang="ja-JP" baseline="0" dirty="0"/>
                      <a:t>, </a:t>
                    </a:r>
                    <a:fld id="{188A68D1-1124-4543-A2E4-53363C2A539A}" type="PERCENTAGE">
                      <a:rPr lang="pt-BR" altLang="ja-JP" baseline="0"/>
                      <a:pPr>
                        <a:defRPr sz="1197" b="0" i="0" u="none" strike="noStrike" kern="1200" baseline="0">
                          <a:solidFill>
                            <a:schemeClr val="tx1">
                              <a:lumMod val="75000"/>
                              <a:lumOff val="25000"/>
                            </a:schemeClr>
                          </a:solidFill>
                          <a:latin typeface="+mn-lt"/>
                          <a:ea typeface="+mn-ea"/>
                          <a:cs typeface="+mn-cs"/>
                        </a:defRPr>
                      </a:pPr>
                      <a:t>[パーセンテージ]</a:t>
                    </a:fld>
                    <a:endParaRPr lang="pt-BR" altLang="ja-JP" baseline="0" dirty="0"/>
                  </a:p>
                </c:rich>
              </c:tx>
              <c:numFmt formatCode="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4397700828597482"/>
                      <c:h val="0.12046646579622812"/>
                    </c:manualLayout>
                  </c15:layout>
                  <c15:dlblFieldTable/>
                  <c15:showDataLabelsRange val="0"/>
                </c:ext>
                <c:ext xmlns:c16="http://schemas.microsoft.com/office/drawing/2014/chart" uri="{C3380CC4-5D6E-409C-BE32-E72D297353CC}">
                  <c16:uniqueId val="{00000009-CF61-493B-A1FD-4D5B6C137E64}"/>
                </c:ext>
              </c:extLst>
            </c:dLbl>
            <c:dLbl>
              <c:idx val="5"/>
              <c:layout>
                <c:manualLayout>
                  <c:x val="-0.10683031034270117"/>
                  <c:y val="2.8064682932973564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7540A3A2-BC56-44BE-AE69-77A8403B59B8}" type="CATEGORYNAME">
                      <a:rPr lang="ja-JP" altLang="pt-BR"/>
                      <a:pPr>
                        <a:defRPr sz="1197" b="0" i="0" u="none" strike="noStrike" kern="1200" baseline="0">
                          <a:solidFill>
                            <a:schemeClr val="tx1">
                              <a:lumMod val="75000"/>
                              <a:lumOff val="25000"/>
                            </a:schemeClr>
                          </a:solidFill>
                          <a:latin typeface="+mn-lt"/>
                          <a:ea typeface="+mn-ea"/>
                          <a:cs typeface="+mn-cs"/>
                        </a:defRPr>
                      </a:pPr>
                      <a:t>[分類名]</a:t>
                    </a:fld>
                    <a:r>
                      <a:rPr lang="pt-BR" altLang="ja-JP" baseline="0" dirty="0"/>
                      <a:t>, </a:t>
                    </a:r>
                    <a:fld id="{BDD3D873-F273-4D3A-BB72-870925B8AF28}" type="VALUE">
                      <a:rPr lang="pt-BR" altLang="ja-JP" baseline="0" smtClean="0"/>
                      <a:pPr>
                        <a:defRPr sz="1197" b="0" i="0" u="none" strike="noStrike" kern="1200" baseline="0">
                          <a:solidFill>
                            <a:schemeClr val="tx1">
                              <a:lumMod val="75000"/>
                              <a:lumOff val="25000"/>
                            </a:schemeClr>
                          </a:solidFill>
                          <a:latin typeface="+mn-lt"/>
                          <a:ea typeface="+mn-ea"/>
                          <a:cs typeface="+mn-cs"/>
                        </a:defRPr>
                      </a:pPr>
                      <a:t>[値]</a:t>
                    </a:fld>
                    <a:r>
                      <a:rPr lang="ja-JP" altLang="pt-BR" baseline="0" dirty="0"/>
                      <a:t>人</a:t>
                    </a:r>
                    <a:r>
                      <a:rPr lang="pt-BR" altLang="ja-JP" baseline="0" dirty="0"/>
                      <a:t>, </a:t>
                    </a:r>
                    <a:fld id="{01F04A49-4472-4E3A-81B5-B37EC167F571}" type="PERCENTAGE">
                      <a:rPr lang="pt-BR" altLang="ja-JP" baseline="0"/>
                      <a:pPr>
                        <a:defRPr sz="1197" b="0" i="0" u="none" strike="noStrike" kern="1200" baseline="0">
                          <a:solidFill>
                            <a:schemeClr val="tx1">
                              <a:lumMod val="75000"/>
                              <a:lumOff val="25000"/>
                            </a:schemeClr>
                          </a:solidFill>
                          <a:latin typeface="+mn-lt"/>
                          <a:ea typeface="+mn-ea"/>
                          <a:cs typeface="+mn-cs"/>
                        </a:defRPr>
                      </a:pPr>
                      <a:t>[パーセンテージ]</a:t>
                    </a:fld>
                    <a:endParaRPr lang="pt-BR" altLang="ja-JP" baseline="0" dirty="0"/>
                  </a:p>
                </c:rich>
              </c:tx>
              <c:numFmt formatCode="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layout>
                    <c:manualLayout>
                      <c:w val="0.27942385211823006"/>
                      <c:h val="0.12046646579622808"/>
                    </c:manualLayout>
                  </c15:layout>
                  <c15:dlblFieldTable/>
                  <c15:showDataLabelsRange val="0"/>
                </c:ext>
                <c:ext xmlns:c16="http://schemas.microsoft.com/office/drawing/2014/chart" uri="{C3380CC4-5D6E-409C-BE32-E72D297353CC}">
                  <c16:uniqueId val="{0000000B-CF61-493B-A1FD-4D5B6C137E64}"/>
                </c:ext>
              </c:extLst>
            </c:dLbl>
            <c:dLbl>
              <c:idx val="6"/>
              <c:layout>
                <c:manualLayout>
                  <c:x val="-7.4709276851524287E-2"/>
                  <c:y val="0"/>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04C0B414-2CAB-4709-A6B4-A75050962E7D}" type="CATEGORYNAME">
                      <a:rPr lang="ja-JP" altLang="pt-BR"/>
                      <a:pPr>
                        <a:defRPr sz="1197" b="0" i="0" u="none" strike="noStrike" kern="1200" baseline="0">
                          <a:solidFill>
                            <a:schemeClr val="tx1">
                              <a:lumMod val="75000"/>
                              <a:lumOff val="25000"/>
                            </a:schemeClr>
                          </a:solidFill>
                          <a:latin typeface="+mn-lt"/>
                          <a:ea typeface="+mn-ea"/>
                          <a:cs typeface="+mn-cs"/>
                        </a:defRPr>
                      </a:pPr>
                      <a:t>[分類名]</a:t>
                    </a:fld>
                    <a:r>
                      <a:rPr lang="pt-BR" altLang="ja-JP" baseline="0"/>
                      <a:t>, </a:t>
                    </a:r>
                    <a:fld id="{9A63A326-AA5B-4F18-9272-0FA8FD8A498C}" type="VALUE">
                      <a:rPr lang="pt-BR" altLang="ja-JP" baseline="0" smtClean="0"/>
                      <a:pPr>
                        <a:defRPr sz="1197" b="0" i="0" u="none" strike="noStrike" kern="1200" baseline="0">
                          <a:solidFill>
                            <a:schemeClr val="tx1">
                              <a:lumMod val="75000"/>
                              <a:lumOff val="25000"/>
                            </a:schemeClr>
                          </a:solidFill>
                          <a:latin typeface="+mn-lt"/>
                          <a:ea typeface="+mn-ea"/>
                          <a:cs typeface="+mn-cs"/>
                        </a:defRPr>
                      </a:pPr>
                      <a:t>[値]</a:t>
                    </a:fld>
                    <a:r>
                      <a:rPr lang="ja-JP" altLang="pt-BR" baseline="0"/>
                      <a:t>人</a:t>
                    </a:r>
                    <a:r>
                      <a:rPr lang="pt-BR" altLang="ja-JP" baseline="0"/>
                      <a:t>, </a:t>
                    </a:r>
                    <a:fld id="{1EFB03A9-C661-4F39-83F3-2CAE6F210172}" type="PERCENTAGE">
                      <a:rPr lang="pt-BR" altLang="ja-JP" baseline="0"/>
                      <a:pPr>
                        <a:defRPr sz="1197" b="0" i="0" u="none" strike="noStrike" kern="1200" baseline="0">
                          <a:solidFill>
                            <a:schemeClr val="tx1">
                              <a:lumMod val="75000"/>
                              <a:lumOff val="25000"/>
                            </a:schemeClr>
                          </a:solidFill>
                          <a:latin typeface="+mn-lt"/>
                          <a:ea typeface="+mn-ea"/>
                          <a:cs typeface="+mn-cs"/>
                        </a:defRPr>
                      </a:pPr>
                      <a:t>[パーセンテージ]</a:t>
                    </a:fld>
                    <a:endParaRPr lang="pt-BR" altLang="ja-JP" baseline="0"/>
                  </a:p>
                </c:rich>
              </c:tx>
              <c:numFmt formatCode="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31944656308927627"/>
                      <c:h val="0.11751970309183579"/>
                    </c:manualLayout>
                  </c15:layout>
                  <c15:dlblFieldTable/>
                  <c15:showDataLabelsRange val="0"/>
                </c:ext>
                <c:ext xmlns:c16="http://schemas.microsoft.com/office/drawing/2014/chart" uri="{C3380CC4-5D6E-409C-BE32-E72D297353CC}">
                  <c16:uniqueId val="{0000000C-381C-4D54-9A32-220B0108DD98}"/>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15:spPr xmlns:c15="http://schemas.microsoft.com/office/drawing/2012/chart">
                  <a:prstGeom prst="rect">
                    <a:avLst/>
                  </a:prstGeom>
                </c15:spPr>
              </c:ext>
            </c:extLst>
          </c:dLbls>
          <c:cat>
            <c:strRef>
              <c:f>Sheet1!$A$2:$A$7</c:f>
              <c:strCache>
                <c:ptCount val="6"/>
                <c:pt idx="0">
                  <c:v>H30年度以前</c:v>
                </c:pt>
                <c:pt idx="1">
                  <c:v>R元年度</c:v>
                </c:pt>
                <c:pt idx="2">
                  <c:v>R2年度</c:v>
                </c:pt>
                <c:pt idx="3">
                  <c:v>R3年度</c:v>
                </c:pt>
                <c:pt idx="4">
                  <c:v>R4年度</c:v>
                </c:pt>
                <c:pt idx="5">
                  <c:v>R5年度</c:v>
                </c:pt>
              </c:strCache>
            </c:strRef>
          </c:cat>
          <c:val>
            <c:numRef>
              <c:f>Sheet1!$B$2:$B$7</c:f>
              <c:numCache>
                <c:formatCode>General</c:formatCode>
                <c:ptCount val="6"/>
                <c:pt idx="0">
                  <c:v>790</c:v>
                </c:pt>
                <c:pt idx="1">
                  <c:v>92</c:v>
                </c:pt>
                <c:pt idx="2">
                  <c:v>93</c:v>
                </c:pt>
                <c:pt idx="3">
                  <c:v>75</c:v>
                </c:pt>
                <c:pt idx="4">
                  <c:v>91</c:v>
                </c:pt>
                <c:pt idx="5">
                  <c:v>92</c:v>
                </c:pt>
              </c:numCache>
            </c:numRef>
          </c:val>
          <c:extLst>
            <c:ext xmlns:c16="http://schemas.microsoft.com/office/drawing/2014/chart" uri="{C3380CC4-5D6E-409C-BE32-E72D297353CC}">
              <c16:uniqueId val="{0000000C-CF61-493B-A1FD-4D5B6C137E64}"/>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687942580336732"/>
          <c:y val="0.15666819473381485"/>
          <c:w val="0.36105101625408964"/>
          <c:h val="0.61307394513718483"/>
        </c:manualLayout>
      </c:layout>
      <c:pieChart>
        <c:varyColors val="1"/>
        <c:ser>
          <c:idx val="0"/>
          <c:order val="0"/>
          <c:tx>
            <c:strRef>
              <c:f>Sheet1!$B$1</c:f>
              <c:strCache>
                <c:ptCount val="1"/>
                <c:pt idx="0">
                  <c:v>主な介護者</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A175-44DF-AA51-E622B31FE67D}"/>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A175-44DF-AA51-E622B31FE67D}"/>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A175-44DF-AA51-E622B31FE67D}"/>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A175-44DF-AA51-E622B31FE67D}"/>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A175-44DF-AA51-E622B31FE67D}"/>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A175-44DF-AA51-E622B31FE67D}"/>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A175-44DF-AA51-E622B31FE67D}"/>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A175-44DF-AA51-E622B31FE67D}"/>
              </c:ext>
            </c:extLst>
          </c:dPt>
          <c:dLbls>
            <c:dLbl>
              <c:idx val="0"/>
              <c:layout>
                <c:manualLayout>
                  <c:x val="0.24121223594573993"/>
                  <c:y val="3.5237271548619831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31E9C2F5-4386-40BE-ABA9-1AE675EC5E51}" type="CATEGORYNAME">
                      <a:rPr lang="ja-JP" altLang="en-US"/>
                      <a:pPr>
                        <a:defRPr sz="1100"/>
                      </a:pPr>
                      <a:t>[分類名]</a:t>
                    </a:fld>
                    <a:r>
                      <a:rPr lang="en-US" altLang="ja-JP" baseline="0" dirty="0"/>
                      <a:t>, </a:t>
                    </a:r>
                    <a:fld id="{F1EDAA71-0DEB-4259-850F-73950B0BD4EA}" type="VALUE">
                      <a:rPr lang="en-US" altLang="ja-JP" baseline="0" smtClean="0"/>
                      <a:pPr>
                        <a:defRPr sz="1100"/>
                      </a:pPr>
                      <a:t>[値]</a:t>
                    </a:fld>
                    <a:r>
                      <a:rPr lang="ja-JP" altLang="en-US" baseline="0" dirty="0"/>
                      <a:t>人</a:t>
                    </a:r>
                    <a:r>
                      <a:rPr lang="en-US" altLang="ja-JP" baseline="0" dirty="0"/>
                      <a:t>, </a:t>
                    </a:r>
                    <a:fld id="{681E39E9-3543-41B7-8F4F-E036B5622C66}" type="PERCENTAGE">
                      <a:rPr lang="en-US" altLang="ja-JP" baseline="0"/>
                      <a:pPr>
                        <a:defRPr sz="11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5631423950879179"/>
                      <c:h val="0.15884151283973155"/>
                    </c:manualLayout>
                  </c15:layout>
                  <c15:dlblFieldTable/>
                  <c15:showDataLabelsRange val="0"/>
                </c:ext>
                <c:ext xmlns:c16="http://schemas.microsoft.com/office/drawing/2014/chart" uri="{C3380CC4-5D6E-409C-BE32-E72D297353CC}">
                  <c16:uniqueId val="{00000001-A175-44DF-AA51-E622B31FE67D}"/>
                </c:ext>
              </c:extLst>
            </c:dLbl>
            <c:dLbl>
              <c:idx val="1"/>
              <c:layout>
                <c:manualLayout>
                  <c:x val="5.4412404574450492E-2"/>
                  <c:y val="-2.5424242517643195E-2"/>
                </c:manualLayout>
              </c:layout>
              <c:tx>
                <c:rich>
                  <a:bodyPr/>
                  <a:lstStyle/>
                  <a:p>
                    <a:fld id="{E2769408-1DB9-4CA8-B881-0F019A2A2D83}" type="CATEGORYNAME">
                      <a:rPr lang="ja-JP" altLang="en-US"/>
                      <a:pPr/>
                      <a:t>[分類名]</a:t>
                    </a:fld>
                    <a:r>
                      <a:rPr lang="en-US" altLang="ja-JP" baseline="0" dirty="0"/>
                      <a:t>, </a:t>
                    </a:r>
                    <a:fld id="{70CBAA04-7EBB-4F46-8BEB-D4E4AF03EAEF}" type="VALUE">
                      <a:rPr lang="en-US" altLang="ja-JP" baseline="0" smtClean="0"/>
                      <a:pPr/>
                      <a:t>[値]</a:t>
                    </a:fld>
                    <a:r>
                      <a:rPr lang="ja-JP" altLang="en-US" baseline="0" dirty="0"/>
                      <a:t>人</a:t>
                    </a:r>
                    <a:r>
                      <a:rPr lang="en-US" altLang="ja-JP" baseline="0" dirty="0"/>
                      <a:t>, 41%</a:t>
                    </a:r>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A175-44DF-AA51-E622B31FE67D}"/>
                </c:ext>
              </c:extLst>
            </c:dLbl>
            <c:dLbl>
              <c:idx val="2"/>
              <c:layout>
                <c:manualLayout>
                  <c:x val="0.16834754601341559"/>
                  <c:y val="4.7608100325378107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4237E6C6-BD2F-4691-A845-DB006B9BEBC6}" type="CATEGORYNAME">
                      <a:rPr lang="ja-JP" altLang="en-US"/>
                      <a:pPr>
                        <a:defRPr sz="1100"/>
                      </a:pPr>
                      <a:t>[分類名]</a:t>
                    </a:fld>
                    <a:r>
                      <a:rPr lang="en-US" altLang="ja-JP" baseline="0" dirty="0"/>
                      <a:t>, </a:t>
                    </a:r>
                    <a:fld id="{6781B592-16C4-45DF-B8C4-2C13D184D23A}" type="VALUE">
                      <a:rPr lang="en-US" altLang="ja-JP" baseline="0" smtClean="0"/>
                      <a:pPr>
                        <a:defRPr sz="1100"/>
                      </a:pPr>
                      <a:t>[値]</a:t>
                    </a:fld>
                    <a:r>
                      <a:rPr lang="ja-JP" altLang="en-US" baseline="0" dirty="0"/>
                      <a:t>人</a:t>
                    </a:r>
                    <a:r>
                      <a:rPr lang="en-US" altLang="ja-JP" baseline="0" dirty="0"/>
                      <a:t>, </a:t>
                    </a:r>
                    <a:fld id="{67C05F19-5E25-4F1A-A104-C28C6782CB73}" type="PERCENTAGE">
                      <a:rPr lang="en-US" altLang="ja-JP" baseline="0"/>
                      <a:pPr>
                        <a:defRPr sz="11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41118187624183927"/>
                      <c:h val="0.13205697703961813"/>
                    </c:manualLayout>
                  </c15:layout>
                  <c15:dlblFieldTable/>
                  <c15:showDataLabelsRange val="0"/>
                </c:ext>
                <c:ext xmlns:c16="http://schemas.microsoft.com/office/drawing/2014/chart" uri="{C3380CC4-5D6E-409C-BE32-E72D297353CC}">
                  <c16:uniqueId val="{00000005-A175-44DF-AA51-E622B31FE67D}"/>
                </c:ext>
              </c:extLst>
            </c:dLbl>
            <c:dLbl>
              <c:idx val="3"/>
              <c:layout>
                <c:manualLayout>
                  <c:x val="-0.13056866904701436"/>
                  <c:y val="4.5644891952193317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5848CF69-A286-49B9-9123-6DEE64935F23}" type="CATEGORYNAME">
                      <a:rPr lang="ja-JP" altLang="en-US" sz="1100"/>
                      <a:pPr>
                        <a:defRPr sz="1100"/>
                      </a:pPr>
                      <a:t>[分類名]</a:t>
                    </a:fld>
                    <a:r>
                      <a:rPr lang="en-US" altLang="ja-JP" sz="1100" baseline="0" dirty="0"/>
                      <a:t>, </a:t>
                    </a:r>
                    <a:fld id="{316EDA6D-9096-4CD2-8B4C-30AF3E09E1CB}" type="VALUE">
                      <a:rPr lang="en-US" altLang="ja-JP" sz="1100" baseline="0" smtClean="0"/>
                      <a:pPr>
                        <a:defRPr sz="1100"/>
                      </a:pPr>
                      <a:t>[値]</a:t>
                    </a:fld>
                    <a:r>
                      <a:rPr lang="ja-JP" altLang="en-US" sz="1100" baseline="0" dirty="0"/>
                      <a:t>人</a:t>
                    </a:r>
                    <a:r>
                      <a:rPr lang="en-US" altLang="ja-JP" sz="1100" baseline="0" dirty="0"/>
                      <a:t>, </a:t>
                    </a:r>
                    <a:fld id="{51D07873-1770-4EEC-9ADE-1CEE624EC338}"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2195548612874791"/>
                      <c:h val="0.1039379151740896"/>
                    </c:manualLayout>
                  </c15:layout>
                  <c15:dlblFieldTable/>
                  <c15:showDataLabelsRange val="0"/>
                </c:ext>
                <c:ext xmlns:c16="http://schemas.microsoft.com/office/drawing/2014/chart" uri="{C3380CC4-5D6E-409C-BE32-E72D297353CC}">
                  <c16:uniqueId val="{00000007-A175-44DF-AA51-E622B31FE67D}"/>
                </c:ext>
              </c:extLst>
            </c:dLbl>
            <c:dLbl>
              <c:idx val="4"/>
              <c:layout>
                <c:manualLayout>
                  <c:x val="-6.8108118454666342E-2"/>
                  <c:y val="-5.736930159616517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B49ADFE9-C43C-49C6-868E-7C85FEB7C42B}" type="CATEGORYNAME">
                      <a:rPr lang="ja-JP" altLang="en-US"/>
                      <a:pPr>
                        <a:defRPr sz="1100"/>
                      </a:pPr>
                      <a:t>[分類名]</a:t>
                    </a:fld>
                    <a:r>
                      <a:rPr lang="en-US" altLang="ja-JP" baseline="0" dirty="0"/>
                      <a:t>, </a:t>
                    </a:r>
                    <a:fld id="{9146008D-8D0A-4652-AA72-22A946E97C3B}" type="VALUE">
                      <a:rPr lang="en-US" altLang="ja-JP" baseline="0" smtClean="0"/>
                      <a:pPr>
                        <a:defRPr sz="1100"/>
                      </a:pPr>
                      <a:t>[値]</a:t>
                    </a:fld>
                    <a:r>
                      <a:rPr lang="ja-JP" altLang="en-US" baseline="0" dirty="0"/>
                      <a:t>人</a:t>
                    </a:r>
                    <a:r>
                      <a:rPr lang="en-US" altLang="ja-JP" baseline="0" dirty="0"/>
                      <a:t>, </a:t>
                    </a:r>
                    <a:fld id="{6A10A174-77BA-4F49-A176-8A43CDEE0482}" type="PERCENTAGE">
                      <a:rPr lang="en-US" altLang="ja-JP" baseline="0"/>
                      <a:pPr>
                        <a:defRPr sz="11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2369844966162211"/>
                      <c:h val="0.231750941670158"/>
                    </c:manualLayout>
                  </c15:layout>
                  <c15:dlblFieldTable/>
                  <c15:showDataLabelsRange val="0"/>
                </c:ext>
                <c:ext xmlns:c16="http://schemas.microsoft.com/office/drawing/2014/chart" uri="{C3380CC4-5D6E-409C-BE32-E72D297353CC}">
                  <c16:uniqueId val="{00000009-A175-44DF-AA51-E622B31FE67D}"/>
                </c:ext>
              </c:extLst>
            </c:dLbl>
            <c:dLbl>
              <c:idx val="5"/>
              <c:layout>
                <c:manualLayout>
                  <c:x val="-0.19269518353078269"/>
                  <c:y val="-2.8189658691884097E-3"/>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1D30FD7B-4F61-45FF-8036-682BFE4E4A1B}" type="CATEGORYNAME">
                      <a:rPr lang="ja-JP" altLang="en-US" sz="1100"/>
                      <a:pPr>
                        <a:defRPr sz="1100"/>
                      </a:pPr>
                      <a:t>[分類名]</a:t>
                    </a:fld>
                    <a:r>
                      <a:rPr lang="en-US" altLang="ja-JP" sz="1100" baseline="0" dirty="0"/>
                      <a:t>, </a:t>
                    </a:r>
                    <a:fld id="{F1E033ED-5C8C-42D8-ACA1-C18DB809BC0D}" type="VALUE">
                      <a:rPr lang="en-US" altLang="ja-JP" sz="1100" baseline="0" smtClean="0"/>
                      <a:pPr>
                        <a:defRPr sz="1100"/>
                      </a:pPr>
                      <a:t>[値]</a:t>
                    </a:fld>
                    <a:r>
                      <a:rPr lang="ja-JP" altLang="en-US" sz="1100" baseline="0" dirty="0"/>
                      <a:t>人</a:t>
                    </a:r>
                    <a:r>
                      <a:rPr lang="en-US" altLang="ja-JP" sz="1100" baseline="0" dirty="0"/>
                      <a:t>, </a:t>
                    </a:r>
                    <a:fld id="{97BFC24A-EB24-42E1-8EF0-38D9DE55EAB0}"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6036963861541449"/>
                      <c:h val="0.13181876038981982"/>
                    </c:manualLayout>
                  </c15:layout>
                  <c15:dlblFieldTable/>
                  <c15:showDataLabelsRange val="0"/>
                </c:ext>
                <c:ext xmlns:c16="http://schemas.microsoft.com/office/drawing/2014/chart" uri="{C3380CC4-5D6E-409C-BE32-E72D297353CC}">
                  <c16:uniqueId val="{0000000B-A175-44DF-AA51-E622B31FE67D}"/>
                </c:ext>
              </c:extLst>
            </c:dLbl>
            <c:dLbl>
              <c:idx val="6"/>
              <c:layout>
                <c:manualLayout>
                  <c:x val="5.0352617013012184E-2"/>
                  <c:y val="-3.6517340484860543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7DCD882E-9800-4552-90E2-166C934BFE86}" type="CATEGORYNAME">
                      <a:rPr lang="ja-JP" altLang="en-US" sz="1100"/>
                      <a:pPr>
                        <a:defRPr sz="1100"/>
                      </a:pPr>
                      <a:t>[分類名]</a:t>
                    </a:fld>
                    <a:r>
                      <a:rPr lang="en-US" altLang="ja-JP" sz="1100" baseline="0" dirty="0"/>
                      <a:t>, </a:t>
                    </a:r>
                    <a:fld id="{D756023E-E3D0-40F1-9B19-02D1D6936F46}" type="VALUE">
                      <a:rPr lang="en-US" altLang="ja-JP" sz="1100" baseline="0" smtClean="0"/>
                      <a:pPr>
                        <a:defRPr sz="1100"/>
                      </a:pPr>
                      <a:t>[値]</a:t>
                    </a:fld>
                    <a:r>
                      <a:rPr lang="ja-JP" altLang="en-US" sz="1100" baseline="0" dirty="0"/>
                      <a:t>人</a:t>
                    </a:r>
                    <a:r>
                      <a:rPr lang="en-US" altLang="ja-JP" sz="1100" baseline="0" dirty="0"/>
                      <a:t>, </a:t>
                    </a:r>
                    <a:fld id="{1E1DF743-0557-4B6F-BD35-0EA69D3855EA}"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2437637255927215"/>
                      <c:h val="0.10556870416396703"/>
                    </c:manualLayout>
                  </c15:layout>
                  <c15:dlblFieldTable/>
                  <c15:showDataLabelsRange val="0"/>
                </c:ext>
                <c:ext xmlns:c16="http://schemas.microsoft.com/office/drawing/2014/chart" uri="{C3380CC4-5D6E-409C-BE32-E72D297353CC}">
                  <c16:uniqueId val="{0000000D-A175-44DF-AA51-E622B31FE67D}"/>
                </c:ext>
              </c:extLst>
            </c:dLbl>
            <c:dLbl>
              <c:idx val="7"/>
              <c:layout>
                <c:manualLayout>
                  <c:x val="4.8085910072157345E-2"/>
                  <c:y val="-1.6310104662070037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55BFC6C1-2CDD-467E-AB45-96AF50413B9A}" type="CATEGORYNAME">
                      <a:rPr lang="ja-JP" altLang="en-US" sz="1100"/>
                      <a:pPr>
                        <a:defRPr sz="1100"/>
                      </a:pPr>
                      <a:t>[分類名]</a:t>
                    </a:fld>
                    <a:r>
                      <a:rPr lang="en-US" altLang="ja-JP" sz="1100" baseline="0" dirty="0"/>
                      <a:t>, </a:t>
                    </a:r>
                    <a:fld id="{46819B2C-60A7-421D-B01A-654B58399F0D}" type="VALUE">
                      <a:rPr lang="en-US" altLang="ja-JP" sz="1100" baseline="0" smtClean="0"/>
                      <a:pPr>
                        <a:defRPr sz="1100"/>
                      </a:pPr>
                      <a:t>[値]</a:t>
                    </a:fld>
                    <a:r>
                      <a:rPr lang="ja-JP" altLang="en-US" sz="1100" baseline="0" dirty="0"/>
                      <a:t>人</a:t>
                    </a:r>
                    <a:r>
                      <a:rPr lang="en-US" altLang="ja-JP" sz="1100" baseline="0" dirty="0"/>
                      <a:t>, </a:t>
                    </a:r>
                    <a:fld id="{776FA3AC-3FC8-4BAB-9D19-98DA75325796}"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3769225166948024"/>
                      <c:h val="0.11090871170207629"/>
                    </c:manualLayout>
                  </c15:layout>
                  <c15:dlblFieldTable/>
                  <c15:showDataLabelsRange val="0"/>
                </c:ext>
                <c:ext xmlns:c16="http://schemas.microsoft.com/office/drawing/2014/chart" uri="{C3380CC4-5D6E-409C-BE32-E72D297353CC}">
                  <c16:uniqueId val="{0000000F-A175-44DF-AA51-E622B31FE67D}"/>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父</c:v>
                </c:pt>
                <c:pt idx="1">
                  <c:v>母</c:v>
                </c:pt>
                <c:pt idx="2">
                  <c:v>兄弟姉妹</c:v>
                </c:pt>
                <c:pt idx="3">
                  <c:v>親戚</c:v>
                </c:pt>
                <c:pt idx="4">
                  <c:v>ヘルパー等</c:v>
                </c:pt>
                <c:pt idx="5">
                  <c:v>後見人</c:v>
                </c:pt>
                <c:pt idx="6">
                  <c:v>不明</c:v>
                </c:pt>
              </c:strCache>
            </c:strRef>
          </c:cat>
          <c:val>
            <c:numRef>
              <c:f>Sheet1!$B$2:$B$8</c:f>
              <c:numCache>
                <c:formatCode>General</c:formatCode>
                <c:ptCount val="7"/>
                <c:pt idx="0">
                  <c:v>63</c:v>
                </c:pt>
                <c:pt idx="1">
                  <c:v>511</c:v>
                </c:pt>
                <c:pt idx="2">
                  <c:v>51</c:v>
                </c:pt>
                <c:pt idx="3">
                  <c:v>4</c:v>
                </c:pt>
                <c:pt idx="4">
                  <c:v>599</c:v>
                </c:pt>
                <c:pt idx="5">
                  <c:v>1</c:v>
                </c:pt>
                <c:pt idx="6">
                  <c:v>4</c:v>
                </c:pt>
              </c:numCache>
            </c:numRef>
          </c:val>
          <c:extLst>
            <c:ext xmlns:c16="http://schemas.microsoft.com/office/drawing/2014/chart" uri="{C3380CC4-5D6E-409C-BE32-E72D297353CC}">
              <c16:uniqueId val="{00000010-A175-44DF-AA51-E622B31FE67D}"/>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7544905404775804E-2"/>
          <c:y val="3.0907153637105177E-2"/>
          <c:w val="0.93419457245306436"/>
          <c:h val="0.75333139354924339"/>
        </c:manualLayout>
      </c:layout>
      <c:barChart>
        <c:barDir val="col"/>
        <c:grouping val="clustered"/>
        <c:varyColors val="0"/>
        <c:ser>
          <c:idx val="0"/>
          <c:order val="0"/>
          <c:tx>
            <c:strRef>
              <c:f>Sheet1!$B$1</c:f>
              <c:strCache>
                <c:ptCount val="1"/>
                <c:pt idx="0">
                  <c:v>父</c:v>
                </c:pt>
              </c:strCache>
            </c:strRef>
          </c:tx>
          <c:spPr>
            <a:noFill/>
            <a:ln>
              <a:solidFill>
                <a:schemeClr val="tx2">
                  <a:lumMod val="75000"/>
                </a:schemeClr>
              </a:solidFill>
            </a:ln>
            <a:effectLst>
              <a:innerShdw blurRad="114300">
                <a:schemeClr val="accent1"/>
              </a:innerShdw>
            </a:effectLst>
          </c:spPr>
          <c:invertIfNegative val="0"/>
          <c:dLbls>
            <c:dLbl>
              <c:idx val="2"/>
              <c:layout>
                <c:manualLayout>
                  <c:x val="-8.5339980145575228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1E6-4998-88DA-FF744F630DBE}"/>
                </c:ext>
              </c:extLst>
            </c:dLbl>
            <c:dLbl>
              <c:idx val="3"/>
              <c:layout>
                <c:manualLayout>
                  <c:x val="-8.5339980145575228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1E6-4998-88DA-FF744F630DBE}"/>
                </c:ext>
              </c:extLst>
            </c:dLbl>
            <c:dLbl>
              <c:idx val="4"/>
              <c:layout>
                <c:manualLayout>
                  <c:x val="-1.1031130588825681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B1E6-4998-88DA-FF744F630DBE}"/>
                </c:ext>
              </c:extLst>
            </c:dLbl>
            <c:dLbl>
              <c:idx val="5"/>
              <c:layout>
                <c:manualLayout>
                  <c:x val="-8.2733479416192621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1E6-4998-88DA-FF744F630DBE}"/>
                </c:ext>
              </c:extLst>
            </c:dLbl>
            <c:dLbl>
              <c:idx val="6"/>
              <c:layout>
                <c:manualLayout>
                  <c:x val="-8.2733479416193124E-3"/>
                  <c:y val="-5.249279641424659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1E6-4998-88DA-FF744F630DBE}"/>
                </c:ext>
              </c:extLst>
            </c:dLbl>
            <c:dLbl>
              <c:idx val="7"/>
              <c:layout>
                <c:manualLayout>
                  <c:x val="-1.7067996029115046E-2"/>
                  <c:y val="1.7681070676035315E-2"/>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6.1672358985202361E-2"/>
                      <c:h val="8.242226129634192E-2"/>
                    </c:manualLayout>
                  </c15:layout>
                </c:ext>
                <c:ext xmlns:c16="http://schemas.microsoft.com/office/drawing/2014/chart" uri="{C3380CC4-5D6E-409C-BE32-E72D297353CC}">
                  <c16:uniqueId val="{00000000-B1E6-4998-88DA-FF744F630DBE}"/>
                </c:ext>
              </c:extLst>
            </c:dLbl>
            <c:dLbl>
              <c:idx val="8"/>
              <c:layout>
                <c:manualLayout>
                  <c:x val="-1.1378664019410029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1E6-4998-88DA-FF744F630DBE}"/>
                </c:ext>
              </c:extLst>
            </c:dLbl>
            <c:dLbl>
              <c:idx val="9"/>
              <c:layout>
                <c:manualLayout>
                  <c:x val="-5.6024245903878462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B1E6-4998-88DA-FF744F630DBE}"/>
                </c:ext>
              </c:extLst>
            </c:dLbl>
            <c:dLbl>
              <c:idx val="13"/>
              <c:layout>
                <c:manualLayout>
                  <c:x val="-4.2669990072787614E-2"/>
                  <c:y val="4.581242427535431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B1E6-4998-88DA-FF744F630D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Sheet1!$A$2:$A$15</c:f>
              <c:strCache>
                <c:ptCount val="14"/>
                <c:pt idx="0">
                  <c:v>40歳～44歳</c:v>
                </c:pt>
                <c:pt idx="1">
                  <c:v>45歳～49歳</c:v>
                </c:pt>
                <c:pt idx="2">
                  <c:v>50歳～54歳</c:v>
                </c:pt>
                <c:pt idx="3">
                  <c:v>55歳～59歳</c:v>
                </c:pt>
                <c:pt idx="4">
                  <c:v>60歳～64歳</c:v>
                </c:pt>
                <c:pt idx="5">
                  <c:v>65歳～69歳</c:v>
                </c:pt>
                <c:pt idx="6">
                  <c:v>70歳～74歳</c:v>
                </c:pt>
                <c:pt idx="7">
                  <c:v>75歳～79歳</c:v>
                </c:pt>
                <c:pt idx="8">
                  <c:v>80歳～84歳</c:v>
                </c:pt>
                <c:pt idx="9">
                  <c:v>85歳～89歳</c:v>
                </c:pt>
                <c:pt idx="10">
                  <c:v>90歳～94歳</c:v>
                </c:pt>
                <c:pt idx="11">
                  <c:v>95歳以上</c:v>
                </c:pt>
                <c:pt idx="12">
                  <c:v>故</c:v>
                </c:pt>
                <c:pt idx="13">
                  <c:v>不明</c:v>
                </c:pt>
              </c:strCache>
            </c:strRef>
          </c:cat>
          <c:val>
            <c:numRef>
              <c:f>Sheet1!$B$2:$B$15</c:f>
              <c:numCache>
                <c:formatCode>General</c:formatCode>
                <c:ptCount val="14"/>
                <c:pt idx="0">
                  <c:v>5</c:v>
                </c:pt>
                <c:pt idx="1">
                  <c:v>12</c:v>
                </c:pt>
                <c:pt idx="2">
                  <c:v>28</c:v>
                </c:pt>
                <c:pt idx="3">
                  <c:v>54</c:v>
                </c:pt>
                <c:pt idx="4">
                  <c:v>76</c:v>
                </c:pt>
                <c:pt idx="5">
                  <c:v>90</c:v>
                </c:pt>
                <c:pt idx="6">
                  <c:v>110</c:v>
                </c:pt>
                <c:pt idx="7">
                  <c:v>98</c:v>
                </c:pt>
                <c:pt idx="8">
                  <c:v>84</c:v>
                </c:pt>
                <c:pt idx="9">
                  <c:v>36</c:v>
                </c:pt>
                <c:pt idx="10">
                  <c:v>11</c:v>
                </c:pt>
                <c:pt idx="11">
                  <c:v>1</c:v>
                </c:pt>
                <c:pt idx="12">
                  <c:v>236</c:v>
                </c:pt>
                <c:pt idx="13">
                  <c:v>392</c:v>
                </c:pt>
              </c:numCache>
            </c:numRef>
          </c:val>
          <c:extLst>
            <c:ext xmlns:c16="http://schemas.microsoft.com/office/drawing/2014/chart" uri="{C3380CC4-5D6E-409C-BE32-E72D297353CC}">
              <c16:uniqueId val="{00000002-DB07-4494-B849-08108FFD98AE}"/>
            </c:ext>
          </c:extLst>
        </c:ser>
        <c:ser>
          <c:idx val="1"/>
          <c:order val="1"/>
          <c:tx>
            <c:strRef>
              <c:f>Sheet1!$C$1</c:f>
              <c:strCache>
                <c:ptCount val="1"/>
                <c:pt idx="0">
                  <c:v>母</c:v>
                </c:pt>
              </c:strCache>
            </c:strRef>
          </c:tx>
          <c:spPr>
            <a:solidFill>
              <a:schemeClr val="accent6">
                <a:lumMod val="60000"/>
                <a:lumOff val="40000"/>
              </a:schemeClr>
            </a:solidFill>
            <a:ln>
              <a:solidFill>
                <a:schemeClr val="tx2">
                  <a:lumMod val="75000"/>
                </a:schemeClr>
              </a:solidFill>
            </a:ln>
            <a:effectLst>
              <a:innerShdw blurRad="114300">
                <a:schemeClr val="accent2"/>
              </a:innerShdw>
            </a:effectLst>
          </c:spPr>
          <c:invertIfNegative val="0"/>
          <c:dLbls>
            <c:dLbl>
              <c:idx val="0"/>
              <c:layout>
                <c:manualLayout>
                  <c:x val="1.1031130588825681E-2"/>
                  <c:y val="-1.751576159945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487-490E-B963-5EF39F410868}"/>
                </c:ext>
              </c:extLst>
            </c:dLbl>
            <c:dLbl>
              <c:idx val="1"/>
              <c:layout>
                <c:manualLayout>
                  <c:x val="-2.7577826472064203E-3"/>
                  <c:y val="-2.189470199931393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487-490E-B963-5EF39F410868}"/>
                </c:ext>
              </c:extLst>
            </c:dLbl>
            <c:dLbl>
              <c:idx val="2"/>
              <c:layout>
                <c:manualLayout>
                  <c:x val="0"/>
                  <c:y val="-4.3789403998627701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487-490E-B963-5EF39F410868}"/>
                </c:ext>
              </c:extLst>
            </c:dLbl>
            <c:dLbl>
              <c:idx val="10"/>
              <c:layout>
                <c:manualLayout>
                  <c:x val="8.5339980145575228E-3"/>
                  <c:y val="-5.893602378602232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B1E6-4998-88DA-FF744F630DBE}"/>
                </c:ext>
              </c:extLst>
            </c:dLbl>
            <c:dLbl>
              <c:idx val="11"/>
              <c:layout>
                <c:manualLayout>
                  <c:x val="1.9825851454534912E-2"/>
                  <c:y val="-1.75157615994512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1E6-4998-88DA-FF744F630DBE}"/>
                </c:ext>
              </c:extLst>
            </c:dLbl>
            <c:dLbl>
              <c:idx val="12"/>
              <c:layout>
                <c:manualLayout>
                  <c:x val="1.6546695883238524E-2"/>
                  <c:y val="-2.189470199931393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487-490E-B963-5EF39F410868}"/>
                </c:ext>
              </c:extLst>
            </c:dLbl>
            <c:dLbl>
              <c:idx val="13"/>
              <c:layout>
                <c:manualLayout>
                  <c:x val="8.5339980145573129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1E6-4998-88DA-FF744F630D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Sheet1!$A$2:$A$15</c:f>
              <c:strCache>
                <c:ptCount val="14"/>
                <c:pt idx="0">
                  <c:v>40歳～44歳</c:v>
                </c:pt>
                <c:pt idx="1">
                  <c:v>45歳～49歳</c:v>
                </c:pt>
                <c:pt idx="2">
                  <c:v>50歳～54歳</c:v>
                </c:pt>
                <c:pt idx="3">
                  <c:v>55歳～59歳</c:v>
                </c:pt>
                <c:pt idx="4">
                  <c:v>60歳～64歳</c:v>
                </c:pt>
                <c:pt idx="5">
                  <c:v>65歳～69歳</c:v>
                </c:pt>
                <c:pt idx="6">
                  <c:v>70歳～74歳</c:v>
                </c:pt>
                <c:pt idx="7">
                  <c:v>75歳～79歳</c:v>
                </c:pt>
                <c:pt idx="8">
                  <c:v>80歳～84歳</c:v>
                </c:pt>
                <c:pt idx="9">
                  <c:v>85歳～89歳</c:v>
                </c:pt>
                <c:pt idx="10">
                  <c:v>90歳～94歳</c:v>
                </c:pt>
                <c:pt idx="11">
                  <c:v>95歳以上</c:v>
                </c:pt>
                <c:pt idx="12">
                  <c:v>故</c:v>
                </c:pt>
                <c:pt idx="13">
                  <c:v>不明</c:v>
                </c:pt>
              </c:strCache>
            </c:strRef>
          </c:cat>
          <c:val>
            <c:numRef>
              <c:f>Sheet1!$C$2:$C$15</c:f>
              <c:numCache>
                <c:formatCode>General</c:formatCode>
                <c:ptCount val="14"/>
                <c:pt idx="0">
                  <c:v>7</c:v>
                </c:pt>
                <c:pt idx="1">
                  <c:v>26</c:v>
                </c:pt>
                <c:pt idx="2">
                  <c:v>59</c:v>
                </c:pt>
                <c:pt idx="3">
                  <c:v>92</c:v>
                </c:pt>
                <c:pt idx="4">
                  <c:v>126</c:v>
                </c:pt>
                <c:pt idx="5">
                  <c:v>133</c:v>
                </c:pt>
                <c:pt idx="6">
                  <c:v>166</c:v>
                </c:pt>
                <c:pt idx="7">
                  <c:v>137</c:v>
                </c:pt>
                <c:pt idx="8">
                  <c:v>129</c:v>
                </c:pt>
                <c:pt idx="9">
                  <c:v>44</c:v>
                </c:pt>
                <c:pt idx="10">
                  <c:v>12</c:v>
                </c:pt>
                <c:pt idx="11">
                  <c:v>2</c:v>
                </c:pt>
                <c:pt idx="12">
                  <c:v>115</c:v>
                </c:pt>
                <c:pt idx="13">
                  <c:v>185</c:v>
                </c:pt>
              </c:numCache>
            </c:numRef>
          </c:val>
          <c:extLst>
            <c:ext xmlns:c16="http://schemas.microsoft.com/office/drawing/2014/chart" uri="{C3380CC4-5D6E-409C-BE32-E72D297353CC}">
              <c16:uniqueId val="{00000001-81EC-462E-9749-DF134BA182F0}"/>
            </c:ext>
          </c:extLst>
        </c:ser>
        <c:dLbls>
          <c:dLblPos val="inEnd"/>
          <c:showLegendKey val="0"/>
          <c:showVal val="1"/>
          <c:showCatName val="0"/>
          <c:showSerName val="0"/>
          <c:showPercent val="0"/>
          <c:showBubbleSize val="0"/>
        </c:dLbls>
        <c:gapWidth val="164"/>
        <c:axId val="1936505792"/>
        <c:axId val="1936514944"/>
      </c:barChart>
      <c:valAx>
        <c:axId val="1936514944"/>
        <c:scaling>
          <c:orientation val="minMax"/>
          <c:max val="430"/>
          <c:min val="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crossAx val="1936505792"/>
        <c:crosses val="autoZero"/>
        <c:crossBetween val="between"/>
      </c:valAx>
      <c:catAx>
        <c:axId val="1936505792"/>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crossAx val="1936514944"/>
        <c:crosses val="autoZero"/>
        <c:auto val="1"/>
        <c:lblAlgn val="ctr"/>
        <c:lblOffset val="100"/>
        <c:noMultiLvlLbl val="0"/>
      </c:catAx>
      <c:spPr>
        <a:noFill/>
        <a:ln>
          <a:solidFill>
            <a:schemeClr val="tx2">
              <a:lumMod val="75000"/>
              <a:alpha val="98000"/>
            </a:schemeClr>
          </a:solidFill>
        </a:ln>
        <a:effectLst/>
      </c:spPr>
    </c:plotArea>
    <c:legend>
      <c:legendPos val="r"/>
      <c:layout>
        <c:manualLayout>
          <c:xMode val="edge"/>
          <c:yMode val="edge"/>
          <c:x val="8.0004958493486183E-2"/>
          <c:y val="8.5071441993117045E-2"/>
          <c:w val="8.8523318197619619E-2"/>
          <c:h val="0.2412126156503451"/>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3419955421955753"/>
          <c:y val="0.29019411460219169"/>
          <c:w val="0.30650550020445005"/>
          <c:h val="0.65067105771416078"/>
        </c:manualLayout>
      </c:layout>
      <c:pieChart>
        <c:varyColors val="1"/>
        <c:ser>
          <c:idx val="0"/>
          <c:order val="0"/>
          <c:tx>
            <c:strRef>
              <c:f>Sheet1!$B$1</c:f>
              <c:strCache>
                <c:ptCount val="1"/>
                <c:pt idx="0">
                  <c:v>売上高</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7E73-4B87-AB6E-3AFA80A6AD55}"/>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7E73-4B87-AB6E-3AFA80A6AD55}"/>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7E73-4B87-AB6E-3AFA80A6AD55}"/>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7E73-4B87-AB6E-3AFA80A6AD55}"/>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7E73-4B87-AB6E-3AFA80A6AD55}"/>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7E73-4B87-AB6E-3AFA80A6AD55}"/>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7E73-4B87-AB6E-3AFA80A6AD55}"/>
              </c:ext>
            </c:extLst>
          </c:dPt>
          <c:dLbls>
            <c:dLbl>
              <c:idx val="0"/>
              <c:layout>
                <c:manualLayout>
                  <c:x val="-5.6449625265607714E-3"/>
                  <c:y val="-3.9557882238466374E-2"/>
                </c:manualLayout>
              </c:layout>
              <c:tx>
                <c:rich>
                  <a:bodyPr/>
                  <a:lstStyle/>
                  <a:p>
                    <a:fld id="{B634CB2A-7640-4E4B-9BA7-95034C3D9FE3}" type="CATEGORYNAME">
                      <a:rPr lang="ja-JP" altLang="en-US"/>
                      <a:pPr/>
                      <a:t>[分類名]</a:t>
                    </a:fld>
                    <a:r>
                      <a:rPr lang="en-US" altLang="ja-JP" baseline="0" dirty="0"/>
                      <a:t>, </a:t>
                    </a:r>
                    <a:fld id="{8872F94C-E98B-44A5-BB70-E51FADFDA209}" type="VALUE">
                      <a:rPr lang="en-US" altLang="ja-JP" baseline="0" smtClean="0"/>
                      <a:pPr/>
                      <a:t>[値]</a:t>
                    </a:fld>
                    <a:r>
                      <a:rPr lang="ja-JP" altLang="en-US" baseline="0" dirty="0"/>
                      <a:t>人</a:t>
                    </a:r>
                    <a:r>
                      <a:rPr lang="en-US" altLang="ja-JP" baseline="0" dirty="0"/>
                      <a:t>, </a:t>
                    </a:r>
                    <a:fld id="{B5BE69CF-4D9D-4523-9458-44C829C9D939}"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layout>
                    <c:manualLayout>
                      <c:w val="0.30059425453936106"/>
                      <c:h val="8.2310536699265385E-2"/>
                    </c:manualLayout>
                  </c15:layout>
                  <c15:dlblFieldTable/>
                  <c15:showDataLabelsRange val="0"/>
                </c:ext>
                <c:ext xmlns:c16="http://schemas.microsoft.com/office/drawing/2014/chart" uri="{C3380CC4-5D6E-409C-BE32-E72D297353CC}">
                  <c16:uniqueId val="{00000001-7E73-4B87-AB6E-3AFA80A6AD55}"/>
                </c:ext>
              </c:extLst>
            </c:dLbl>
            <c:dLbl>
              <c:idx val="1"/>
              <c:layout>
                <c:manualLayout>
                  <c:x val="7.0704661238974023E-2"/>
                  <c:y val="0.1163963885333861"/>
                </c:manualLayout>
              </c:layout>
              <c:tx>
                <c:rich>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fld id="{3A320358-10B4-4A45-97A3-7A0A027EA6EA}" type="CATEGORYNAME">
                      <a:rPr lang="ja-JP" altLang="en-US" sz="1100">
                        <a:solidFill>
                          <a:schemeClr val="tx1"/>
                        </a:solidFill>
                      </a:rPr>
                      <a:pPr>
                        <a:defRPr sz="1100">
                          <a:solidFill>
                            <a:schemeClr val="tx1"/>
                          </a:solidFill>
                        </a:defRPr>
                      </a:pPr>
                      <a:t>[分類名]</a:t>
                    </a:fld>
                    <a:r>
                      <a:rPr lang="en-US" altLang="ja-JP" sz="1100" baseline="0" dirty="0">
                        <a:solidFill>
                          <a:schemeClr val="tx1"/>
                        </a:solidFill>
                      </a:rPr>
                      <a:t>, 75</a:t>
                    </a:r>
                    <a:r>
                      <a:rPr lang="ja-JP" altLang="en-US" sz="1100" baseline="0" dirty="0">
                        <a:solidFill>
                          <a:schemeClr val="tx1"/>
                        </a:solidFill>
                      </a:rPr>
                      <a:t>人</a:t>
                    </a:r>
                    <a:r>
                      <a:rPr lang="en-US" altLang="ja-JP" sz="1100" baseline="0" dirty="0">
                        <a:solidFill>
                          <a:schemeClr val="tx1"/>
                        </a:solidFill>
                      </a:rPr>
                      <a:t>, 12</a:t>
                    </a:r>
                    <a:r>
                      <a:rPr lang="ja-JP" altLang="en-US" sz="1100" baseline="0" dirty="0">
                        <a:solidFill>
                          <a:schemeClr val="tx1"/>
                        </a:solidFill>
                      </a:rPr>
                      <a:t>％</a:t>
                    </a:r>
                  </a:p>
                </c:rich>
              </c:tx>
              <c:numFmt formatCode="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2646189528061131"/>
                      <c:h val="0.18179653872311077"/>
                    </c:manualLayout>
                  </c15:layout>
                  <c15:dlblFieldTable/>
                  <c15:showDataLabelsRange val="0"/>
                </c:ext>
                <c:ext xmlns:c16="http://schemas.microsoft.com/office/drawing/2014/chart" uri="{C3380CC4-5D6E-409C-BE32-E72D297353CC}">
                  <c16:uniqueId val="{00000003-7E73-4B87-AB6E-3AFA80A6AD55}"/>
                </c:ext>
              </c:extLst>
            </c:dLbl>
            <c:dLbl>
              <c:idx val="2"/>
              <c:layout>
                <c:manualLayout>
                  <c:x val="-6.9395148778029839E-3"/>
                  <c:y val="6.3455590764973827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36223855-1E9B-482B-995D-2F0044E5310F}" type="CATEGORYNAME">
                      <a:rPr lang="ja-JP" altLang="en-US" sz="1100"/>
                      <a:pPr>
                        <a:defRPr sz="1100"/>
                      </a:pPr>
                      <a:t>[分類名]</a:t>
                    </a:fld>
                    <a:r>
                      <a:rPr lang="en-US" altLang="ja-JP" sz="1100" baseline="0" dirty="0"/>
                      <a:t>, </a:t>
                    </a:r>
                    <a:fld id="{D2C7B062-C11F-487F-92B7-B156E6781077}" type="VALUE">
                      <a:rPr lang="en-US" altLang="ja-JP" sz="1100" baseline="0" smtClean="0"/>
                      <a:pPr>
                        <a:defRPr sz="1100"/>
                      </a:pPr>
                      <a:t>[値]</a:t>
                    </a:fld>
                    <a:r>
                      <a:rPr lang="ja-JP" altLang="en-US" sz="1100" baseline="0" dirty="0"/>
                      <a:t>人</a:t>
                    </a:r>
                    <a:r>
                      <a:rPr lang="en-US" altLang="ja-JP" sz="1100" baseline="0" dirty="0"/>
                      <a:t>, 24%</a:t>
                    </a:r>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4104037689635288"/>
                      <c:h val="0.198917130356558"/>
                    </c:manualLayout>
                  </c15:layout>
                  <c15:dlblFieldTable/>
                  <c15:showDataLabelsRange val="0"/>
                </c:ext>
                <c:ext xmlns:c16="http://schemas.microsoft.com/office/drawing/2014/chart" uri="{C3380CC4-5D6E-409C-BE32-E72D297353CC}">
                  <c16:uniqueId val="{00000005-7E73-4B87-AB6E-3AFA80A6AD55}"/>
                </c:ext>
              </c:extLst>
            </c:dLbl>
            <c:dLbl>
              <c:idx val="3"/>
              <c:layout>
                <c:manualLayout>
                  <c:x val="-0.1499231620952981"/>
                  <c:y val="-6.036106024612805E-2"/>
                </c:manualLayout>
              </c:layout>
              <c:tx>
                <c:rich>
                  <a:bodyPr/>
                  <a:lstStyle/>
                  <a:p>
                    <a:fld id="{97705109-70B2-4756-8CA6-9B2FB65A9E14}" type="CATEGORYNAME">
                      <a:rPr lang="ja-JP" altLang="en-US" sz="1000" b="0" u="none"/>
                      <a:pPr/>
                      <a:t>[分類名]</a:t>
                    </a:fld>
                    <a:r>
                      <a:rPr lang="en-US" altLang="ja-JP" sz="1000" b="0" u="none" baseline="0" dirty="0"/>
                      <a:t>, </a:t>
                    </a:r>
                    <a:fld id="{453FBE74-BBE1-4ECB-9639-B94EC338C8A4}" type="VALUE">
                      <a:rPr lang="en-US" altLang="ja-JP" sz="1000" b="0" u="none" baseline="0" smtClean="0"/>
                      <a:pPr/>
                      <a:t>[値]</a:t>
                    </a:fld>
                    <a:r>
                      <a:rPr lang="ja-JP" altLang="en-US" sz="1000" b="0" u="none" baseline="0" dirty="0"/>
                      <a:t>人</a:t>
                    </a:r>
                    <a:r>
                      <a:rPr lang="en-US" altLang="ja-JP" sz="1000" b="0" u="none" baseline="0" dirty="0"/>
                      <a:t>, </a:t>
                    </a:r>
                    <a:fld id="{986F8C1A-385F-4330-9058-3B62C250CA13}" type="PERCENTAGE">
                      <a:rPr lang="en-US" altLang="ja-JP" sz="1000" b="0" u="none" baseline="0"/>
                      <a:pPr/>
                      <a:t>[パーセンテージ]</a:t>
                    </a:fld>
                    <a:endParaRPr lang="en-US" altLang="ja-JP" sz="1000" b="0" u="none" baseline="0" dirty="0"/>
                  </a:p>
                </c:rich>
              </c:tx>
              <c:showLegendKey val="0"/>
              <c:showVal val="1"/>
              <c:showCatName val="1"/>
              <c:showSerName val="0"/>
              <c:showPercent val="1"/>
              <c:showBubbleSize val="0"/>
              <c:extLst>
                <c:ext xmlns:c15="http://schemas.microsoft.com/office/drawing/2012/chart" uri="{CE6537A1-D6FC-4f65-9D91-7224C49458BB}">
                  <c15:layout>
                    <c:manualLayout>
                      <c:w val="0.29015316146504677"/>
                      <c:h val="0.15639001972860422"/>
                    </c:manualLayout>
                  </c15:layout>
                  <c15:dlblFieldTable/>
                  <c15:showDataLabelsRange val="0"/>
                </c:ext>
                <c:ext xmlns:c16="http://schemas.microsoft.com/office/drawing/2014/chart" uri="{C3380CC4-5D6E-409C-BE32-E72D297353CC}">
                  <c16:uniqueId val="{00000007-7E73-4B87-AB6E-3AFA80A6AD55}"/>
                </c:ext>
              </c:extLst>
            </c:dLbl>
            <c:dLbl>
              <c:idx val="4"/>
              <c:layout>
                <c:manualLayout>
                  <c:x val="1.5344969330068615E-2"/>
                  <c:y val="4.4062709827057137E-2"/>
                </c:manualLayout>
              </c:layout>
              <c:tx>
                <c:rich>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fld id="{CED3568E-E915-4B7E-BE48-41F70F852D71}" type="CATEGORYNAME">
                      <a:rPr lang="ja-JP" altLang="en-US" sz="1100" b="0" u="none">
                        <a:solidFill>
                          <a:schemeClr val="tx1"/>
                        </a:solidFill>
                      </a:rPr>
                      <a:pPr>
                        <a:defRPr sz="1100">
                          <a:solidFill>
                            <a:schemeClr val="tx1"/>
                          </a:solidFill>
                        </a:defRPr>
                      </a:pPr>
                      <a:t>[分類名]</a:t>
                    </a:fld>
                    <a:r>
                      <a:rPr lang="en-US" altLang="ja-JP" sz="1100" b="0" u="none" baseline="0" dirty="0">
                        <a:solidFill>
                          <a:schemeClr val="tx1"/>
                        </a:solidFill>
                      </a:rPr>
                      <a:t>, 79</a:t>
                    </a:r>
                    <a:r>
                      <a:rPr lang="ja-JP" altLang="en-US" sz="1100" b="0" u="none" baseline="0" dirty="0">
                        <a:solidFill>
                          <a:schemeClr val="tx1"/>
                        </a:solidFill>
                      </a:rPr>
                      <a:t>人</a:t>
                    </a:r>
                    <a:r>
                      <a:rPr lang="en-US" altLang="ja-JP" sz="1100" b="0" u="none" baseline="0" dirty="0">
                        <a:solidFill>
                          <a:schemeClr val="tx1"/>
                        </a:solidFill>
                      </a:rPr>
                      <a:t>, 13</a:t>
                    </a:r>
                    <a:r>
                      <a:rPr lang="ja-JP" altLang="en-US" sz="1100" b="0" u="none" baseline="0" dirty="0">
                        <a:solidFill>
                          <a:schemeClr val="tx1"/>
                        </a:solidFill>
                      </a:rPr>
                      <a:t>％</a:t>
                    </a:r>
                  </a:p>
                </c:rich>
              </c:tx>
              <c:numFmt formatCode="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2418495036751255"/>
                      <c:h val="0.1605055465635675"/>
                    </c:manualLayout>
                  </c15:layout>
                  <c15:dlblFieldTable/>
                  <c15:showDataLabelsRange val="0"/>
                </c:ext>
                <c:ext xmlns:c16="http://schemas.microsoft.com/office/drawing/2014/chart" uri="{C3380CC4-5D6E-409C-BE32-E72D297353CC}">
                  <c16:uniqueId val="{00000009-7E73-4B87-AB6E-3AFA80A6AD55}"/>
                </c:ext>
              </c:extLst>
            </c:dLbl>
            <c:dLbl>
              <c:idx val="5"/>
              <c:layout>
                <c:manualLayout>
                  <c:x val="1.1470157382296897E-2"/>
                  <c:y val="3.1340222934091944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CEF080CC-FFEF-45C0-9CA6-60E1BC328971}" type="CATEGORYNAME">
                      <a:rPr lang="ja-JP" altLang="en-US" sz="1100" b="0" u="none"/>
                      <a:pPr>
                        <a:defRPr sz="1100"/>
                      </a:pPr>
                      <a:t>[分類名]</a:t>
                    </a:fld>
                    <a:r>
                      <a:rPr lang="en-US" altLang="ja-JP" sz="1100" b="0" u="none" baseline="0" dirty="0"/>
                      <a:t>, </a:t>
                    </a:r>
                    <a:fld id="{BDCDF5F1-5115-4AF3-A8BE-3786E970DF3D}" type="VALUE">
                      <a:rPr lang="en-US" altLang="ja-JP" sz="1100" b="0" u="none" baseline="0" smtClean="0"/>
                      <a:pPr>
                        <a:defRPr sz="1100"/>
                      </a:pPr>
                      <a:t>[値]</a:t>
                    </a:fld>
                    <a:r>
                      <a:rPr lang="ja-JP" altLang="en-US" sz="1100" b="0" u="none" baseline="0" dirty="0"/>
                      <a:t>人</a:t>
                    </a:r>
                    <a:r>
                      <a:rPr lang="en-US" altLang="ja-JP" sz="1100" b="0" u="none" baseline="0" dirty="0"/>
                      <a:t>, </a:t>
                    </a:r>
                    <a:fld id="{49630EBB-6B95-4E90-8CE2-71692A6A671C}" type="PERCENTAGE">
                      <a:rPr lang="en-US" altLang="ja-JP" sz="1100" b="0" u="none" baseline="0"/>
                      <a:pPr>
                        <a:defRPr sz="1100"/>
                      </a:pPr>
                      <a:t>[パーセンテージ]</a:t>
                    </a:fld>
                    <a:endParaRPr lang="en-US" altLang="ja-JP" sz="1100" b="0" u="none" baseline="0" dirty="0"/>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1724131474089801"/>
                      <c:h val="0.11660659365729263"/>
                    </c:manualLayout>
                  </c15:layout>
                  <c15:dlblFieldTable/>
                  <c15:showDataLabelsRange val="0"/>
                </c:ext>
                <c:ext xmlns:c16="http://schemas.microsoft.com/office/drawing/2014/chart" uri="{C3380CC4-5D6E-409C-BE32-E72D297353CC}">
                  <c16:uniqueId val="{0000000B-7E73-4B87-AB6E-3AFA80A6AD55}"/>
                </c:ext>
              </c:extLst>
            </c:dLbl>
            <c:dLbl>
              <c:idx val="6"/>
              <c:layout>
                <c:manualLayout>
                  <c:x val="-3.2110253110159956E-2"/>
                  <c:y val="4.3700629880841994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C6747537-CF81-4110-B515-3E7190144C7F}" type="CATEGORYNAME">
                      <a:rPr lang="ja-JP" altLang="en-US" sz="1000"/>
                      <a:pPr>
                        <a:defRPr sz="1100"/>
                      </a:pPr>
                      <a:t>[分類名]</a:t>
                    </a:fld>
                    <a:r>
                      <a:rPr lang="en-US" altLang="ja-JP" sz="1100" baseline="0" dirty="0"/>
                      <a:t>, </a:t>
                    </a:r>
                  </a:p>
                  <a:p>
                    <a:pPr>
                      <a:defRPr sz="1100"/>
                    </a:pPr>
                    <a:fld id="{59631591-0004-4D50-B3BE-11BE6794B639}" type="VALUE">
                      <a:rPr lang="en-US" altLang="ja-JP" sz="1100" baseline="0" smtClean="0"/>
                      <a:pPr>
                        <a:defRPr sz="1100"/>
                      </a:pPr>
                      <a:t>[値]</a:t>
                    </a:fld>
                    <a:r>
                      <a:rPr lang="ja-JP" altLang="en-US" sz="1100" baseline="0" dirty="0"/>
                      <a:t>人</a:t>
                    </a:r>
                    <a:r>
                      <a:rPr lang="en-US" altLang="ja-JP" sz="1100" baseline="0" dirty="0"/>
                      <a:t>, </a:t>
                    </a:r>
                    <a:fld id="{95601ED3-2630-41C8-84FF-136628E0D1F6}" type="PERCENTAGE">
                      <a:rPr lang="en-US" altLang="ja-JP" sz="1100" baseline="0"/>
                      <a:pPr>
                        <a:defRPr sz="1100"/>
                      </a:pPr>
                      <a:t>[パーセンテージ]</a:t>
                    </a:fld>
                    <a:endParaRPr lang="en-US" altLang="ja-JP" sz="1100" baseline="0" dirty="0"/>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45830069776243931"/>
                      <c:h val="0.25653450604604378"/>
                    </c:manualLayout>
                  </c15:layout>
                  <c15:dlblFieldTable/>
                  <c15:showDataLabelsRange val="0"/>
                </c:ext>
                <c:ext xmlns:c16="http://schemas.microsoft.com/office/drawing/2014/chart" uri="{C3380CC4-5D6E-409C-BE32-E72D297353CC}">
                  <c16:uniqueId val="{0000000D-7E73-4B87-AB6E-3AFA80A6AD55}"/>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40～49歳</c:v>
                </c:pt>
                <c:pt idx="1">
                  <c:v>50～59歳</c:v>
                </c:pt>
                <c:pt idx="2">
                  <c:v>60～69歳</c:v>
                </c:pt>
                <c:pt idx="3">
                  <c:v>70～79歳</c:v>
                </c:pt>
                <c:pt idx="4">
                  <c:v>80～89歳</c:v>
                </c:pt>
                <c:pt idx="5">
                  <c:v>90～99歳</c:v>
                </c:pt>
                <c:pt idx="6">
                  <c:v>兄弟姉妹、ヘルパー等が主な介護者</c:v>
                </c:pt>
              </c:strCache>
            </c:strRef>
          </c:cat>
          <c:val>
            <c:numRef>
              <c:f>Sheet1!$B$2:$B$8</c:f>
              <c:numCache>
                <c:formatCode>General</c:formatCode>
                <c:ptCount val="7"/>
                <c:pt idx="0">
                  <c:v>17</c:v>
                </c:pt>
                <c:pt idx="1">
                  <c:v>75</c:v>
                </c:pt>
                <c:pt idx="2">
                  <c:v>143</c:v>
                </c:pt>
                <c:pt idx="3">
                  <c:v>182</c:v>
                </c:pt>
                <c:pt idx="4">
                  <c:v>79</c:v>
                </c:pt>
                <c:pt idx="5">
                  <c:v>4</c:v>
                </c:pt>
                <c:pt idx="6">
                  <c:v>108</c:v>
                </c:pt>
              </c:numCache>
            </c:numRef>
          </c:val>
          <c:extLst>
            <c:ext xmlns:c16="http://schemas.microsoft.com/office/drawing/2014/chart" uri="{C3380CC4-5D6E-409C-BE32-E72D297353CC}">
              <c16:uniqueId val="{0000000E-7E73-4B87-AB6E-3AFA80A6AD55}"/>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7648149157431143"/>
          <c:y val="0.18632467617470863"/>
          <c:w val="0.47942565687810285"/>
          <c:h val="0.7340327455625445"/>
        </c:manualLayout>
      </c:layout>
      <c:pieChart>
        <c:varyColors val="1"/>
        <c:ser>
          <c:idx val="0"/>
          <c:order val="0"/>
          <c:tx>
            <c:strRef>
              <c:f>Sheet1!$B$1</c:f>
              <c:strCache>
                <c:ptCount val="1"/>
                <c:pt idx="0">
                  <c:v>後見人の有無</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CA97-485F-966B-43EDAAAC4F16}"/>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CA97-485F-966B-43EDAAAC4F16}"/>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CA97-485F-966B-43EDAAAC4F16}"/>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CA97-485F-966B-43EDAAAC4F16}"/>
              </c:ext>
            </c:extLst>
          </c:dPt>
          <c:dLbls>
            <c:dLbl>
              <c:idx val="0"/>
              <c:layout>
                <c:manualLayout>
                  <c:x val="6.1777858015776024E-2"/>
                  <c:y val="3.3829842614489979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E005F1A4-2657-4173-AB71-FE7F9DC411E8}" type="CATEGORYNAME">
                      <a:rPr lang="ja-JP" altLang="en-US"/>
                      <a:pPr>
                        <a:defRPr/>
                      </a:pPr>
                      <a:t>[分類名]</a:t>
                    </a:fld>
                    <a:r>
                      <a:rPr lang="en-US" altLang="ja-JP" baseline="0" dirty="0"/>
                      <a:t>, </a:t>
                    </a:r>
                    <a:fld id="{9617CD79-DB7B-4CE3-ADD2-07DE8CAD126F}" type="VALUE">
                      <a:rPr lang="en-US" altLang="ja-JP" baseline="0" smtClean="0"/>
                      <a:pPr>
                        <a:defRPr/>
                      </a:pPr>
                      <a:t>[値]</a:t>
                    </a:fld>
                    <a:r>
                      <a:rPr lang="ja-JP" altLang="en-US" baseline="0" dirty="0"/>
                      <a:t>人</a:t>
                    </a:r>
                    <a:r>
                      <a:rPr lang="en-US" altLang="ja-JP" baseline="0" dirty="0"/>
                      <a:t>, </a:t>
                    </a:r>
                    <a:fld id="{70A25068-A4EA-4591-A5CF-1C5CF81D8C0C}"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3153939479097244"/>
                      <c:h val="0.13641481298071484"/>
                    </c:manualLayout>
                  </c15:layout>
                  <c15:dlblFieldTable/>
                  <c15:showDataLabelsRange val="0"/>
                </c:ext>
                <c:ext xmlns:c16="http://schemas.microsoft.com/office/drawing/2014/chart" uri="{C3380CC4-5D6E-409C-BE32-E72D297353CC}">
                  <c16:uniqueId val="{00000001-CA97-485F-966B-43EDAAAC4F16}"/>
                </c:ext>
              </c:extLst>
            </c:dLbl>
            <c:dLbl>
              <c:idx val="1"/>
              <c:layout>
                <c:manualLayout>
                  <c:x val="-0.35300663657916415"/>
                  <c:y val="-1.3714341671516413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70B86069-AB21-494A-A16C-FB0A47902E64}" type="CATEGORYNAME">
                      <a:rPr lang="ja-JP" altLang="en-US"/>
                      <a:pPr>
                        <a:defRPr/>
                      </a:pPr>
                      <a:t>[分類名]</a:t>
                    </a:fld>
                    <a:r>
                      <a:rPr lang="en-US" altLang="ja-JP" baseline="0" dirty="0"/>
                      <a:t>, 1,139</a:t>
                    </a:r>
                    <a:r>
                      <a:rPr lang="ja-JP" altLang="en-US" baseline="0" dirty="0"/>
                      <a:t>人</a:t>
                    </a:r>
                    <a:r>
                      <a:rPr lang="en-US" altLang="ja-JP" baseline="0" dirty="0"/>
                      <a:t>, </a:t>
                    </a:r>
                    <a:fld id="{75D6AE1B-DB0D-4E16-A9F1-DD23E6D7888A}"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6819258027934004"/>
                      <c:h val="0.14898018309466823"/>
                    </c:manualLayout>
                  </c15:layout>
                  <c15:dlblFieldTable/>
                  <c15:showDataLabelsRange val="0"/>
                </c:ext>
                <c:ext xmlns:c16="http://schemas.microsoft.com/office/drawing/2014/chart" uri="{C3380CC4-5D6E-409C-BE32-E72D297353CC}">
                  <c16:uniqueId val="{00000003-CA97-485F-966B-43EDAAAC4F16}"/>
                </c:ext>
              </c:extLst>
            </c:dLbl>
            <c:dLbl>
              <c:idx val="2"/>
              <c:layout>
                <c:manualLayout>
                  <c:x val="-0.28780921616675714"/>
                  <c:y val="1.5546252384071585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A09E1998-6913-429A-8F6E-A6106F49B840}" type="CATEGORYNAME">
                      <a:rPr lang="ja-JP" altLang="en-US"/>
                      <a:pPr>
                        <a:defRPr/>
                      </a:pPr>
                      <a:t>[分類名]</a:t>
                    </a:fld>
                    <a:r>
                      <a:rPr lang="en-US" altLang="ja-JP" baseline="0" dirty="0"/>
                      <a:t>, </a:t>
                    </a:r>
                    <a:fld id="{B55CCB33-8269-46C9-A964-B9D56723C7C6}" type="VALUE">
                      <a:rPr lang="en-US" altLang="ja-JP" baseline="0" smtClean="0"/>
                      <a:pPr>
                        <a:defRPr/>
                      </a:pPr>
                      <a:t>[値]</a:t>
                    </a:fld>
                    <a:r>
                      <a:rPr lang="ja-JP" altLang="en-US" baseline="0" dirty="0"/>
                      <a:t>人</a:t>
                    </a:r>
                    <a:r>
                      <a:rPr lang="en-US" altLang="ja-JP" baseline="0" dirty="0"/>
                      <a:t>, </a:t>
                    </a:r>
                    <a:fld id="{BE8BA54D-9905-40FD-B4E2-30C7C11DFCD7}"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5538143452560655"/>
                      <c:h val="8.4864576615777718E-2"/>
                    </c:manualLayout>
                  </c15:layout>
                  <c15:dlblFieldTable/>
                  <c15:showDataLabelsRange val="0"/>
                </c:ext>
                <c:ext xmlns:c16="http://schemas.microsoft.com/office/drawing/2014/chart" uri="{C3380CC4-5D6E-409C-BE32-E72D297353CC}">
                  <c16:uniqueId val="{00000005-CA97-485F-966B-43EDAAAC4F1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Sheet1!$A$2:$A$5</c:f>
              <c:strCache>
                <c:ptCount val="3"/>
                <c:pt idx="0">
                  <c:v>有</c:v>
                </c:pt>
                <c:pt idx="1">
                  <c:v>無</c:v>
                </c:pt>
                <c:pt idx="2">
                  <c:v>不明</c:v>
                </c:pt>
              </c:strCache>
            </c:strRef>
          </c:cat>
          <c:val>
            <c:numRef>
              <c:f>Sheet1!$B$2:$B$5</c:f>
              <c:numCache>
                <c:formatCode>General</c:formatCode>
                <c:ptCount val="4"/>
                <c:pt idx="0">
                  <c:v>86</c:v>
                </c:pt>
                <c:pt idx="1">
                  <c:v>1139</c:v>
                </c:pt>
                <c:pt idx="2">
                  <c:v>8</c:v>
                </c:pt>
              </c:numCache>
            </c:numRef>
          </c:val>
          <c:extLst>
            <c:ext xmlns:c16="http://schemas.microsoft.com/office/drawing/2014/chart" uri="{C3380CC4-5D6E-409C-BE32-E72D297353CC}">
              <c16:uniqueId val="{00000008-CA97-485F-966B-43EDAAAC4F16}"/>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671941143223146"/>
          <c:y val="0.14448595206973988"/>
          <c:w val="0.32897537610235272"/>
          <c:h val="0.74134203667812915"/>
        </c:manualLayout>
      </c:layout>
      <c:pieChart>
        <c:varyColors val="1"/>
        <c:ser>
          <c:idx val="0"/>
          <c:order val="0"/>
          <c:tx>
            <c:strRef>
              <c:f>Sheet1!$B$1</c:f>
              <c:strCache>
                <c:ptCount val="1"/>
                <c:pt idx="0">
                  <c:v>地域生活の継続の可能性</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72B4-4E2B-83D9-CCD319B8B99D}"/>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72B4-4E2B-83D9-CCD319B8B99D}"/>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72B4-4E2B-83D9-CCD319B8B99D}"/>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72B4-4E2B-83D9-CCD319B8B99D}"/>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72B4-4E2B-83D9-CCD319B8B99D}"/>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72B4-4E2B-83D9-CCD319B8B99D}"/>
              </c:ext>
            </c:extLst>
          </c:dPt>
          <c:dLbls>
            <c:dLbl>
              <c:idx val="0"/>
              <c:layout>
                <c:manualLayout>
                  <c:x val="5.6990795275230995E-2"/>
                  <c:y val="-0.38701285616945008"/>
                </c:manualLayout>
              </c:layout>
              <c:tx>
                <c:rich>
                  <a:bodyPr/>
                  <a:lstStyle/>
                  <a:p>
                    <a:fld id="{0A3353D7-11B4-4F82-BEE6-C200FF8B65C0}" type="CATEGORYNAME">
                      <a:rPr lang="ja-JP" altLang="en-US" smtClean="0"/>
                      <a:pPr/>
                      <a:t>[分類名]</a:t>
                    </a:fld>
                    <a:r>
                      <a:rPr lang="en-US" altLang="ja-JP" baseline="0" dirty="0"/>
                      <a:t>, </a:t>
                    </a:r>
                    <a:fld id="{C0136095-1E03-490F-BA83-87FD0D95A197}" type="VALUE">
                      <a:rPr lang="en-US" altLang="ja-JP" baseline="0" smtClean="0"/>
                      <a:pPr/>
                      <a:t>[値]</a:t>
                    </a:fld>
                    <a:r>
                      <a:rPr lang="ja-JP" altLang="en-US" baseline="0" dirty="0"/>
                      <a:t>人</a:t>
                    </a:r>
                    <a:r>
                      <a:rPr lang="en-US" altLang="ja-JP" baseline="0" dirty="0"/>
                      <a:t>, </a:t>
                    </a:r>
                    <a:fld id="{75DA467B-5070-41A9-8D87-9F86F336BCB0}"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35619470588318342"/>
                      <c:h val="0.24946483443936868"/>
                    </c:manualLayout>
                  </c15:layout>
                  <c15:dlblFieldTable/>
                  <c15:showDataLabelsRange val="0"/>
                </c:ext>
                <c:ext xmlns:c16="http://schemas.microsoft.com/office/drawing/2014/chart" uri="{C3380CC4-5D6E-409C-BE32-E72D297353CC}">
                  <c16:uniqueId val="{00000001-72B4-4E2B-83D9-CCD319B8B99D}"/>
                </c:ext>
              </c:extLst>
            </c:dLbl>
            <c:dLbl>
              <c:idx val="1"/>
              <c:layout>
                <c:manualLayout>
                  <c:x val="-8.0768100436412721E-2"/>
                  <c:y val="0.25590378950773252"/>
                </c:manualLayout>
              </c:layout>
              <c:tx>
                <c:rich>
                  <a:bodyPr/>
                  <a:lstStyle/>
                  <a:p>
                    <a:fld id="{2275FAB3-80B7-42EA-923B-5CB8D0607170}" type="CATEGORYNAME">
                      <a:rPr lang="ja-JP" altLang="en-US" smtClean="0"/>
                      <a:pPr/>
                      <a:t>[分類名]</a:t>
                    </a:fld>
                    <a:r>
                      <a:rPr lang="en-US" altLang="ja-JP" baseline="0" dirty="0"/>
                      <a:t>, </a:t>
                    </a:r>
                    <a:fld id="{15C61A9D-CF60-4311-BF26-BB623E65761A}" type="VALUE">
                      <a:rPr lang="en-US" altLang="ja-JP" baseline="0" smtClean="0"/>
                      <a:pPr/>
                      <a:t>[値]</a:t>
                    </a:fld>
                    <a:r>
                      <a:rPr lang="ja-JP" altLang="en-US" baseline="0" dirty="0"/>
                      <a:t>人</a:t>
                    </a:r>
                    <a:r>
                      <a:rPr lang="en-US" altLang="ja-JP" baseline="0" dirty="0"/>
                      <a:t>, </a:t>
                    </a:r>
                    <a:fld id="{8B80602B-5E13-4CA0-AFC2-5B76B680F097}"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3621701965774847"/>
                      <c:h val="0.24251908518101159"/>
                    </c:manualLayout>
                  </c15:layout>
                  <c15:dlblFieldTable/>
                  <c15:showDataLabelsRange val="0"/>
                </c:ext>
                <c:ext xmlns:c16="http://schemas.microsoft.com/office/drawing/2014/chart" uri="{C3380CC4-5D6E-409C-BE32-E72D297353CC}">
                  <c16:uniqueId val="{00000003-72B4-4E2B-83D9-CCD319B8B99D}"/>
                </c:ext>
              </c:extLst>
            </c:dLbl>
            <c:dLbl>
              <c:idx val="2"/>
              <c:tx>
                <c:rich>
                  <a:bodyPr/>
                  <a:lstStyle/>
                  <a:p>
                    <a:fld id="{65D91F28-EFCC-4516-945E-1563270DBE05}" type="CATEGORYNAME">
                      <a:rPr lang="zh-TW" altLang="en-US" smtClean="0">
                        <a:latin typeface="ＭＳ Ｐゴシック" panose="020B0600070205080204" pitchFamily="50" charset="-128"/>
                        <a:ea typeface="ＭＳ Ｐゴシック" panose="020B0600070205080204" pitchFamily="50" charset="-128"/>
                      </a:rPr>
                      <a:pPr/>
                      <a:t>[分類名]</a:t>
                    </a:fld>
                    <a:r>
                      <a:rPr lang="en-US" altLang="zh-TW" baseline="0" dirty="0"/>
                      <a:t>, </a:t>
                    </a:r>
                    <a:fld id="{B8ACB8F7-9318-4F1C-91DB-F0CC56233DBC}" type="VALUE">
                      <a:rPr lang="en-US" altLang="zh-TW" baseline="0" smtClean="0"/>
                      <a:pPr/>
                      <a:t>[値]</a:t>
                    </a:fld>
                    <a:r>
                      <a:rPr lang="zh-TW" altLang="en-US" baseline="0" dirty="0">
                        <a:latin typeface="ＭＳ Ｐゴシック" panose="020B0600070205080204" pitchFamily="50" charset="-128"/>
                        <a:ea typeface="ＭＳ Ｐゴシック" panose="020B0600070205080204" pitchFamily="50" charset="-128"/>
                      </a:rPr>
                      <a:t>人</a:t>
                    </a:r>
                    <a:r>
                      <a:rPr lang="en-US" altLang="zh-TW" baseline="0" dirty="0"/>
                      <a:t>, </a:t>
                    </a:r>
                    <a:fld id="{2140BBBC-7BA4-413B-A240-2847F29A6572}" type="PERCENTAGE">
                      <a:rPr lang="en-US" altLang="zh-TW" baseline="0"/>
                      <a:pPr/>
                      <a:t>[パーセンテージ]</a:t>
                    </a:fld>
                    <a:endParaRPr lang="en-US" altLang="zh-TW"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72B4-4E2B-83D9-CCD319B8B99D}"/>
                </c:ext>
              </c:extLst>
            </c:dLbl>
            <c:dLbl>
              <c:idx val="3"/>
              <c:tx>
                <c:rich>
                  <a:bodyPr/>
                  <a:lstStyle/>
                  <a:p>
                    <a:fld id="{0ED0A3D2-5EB8-43C5-BD6C-03C8D69B9C2B}" type="CATEGORYNAME">
                      <a:rPr lang="en-US" altLang="ja-JP" smtClean="0"/>
                      <a:pPr/>
                      <a:t>[分類名]</a:t>
                    </a:fld>
                    <a:r>
                      <a:rPr lang="ja-JP" altLang="en-US"/>
                      <a:t>点</a:t>
                    </a:r>
                    <a:r>
                      <a:rPr lang="en-US" altLang="ja-JP" baseline="0"/>
                      <a:t>, </a:t>
                    </a:r>
                    <a:fld id="{7441A98E-5163-4440-8CA5-36D05F80543B}" type="VALUE">
                      <a:rPr lang="en-US" altLang="ja-JP" baseline="0"/>
                      <a:pPr/>
                      <a:t>[値]</a:t>
                    </a:fld>
                    <a:r>
                      <a:rPr lang="en-US" altLang="ja-JP" baseline="0" dirty="0"/>
                      <a:t>, </a:t>
                    </a:r>
                    <a:fld id="{587C8368-A6C2-40D4-9DEF-95FB1E277FFB}"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72B4-4E2B-83D9-CCD319B8B99D}"/>
                </c:ext>
              </c:extLst>
            </c:dLbl>
            <c:dLbl>
              <c:idx val="4"/>
              <c:tx>
                <c:rich>
                  <a:bodyPr/>
                  <a:lstStyle/>
                  <a:p>
                    <a:fld id="{C8E31357-9BA4-4D4D-BD82-EC71637249C4}" type="CATEGORYNAME">
                      <a:rPr lang="en-US" altLang="ja-JP"/>
                      <a:pPr/>
                      <a:t>[分類名]</a:t>
                    </a:fld>
                    <a:r>
                      <a:rPr lang="en-US" altLang="ja-JP" baseline="0"/>
                      <a:t>,</a:t>
                    </a:r>
                    <a:r>
                      <a:rPr lang="ja-JP" altLang="en-US" baseline="0"/>
                      <a:t>点 </a:t>
                    </a:r>
                    <a:fld id="{42A34441-AC55-4D8E-8938-32F89BB1DBE6}" type="VALUE">
                      <a:rPr lang="en-US" altLang="ja-JP" baseline="0"/>
                      <a:pPr/>
                      <a:t>[値]</a:t>
                    </a:fld>
                    <a:r>
                      <a:rPr lang="en-US" altLang="ja-JP" baseline="0" dirty="0"/>
                      <a:t>, </a:t>
                    </a:r>
                    <a:fld id="{37775D78-43EF-4663-A632-53B77116E92D}"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72B4-4E2B-83D9-CCD319B8B99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Sheet1!$A$2:$A$4</c:f>
              <c:strCache>
                <c:ptCount val="3"/>
                <c:pt idx="0">
                  <c:v>サービス等利用計画</c:v>
                </c:pt>
                <c:pt idx="1">
                  <c:v>セルフプラン</c:v>
                </c:pt>
                <c:pt idx="2">
                  <c:v>計画　無</c:v>
                </c:pt>
              </c:strCache>
            </c:strRef>
          </c:cat>
          <c:val>
            <c:numRef>
              <c:f>Sheet1!$B$2:$B$4</c:f>
              <c:numCache>
                <c:formatCode>General</c:formatCode>
                <c:ptCount val="3"/>
                <c:pt idx="0">
                  <c:v>961</c:v>
                </c:pt>
                <c:pt idx="1">
                  <c:v>218</c:v>
                </c:pt>
                <c:pt idx="2">
                  <c:v>54</c:v>
                </c:pt>
              </c:numCache>
            </c:numRef>
          </c:val>
          <c:extLst>
            <c:ext xmlns:c16="http://schemas.microsoft.com/office/drawing/2014/chart" uri="{C3380CC4-5D6E-409C-BE32-E72D297353CC}">
              <c16:uniqueId val="{0000000C-72B4-4E2B-83D9-CCD319B8B99D}"/>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1430685520895218"/>
          <c:y val="0.14407660190752272"/>
          <c:w val="0.42731301167095986"/>
          <c:h val="0.71258398233559628"/>
        </c:manualLayout>
      </c:layout>
      <c:pieChart>
        <c:varyColors val="1"/>
        <c:ser>
          <c:idx val="0"/>
          <c:order val="0"/>
          <c:tx>
            <c:strRef>
              <c:f>Sheet1!$B$1</c:f>
              <c:strCache>
                <c:ptCount val="1"/>
                <c:pt idx="0">
                  <c:v>地域生活の継続の可能性</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4E97-4E25-B28B-271634FAC40D}"/>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4E97-4E25-B28B-271634FAC40D}"/>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4E97-4E25-B28B-271634FAC40D}"/>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4E97-4E25-B28B-271634FAC40D}"/>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4E97-4E25-B28B-271634FAC40D}"/>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4E97-4E25-B28B-271634FAC40D}"/>
              </c:ext>
            </c:extLst>
          </c:dPt>
          <c:dLbls>
            <c:dLbl>
              <c:idx val="0"/>
              <c:layout>
                <c:manualLayout>
                  <c:x val="-1.9656130579994879E-2"/>
                  <c:y val="0.1484086708524810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0A3353D7-11B4-4F82-BEE6-C200FF8B65C0}" type="CATEGORYNAME">
                      <a:rPr lang="ja-JP" altLang="en-US" smtClean="0"/>
                      <a:pPr>
                        <a:defRPr/>
                      </a:pPr>
                      <a:t>[分類名]</a:t>
                    </a:fld>
                    <a:r>
                      <a:rPr lang="en-US" altLang="ja-JP" baseline="0" dirty="0"/>
                      <a:t>, </a:t>
                    </a:r>
                  </a:p>
                  <a:p>
                    <a:pPr>
                      <a:defRPr/>
                    </a:pPr>
                    <a:fld id="{C0136095-1E03-490F-BA83-87FD0D95A197}" type="VALUE">
                      <a:rPr lang="en-US" altLang="ja-JP" baseline="0" smtClean="0"/>
                      <a:pPr>
                        <a:defRPr/>
                      </a:pPr>
                      <a:t>[値]</a:t>
                    </a:fld>
                    <a:r>
                      <a:rPr lang="ja-JP" altLang="en-US" baseline="0" dirty="0"/>
                      <a:t>人</a:t>
                    </a:r>
                    <a:r>
                      <a:rPr lang="en-US" altLang="ja-JP" baseline="0" dirty="0"/>
                      <a:t>, </a:t>
                    </a:r>
                    <a:fld id="{75DA467B-5070-41A9-8D87-9F86F336BCB0}" type="PERCENTAGE">
                      <a:rPr lang="en-US" altLang="ja-JP" baseline="0"/>
                      <a:pPr>
                        <a:defRPr/>
                      </a:pPr>
                      <a:t>[パーセンテージ]</a:t>
                    </a:fld>
                    <a:endParaRPr lang="en-US" altLang="ja-JP" baseline="0" dirty="0"/>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7453155755751957"/>
                      <c:h val="0.28973344809881563"/>
                    </c:manualLayout>
                  </c15:layout>
                  <c15:dlblFieldTable/>
                  <c15:showDataLabelsRange val="0"/>
                </c:ext>
                <c:ext xmlns:c16="http://schemas.microsoft.com/office/drawing/2014/chart" uri="{C3380CC4-5D6E-409C-BE32-E72D297353CC}">
                  <c16:uniqueId val="{00000001-4E97-4E25-B28B-271634FAC40D}"/>
                </c:ext>
              </c:extLst>
            </c:dLbl>
            <c:dLbl>
              <c:idx val="1"/>
              <c:layout>
                <c:manualLayout>
                  <c:x val="-4.2333111230162965E-2"/>
                  <c:y val="0.1419248887066891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2275FAB3-80B7-42EA-923B-5CB8D0607170}" type="CATEGORYNAME">
                      <a:rPr lang="ja-JP" altLang="en-US" smtClean="0"/>
                      <a:pPr>
                        <a:defRPr/>
                      </a:pPr>
                      <a:t>[分類名]</a:t>
                    </a:fld>
                    <a:r>
                      <a:rPr lang="en-US" altLang="ja-JP" baseline="0" dirty="0"/>
                      <a:t>, </a:t>
                    </a:r>
                    <a:fld id="{15C61A9D-CF60-4311-BF26-BB623E65761A}" type="VALUE">
                      <a:rPr lang="en-US" altLang="ja-JP" baseline="0" smtClean="0"/>
                      <a:pPr>
                        <a:defRPr/>
                      </a:pPr>
                      <a:t>[値]</a:t>
                    </a:fld>
                    <a:r>
                      <a:rPr lang="ja-JP" altLang="en-US" baseline="0" dirty="0"/>
                      <a:t>人</a:t>
                    </a:r>
                    <a:r>
                      <a:rPr lang="en-US" altLang="ja-JP" baseline="0" dirty="0"/>
                      <a:t>, </a:t>
                    </a:r>
                    <a:fld id="{8B80602B-5E13-4CA0-AFC2-5B76B680F097}" type="PERCENTAGE">
                      <a:rPr lang="en-US" altLang="ja-JP" baseline="0"/>
                      <a:pPr>
                        <a:defRPr/>
                      </a:pPr>
                      <a:t>[パーセンテージ]</a:t>
                    </a:fld>
                    <a:endParaRPr lang="en-US" altLang="ja-JP" baseline="0" dirty="0"/>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0423997884849302"/>
                      <c:h val="0.43290212286056717"/>
                    </c:manualLayout>
                  </c15:layout>
                  <c15:dlblFieldTable/>
                  <c15:showDataLabelsRange val="0"/>
                </c:ext>
                <c:ext xmlns:c16="http://schemas.microsoft.com/office/drawing/2014/chart" uri="{C3380CC4-5D6E-409C-BE32-E72D297353CC}">
                  <c16:uniqueId val="{00000003-4E97-4E25-B28B-271634FAC40D}"/>
                </c:ext>
              </c:extLst>
            </c:dLbl>
            <c:dLbl>
              <c:idx val="2"/>
              <c:layout>
                <c:manualLayout>
                  <c:x val="-5.1742707291018895E-2"/>
                  <c:y val="-2.4173906155852461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65D91F28-EFCC-4516-945E-1563270DBE05}" type="CATEGORYNAME">
                      <a:rPr lang="ja-JP" altLang="en-US" smtClean="0"/>
                      <a:pPr>
                        <a:defRPr/>
                      </a:pPr>
                      <a:t>[分類名]</a:t>
                    </a:fld>
                    <a:r>
                      <a:rPr lang="en-US" altLang="ja-JP" baseline="0" dirty="0"/>
                      <a:t>, </a:t>
                    </a:r>
                    <a:fld id="{B8ACB8F7-9318-4F1C-91DB-F0CC56233DBC}" type="VALUE">
                      <a:rPr lang="en-US" altLang="ja-JP" baseline="0" smtClean="0"/>
                      <a:pPr>
                        <a:defRPr/>
                      </a:pPr>
                      <a:t>[値]</a:t>
                    </a:fld>
                    <a:r>
                      <a:rPr lang="ja-JP" altLang="en-US" baseline="0" dirty="0"/>
                      <a:t>人</a:t>
                    </a:r>
                    <a:r>
                      <a:rPr lang="en-US" altLang="ja-JP" baseline="0" dirty="0"/>
                      <a:t>, </a:t>
                    </a:r>
                    <a:fld id="{2140BBBC-7BA4-413B-A240-2847F29A6572}" type="PERCENTAGE">
                      <a:rPr lang="en-US" altLang="ja-JP" baseline="0"/>
                      <a:pPr>
                        <a:defRPr/>
                      </a:pPr>
                      <a:t>[パーセンテージ]</a:t>
                    </a:fld>
                    <a:endParaRPr lang="en-US" altLang="ja-JP" baseline="0" dirty="0"/>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0112959114508231"/>
                      <c:h val="8.8738279957272084E-2"/>
                    </c:manualLayout>
                  </c15:layout>
                  <c15:dlblFieldTable/>
                  <c15:showDataLabelsRange val="0"/>
                </c:ext>
                <c:ext xmlns:c16="http://schemas.microsoft.com/office/drawing/2014/chart" uri="{C3380CC4-5D6E-409C-BE32-E72D297353CC}">
                  <c16:uniqueId val="{00000005-4E97-4E25-B28B-271634FAC40D}"/>
                </c:ext>
              </c:extLst>
            </c:dLbl>
            <c:dLbl>
              <c:idx val="3"/>
              <c:tx>
                <c:rich>
                  <a:bodyPr/>
                  <a:lstStyle/>
                  <a:p>
                    <a:fld id="{0ED0A3D2-5EB8-43C5-BD6C-03C8D69B9C2B}" type="CATEGORYNAME">
                      <a:rPr lang="en-US" altLang="ja-JP" smtClean="0"/>
                      <a:pPr/>
                      <a:t>[分類名]</a:t>
                    </a:fld>
                    <a:r>
                      <a:rPr lang="ja-JP" altLang="en-US"/>
                      <a:t>点</a:t>
                    </a:r>
                    <a:r>
                      <a:rPr lang="en-US" altLang="ja-JP" baseline="0"/>
                      <a:t>, </a:t>
                    </a:r>
                    <a:fld id="{7441A98E-5163-4440-8CA5-36D05F80543B}" type="VALUE">
                      <a:rPr lang="en-US" altLang="ja-JP" baseline="0"/>
                      <a:pPr/>
                      <a:t>[値]</a:t>
                    </a:fld>
                    <a:r>
                      <a:rPr lang="en-US" altLang="ja-JP" baseline="0" dirty="0"/>
                      <a:t>, </a:t>
                    </a:r>
                    <a:fld id="{587C8368-A6C2-40D4-9DEF-95FB1E277FFB}"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4E97-4E25-B28B-271634FAC40D}"/>
                </c:ext>
              </c:extLst>
            </c:dLbl>
            <c:dLbl>
              <c:idx val="4"/>
              <c:tx>
                <c:rich>
                  <a:bodyPr/>
                  <a:lstStyle/>
                  <a:p>
                    <a:fld id="{C8E31357-9BA4-4D4D-BD82-EC71637249C4}" type="CATEGORYNAME">
                      <a:rPr lang="en-US" altLang="ja-JP"/>
                      <a:pPr/>
                      <a:t>[分類名]</a:t>
                    </a:fld>
                    <a:r>
                      <a:rPr lang="en-US" altLang="ja-JP" baseline="0"/>
                      <a:t>,</a:t>
                    </a:r>
                    <a:r>
                      <a:rPr lang="ja-JP" altLang="en-US" baseline="0"/>
                      <a:t>点 </a:t>
                    </a:r>
                    <a:fld id="{42A34441-AC55-4D8E-8938-32F89BB1DBE6}" type="VALUE">
                      <a:rPr lang="en-US" altLang="ja-JP" baseline="0"/>
                      <a:pPr/>
                      <a:t>[値]</a:t>
                    </a:fld>
                    <a:r>
                      <a:rPr lang="en-US" altLang="ja-JP" baseline="0" dirty="0"/>
                      <a:t>, </a:t>
                    </a:r>
                    <a:fld id="{37775D78-43EF-4663-A632-53B77116E92D}"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4E97-4E25-B28B-271634FAC40D}"/>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Sheet1!$A$2:$A$4</c:f>
              <c:strCache>
                <c:ptCount val="3"/>
                <c:pt idx="0">
                  <c:v>検討した</c:v>
                </c:pt>
                <c:pt idx="1">
                  <c:v>検討していない</c:v>
                </c:pt>
                <c:pt idx="2">
                  <c:v>不明</c:v>
                </c:pt>
              </c:strCache>
            </c:strRef>
          </c:cat>
          <c:val>
            <c:numRef>
              <c:f>Sheet1!$B$2:$B$4</c:f>
              <c:numCache>
                <c:formatCode>General</c:formatCode>
                <c:ptCount val="3"/>
                <c:pt idx="0">
                  <c:v>727</c:v>
                </c:pt>
                <c:pt idx="1">
                  <c:v>498</c:v>
                </c:pt>
                <c:pt idx="2">
                  <c:v>8</c:v>
                </c:pt>
              </c:numCache>
            </c:numRef>
          </c:val>
          <c:extLst>
            <c:ext xmlns:c16="http://schemas.microsoft.com/office/drawing/2014/chart" uri="{C3380CC4-5D6E-409C-BE32-E72D297353CC}">
              <c16:uniqueId val="{0000000C-4E97-4E25-B28B-271634FAC40D}"/>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検討　有</c:v>
                </c:pt>
              </c:strCache>
            </c:strRef>
          </c:tx>
          <c:spPr>
            <a:solidFill>
              <a:schemeClr val="accent1"/>
            </a:solidFill>
            <a:ln>
              <a:noFill/>
            </a:ln>
            <a:effectLst/>
          </c:spPr>
          <c:invertIfNegative val="0"/>
          <c:dLbls>
            <c:dLbl>
              <c:idx val="0"/>
              <c:layout>
                <c:manualLayout>
                  <c:x val="0.1959658803342838"/>
                  <c:y val="-6.9100510246709282E-2"/>
                </c:manualLayout>
              </c:layout>
              <c:tx>
                <c:rich>
                  <a:bodyPr rot="0" spcFirstLastPara="1" vertOverflow="ellipsis" vert="horz" wrap="square" lIns="38100" tIns="19050" rIns="38100" bIns="19050" anchor="ctr" anchorCtr="0">
                    <a:noAutofit/>
                  </a:bodyPr>
                  <a:lstStyle/>
                  <a:p>
                    <a:pPr algn="l">
                      <a:defRPr sz="1100" b="0" i="0" u="none" strike="noStrike" kern="1200" baseline="0">
                        <a:solidFill>
                          <a:schemeClr val="tx1">
                            <a:lumMod val="75000"/>
                            <a:lumOff val="25000"/>
                          </a:schemeClr>
                        </a:solidFill>
                        <a:latin typeface="+mn-lt"/>
                        <a:ea typeface="+mn-ea"/>
                        <a:cs typeface="+mn-cs"/>
                      </a:defRPr>
                    </a:pPr>
                    <a:r>
                      <a:rPr lang="ja-JP" altLang="en-US" sz="1100" baseline="0" dirty="0"/>
                      <a:t>検討　有</a:t>
                    </a:r>
                    <a:r>
                      <a:rPr lang="en-US" altLang="ja-JP" sz="1100" baseline="0" dirty="0"/>
                      <a:t>, </a:t>
                    </a:r>
                    <a:fld id="{006F9E66-ED98-450B-A698-8D3F2E43C312}" type="VALUE">
                      <a:rPr lang="en-US" altLang="ja-JP" sz="1100" baseline="0" smtClean="0"/>
                      <a:pPr algn="l">
                        <a:defRPr sz="1100"/>
                      </a:pPr>
                      <a:t>[値]</a:t>
                    </a:fld>
                    <a:r>
                      <a:rPr lang="ja-JP" altLang="en-US" sz="1100" baseline="0" dirty="0"/>
                      <a:t>人</a:t>
                    </a:r>
                  </a:p>
                </c:rich>
              </c:tx>
              <c:spPr>
                <a:noFill/>
                <a:ln>
                  <a:noFill/>
                </a:ln>
                <a:effectLst/>
              </c:spPr>
              <c:txPr>
                <a:bodyPr rot="0" spcFirstLastPara="1" vertOverflow="ellipsis" vert="horz" wrap="square" lIns="38100" tIns="19050" rIns="38100" bIns="19050" anchor="ctr" anchorCtr="0">
                  <a:noAutofit/>
                </a:bodyPr>
                <a:lstStyle/>
                <a:p>
                  <a:pPr algn="l">
                    <a:defRPr sz="11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0.2536497267499378"/>
                      <c:h val="0.10179135941620047"/>
                    </c:manualLayout>
                  </c15:layout>
                  <c15:dlblFieldTable/>
                  <c15:showDataLabelsRange val="1"/>
                </c:ext>
                <c:ext xmlns:c16="http://schemas.microsoft.com/office/drawing/2014/chart" uri="{C3380CC4-5D6E-409C-BE32-E72D297353CC}">
                  <c16:uniqueId val="{00000000-56B5-4EEF-A498-2DA9550CEF85}"/>
                </c:ext>
              </c:extLst>
            </c:dLbl>
            <c:dLbl>
              <c:idx val="1"/>
              <c:layout>
                <c:manualLayout>
                  <c:x val="0.13717589579993747"/>
                  <c:y val="6.0053226656487213E-2"/>
                </c:manualLayout>
              </c:layout>
              <c:tx>
                <c:rich>
                  <a:bodyPr rot="0" spcFirstLastPara="1" vertOverflow="ellipsis" vert="horz" wrap="square" lIns="38100" tIns="19050" rIns="38100" bIns="19050" anchor="ctr" anchorCtr="0">
                    <a:noAutofit/>
                  </a:bodyPr>
                  <a:lstStyle/>
                  <a:p>
                    <a:pPr algn="l">
                      <a:defRPr sz="1100" b="0" i="0" u="none" strike="noStrike" kern="1200" baseline="0">
                        <a:solidFill>
                          <a:schemeClr val="tx1">
                            <a:lumMod val="75000"/>
                            <a:lumOff val="25000"/>
                          </a:schemeClr>
                        </a:solidFill>
                        <a:latin typeface="+mn-lt"/>
                        <a:ea typeface="+mn-ea"/>
                        <a:cs typeface="+mn-cs"/>
                      </a:defRPr>
                    </a:pPr>
                    <a:r>
                      <a:rPr lang="ja-JP" altLang="en-US" sz="1100" dirty="0"/>
                      <a:t>検討　有</a:t>
                    </a:r>
                    <a:r>
                      <a:rPr lang="en-US" altLang="ja-JP" sz="1100" dirty="0"/>
                      <a:t>, </a:t>
                    </a:r>
                    <a:fld id="{52505883-7D82-40EE-8339-A25A55C2107E}" type="VALUE">
                      <a:rPr lang="en-US" altLang="ja-JP" sz="1100" smtClean="0"/>
                      <a:pPr algn="l">
                        <a:defRPr sz="1100"/>
                      </a:pPr>
                      <a:t>[値]</a:t>
                    </a:fld>
                    <a:r>
                      <a:rPr lang="ja-JP" altLang="en-US" sz="1100" dirty="0"/>
                      <a:t>人</a:t>
                    </a:r>
                  </a:p>
                </c:rich>
              </c:tx>
              <c:spPr>
                <a:noFill/>
                <a:ln>
                  <a:noFill/>
                </a:ln>
                <a:effectLst/>
              </c:spPr>
              <c:txPr>
                <a:bodyPr rot="0" spcFirstLastPara="1" vertOverflow="ellipsis" vert="horz" wrap="square" lIns="38100" tIns="19050" rIns="38100" bIns="19050" anchor="ctr" anchorCtr="0">
                  <a:noAutofit/>
                </a:bodyPr>
                <a:lstStyle/>
                <a:p>
                  <a:pPr algn="l">
                    <a:defRPr sz="11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0.21872591757882281"/>
                      <c:h val="0.14858663699519803"/>
                    </c:manualLayout>
                  </c15:layout>
                  <c15:dlblFieldTable/>
                  <c15:showDataLabelsRange val="1"/>
                </c:ext>
                <c:ext xmlns:c16="http://schemas.microsoft.com/office/drawing/2014/chart" uri="{C3380CC4-5D6E-409C-BE32-E72D297353CC}">
                  <c16:uniqueId val="{00000001-56B5-4EEF-A498-2DA9550CEF85}"/>
                </c:ext>
              </c:extLst>
            </c:dLbl>
            <c:dLbl>
              <c:idx val="2"/>
              <c:layout>
                <c:manualLayout>
                  <c:x val="6.6635453203612305E-2"/>
                  <c:y val="5.9700947178282116E-2"/>
                </c:manualLayout>
              </c:layout>
              <c:tx>
                <c:rich>
                  <a:bodyPr rot="0" spcFirstLastPara="1" vertOverflow="ellipsis" vert="horz" wrap="square" lIns="38100" tIns="19050" rIns="38100" bIns="19050" anchor="ctr" anchorCtr="0">
                    <a:noAutofit/>
                  </a:bodyPr>
                  <a:lstStyle/>
                  <a:p>
                    <a:pPr algn="l">
                      <a:defRPr sz="1100" b="0" i="0" u="none" strike="noStrike" kern="1200" baseline="0">
                        <a:solidFill>
                          <a:schemeClr val="tx1">
                            <a:lumMod val="75000"/>
                            <a:lumOff val="25000"/>
                          </a:schemeClr>
                        </a:solidFill>
                        <a:latin typeface="+mn-lt"/>
                        <a:ea typeface="+mn-ea"/>
                        <a:cs typeface="+mn-cs"/>
                      </a:defRPr>
                    </a:pPr>
                    <a:r>
                      <a:rPr lang="ja-JP" altLang="en-US" sz="1100" dirty="0"/>
                      <a:t>検討　有</a:t>
                    </a:r>
                    <a:r>
                      <a:rPr lang="en-US" altLang="ja-JP" sz="1100" dirty="0"/>
                      <a:t>, </a:t>
                    </a:r>
                    <a:fld id="{EFCD005C-9668-4E88-9358-077DD08BD65A}" type="VALUE">
                      <a:rPr lang="en-US" altLang="ja-JP" sz="1100" smtClean="0"/>
                      <a:pPr algn="l">
                        <a:defRPr sz="1100"/>
                      </a:pPr>
                      <a:t>[値]</a:t>
                    </a:fld>
                    <a:r>
                      <a:rPr lang="ja-JP" altLang="en-US" sz="1100" dirty="0"/>
                      <a:t>人</a:t>
                    </a:r>
                  </a:p>
                </c:rich>
              </c:tx>
              <c:spPr>
                <a:noFill/>
                <a:ln>
                  <a:noFill/>
                </a:ln>
                <a:effectLst/>
              </c:spPr>
              <c:txPr>
                <a:bodyPr rot="0" spcFirstLastPara="1" vertOverflow="ellipsis" vert="horz" wrap="square" lIns="38100" tIns="19050" rIns="38100" bIns="19050" anchor="ctr" anchorCtr="0">
                  <a:noAutofit/>
                </a:bodyPr>
                <a:lstStyle/>
                <a:p>
                  <a:pPr algn="l">
                    <a:defRPr sz="11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0.2075278672740066"/>
                      <c:h val="0.1177894473489411"/>
                    </c:manualLayout>
                  </c15:layout>
                  <c15:dlblFieldTable/>
                  <c15:showDataLabelsRange val="1"/>
                </c:ext>
                <c:ext xmlns:c16="http://schemas.microsoft.com/office/drawing/2014/chart" uri="{C3380CC4-5D6E-409C-BE32-E72D297353CC}">
                  <c16:uniqueId val="{00000002-56B5-4EEF-A498-2DA9550CEF8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
サービス等利用計画</c:v>
                </c:pt>
                <c:pt idx="1">
                  <c:v>
セルフプラン</c:v>
                </c:pt>
                <c:pt idx="2">
                  <c:v>
計画　無</c:v>
                </c:pt>
              </c:strCache>
            </c:strRef>
          </c:cat>
          <c:val>
            <c:numRef>
              <c:f>Sheet1!$B$2:$B$4</c:f>
              <c:numCache>
                <c:formatCode>General</c:formatCode>
                <c:ptCount val="3"/>
                <c:pt idx="0">
                  <c:v>618</c:v>
                </c:pt>
                <c:pt idx="1">
                  <c:v>80</c:v>
                </c:pt>
                <c:pt idx="2">
                  <c:v>29</c:v>
                </c:pt>
              </c:numCache>
            </c:numRef>
          </c:val>
          <c:extLst>
            <c:ext xmlns:c15="http://schemas.microsoft.com/office/drawing/2012/chart" uri="{02D57815-91ED-43cb-92C2-25804820EDAC}">
              <c15:datalabelsRange>
                <c15:f>Sheet1!$C$1</c15:f>
                <c15:dlblRangeCache>
                  <c:ptCount val="1"/>
                  <c:pt idx="0">
                    <c:v>検討　無</c:v>
                  </c:pt>
                </c15:dlblRangeCache>
              </c15:datalabelsRange>
            </c:ext>
            <c:ext xmlns:c16="http://schemas.microsoft.com/office/drawing/2014/chart" uri="{C3380CC4-5D6E-409C-BE32-E72D297353CC}">
              <c16:uniqueId val="{00000003-56B5-4EEF-A498-2DA9550CEF85}"/>
            </c:ext>
          </c:extLst>
        </c:ser>
        <c:ser>
          <c:idx val="1"/>
          <c:order val="1"/>
          <c:tx>
            <c:strRef>
              <c:f>Sheet1!$C$1</c:f>
              <c:strCache>
                <c:ptCount val="1"/>
                <c:pt idx="0">
                  <c:v>検討　無</c:v>
                </c:pt>
              </c:strCache>
            </c:strRef>
          </c:tx>
          <c:spPr>
            <a:solidFill>
              <a:schemeClr val="accent2"/>
            </a:solidFill>
            <a:ln>
              <a:noFill/>
            </a:ln>
            <a:effectLst/>
          </c:spPr>
          <c:invertIfNegative val="0"/>
          <c:dLbls>
            <c:dLbl>
              <c:idx val="0"/>
              <c:layout>
                <c:manualLayout>
                  <c:x val="0.19176661146997775"/>
                  <c:y val="-4.2154544661610338E-3"/>
                </c:manualLayout>
              </c:layout>
              <c:tx>
                <c:rich>
                  <a:bodyPr rot="0" spcFirstLastPara="1" vertOverflow="ellipsis" vert="horz" wrap="square" lIns="38100" tIns="19050" rIns="38100" bIns="19050" anchor="ctr" anchorCtr="0">
                    <a:noAutofit/>
                  </a:bodyPr>
                  <a:lstStyle/>
                  <a:p>
                    <a:pPr algn="l">
                      <a:defRPr sz="1100" b="0" i="0" u="none" strike="noStrike" kern="1200" baseline="0">
                        <a:solidFill>
                          <a:schemeClr val="tx1">
                            <a:lumMod val="75000"/>
                            <a:lumOff val="25000"/>
                          </a:schemeClr>
                        </a:solidFill>
                        <a:latin typeface="+mn-lt"/>
                        <a:ea typeface="+mn-ea"/>
                        <a:cs typeface="+mn-cs"/>
                      </a:defRPr>
                    </a:pPr>
                    <a:r>
                      <a:rPr lang="ja-JP" altLang="en-US" sz="1100" baseline="0" dirty="0"/>
                      <a:t>検討　無</a:t>
                    </a:r>
                    <a:r>
                      <a:rPr lang="en-US" altLang="ja-JP" sz="1100" baseline="0" dirty="0"/>
                      <a:t>, </a:t>
                    </a:r>
                    <a:fld id="{8C3C895A-1E53-4EED-9425-496EF9115231}" type="VALUE">
                      <a:rPr lang="en-US" altLang="ja-JP" sz="1100" baseline="0" smtClean="0"/>
                      <a:pPr algn="l">
                        <a:defRPr sz="1100"/>
                      </a:pPr>
                      <a:t>[値]</a:t>
                    </a:fld>
                    <a:r>
                      <a:rPr lang="ja-JP" altLang="en-US" sz="1100" baseline="0" dirty="0"/>
                      <a:t>人</a:t>
                    </a:r>
                  </a:p>
                </c:rich>
              </c:tx>
              <c:spPr>
                <a:noFill/>
                <a:ln>
                  <a:noFill/>
                </a:ln>
                <a:effectLst/>
              </c:spPr>
              <c:txPr>
                <a:bodyPr rot="0" spcFirstLastPara="1" vertOverflow="ellipsis" vert="horz" wrap="square" lIns="38100" tIns="19050" rIns="38100" bIns="19050" anchor="ctr" anchorCtr="0">
                  <a:noAutofit/>
                </a:bodyPr>
                <a:lstStyle/>
                <a:p>
                  <a:pPr algn="l">
                    <a:defRPr sz="11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0.24525118902132567"/>
                      <c:h val="0.10179136777141025"/>
                    </c:manualLayout>
                  </c15:layout>
                  <c15:dlblFieldTable/>
                  <c15:showDataLabelsRange val="1"/>
                </c:ext>
                <c:ext xmlns:c16="http://schemas.microsoft.com/office/drawing/2014/chart" uri="{C3380CC4-5D6E-409C-BE32-E72D297353CC}">
                  <c16:uniqueId val="{00000004-56B5-4EEF-A498-2DA9550CEF85}"/>
                </c:ext>
              </c:extLst>
            </c:dLbl>
            <c:dLbl>
              <c:idx val="1"/>
              <c:layout>
                <c:manualLayout>
                  <c:x val="0.11058074676006016"/>
                  <c:y val="-0.22025691069126246"/>
                </c:manualLayout>
              </c:layout>
              <c:tx>
                <c:rich>
                  <a:bodyPr rot="0" spcFirstLastPara="1" vertOverflow="ellipsis" vert="horz" wrap="square" lIns="38100" tIns="19050" rIns="38100" bIns="19050" anchor="ctr" anchorCtr="0">
                    <a:noAutofit/>
                  </a:bodyPr>
                  <a:lstStyle/>
                  <a:p>
                    <a:pPr algn="l">
                      <a:defRPr sz="1100" b="0" i="0" u="none" strike="noStrike" kern="1200" baseline="0">
                        <a:solidFill>
                          <a:schemeClr val="tx1">
                            <a:lumMod val="75000"/>
                            <a:lumOff val="25000"/>
                          </a:schemeClr>
                        </a:solidFill>
                        <a:latin typeface="+mn-lt"/>
                        <a:ea typeface="+mn-ea"/>
                        <a:cs typeface="+mn-cs"/>
                      </a:defRPr>
                    </a:pPr>
                    <a:fld id="{80BA98D1-75E0-4FED-BDF5-F4A145E4BF37}" type="CELLRANGE">
                      <a:rPr lang="ja-JP" altLang="en-US" sz="1100" baseline="0" dirty="0"/>
                      <a:pPr algn="l">
                        <a:defRPr sz="1100"/>
                      </a:pPr>
                      <a:t>[CELLRANGE]</a:t>
                    </a:fld>
                    <a:r>
                      <a:rPr lang="en-US" altLang="ja-JP" sz="1100" baseline="0" dirty="0"/>
                      <a:t>, </a:t>
                    </a:r>
                    <a:fld id="{25C96639-BAE7-45CA-A5E4-BBF51826E5DC}" type="VALUE">
                      <a:rPr lang="en-US" altLang="ja-JP" sz="1100" baseline="0" smtClean="0"/>
                      <a:pPr algn="l">
                        <a:defRPr sz="1100"/>
                      </a:pPr>
                      <a:t>[値]</a:t>
                    </a:fld>
                    <a:r>
                      <a:rPr lang="ja-JP" altLang="en-US" sz="1100" baseline="0" dirty="0"/>
                      <a:t>人</a:t>
                    </a:r>
                  </a:p>
                </c:rich>
              </c:tx>
              <c:spPr>
                <a:noFill/>
                <a:ln>
                  <a:noFill/>
                </a:ln>
                <a:effectLst/>
              </c:spPr>
              <c:txPr>
                <a:bodyPr rot="0" spcFirstLastPara="1" vertOverflow="ellipsis" vert="horz" wrap="square" lIns="38100" tIns="19050" rIns="38100" bIns="19050" anchor="ctr" anchorCtr="0">
                  <a:noAutofit/>
                </a:bodyPr>
                <a:lstStyle/>
                <a:p>
                  <a:pPr algn="l">
                    <a:defRPr sz="11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0.23405313871650946"/>
                      <c:h val="0.10179135941620047"/>
                    </c:manualLayout>
                  </c15:layout>
                  <c15:dlblFieldTable/>
                  <c15:showDataLabelsRange val="1"/>
                </c:ext>
                <c:ext xmlns:c16="http://schemas.microsoft.com/office/drawing/2014/chart" uri="{C3380CC4-5D6E-409C-BE32-E72D297353CC}">
                  <c16:uniqueId val="{00000005-56B5-4EEF-A498-2DA9550CEF85}"/>
                </c:ext>
              </c:extLst>
            </c:dLbl>
            <c:dLbl>
              <c:idx val="2"/>
              <c:layout>
                <c:manualLayout>
                  <c:x val="5.1791203093836113E-2"/>
                  <c:y val="-0.18512261041360473"/>
                </c:manualLayout>
              </c:layout>
              <c:tx>
                <c:rich>
                  <a:bodyPr rot="0" spcFirstLastPara="1" vertOverflow="ellipsis" vert="horz" wrap="square" lIns="38100" tIns="19050" rIns="38100" bIns="19050" anchor="ctr" anchorCtr="0">
                    <a:noAutofit/>
                  </a:bodyPr>
                  <a:lstStyle/>
                  <a:p>
                    <a:pPr algn="l">
                      <a:defRPr sz="1100" b="0" i="0" u="none" strike="noStrike" kern="1200" baseline="0">
                        <a:solidFill>
                          <a:schemeClr val="tx1">
                            <a:lumMod val="75000"/>
                            <a:lumOff val="25000"/>
                          </a:schemeClr>
                        </a:solidFill>
                        <a:latin typeface="+mn-lt"/>
                        <a:ea typeface="+mn-ea"/>
                        <a:cs typeface="+mn-cs"/>
                      </a:defRPr>
                    </a:pPr>
                    <a:r>
                      <a:rPr lang="ja-JP" altLang="en-US" sz="1100" dirty="0"/>
                      <a:t>検討　無</a:t>
                    </a:r>
                    <a:r>
                      <a:rPr lang="en-US" altLang="ja-JP" sz="1100" dirty="0"/>
                      <a:t>, </a:t>
                    </a:r>
                    <a:fld id="{64F56327-8C2D-4294-B4DC-7625C972B0EE}" type="VALUE">
                      <a:rPr lang="en-US" altLang="ja-JP" sz="1100" smtClean="0"/>
                      <a:pPr algn="l">
                        <a:defRPr sz="1100"/>
                      </a:pPr>
                      <a:t>[値]</a:t>
                    </a:fld>
                    <a:r>
                      <a:rPr lang="ja-JP" altLang="en-US" sz="1100" dirty="0"/>
                      <a:t>人</a:t>
                    </a:r>
                  </a:p>
                </c:rich>
              </c:tx>
              <c:spPr>
                <a:noFill/>
                <a:ln>
                  <a:noFill/>
                </a:ln>
                <a:effectLst/>
              </c:spPr>
              <c:txPr>
                <a:bodyPr rot="0" spcFirstLastPara="1" vertOverflow="ellipsis" vert="horz" wrap="square" lIns="38100" tIns="19050" rIns="38100" bIns="19050" anchor="ctr" anchorCtr="0">
                  <a:noAutofit/>
                </a:bodyPr>
                <a:lstStyle/>
                <a:p>
                  <a:pPr algn="l">
                    <a:defRPr sz="11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0.23832250561225116"/>
                      <c:h val="0.17021482385166348"/>
                    </c:manualLayout>
                  </c15:layout>
                  <c15:dlblFieldTable/>
                  <c15:showDataLabelsRange val="1"/>
                </c:ext>
                <c:ext xmlns:c16="http://schemas.microsoft.com/office/drawing/2014/chart" uri="{C3380CC4-5D6E-409C-BE32-E72D297353CC}">
                  <c16:uniqueId val="{00000006-56B5-4EEF-A498-2DA9550CEF8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
サービス等利用計画</c:v>
                </c:pt>
                <c:pt idx="1">
                  <c:v>
セルフプラン</c:v>
                </c:pt>
                <c:pt idx="2">
                  <c:v>
計画　無</c:v>
                </c:pt>
              </c:strCache>
            </c:strRef>
          </c:cat>
          <c:val>
            <c:numRef>
              <c:f>Sheet1!$C$2:$C$4</c:f>
              <c:numCache>
                <c:formatCode>General</c:formatCode>
                <c:ptCount val="3"/>
                <c:pt idx="0">
                  <c:v>343</c:v>
                </c:pt>
                <c:pt idx="1">
                  <c:v>138</c:v>
                </c:pt>
                <c:pt idx="2">
                  <c:v>25</c:v>
                </c:pt>
              </c:numCache>
            </c:numRef>
          </c:val>
          <c:extLst>
            <c:ext xmlns:c15="http://schemas.microsoft.com/office/drawing/2012/chart" uri="{02D57815-91ED-43cb-92C2-25804820EDAC}">
              <c15:datalabelsRange>
                <c15:f>Sheet1!$B$1:$C$1</c15:f>
                <c15:dlblRangeCache>
                  <c:ptCount val="2"/>
                  <c:pt idx="0">
                    <c:v>検討　有</c:v>
                  </c:pt>
                  <c:pt idx="1">
                    <c:v>検討　無</c:v>
                  </c:pt>
                </c15:dlblRangeCache>
              </c15:datalabelsRange>
            </c:ext>
            <c:ext xmlns:c16="http://schemas.microsoft.com/office/drawing/2014/chart" uri="{C3380CC4-5D6E-409C-BE32-E72D297353CC}">
              <c16:uniqueId val="{00000007-56B5-4EEF-A498-2DA9550CEF85}"/>
            </c:ext>
          </c:extLst>
        </c:ser>
        <c:dLbls>
          <c:dLblPos val="ctr"/>
          <c:showLegendKey val="0"/>
          <c:showVal val="1"/>
          <c:showCatName val="0"/>
          <c:showSerName val="0"/>
          <c:showPercent val="0"/>
          <c:showBubbleSize val="0"/>
        </c:dLbls>
        <c:gapWidth val="150"/>
        <c:overlap val="100"/>
        <c:axId val="1115855840"/>
        <c:axId val="1115878304"/>
      </c:barChart>
      <c:catAx>
        <c:axId val="111585584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115878304"/>
        <c:crosses val="autoZero"/>
        <c:auto val="1"/>
        <c:lblAlgn val="ctr"/>
        <c:lblOffset val="100"/>
        <c:noMultiLvlLbl val="0"/>
      </c:catAx>
      <c:valAx>
        <c:axId val="1115878304"/>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crossAx val="11158558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4496133082674574"/>
          <c:y val="0.13962422678184641"/>
          <c:w val="0.36452707188102612"/>
          <c:h val="0.78340551042970263"/>
        </c:manualLayout>
      </c:layout>
      <c:pieChart>
        <c:varyColors val="1"/>
        <c:ser>
          <c:idx val="0"/>
          <c:order val="0"/>
          <c:tx>
            <c:strRef>
              <c:f>Sheet1!$B$1</c:f>
              <c:strCache>
                <c:ptCount val="1"/>
                <c:pt idx="0">
                  <c:v>検討した結果</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B07C-4EDC-A60B-C6032101B147}"/>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B07C-4EDC-A60B-C6032101B147}"/>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B07C-4EDC-A60B-C6032101B147}"/>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B07C-4EDC-A60B-C6032101B147}"/>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B07C-4EDC-A60B-C6032101B147}"/>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B07C-4EDC-A60B-C6032101B147}"/>
              </c:ext>
            </c:extLst>
          </c:dPt>
          <c:dLbls>
            <c:dLbl>
              <c:idx val="0"/>
              <c:layout>
                <c:manualLayout>
                  <c:x val="0.10325230500383092"/>
                  <c:y val="-0.16769835038702474"/>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0A3353D7-11B4-4F82-BEE6-C200FF8B65C0}" type="CATEGORYNAME">
                      <a:rPr lang="ja-JP" altLang="en-US" smtClean="0"/>
                      <a:pPr>
                        <a:defRPr/>
                      </a:pPr>
                      <a:t>[分類名]</a:t>
                    </a:fld>
                    <a:r>
                      <a:rPr lang="en-US" altLang="ja-JP" baseline="0" dirty="0"/>
                      <a:t>, </a:t>
                    </a:r>
                    <a:fld id="{C0136095-1E03-490F-BA83-87FD0D95A197}" type="VALUE">
                      <a:rPr lang="en-US" altLang="ja-JP" baseline="0" smtClean="0"/>
                      <a:pPr>
                        <a:defRPr/>
                      </a:pPr>
                      <a:t>[値]</a:t>
                    </a:fld>
                    <a:r>
                      <a:rPr lang="ja-JP" altLang="en-US" baseline="0" dirty="0"/>
                      <a:t>人</a:t>
                    </a:r>
                    <a:r>
                      <a:rPr lang="en-US" altLang="ja-JP" baseline="0" dirty="0"/>
                      <a:t>, </a:t>
                    </a:r>
                    <a:fld id="{75DA467B-5070-41A9-8D87-9F86F336BCB0}"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957818749845933"/>
                      <c:h val="0.28973322434351684"/>
                    </c:manualLayout>
                  </c15:layout>
                  <c15:dlblFieldTable/>
                  <c15:showDataLabelsRange val="0"/>
                </c:ext>
                <c:ext xmlns:c16="http://schemas.microsoft.com/office/drawing/2014/chart" uri="{C3380CC4-5D6E-409C-BE32-E72D297353CC}">
                  <c16:uniqueId val="{00000001-B07C-4EDC-A60B-C6032101B147}"/>
                </c:ext>
              </c:extLst>
            </c:dLbl>
            <c:dLbl>
              <c:idx val="1"/>
              <c:layout>
                <c:manualLayout>
                  <c:x val="-0.15505207569756096"/>
                  <c:y val="-7.8751958168729441E-3"/>
                </c:manualLayout>
              </c:layout>
              <c:tx>
                <c:rich>
                  <a:bodyPr/>
                  <a:lstStyle/>
                  <a:p>
                    <a:fld id="{2275FAB3-80B7-42EA-923B-5CB8D0607170}" type="CATEGORYNAME">
                      <a:rPr lang="ja-JP" altLang="en-US" smtClean="0"/>
                      <a:pPr/>
                      <a:t>[分類名]</a:t>
                    </a:fld>
                    <a:r>
                      <a:rPr lang="en-US" altLang="ja-JP" baseline="0" dirty="0"/>
                      <a:t>, </a:t>
                    </a:r>
                    <a:fld id="{15C61A9D-CF60-4311-BF26-BB623E65761A}" type="VALUE">
                      <a:rPr lang="en-US" altLang="ja-JP" baseline="0" smtClean="0"/>
                      <a:pPr/>
                      <a:t>[値]</a:t>
                    </a:fld>
                    <a:r>
                      <a:rPr lang="ja-JP" altLang="en-US" baseline="0" dirty="0"/>
                      <a:t>人</a:t>
                    </a:r>
                    <a:r>
                      <a:rPr lang="en-US" altLang="ja-JP" baseline="0" dirty="0"/>
                      <a:t>, </a:t>
                    </a:r>
                    <a:fld id="{8B80602B-5E13-4CA0-AFC2-5B76B680F097}"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36995390317981131"/>
                      <c:h val="0.23228307486977681"/>
                    </c:manualLayout>
                  </c15:layout>
                  <c15:dlblFieldTable/>
                  <c15:showDataLabelsRange val="0"/>
                </c:ext>
                <c:ext xmlns:c16="http://schemas.microsoft.com/office/drawing/2014/chart" uri="{C3380CC4-5D6E-409C-BE32-E72D297353CC}">
                  <c16:uniqueId val="{00000003-B07C-4EDC-A60B-C6032101B147}"/>
                </c:ext>
              </c:extLst>
            </c:dLbl>
            <c:dLbl>
              <c:idx val="2"/>
              <c:layout>
                <c:manualLayout>
                  <c:x val="-2.8827703241827318E-2"/>
                  <c:y val="-0.11539428491233024"/>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65D91F28-EFCC-4516-945E-1563270DBE05}" type="CATEGORYNAME">
                      <a:rPr lang="ja-JP" altLang="en-US" smtClean="0"/>
                      <a:pPr>
                        <a:defRPr/>
                      </a:pPr>
                      <a:t>[分類名]</a:t>
                    </a:fld>
                    <a:r>
                      <a:rPr lang="en-US" altLang="ja-JP" baseline="0" dirty="0"/>
                      <a:t>, </a:t>
                    </a:r>
                    <a:fld id="{B8ACB8F7-9318-4F1C-91DB-F0CC56233DBC}" type="VALUE">
                      <a:rPr lang="en-US" altLang="ja-JP" baseline="0" smtClean="0"/>
                      <a:pPr>
                        <a:defRPr/>
                      </a:pPr>
                      <a:t>[値]</a:t>
                    </a:fld>
                    <a:r>
                      <a:rPr lang="ja-JP" altLang="en-US" baseline="0" dirty="0"/>
                      <a:t>人</a:t>
                    </a:r>
                    <a:r>
                      <a:rPr lang="en-US" altLang="ja-JP" baseline="0" dirty="0"/>
                      <a:t>, </a:t>
                    </a:r>
                    <a:fld id="{2140BBBC-7BA4-413B-A240-2847F29A6572}"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0112956454311646"/>
                      <c:h val="0.43694475954315365"/>
                    </c:manualLayout>
                  </c15:layout>
                  <c15:dlblFieldTable/>
                  <c15:showDataLabelsRange val="0"/>
                </c:ext>
                <c:ext xmlns:c16="http://schemas.microsoft.com/office/drawing/2014/chart" uri="{C3380CC4-5D6E-409C-BE32-E72D297353CC}">
                  <c16:uniqueId val="{00000005-B07C-4EDC-A60B-C6032101B147}"/>
                </c:ext>
              </c:extLst>
            </c:dLbl>
            <c:dLbl>
              <c:idx val="3"/>
              <c:layout>
                <c:manualLayout>
                  <c:x val="-6.0415853085252089E-2"/>
                  <c:y val="2.2131779469422828E-2"/>
                </c:manualLayout>
              </c:layout>
              <c:tx>
                <c:rich>
                  <a:bodyPr/>
                  <a:lstStyle/>
                  <a:p>
                    <a:fld id="{0ED0A3D2-5EB8-43C5-BD6C-03C8D69B9C2B}" type="CATEGORYNAME">
                      <a:rPr lang="zh-TW" altLang="en-US" smtClean="0">
                        <a:latin typeface="ＭＳ Ｐゴシック" panose="020B0600070205080204" pitchFamily="50" charset="-128"/>
                        <a:ea typeface="ＭＳ Ｐゴシック" panose="020B0600070205080204" pitchFamily="50" charset="-128"/>
                      </a:rPr>
                      <a:pPr/>
                      <a:t>[分類名]</a:t>
                    </a:fld>
                    <a:r>
                      <a:rPr lang="en-US" altLang="zh-TW" baseline="0" dirty="0"/>
                      <a:t>,</a:t>
                    </a:r>
                  </a:p>
                  <a:p>
                    <a:r>
                      <a:rPr lang="en-US" altLang="zh-TW" baseline="0" dirty="0"/>
                      <a:t> </a:t>
                    </a:r>
                    <a:fld id="{7441A98E-5163-4440-8CA5-36D05F80543B}" type="VALUE">
                      <a:rPr lang="en-US" altLang="zh-TW" baseline="0" smtClean="0"/>
                      <a:pPr/>
                      <a:t>[値]</a:t>
                    </a:fld>
                    <a:r>
                      <a:rPr lang="zh-TW" altLang="en-US" baseline="0" dirty="0">
                        <a:latin typeface="ＭＳ Ｐゴシック" panose="020B0600070205080204" pitchFamily="50" charset="-128"/>
                        <a:ea typeface="ＭＳ Ｐゴシック" panose="020B0600070205080204" pitchFamily="50" charset="-128"/>
                      </a:rPr>
                      <a:t>人</a:t>
                    </a:r>
                    <a:r>
                      <a:rPr lang="en-US" altLang="zh-TW" baseline="0" dirty="0"/>
                      <a:t>, </a:t>
                    </a:r>
                    <a:fld id="{587C8368-A6C2-40D4-9DEF-95FB1E277FFB}" type="PERCENTAGE">
                      <a:rPr lang="en-US" altLang="zh-TW" baseline="0"/>
                      <a:pPr/>
                      <a:t>[パーセンテージ]</a:t>
                    </a:fld>
                    <a:endParaRPr lang="en-US" altLang="zh-TW"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3891723720076963"/>
                      <c:h val="0.28771313310249674"/>
                    </c:manualLayout>
                  </c15:layout>
                  <c15:dlblFieldTable/>
                  <c15:showDataLabelsRange val="0"/>
                </c:ext>
                <c:ext xmlns:c16="http://schemas.microsoft.com/office/drawing/2014/chart" uri="{C3380CC4-5D6E-409C-BE32-E72D297353CC}">
                  <c16:uniqueId val="{00000007-B07C-4EDC-A60B-C6032101B147}"/>
                </c:ext>
              </c:extLst>
            </c:dLbl>
            <c:dLbl>
              <c:idx val="4"/>
              <c:tx>
                <c:rich>
                  <a:bodyPr/>
                  <a:lstStyle/>
                  <a:p>
                    <a:fld id="{C8E31357-9BA4-4D4D-BD82-EC71637249C4}" type="CATEGORYNAME">
                      <a:rPr lang="en-US" altLang="ja-JP"/>
                      <a:pPr/>
                      <a:t>[分類名]</a:t>
                    </a:fld>
                    <a:r>
                      <a:rPr lang="en-US" altLang="ja-JP" baseline="0"/>
                      <a:t>,</a:t>
                    </a:r>
                    <a:r>
                      <a:rPr lang="ja-JP" altLang="en-US" baseline="0"/>
                      <a:t>点 </a:t>
                    </a:r>
                    <a:fld id="{42A34441-AC55-4D8E-8938-32F89BB1DBE6}" type="VALUE">
                      <a:rPr lang="en-US" altLang="ja-JP" baseline="0"/>
                      <a:pPr/>
                      <a:t>[値]</a:t>
                    </a:fld>
                    <a:r>
                      <a:rPr lang="en-US" altLang="ja-JP" baseline="0" dirty="0"/>
                      <a:t>, </a:t>
                    </a:r>
                    <a:fld id="{37775D78-43EF-4663-A632-53B77116E92D}"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B07C-4EDC-A60B-C6032101B14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Sheet1!$A$2:$A$5</c:f>
              <c:strCache>
                <c:ptCount val="4"/>
                <c:pt idx="0">
                  <c:v>施設入所に向けて調整中</c:v>
                </c:pt>
                <c:pt idx="1">
                  <c:v>地域生活の継続に向けて調整中</c:v>
                </c:pt>
                <c:pt idx="2">
                  <c:v>施設入所と地域生活の継続を併せて調整中</c:v>
                </c:pt>
                <c:pt idx="3">
                  <c:v>検討継続中</c:v>
                </c:pt>
              </c:strCache>
            </c:strRef>
          </c:cat>
          <c:val>
            <c:numRef>
              <c:f>Sheet1!$B$2:$B$5</c:f>
              <c:numCache>
                <c:formatCode>General</c:formatCode>
                <c:ptCount val="4"/>
                <c:pt idx="0">
                  <c:v>339</c:v>
                </c:pt>
                <c:pt idx="1">
                  <c:v>98</c:v>
                </c:pt>
                <c:pt idx="2">
                  <c:v>216</c:v>
                </c:pt>
                <c:pt idx="3">
                  <c:v>74</c:v>
                </c:pt>
              </c:numCache>
            </c:numRef>
          </c:val>
          <c:extLst>
            <c:ext xmlns:c16="http://schemas.microsoft.com/office/drawing/2014/chart" uri="{C3380CC4-5D6E-409C-BE32-E72D297353CC}">
              <c16:uniqueId val="{0000000C-B07C-4EDC-A60B-C6032101B147}"/>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7926205749019115"/>
          <c:y val="0.15678005846764739"/>
          <c:w val="0.31013024868016043"/>
          <c:h val="0.70067036518830017"/>
        </c:manualLayout>
      </c:layout>
      <c:pieChart>
        <c:varyColors val="1"/>
        <c:ser>
          <c:idx val="0"/>
          <c:order val="0"/>
          <c:tx>
            <c:strRef>
              <c:f>Sheet1!$B$1</c:f>
              <c:strCache>
                <c:ptCount val="1"/>
                <c:pt idx="0">
                  <c:v>検討しなかった理由</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5392-494A-9E65-921528AA5B77}"/>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5392-494A-9E65-921528AA5B77}"/>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5392-494A-9E65-921528AA5B77}"/>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5392-494A-9E65-921528AA5B77}"/>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5392-494A-9E65-921528AA5B77}"/>
              </c:ext>
            </c:extLst>
          </c:dPt>
          <c:dLbls>
            <c:dLbl>
              <c:idx val="0"/>
              <c:layout>
                <c:manualLayout>
                  <c:x val="1.5215644978014295E-2"/>
                  <c:y val="8.8092053324370381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8DBB4991-35C3-4EB9-94E5-B2F1E2174C30}" type="CATEGORYNAME">
                      <a:rPr lang="ja-JP" altLang="en-US"/>
                      <a:pPr>
                        <a:defRPr/>
                      </a:pPr>
                      <a:t>[分類名]</a:t>
                    </a:fld>
                    <a:r>
                      <a:rPr lang="en-US" altLang="ja-JP" baseline="0" dirty="0"/>
                      <a:t>, </a:t>
                    </a:r>
                    <a:fld id="{B0115FF7-D0EE-4543-B706-05E928E1860E}" type="VALUE">
                      <a:rPr lang="en-US" altLang="ja-JP" baseline="0" smtClean="0"/>
                      <a:pPr>
                        <a:defRPr/>
                      </a:pPr>
                      <a:t>[値]</a:t>
                    </a:fld>
                    <a:r>
                      <a:rPr lang="ja-JP" altLang="en-US" baseline="0" dirty="0"/>
                      <a:t>人</a:t>
                    </a:r>
                    <a:r>
                      <a:rPr lang="en-US" altLang="ja-JP" baseline="0" dirty="0"/>
                      <a:t>, </a:t>
                    </a:r>
                    <a:fld id="{8E0D977C-CFD6-4849-AD81-BAB67B23D987}"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8842746909742756"/>
                      <c:h val="0.56866626541810616"/>
                    </c:manualLayout>
                  </c15:layout>
                  <c15:dlblFieldTable/>
                  <c15:showDataLabelsRange val="0"/>
                </c:ext>
                <c:ext xmlns:c16="http://schemas.microsoft.com/office/drawing/2014/chart" uri="{C3380CC4-5D6E-409C-BE32-E72D297353CC}">
                  <c16:uniqueId val="{00000001-5392-494A-9E65-921528AA5B77}"/>
                </c:ext>
              </c:extLst>
            </c:dLbl>
            <c:dLbl>
              <c:idx val="1"/>
              <c:layout>
                <c:manualLayout>
                  <c:x val="-7.9966332332529311E-2"/>
                  <c:y val="-3.1021855018994447E-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D55F02C1-EDDA-4AD4-A519-CFAA7E966333}" type="CATEGORYNAME">
                      <a:rPr lang="ja-JP" altLang="en-US"/>
                      <a:pPr>
                        <a:defRPr/>
                      </a:pPr>
                      <a:t>[分類名]</a:t>
                    </a:fld>
                    <a:r>
                      <a:rPr lang="en-US" altLang="ja-JP" baseline="0" dirty="0"/>
                      <a:t>, </a:t>
                    </a:r>
                    <a:fld id="{BEB1C086-0E25-4A33-BB38-DEFCC9317A8B}" type="VALUE">
                      <a:rPr lang="en-US" altLang="ja-JP" baseline="0" smtClean="0"/>
                      <a:pPr>
                        <a:defRPr/>
                      </a:pPr>
                      <a:t>[値]</a:t>
                    </a:fld>
                    <a:r>
                      <a:rPr lang="ja-JP" altLang="en-US" baseline="0" dirty="0"/>
                      <a:t>人</a:t>
                    </a:r>
                    <a:r>
                      <a:rPr lang="en-US" altLang="ja-JP" baseline="0" dirty="0"/>
                      <a:t>, 41%</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8551403738473361"/>
                      <c:h val="0.44604591039129543"/>
                    </c:manualLayout>
                  </c15:layout>
                  <c15:dlblFieldTable/>
                  <c15:showDataLabelsRange val="0"/>
                </c:ext>
                <c:ext xmlns:c16="http://schemas.microsoft.com/office/drawing/2014/chart" uri="{C3380CC4-5D6E-409C-BE32-E72D297353CC}">
                  <c16:uniqueId val="{00000003-5392-494A-9E65-921528AA5B77}"/>
                </c:ext>
              </c:extLst>
            </c:dLbl>
            <c:dLbl>
              <c:idx val="2"/>
              <c:layout>
                <c:manualLayout>
                  <c:x val="-0.16161312887667406"/>
                  <c:y val="-7.3616351117391829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ECCA3E0A-ACF7-4F7C-9640-2CE8BD44F2AC}" type="CATEGORYNAME">
                      <a:rPr lang="ja-JP" altLang="en-US"/>
                      <a:pPr>
                        <a:defRPr/>
                      </a:pPr>
                      <a:t>[分類名]</a:t>
                    </a:fld>
                    <a:r>
                      <a:rPr lang="en-US" altLang="ja-JP" baseline="0" dirty="0"/>
                      <a:t>, </a:t>
                    </a:r>
                    <a:fld id="{51B0924B-EC99-4666-9DB2-AA81D771F334}" type="VALUE">
                      <a:rPr lang="en-US" altLang="ja-JP" baseline="0" smtClean="0"/>
                      <a:pPr>
                        <a:defRPr/>
                      </a:pPr>
                      <a:t>[値]</a:t>
                    </a:fld>
                    <a:r>
                      <a:rPr lang="ja-JP" altLang="en-US" baseline="0" dirty="0"/>
                      <a:t>人</a:t>
                    </a:r>
                    <a:r>
                      <a:rPr lang="en-US" altLang="ja-JP" baseline="0" dirty="0"/>
                      <a:t>, </a:t>
                    </a:r>
                    <a:fld id="{27EC54DE-B229-48BF-AA36-8B670C9BB5A5}"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8793640119231539"/>
                      <c:h val="0.34540277273293679"/>
                    </c:manualLayout>
                  </c15:layout>
                  <c15:dlblFieldTable/>
                  <c15:showDataLabelsRange val="0"/>
                </c:ext>
                <c:ext xmlns:c16="http://schemas.microsoft.com/office/drawing/2014/chart" uri="{C3380CC4-5D6E-409C-BE32-E72D297353CC}">
                  <c16:uniqueId val="{00000005-5392-494A-9E65-921528AA5B77}"/>
                </c:ext>
              </c:extLst>
            </c:dLbl>
            <c:dLbl>
              <c:idx val="3"/>
              <c:layout>
                <c:manualLayout>
                  <c:x val="-6.8500513015678055E-2"/>
                  <c:y val="2.2482295558647184E-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27F39058-B8CB-4C55-8DF5-4EDE448609CE}" type="CATEGORYNAME">
                      <a:rPr lang="ja-JP" altLang="en-US"/>
                      <a:pPr>
                        <a:defRPr/>
                      </a:pPr>
                      <a:t>[分類名]</a:t>
                    </a:fld>
                    <a:r>
                      <a:rPr lang="en-US" altLang="ja-JP" baseline="0" dirty="0"/>
                      <a:t>, </a:t>
                    </a:r>
                    <a:fld id="{80819FD4-2F6D-429B-BF4E-3CCD7AD085E2}" type="VALUE">
                      <a:rPr lang="en-US" altLang="ja-JP" baseline="0" smtClean="0"/>
                      <a:pPr>
                        <a:defRPr/>
                      </a:pPr>
                      <a:t>[値]</a:t>
                    </a:fld>
                    <a:r>
                      <a:rPr lang="ja-JP" altLang="en-US" baseline="0" dirty="0"/>
                      <a:t>人</a:t>
                    </a:r>
                    <a:r>
                      <a:rPr lang="en-US" altLang="ja-JP" baseline="0" dirty="0"/>
                      <a:t>, </a:t>
                    </a:r>
                    <a:fld id="{E05E1CB4-AC78-4A1C-9625-8BEA4EF8E836}"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7115900458740883"/>
                      <c:h val="0.26696237535560602"/>
                    </c:manualLayout>
                  </c15:layout>
                  <c15:dlblFieldTable/>
                  <c15:showDataLabelsRange val="0"/>
                </c:ext>
                <c:ext xmlns:c16="http://schemas.microsoft.com/office/drawing/2014/chart" uri="{C3380CC4-5D6E-409C-BE32-E72D297353CC}">
                  <c16:uniqueId val="{00000007-5392-494A-9E65-921528AA5B77}"/>
                </c:ext>
              </c:extLst>
            </c:dLbl>
            <c:dLbl>
              <c:idx val="4"/>
              <c:layout>
                <c:manualLayout>
                  <c:x val="0.11259315640328979"/>
                  <c:y val="-5.5126813435052449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5FDE3770-C493-4747-93E7-6D1EA5FB8043}" type="CATEGORYNAME">
                      <a:rPr lang="ja-JP" altLang="en-US"/>
                      <a:pPr>
                        <a:defRPr/>
                      </a:pPr>
                      <a:t>[分類名]</a:t>
                    </a:fld>
                    <a:r>
                      <a:rPr lang="en-US" altLang="ja-JP" baseline="0" dirty="0"/>
                      <a:t>, </a:t>
                    </a:r>
                    <a:fld id="{E6964A4D-6BB1-4C18-9E1D-024B04EA8362}" type="VALUE">
                      <a:rPr lang="en-US" altLang="ja-JP" baseline="0" smtClean="0"/>
                      <a:pPr>
                        <a:defRPr/>
                      </a:pPr>
                      <a:t>[値]</a:t>
                    </a:fld>
                    <a:r>
                      <a:rPr lang="ja-JP" altLang="en-US" baseline="0" dirty="0"/>
                      <a:t>人</a:t>
                    </a:r>
                    <a:r>
                      <a:rPr lang="en-US" altLang="ja-JP" baseline="0" dirty="0"/>
                      <a:t>, </a:t>
                    </a:r>
                    <a:fld id="{031F04E5-DED3-4E3E-BDFB-B77E81BA66D1}"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5676732009042913"/>
                      <c:h val="0.11448327425345929"/>
                    </c:manualLayout>
                  </c15:layout>
                  <c15:dlblFieldTable/>
                  <c15:showDataLabelsRange val="0"/>
                </c:ext>
                <c:ext xmlns:c16="http://schemas.microsoft.com/office/drawing/2014/chart" uri="{C3380CC4-5D6E-409C-BE32-E72D297353CC}">
                  <c16:uniqueId val="{00000009-5392-494A-9E65-921528AA5B7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Sheet1!$A$2:$A$4</c:f>
              <c:strCache>
                <c:ptCount val="3"/>
                <c:pt idx="0">
                  <c:v>本人や家族が強く希望しており検討に同意が得られない</c:v>
                </c:pt>
                <c:pt idx="1">
                  <c:v>現在は地域生活ができており、本人や家族も今すぐの入所を希望していない</c:v>
                </c:pt>
                <c:pt idx="2">
                  <c:v>その他</c:v>
                </c:pt>
              </c:strCache>
            </c:strRef>
          </c:cat>
          <c:val>
            <c:numRef>
              <c:f>Sheet1!$B$2:$B$4</c:f>
              <c:numCache>
                <c:formatCode>General</c:formatCode>
                <c:ptCount val="3"/>
                <c:pt idx="0">
                  <c:v>181</c:v>
                </c:pt>
                <c:pt idx="1">
                  <c:v>206</c:v>
                </c:pt>
                <c:pt idx="2">
                  <c:v>111</c:v>
                </c:pt>
              </c:numCache>
            </c:numRef>
          </c:val>
          <c:extLst>
            <c:ext xmlns:c16="http://schemas.microsoft.com/office/drawing/2014/chart" uri="{C3380CC4-5D6E-409C-BE32-E72D297353CC}">
              <c16:uniqueId val="{0000000A-5392-494A-9E65-921528AA5B77}"/>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3658081999783802"/>
          <c:y val="0.28892500755472295"/>
          <c:w val="0.30223933605613934"/>
          <c:h val="0.48253222411705621"/>
        </c:manualLayout>
      </c:layout>
      <c:pieChart>
        <c:varyColors val="1"/>
        <c:ser>
          <c:idx val="0"/>
          <c:order val="0"/>
          <c:tx>
            <c:strRef>
              <c:f>Sheet1!$B$1</c:f>
              <c:strCache>
                <c:ptCount val="1"/>
                <c:pt idx="0">
                  <c:v>家族等の希望内容</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1B01-4CCF-BCC5-358B39841C5C}"/>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1B01-4CCF-BCC5-358B39841C5C}"/>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1B01-4CCF-BCC5-358B39841C5C}"/>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1B01-4CCF-BCC5-358B39841C5C}"/>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1B01-4CCF-BCC5-358B39841C5C}"/>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1B01-4CCF-BCC5-358B39841C5C}"/>
              </c:ext>
            </c:extLst>
          </c:dPt>
          <c:dLbls>
            <c:dLbl>
              <c:idx val="0"/>
              <c:layout>
                <c:manualLayout>
                  <c:x val="-4.8692833602755146E-3"/>
                  <c:y val="-0.11832630319797874"/>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C90BEC0D-3BA1-426E-B5B5-0B1E96E53B88}" type="CATEGORYNAME">
                      <a:rPr lang="ja-JP" altLang="en-US" sz="900" smtClean="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a:t>
                    </a:r>
                  </a:p>
                  <a:p>
                    <a:pPr>
                      <a:defRPr sz="900" b="0" i="0" u="none" strike="noStrike" kern="1200" baseline="0">
                        <a:solidFill>
                          <a:schemeClr val="tx1">
                            <a:lumMod val="75000"/>
                            <a:lumOff val="25000"/>
                          </a:schemeClr>
                        </a:solidFill>
                        <a:latin typeface="+mn-lt"/>
                        <a:ea typeface="+mn-ea"/>
                        <a:cs typeface="+mn-cs"/>
                      </a:defRPr>
                    </a:pPr>
                    <a:r>
                      <a:rPr lang="en-US" altLang="ja-JP" sz="900" baseline="0" dirty="0"/>
                      <a:t> </a:t>
                    </a:r>
                    <a:r>
                      <a:rPr lang="ja-JP" altLang="en-US" sz="900" baseline="0" dirty="0"/>
                      <a:t>　</a:t>
                    </a:r>
                    <a:fld id="{9B283A2B-3137-4F40-BFBF-1D6E50225102}"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58%</a:t>
                    </a:r>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1989495618204116"/>
                      <c:h val="0.33747294681805645"/>
                    </c:manualLayout>
                  </c15:layout>
                  <c15:dlblFieldTable/>
                  <c15:showDataLabelsRange val="0"/>
                </c:ext>
                <c:ext xmlns:c16="http://schemas.microsoft.com/office/drawing/2014/chart" uri="{C3380CC4-5D6E-409C-BE32-E72D297353CC}">
                  <c16:uniqueId val="{00000001-1B01-4CCF-BCC5-358B39841C5C}"/>
                </c:ext>
              </c:extLst>
            </c:dLbl>
            <c:dLbl>
              <c:idx val="1"/>
              <c:layout>
                <c:manualLayout>
                  <c:x val="2.9732279556702141E-3"/>
                  <c:y val="6.2154706179135211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75C24D58-1747-49B6-83C4-81CC5A397A37}"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041EF414-3066-4E1F-921D-2AFE81B8AA28}"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FA717E56-CB54-41E0-A178-E56F1D9E0CEC}"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8294267748535683"/>
                      <c:h val="0.18800892489531587"/>
                    </c:manualLayout>
                  </c15:layout>
                  <c15:dlblFieldTable/>
                  <c15:showDataLabelsRange val="0"/>
                </c:ext>
                <c:ext xmlns:c16="http://schemas.microsoft.com/office/drawing/2014/chart" uri="{C3380CC4-5D6E-409C-BE32-E72D297353CC}">
                  <c16:uniqueId val="{00000003-1B01-4CCF-BCC5-358B39841C5C}"/>
                </c:ext>
              </c:extLst>
            </c:dLbl>
            <c:dLbl>
              <c:idx val="2"/>
              <c:layout>
                <c:manualLayout>
                  <c:x val="0"/>
                  <c:y val="4.6955826856990582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8D23A949-368D-4754-9CD5-7120344AE382}"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C21D0EAF-7503-48D0-8198-F06767B58F5F}"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C1B9017F-C631-4089-A859-C2D5B7A3102E}"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55756349037719599"/>
                      <c:h val="0.13827225965235709"/>
                    </c:manualLayout>
                  </c15:layout>
                  <c15:dlblFieldTable/>
                  <c15:showDataLabelsRange val="0"/>
                </c:ext>
                <c:ext xmlns:c16="http://schemas.microsoft.com/office/drawing/2014/chart" uri="{C3380CC4-5D6E-409C-BE32-E72D297353CC}">
                  <c16:uniqueId val="{00000005-1B01-4CCF-BCC5-358B39841C5C}"/>
                </c:ext>
              </c:extLst>
            </c:dLbl>
            <c:dLbl>
              <c:idx val="3"/>
              <c:layout>
                <c:manualLayout>
                  <c:x val="-2.2263515766305877E-2"/>
                  <c:y val="-1.0492138128769432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C3A44A5F-D208-4FF0-886D-AAA56D4AEC9A}"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84B9FAA8-5C89-4354-8611-695033B70421}"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2%</a:t>
                    </a:r>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50542821653721537"/>
                      <c:h val="9.4506112878471771E-2"/>
                    </c:manualLayout>
                  </c15:layout>
                  <c15:dlblFieldTable/>
                  <c15:showDataLabelsRange val="0"/>
                </c:ext>
                <c:ext xmlns:c16="http://schemas.microsoft.com/office/drawing/2014/chart" uri="{C3380CC4-5D6E-409C-BE32-E72D297353CC}">
                  <c16:uniqueId val="{00000007-1B01-4CCF-BCC5-358B39841C5C}"/>
                </c:ext>
              </c:extLst>
            </c:dLbl>
            <c:dLbl>
              <c:idx val="4"/>
              <c:layout>
                <c:manualLayout>
                  <c:x val="-1.3150150698656216E-2"/>
                  <c:y val="9.214083987359642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A075211A-7DEF-41B6-BD3F-2C053D4A8FD7}"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ED4DFA39-CAC3-49E8-B3CD-772300E00CB9}"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E91BFEC6-6738-40CB-B831-B4C3BF618275}"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55822845311567437"/>
                      <c:h val="0.14707772735418062"/>
                    </c:manualLayout>
                  </c15:layout>
                  <c15:dlblFieldTable/>
                  <c15:showDataLabelsRange val="0"/>
                </c:ext>
                <c:ext xmlns:c16="http://schemas.microsoft.com/office/drawing/2014/chart" uri="{C3380CC4-5D6E-409C-BE32-E72D297353CC}">
                  <c16:uniqueId val="{00000009-1B01-4CCF-BCC5-358B39841C5C}"/>
                </c:ext>
              </c:extLst>
            </c:dLbl>
            <c:dLbl>
              <c:idx val="5"/>
              <c:layout>
                <c:manualLayout>
                  <c:x val="-8.8838794062841564E-2"/>
                  <c:y val="9.3236026738098748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974D64A0-AF84-4469-91B8-E43124DB039D}"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185291DF-BA9C-466B-917D-B2D26F64783F}"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F09D74CA-2253-465A-9630-1786B813B735}"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layout>
                    <c:manualLayout>
                      <c:w val="0.53615960099750615"/>
                      <c:h val="9.4814253001555895E-2"/>
                    </c:manualLayout>
                  </c15:layout>
                  <c15:dlblFieldTable/>
                  <c15:showDataLabelsRange val="0"/>
                </c:ext>
                <c:ext xmlns:c16="http://schemas.microsoft.com/office/drawing/2014/chart" uri="{C3380CC4-5D6E-409C-BE32-E72D297353CC}">
                  <c16:uniqueId val="{0000000B-1B01-4CCF-BCC5-358B39841C5C}"/>
                </c:ext>
              </c:extLst>
            </c:dLbl>
            <c:dLbl>
              <c:idx val="6"/>
              <c:layout>
                <c:manualLayout>
                  <c:x val="-0.22223754680728838"/>
                  <c:y val="-4.4640643153238879E-3"/>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E36B34E5-403F-46BA-A45C-F1B541111691}" type="CATEGORYNAME">
                      <a:rPr lang="ja-JP" altLang="en-US"/>
                      <a:pPr>
                        <a:defRPr sz="900" b="0" i="0" u="none" strike="noStrike" kern="1200" baseline="0">
                          <a:solidFill>
                            <a:schemeClr val="tx1">
                              <a:lumMod val="75000"/>
                              <a:lumOff val="25000"/>
                            </a:schemeClr>
                          </a:solidFill>
                          <a:latin typeface="+mn-lt"/>
                          <a:ea typeface="+mn-ea"/>
                          <a:cs typeface="+mn-cs"/>
                        </a:defRPr>
                      </a:pPr>
                      <a:t>[分類名]</a:t>
                    </a:fld>
                    <a:r>
                      <a:rPr lang="en-US" altLang="ja-JP" baseline="0" dirty="0"/>
                      <a:t>, </a:t>
                    </a:r>
                    <a:fld id="{ADB3ADA4-E809-475E-AE2A-2924597EC20A}" type="VALUE">
                      <a:rPr lang="en-US" altLang="ja-JP"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baseline="0" dirty="0"/>
                      <a:t>人</a:t>
                    </a:r>
                    <a:r>
                      <a:rPr lang="en-US" altLang="ja-JP" baseline="0" dirty="0"/>
                      <a:t>, </a:t>
                    </a:r>
                    <a:fld id="{DE553AE1-FD9F-46AE-8F27-468C7B7F7839}" type="PERCENTAGE">
                      <a:rPr lang="en-US" altLang="ja-JP"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41547580144473562"/>
                      <c:h val="0.11127098543343611"/>
                    </c:manualLayout>
                  </c15:layout>
                  <c15:dlblFieldTable/>
                  <c15:showDataLabelsRange val="0"/>
                </c:ext>
                <c:ext xmlns:c16="http://schemas.microsoft.com/office/drawing/2014/chart" uri="{C3380CC4-5D6E-409C-BE32-E72D297353CC}">
                  <c16:uniqueId val="{00000010-1B01-4CCF-BCC5-358B39841C5C}"/>
                </c:ext>
              </c:extLst>
            </c:dLbl>
            <c:dLbl>
              <c:idx val="7"/>
              <c:layout>
                <c:manualLayout>
                  <c:x val="0.36854581284705523"/>
                  <c:y val="-6.2604352710674271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CC501675-BF1F-4781-99FF-06581D816916}" type="CATEGORYNAME">
                      <a:rPr lang="ja-JP" altLang="en-US"/>
                      <a:pPr>
                        <a:defRPr sz="900" b="0" i="0" u="none" strike="noStrike" kern="1200" baseline="0">
                          <a:solidFill>
                            <a:schemeClr val="tx1">
                              <a:lumMod val="75000"/>
                              <a:lumOff val="25000"/>
                            </a:schemeClr>
                          </a:solidFill>
                          <a:latin typeface="+mn-lt"/>
                          <a:ea typeface="+mn-ea"/>
                          <a:cs typeface="+mn-cs"/>
                        </a:defRPr>
                      </a:pPr>
                      <a:t>[分類名]</a:t>
                    </a:fld>
                    <a:r>
                      <a:rPr lang="en-US" altLang="ja-JP" baseline="0" dirty="0"/>
                      <a:t>, </a:t>
                    </a:r>
                    <a:fld id="{D8A185AF-7EFF-401C-B248-99B2678439F3}" type="VALUE">
                      <a:rPr lang="en-US" altLang="ja-JP"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baseline="0" dirty="0"/>
                      <a:t>人</a:t>
                    </a:r>
                    <a:r>
                      <a:rPr lang="en-US" altLang="ja-JP" baseline="0" dirty="0"/>
                      <a:t>, </a:t>
                    </a:r>
                    <a:fld id="{7397E95D-6875-432E-8C83-955A4F339A9B}" type="PERCENTAGE">
                      <a:rPr lang="en-US" altLang="ja-JP"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54246939535399996"/>
                      <c:h val="8.922673360228367E-2"/>
                    </c:manualLayout>
                  </c15:layout>
                  <c15:dlblFieldTable/>
                  <c15:showDataLabelsRange val="0"/>
                </c:ext>
                <c:ext xmlns:c16="http://schemas.microsoft.com/office/drawing/2014/chart" uri="{C3380CC4-5D6E-409C-BE32-E72D297353CC}">
                  <c16:uniqueId val="{0000000F-1B01-4CCF-BCC5-358B39841C5C}"/>
                </c:ext>
              </c:extLst>
            </c:dLbl>
            <c:dLbl>
              <c:idx val="8"/>
              <c:layout>
                <c:manualLayout>
                  <c:x val="0.2079999718358978"/>
                  <c:y val="2.6645524463085674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16101AA7-CEC3-4432-A11E-ECB56E2B1443}" type="CATEGORYNAME">
                      <a:rPr lang="ja-JP" altLang="en-US"/>
                      <a:pPr>
                        <a:defRPr sz="900" b="0" i="0" u="none" strike="noStrike" kern="1200" baseline="0">
                          <a:solidFill>
                            <a:schemeClr val="tx1">
                              <a:lumMod val="75000"/>
                              <a:lumOff val="25000"/>
                            </a:schemeClr>
                          </a:solidFill>
                          <a:latin typeface="+mn-lt"/>
                          <a:ea typeface="+mn-ea"/>
                          <a:cs typeface="+mn-cs"/>
                        </a:defRPr>
                      </a:pPr>
                      <a:t>[分類名]</a:t>
                    </a:fld>
                    <a:r>
                      <a:rPr lang="en-US" altLang="ja-JP" baseline="0" dirty="0"/>
                      <a:t>, </a:t>
                    </a:r>
                    <a:fld id="{471AE6EA-BA16-4FA2-85FE-7881BC03F159}" type="VALUE">
                      <a:rPr lang="en-US" altLang="ja-JP"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baseline="0" dirty="0"/>
                      <a:t>人</a:t>
                    </a:r>
                    <a:r>
                      <a:rPr lang="en-US" altLang="ja-JP" baseline="0" dirty="0"/>
                      <a:t>, </a:t>
                    </a:r>
                    <a:fld id="{A74F178E-E07E-4C5F-ADE8-B2F6A5DF8240}" type="PERCENTAGE">
                      <a:rPr lang="en-US" altLang="ja-JP"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3136375139215573"/>
                      <c:h val="9.1116240902096746E-2"/>
                    </c:manualLayout>
                  </c15:layout>
                  <c15:dlblFieldTable/>
                  <c15:showDataLabelsRange val="0"/>
                </c:ext>
                <c:ext xmlns:c16="http://schemas.microsoft.com/office/drawing/2014/chart" uri="{C3380CC4-5D6E-409C-BE32-E72D297353CC}">
                  <c16:uniqueId val="{0000000E-1B01-4CCF-BCC5-358B39841C5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15:spPr xmlns:c15="http://schemas.microsoft.com/office/drawing/2012/chart">
                  <a:prstGeom prst="rect">
                    <a:avLst/>
                  </a:prstGeom>
                </c15:spPr>
              </c:ext>
            </c:extLst>
          </c:dLbls>
          <c:cat>
            <c:strRef>
              <c:f>Sheet1!$A$2:$A$10</c:f>
              <c:strCache>
                <c:ptCount val="9"/>
                <c:pt idx="0">
                  <c:v>家族等の希望により待機している</c:v>
                </c:pt>
                <c:pt idx="1">
                  <c:v>地域生活を継続するための障がい福祉サービスが不足しているため</c:v>
                </c:pt>
                <c:pt idx="2">
                  <c:v>支援方法の整理や環境調整により、本人の行動改善や生活能力の習得を図るため</c:v>
                </c:pt>
                <c:pt idx="3">
                  <c:v>本人の希望により待機している</c:v>
                </c:pt>
                <c:pt idx="4">
                  <c:v>相談時から待機者としてエントリーしたまま、その後の相談がなく現時点で待機する理由は不明</c:v>
                </c:pt>
                <c:pt idx="5">
                  <c:v>家族から不適切な扱いを受けているため</c:v>
                </c:pt>
                <c:pt idx="6">
                  <c:v>居室の広さや動線等の構造面で施設が適しているため</c:v>
                </c:pt>
                <c:pt idx="7">
                  <c:v>近隣の障がい理解の不足による孤立のため</c:v>
                </c:pt>
                <c:pt idx="8">
                  <c:v>その他</c:v>
                </c:pt>
              </c:strCache>
            </c:strRef>
          </c:cat>
          <c:val>
            <c:numRef>
              <c:f>Sheet1!$B$2:$B$10</c:f>
              <c:numCache>
                <c:formatCode>General</c:formatCode>
                <c:ptCount val="9"/>
                <c:pt idx="0">
                  <c:v>709</c:v>
                </c:pt>
                <c:pt idx="1">
                  <c:v>93</c:v>
                </c:pt>
                <c:pt idx="2">
                  <c:v>70</c:v>
                </c:pt>
                <c:pt idx="3">
                  <c:v>19</c:v>
                </c:pt>
                <c:pt idx="4">
                  <c:v>266</c:v>
                </c:pt>
                <c:pt idx="5">
                  <c:v>7</c:v>
                </c:pt>
                <c:pt idx="6">
                  <c:v>2</c:v>
                </c:pt>
                <c:pt idx="7">
                  <c:v>1</c:v>
                </c:pt>
                <c:pt idx="8">
                  <c:v>66</c:v>
                </c:pt>
              </c:numCache>
            </c:numRef>
          </c:val>
          <c:extLst>
            <c:ext xmlns:c16="http://schemas.microsoft.com/office/drawing/2014/chart" uri="{C3380CC4-5D6E-409C-BE32-E72D297353CC}">
              <c16:uniqueId val="{0000000C-1B01-4CCF-BCC5-358B39841C5C}"/>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252569050208846"/>
          <c:y val="8.0104764494568562E-2"/>
          <c:w val="0.37282764954483155"/>
          <c:h val="0.86964015807448225"/>
        </c:manualLayout>
      </c:layout>
      <c:pieChart>
        <c:varyColors val="1"/>
        <c:ser>
          <c:idx val="0"/>
          <c:order val="0"/>
          <c:tx>
            <c:strRef>
              <c:f>Sheet1!$B$1</c:f>
              <c:strCache>
                <c:ptCount val="1"/>
                <c:pt idx="0">
                  <c:v>待機者の年齢層</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EE43-484B-8F90-0D92EA511C06}"/>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EE43-484B-8F90-0D92EA511C06}"/>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EE43-484B-8F90-0D92EA511C06}"/>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EE43-484B-8F90-0D92EA511C06}"/>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EE43-484B-8F90-0D92EA511C06}"/>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EE43-484B-8F90-0D92EA511C06}"/>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EE43-484B-8F90-0D92EA511C06}"/>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A777-408C-8B18-C5FD676C505A}"/>
              </c:ext>
            </c:extLst>
          </c:dPt>
          <c:dLbls>
            <c:dLbl>
              <c:idx val="0"/>
              <c:layout>
                <c:manualLayout>
                  <c:x val="0.30987266441649347"/>
                  <c:y val="2.385348236989118E-7"/>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67FDEE6F-770B-4F74-800D-3D1D47A1D12E}" type="CATEGORYNAME">
                      <a:rPr lang="ja-JP" altLang="en-US"/>
                      <a:pPr>
                        <a:defRPr/>
                      </a:pPr>
                      <a:t>[分類名]</a:t>
                    </a:fld>
                    <a:r>
                      <a:rPr lang="en-US" altLang="ja-JP" baseline="0" dirty="0"/>
                      <a:t>, </a:t>
                    </a:r>
                    <a:fld id="{FCAF74D3-52DB-4C23-AF7B-10301A9AD609}" type="VALUE">
                      <a:rPr lang="en-US" altLang="ja-JP" baseline="0" smtClean="0"/>
                      <a:pPr>
                        <a:defRPr/>
                      </a:pPr>
                      <a:t>[値]</a:t>
                    </a:fld>
                    <a:r>
                      <a:rPr lang="ja-JP" altLang="en-US" baseline="0" dirty="0"/>
                      <a:t>人</a:t>
                    </a:r>
                    <a:r>
                      <a:rPr lang="en-US" altLang="ja-JP" baseline="0" dirty="0"/>
                      <a:t>, </a:t>
                    </a:r>
                    <a:fld id="{A00AC017-727E-49D8-BC27-9647E59EA00A}"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6819272831681068"/>
                      <c:h val="0.13931435550275981"/>
                    </c:manualLayout>
                  </c15:layout>
                  <c15:dlblFieldTable/>
                  <c15:showDataLabelsRange val="0"/>
                </c:ext>
                <c:ext xmlns:c16="http://schemas.microsoft.com/office/drawing/2014/chart" uri="{C3380CC4-5D6E-409C-BE32-E72D297353CC}">
                  <c16:uniqueId val="{00000001-EE43-484B-8F90-0D92EA511C06}"/>
                </c:ext>
              </c:extLst>
            </c:dLbl>
            <c:dLbl>
              <c:idx val="1"/>
              <c:layout>
                <c:manualLayout>
                  <c:x val="7.7511536453917215E-2"/>
                  <c:y val="0.1070529976671294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BA3D126B-DDAF-4004-9A5C-A44BC04A1367}" type="CATEGORYNAME">
                      <a:rPr lang="ja-JP" altLang="en-US"/>
                      <a:pPr>
                        <a:defRPr/>
                      </a:pPr>
                      <a:t>[分類名]</a:t>
                    </a:fld>
                    <a:r>
                      <a:rPr lang="en-US" altLang="ja-JP" baseline="0" dirty="0"/>
                      <a:t>, </a:t>
                    </a:r>
                    <a:fld id="{6371CABE-464F-452F-A68E-C17345D030E2}" type="VALUE">
                      <a:rPr lang="en-US" altLang="ja-JP" baseline="0" smtClean="0"/>
                      <a:pPr>
                        <a:defRPr/>
                      </a:pPr>
                      <a:t>[値]</a:t>
                    </a:fld>
                    <a:r>
                      <a:rPr lang="ja-JP" altLang="en-US" baseline="0" dirty="0"/>
                      <a:t>人</a:t>
                    </a:r>
                    <a:r>
                      <a:rPr lang="en-US" altLang="ja-JP" baseline="0" dirty="0"/>
                      <a:t>, </a:t>
                    </a:r>
                    <a:fld id="{4215E235-B291-40DF-9BB7-A7122C8D4083}"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0738325955347995"/>
                      <c:h val="0.13959916608225634"/>
                    </c:manualLayout>
                  </c15:layout>
                  <c15:dlblFieldTable/>
                  <c15:showDataLabelsRange val="0"/>
                </c:ext>
                <c:ext xmlns:c16="http://schemas.microsoft.com/office/drawing/2014/chart" uri="{C3380CC4-5D6E-409C-BE32-E72D297353CC}">
                  <c16:uniqueId val="{00000003-EE43-484B-8F90-0D92EA511C06}"/>
                </c:ext>
              </c:extLst>
            </c:dLbl>
            <c:dLbl>
              <c:idx val="2"/>
              <c:layout>
                <c:manualLayout>
                  <c:x val="2.7711990955645624E-2"/>
                  <c:y val="-7.0032469473703673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4C8EEEF1-033E-488F-BB81-F64105BF6809}" type="CATEGORYNAME">
                      <a:rPr lang="ja-JP" altLang="en-US"/>
                      <a:pPr>
                        <a:defRPr/>
                      </a:pPr>
                      <a:t>[分類名]</a:t>
                    </a:fld>
                    <a:r>
                      <a:rPr lang="en-US" altLang="ja-JP" baseline="0" dirty="0"/>
                      <a:t>, </a:t>
                    </a:r>
                    <a:fld id="{216C98A0-CA7D-4D9A-91BF-F6B4BE12D1AF}" type="VALUE">
                      <a:rPr lang="en-US" altLang="ja-JP" baseline="0" smtClean="0"/>
                      <a:pPr>
                        <a:defRPr/>
                      </a:pPr>
                      <a:t>[値]</a:t>
                    </a:fld>
                    <a:r>
                      <a:rPr lang="ja-JP" altLang="en-US" baseline="0" dirty="0"/>
                      <a:t>人</a:t>
                    </a:r>
                    <a:r>
                      <a:rPr lang="en-US" altLang="ja-JP" baseline="0" dirty="0"/>
                      <a:t>, </a:t>
                    </a:r>
                    <a:fld id="{103D5B58-5351-4999-83EA-9BB62DBEE1A6}"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8422118677359837"/>
                      <c:h val="0.13231669791472855"/>
                    </c:manualLayout>
                  </c15:layout>
                  <c15:dlblFieldTable/>
                  <c15:showDataLabelsRange val="0"/>
                </c:ext>
                <c:ext xmlns:c16="http://schemas.microsoft.com/office/drawing/2014/chart" uri="{C3380CC4-5D6E-409C-BE32-E72D297353CC}">
                  <c16:uniqueId val="{00000005-EE43-484B-8F90-0D92EA511C06}"/>
                </c:ext>
              </c:extLst>
            </c:dLbl>
            <c:dLbl>
              <c:idx val="3"/>
              <c:layout>
                <c:manualLayout>
                  <c:x val="-0.10559521355841503"/>
                  <c:y val="-5.0975227199614934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C8B671CE-D1D4-45AA-8F5A-51D44C8A3CFC}" type="CATEGORYNAME">
                      <a:rPr lang="ja-JP" altLang="en-US"/>
                      <a:pPr>
                        <a:defRPr/>
                      </a:pPr>
                      <a:t>[分類名]</a:t>
                    </a:fld>
                    <a:r>
                      <a:rPr lang="en-US" altLang="ja-JP" baseline="0" dirty="0"/>
                      <a:t>, </a:t>
                    </a:r>
                    <a:fld id="{B647E635-2F02-4FAA-8C67-33607E76EEC7}" type="VALUE">
                      <a:rPr lang="en-US" altLang="ja-JP" baseline="0" smtClean="0"/>
                      <a:pPr>
                        <a:defRPr/>
                      </a:pPr>
                      <a:t>[値]</a:t>
                    </a:fld>
                    <a:r>
                      <a:rPr lang="ja-JP" altLang="en-US" baseline="0" dirty="0"/>
                      <a:t>人</a:t>
                    </a:r>
                    <a:r>
                      <a:rPr lang="en-US" altLang="ja-JP" baseline="0" dirty="0"/>
                      <a:t>, </a:t>
                    </a:r>
                    <a:fld id="{4AAEFE27-6897-4C29-A68B-4F02C8FF9C59}"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2539803891105679"/>
                      <c:h val="0.15292515254301975"/>
                    </c:manualLayout>
                  </c15:layout>
                  <c15:dlblFieldTable/>
                  <c15:showDataLabelsRange val="0"/>
                </c:ext>
                <c:ext xmlns:c16="http://schemas.microsoft.com/office/drawing/2014/chart" uri="{C3380CC4-5D6E-409C-BE32-E72D297353CC}">
                  <c16:uniqueId val="{00000007-EE43-484B-8F90-0D92EA511C06}"/>
                </c:ext>
              </c:extLst>
            </c:dLbl>
            <c:dLbl>
              <c:idx val="4"/>
              <c:layout>
                <c:manualLayout>
                  <c:x val="-5.4054333097997412E-2"/>
                  <c:y val="0.10634006438727549"/>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63FE3EC6-7B20-4763-B0F3-A37FF7CC00E7}" type="CATEGORYNAME">
                      <a:rPr lang="ja-JP" altLang="en-US"/>
                      <a:pPr>
                        <a:defRPr/>
                      </a:pPr>
                      <a:t>[分類名]</a:t>
                    </a:fld>
                    <a:r>
                      <a:rPr lang="en-US" altLang="ja-JP" baseline="0" dirty="0"/>
                      <a:t>, </a:t>
                    </a:r>
                    <a:fld id="{C3FA70B7-C630-4850-8847-9C7E50EC83B5}" type="VALUE">
                      <a:rPr lang="en-US" altLang="ja-JP" baseline="0" smtClean="0"/>
                      <a:pPr>
                        <a:defRPr/>
                      </a:pPr>
                      <a:t>[値]</a:t>
                    </a:fld>
                    <a:r>
                      <a:rPr lang="ja-JP" altLang="en-US" baseline="0" dirty="0"/>
                      <a:t>人</a:t>
                    </a:r>
                    <a:r>
                      <a:rPr lang="en-US" altLang="ja-JP" baseline="0" dirty="0"/>
                      <a:t>, </a:t>
                    </a:r>
                    <a:fld id="{8A5136C6-23E4-40F1-9305-C8C458F60438}"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9961548143238942"/>
                      <c:h val="0.18329206680883342"/>
                    </c:manualLayout>
                  </c15:layout>
                  <c15:dlblFieldTable/>
                  <c15:showDataLabelsRange val="0"/>
                </c:ext>
                <c:ext xmlns:c16="http://schemas.microsoft.com/office/drawing/2014/chart" uri="{C3380CC4-5D6E-409C-BE32-E72D297353CC}">
                  <c16:uniqueId val="{00000009-EE43-484B-8F90-0D92EA511C06}"/>
                </c:ext>
              </c:extLst>
            </c:dLbl>
            <c:dLbl>
              <c:idx val="5"/>
              <c:layout>
                <c:manualLayout>
                  <c:x val="-0.1969188858057043"/>
                  <c:y val="0.10067242966800721"/>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4F084DE9-D04F-497A-8C9D-247926BA9BE4}" type="CATEGORYNAME">
                      <a:rPr lang="ja-JP" altLang="en-US"/>
                      <a:pPr>
                        <a:defRPr/>
                      </a:pPr>
                      <a:t>[分類名]</a:t>
                    </a:fld>
                    <a:r>
                      <a:rPr lang="en-US" altLang="ja-JP" baseline="0" dirty="0"/>
                      <a:t>, </a:t>
                    </a:r>
                    <a:fld id="{D7FF9816-EBAE-4D6B-9BCC-1F47FE1F56A3}" type="VALUE">
                      <a:rPr lang="en-US" altLang="ja-JP" baseline="0" smtClean="0"/>
                      <a:pPr>
                        <a:defRPr/>
                      </a:pPr>
                      <a:t>[値]</a:t>
                    </a:fld>
                    <a:r>
                      <a:rPr lang="ja-JP" altLang="en-US" baseline="0" dirty="0"/>
                      <a:t>人</a:t>
                    </a:r>
                    <a:r>
                      <a:rPr lang="en-US" altLang="ja-JP" baseline="0" dirty="0"/>
                      <a:t>, </a:t>
                    </a:r>
                    <a:fld id="{4E2BE28B-9C0A-4BF5-89E5-49C43216B6AE}"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6819272831681068"/>
                      <c:h val="0.16144549159741925"/>
                    </c:manualLayout>
                  </c15:layout>
                  <c15:dlblFieldTable/>
                  <c15:showDataLabelsRange val="0"/>
                </c:ext>
                <c:ext xmlns:c16="http://schemas.microsoft.com/office/drawing/2014/chart" uri="{C3380CC4-5D6E-409C-BE32-E72D297353CC}">
                  <c16:uniqueId val="{0000000B-EE43-484B-8F90-0D92EA511C06}"/>
                </c:ext>
              </c:extLst>
            </c:dLbl>
            <c:dLbl>
              <c:idx val="6"/>
              <c:layout>
                <c:manualLayout>
                  <c:x val="-0.26823310791394472"/>
                  <c:y val="0"/>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3B58F584-C105-4837-BA3B-39B404656F0D}" type="CATEGORYNAME">
                      <a:rPr lang="ja-JP" altLang="en-US"/>
                      <a:pPr>
                        <a:defRPr/>
                      </a:pPr>
                      <a:t>[分類名]</a:t>
                    </a:fld>
                    <a:r>
                      <a:rPr lang="en-US" altLang="ja-JP" baseline="0" dirty="0"/>
                      <a:t>, </a:t>
                    </a:r>
                    <a:fld id="{30B0ED24-6815-4FB2-8CDE-2B44AA9532C6}" type="VALUE">
                      <a:rPr lang="en-US" altLang="ja-JP" baseline="0" smtClean="0"/>
                      <a:pPr>
                        <a:defRPr/>
                      </a:pPr>
                      <a:t>[値]</a:t>
                    </a:fld>
                    <a:r>
                      <a:rPr lang="ja-JP" altLang="en-US" baseline="0" dirty="0"/>
                      <a:t>人</a:t>
                    </a:r>
                    <a:r>
                      <a:rPr lang="en-US" altLang="ja-JP" baseline="0" dirty="0"/>
                      <a:t>, </a:t>
                    </a:r>
                    <a:fld id="{6A7312ED-DF6A-44DF-B050-BDC9BB64E5F7}"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7755863895864841"/>
                      <c:h val="0.13843368493366345"/>
                    </c:manualLayout>
                  </c15:layout>
                  <c15:dlblFieldTable/>
                  <c15:showDataLabelsRange val="0"/>
                </c:ext>
                <c:ext xmlns:c16="http://schemas.microsoft.com/office/drawing/2014/chart" uri="{C3380CC4-5D6E-409C-BE32-E72D297353CC}">
                  <c16:uniqueId val="{0000000D-EE43-484B-8F90-0D92EA511C06}"/>
                </c:ext>
              </c:extLst>
            </c:dLbl>
            <c:dLbl>
              <c:idx val="7"/>
              <c:layout>
                <c:manualLayout>
                  <c:x val="1.5018498769783853E-2"/>
                  <c:y val="6.3955956930152229E-3"/>
                </c:manualLayout>
              </c:layout>
              <c:tx>
                <c:rich>
                  <a:bodyPr/>
                  <a:lstStyle/>
                  <a:p>
                    <a:fld id="{196197AF-3736-41B9-A649-344A1566F403}" type="CATEGORYNAME">
                      <a:rPr lang="ja-JP" altLang="en-US"/>
                      <a:pPr/>
                      <a:t>[分類名]</a:t>
                    </a:fld>
                    <a:r>
                      <a:rPr lang="en-US" altLang="ja-JP" baseline="0" dirty="0"/>
                      <a:t>, </a:t>
                    </a:r>
                    <a:fld id="{EC968B50-C63F-4E0E-8CBB-ABF83AC4D9B4}" type="VALUE">
                      <a:rPr lang="en-US" altLang="ja-JP" baseline="0" smtClean="0"/>
                      <a:pPr/>
                      <a:t>[値]</a:t>
                    </a:fld>
                    <a:r>
                      <a:rPr lang="ja-JP" altLang="en-US" baseline="0" dirty="0"/>
                      <a:t>人</a:t>
                    </a:r>
                    <a:r>
                      <a:rPr lang="en-US" altLang="ja-JP" baseline="0" dirty="0"/>
                      <a:t>, </a:t>
                    </a:r>
                    <a:fld id="{B9A9CB3A-B847-4E13-8102-C27D9448E318}"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9511350082625393"/>
                      <c:h val="0.11360220978660676"/>
                    </c:manualLayout>
                  </c15:layout>
                  <c15:dlblFieldTable/>
                  <c15:showDataLabelsRange val="0"/>
                </c:ext>
                <c:ext xmlns:c16="http://schemas.microsoft.com/office/drawing/2014/chart" uri="{C3380CC4-5D6E-409C-BE32-E72D297353CC}">
                  <c16:uniqueId val="{0000000F-A777-408C-8B18-C5FD676C505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Sheet1!$A$2:$A$9</c:f>
              <c:strCache>
                <c:ptCount val="8"/>
                <c:pt idx="0">
                  <c:v>10代</c:v>
                </c:pt>
                <c:pt idx="1">
                  <c:v>20代</c:v>
                </c:pt>
                <c:pt idx="2">
                  <c:v>30代</c:v>
                </c:pt>
                <c:pt idx="3">
                  <c:v>40代</c:v>
                </c:pt>
                <c:pt idx="4">
                  <c:v>50代</c:v>
                </c:pt>
                <c:pt idx="5">
                  <c:v>60代</c:v>
                </c:pt>
                <c:pt idx="6">
                  <c:v>70代</c:v>
                </c:pt>
                <c:pt idx="7">
                  <c:v>80代</c:v>
                </c:pt>
              </c:strCache>
            </c:strRef>
          </c:cat>
          <c:val>
            <c:numRef>
              <c:f>Sheet1!$B$2:$B$9</c:f>
              <c:numCache>
                <c:formatCode>General</c:formatCode>
                <c:ptCount val="8"/>
                <c:pt idx="0">
                  <c:v>12</c:v>
                </c:pt>
                <c:pt idx="1">
                  <c:v>187</c:v>
                </c:pt>
                <c:pt idx="2">
                  <c:v>284</c:v>
                </c:pt>
                <c:pt idx="3">
                  <c:v>334</c:v>
                </c:pt>
                <c:pt idx="4">
                  <c:v>307</c:v>
                </c:pt>
                <c:pt idx="5">
                  <c:v>93</c:v>
                </c:pt>
                <c:pt idx="6">
                  <c:v>15</c:v>
                </c:pt>
                <c:pt idx="7">
                  <c:v>1</c:v>
                </c:pt>
              </c:numCache>
            </c:numRef>
          </c:val>
          <c:extLst>
            <c:ext xmlns:c16="http://schemas.microsoft.com/office/drawing/2014/chart" uri="{C3380CC4-5D6E-409C-BE32-E72D297353CC}">
              <c16:uniqueId val="{0000000E-EE43-484B-8F90-0D92EA511C06}"/>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6124293369348388"/>
          <c:y val="0.25193967042576904"/>
          <c:w val="0.34222765147743467"/>
          <c:h val="0.56895470984686591"/>
        </c:manualLayout>
      </c:layout>
      <c:pieChart>
        <c:varyColors val="1"/>
        <c:ser>
          <c:idx val="0"/>
          <c:order val="0"/>
          <c:tx>
            <c:strRef>
              <c:f>Sheet1!$B$1</c:f>
              <c:strCache>
                <c:ptCount val="1"/>
                <c:pt idx="0">
                  <c:v>家族等の希望内容</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D933-4393-983A-D6401C622AE9}"/>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D933-4393-983A-D6401C622AE9}"/>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D933-4393-983A-D6401C622AE9}"/>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D933-4393-983A-D6401C622AE9}"/>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D933-4393-983A-D6401C622AE9}"/>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D933-4393-983A-D6401C622AE9}"/>
              </c:ext>
            </c:extLst>
          </c:dPt>
          <c:dLbls>
            <c:dLbl>
              <c:idx val="0"/>
              <c:layout>
                <c:manualLayout>
                  <c:x val="-9.7360301679808563E-3"/>
                  <c:y val="0.3491070882331420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C90BEC0D-3BA1-426E-B5B5-0B1E96E53B88}"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9B283A2B-3137-4F40-BFBF-1D6E50225102}"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6720D66C-71C0-450B-876D-CFE97FE91D50}"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57765333051102885"/>
                      <c:h val="0.13856422023091913"/>
                    </c:manualLayout>
                  </c15:layout>
                  <c15:dlblFieldTable/>
                  <c15:showDataLabelsRange val="0"/>
                </c:ext>
                <c:ext xmlns:c16="http://schemas.microsoft.com/office/drawing/2014/chart" uri="{C3380CC4-5D6E-409C-BE32-E72D297353CC}">
                  <c16:uniqueId val="{00000001-D933-4393-983A-D6401C622AE9}"/>
                </c:ext>
              </c:extLst>
            </c:dLbl>
            <c:dLbl>
              <c:idx val="1"/>
              <c:layout>
                <c:manualLayout>
                  <c:x val="-6.4044032551601002E-2"/>
                  <c:y val="-7.2396688663073513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3728DD8A-A70E-423D-A1EB-B7DE703AA3B3}"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15866C86-CB1F-4CC1-9D5F-D4B8B982F8AC}"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03C7FFB4-E629-4A98-A114-024A370E1F65}"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44939523690101757"/>
                      <c:h val="0.1771953921506296"/>
                    </c:manualLayout>
                  </c15:layout>
                  <c15:dlblFieldTable/>
                  <c15:showDataLabelsRange val="0"/>
                </c:ext>
                <c:ext xmlns:c16="http://schemas.microsoft.com/office/drawing/2014/chart" uri="{C3380CC4-5D6E-409C-BE32-E72D297353CC}">
                  <c16:uniqueId val="{00000003-D933-4393-983A-D6401C622AE9}"/>
                </c:ext>
              </c:extLst>
            </c:dLbl>
            <c:dLbl>
              <c:idx val="2"/>
              <c:layout>
                <c:manualLayout>
                  <c:x val="-1.3803829897867857E-2"/>
                  <c:y val="-9.9795710520728248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EE71AC95-DBA3-4BF9-8EC0-4A0E11F0F3E4}"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69F54346-72D1-4F3C-A0F6-7B8D3610C7F6}"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420817AF-E218-4C6C-9E94-B8BA8D0CEE3C}"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38550271148302129"/>
                      <c:h val="0.19683957098009766"/>
                    </c:manualLayout>
                  </c15:layout>
                  <c15:dlblFieldTable/>
                  <c15:showDataLabelsRange val="0"/>
                </c:ext>
                <c:ext xmlns:c16="http://schemas.microsoft.com/office/drawing/2014/chart" uri="{C3380CC4-5D6E-409C-BE32-E72D297353CC}">
                  <c16:uniqueId val="{00000005-D933-4393-983A-D6401C622AE9}"/>
                </c:ext>
              </c:extLst>
            </c:dLbl>
            <c:dLbl>
              <c:idx val="3"/>
              <c:layout>
                <c:manualLayout>
                  <c:x val="-6.3107265209958749E-3"/>
                  <c:y val="1.2913302328036362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BCB027E5-FE99-42CD-8B35-EE200C39F3D1}"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9FFDB109-86EC-4597-B580-6F896F9624FD}"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8830044D-95DA-47C8-B0D9-05C82139AF56}"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40285275163183648"/>
                      <c:h val="0.16993453859727622"/>
                    </c:manualLayout>
                  </c15:layout>
                  <c15:dlblFieldTable/>
                  <c15:showDataLabelsRange val="0"/>
                </c:ext>
                <c:ext xmlns:c16="http://schemas.microsoft.com/office/drawing/2014/chart" uri="{C3380CC4-5D6E-409C-BE32-E72D297353CC}">
                  <c16:uniqueId val="{00000007-D933-4393-983A-D6401C622AE9}"/>
                </c:ext>
              </c:extLst>
            </c:dLbl>
            <c:dLbl>
              <c:idx val="4"/>
              <c:layout>
                <c:manualLayout>
                  <c:x val="-6.2667123757284879E-2"/>
                  <c:y val="-6.9147730203533743E-3"/>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A80FB552-078D-4214-A1E2-4D510871C400}"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DD57585C-1F7B-4DED-9BD2-69EA83415672}"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553B5959-4AB8-4A0D-AA17-F44E70986770}"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49208642693950988"/>
                      <c:h val="0.17632857137716057"/>
                    </c:manualLayout>
                  </c15:layout>
                  <c15:dlblFieldTable/>
                  <c15:showDataLabelsRange val="0"/>
                </c:ext>
                <c:ext xmlns:c16="http://schemas.microsoft.com/office/drawing/2014/chart" uri="{C3380CC4-5D6E-409C-BE32-E72D297353CC}">
                  <c16:uniqueId val="{00000009-D933-4393-983A-D6401C622AE9}"/>
                </c:ext>
              </c:extLst>
            </c:dLbl>
            <c:dLbl>
              <c:idx val="5"/>
              <c:layout>
                <c:manualLayout>
                  <c:x val="0.212017265140935"/>
                  <c:y val="-6.458174638114926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69E94621-11D5-4AFF-8E0C-948592A267E1}"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p>
                  <a:p>
                    <a:pPr>
                      <a:defRPr sz="900" b="0" i="0" u="none" strike="noStrike" kern="1200" baseline="0">
                        <a:solidFill>
                          <a:schemeClr val="tx1">
                            <a:lumMod val="75000"/>
                            <a:lumOff val="25000"/>
                          </a:schemeClr>
                        </a:solidFill>
                        <a:latin typeface="+mn-lt"/>
                        <a:ea typeface="+mn-ea"/>
                        <a:cs typeface="+mn-cs"/>
                      </a:defRPr>
                    </a:pPr>
                    <a:fld id="{216FDB1C-1F04-47F5-BE7D-336E8EC57BE6}"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B2CE5082-44EE-4000-B19E-60F67AF904A8}"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layout>
                    <c:manualLayout>
                      <c:w val="0.33392678420644545"/>
                      <c:h val="8.8728810814506814E-2"/>
                    </c:manualLayout>
                  </c15:layout>
                  <c15:dlblFieldTable/>
                  <c15:showDataLabelsRange val="0"/>
                </c:ext>
                <c:ext xmlns:c16="http://schemas.microsoft.com/office/drawing/2014/chart" uri="{C3380CC4-5D6E-409C-BE32-E72D297353CC}">
                  <c16:uniqueId val="{0000000B-D933-4393-983A-D6401C622AE9}"/>
                </c:ext>
              </c:extLst>
            </c:dLbl>
            <c:dLbl>
              <c:idx val="6"/>
              <c:layout>
                <c:manualLayout>
                  <c:x val="0.18199193342429129"/>
                  <c:y val="-6.311501269761678E-3"/>
                </c:manualLayout>
              </c:layout>
              <c:tx>
                <c:rich>
                  <a:bodyPr/>
                  <a:lstStyle/>
                  <a:p>
                    <a:fld id="{493EEFAA-FB95-439E-A512-77CAB8AD2231}" type="CATEGORYNAME">
                      <a:rPr lang="ja-JP" altLang="en-US"/>
                      <a:pPr/>
                      <a:t>[分類名]</a:t>
                    </a:fld>
                    <a:r>
                      <a:rPr lang="en-US" altLang="ja-JP" baseline="0" dirty="0"/>
                      <a:t>, </a:t>
                    </a:r>
                    <a:fld id="{B062244F-81D0-4120-8995-BA7CA86B9484}" type="VALUE">
                      <a:rPr lang="en-US" altLang="ja-JP" baseline="0" smtClean="0"/>
                      <a:pPr/>
                      <a:t>[値]</a:t>
                    </a:fld>
                    <a:r>
                      <a:rPr lang="ja-JP" altLang="en-US" baseline="0" dirty="0"/>
                      <a:t>人</a:t>
                    </a:r>
                    <a:r>
                      <a:rPr lang="en-US" altLang="ja-JP" baseline="0" dirty="0"/>
                      <a:t>, </a:t>
                    </a:r>
                    <a:fld id="{46A16A96-7021-4FCB-9BAF-4882F20B1F88}"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0990214732889587"/>
                      <c:h val="8.0439432307967296E-2"/>
                    </c:manualLayout>
                  </c15:layout>
                  <c15:dlblFieldTable/>
                  <c15:showDataLabelsRange val="0"/>
                </c:ext>
                <c:ext xmlns:c16="http://schemas.microsoft.com/office/drawing/2014/chart" uri="{C3380CC4-5D6E-409C-BE32-E72D297353CC}">
                  <c16:uniqueId val="{0000000E-E831-4FE4-9CAF-5794E6255E1B}"/>
                </c:ext>
              </c:extLst>
            </c:dLbl>
            <c:dLbl>
              <c:idx val="7"/>
              <c:layout>
                <c:manualLayout>
                  <c:x val="0.1970796050921122"/>
                  <c:y val="4.4881306972832977E-2"/>
                </c:manualLayout>
              </c:layout>
              <c:tx>
                <c:rich>
                  <a:bodyPr/>
                  <a:lstStyle/>
                  <a:p>
                    <a:fld id="{8AD89445-1E12-4B94-81E9-BB4817EE53FA}" type="CATEGORYNAME">
                      <a:rPr lang="ja-JP" altLang="en-US"/>
                      <a:pPr/>
                      <a:t>[分類名]</a:t>
                    </a:fld>
                    <a:r>
                      <a:rPr lang="en-US" altLang="ja-JP" baseline="0" dirty="0"/>
                      <a:t>, </a:t>
                    </a:r>
                  </a:p>
                  <a:p>
                    <a:fld id="{6ADA2120-6EC6-4E9C-A176-44A00A030768}" type="VALUE">
                      <a:rPr lang="en-US" altLang="ja-JP" baseline="0" smtClean="0"/>
                      <a:pPr/>
                      <a:t>[値]</a:t>
                    </a:fld>
                    <a:r>
                      <a:rPr lang="ja-JP" altLang="en-US" baseline="0" dirty="0"/>
                      <a:t>人</a:t>
                    </a:r>
                    <a:r>
                      <a:rPr lang="en-US" altLang="ja-JP" baseline="0" dirty="0"/>
                      <a:t>, </a:t>
                    </a:r>
                    <a:fld id="{14DE50C8-2848-42F8-B520-FC11F17060D3}"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E831-4FE4-9CAF-5794E6255E1B}"/>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15:spPr xmlns:c15="http://schemas.microsoft.com/office/drawing/2012/chart">
                  <a:prstGeom prst="rect">
                    <a:avLst/>
                  </a:prstGeom>
                </c15:spPr>
              </c:ext>
            </c:extLst>
          </c:dLbls>
          <c:cat>
            <c:strRef>
              <c:f>Sheet1!$A$2:$A$9</c:f>
              <c:strCache>
                <c:ptCount val="8"/>
                <c:pt idx="0">
                  <c:v>将来、家族に何かあった時に本人の行き場がないと困るため</c:v>
                </c:pt>
                <c:pt idx="1">
                  <c:v>本人の状態が変化した時、グループホーム等の事業所で対応してもらえるか不安なため</c:v>
                </c:pt>
                <c:pt idx="2">
                  <c:v>必要な支援を受けながら地域で生活する本人の様子がイメージできないため</c:v>
                </c:pt>
                <c:pt idx="3">
                  <c:v>家族が希望する特定の入所施設に空きが出ないため</c:v>
                </c:pt>
                <c:pt idx="4">
                  <c:v>施設にこだわらず待機（グループホームや高齢者施設等でもよい）</c:v>
                </c:pt>
                <c:pt idx="5">
                  <c:v>経済的に不安があるため</c:v>
                </c:pt>
                <c:pt idx="6">
                  <c:v>その他</c:v>
                </c:pt>
                <c:pt idx="7">
                  <c:v>不明</c:v>
                </c:pt>
              </c:strCache>
            </c:strRef>
          </c:cat>
          <c:val>
            <c:numRef>
              <c:f>Sheet1!$B$2:$B$9</c:f>
              <c:numCache>
                <c:formatCode>General</c:formatCode>
                <c:ptCount val="8"/>
                <c:pt idx="0">
                  <c:v>351</c:v>
                </c:pt>
                <c:pt idx="1">
                  <c:v>92</c:v>
                </c:pt>
                <c:pt idx="2">
                  <c:v>79</c:v>
                </c:pt>
                <c:pt idx="3">
                  <c:v>145</c:v>
                </c:pt>
                <c:pt idx="4">
                  <c:v>21</c:v>
                </c:pt>
                <c:pt idx="5">
                  <c:v>1</c:v>
                </c:pt>
                <c:pt idx="6">
                  <c:v>9</c:v>
                </c:pt>
                <c:pt idx="7">
                  <c:v>11</c:v>
                </c:pt>
              </c:numCache>
            </c:numRef>
          </c:val>
          <c:extLst>
            <c:ext xmlns:c16="http://schemas.microsoft.com/office/drawing/2014/chart" uri="{C3380CC4-5D6E-409C-BE32-E72D297353CC}">
              <c16:uniqueId val="{0000000C-D933-4393-983A-D6401C622AE9}"/>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39132095069347"/>
          <c:y val="0.10127598831828714"/>
          <c:w val="0.67856106363850599"/>
          <c:h val="0.82401509330153533"/>
        </c:manualLayout>
      </c:layout>
      <c:ofPieChart>
        <c:ofPieType val="pie"/>
        <c:varyColors val="1"/>
        <c:ser>
          <c:idx val="0"/>
          <c:order val="0"/>
          <c:tx>
            <c:strRef>
              <c:f>Sheet1!$B$1</c:f>
              <c:strCache>
                <c:ptCount val="1"/>
                <c:pt idx="0">
                  <c:v>行動関連項目点数</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784E-4F33-BB63-07C52AF1B41C}"/>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784E-4F33-BB63-07C52AF1B41C}"/>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784E-4F33-BB63-07C52AF1B41C}"/>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784E-4F33-BB63-07C52AF1B41C}"/>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784E-4F33-BB63-07C52AF1B41C}"/>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784E-4F33-BB63-07C52AF1B41C}"/>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784E-4F33-BB63-07C52AF1B41C}"/>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784E-4F33-BB63-07C52AF1B41C}"/>
              </c:ext>
            </c:extLst>
          </c:dPt>
          <c:dLbls>
            <c:dLbl>
              <c:idx val="0"/>
              <c:layout>
                <c:manualLayout>
                  <c:x val="3.1841453629409947E-2"/>
                  <c:y val="0.11628963034008284"/>
                </c:manualLayout>
              </c:layout>
              <c:tx>
                <c:rich>
                  <a:bodyPr/>
                  <a:lstStyle/>
                  <a:p>
                    <a:r>
                      <a:rPr lang="en-US" altLang="zh-CN" sz="1200" b="0" i="0" u="none" strike="noStrike" kern="1200" baseline="0" dirty="0">
                        <a:solidFill>
                          <a:prstClr val="black">
                            <a:lumMod val="75000"/>
                            <a:lumOff val="25000"/>
                          </a:prstClr>
                        </a:solidFill>
                        <a:latin typeface="ＭＳ Ｐゴシック" panose="020B0600070205080204" pitchFamily="50" charset="-128"/>
                        <a:ea typeface="ＭＳ Ｐゴシック" panose="020B0600070205080204" pitchFamily="50" charset="-128"/>
                      </a:rPr>
                      <a:t>0</a:t>
                    </a:r>
                    <a:r>
                      <a:rPr lang="zh-CN" altLang="en-US" sz="1200" b="0" i="0" u="none" strike="noStrike" kern="1200" baseline="0" dirty="0">
                        <a:solidFill>
                          <a:prstClr val="black">
                            <a:lumMod val="75000"/>
                            <a:lumOff val="25000"/>
                          </a:prstClr>
                        </a:solidFill>
                        <a:latin typeface="ＭＳ Ｐゴシック" panose="020B0600070205080204" pitchFamily="50" charset="-128"/>
                        <a:ea typeface="ＭＳ Ｐゴシック" panose="020B0600070205080204" pitchFamily="50" charset="-128"/>
                      </a:rPr>
                      <a:t>～</a:t>
                    </a:r>
                    <a:r>
                      <a:rPr lang="en-US" altLang="zh-CN" sz="1200" b="0" i="0" u="none" strike="noStrike" kern="1200" baseline="0" dirty="0">
                        <a:solidFill>
                          <a:prstClr val="black">
                            <a:lumMod val="75000"/>
                            <a:lumOff val="25000"/>
                          </a:prstClr>
                        </a:solidFill>
                        <a:latin typeface="ＭＳ Ｐゴシック" panose="020B0600070205080204" pitchFamily="50" charset="-128"/>
                        <a:ea typeface="ＭＳ Ｐゴシック" panose="020B0600070205080204" pitchFamily="50" charset="-128"/>
                      </a:rPr>
                      <a:t>9</a:t>
                    </a:r>
                    <a:r>
                      <a:rPr lang="zh-CN" altLang="en-US" sz="1200" b="0" i="0" u="none" strike="noStrike" kern="1200" baseline="0" dirty="0">
                        <a:solidFill>
                          <a:prstClr val="black">
                            <a:lumMod val="75000"/>
                            <a:lumOff val="25000"/>
                          </a:prstClr>
                        </a:solidFill>
                        <a:latin typeface="ＭＳ Ｐゴシック" panose="020B0600070205080204" pitchFamily="50" charset="-128"/>
                        <a:ea typeface="ＭＳ Ｐゴシック" panose="020B0600070205080204" pitchFamily="50" charset="-128"/>
                      </a:rPr>
                      <a:t>点</a:t>
                    </a:r>
                    <a:r>
                      <a:rPr lang="en-US" altLang="zh-CN" sz="1200" b="0" i="0" u="none" strike="noStrike" kern="1200" baseline="0" dirty="0">
                        <a:solidFill>
                          <a:prstClr val="black">
                            <a:lumMod val="75000"/>
                            <a:lumOff val="25000"/>
                          </a:prstClr>
                        </a:solidFill>
                        <a:latin typeface="+mn-lt"/>
                        <a:ea typeface="+mn-ea"/>
                      </a:rPr>
                      <a:t>,</a:t>
                    </a:r>
                    <a:r>
                      <a:rPr lang="zh-CN" altLang="en-US" baseline="0" dirty="0"/>
                      <a:t> </a:t>
                    </a:r>
                  </a:p>
                  <a:p>
                    <a:fld id="{71529F0E-FE00-4C2F-A3C2-AB83F2D88AEB}" type="VALUE">
                      <a:rPr lang="en-US" altLang="zh-CN" baseline="0" smtClean="0"/>
                      <a:pPr/>
                      <a:t>[値]</a:t>
                    </a:fld>
                    <a:r>
                      <a:rPr lang="zh-CN" altLang="en-US" baseline="0" dirty="0">
                        <a:latin typeface="ＭＳ Ｐゴシック" panose="020B0600070205080204" pitchFamily="50" charset="-128"/>
                        <a:ea typeface="ＭＳ Ｐゴシック" panose="020B0600070205080204" pitchFamily="50" charset="-128"/>
                      </a:rPr>
                      <a:t>人</a:t>
                    </a:r>
                    <a:r>
                      <a:rPr lang="en-US" altLang="zh-CN" baseline="0" dirty="0"/>
                      <a:t>, </a:t>
                    </a:r>
                    <a:fld id="{8EBFB6B2-5097-45EA-858C-0EA8DCEE1162}"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784E-4F33-BB63-07C52AF1B41C}"/>
                </c:ext>
              </c:extLst>
            </c:dLbl>
            <c:dLbl>
              <c:idx val="1"/>
              <c:layout>
                <c:manualLayout>
                  <c:x val="-5.154211163409976E-2"/>
                  <c:y val="8.8968004378814261E-2"/>
                </c:manualLayout>
              </c:layout>
              <c:tx>
                <c:rich>
                  <a:bodyPr/>
                  <a:lstStyle/>
                  <a:p>
                    <a:r>
                      <a:rPr lang="ja-JP" altLang="en-US" baseline="0" dirty="0">
                        <a:latin typeface="+mn-lt"/>
                      </a:rPr>
                      <a:t>未調査</a:t>
                    </a:r>
                    <a:r>
                      <a:rPr lang="en-US" altLang="ja-JP" baseline="0" dirty="0">
                        <a:latin typeface="+mn-lt"/>
                      </a:rPr>
                      <a:t>, </a:t>
                    </a:r>
                    <a:r>
                      <a:rPr lang="en-US" altLang="ja-JP" sz="1200" b="0" i="0" u="none" strike="noStrike" kern="1200" baseline="0" dirty="0">
                        <a:solidFill>
                          <a:prstClr val="black">
                            <a:lumMod val="75000"/>
                            <a:lumOff val="25000"/>
                          </a:prstClr>
                        </a:solidFill>
                      </a:rPr>
                      <a:t>27</a:t>
                    </a:r>
                    <a:r>
                      <a:rPr lang="ja-JP" altLang="en-US" sz="1000" b="0" i="0" u="none" strike="noStrike" kern="1200" baseline="0" dirty="0">
                        <a:solidFill>
                          <a:prstClr val="black">
                            <a:lumMod val="75000"/>
                            <a:lumOff val="25000"/>
                          </a:prstClr>
                        </a:solidFill>
                        <a:latin typeface="ＭＳ Ｐゴシック" panose="020B0600070205080204" pitchFamily="50" charset="-128"/>
                        <a:ea typeface="ＭＳ Ｐゴシック" panose="020B0600070205080204" pitchFamily="50" charset="-128"/>
                      </a:rPr>
                      <a:t>人</a:t>
                    </a:r>
                    <a:r>
                      <a:rPr lang="en-US" altLang="ja-JP" baseline="0" dirty="0">
                        <a:latin typeface="+mn-lt"/>
                      </a:rPr>
                      <a:t>, </a:t>
                    </a:r>
                    <a:fld id="{7E9CF2F3-1044-47B9-908B-75FD06BA26DF}" type="PERCENTAGE">
                      <a:rPr lang="en-US" altLang="ja-JP" baseline="0">
                        <a:latin typeface="+mn-lt"/>
                      </a:rPr>
                      <a:pPr/>
                      <a:t>[パーセンテージ]</a:t>
                    </a:fld>
                    <a:endParaRPr lang="en-US" altLang="ja-JP" baseline="0" dirty="0">
                      <a:latin typeface="+mn-lt"/>
                    </a:endParaRPr>
                  </a:p>
                </c:rich>
              </c:tx>
              <c:dLblPos val="bestFit"/>
              <c:showLegendKey val="0"/>
              <c:showVal val="1"/>
              <c:showCatName val="1"/>
              <c:showSerName val="0"/>
              <c:showPercent val="1"/>
              <c:showBubbleSize val="0"/>
              <c:extLst>
                <c:ext xmlns:c15="http://schemas.microsoft.com/office/drawing/2012/chart" uri="{CE6537A1-D6FC-4f65-9D91-7224C49458BB}">
                  <c15:layout>
                    <c:manualLayout>
                      <c:w val="0.1936383485735145"/>
                      <c:h val="0.23465448283524054"/>
                    </c:manualLayout>
                  </c15:layout>
                  <c15:dlblFieldTable/>
                  <c15:showDataLabelsRange val="0"/>
                </c:ext>
                <c:ext xmlns:c16="http://schemas.microsoft.com/office/drawing/2014/chart" uri="{C3380CC4-5D6E-409C-BE32-E72D297353CC}">
                  <c16:uniqueId val="{00000003-784E-4F33-BB63-07C52AF1B41C}"/>
                </c:ext>
              </c:extLst>
            </c:dLbl>
            <c:dLbl>
              <c:idx val="2"/>
              <c:layout>
                <c:manualLayout>
                  <c:x val="0.23103126354714915"/>
                  <c:y val="-4.4714284863322566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99F76CCF-FBBE-47F8-B51D-B0FE633B8877}" type="CATEGORYNAME">
                      <a:rPr lang="ja-JP" altLang="en-US"/>
                      <a:pPr>
                        <a:defRPr/>
                      </a:pPr>
                      <a:t>[分類名]</a:t>
                    </a:fld>
                    <a:r>
                      <a:rPr lang="en-US" altLang="ja-JP" baseline="0" dirty="0"/>
                      <a:t>, </a:t>
                    </a:r>
                    <a:fld id="{2E61165C-0564-4E1F-B3C9-F4487F88B9CB}" type="VALUE">
                      <a:rPr lang="en-US" altLang="ja-JP" baseline="0" smtClean="0"/>
                      <a:pPr>
                        <a:defRPr/>
                      </a:pPr>
                      <a:t>[値]</a:t>
                    </a:fld>
                    <a:r>
                      <a:rPr lang="ja-JP" altLang="en-US" baseline="0" dirty="0"/>
                      <a:t>人</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0"/>
              <c:showBubbleSize val="0"/>
              <c:extLst>
                <c:ext xmlns:c15="http://schemas.microsoft.com/office/drawing/2012/chart" uri="{CE6537A1-D6FC-4f65-9D91-7224C49458BB}">
                  <c15:layout>
                    <c:manualLayout>
                      <c:w val="0.18911511112662818"/>
                      <c:h val="0.15212652986737582"/>
                    </c:manualLayout>
                  </c15:layout>
                  <c15:dlblFieldTable/>
                  <c15:showDataLabelsRange val="0"/>
                </c:ext>
                <c:ext xmlns:c16="http://schemas.microsoft.com/office/drawing/2014/chart" uri="{C3380CC4-5D6E-409C-BE32-E72D297353CC}">
                  <c16:uniqueId val="{00000005-784E-4F33-BB63-07C52AF1B41C}"/>
                </c:ext>
              </c:extLst>
            </c:dLbl>
            <c:dLbl>
              <c:idx val="3"/>
              <c:layout>
                <c:manualLayout>
                  <c:x val="4.5727811042544961E-2"/>
                  <c:y val="7.4960455355029959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26D32515-2414-461B-B085-56A8B1AD28C1}" type="CATEGORYNAME">
                      <a:rPr lang="en-US" altLang="ja-JP"/>
                      <a:pPr>
                        <a:defRPr/>
                      </a:pPr>
                      <a:t>[分類名]</a:t>
                    </a:fld>
                    <a:r>
                      <a:rPr lang="en-US" altLang="ja-JP" baseline="0" dirty="0"/>
                      <a:t>, </a:t>
                    </a:r>
                    <a:fld id="{E3DE05D7-2961-4A34-B89C-B03A9DE61BD5}" type="VALUE">
                      <a:rPr lang="en-US" altLang="ja-JP" baseline="0" smtClean="0"/>
                      <a:pPr>
                        <a:defRPr/>
                      </a:pPr>
                      <a:t>[値]</a:t>
                    </a:fld>
                    <a:r>
                      <a:rPr lang="ja-JP" altLang="en-US" baseline="0" dirty="0"/>
                      <a:t>人</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0"/>
              <c:showBubbleSize val="0"/>
              <c:extLst>
                <c:ext xmlns:c15="http://schemas.microsoft.com/office/drawing/2012/chart" uri="{CE6537A1-D6FC-4f65-9D91-7224C49458BB}">
                  <c15:layout>
                    <c:manualLayout>
                      <c:w val="0.15879295446412203"/>
                      <c:h val="0.10701124795372367"/>
                    </c:manualLayout>
                  </c15:layout>
                  <c15:dlblFieldTable/>
                  <c15:showDataLabelsRange val="0"/>
                </c:ext>
                <c:ext xmlns:c16="http://schemas.microsoft.com/office/drawing/2014/chart" uri="{C3380CC4-5D6E-409C-BE32-E72D297353CC}">
                  <c16:uniqueId val="{00000007-784E-4F33-BB63-07C52AF1B41C}"/>
                </c:ext>
              </c:extLst>
            </c:dLbl>
            <c:dLbl>
              <c:idx val="4"/>
              <c:layout>
                <c:manualLayout>
                  <c:x val="-3.5008865228126643E-2"/>
                  <c:y val="-5.5337520637241934E-2"/>
                </c:manualLayout>
              </c:layout>
              <c:tx>
                <c:rich>
                  <a:bodyPr/>
                  <a:lstStyle/>
                  <a:p>
                    <a:fld id="{3665A4FD-1F33-4748-B584-7FE8EBC36FB9}" type="CATEGORYNAME">
                      <a:rPr lang="en-US" altLang="ja-JP"/>
                      <a:pPr/>
                      <a:t>[分類名]</a:t>
                    </a:fld>
                    <a:r>
                      <a:rPr lang="en-US" altLang="ja-JP" baseline="0" dirty="0"/>
                      <a:t>, </a:t>
                    </a:r>
                    <a:fld id="{3AB66DC3-6793-417C-BD5C-2B08D26543FB}" type="VALUE">
                      <a:rPr lang="en-US" altLang="ja-JP" baseline="0" smtClean="0"/>
                      <a:pPr/>
                      <a:t>[値]</a:t>
                    </a:fld>
                    <a:r>
                      <a:rPr lang="ja-JP" altLang="en-US" baseline="0" dirty="0"/>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784E-4F33-BB63-07C52AF1B41C}"/>
                </c:ext>
              </c:extLst>
            </c:dLbl>
            <c:dLbl>
              <c:idx val="5"/>
              <c:layout>
                <c:manualLayout>
                  <c:x val="-3.2947019492165271E-3"/>
                  <c:y val="3.8884568381290967E-3"/>
                </c:manualLayout>
              </c:layout>
              <c:tx>
                <c:rich>
                  <a:bodyPr/>
                  <a:lstStyle/>
                  <a:p>
                    <a:fld id="{C920BEE7-1E08-42F5-A3BD-7B2A4407C33B}" type="CATEGORYNAME">
                      <a:rPr lang="en-US" altLang="ja-JP"/>
                      <a:pPr/>
                      <a:t>[分類名]</a:t>
                    </a:fld>
                    <a:r>
                      <a:rPr lang="en-US" altLang="ja-JP" baseline="0" dirty="0"/>
                      <a:t>, </a:t>
                    </a:r>
                    <a:fld id="{62C40DD4-FB38-4BC0-B653-9771D1BF4D33}" type="VALUE">
                      <a:rPr lang="en-US" altLang="ja-JP" baseline="0" smtClean="0"/>
                      <a:pPr/>
                      <a:t>[値]</a:t>
                    </a:fld>
                    <a:r>
                      <a:rPr lang="ja-JP" altLang="en-US" baseline="0" dirty="0"/>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784E-4F33-BB63-07C52AF1B41C}"/>
                </c:ext>
              </c:extLst>
            </c:dLbl>
            <c:dLbl>
              <c:idx val="6"/>
              <c:layout>
                <c:manualLayout>
                  <c:x val="1.2702134376081954E-2"/>
                  <c:y val="-0.15093355687362014"/>
                </c:manualLayout>
              </c:layout>
              <c:tx>
                <c:rich>
                  <a:bodyPr/>
                  <a:lstStyle/>
                  <a:p>
                    <a:fld id="{1DE0A809-3E5A-4668-BAA3-DDA55622EBDD}" type="CATEGORYNAME">
                      <a:rPr lang="en-US" altLang="ja-JP"/>
                      <a:pPr/>
                      <a:t>[分類名]</a:t>
                    </a:fld>
                    <a:r>
                      <a:rPr lang="en-US" altLang="ja-JP" baseline="0" dirty="0"/>
                      <a:t>, </a:t>
                    </a:r>
                  </a:p>
                  <a:p>
                    <a:fld id="{06A6E166-3364-4703-8519-FE822815576C}" type="VALUE">
                      <a:rPr lang="en-US" altLang="ja-JP" baseline="0" smtClean="0"/>
                      <a:pPr/>
                      <a:t>[値]</a:t>
                    </a:fld>
                    <a:r>
                      <a:rPr lang="ja-JP" altLang="en-US" baseline="0" dirty="0"/>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784E-4F33-BB63-07C52AF1B41C}"/>
                </c:ext>
              </c:extLst>
            </c:dLbl>
            <c:dLbl>
              <c:idx val="7"/>
              <c:layout>
                <c:manualLayout>
                  <c:x val="-8.5265211357347969E-4"/>
                  <c:y val="-0.17742860438405392"/>
                </c:manualLayout>
              </c:layout>
              <c:tx>
                <c:rich>
                  <a:bodyPr/>
                  <a:lstStyle/>
                  <a:p>
                    <a:r>
                      <a:rPr lang="en-US" altLang="zh-CN" sz="1200" b="0" i="0" u="none" strike="noStrike" kern="1200" baseline="0" dirty="0">
                        <a:solidFill>
                          <a:prstClr val="black">
                            <a:lumMod val="75000"/>
                            <a:lumOff val="25000"/>
                          </a:prstClr>
                        </a:solidFill>
                        <a:latin typeface="ＭＳ Ｐゴシック" panose="020B0600070205080204" pitchFamily="50" charset="-128"/>
                        <a:ea typeface="ＭＳ Ｐゴシック" panose="020B0600070205080204" pitchFamily="50" charset="-128"/>
                      </a:rPr>
                      <a:t>10</a:t>
                    </a:r>
                    <a:r>
                      <a:rPr lang="zh-CN" altLang="en-US" sz="1200" b="0" i="0" u="none" strike="noStrike" kern="1200" baseline="0" dirty="0">
                        <a:solidFill>
                          <a:prstClr val="black">
                            <a:lumMod val="75000"/>
                            <a:lumOff val="25000"/>
                          </a:prstClr>
                        </a:solidFill>
                        <a:latin typeface="ＭＳ Ｐゴシック" panose="020B0600070205080204" pitchFamily="50" charset="-128"/>
                        <a:ea typeface="ＭＳ Ｐゴシック" panose="020B0600070205080204" pitchFamily="50" charset="-128"/>
                      </a:rPr>
                      <a:t>～</a:t>
                    </a:r>
                    <a:r>
                      <a:rPr lang="en-US" altLang="zh-CN" sz="1200" b="0" i="0" u="none" strike="noStrike" kern="1200" baseline="0" dirty="0">
                        <a:solidFill>
                          <a:prstClr val="black">
                            <a:lumMod val="75000"/>
                            <a:lumOff val="25000"/>
                          </a:prstClr>
                        </a:solidFill>
                        <a:latin typeface="ＭＳ Ｐゴシック" panose="020B0600070205080204" pitchFamily="50" charset="-128"/>
                        <a:ea typeface="ＭＳ Ｐゴシック" panose="020B0600070205080204" pitchFamily="50" charset="-128"/>
                      </a:rPr>
                      <a:t>24</a:t>
                    </a:r>
                    <a:r>
                      <a:rPr lang="zh-CN" altLang="en-US" sz="1200" baseline="0" dirty="0">
                        <a:latin typeface="ＭＳ Ｐゴシック" panose="020B0600070205080204" pitchFamily="50" charset="-128"/>
                        <a:ea typeface="ＭＳ Ｐゴシック" panose="020B0600070205080204" pitchFamily="50" charset="-128"/>
                      </a:rPr>
                      <a:t>点</a:t>
                    </a:r>
                    <a:r>
                      <a:rPr lang="en-US" altLang="zh-CN" baseline="0" dirty="0"/>
                      <a:t>,</a:t>
                    </a:r>
                  </a:p>
                  <a:p>
                    <a:r>
                      <a:rPr lang="en-US" altLang="zh-CN" baseline="0" dirty="0"/>
                      <a:t> </a:t>
                    </a:r>
                    <a:fld id="{034476F9-866E-4708-9F14-1DC793BDBE0E}" type="VALUE">
                      <a:rPr lang="en-US" altLang="zh-CN" baseline="0" smtClean="0">
                        <a:latin typeface="+mn-lt"/>
                        <a:ea typeface="ＭＳ Ｐゴシック" panose="020B0600070205080204" pitchFamily="50" charset="-128"/>
                      </a:rPr>
                      <a:pPr/>
                      <a:t>[値]</a:t>
                    </a:fld>
                    <a:r>
                      <a:rPr lang="zh-CN" altLang="en-US" baseline="0" dirty="0">
                        <a:latin typeface="ＭＳ Ｐゴシック" panose="020B0600070205080204" pitchFamily="50" charset="-128"/>
                        <a:ea typeface="ＭＳ Ｐゴシック" panose="020B0600070205080204" pitchFamily="50" charset="-128"/>
                      </a:rPr>
                      <a:t>人</a:t>
                    </a:r>
                    <a:r>
                      <a:rPr lang="en-US" altLang="zh-CN" baseline="0" dirty="0"/>
                      <a:t>, 58%</a:t>
                    </a:r>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784E-4F33-BB63-07C52AF1B41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0～9点</c:v>
                </c:pt>
                <c:pt idx="1">
                  <c:v>未調査</c:v>
                </c:pt>
                <c:pt idx="2">
                  <c:v>区分なし</c:v>
                </c:pt>
                <c:pt idx="3">
                  <c:v>区分3</c:v>
                </c:pt>
                <c:pt idx="4">
                  <c:v>区分4</c:v>
                </c:pt>
                <c:pt idx="5">
                  <c:v>区分5</c:v>
                </c:pt>
                <c:pt idx="6">
                  <c:v>区分6</c:v>
                </c:pt>
              </c:strCache>
            </c:strRef>
          </c:cat>
          <c:val>
            <c:numRef>
              <c:f>Sheet1!$B$2:$B$8</c:f>
              <c:numCache>
                <c:formatCode>General</c:formatCode>
                <c:ptCount val="7"/>
                <c:pt idx="0">
                  <c:v>383</c:v>
                </c:pt>
                <c:pt idx="1">
                  <c:v>27</c:v>
                </c:pt>
                <c:pt idx="2">
                  <c:v>3</c:v>
                </c:pt>
                <c:pt idx="3">
                  <c:v>2</c:v>
                </c:pt>
                <c:pt idx="4">
                  <c:v>41</c:v>
                </c:pt>
                <c:pt idx="5">
                  <c:v>137</c:v>
                </c:pt>
                <c:pt idx="6">
                  <c:v>374</c:v>
                </c:pt>
              </c:numCache>
            </c:numRef>
          </c:val>
          <c:extLst>
            <c:ext xmlns:c16="http://schemas.microsoft.com/office/drawing/2014/chart" uri="{C3380CC4-5D6E-409C-BE32-E72D297353CC}">
              <c16:uniqueId val="{00000010-784E-4F33-BB63-07C52AF1B41C}"/>
            </c:ext>
          </c:extLst>
        </c:ser>
        <c:ser>
          <c:idx val="1"/>
          <c:order val="1"/>
          <c:tx>
            <c:strRef>
              <c:f>Sheet1!$C$1</c:f>
              <c:strCache>
                <c:ptCount val="1"/>
                <c:pt idx="0">
                  <c:v>列1</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12-784E-4F33-BB63-07C52AF1B41C}"/>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14-784E-4F33-BB63-07C52AF1B41C}"/>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16-784E-4F33-BB63-07C52AF1B41C}"/>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18-784E-4F33-BB63-07C52AF1B41C}"/>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1A-784E-4F33-BB63-07C52AF1B41C}"/>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1C-784E-4F33-BB63-07C52AF1B41C}"/>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1E-784E-4F33-BB63-07C52AF1B41C}"/>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20-784E-4F33-BB63-07C52AF1B41C}"/>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0"/>
            <c:showSerName val="0"/>
            <c:showPercent val="0"/>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0～9点</c:v>
                </c:pt>
                <c:pt idx="1">
                  <c:v>未調査</c:v>
                </c:pt>
                <c:pt idx="2">
                  <c:v>区分なし</c:v>
                </c:pt>
                <c:pt idx="3">
                  <c:v>区分3</c:v>
                </c:pt>
                <c:pt idx="4">
                  <c:v>区分4</c:v>
                </c:pt>
                <c:pt idx="5">
                  <c:v>区分5</c:v>
                </c:pt>
                <c:pt idx="6">
                  <c:v>区分6</c:v>
                </c:pt>
              </c:strCache>
            </c:strRef>
          </c:cat>
          <c:val>
            <c:numRef>
              <c:f>Sheet1!$C$2:$C$8</c:f>
              <c:numCache>
                <c:formatCode>General</c:formatCode>
                <c:ptCount val="7"/>
              </c:numCache>
            </c:numRef>
          </c:val>
          <c:extLst>
            <c:ext xmlns:c16="http://schemas.microsoft.com/office/drawing/2014/chart" uri="{C3380CC4-5D6E-409C-BE32-E72D297353CC}">
              <c16:uniqueId val="{00000021-784E-4F33-BB63-07C52AF1B41C}"/>
            </c:ext>
          </c:extLst>
        </c:ser>
        <c:dLbls>
          <c:dLblPos val="bestFit"/>
          <c:showLegendKey val="0"/>
          <c:showVal val="1"/>
          <c:showCatName val="0"/>
          <c:showSerName val="0"/>
          <c:showPercent val="0"/>
          <c:showBubbleSize val="0"/>
          <c:showLeaderLines val="1"/>
        </c:dLbls>
        <c:gapWidth val="147"/>
        <c:splitType val="pos"/>
        <c:splitPos val="5"/>
        <c:secondPieSize val="75"/>
        <c:serLines>
          <c:spPr>
            <a:ln w="9525">
              <a:solidFill>
                <a:schemeClr val="tx1">
                  <a:lumMod val="35000"/>
                  <a:lumOff val="65000"/>
                </a:schemeClr>
              </a:solidFill>
              <a:round/>
            </a:ln>
            <a:effectLst/>
          </c:spPr>
        </c:serLines>
      </c:of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828372492268333"/>
          <c:y val="0.15142769452775429"/>
          <c:w val="0.42731301167095986"/>
          <c:h val="0.71258398233559628"/>
        </c:manualLayout>
      </c:layout>
      <c:pieChart>
        <c:varyColors val="1"/>
        <c:ser>
          <c:idx val="0"/>
          <c:order val="0"/>
          <c:tx>
            <c:strRef>
              <c:f>Sheet1!$B$1</c:f>
              <c:strCache>
                <c:ptCount val="1"/>
                <c:pt idx="0">
                  <c:v>地域生活の継続の可能性</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C703-48F6-8D94-0D1689225B29}"/>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C703-48F6-8D94-0D1689225B29}"/>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C703-48F6-8D94-0D1689225B29}"/>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C703-48F6-8D94-0D1689225B29}"/>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C703-48F6-8D94-0D1689225B29}"/>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C703-48F6-8D94-0D1689225B29}"/>
              </c:ext>
            </c:extLst>
          </c:dPt>
          <c:dLbls>
            <c:dLbl>
              <c:idx val="0"/>
              <c:layout>
                <c:manualLayout>
                  <c:x val="5.2709684854840212E-2"/>
                  <c:y val="-0.15294380935358376"/>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0A3353D7-11B4-4F82-BEE6-C200FF8B65C0}" type="CATEGORYNAME">
                      <a:rPr lang="ja-JP" altLang="en-US" smtClean="0"/>
                      <a:pPr>
                        <a:defRPr/>
                      </a:pPr>
                      <a:t>[分類名]</a:t>
                    </a:fld>
                    <a:r>
                      <a:rPr lang="en-US" altLang="ja-JP" baseline="0" dirty="0"/>
                      <a:t>, </a:t>
                    </a:r>
                    <a:fld id="{C0136095-1E03-490F-BA83-87FD0D95A197}" type="VALUE">
                      <a:rPr lang="en-US" altLang="ja-JP" baseline="0" smtClean="0"/>
                      <a:pPr>
                        <a:defRPr/>
                      </a:pPr>
                      <a:t>[値]</a:t>
                    </a:fld>
                    <a:r>
                      <a:rPr lang="ja-JP" altLang="en-US" baseline="0" dirty="0"/>
                      <a:t>人</a:t>
                    </a:r>
                    <a:r>
                      <a:rPr lang="en-US" altLang="ja-JP" baseline="0" dirty="0"/>
                      <a:t>, </a:t>
                    </a:r>
                    <a:fld id="{75DA467B-5070-41A9-8D87-9F86F336BCB0}"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19469663468661189"/>
                      <c:h val="0.3192423064103988"/>
                    </c:manualLayout>
                  </c15:layout>
                  <c15:dlblFieldTable/>
                  <c15:showDataLabelsRange val="0"/>
                </c:ext>
                <c:ext xmlns:c16="http://schemas.microsoft.com/office/drawing/2014/chart" uri="{C3380CC4-5D6E-409C-BE32-E72D297353CC}">
                  <c16:uniqueId val="{00000001-C703-48F6-8D94-0D1689225B29}"/>
                </c:ext>
              </c:extLst>
            </c:dLbl>
            <c:dLbl>
              <c:idx val="1"/>
              <c:layout>
                <c:manualLayout>
                  <c:x val="3.820948611502268E-2"/>
                  <c:y val="-3.627255017641718E-2"/>
                </c:manualLayout>
              </c:layout>
              <c:tx>
                <c:rich>
                  <a:bodyPr/>
                  <a:lstStyle/>
                  <a:p>
                    <a:fld id="{2275FAB3-80B7-42EA-923B-5CB8D0607170}" type="CATEGORYNAME">
                      <a:rPr lang="ja-JP" altLang="en-US" smtClean="0"/>
                      <a:pPr/>
                      <a:t>[分類名]</a:t>
                    </a:fld>
                    <a:r>
                      <a:rPr lang="en-US" altLang="ja-JP" baseline="0" dirty="0"/>
                      <a:t>, </a:t>
                    </a:r>
                    <a:fld id="{15C61A9D-CF60-4311-BF26-BB623E65761A}" type="VALUE">
                      <a:rPr lang="en-US" altLang="ja-JP" baseline="0" smtClean="0"/>
                      <a:pPr/>
                      <a:t>[値]</a:t>
                    </a:fld>
                    <a:r>
                      <a:rPr lang="ja-JP" altLang="en-US" baseline="0" dirty="0"/>
                      <a:t>人</a:t>
                    </a:r>
                    <a:r>
                      <a:rPr lang="en-US" altLang="ja-JP" baseline="0" dirty="0"/>
                      <a:t>, </a:t>
                    </a:r>
                    <a:fld id="{8B80602B-5E13-4CA0-AFC2-5B76B680F097}"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31473843995166245"/>
                      <c:h val="0.23228307486977681"/>
                    </c:manualLayout>
                  </c15:layout>
                  <c15:dlblFieldTable/>
                  <c15:showDataLabelsRange val="0"/>
                </c:ext>
                <c:ext xmlns:c16="http://schemas.microsoft.com/office/drawing/2014/chart" uri="{C3380CC4-5D6E-409C-BE32-E72D297353CC}">
                  <c16:uniqueId val="{00000003-C703-48F6-8D94-0D1689225B29}"/>
                </c:ext>
              </c:extLst>
            </c:dLbl>
            <c:dLbl>
              <c:idx val="2"/>
              <c:layout>
                <c:manualLayout>
                  <c:x val="-0.13113020960238167"/>
                  <c:y val="-6.2105819917352397E-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65D91F28-EFCC-4516-945E-1563270DBE05}" type="CATEGORYNAME">
                      <a:rPr lang="ja-JP" altLang="en-US" smtClean="0"/>
                      <a:pPr>
                        <a:defRPr/>
                      </a:pPr>
                      <a:t>[分類名]</a:t>
                    </a:fld>
                    <a:r>
                      <a:rPr lang="en-US" altLang="ja-JP" baseline="0" dirty="0"/>
                      <a:t>, </a:t>
                    </a:r>
                    <a:fld id="{B8ACB8F7-9318-4F1C-91DB-F0CC56233DBC}" type="VALUE">
                      <a:rPr lang="en-US" altLang="ja-JP" baseline="0" smtClean="0"/>
                      <a:pPr>
                        <a:defRPr/>
                      </a:pPr>
                      <a:t>[値]</a:t>
                    </a:fld>
                    <a:r>
                      <a:rPr lang="ja-JP" altLang="en-US" baseline="0" dirty="0"/>
                      <a:t>人</a:t>
                    </a:r>
                    <a:r>
                      <a:rPr lang="en-US" altLang="ja-JP" baseline="0" dirty="0"/>
                      <a:t>, </a:t>
                    </a:r>
                    <a:fld id="{2140BBBC-7BA4-413B-A240-2847F29A6572}"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0112959114508231"/>
                      <c:h val="8.8738279957272084E-2"/>
                    </c:manualLayout>
                  </c15:layout>
                  <c15:dlblFieldTable/>
                  <c15:showDataLabelsRange val="0"/>
                </c:ext>
                <c:ext xmlns:c16="http://schemas.microsoft.com/office/drawing/2014/chart" uri="{C3380CC4-5D6E-409C-BE32-E72D297353CC}">
                  <c16:uniqueId val="{00000005-C703-48F6-8D94-0D1689225B29}"/>
                </c:ext>
              </c:extLst>
            </c:dLbl>
            <c:dLbl>
              <c:idx val="3"/>
              <c:tx>
                <c:rich>
                  <a:bodyPr/>
                  <a:lstStyle/>
                  <a:p>
                    <a:fld id="{0ED0A3D2-5EB8-43C5-BD6C-03C8D69B9C2B}" type="CATEGORYNAME">
                      <a:rPr lang="en-US" altLang="ja-JP" smtClean="0"/>
                      <a:pPr/>
                      <a:t>[分類名]</a:t>
                    </a:fld>
                    <a:r>
                      <a:rPr lang="ja-JP" altLang="en-US"/>
                      <a:t>点</a:t>
                    </a:r>
                    <a:r>
                      <a:rPr lang="en-US" altLang="ja-JP" baseline="0"/>
                      <a:t>, </a:t>
                    </a:r>
                    <a:fld id="{7441A98E-5163-4440-8CA5-36D05F80543B}" type="VALUE">
                      <a:rPr lang="en-US" altLang="ja-JP" baseline="0"/>
                      <a:pPr/>
                      <a:t>[値]</a:t>
                    </a:fld>
                    <a:r>
                      <a:rPr lang="en-US" altLang="ja-JP" baseline="0" dirty="0"/>
                      <a:t>, </a:t>
                    </a:r>
                    <a:fld id="{587C8368-A6C2-40D4-9DEF-95FB1E277FFB}"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C703-48F6-8D94-0D1689225B29}"/>
                </c:ext>
              </c:extLst>
            </c:dLbl>
            <c:dLbl>
              <c:idx val="4"/>
              <c:tx>
                <c:rich>
                  <a:bodyPr/>
                  <a:lstStyle/>
                  <a:p>
                    <a:fld id="{C8E31357-9BA4-4D4D-BD82-EC71637249C4}" type="CATEGORYNAME">
                      <a:rPr lang="en-US" altLang="ja-JP"/>
                      <a:pPr/>
                      <a:t>[分類名]</a:t>
                    </a:fld>
                    <a:r>
                      <a:rPr lang="en-US" altLang="ja-JP" baseline="0"/>
                      <a:t>,</a:t>
                    </a:r>
                    <a:r>
                      <a:rPr lang="ja-JP" altLang="en-US" baseline="0"/>
                      <a:t>点 </a:t>
                    </a:r>
                    <a:fld id="{42A34441-AC55-4D8E-8938-32F89BB1DBE6}" type="VALUE">
                      <a:rPr lang="en-US" altLang="ja-JP" baseline="0"/>
                      <a:pPr/>
                      <a:t>[値]</a:t>
                    </a:fld>
                    <a:r>
                      <a:rPr lang="en-US" altLang="ja-JP" baseline="0" dirty="0"/>
                      <a:t>, </a:t>
                    </a:r>
                    <a:fld id="{37775D78-43EF-4663-A632-53B77116E92D}"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C703-48F6-8D94-0D1689225B2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Sheet1!$A$2:$A$3</c:f>
              <c:strCache>
                <c:ptCount val="2"/>
                <c:pt idx="0">
                  <c:v>検討した</c:v>
                </c:pt>
                <c:pt idx="1">
                  <c:v>検討していない</c:v>
                </c:pt>
              </c:strCache>
            </c:strRef>
          </c:cat>
          <c:val>
            <c:numRef>
              <c:f>Sheet1!$B$2:$B$3</c:f>
              <c:numCache>
                <c:formatCode>General</c:formatCode>
                <c:ptCount val="2"/>
                <c:pt idx="0">
                  <c:v>353</c:v>
                </c:pt>
                <c:pt idx="1">
                  <c:v>158</c:v>
                </c:pt>
              </c:numCache>
            </c:numRef>
          </c:val>
          <c:extLst>
            <c:ext xmlns:c16="http://schemas.microsoft.com/office/drawing/2014/chart" uri="{C3380CC4-5D6E-409C-BE32-E72D297353CC}">
              <c16:uniqueId val="{0000000C-C703-48F6-8D94-0D1689225B29}"/>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3542647662632777"/>
          <c:y val="0.30991953310820142"/>
          <c:w val="0.30223933605613934"/>
          <c:h val="0.48253222411705621"/>
        </c:manualLayout>
      </c:layout>
      <c:pieChart>
        <c:varyColors val="1"/>
        <c:ser>
          <c:idx val="0"/>
          <c:order val="0"/>
          <c:tx>
            <c:strRef>
              <c:f>Sheet1!$B$1</c:f>
              <c:strCache>
                <c:ptCount val="1"/>
                <c:pt idx="0">
                  <c:v>家族等の希望内容</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1E0E-4752-9D4C-AD5BB9A7CE9E}"/>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1E0E-4752-9D4C-AD5BB9A7CE9E}"/>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1E0E-4752-9D4C-AD5BB9A7CE9E}"/>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1E0E-4752-9D4C-AD5BB9A7CE9E}"/>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1E0E-4752-9D4C-AD5BB9A7CE9E}"/>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1E0E-4752-9D4C-AD5BB9A7CE9E}"/>
              </c:ext>
            </c:extLst>
          </c:dPt>
          <c:dLbls>
            <c:dLbl>
              <c:idx val="0"/>
              <c:layout>
                <c:manualLayout>
                  <c:x val="3.7211198875423963E-2"/>
                  <c:y val="-8.4735062312413081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C90BEC0D-3BA1-426E-B5B5-0B1E96E53B88}"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a:t>
                    </a:r>
                  </a:p>
                  <a:p>
                    <a:pPr>
                      <a:defRPr sz="900" b="0" i="0" u="none" strike="noStrike" kern="1200" baseline="0">
                        <a:solidFill>
                          <a:schemeClr val="tx1">
                            <a:lumMod val="75000"/>
                            <a:lumOff val="25000"/>
                          </a:schemeClr>
                        </a:solidFill>
                        <a:latin typeface="+mn-lt"/>
                        <a:ea typeface="+mn-ea"/>
                        <a:cs typeface="+mn-cs"/>
                      </a:defRPr>
                    </a:pPr>
                    <a:r>
                      <a:rPr lang="en-US" altLang="ja-JP" sz="900" baseline="0" dirty="0"/>
                      <a:t> </a:t>
                    </a:r>
                    <a:fld id="{9B283A2B-3137-4F40-BFBF-1D6E50225102}"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6720D66C-71C0-450B-876D-CFE97FE91D50}"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1989495618204116"/>
                      <c:h val="0.33747294681805645"/>
                    </c:manualLayout>
                  </c15:layout>
                  <c15:dlblFieldTable/>
                  <c15:showDataLabelsRange val="0"/>
                </c:ext>
                <c:ext xmlns:c16="http://schemas.microsoft.com/office/drawing/2014/chart" uri="{C3380CC4-5D6E-409C-BE32-E72D297353CC}">
                  <c16:uniqueId val="{00000001-1E0E-4752-9D4C-AD5BB9A7CE9E}"/>
                </c:ext>
              </c:extLst>
            </c:dLbl>
            <c:dLbl>
              <c:idx val="1"/>
              <c:layout>
                <c:manualLayout>
                  <c:x val="-2.7532831199131011E-2"/>
                  <c:y val="0.12933718795026644"/>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75C24D58-1747-49B6-83C4-81CC5A397A37}"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041EF414-3066-4E1F-921D-2AFE81B8AA28}"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FA717E56-CB54-41E0-A178-E56F1D9E0CEC}"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32894239256126517"/>
                      <c:h val="0.1880087866222222"/>
                    </c:manualLayout>
                  </c15:layout>
                  <c15:dlblFieldTable/>
                  <c15:showDataLabelsRange val="0"/>
                </c:ext>
                <c:ext xmlns:c16="http://schemas.microsoft.com/office/drawing/2014/chart" uri="{C3380CC4-5D6E-409C-BE32-E72D297353CC}">
                  <c16:uniqueId val="{00000003-1E0E-4752-9D4C-AD5BB9A7CE9E}"/>
                </c:ext>
              </c:extLst>
            </c:dLbl>
            <c:dLbl>
              <c:idx val="2"/>
              <c:layout>
                <c:manualLayout>
                  <c:x val="-7.9007336709297923E-2"/>
                  <c:y val="0.13723228673694815"/>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8D23A949-368D-4754-9CD5-7120344AE382}"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C21D0EAF-7503-48D0-8198-F06767B58F5F}"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C1B9017F-C631-4089-A859-C2D5B7A3102E}"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39954846379283626"/>
                      <c:h val="0.167664595427227"/>
                    </c:manualLayout>
                  </c15:layout>
                  <c15:dlblFieldTable/>
                  <c15:showDataLabelsRange val="0"/>
                </c:ext>
                <c:ext xmlns:c16="http://schemas.microsoft.com/office/drawing/2014/chart" uri="{C3380CC4-5D6E-409C-BE32-E72D297353CC}">
                  <c16:uniqueId val="{00000005-1E0E-4752-9D4C-AD5BB9A7CE9E}"/>
                </c:ext>
              </c:extLst>
            </c:dLbl>
            <c:dLbl>
              <c:idx val="3"/>
              <c:layout>
                <c:manualLayout>
                  <c:x val="-7.0146937784448776E-2"/>
                  <c:y val="1.0502387424709003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C3A44A5F-D208-4FF0-886D-AAA56D4AEC9A}"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84B9FAA8-5C89-4354-8611-695033B70421}"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F33A99DE-44E1-4303-BF2C-0C30A49A8FF7}"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43360313903627778"/>
                      <c:h val="9.4506112878471771E-2"/>
                    </c:manualLayout>
                  </c15:layout>
                  <c15:dlblFieldTable/>
                  <c15:showDataLabelsRange val="0"/>
                </c:ext>
                <c:ext xmlns:c16="http://schemas.microsoft.com/office/drawing/2014/chart" uri="{C3380CC4-5D6E-409C-BE32-E72D297353CC}">
                  <c16:uniqueId val="{00000007-1E0E-4752-9D4C-AD5BB9A7CE9E}"/>
                </c:ext>
              </c:extLst>
            </c:dLbl>
            <c:dLbl>
              <c:idx val="4"/>
              <c:layout>
                <c:manualLayout>
                  <c:x val="5.8657007803477691E-2"/>
                  <c:y val="-0.19432615507912127"/>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A075211A-7DEF-41B6-BD3F-2C053D4A8FD7}"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ED4DFA39-CAC3-49E8-B3CD-772300E00CB9}"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E91BFEC6-6738-40CB-B831-B4C3BF618275}"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50316256321450337"/>
                      <c:h val="9.2491960915136479E-2"/>
                    </c:manualLayout>
                  </c15:layout>
                  <c15:dlblFieldTable/>
                  <c15:showDataLabelsRange val="0"/>
                </c:ext>
                <c:ext xmlns:c16="http://schemas.microsoft.com/office/drawing/2014/chart" uri="{C3380CC4-5D6E-409C-BE32-E72D297353CC}">
                  <c16:uniqueId val="{00000009-1E0E-4752-9D4C-AD5BB9A7CE9E}"/>
                </c:ext>
              </c:extLst>
            </c:dLbl>
            <c:dLbl>
              <c:idx val="5"/>
              <c:layout>
                <c:manualLayout>
                  <c:x val="-0.13527027134023231"/>
                  <c:y val="-8.7316727710591624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974D64A0-AF84-4469-91B8-E43124DB039D}"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185291DF-BA9C-466B-917D-B2D26F64783F}"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F09D74CA-2253-465A-9630-1786B813B735}"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layout>
                    <c:manualLayout>
                      <c:w val="0.36138543494104503"/>
                      <c:h val="0.12000768366573013"/>
                    </c:manualLayout>
                  </c15:layout>
                  <c15:dlblFieldTable/>
                  <c15:showDataLabelsRange val="0"/>
                </c:ext>
                <c:ext xmlns:c16="http://schemas.microsoft.com/office/drawing/2014/chart" uri="{C3380CC4-5D6E-409C-BE32-E72D297353CC}">
                  <c16:uniqueId val="{0000000B-1E0E-4752-9D4C-AD5BB9A7CE9E}"/>
                </c:ext>
              </c:extLst>
            </c:dLbl>
            <c:dLbl>
              <c:idx val="6"/>
              <c:layout>
                <c:manualLayout>
                  <c:x val="0.39041622318014058"/>
                  <c:y val="-0.10943669208271645"/>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FE4C6262-CE99-4520-82E3-9B9B32616B74}" type="CATEGORYNAME">
                      <a:rPr lang="ja-JP" altLang="en-US"/>
                      <a:pPr>
                        <a:defRPr sz="900" b="0" i="0" u="none" strike="noStrike" kern="1200" baseline="0">
                          <a:solidFill>
                            <a:schemeClr val="tx1">
                              <a:lumMod val="75000"/>
                              <a:lumOff val="25000"/>
                            </a:schemeClr>
                          </a:solidFill>
                          <a:latin typeface="+mn-lt"/>
                          <a:ea typeface="+mn-ea"/>
                          <a:cs typeface="+mn-cs"/>
                        </a:defRPr>
                      </a:pPr>
                      <a:t>[分類名]</a:t>
                    </a:fld>
                    <a:r>
                      <a:rPr lang="en-US" altLang="ja-JP" baseline="0" dirty="0"/>
                      <a:t>, </a:t>
                    </a:r>
                    <a:fld id="{DE525860-E220-4E1C-B3BD-87FD457D534C}" type="VALUE">
                      <a:rPr lang="en-US" altLang="ja-JP"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baseline="0" dirty="0"/>
                      <a:t>人</a:t>
                    </a:r>
                    <a:r>
                      <a:rPr lang="en-US" altLang="ja-JP" baseline="0" dirty="0"/>
                      <a:t>, </a:t>
                    </a:r>
                    <a:fld id="{A955AC5C-B1A6-41F4-A3D6-71C6529C5D7E}" type="PERCENTAGE">
                      <a:rPr lang="en-US" altLang="ja-JP"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32139567519103379"/>
                      <c:h val="0.16165784676178455"/>
                    </c:manualLayout>
                  </c15:layout>
                  <c15:dlblFieldTable/>
                  <c15:showDataLabelsRange val="0"/>
                </c:ext>
                <c:ext xmlns:c16="http://schemas.microsoft.com/office/drawing/2014/chart" uri="{C3380CC4-5D6E-409C-BE32-E72D297353CC}">
                  <c16:uniqueId val="{0000000C-1E0E-4752-9D4C-AD5BB9A7CE9E}"/>
                </c:ext>
              </c:extLst>
            </c:dLbl>
            <c:dLbl>
              <c:idx val="7"/>
              <c:layout>
                <c:manualLayout>
                  <c:x val="0.16360957878111618"/>
                  <c:y val="-2.0615301603717256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0A877B8E-41BE-42A0-A3F9-78A063D7CD80}" type="CATEGORYNAME">
                      <a:rPr lang="ja-JP" altLang="en-US"/>
                      <a:pPr>
                        <a:defRPr sz="900" b="0" i="0" u="none" strike="noStrike" kern="1200" baseline="0">
                          <a:solidFill>
                            <a:schemeClr val="tx1">
                              <a:lumMod val="75000"/>
                              <a:lumOff val="25000"/>
                            </a:schemeClr>
                          </a:solidFill>
                          <a:latin typeface="+mn-lt"/>
                          <a:ea typeface="+mn-ea"/>
                          <a:cs typeface="+mn-cs"/>
                        </a:defRPr>
                      </a:pPr>
                      <a:t>[分類名]</a:t>
                    </a:fld>
                    <a:r>
                      <a:rPr lang="en-US" altLang="ja-JP" baseline="0" dirty="0"/>
                      <a:t>, </a:t>
                    </a:r>
                    <a:fld id="{3B4ED0D4-EB52-46B4-A2A2-C20E813CE77F}" type="VALUE">
                      <a:rPr lang="en-US" altLang="ja-JP"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baseline="0" dirty="0"/>
                      <a:t>人</a:t>
                    </a:r>
                    <a:r>
                      <a:rPr lang="en-US" altLang="ja-JP" baseline="0" dirty="0"/>
                      <a:t>, </a:t>
                    </a:r>
                    <a:fld id="{E0E9FDD5-790C-4EB0-A320-A69F6C4FEA73}" type="PERCENTAGE">
                      <a:rPr lang="en-US" altLang="ja-JP"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16880331971108617"/>
                      <c:h val="8.922673360228367E-2"/>
                    </c:manualLayout>
                  </c15:layout>
                  <c15:dlblFieldTable/>
                  <c15:showDataLabelsRange val="0"/>
                </c:ext>
                <c:ext xmlns:c16="http://schemas.microsoft.com/office/drawing/2014/chart" uri="{C3380CC4-5D6E-409C-BE32-E72D297353CC}">
                  <c16:uniqueId val="{0000000D-1E0E-4752-9D4C-AD5BB9A7CE9E}"/>
                </c:ext>
              </c:extLst>
            </c:dLbl>
            <c:dLbl>
              <c:idx val="8"/>
              <c:layout>
                <c:manualLayout>
                  <c:x val="0.17249456494952611"/>
                  <c:y val="-3.4238599642002009E-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E-1E0E-4752-9D4C-AD5BB9A7CE9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15:spPr xmlns:c15="http://schemas.microsoft.com/office/drawing/2012/chart">
                  <a:prstGeom prst="rect">
                    <a:avLst/>
                  </a:prstGeom>
                </c15:spPr>
              </c:ext>
            </c:extLst>
          </c:dLbls>
          <c:cat>
            <c:strRef>
              <c:f>Sheet1!$A$2:$A$9</c:f>
              <c:strCache>
                <c:ptCount val="8"/>
                <c:pt idx="0">
                  <c:v>家族等の希望により待機している</c:v>
                </c:pt>
                <c:pt idx="1">
                  <c:v>地域生活を継続するための障がい福祉サービスが不足しているため</c:v>
                </c:pt>
                <c:pt idx="2">
                  <c:v>支援方法の整理や環境調整により、本人の行動改善や生活能力の習得を図るため</c:v>
                </c:pt>
                <c:pt idx="3">
                  <c:v>本人の希望により待機している</c:v>
                </c:pt>
                <c:pt idx="4">
                  <c:v>家族から不適切な扱いを受けているため</c:v>
                </c:pt>
                <c:pt idx="5">
                  <c:v>居室の広さや動線等の構造面で施設が適しているため</c:v>
                </c:pt>
                <c:pt idx="6">
                  <c:v>近隣の障がい理解の不足による孤立のため</c:v>
                </c:pt>
                <c:pt idx="7">
                  <c:v>その他</c:v>
                </c:pt>
              </c:strCache>
            </c:strRef>
          </c:cat>
          <c:val>
            <c:numRef>
              <c:f>Sheet1!$B$2:$B$9</c:f>
              <c:numCache>
                <c:formatCode>General</c:formatCode>
                <c:ptCount val="8"/>
                <c:pt idx="0">
                  <c:v>370</c:v>
                </c:pt>
                <c:pt idx="1">
                  <c:v>54</c:v>
                </c:pt>
                <c:pt idx="2">
                  <c:v>49</c:v>
                </c:pt>
                <c:pt idx="3">
                  <c:v>2</c:v>
                </c:pt>
                <c:pt idx="4">
                  <c:v>3</c:v>
                </c:pt>
                <c:pt idx="5">
                  <c:v>2</c:v>
                </c:pt>
                <c:pt idx="6">
                  <c:v>1</c:v>
                </c:pt>
                <c:pt idx="7">
                  <c:v>30</c:v>
                </c:pt>
              </c:numCache>
            </c:numRef>
          </c:val>
          <c:extLst>
            <c:ext xmlns:c16="http://schemas.microsoft.com/office/drawing/2014/chart" uri="{C3380CC4-5D6E-409C-BE32-E72D297353CC}">
              <c16:uniqueId val="{0000000F-1E0E-4752-9D4C-AD5BB9A7CE9E}"/>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4715979524697641"/>
          <c:y val="0.23014033600498315"/>
          <c:w val="0.30223933605613934"/>
          <c:h val="0.48253222411705621"/>
        </c:manualLayout>
      </c:layout>
      <c:pieChart>
        <c:varyColors val="1"/>
        <c:ser>
          <c:idx val="0"/>
          <c:order val="0"/>
          <c:tx>
            <c:strRef>
              <c:f>Sheet1!$B$1</c:f>
              <c:strCache>
                <c:ptCount val="1"/>
                <c:pt idx="0">
                  <c:v>家族等の希望内容</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A8B2-4937-8533-487F88BE5A94}"/>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A8B2-4937-8533-487F88BE5A94}"/>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A8B2-4937-8533-487F88BE5A94}"/>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A8B2-4937-8533-487F88BE5A94}"/>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A8B2-4937-8533-487F88BE5A94}"/>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A8B2-4937-8533-487F88BE5A94}"/>
              </c:ext>
            </c:extLst>
          </c:dPt>
          <c:dLbls>
            <c:dLbl>
              <c:idx val="0"/>
              <c:layout>
                <c:manualLayout>
                  <c:x val="5.29913797138113E-2"/>
                  <c:y val="-0.2086027630779363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C90BEC0D-3BA1-426E-B5B5-0B1E96E53B88}"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a:t>
                    </a:r>
                  </a:p>
                  <a:p>
                    <a:pPr>
                      <a:defRPr sz="900" b="0" i="0" u="none" strike="noStrike" kern="1200" baseline="0">
                        <a:solidFill>
                          <a:schemeClr val="tx1">
                            <a:lumMod val="75000"/>
                            <a:lumOff val="25000"/>
                          </a:schemeClr>
                        </a:solidFill>
                        <a:latin typeface="+mn-lt"/>
                        <a:ea typeface="+mn-ea"/>
                        <a:cs typeface="+mn-cs"/>
                      </a:defRPr>
                    </a:pPr>
                    <a:r>
                      <a:rPr lang="en-US" altLang="ja-JP" sz="900" baseline="0" dirty="0"/>
                      <a:t> </a:t>
                    </a:r>
                    <a:fld id="{9B283A2B-3137-4F40-BFBF-1D6E50225102}"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6720D66C-71C0-450B-876D-CFE97FE91D50}"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1989495618204116"/>
                      <c:h val="0.21570469860788108"/>
                    </c:manualLayout>
                  </c15:layout>
                  <c15:dlblFieldTable/>
                  <c15:showDataLabelsRange val="0"/>
                </c:ext>
                <c:ext xmlns:c16="http://schemas.microsoft.com/office/drawing/2014/chart" uri="{C3380CC4-5D6E-409C-BE32-E72D297353CC}">
                  <c16:uniqueId val="{00000001-A8B2-4937-8533-487F88BE5A94}"/>
                </c:ext>
              </c:extLst>
            </c:dLbl>
            <c:dLbl>
              <c:idx val="1"/>
              <c:layout>
                <c:manualLayout>
                  <c:x val="-4.3899448356355439E-2"/>
                  <c:y val="0.30989010771018166"/>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75C24D58-1747-49B6-83C4-81CC5A397A37}"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041EF414-3066-4E1F-921D-2AFE81B8AA28}"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FA717E56-CB54-41E0-A178-E56F1D9E0CEC}"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30079074858941329"/>
                      <c:h val="0.1880087866222222"/>
                    </c:manualLayout>
                  </c15:layout>
                  <c15:dlblFieldTable/>
                  <c15:showDataLabelsRange val="0"/>
                </c:ext>
                <c:ext xmlns:c16="http://schemas.microsoft.com/office/drawing/2014/chart" uri="{C3380CC4-5D6E-409C-BE32-E72D297353CC}">
                  <c16:uniqueId val="{00000003-A8B2-4937-8533-487F88BE5A94}"/>
                </c:ext>
              </c:extLst>
            </c:dLbl>
            <c:dLbl>
              <c:idx val="2"/>
              <c:layout>
                <c:manualLayout>
                  <c:x val="-9.1783495918897326E-2"/>
                  <c:y val="0.17712221591100699"/>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8D23A949-368D-4754-9CD5-7120344AE382}"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C21D0EAF-7503-48D0-8198-F06767B58F5F}"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C1B9017F-C631-4089-A859-C2D5B7A3102E}"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38924156143439775"/>
                      <c:h val="0.18026131075931409"/>
                    </c:manualLayout>
                  </c15:layout>
                  <c15:dlblFieldTable/>
                  <c15:showDataLabelsRange val="0"/>
                </c:ext>
                <c:ext xmlns:c16="http://schemas.microsoft.com/office/drawing/2014/chart" uri="{C3380CC4-5D6E-409C-BE32-E72D297353CC}">
                  <c16:uniqueId val="{00000005-A8B2-4937-8533-487F88BE5A94}"/>
                </c:ext>
              </c:extLst>
            </c:dLbl>
            <c:dLbl>
              <c:idx val="3"/>
              <c:layout>
                <c:manualLayout>
                  <c:x val="2.6300301397312233E-3"/>
                  <c:y val="3.1496912978187484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C3A44A5F-D208-4FF0-886D-AAA56D4AEC9A}"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84B9FAA8-5C89-4354-8611-695033B70421}"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F33A99DE-44E1-4303-BF2C-0C30A49A8FF7}"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50542821653721537"/>
                      <c:h val="6.9312682214297566E-2"/>
                    </c:manualLayout>
                  </c15:layout>
                  <c15:dlblFieldTable/>
                  <c15:showDataLabelsRange val="0"/>
                </c:ext>
                <c:ext xmlns:c16="http://schemas.microsoft.com/office/drawing/2014/chart" uri="{C3380CC4-5D6E-409C-BE32-E72D297353CC}">
                  <c16:uniqueId val="{00000007-A8B2-4937-8533-487F88BE5A94}"/>
                </c:ext>
              </c:extLst>
            </c:dLbl>
            <c:dLbl>
              <c:idx val="4"/>
              <c:layout>
                <c:manualLayout>
                  <c:x val="2.8930435081537146E-2"/>
                  <c:y val="-0.16848007569931606"/>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A075211A-7DEF-41B6-BD3F-2C053D4A8FD7}"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ED4DFA39-CAC3-49E8-B3CD-772300E00CB9}"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0%</a:t>
                    </a:r>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55822845311567437"/>
                      <c:h val="5.8900720029570863E-2"/>
                    </c:manualLayout>
                  </c15:layout>
                  <c15:dlblFieldTable/>
                  <c15:showDataLabelsRange val="0"/>
                </c:ext>
                <c:ext xmlns:c16="http://schemas.microsoft.com/office/drawing/2014/chart" uri="{C3380CC4-5D6E-409C-BE32-E72D297353CC}">
                  <c16:uniqueId val="{00000009-A8B2-4937-8533-487F88BE5A94}"/>
                </c:ext>
              </c:extLst>
            </c:dLbl>
            <c:dLbl>
              <c:idx val="5"/>
              <c:layout>
                <c:manualLayout>
                  <c:x val="-4.4710305286443423E-2"/>
                  <c:y val="-3.2730961271547489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974D64A0-AF84-4469-91B8-E43124DB039D}"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185291DF-BA9C-466B-917D-B2D26F64783F}"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F09D74CA-2253-465A-9630-1786B813B735}"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layout>
                    <c:manualLayout>
                      <c:w val="0.42569833512879485"/>
                      <c:h val="0.12000768366573013"/>
                    </c:manualLayout>
                  </c15:layout>
                  <c15:dlblFieldTable/>
                  <c15:showDataLabelsRange val="0"/>
                </c:ext>
                <c:ext xmlns:c16="http://schemas.microsoft.com/office/drawing/2014/chart" uri="{C3380CC4-5D6E-409C-BE32-E72D297353CC}">
                  <c16:uniqueId val="{0000000B-A8B2-4937-8533-487F88BE5A94}"/>
                </c:ext>
              </c:extLst>
            </c:dLbl>
            <c:dLbl>
              <c:idx val="6"/>
              <c:layout>
                <c:manualLayout>
                  <c:x val="0.41504847331927602"/>
                  <c:y val="-0.12203340741480355"/>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F8EF2543-E7EA-4C74-A5F5-486F7771FAAA}" type="CATEGORYNAME">
                      <a:rPr lang="ja-JP" altLang="en-US"/>
                      <a:pPr>
                        <a:defRPr sz="900" b="0" i="0" u="none" strike="noStrike" kern="1200" baseline="0">
                          <a:solidFill>
                            <a:schemeClr val="tx1">
                              <a:lumMod val="75000"/>
                              <a:lumOff val="25000"/>
                            </a:schemeClr>
                          </a:solidFill>
                          <a:latin typeface="+mn-lt"/>
                          <a:ea typeface="+mn-ea"/>
                          <a:cs typeface="+mn-cs"/>
                        </a:defRPr>
                      </a:pPr>
                      <a:t>[分類名]</a:t>
                    </a:fld>
                    <a:r>
                      <a:rPr lang="en-US" altLang="ja-JP" baseline="0" dirty="0"/>
                      <a:t>, </a:t>
                    </a:r>
                    <a:fld id="{CA99D36B-67CE-4670-9FAB-A453C8528923}" type="VALUE">
                      <a:rPr lang="en-US" altLang="ja-JP"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baseline="0" dirty="0"/>
                      <a:t>人</a:t>
                    </a:r>
                    <a:r>
                      <a:rPr lang="en-US" altLang="ja-JP" baseline="0" dirty="0"/>
                      <a:t>, </a:t>
                    </a:r>
                    <a:fld id="{2B886413-653C-410F-A7AE-AD1179C14C58}" type="PERCENTAGE">
                      <a:rPr lang="en-US" altLang="ja-JP"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34446498767199252"/>
                      <c:h val="0.11127098543343611"/>
                    </c:manualLayout>
                  </c15:layout>
                  <c15:dlblFieldTable/>
                  <c15:showDataLabelsRange val="0"/>
                </c:ext>
                <c:ext xmlns:c16="http://schemas.microsoft.com/office/drawing/2014/chart" uri="{C3380CC4-5D6E-409C-BE32-E72D297353CC}">
                  <c16:uniqueId val="{0000000C-A8B2-4937-8533-487F88BE5A94}"/>
                </c:ext>
              </c:extLst>
            </c:dLbl>
            <c:dLbl>
              <c:idx val="7"/>
              <c:layout>
                <c:manualLayout>
                  <c:x val="0.26826307425258478"/>
                  <c:y val="-2.4814206714412958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889FE161-1A4D-48B1-BE8B-FBC97FB79244}" type="CATEGORYNAME">
                      <a:rPr lang="ja-JP" altLang="en-US"/>
                      <a:pPr>
                        <a:defRPr sz="900" b="0" i="0" u="none" strike="noStrike" kern="1200" baseline="0">
                          <a:solidFill>
                            <a:schemeClr val="tx1">
                              <a:lumMod val="75000"/>
                              <a:lumOff val="25000"/>
                            </a:schemeClr>
                          </a:solidFill>
                          <a:latin typeface="+mn-lt"/>
                          <a:ea typeface="+mn-ea"/>
                          <a:cs typeface="+mn-cs"/>
                        </a:defRPr>
                      </a:pPr>
                      <a:t>[分類名]</a:t>
                    </a:fld>
                    <a:r>
                      <a:rPr lang="en-US" altLang="ja-JP" baseline="0" dirty="0"/>
                      <a:t>, </a:t>
                    </a:r>
                    <a:fld id="{20DCBD13-18D0-409B-9B9D-DC1CC13C4AB6}" type="VALUE">
                      <a:rPr lang="en-US" altLang="ja-JP"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baseline="0" dirty="0"/>
                      <a:t>人</a:t>
                    </a:r>
                    <a:r>
                      <a:rPr lang="en-US" altLang="ja-JP" baseline="0" dirty="0"/>
                      <a:t>, </a:t>
                    </a:r>
                    <a:fld id="{5FFDBF21-948B-4743-8F0D-F0D75FDDB8DB}" type="PERCENTAGE">
                      <a:rPr lang="en-US" altLang="ja-JP"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577429536936599"/>
                      <c:h val="8.922673360228367E-2"/>
                    </c:manualLayout>
                  </c15:layout>
                  <c15:dlblFieldTable/>
                  <c15:showDataLabelsRange val="0"/>
                </c:ext>
                <c:ext xmlns:c16="http://schemas.microsoft.com/office/drawing/2014/chart" uri="{C3380CC4-5D6E-409C-BE32-E72D297353CC}">
                  <c16:uniqueId val="{0000000D-A8B2-4937-8533-487F88BE5A94}"/>
                </c:ext>
              </c:extLst>
            </c:dLbl>
            <c:dLbl>
              <c:idx val="8"/>
              <c:layout>
                <c:manualLayout>
                  <c:x val="0.17249456494952611"/>
                  <c:y val="-3.4238599642002009E-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E-A8B2-4937-8533-487F88BE5A9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15:spPr xmlns:c15="http://schemas.microsoft.com/office/drawing/2012/chart">
                  <a:prstGeom prst="rect">
                    <a:avLst/>
                  </a:prstGeom>
                </c15:spPr>
              </c:ext>
            </c:extLst>
          </c:dLbls>
          <c:cat>
            <c:strRef>
              <c:f>Sheet1!$A$2:$A$9</c:f>
              <c:strCache>
                <c:ptCount val="8"/>
                <c:pt idx="0">
                  <c:v>家族等の希望により待機している</c:v>
                </c:pt>
                <c:pt idx="1">
                  <c:v>地域生活を継続するための障がい福祉サービスが不足しているため</c:v>
                </c:pt>
                <c:pt idx="2">
                  <c:v>支援方法の整理や環境調整により、本人の行動改善や生活能力の習得を図るため</c:v>
                </c:pt>
                <c:pt idx="3">
                  <c:v>本人の希望により待機している</c:v>
                </c:pt>
                <c:pt idx="4">
                  <c:v>家族から不適切な扱いを受けているため</c:v>
                </c:pt>
                <c:pt idx="5">
                  <c:v>居室の広さや動線等の構造面で施設が適しているため</c:v>
                </c:pt>
                <c:pt idx="6">
                  <c:v>近隣の障がい理解の不足による孤立のため</c:v>
                </c:pt>
                <c:pt idx="7">
                  <c:v>その他</c:v>
                </c:pt>
              </c:strCache>
            </c:strRef>
          </c:cat>
          <c:val>
            <c:numRef>
              <c:f>Sheet1!$B$2:$B$9</c:f>
              <c:numCache>
                <c:formatCode>General</c:formatCode>
                <c:ptCount val="8"/>
                <c:pt idx="0">
                  <c:v>534</c:v>
                </c:pt>
                <c:pt idx="1">
                  <c:v>22</c:v>
                </c:pt>
                <c:pt idx="2">
                  <c:v>27</c:v>
                </c:pt>
                <c:pt idx="3">
                  <c:v>11</c:v>
                </c:pt>
                <c:pt idx="4">
                  <c:v>3</c:v>
                </c:pt>
                <c:pt idx="5">
                  <c:v>1</c:v>
                </c:pt>
                <c:pt idx="6">
                  <c:v>1</c:v>
                </c:pt>
                <c:pt idx="7">
                  <c:v>53</c:v>
                </c:pt>
              </c:numCache>
            </c:numRef>
          </c:val>
          <c:extLst>
            <c:ext xmlns:c16="http://schemas.microsoft.com/office/drawing/2014/chart" uri="{C3380CC4-5D6E-409C-BE32-E72D297353CC}">
              <c16:uniqueId val="{0000000F-A8B2-4937-8533-487F88BE5A94}"/>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030994594563251"/>
          <c:y val="0.288925007554723"/>
          <c:w val="0.30223933605613934"/>
          <c:h val="0.48253222411705621"/>
        </c:manualLayout>
      </c:layout>
      <c:pieChart>
        <c:varyColors val="1"/>
        <c:ser>
          <c:idx val="0"/>
          <c:order val="0"/>
          <c:tx>
            <c:strRef>
              <c:f>Sheet1!$B$1</c:f>
              <c:strCache>
                <c:ptCount val="1"/>
                <c:pt idx="0">
                  <c:v>家族等の希望内容</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89DC-4F0F-B430-676865DAFA0B}"/>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89DC-4F0F-B430-676865DAFA0B}"/>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89DC-4F0F-B430-676865DAFA0B}"/>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89DC-4F0F-B430-676865DAFA0B}"/>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89DC-4F0F-B430-676865DAFA0B}"/>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89DC-4F0F-B430-676865DAFA0B}"/>
              </c:ext>
            </c:extLst>
          </c:dPt>
          <c:dLbls>
            <c:dLbl>
              <c:idx val="0"/>
              <c:layout>
                <c:manualLayout>
                  <c:x val="-1.53894039192006E-2"/>
                  <c:y val="1.6038660344283768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C90BEC0D-3BA1-426E-B5B5-0B1E96E53B88}"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a:t>
                    </a:r>
                  </a:p>
                  <a:p>
                    <a:pPr>
                      <a:defRPr sz="900" b="0" i="0" u="none" strike="noStrike" kern="1200" baseline="0">
                        <a:solidFill>
                          <a:schemeClr val="tx1">
                            <a:lumMod val="75000"/>
                            <a:lumOff val="25000"/>
                          </a:schemeClr>
                        </a:solidFill>
                        <a:latin typeface="+mn-lt"/>
                        <a:ea typeface="+mn-ea"/>
                        <a:cs typeface="+mn-cs"/>
                      </a:defRPr>
                    </a:pPr>
                    <a:r>
                      <a:rPr lang="en-US" altLang="ja-JP" sz="900" baseline="0" dirty="0"/>
                      <a:t> </a:t>
                    </a:r>
                    <a:fld id="{9B283A2B-3137-4F40-BFBF-1D6E50225102}"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57%</a:t>
                    </a:r>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1989495618204116"/>
                      <c:h val="0.33747294681805645"/>
                    </c:manualLayout>
                  </c15:layout>
                  <c15:dlblFieldTable/>
                  <c15:showDataLabelsRange val="0"/>
                </c:ext>
                <c:ext xmlns:c16="http://schemas.microsoft.com/office/drawing/2014/chart" uri="{C3380CC4-5D6E-409C-BE32-E72D297353CC}">
                  <c16:uniqueId val="{00000001-89DC-4F0F-B430-676865DAFA0B}"/>
                </c:ext>
              </c:extLst>
            </c:dLbl>
            <c:dLbl>
              <c:idx val="1"/>
              <c:layout>
                <c:manualLayout>
                  <c:x val="-5.2600602794624432E-2"/>
                  <c:y val="9.5745947064700826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75C24D58-1747-49B6-83C4-81CC5A397A37}"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041EF414-3066-4E1F-921D-2AFE81B8AA28}"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FA717E56-CB54-41E0-A178-E56F1D9E0CEC}"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41125201445812476"/>
                      <c:h val="0.1880087866222222"/>
                    </c:manualLayout>
                  </c15:layout>
                  <c15:dlblFieldTable/>
                  <c15:showDataLabelsRange val="0"/>
                </c:ext>
                <c:ext xmlns:c16="http://schemas.microsoft.com/office/drawing/2014/chart" uri="{C3380CC4-5D6E-409C-BE32-E72D297353CC}">
                  <c16:uniqueId val="{00000003-89DC-4F0F-B430-676865DAFA0B}"/>
                </c:ext>
              </c:extLst>
            </c:dLbl>
            <c:dLbl>
              <c:idx val="2"/>
              <c:layout>
                <c:manualLayout>
                  <c:x val="-8.2845949401533531E-2"/>
                  <c:y val="0.2002160287086085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8D23A949-368D-4754-9CD5-7120344AE382}"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C21D0EAF-7503-48D0-8198-F06767B58F5F}"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C1B9017F-C631-4089-A859-C2D5B7A3102E}"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37609141073574159"/>
                      <c:h val="0.20965364653418406"/>
                    </c:manualLayout>
                  </c15:layout>
                  <c15:dlblFieldTable/>
                  <c15:showDataLabelsRange val="0"/>
                </c:ext>
                <c:ext xmlns:c16="http://schemas.microsoft.com/office/drawing/2014/chart" uri="{C3380CC4-5D6E-409C-BE32-E72D297353CC}">
                  <c16:uniqueId val="{00000005-89DC-4F0F-B430-676865DAFA0B}"/>
                </c:ext>
              </c:extLst>
            </c:dLbl>
            <c:dLbl>
              <c:idx val="3"/>
              <c:layout>
                <c:manualLayout>
                  <c:x val="-0.15113499261313582"/>
                  <c:y val="4.4093628310274621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C3A44A5F-D208-4FF0-886D-AAA56D4AEC9A}"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84B9FAA8-5C89-4354-8611-695033B70421}"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F33A99DE-44E1-4303-BF2C-0C30A49A8FF7}"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4791279151399031"/>
                      <c:h val="9.4506112878471771E-2"/>
                    </c:manualLayout>
                  </c15:layout>
                  <c15:dlblFieldTable/>
                  <c15:showDataLabelsRange val="0"/>
                </c:ext>
                <c:ext xmlns:c16="http://schemas.microsoft.com/office/drawing/2014/chart" uri="{C3380CC4-5D6E-409C-BE32-E72D297353CC}">
                  <c16:uniqueId val="{00000007-89DC-4F0F-B430-676865DAFA0B}"/>
                </c:ext>
              </c:extLst>
            </c:dLbl>
            <c:dLbl>
              <c:idx val="4"/>
              <c:layout>
                <c:manualLayout>
                  <c:x val="-0.23012763722648205"/>
                  <c:y val="-7.5815199243006837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A075211A-7DEF-41B6-BD3F-2C053D4A8FD7}"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ED4DFA39-CAC3-49E8-B3CD-772300E00CB9}"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E91BFEC6-6738-40CB-B831-B4C3BF618275}"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42935697626884456"/>
                      <c:h val="0.11348648646861498"/>
                    </c:manualLayout>
                  </c15:layout>
                  <c15:dlblFieldTable/>
                  <c15:showDataLabelsRange val="0"/>
                </c:ext>
                <c:ext xmlns:c16="http://schemas.microsoft.com/office/drawing/2014/chart" uri="{C3380CC4-5D6E-409C-BE32-E72D297353CC}">
                  <c16:uniqueId val="{00000009-89DC-4F0F-B430-676865DAFA0B}"/>
                </c:ext>
              </c:extLst>
            </c:dLbl>
            <c:dLbl>
              <c:idx val="5"/>
              <c:layout>
                <c:manualLayout>
                  <c:x val="0.20309455144732422"/>
                  <c:y val="-8.5217440466468605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974D64A0-AF84-4469-91B8-E43124DB039D}"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185291DF-BA9C-466B-917D-B2D26F64783F}"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F09D74CA-2253-465A-9630-1786B813B735}"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layout>
                    <c:manualLayout>
                      <c:w val="0.42043827484933238"/>
                      <c:h val="0.11580877855503441"/>
                    </c:manualLayout>
                  </c15:layout>
                  <c15:dlblFieldTable/>
                  <c15:showDataLabelsRange val="0"/>
                </c:ext>
                <c:ext xmlns:c16="http://schemas.microsoft.com/office/drawing/2014/chart" uri="{C3380CC4-5D6E-409C-BE32-E72D297353CC}">
                  <c16:uniqueId val="{0000000B-89DC-4F0F-B430-676865DAFA0B}"/>
                </c:ext>
              </c:extLst>
            </c:dLbl>
            <c:dLbl>
              <c:idx val="6"/>
              <c:delete val="1"/>
              <c:extLst>
                <c:ext xmlns:c15="http://schemas.microsoft.com/office/drawing/2012/chart" uri="{CE6537A1-D6FC-4f65-9D91-7224C49458BB}">
                  <c15:layout>
                    <c:manualLayout>
                      <c:w val="0.40758571102554197"/>
                      <c:h val="0.11127098543343611"/>
                    </c:manualLayout>
                  </c15:layout>
                </c:ext>
                <c:ext xmlns:c16="http://schemas.microsoft.com/office/drawing/2014/chart" uri="{C3380CC4-5D6E-409C-BE32-E72D297353CC}">
                  <c16:uniqueId val="{0000000C-89DC-4F0F-B430-676865DAFA0B}"/>
                </c:ext>
              </c:extLst>
            </c:dLbl>
            <c:dLbl>
              <c:idx val="7"/>
              <c:layout>
                <c:manualLayout>
                  <c:x val="0.1449484162041334"/>
                  <c:y val="-3.8196811609344447E-3"/>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D75068FF-923B-4A14-AB7B-7C1FA028D089}" type="CATEGORYNAME">
                      <a:rPr lang="ja-JP" altLang="en-US"/>
                      <a:pPr>
                        <a:defRPr sz="900" b="0" i="0" u="none" strike="noStrike" kern="1200" baseline="0">
                          <a:solidFill>
                            <a:schemeClr val="tx1">
                              <a:lumMod val="75000"/>
                              <a:lumOff val="25000"/>
                            </a:schemeClr>
                          </a:solidFill>
                          <a:latin typeface="+mn-lt"/>
                          <a:ea typeface="+mn-ea"/>
                          <a:cs typeface="+mn-cs"/>
                        </a:defRPr>
                      </a:pPr>
                      <a:t>[分類名]</a:t>
                    </a:fld>
                    <a:r>
                      <a:rPr lang="en-US" altLang="ja-JP" baseline="0" dirty="0"/>
                      <a:t>, </a:t>
                    </a:r>
                    <a:fld id="{A9F501DD-8B06-4145-A373-C91FB08423D5}" type="VALUE">
                      <a:rPr lang="en-US" altLang="ja-JP"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baseline="0" dirty="0"/>
                      <a:t>人</a:t>
                    </a:r>
                    <a:r>
                      <a:rPr lang="en-US" altLang="ja-JP" baseline="0" dirty="0"/>
                      <a:t>, </a:t>
                    </a:r>
                    <a:fld id="{F26CE993-6917-4FE5-95D2-BE3AAF2D41EC}" type="PERCENTAGE">
                      <a:rPr lang="en-US" altLang="ja-JP"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18936217006064809"/>
                      <c:h val="8.922673360228367E-2"/>
                    </c:manualLayout>
                  </c15:layout>
                  <c15:dlblFieldTable/>
                  <c15:showDataLabelsRange val="0"/>
                </c:ext>
                <c:ext xmlns:c16="http://schemas.microsoft.com/office/drawing/2014/chart" uri="{C3380CC4-5D6E-409C-BE32-E72D297353CC}">
                  <c16:uniqueId val="{0000000D-89DC-4F0F-B430-676865DAFA0B}"/>
                </c:ext>
              </c:extLst>
            </c:dLbl>
            <c:dLbl>
              <c:idx val="8"/>
              <c:layout>
                <c:manualLayout>
                  <c:x val="0.17249456494952611"/>
                  <c:y val="-3.4238599642002009E-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E-89DC-4F0F-B430-676865DAFA0B}"/>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15:spPr xmlns:c15="http://schemas.microsoft.com/office/drawing/2012/chart">
                  <a:prstGeom prst="rect">
                    <a:avLst/>
                  </a:prstGeom>
                </c15:spPr>
              </c:ext>
            </c:extLst>
          </c:dLbls>
          <c:cat>
            <c:strRef>
              <c:f>Sheet1!$A$2:$A$9</c:f>
              <c:strCache>
                <c:ptCount val="8"/>
                <c:pt idx="0">
                  <c:v>家族等の希望により待機している</c:v>
                </c:pt>
                <c:pt idx="1">
                  <c:v>地域生活を継続するための障がい福祉サービスが不足しているため</c:v>
                </c:pt>
                <c:pt idx="2">
                  <c:v>支援方法の整理や環境調整により、本人の行動改善や生活能力の習得を図るため</c:v>
                </c:pt>
                <c:pt idx="3">
                  <c:v>本人の希望により待機している</c:v>
                </c:pt>
                <c:pt idx="4">
                  <c:v>家族から不適切な扱いを受けているため</c:v>
                </c:pt>
                <c:pt idx="5">
                  <c:v>居室の広さや動線等の構造面で施設が適しているため</c:v>
                </c:pt>
                <c:pt idx="6">
                  <c:v>近隣の障がい理解の不足による孤立のため</c:v>
                </c:pt>
                <c:pt idx="7">
                  <c:v>その他</c:v>
                </c:pt>
              </c:strCache>
            </c:strRef>
          </c:cat>
          <c:val>
            <c:numRef>
              <c:f>Sheet1!$B$2:$B$9</c:f>
              <c:numCache>
                <c:formatCode>General</c:formatCode>
                <c:ptCount val="8"/>
                <c:pt idx="0">
                  <c:v>151</c:v>
                </c:pt>
                <c:pt idx="1">
                  <c:v>69</c:v>
                </c:pt>
                <c:pt idx="2">
                  <c:v>30</c:v>
                </c:pt>
                <c:pt idx="3">
                  <c:v>6</c:v>
                </c:pt>
                <c:pt idx="4">
                  <c:v>2</c:v>
                </c:pt>
                <c:pt idx="5">
                  <c:v>1</c:v>
                </c:pt>
                <c:pt idx="6">
                  <c:v>0</c:v>
                </c:pt>
                <c:pt idx="7">
                  <c:v>4</c:v>
                </c:pt>
              </c:numCache>
            </c:numRef>
          </c:val>
          <c:extLst>
            <c:ext xmlns:c16="http://schemas.microsoft.com/office/drawing/2014/chart" uri="{C3380CC4-5D6E-409C-BE32-E72D297353CC}">
              <c16:uniqueId val="{0000000F-89DC-4F0F-B430-676865DAFA0B}"/>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6546856773415731"/>
          <c:y val="0.32208425651465111"/>
          <c:w val="0.34222765147743467"/>
          <c:h val="0.56895470984686591"/>
        </c:manualLayout>
      </c:layout>
      <c:pieChart>
        <c:varyColors val="1"/>
        <c:ser>
          <c:idx val="0"/>
          <c:order val="0"/>
          <c:tx>
            <c:strRef>
              <c:f>Sheet1!$B$1</c:f>
              <c:strCache>
                <c:ptCount val="1"/>
                <c:pt idx="0">
                  <c:v>家族等の希望内容</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75C7-40DE-8D69-1EEFA482A93A}"/>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75C7-40DE-8D69-1EEFA482A93A}"/>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75C7-40DE-8D69-1EEFA482A93A}"/>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75C7-40DE-8D69-1EEFA482A93A}"/>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75C7-40DE-8D69-1EEFA482A93A}"/>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75C7-40DE-8D69-1EEFA482A93A}"/>
              </c:ext>
            </c:extLst>
          </c:dPt>
          <c:dLbls>
            <c:dLbl>
              <c:idx val="0"/>
              <c:layout>
                <c:manualLayout>
                  <c:x val="-2.7335071585602149E-3"/>
                  <c:y val="0.12363304187394505"/>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C90BEC0D-3BA1-426E-B5B5-0B1E96E53B88}"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p>
                  <a:p>
                    <a:pPr>
                      <a:defRPr sz="900" b="0" i="0" u="none" strike="noStrike" kern="1200" baseline="0">
                        <a:solidFill>
                          <a:schemeClr val="tx1">
                            <a:lumMod val="75000"/>
                            <a:lumOff val="25000"/>
                          </a:schemeClr>
                        </a:solidFill>
                        <a:latin typeface="+mn-lt"/>
                        <a:ea typeface="+mn-ea"/>
                        <a:cs typeface="+mn-cs"/>
                      </a:defRPr>
                    </a:pPr>
                    <a:fld id="{9B283A2B-3137-4F40-BFBF-1D6E50225102}"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6720D66C-71C0-450B-876D-CFE97FE91D50}"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9044761933050167"/>
                      <c:h val="0.23606650984080291"/>
                    </c:manualLayout>
                  </c15:layout>
                  <c15:dlblFieldTable/>
                  <c15:showDataLabelsRange val="0"/>
                </c:ext>
                <c:ext xmlns:c16="http://schemas.microsoft.com/office/drawing/2014/chart" uri="{C3380CC4-5D6E-409C-BE32-E72D297353CC}">
                  <c16:uniqueId val="{00000001-75C7-40DE-8D69-1EEFA482A93A}"/>
                </c:ext>
              </c:extLst>
            </c:dLbl>
            <c:dLbl>
              <c:idx val="1"/>
              <c:layout>
                <c:manualLayout>
                  <c:x val="8.3939117262290409E-3"/>
                  <c:y val="-4.1927206728237527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3728DD8A-A70E-423D-A1EB-B7DE703AA3B3}"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15866C86-CB1F-4CC1-9D5F-D4B8B982F8AC}"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03C7FFB4-E629-4A98-A114-024A370E1F65}"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33732145570663735"/>
                      <c:h val="0.1771953921506296"/>
                    </c:manualLayout>
                  </c15:layout>
                  <c15:dlblFieldTable/>
                  <c15:showDataLabelsRange val="0"/>
                </c:ext>
                <c:ext xmlns:c16="http://schemas.microsoft.com/office/drawing/2014/chart" uri="{C3380CC4-5D6E-409C-BE32-E72D297353CC}">
                  <c16:uniqueId val="{00000003-75C7-40DE-8D69-1EEFA482A93A}"/>
                </c:ext>
              </c:extLst>
            </c:dLbl>
            <c:dLbl>
              <c:idx val="2"/>
              <c:layout>
                <c:manualLayout>
                  <c:x val="-0.30249205453411354"/>
                  <c:y val="4.493432866974309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EE71AC95-DBA3-4BF9-8EC0-4A0E11F0F3E4}"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69F54346-72D1-4F3C-A0F6-7B8D3610C7F6}"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420817AF-E218-4C6C-9E94-B8BA8D0CEE3C}"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61367752277958509"/>
                      <c:h val="0.12066586614300744"/>
                    </c:manualLayout>
                  </c15:layout>
                  <c15:dlblFieldTable/>
                  <c15:showDataLabelsRange val="0"/>
                </c:ext>
                <c:ext xmlns:c16="http://schemas.microsoft.com/office/drawing/2014/chart" uri="{C3380CC4-5D6E-409C-BE32-E72D297353CC}">
                  <c16:uniqueId val="{00000005-75C7-40DE-8D69-1EEFA482A93A}"/>
                </c:ext>
              </c:extLst>
            </c:dLbl>
            <c:dLbl>
              <c:idx val="3"/>
              <c:layout>
                <c:manualLayout>
                  <c:x val="-4.5757800259069142E-2"/>
                  <c:y val="1.2913302328036362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BCB027E5-FE99-42CD-8B35-EE200C39F3D1}"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p>
                  <a:p>
                    <a:pPr>
                      <a:defRPr sz="900" b="0" i="0" u="none" strike="noStrike" kern="1200" baseline="0">
                        <a:solidFill>
                          <a:schemeClr val="tx1">
                            <a:lumMod val="75000"/>
                            <a:lumOff val="25000"/>
                          </a:schemeClr>
                        </a:solidFill>
                        <a:latin typeface="+mn-lt"/>
                        <a:ea typeface="+mn-ea"/>
                        <a:cs typeface="+mn-cs"/>
                      </a:defRPr>
                    </a:pPr>
                    <a:fld id="{9FFDB109-86EC-4597-B580-6F896F9624FD}"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8830044D-95DA-47C8-B0D9-05C82139AF56}"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32395860415568994"/>
                      <c:h val="0.16993453859727622"/>
                    </c:manualLayout>
                  </c15:layout>
                  <c15:dlblFieldTable/>
                  <c15:showDataLabelsRange val="0"/>
                </c:ext>
                <c:ext xmlns:c16="http://schemas.microsoft.com/office/drawing/2014/chart" uri="{C3380CC4-5D6E-409C-BE32-E72D297353CC}">
                  <c16:uniqueId val="{00000007-75C7-40DE-8D69-1EEFA482A93A}"/>
                </c:ext>
              </c:extLst>
            </c:dLbl>
            <c:dLbl>
              <c:idx val="4"/>
              <c:layout>
                <c:manualLayout>
                  <c:x val="-0.1359530429584036"/>
                  <c:y val="-1.9102565794287811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A80FB552-078D-4214-A1E2-4D510871C400}"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DD57585C-1F7B-4DED-9BD2-69EA83415672}"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553B5959-4AB8-4A0D-AA17-F44E70986770}"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45655079609629351"/>
                      <c:h val="0.17632857137716057"/>
                    </c:manualLayout>
                  </c15:layout>
                  <c15:dlblFieldTable/>
                  <c15:showDataLabelsRange val="0"/>
                </c:ext>
                <c:ext xmlns:c16="http://schemas.microsoft.com/office/drawing/2014/chart" uri="{C3380CC4-5D6E-409C-BE32-E72D297353CC}">
                  <c16:uniqueId val="{00000009-75C7-40DE-8D69-1EEFA482A93A}"/>
                </c:ext>
              </c:extLst>
            </c:dLbl>
            <c:dLbl>
              <c:idx val="5"/>
              <c:layout>
                <c:manualLayout>
                  <c:x val="0.17205226252002104"/>
                  <c:y val="-7.3722521040173683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69E94621-11D5-4AFF-8E0C-948592A267E1}"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216FDB1C-1F04-47F5-BE7D-336E8EC57BE6}"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B2CE5082-44EE-4000-B19E-60F67AF904A8}"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layout>
                    <c:manualLayout>
                      <c:w val="0.28962584528866053"/>
                      <c:h val="8.8728810814506814E-2"/>
                    </c:manualLayout>
                  </c15:layout>
                  <c15:dlblFieldTable/>
                  <c15:showDataLabelsRange val="0"/>
                </c:ext>
                <c:ext xmlns:c16="http://schemas.microsoft.com/office/drawing/2014/chart" uri="{C3380CC4-5D6E-409C-BE32-E72D297353CC}">
                  <c16:uniqueId val="{0000000B-75C7-40DE-8D69-1EEFA482A93A}"/>
                </c:ext>
              </c:extLst>
            </c:dLbl>
            <c:dLbl>
              <c:idx val="6"/>
              <c:layout>
                <c:manualLayout>
                  <c:x val="0.23757728614826457"/>
                  <c:y val="-5.6886762689519581E-3"/>
                </c:manualLayout>
              </c:layout>
              <c:tx>
                <c:rich>
                  <a:bodyPr/>
                  <a:lstStyle/>
                  <a:p>
                    <a:fld id="{0B0CBB05-87F0-4DB1-86C6-30E1F7804EF6}" type="CATEGORYNAME">
                      <a:rPr lang="ja-JP" altLang="en-US"/>
                      <a:pPr/>
                      <a:t>[分類名]</a:t>
                    </a:fld>
                    <a:r>
                      <a:rPr lang="en-US" altLang="ja-JP" baseline="0" dirty="0"/>
                      <a:t>, </a:t>
                    </a:r>
                    <a:fld id="{FD1EE6DB-53E4-4E61-8386-C92CB097D5C9}" type="VALUE">
                      <a:rPr lang="en-US" altLang="ja-JP" baseline="0" smtClean="0"/>
                      <a:pPr/>
                      <a:t>[値]</a:t>
                    </a:fld>
                    <a:r>
                      <a:rPr lang="ja-JP" altLang="en-US" baseline="0" dirty="0"/>
                      <a:t>人</a:t>
                    </a:r>
                    <a:r>
                      <a:rPr lang="en-US" altLang="ja-JP" baseline="0" dirty="0"/>
                      <a:t>, </a:t>
                    </a:r>
                    <a:fld id="{FE0DC9BA-9E84-4006-ABA6-E7B5E8B8923C}"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9806-46D5-97F6-24DC39E90A4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15:spPr xmlns:c15="http://schemas.microsoft.com/office/drawing/2012/chart">
                  <a:prstGeom prst="rect">
                    <a:avLst/>
                  </a:prstGeom>
                </c15:spPr>
              </c:ext>
            </c:extLst>
          </c:dLbls>
          <c:cat>
            <c:strRef>
              <c:f>Sheet1!$A$2:$A$8</c:f>
              <c:strCache>
                <c:ptCount val="7"/>
                <c:pt idx="0">
                  <c:v>将来、家族に何かあった時に本人の行き場がないと困るため</c:v>
                </c:pt>
                <c:pt idx="1">
                  <c:v>本人の状態が変化した時、グループホーム等の事業所で対応してもらえるか不安なため</c:v>
                </c:pt>
                <c:pt idx="2">
                  <c:v>必要な支援を受けながら地域で生活する本人の様子がイメージできないため</c:v>
                </c:pt>
                <c:pt idx="3">
                  <c:v>家族が希望する特定の入所施設に空きが出ないため</c:v>
                </c:pt>
                <c:pt idx="4">
                  <c:v>施設にこだわらず待機（グループホームや高齢者施設等でもよい）</c:v>
                </c:pt>
                <c:pt idx="5">
                  <c:v>経済的に不安があるため</c:v>
                </c:pt>
                <c:pt idx="6">
                  <c:v>その他</c:v>
                </c:pt>
              </c:strCache>
            </c:strRef>
          </c:cat>
          <c:val>
            <c:numRef>
              <c:f>Sheet1!$B$2:$B$8</c:f>
              <c:numCache>
                <c:formatCode>General</c:formatCode>
                <c:ptCount val="7"/>
                <c:pt idx="0">
                  <c:v>57</c:v>
                </c:pt>
                <c:pt idx="1">
                  <c:v>26</c:v>
                </c:pt>
                <c:pt idx="2">
                  <c:v>2</c:v>
                </c:pt>
                <c:pt idx="3">
                  <c:v>81</c:v>
                </c:pt>
                <c:pt idx="4">
                  <c:v>2</c:v>
                </c:pt>
                <c:pt idx="5">
                  <c:v>1</c:v>
                </c:pt>
                <c:pt idx="6">
                  <c:v>3</c:v>
                </c:pt>
              </c:numCache>
            </c:numRef>
          </c:val>
          <c:extLst>
            <c:ext xmlns:c16="http://schemas.microsoft.com/office/drawing/2014/chart" uri="{C3380CC4-5D6E-409C-BE32-E72D297353CC}">
              <c16:uniqueId val="{0000000C-75C7-40DE-8D69-1EEFA482A93A}"/>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8007859504455482"/>
          <c:y val="0.38295844274556429"/>
          <c:w val="0.37144763513124868"/>
          <c:h val="0.38733045352744233"/>
        </c:manualLayout>
      </c:layout>
      <c:pieChart>
        <c:varyColors val="1"/>
        <c:ser>
          <c:idx val="0"/>
          <c:order val="0"/>
          <c:tx>
            <c:strRef>
              <c:f>Sheet1!$B$1</c:f>
              <c:strCache>
                <c:ptCount val="1"/>
                <c:pt idx="0">
                  <c:v>家族等の希望内容</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BB3A-492D-B463-C7B3C3B0F36C}"/>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BB3A-492D-B463-C7B3C3B0F36C}"/>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BB3A-492D-B463-C7B3C3B0F36C}"/>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BB3A-492D-B463-C7B3C3B0F36C}"/>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BB3A-492D-B463-C7B3C3B0F36C}"/>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BB3A-492D-B463-C7B3C3B0F36C}"/>
              </c:ext>
            </c:extLst>
          </c:dPt>
          <c:dLbls>
            <c:dLbl>
              <c:idx val="0"/>
              <c:layout>
                <c:manualLayout>
                  <c:x val="-1.0713896259780993E-16"/>
                  <c:y val="0.16139852522909093"/>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C90BEC0D-3BA1-426E-B5B5-0B1E96E53B88}"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9B283A2B-3137-4F40-BFBF-1D6E50225102}"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6720D66C-71C0-450B-876D-CFE97FE91D50}"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36142492631714573"/>
                      <c:h val="0.2055970279059669"/>
                    </c:manualLayout>
                  </c15:layout>
                  <c15:dlblFieldTable/>
                  <c15:showDataLabelsRange val="0"/>
                </c:ext>
                <c:ext xmlns:c16="http://schemas.microsoft.com/office/drawing/2014/chart" uri="{C3380CC4-5D6E-409C-BE32-E72D297353CC}">
                  <c16:uniqueId val="{00000001-BB3A-492D-B463-C7B3C3B0F36C}"/>
                </c:ext>
              </c:extLst>
            </c:dLbl>
            <c:dLbl>
              <c:idx val="1"/>
              <c:layout>
                <c:manualLayout>
                  <c:x val="2.4020265373314958E-4"/>
                  <c:y val="6.1669031850205308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3728DD8A-A70E-423D-A1EB-B7DE703AA3B3}"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15866C86-CB1F-4CC1-9D5F-D4B8B982F8AC}"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03C7FFB4-E629-4A98-A114-024A370E1F65}"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57796347723251573"/>
                      <c:h val="0.1101625318939902"/>
                    </c:manualLayout>
                  </c15:layout>
                  <c15:dlblFieldTable/>
                  <c15:showDataLabelsRange val="0"/>
                </c:ext>
                <c:ext xmlns:c16="http://schemas.microsoft.com/office/drawing/2014/chart" uri="{C3380CC4-5D6E-409C-BE32-E72D297353CC}">
                  <c16:uniqueId val="{00000003-BB3A-492D-B463-C7B3C3B0F36C}"/>
                </c:ext>
              </c:extLst>
            </c:dLbl>
            <c:dLbl>
              <c:idx val="2"/>
              <c:layout>
                <c:manualLayout>
                  <c:x val="0"/>
                  <c:y val="-6.0185384005441378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EE71AC95-DBA3-4BF9-8EC0-4A0E11F0F3E4}"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69F54346-72D1-4F3C-A0F6-7B8D3610C7F6}"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420817AF-E218-4C6C-9E94-B8BA8D0CEE3C}"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38550271148302129"/>
                      <c:h val="0.19683957098009766"/>
                    </c:manualLayout>
                  </c15:layout>
                  <c15:dlblFieldTable/>
                  <c15:showDataLabelsRange val="0"/>
                </c:ext>
                <c:ext xmlns:c16="http://schemas.microsoft.com/office/drawing/2014/chart" uri="{C3380CC4-5D6E-409C-BE32-E72D297353CC}">
                  <c16:uniqueId val="{00000005-BB3A-492D-B463-C7B3C3B0F36C}"/>
                </c:ext>
              </c:extLst>
            </c:dLbl>
            <c:dLbl>
              <c:idx val="3"/>
              <c:layout>
                <c:manualLayout>
                  <c:x val="9.9428713420288053E-4"/>
                  <c:y val="-3.8449127361234892E-3"/>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BCB027E5-FE99-42CD-8B35-EE200C39F3D1}"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9FFDB109-86EC-4597-B580-6F896F9624FD}"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8830044D-95DA-47C8-B0D9-05C82139AF56}"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41746277894223399"/>
                      <c:h val="0.13641810846895652"/>
                    </c:manualLayout>
                  </c15:layout>
                  <c15:dlblFieldTable/>
                  <c15:showDataLabelsRange val="0"/>
                </c:ext>
                <c:ext xmlns:c16="http://schemas.microsoft.com/office/drawing/2014/chart" uri="{C3380CC4-5D6E-409C-BE32-E72D297353CC}">
                  <c16:uniqueId val="{00000007-BB3A-492D-B463-C7B3C3B0F36C}"/>
                </c:ext>
              </c:extLst>
            </c:dLbl>
            <c:dLbl>
              <c:idx val="4"/>
              <c:layout>
                <c:manualLayout>
                  <c:x val="-1.3144883154293392E-2"/>
                  <c:y val="-6.7853616931435295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A80FB552-078D-4214-A1E2-4D510871C400}"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DD57585C-1F7B-4DED-9BD2-69EA83415672}"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553B5959-4AB8-4A0D-AA17-F44E70986770}"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49208642693950988"/>
                      <c:h val="0.14585908944232451"/>
                    </c:manualLayout>
                  </c15:layout>
                  <c15:dlblFieldTable/>
                  <c15:showDataLabelsRange val="0"/>
                </c:ext>
                <c:ext xmlns:c16="http://schemas.microsoft.com/office/drawing/2014/chart" uri="{C3380CC4-5D6E-409C-BE32-E72D297353CC}">
                  <c16:uniqueId val="{00000009-BB3A-492D-B463-C7B3C3B0F36C}"/>
                </c:ext>
              </c:extLst>
            </c:dLbl>
            <c:dLbl>
              <c:idx val="5"/>
              <c:layout>
                <c:manualLayout>
                  <c:x val="0.16234317228558348"/>
                  <c:y val="-6.1534678229075324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69E94621-11D5-4AFF-8E0C-948592A267E1}" type="CATEGORYNAME">
                      <a:rPr lang="ja-JP" altLang="en-US" sz="900"/>
                      <a:pPr>
                        <a:defRPr sz="900" b="0" i="0" u="none" strike="noStrike" kern="1200" baseline="0">
                          <a:solidFill>
                            <a:schemeClr val="tx1">
                              <a:lumMod val="75000"/>
                              <a:lumOff val="25000"/>
                            </a:schemeClr>
                          </a:solidFill>
                          <a:latin typeface="+mn-lt"/>
                          <a:ea typeface="+mn-ea"/>
                          <a:cs typeface="+mn-cs"/>
                        </a:defRPr>
                      </a:pPr>
                      <a:t>[分類名]</a:t>
                    </a:fld>
                    <a:r>
                      <a:rPr lang="en-US" altLang="ja-JP" sz="900" baseline="0" dirty="0"/>
                      <a:t>, </a:t>
                    </a:r>
                    <a:fld id="{216FDB1C-1F04-47F5-BE7D-336E8EC57BE6}" type="VALUE">
                      <a:rPr lang="en-US" altLang="ja-JP" sz="900" baseline="0" smtClean="0"/>
                      <a:pPr>
                        <a:defRPr sz="900" b="0" i="0" u="none" strike="noStrike" kern="1200" baseline="0">
                          <a:solidFill>
                            <a:schemeClr val="tx1">
                              <a:lumMod val="75000"/>
                              <a:lumOff val="25000"/>
                            </a:schemeClr>
                          </a:solidFill>
                          <a:latin typeface="+mn-lt"/>
                          <a:ea typeface="+mn-ea"/>
                          <a:cs typeface="+mn-cs"/>
                        </a:defRPr>
                      </a:pPr>
                      <a:t>[値]</a:t>
                    </a:fld>
                    <a:r>
                      <a:rPr lang="ja-JP" altLang="en-US" sz="900" baseline="0" dirty="0"/>
                      <a:t>人</a:t>
                    </a:r>
                    <a:r>
                      <a:rPr lang="en-US" altLang="ja-JP" sz="900" baseline="0" dirty="0"/>
                      <a:t>, </a:t>
                    </a:r>
                    <a:fld id="{B2CE5082-44EE-4000-B19E-60F67AF904A8}" type="PERCENTAGE">
                      <a:rPr lang="en-US" altLang="ja-JP" sz="900" baseline="0"/>
                      <a:pPr>
                        <a:defRPr sz="900" b="0" i="0" u="none" strike="noStrike" kern="1200" baseline="0">
                          <a:solidFill>
                            <a:schemeClr val="tx1">
                              <a:lumMod val="75000"/>
                              <a:lumOff val="25000"/>
                            </a:schemeClr>
                          </a:solidFill>
                          <a:latin typeface="+mn-lt"/>
                          <a:ea typeface="+mn-ea"/>
                          <a:cs typeface="+mn-cs"/>
                        </a:defRPr>
                      </a:pPr>
                      <a:t>[パーセンテージ]</a:t>
                    </a:fld>
                    <a:endParaRPr lang="en-US" altLang="ja-JP" sz="90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layout>
                    <c:manualLayout>
                      <c:w val="0.240422619116516"/>
                      <c:h val="8.8728910888834681E-2"/>
                    </c:manualLayout>
                  </c15:layout>
                  <c15:dlblFieldTable/>
                  <c15:showDataLabelsRange val="0"/>
                </c:ext>
                <c:ext xmlns:c16="http://schemas.microsoft.com/office/drawing/2014/chart" uri="{C3380CC4-5D6E-409C-BE32-E72D297353CC}">
                  <c16:uniqueId val="{0000000B-BB3A-492D-B463-C7B3C3B0F36C}"/>
                </c:ext>
              </c:extLst>
            </c:dLbl>
            <c:dLbl>
              <c:idx val="6"/>
              <c:layout>
                <c:manualLayout>
                  <c:x val="0.16685594513071947"/>
                  <c:y val="-1.9288141733473606E-2"/>
                </c:manualLayout>
              </c:layout>
              <c:tx>
                <c:rich>
                  <a:bodyPr/>
                  <a:lstStyle/>
                  <a:p>
                    <a:fld id="{00631A42-2C03-4A79-A8E0-C74D87667311}" type="CATEGORYNAME">
                      <a:rPr lang="ja-JP" altLang="en-US"/>
                      <a:pPr/>
                      <a:t>[分類名]</a:t>
                    </a:fld>
                    <a:r>
                      <a:rPr lang="en-US" altLang="ja-JP" baseline="0" dirty="0"/>
                      <a:t>, </a:t>
                    </a:r>
                    <a:fld id="{1D419659-5FC6-4A66-B55A-9FCE27B4B781}" type="VALUE">
                      <a:rPr lang="en-US" altLang="ja-JP" baseline="0" smtClean="0"/>
                      <a:pPr/>
                      <a:t>[値]</a:t>
                    </a:fld>
                    <a:r>
                      <a:rPr lang="ja-JP" altLang="en-US" baseline="0" dirty="0"/>
                      <a:t>人</a:t>
                    </a:r>
                    <a:r>
                      <a:rPr lang="en-US" altLang="ja-JP" baseline="0" dirty="0"/>
                      <a:t>, </a:t>
                    </a:r>
                    <a:fld id="{94F0C78B-66FF-49CC-98F6-16E249A9E6F9}"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FB38-46AD-ABB8-AE758B5C207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15:spPr xmlns:c15="http://schemas.microsoft.com/office/drawing/2012/chart">
                  <a:prstGeom prst="rect">
                    <a:avLst/>
                  </a:prstGeom>
                </c15:spPr>
              </c:ext>
            </c:extLst>
          </c:dLbls>
          <c:cat>
            <c:strRef>
              <c:f>Sheet1!$A$2:$A$8</c:f>
              <c:strCache>
                <c:ptCount val="7"/>
                <c:pt idx="0">
                  <c:v>将来、家族に何かあった時に本人の行き場がないと困るため</c:v>
                </c:pt>
                <c:pt idx="1">
                  <c:v>本人の状態が変化した時、グループホーム等の事業所で対応してもらえるか不安なため</c:v>
                </c:pt>
                <c:pt idx="2">
                  <c:v>必要な支援を受けながら地域で生活する本人の様子がイメージできないため</c:v>
                </c:pt>
                <c:pt idx="3">
                  <c:v>家族が希望する特定の入所施設に空きが出ないため</c:v>
                </c:pt>
                <c:pt idx="4">
                  <c:v>施設にこだわらず待機（グループホームや高齢者施設等でもよい）</c:v>
                </c:pt>
                <c:pt idx="5">
                  <c:v>その他</c:v>
                </c:pt>
                <c:pt idx="6">
                  <c:v>不明</c:v>
                </c:pt>
              </c:strCache>
            </c:strRef>
          </c:cat>
          <c:val>
            <c:numRef>
              <c:f>Sheet1!$B$2:$B$8</c:f>
              <c:numCache>
                <c:formatCode>General</c:formatCode>
                <c:ptCount val="7"/>
                <c:pt idx="0">
                  <c:v>294</c:v>
                </c:pt>
                <c:pt idx="1">
                  <c:v>66</c:v>
                </c:pt>
                <c:pt idx="2">
                  <c:v>77</c:v>
                </c:pt>
                <c:pt idx="3">
                  <c:v>64</c:v>
                </c:pt>
                <c:pt idx="4">
                  <c:v>19</c:v>
                </c:pt>
                <c:pt idx="5">
                  <c:v>6</c:v>
                </c:pt>
                <c:pt idx="6">
                  <c:v>11</c:v>
                </c:pt>
              </c:numCache>
            </c:numRef>
          </c:val>
          <c:extLst>
            <c:ext xmlns:c16="http://schemas.microsoft.com/office/drawing/2014/chart" uri="{C3380CC4-5D6E-409C-BE32-E72D297353CC}">
              <c16:uniqueId val="{0000000C-BB3A-492D-B463-C7B3C3B0F36C}"/>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185656931364929"/>
          <c:y val="4.3142756819072495E-2"/>
          <c:w val="0.4946887709644463"/>
          <c:h val="0.91371448636185504"/>
        </c:manualLayout>
      </c:layout>
      <c:barChart>
        <c:barDir val="bar"/>
        <c:grouping val="clustered"/>
        <c:varyColors val="0"/>
        <c:ser>
          <c:idx val="0"/>
          <c:order val="0"/>
          <c:tx>
            <c:strRef>
              <c:f>Sheet1!$B$1</c:f>
              <c:strCache>
                <c:ptCount val="1"/>
                <c:pt idx="0">
                  <c:v>系列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粗暴な行為</c:v>
                </c:pt>
                <c:pt idx="1">
                  <c:v>沈静化が困難なパニック</c:v>
                </c:pt>
                <c:pt idx="2">
                  <c:v>大声等の行動</c:v>
                </c:pt>
                <c:pt idx="3">
                  <c:v>著しい多動</c:v>
                </c:pt>
                <c:pt idx="4">
                  <c:v>排泄に関する障がい</c:v>
                </c:pt>
                <c:pt idx="5">
                  <c:v>異食・過食等の食事に関する行動</c:v>
                </c:pt>
                <c:pt idx="6">
                  <c:v>睡眠障がい</c:v>
                </c:pt>
                <c:pt idx="7">
                  <c:v>激しい器物破損</c:v>
                </c:pt>
                <c:pt idx="8">
                  <c:v>激しいこだわり</c:v>
                </c:pt>
                <c:pt idx="9">
                  <c:v>他傷行為</c:v>
                </c:pt>
                <c:pt idx="10">
                  <c:v>自傷行為</c:v>
                </c:pt>
              </c:strCache>
            </c:strRef>
          </c:cat>
          <c:val>
            <c:numRef>
              <c:f>Sheet1!$B$2:$B$12</c:f>
              <c:numCache>
                <c:formatCode>General</c:formatCode>
                <c:ptCount val="11"/>
                <c:pt idx="0">
                  <c:v>17</c:v>
                </c:pt>
                <c:pt idx="1">
                  <c:v>10</c:v>
                </c:pt>
                <c:pt idx="2">
                  <c:v>81</c:v>
                </c:pt>
                <c:pt idx="3">
                  <c:v>56</c:v>
                </c:pt>
                <c:pt idx="4">
                  <c:v>17</c:v>
                </c:pt>
                <c:pt idx="5">
                  <c:v>32</c:v>
                </c:pt>
                <c:pt idx="6">
                  <c:v>8</c:v>
                </c:pt>
                <c:pt idx="7">
                  <c:v>43</c:v>
                </c:pt>
                <c:pt idx="8">
                  <c:v>81</c:v>
                </c:pt>
                <c:pt idx="9">
                  <c:v>79</c:v>
                </c:pt>
                <c:pt idx="10">
                  <c:v>64</c:v>
                </c:pt>
              </c:numCache>
            </c:numRef>
          </c:val>
          <c:extLst>
            <c:ext xmlns:c16="http://schemas.microsoft.com/office/drawing/2014/chart" uri="{C3380CC4-5D6E-409C-BE32-E72D297353CC}">
              <c16:uniqueId val="{00000000-3F24-4E2A-827A-7921EB796734}"/>
            </c:ext>
          </c:extLst>
        </c:ser>
        <c:dLbls>
          <c:dLblPos val="outEnd"/>
          <c:showLegendKey val="0"/>
          <c:showVal val="1"/>
          <c:showCatName val="0"/>
          <c:showSerName val="0"/>
          <c:showPercent val="0"/>
          <c:showBubbleSize val="0"/>
        </c:dLbls>
        <c:gapWidth val="182"/>
        <c:axId val="495156287"/>
        <c:axId val="495141311"/>
      </c:barChart>
      <c:catAx>
        <c:axId val="495156287"/>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crossAx val="495141311"/>
        <c:crosses val="autoZero"/>
        <c:auto val="1"/>
        <c:lblAlgn val="ctr"/>
        <c:lblOffset val="100"/>
        <c:noMultiLvlLbl val="0"/>
      </c:catAx>
      <c:valAx>
        <c:axId val="495141311"/>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crossAx val="49515628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39132095069347"/>
          <c:y val="0.10127598831828714"/>
          <c:w val="0.67856106363850599"/>
          <c:h val="0.82401509330153533"/>
        </c:manualLayout>
      </c:layout>
      <c:ofPieChart>
        <c:ofPieType val="pie"/>
        <c:varyColors val="1"/>
        <c:ser>
          <c:idx val="0"/>
          <c:order val="0"/>
          <c:tx>
            <c:strRef>
              <c:f>Sheet1!$B$1</c:f>
              <c:strCache>
                <c:ptCount val="1"/>
                <c:pt idx="0">
                  <c:v>行動関連項目点数</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C16E-435F-91FB-7CD2DA32FCEA}"/>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C16E-435F-91FB-7CD2DA32FCEA}"/>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C16E-435F-91FB-7CD2DA32FCEA}"/>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C16E-435F-91FB-7CD2DA32FCEA}"/>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C16E-435F-91FB-7CD2DA32FCEA}"/>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C16E-435F-91FB-7CD2DA32FCEA}"/>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C16E-435F-91FB-7CD2DA32FCEA}"/>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C16E-435F-91FB-7CD2DA32FCEA}"/>
              </c:ext>
            </c:extLst>
          </c:dPt>
          <c:dLbls>
            <c:dLbl>
              <c:idx val="0"/>
              <c:layout>
                <c:manualLayout>
                  <c:x val="3.4702095261482477E-2"/>
                  <c:y val="0.2720585935559599"/>
                </c:manualLayout>
              </c:layout>
              <c:tx>
                <c:rich>
                  <a:bodyPr/>
                  <a:lstStyle/>
                  <a:p>
                    <a:r>
                      <a:rPr lang="en-US" altLang="zh-CN" sz="1200" b="0" i="0" u="none" strike="noStrike" kern="1200" baseline="0" dirty="0">
                        <a:solidFill>
                          <a:prstClr val="black">
                            <a:lumMod val="75000"/>
                            <a:lumOff val="25000"/>
                          </a:prstClr>
                        </a:solidFill>
                        <a:latin typeface="ＭＳ Ｐゴシック" panose="020B0600070205080204" pitchFamily="50" charset="-128"/>
                        <a:ea typeface="ＭＳ Ｐゴシック" panose="020B0600070205080204" pitchFamily="50" charset="-128"/>
                      </a:rPr>
                      <a:t>0</a:t>
                    </a:r>
                    <a:r>
                      <a:rPr lang="zh-CN" altLang="en-US" sz="1200" b="0" i="0" u="none" strike="noStrike" kern="1200" baseline="0" dirty="0">
                        <a:solidFill>
                          <a:prstClr val="black">
                            <a:lumMod val="75000"/>
                            <a:lumOff val="25000"/>
                          </a:prstClr>
                        </a:solidFill>
                        <a:latin typeface="ＭＳ Ｐゴシック" panose="020B0600070205080204" pitchFamily="50" charset="-128"/>
                        <a:ea typeface="ＭＳ Ｐゴシック" panose="020B0600070205080204" pitchFamily="50" charset="-128"/>
                      </a:rPr>
                      <a:t>～</a:t>
                    </a:r>
                    <a:r>
                      <a:rPr lang="en-US" altLang="zh-CN" sz="1200" b="0" i="0" u="none" strike="noStrike" kern="1200" baseline="0" dirty="0">
                        <a:solidFill>
                          <a:prstClr val="black">
                            <a:lumMod val="75000"/>
                            <a:lumOff val="25000"/>
                          </a:prstClr>
                        </a:solidFill>
                        <a:latin typeface="ＭＳ Ｐゴシック" panose="020B0600070205080204" pitchFamily="50" charset="-128"/>
                        <a:ea typeface="ＭＳ Ｐゴシック" panose="020B0600070205080204" pitchFamily="50" charset="-128"/>
                      </a:rPr>
                      <a:t>9</a:t>
                    </a:r>
                    <a:r>
                      <a:rPr lang="zh-CN" altLang="en-US" sz="1200" b="0" i="0" u="none" strike="noStrike" kern="1200" baseline="0" dirty="0">
                        <a:solidFill>
                          <a:prstClr val="black">
                            <a:lumMod val="75000"/>
                            <a:lumOff val="25000"/>
                          </a:prstClr>
                        </a:solidFill>
                        <a:latin typeface="ＭＳ Ｐゴシック" panose="020B0600070205080204" pitchFamily="50" charset="-128"/>
                        <a:ea typeface="ＭＳ Ｐゴシック" panose="020B0600070205080204" pitchFamily="50" charset="-128"/>
                      </a:rPr>
                      <a:t>点</a:t>
                    </a:r>
                    <a:r>
                      <a:rPr lang="en-US" altLang="zh-CN" sz="1000" b="0" i="0" u="none" strike="noStrike" kern="1200" baseline="0" dirty="0">
                        <a:solidFill>
                          <a:prstClr val="black">
                            <a:lumMod val="75000"/>
                            <a:lumOff val="25000"/>
                          </a:prstClr>
                        </a:solidFill>
                      </a:rPr>
                      <a:t>,</a:t>
                    </a:r>
                    <a:endParaRPr lang="zh-CN" altLang="en-US" baseline="0" dirty="0"/>
                  </a:p>
                  <a:p>
                    <a:fld id="{71529F0E-FE00-4C2F-A3C2-AB83F2D88AEB}" type="VALUE">
                      <a:rPr lang="en-US" altLang="zh-CN" baseline="0" smtClean="0"/>
                      <a:pPr/>
                      <a:t>[値]</a:t>
                    </a:fld>
                    <a:r>
                      <a:rPr lang="zh-CN" altLang="en-US" baseline="0" dirty="0">
                        <a:latin typeface="ＭＳ Ｐゴシック" panose="020B0600070205080204" pitchFamily="50" charset="-128"/>
                        <a:ea typeface="ＭＳ Ｐゴシック" panose="020B0600070205080204" pitchFamily="50" charset="-128"/>
                      </a:rPr>
                      <a:t>人</a:t>
                    </a:r>
                    <a:r>
                      <a:rPr lang="en-US" altLang="zh-CN" baseline="0" dirty="0"/>
                      <a:t>, </a:t>
                    </a:r>
                    <a:fld id="{8EBFB6B2-5097-45EA-858C-0EA8DCEE1162}"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C16E-435F-91FB-7CD2DA32FCEA}"/>
                </c:ext>
              </c:extLst>
            </c:dLbl>
            <c:dLbl>
              <c:idx val="1"/>
              <c:layout>
                <c:manualLayout>
                  <c:x val="-3.8175545453356052E-2"/>
                  <c:y val="0"/>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r>
                      <a:rPr lang="ja-JP" altLang="en-US" baseline="0" dirty="0">
                        <a:latin typeface="+mn-lt"/>
                      </a:rPr>
                      <a:t>未調査</a:t>
                    </a:r>
                    <a:r>
                      <a:rPr lang="en-US" altLang="ja-JP" baseline="0" dirty="0">
                        <a:latin typeface="+mn-lt"/>
                      </a:rPr>
                      <a:t>, </a:t>
                    </a:r>
                  </a:p>
                  <a:p>
                    <a:pPr>
                      <a:defRPr/>
                    </a:pPr>
                    <a:fld id="{1A96FEA1-08EE-4481-8C05-EA2AF6232B4C}" type="VALUE">
                      <a:rPr lang="en-US" altLang="ja-JP" baseline="0" smtClean="0">
                        <a:latin typeface="+mn-lt"/>
                      </a:rPr>
                      <a:pPr>
                        <a:defRPr/>
                      </a:pPr>
                      <a:t>[値]</a:t>
                    </a:fld>
                    <a:r>
                      <a:rPr lang="ja-JP" altLang="en-US" baseline="0" dirty="0">
                        <a:latin typeface="+mn-lt"/>
                      </a:rPr>
                      <a:t>人</a:t>
                    </a:r>
                    <a:r>
                      <a:rPr lang="en-US" altLang="ja-JP" baseline="0" dirty="0">
                        <a:latin typeface="+mn-lt"/>
                      </a:rPr>
                      <a:t>, </a:t>
                    </a:r>
                    <a:fld id="{7E9CF2F3-1044-47B9-908B-75FD06BA26DF}" type="PERCENTAGE">
                      <a:rPr lang="en-US" altLang="ja-JP" baseline="0">
                        <a:latin typeface="+mn-lt"/>
                      </a:rPr>
                      <a:pPr>
                        <a:defRPr/>
                      </a:pPr>
                      <a:t>[パーセンテージ]</a:t>
                    </a:fld>
                    <a:endParaRPr lang="en-US" altLang="ja-JP" baseline="0" dirty="0">
                      <a:latin typeface="+mn-lt"/>
                    </a:endParaRP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19300720695877607"/>
                      <c:h val="0.32032726142094159"/>
                    </c:manualLayout>
                  </c15:layout>
                  <c15:dlblFieldTable/>
                  <c15:showDataLabelsRange val="0"/>
                </c:ext>
                <c:ext xmlns:c16="http://schemas.microsoft.com/office/drawing/2014/chart" uri="{C3380CC4-5D6E-409C-BE32-E72D297353CC}">
                  <c16:uniqueId val="{00000003-C16E-435F-91FB-7CD2DA32FCEA}"/>
                </c:ext>
              </c:extLst>
            </c:dLbl>
            <c:dLbl>
              <c:idx val="2"/>
              <c:layout>
                <c:manualLayout>
                  <c:x val="0.28091268016138921"/>
                  <c:y val="5.0624515905883828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99F76CCF-FBBE-47F8-B51D-B0FE633B8877}" type="CATEGORYNAME">
                      <a:rPr lang="ja-JP" altLang="en-US"/>
                      <a:pPr>
                        <a:defRPr/>
                      </a:pPr>
                      <a:t>[分類名]</a:t>
                    </a:fld>
                    <a:r>
                      <a:rPr lang="en-US" altLang="ja-JP" baseline="0" dirty="0"/>
                      <a:t>, </a:t>
                    </a:r>
                    <a:fld id="{2E61165C-0564-4E1F-B3C9-F4487F88B9CB}" type="VALUE">
                      <a:rPr lang="en-US" altLang="ja-JP" baseline="0" smtClean="0"/>
                      <a:pPr>
                        <a:defRPr/>
                      </a:pPr>
                      <a:t>[値]</a:t>
                    </a:fld>
                    <a:r>
                      <a:rPr lang="ja-JP" altLang="en-US" baseline="0" dirty="0"/>
                      <a:t>人</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0"/>
              <c:showBubbleSize val="0"/>
              <c:extLst>
                <c:ext xmlns:c15="http://schemas.microsoft.com/office/drawing/2012/chart" uri="{CE6537A1-D6FC-4f65-9D91-7224C49458BB}">
                  <c15:layout>
                    <c:manualLayout>
                      <c:w val="0.19319943278285626"/>
                      <c:h val="0.16770338698767279"/>
                    </c:manualLayout>
                  </c15:layout>
                  <c15:dlblFieldTable/>
                  <c15:showDataLabelsRange val="0"/>
                </c:ext>
                <c:ext xmlns:c16="http://schemas.microsoft.com/office/drawing/2014/chart" uri="{C3380CC4-5D6E-409C-BE32-E72D297353CC}">
                  <c16:uniqueId val="{00000005-C16E-435F-91FB-7CD2DA32FCEA}"/>
                </c:ext>
              </c:extLst>
            </c:dLbl>
            <c:dLbl>
              <c:idx val="3"/>
              <c:layout>
                <c:manualLayout>
                  <c:x val="4.5727811042544961E-2"/>
                  <c:y val="7.4960455355029959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26D32515-2414-461B-B085-56A8B1AD28C1}" type="CATEGORYNAME">
                      <a:rPr lang="en-US" altLang="ja-JP"/>
                      <a:pPr>
                        <a:defRPr/>
                      </a:pPr>
                      <a:t>[分類名]</a:t>
                    </a:fld>
                    <a:r>
                      <a:rPr lang="en-US" altLang="ja-JP" baseline="0" dirty="0"/>
                      <a:t>, </a:t>
                    </a:r>
                    <a:fld id="{E3DE05D7-2961-4A34-B89C-B03A9DE61BD5}" type="VALUE">
                      <a:rPr lang="en-US" altLang="ja-JP" baseline="0" smtClean="0"/>
                      <a:pPr>
                        <a:defRPr/>
                      </a:pPr>
                      <a:t>[値]</a:t>
                    </a:fld>
                    <a:r>
                      <a:rPr lang="ja-JP" altLang="en-US" baseline="0" dirty="0"/>
                      <a:t>人</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0"/>
              <c:showBubbleSize val="0"/>
              <c:extLst>
                <c:ext xmlns:c15="http://schemas.microsoft.com/office/drawing/2012/chart" uri="{CE6537A1-D6FC-4f65-9D91-7224C49458BB}">
                  <c15:layout>
                    <c:manualLayout>
                      <c:w val="0.15879295446412203"/>
                      <c:h val="0.10701124795372367"/>
                    </c:manualLayout>
                  </c15:layout>
                  <c15:dlblFieldTable/>
                  <c15:showDataLabelsRange val="0"/>
                </c:ext>
                <c:ext xmlns:c16="http://schemas.microsoft.com/office/drawing/2014/chart" uri="{C3380CC4-5D6E-409C-BE32-E72D297353CC}">
                  <c16:uniqueId val="{00000007-C16E-435F-91FB-7CD2DA32FCEA}"/>
                </c:ext>
              </c:extLst>
            </c:dLbl>
            <c:dLbl>
              <c:idx val="4"/>
              <c:layout>
                <c:manualLayout>
                  <c:x val="-8.0135021029102589E-3"/>
                  <c:y val="-1.6395573961608397E-2"/>
                </c:manualLayout>
              </c:layout>
              <c:tx>
                <c:rich>
                  <a:bodyPr/>
                  <a:lstStyle/>
                  <a:p>
                    <a:fld id="{3665A4FD-1F33-4748-B584-7FE8EBC36FB9}" type="CATEGORYNAME">
                      <a:rPr lang="en-US" altLang="ja-JP"/>
                      <a:pPr/>
                      <a:t>[分類名]</a:t>
                    </a:fld>
                    <a:r>
                      <a:rPr lang="en-US" altLang="ja-JP" baseline="0" dirty="0"/>
                      <a:t>, </a:t>
                    </a:r>
                    <a:fld id="{3AB66DC3-6793-417C-BD5C-2B08D26543FB}" type="VALUE">
                      <a:rPr lang="en-US" altLang="ja-JP" baseline="0" smtClean="0"/>
                      <a:pPr/>
                      <a:t>[値]</a:t>
                    </a:fld>
                    <a:r>
                      <a:rPr lang="ja-JP" altLang="en-US" baseline="0" dirty="0"/>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C16E-435F-91FB-7CD2DA32FCEA}"/>
                </c:ext>
              </c:extLst>
            </c:dLbl>
            <c:dLbl>
              <c:idx val="5"/>
              <c:layout>
                <c:manualLayout>
                  <c:x val="4.9471479625572273E-3"/>
                  <c:y val="0.16956586531650786"/>
                </c:manualLayout>
              </c:layout>
              <c:tx>
                <c:rich>
                  <a:bodyPr/>
                  <a:lstStyle/>
                  <a:p>
                    <a:fld id="{C920BEE7-1E08-42F5-A3BD-7B2A4407C33B}" type="CATEGORYNAME">
                      <a:rPr lang="en-US" altLang="ja-JP"/>
                      <a:pPr/>
                      <a:t>[分類名]</a:t>
                    </a:fld>
                    <a:r>
                      <a:rPr lang="en-US" altLang="ja-JP" baseline="0" dirty="0"/>
                      <a:t>, </a:t>
                    </a:r>
                    <a:fld id="{62C40DD4-FB38-4BC0-B653-9771D1BF4D33}" type="VALUE">
                      <a:rPr lang="en-US" altLang="ja-JP" baseline="0" smtClean="0"/>
                      <a:pPr/>
                      <a:t>[値]</a:t>
                    </a:fld>
                    <a:r>
                      <a:rPr lang="ja-JP" altLang="en-US" baseline="0" dirty="0"/>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C16E-435F-91FB-7CD2DA32FCEA}"/>
                </c:ext>
              </c:extLst>
            </c:dLbl>
            <c:dLbl>
              <c:idx val="6"/>
              <c:layout>
                <c:manualLayout>
                  <c:x val="1.0069776658314914E-2"/>
                  <c:y val="-0.22881806524254841"/>
                </c:manualLayout>
              </c:layout>
              <c:tx>
                <c:rich>
                  <a:bodyPr/>
                  <a:lstStyle/>
                  <a:p>
                    <a:fld id="{1DE0A809-3E5A-4668-BAA3-DDA55622EBDD}" type="CATEGORYNAME">
                      <a:rPr lang="en-US" altLang="ja-JP"/>
                      <a:pPr/>
                      <a:t>[分類名]</a:t>
                    </a:fld>
                    <a:r>
                      <a:rPr lang="en-US" altLang="ja-JP" baseline="0" dirty="0"/>
                      <a:t>, </a:t>
                    </a:r>
                  </a:p>
                  <a:p>
                    <a:fld id="{06A6E166-3364-4703-8519-FE822815576C}" type="VALUE">
                      <a:rPr lang="en-US" altLang="ja-JP" baseline="0" smtClean="0"/>
                      <a:pPr/>
                      <a:t>[値]</a:t>
                    </a:fld>
                    <a:r>
                      <a:rPr lang="ja-JP" altLang="en-US" baseline="0" dirty="0"/>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C16E-435F-91FB-7CD2DA32FCEA}"/>
                </c:ext>
              </c:extLst>
            </c:dLbl>
            <c:dLbl>
              <c:idx val="7"/>
              <c:layout>
                <c:manualLayout>
                  <c:x val="-3.7706009448369847E-2"/>
                  <c:y val="-0.2475244124484936"/>
                </c:manualLayout>
              </c:layout>
              <c:tx>
                <c:rich>
                  <a:bodyPr/>
                  <a:lstStyle/>
                  <a:p>
                    <a:r>
                      <a:rPr lang="en-US" altLang="zh-CN" sz="1100" b="0" i="0" u="none" strike="noStrike" kern="1200" baseline="0" dirty="0">
                        <a:solidFill>
                          <a:prstClr val="black">
                            <a:lumMod val="75000"/>
                            <a:lumOff val="25000"/>
                          </a:prstClr>
                        </a:solidFill>
                        <a:latin typeface="ＭＳ Ｐゴシック" panose="020B0600070205080204" pitchFamily="50" charset="-128"/>
                        <a:ea typeface="ＭＳ Ｐゴシック" panose="020B0600070205080204" pitchFamily="50" charset="-128"/>
                      </a:rPr>
                      <a:t>10</a:t>
                    </a:r>
                    <a:r>
                      <a:rPr lang="zh-CN" altLang="en-US" sz="1100" b="0" i="0" u="none" strike="noStrike" kern="1200" baseline="0" dirty="0">
                        <a:solidFill>
                          <a:prstClr val="black">
                            <a:lumMod val="75000"/>
                            <a:lumOff val="25000"/>
                          </a:prstClr>
                        </a:solidFill>
                        <a:latin typeface="ＭＳ Ｐゴシック" panose="020B0600070205080204" pitchFamily="50" charset="-128"/>
                        <a:ea typeface="ＭＳ Ｐゴシック" panose="020B0600070205080204" pitchFamily="50" charset="-128"/>
                      </a:rPr>
                      <a:t>～</a:t>
                    </a:r>
                    <a:r>
                      <a:rPr lang="en-US" altLang="zh-CN" sz="1100" b="0" i="0" u="none" strike="noStrike" kern="1200" baseline="0" dirty="0">
                        <a:solidFill>
                          <a:prstClr val="black">
                            <a:lumMod val="75000"/>
                            <a:lumOff val="25000"/>
                          </a:prstClr>
                        </a:solidFill>
                        <a:latin typeface="ＭＳ Ｐゴシック" panose="020B0600070205080204" pitchFamily="50" charset="-128"/>
                        <a:ea typeface="ＭＳ Ｐゴシック" panose="020B0600070205080204" pitchFamily="50" charset="-128"/>
                      </a:rPr>
                      <a:t>24</a:t>
                    </a:r>
                    <a:r>
                      <a:rPr lang="zh-CN" altLang="en-US" sz="1100" b="0" i="0" u="none" strike="noStrike" kern="1200" baseline="0" dirty="0">
                        <a:solidFill>
                          <a:prstClr val="black">
                            <a:lumMod val="75000"/>
                            <a:lumOff val="25000"/>
                          </a:prstClr>
                        </a:solidFill>
                        <a:latin typeface="ＭＳ Ｐゴシック" panose="020B0600070205080204" pitchFamily="50" charset="-128"/>
                        <a:ea typeface="ＭＳ Ｐゴシック" panose="020B0600070205080204" pitchFamily="50" charset="-128"/>
                      </a:rPr>
                      <a:t>点</a:t>
                    </a:r>
                    <a:r>
                      <a:rPr lang="en-US" altLang="zh-CN" baseline="0" dirty="0"/>
                      <a:t>,</a:t>
                    </a:r>
                  </a:p>
                  <a:p>
                    <a:r>
                      <a:rPr lang="en-US" altLang="zh-CN" baseline="0" dirty="0"/>
                      <a:t> </a:t>
                    </a:r>
                    <a:fld id="{034476F9-866E-4708-9F14-1DC793BDBE0E}" type="VALUE">
                      <a:rPr lang="en-US" altLang="zh-CN" baseline="0" smtClean="0"/>
                      <a:pPr/>
                      <a:t>[値]</a:t>
                    </a:fld>
                    <a:r>
                      <a:rPr lang="zh-CN" altLang="en-US" baseline="0" dirty="0">
                        <a:latin typeface="ＭＳ Ｐゴシック" panose="020B0600070205080204" pitchFamily="50" charset="-128"/>
                        <a:ea typeface="ＭＳ Ｐゴシック" panose="020B0600070205080204" pitchFamily="50" charset="-128"/>
                      </a:rPr>
                      <a:t>人</a:t>
                    </a:r>
                    <a:r>
                      <a:rPr lang="en-US" altLang="zh-CN" baseline="0" dirty="0"/>
                      <a:t>, </a:t>
                    </a:r>
                    <a:fld id="{E18637B3-718B-497A-AC9D-9A2F1147B87D}"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C16E-435F-91FB-7CD2DA32FCE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0～9点</c:v>
                </c:pt>
                <c:pt idx="1">
                  <c:v>未調査</c:v>
                </c:pt>
                <c:pt idx="2">
                  <c:v>区分なし</c:v>
                </c:pt>
                <c:pt idx="3">
                  <c:v>区分3</c:v>
                </c:pt>
                <c:pt idx="4">
                  <c:v>区分4</c:v>
                </c:pt>
                <c:pt idx="5">
                  <c:v>区分5</c:v>
                </c:pt>
                <c:pt idx="6">
                  <c:v>区分6</c:v>
                </c:pt>
              </c:strCache>
            </c:strRef>
          </c:cat>
          <c:val>
            <c:numRef>
              <c:f>Sheet1!$B$2:$B$8</c:f>
              <c:numCache>
                <c:formatCode>General</c:formatCode>
                <c:ptCount val="7"/>
                <c:pt idx="0">
                  <c:v>87</c:v>
                </c:pt>
                <c:pt idx="1">
                  <c:v>0</c:v>
                </c:pt>
                <c:pt idx="2">
                  <c:v>1</c:v>
                </c:pt>
                <c:pt idx="3">
                  <c:v>0</c:v>
                </c:pt>
                <c:pt idx="4">
                  <c:v>21</c:v>
                </c:pt>
                <c:pt idx="5">
                  <c:v>44</c:v>
                </c:pt>
                <c:pt idx="6">
                  <c:v>120</c:v>
                </c:pt>
              </c:numCache>
            </c:numRef>
          </c:val>
          <c:extLst>
            <c:ext xmlns:c16="http://schemas.microsoft.com/office/drawing/2014/chart" uri="{C3380CC4-5D6E-409C-BE32-E72D297353CC}">
              <c16:uniqueId val="{00000010-C16E-435F-91FB-7CD2DA32FCEA}"/>
            </c:ext>
          </c:extLst>
        </c:ser>
        <c:ser>
          <c:idx val="1"/>
          <c:order val="1"/>
          <c:tx>
            <c:strRef>
              <c:f>Sheet1!$C$1</c:f>
              <c:strCache>
                <c:ptCount val="1"/>
                <c:pt idx="0">
                  <c:v>列1</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12-C16E-435F-91FB-7CD2DA32FCEA}"/>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14-C16E-435F-91FB-7CD2DA32FCEA}"/>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16-C16E-435F-91FB-7CD2DA32FCEA}"/>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18-C16E-435F-91FB-7CD2DA32FCEA}"/>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1A-C16E-435F-91FB-7CD2DA32FCEA}"/>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1C-C16E-435F-91FB-7CD2DA32FCEA}"/>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1E-C16E-435F-91FB-7CD2DA32FCEA}"/>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20-C16E-435F-91FB-7CD2DA32FCEA}"/>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0"/>
            <c:showSerName val="0"/>
            <c:showPercent val="0"/>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0～9点</c:v>
                </c:pt>
                <c:pt idx="1">
                  <c:v>未調査</c:v>
                </c:pt>
                <c:pt idx="2">
                  <c:v>区分なし</c:v>
                </c:pt>
                <c:pt idx="3">
                  <c:v>区分3</c:v>
                </c:pt>
                <c:pt idx="4">
                  <c:v>区分4</c:v>
                </c:pt>
                <c:pt idx="5">
                  <c:v>区分5</c:v>
                </c:pt>
                <c:pt idx="6">
                  <c:v>区分6</c:v>
                </c:pt>
              </c:strCache>
            </c:strRef>
          </c:cat>
          <c:val>
            <c:numRef>
              <c:f>Sheet1!$C$2:$C$8</c:f>
              <c:numCache>
                <c:formatCode>General</c:formatCode>
                <c:ptCount val="7"/>
              </c:numCache>
            </c:numRef>
          </c:val>
          <c:extLst>
            <c:ext xmlns:c16="http://schemas.microsoft.com/office/drawing/2014/chart" uri="{C3380CC4-5D6E-409C-BE32-E72D297353CC}">
              <c16:uniqueId val="{00000021-C16E-435F-91FB-7CD2DA32FCEA}"/>
            </c:ext>
          </c:extLst>
        </c:ser>
        <c:dLbls>
          <c:dLblPos val="bestFit"/>
          <c:showLegendKey val="0"/>
          <c:showVal val="1"/>
          <c:showCatName val="0"/>
          <c:showSerName val="0"/>
          <c:showPercent val="0"/>
          <c:showBubbleSize val="0"/>
          <c:showLeaderLines val="1"/>
        </c:dLbls>
        <c:gapWidth val="147"/>
        <c:splitType val="pos"/>
        <c:splitPos val="5"/>
        <c:secondPieSize val="75"/>
        <c:serLines>
          <c:spPr>
            <a:ln w="9525">
              <a:solidFill>
                <a:schemeClr val="tx1">
                  <a:lumMod val="35000"/>
                  <a:lumOff val="65000"/>
                </a:schemeClr>
              </a:solidFill>
              <a:round/>
            </a:ln>
            <a:effectLst/>
          </c:spPr>
        </c:serLines>
      </c:of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083080099261131"/>
          <c:y val="0.1813051582226094"/>
          <c:w val="0.32342040861749755"/>
          <c:h val="0.80379113526360491"/>
        </c:manualLayout>
      </c:layout>
      <c:pieChart>
        <c:varyColors val="1"/>
        <c:ser>
          <c:idx val="0"/>
          <c:order val="0"/>
          <c:tx>
            <c:strRef>
              <c:f>Sheet1!$B$1</c:f>
              <c:strCache>
                <c:ptCount val="1"/>
                <c:pt idx="0">
                  <c:v>医療的ケアの状況</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B930-4B9B-9BD0-CF131D532AFF}"/>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B930-4B9B-9BD0-CF131D532AFF}"/>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B930-4B9B-9BD0-CF131D532AFF}"/>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B930-4B9B-9BD0-CF131D532AFF}"/>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B930-4B9B-9BD0-CF131D532AFF}"/>
              </c:ext>
            </c:extLst>
          </c:dPt>
          <c:dLbls>
            <c:dLbl>
              <c:idx val="0"/>
              <c:layout>
                <c:manualLayout>
                  <c:x val="0.16031552157897042"/>
                  <c:y val="-8.4849918892841339E-2"/>
                </c:manualLayout>
              </c:layout>
              <c:tx>
                <c:rich>
                  <a:bodyPr rot="0" spcFirstLastPara="1" vertOverflow="ellipsis" vert="horz" wrap="square" lIns="38100" tIns="19050" rIns="38100" bIns="19050" anchor="ctr" anchorCtr="0">
                    <a:spAutoFit/>
                  </a:bodyPr>
                  <a:lstStyle/>
                  <a:p>
                    <a:pPr algn="l">
                      <a:defRPr sz="1000" b="0" i="0" u="none" strike="noStrike" kern="1200" baseline="0">
                        <a:solidFill>
                          <a:schemeClr val="tx1">
                            <a:lumMod val="75000"/>
                            <a:lumOff val="25000"/>
                          </a:schemeClr>
                        </a:solidFill>
                        <a:latin typeface="+mn-lt"/>
                        <a:ea typeface="+mn-ea"/>
                        <a:cs typeface="+mn-cs"/>
                      </a:defRPr>
                    </a:pPr>
                    <a:fld id="{992FA206-E26F-4B5F-9808-ACF605E1094D}" type="CATEGORYNAME">
                      <a:rPr lang="ja-JP" altLang="en-US" dirty="0"/>
                      <a:pPr algn="l">
                        <a:defRPr sz="1000"/>
                      </a:pPr>
                      <a:t>[分類名]</a:t>
                    </a:fld>
                    <a:r>
                      <a:rPr lang="en-US" altLang="ja-JP" baseline="0" dirty="0"/>
                      <a:t>, </a:t>
                    </a:r>
                  </a:p>
                  <a:p>
                    <a:pPr algn="l">
                      <a:defRPr sz="1000"/>
                    </a:pPr>
                    <a:r>
                      <a:rPr lang="en-US" altLang="ja-JP" baseline="0" dirty="0"/>
                      <a:t>713</a:t>
                    </a:r>
                    <a:r>
                      <a:rPr lang="ja-JP" altLang="en-US" baseline="0" dirty="0"/>
                      <a:t>人</a:t>
                    </a:r>
                    <a:r>
                      <a:rPr lang="en-US" altLang="ja-JP" baseline="0" dirty="0"/>
                      <a:t>, </a:t>
                    </a:r>
                    <a:fld id="{D02C4845-B83D-46C8-809D-908E322E6D85}" type="PERCENTAGE">
                      <a:rPr lang="en-US" altLang="ja-JP" baseline="0" dirty="0"/>
                      <a:pPr algn="l">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0">
                  <a:spAutoFit/>
                </a:bodyPr>
                <a:lstStyle/>
                <a:p>
                  <a:pPr algn="l">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383204313191748"/>
                      <c:h val="0.27516175422822003"/>
                    </c:manualLayout>
                  </c15:layout>
                  <c15:dlblFieldTable/>
                  <c15:showDataLabelsRange val="0"/>
                </c:ext>
                <c:ext xmlns:c16="http://schemas.microsoft.com/office/drawing/2014/chart" uri="{C3380CC4-5D6E-409C-BE32-E72D297353CC}">
                  <c16:uniqueId val="{00000001-B930-4B9B-9BD0-CF131D532AFF}"/>
                </c:ext>
              </c:extLst>
            </c:dLbl>
            <c:dLbl>
              <c:idx val="1"/>
              <c:layout>
                <c:manualLayout>
                  <c:x val="-3.4185171636740168E-2"/>
                  <c:y val="0.29791224652369724"/>
                </c:manualLayout>
              </c:layout>
              <c:tx>
                <c:rich>
                  <a:bodyPr/>
                  <a:lstStyle/>
                  <a:p>
                    <a:fld id="{9F2B9322-3E33-4C3B-BE93-A61E108DC9C1}" type="CATEGORYNAME">
                      <a:rPr lang="ja-JP" altLang="en-US"/>
                      <a:pPr/>
                      <a:t>[分類名]</a:t>
                    </a:fld>
                    <a:r>
                      <a:rPr lang="en-US" altLang="ja-JP" baseline="0" dirty="0"/>
                      <a:t>,</a:t>
                    </a:r>
                  </a:p>
                  <a:p>
                    <a:r>
                      <a:rPr lang="en-US" altLang="ja-JP" baseline="0" dirty="0"/>
                      <a:t> </a:t>
                    </a:r>
                    <a:fld id="{0BA940A7-914A-4E24-94EE-86EE644319DB}" type="VALUE">
                      <a:rPr lang="en-US" altLang="ja-JP" baseline="0" smtClean="0"/>
                      <a:pPr/>
                      <a:t>[値]</a:t>
                    </a:fld>
                    <a:r>
                      <a:rPr lang="ja-JP" altLang="en-US" baseline="0" dirty="0"/>
                      <a:t>人</a:t>
                    </a:r>
                    <a:r>
                      <a:rPr lang="en-US" altLang="ja-JP" baseline="0" dirty="0"/>
                      <a:t>, </a:t>
                    </a:r>
                    <a:fld id="{F4DC2F49-D0C7-4F85-8F94-E0CC111FE424}"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layout>
                    <c:manualLayout>
                      <c:w val="0.27851742179187533"/>
                      <c:h val="0.27516175422822003"/>
                    </c:manualLayout>
                  </c15:layout>
                  <c15:dlblFieldTable/>
                  <c15:showDataLabelsRange val="0"/>
                </c:ext>
                <c:ext xmlns:c16="http://schemas.microsoft.com/office/drawing/2014/chart" uri="{C3380CC4-5D6E-409C-BE32-E72D297353CC}">
                  <c16:uniqueId val="{00000003-B930-4B9B-9BD0-CF131D532AFF}"/>
                </c:ext>
              </c:extLst>
            </c:dLbl>
            <c:dLbl>
              <c:idx val="2"/>
              <c:layout>
                <c:manualLayout>
                  <c:x val="-0.14518579513947144"/>
                  <c:y val="0.21444290880952457"/>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71AC3AA1-6385-4FBA-B4EF-582421D7EF41}" type="CATEGORYNAME">
                      <a:rPr lang="ja-JP" altLang="en-US"/>
                      <a:pPr>
                        <a:defRPr sz="1000"/>
                      </a:pPr>
                      <a:t>[分類名]</a:t>
                    </a:fld>
                    <a:r>
                      <a:rPr lang="en-US" altLang="ja-JP" baseline="0" dirty="0"/>
                      <a:t>, </a:t>
                    </a:r>
                    <a:fld id="{07478B40-365D-4719-8B7B-3F591FA20961}" type="VALUE">
                      <a:rPr lang="en-US" altLang="ja-JP" baseline="0" smtClean="0"/>
                      <a:pPr>
                        <a:defRPr sz="1000"/>
                      </a:pPr>
                      <a:t>[値]</a:t>
                    </a:fld>
                    <a:r>
                      <a:rPr lang="ja-JP" altLang="en-US" baseline="0" dirty="0"/>
                      <a:t>人</a:t>
                    </a:r>
                    <a:r>
                      <a:rPr lang="en-US" altLang="ja-JP" baseline="0" dirty="0"/>
                      <a:t>, </a:t>
                    </a:r>
                    <a:fld id="{42F592DF-6648-4A06-BCEA-CFDE9D9AFC87}"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4072699953009855"/>
                      <c:h val="0.34631838021419481"/>
                    </c:manualLayout>
                  </c15:layout>
                  <c15:dlblFieldTable/>
                  <c15:showDataLabelsRange val="0"/>
                </c:ext>
                <c:ext xmlns:c16="http://schemas.microsoft.com/office/drawing/2014/chart" uri="{C3380CC4-5D6E-409C-BE32-E72D297353CC}">
                  <c16:uniqueId val="{00000005-B930-4B9B-9BD0-CF131D532AFF}"/>
                </c:ext>
              </c:extLst>
            </c:dLbl>
            <c:dLbl>
              <c:idx val="3"/>
              <c:layout>
                <c:manualLayout>
                  <c:x val="-0.12043123454598656"/>
                  <c:y val="-4.9820407045558755E-3"/>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B83FAE17-37DF-4BB3-B69C-7C5838E10F3C}" type="CATEGORYNAME">
                      <a:rPr lang="ja-JP" altLang="en-US"/>
                      <a:pPr>
                        <a:defRPr sz="1000"/>
                      </a:pPr>
                      <a:t>[分類名]</a:t>
                    </a:fld>
                    <a:r>
                      <a:rPr lang="en-US" altLang="ja-JP" baseline="0" dirty="0"/>
                      <a:t>, </a:t>
                    </a:r>
                    <a:fld id="{E28E1243-FC17-4EBA-AB73-821D153D4C05}" type="VALUE">
                      <a:rPr lang="en-US" altLang="ja-JP" baseline="0" smtClean="0"/>
                      <a:pPr>
                        <a:defRPr sz="1000"/>
                      </a:pPr>
                      <a:t>[値]</a:t>
                    </a:fld>
                    <a:r>
                      <a:rPr lang="ja-JP" altLang="en-US" baseline="0" dirty="0"/>
                      <a:t>人</a:t>
                    </a:r>
                    <a:r>
                      <a:rPr lang="en-US" altLang="ja-JP" baseline="0" dirty="0"/>
                      <a:t>, </a:t>
                    </a:r>
                    <a:fld id="{CDD36170-4CB3-4FB7-AD65-765CEBF741FF}"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2325988892892301"/>
                      <c:h val="0.10299938601107088"/>
                    </c:manualLayout>
                  </c15:layout>
                  <c15:dlblFieldTable/>
                  <c15:showDataLabelsRange val="0"/>
                </c:ext>
                <c:ext xmlns:c16="http://schemas.microsoft.com/office/drawing/2014/chart" uri="{C3380CC4-5D6E-409C-BE32-E72D297353CC}">
                  <c16:uniqueId val="{00000007-B930-4B9B-9BD0-CF131D532AFF}"/>
                </c:ext>
              </c:extLst>
            </c:dLbl>
            <c:dLbl>
              <c:idx val="4"/>
              <c:layout>
                <c:manualLayout>
                  <c:x val="0.14185078545053098"/>
                  <c:y val="3.6238227704497054E-3"/>
                </c:manualLayout>
              </c:layout>
              <c:tx>
                <c:rich>
                  <a:bodyPr/>
                  <a:lstStyle/>
                  <a:p>
                    <a:fld id="{8435988D-1206-45A1-948A-A343C2901CFB}" type="CATEGORYNAME">
                      <a:rPr lang="ja-JP" altLang="en-US"/>
                      <a:pPr/>
                      <a:t>[分類名]</a:t>
                    </a:fld>
                    <a:r>
                      <a:rPr lang="en-US" altLang="ja-JP" baseline="0" dirty="0"/>
                      <a:t>,8</a:t>
                    </a:r>
                    <a:r>
                      <a:rPr lang="ja-JP" altLang="en-US" baseline="0" dirty="0"/>
                      <a:t>人</a:t>
                    </a:r>
                    <a:r>
                      <a:rPr lang="en-US" altLang="ja-JP" baseline="0" dirty="0"/>
                      <a:t>, 1%</a:t>
                    </a:r>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B930-4B9B-9BD0-CF131D532AFF}"/>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Sheet1!$A$2:$A$6</c:f>
              <c:strCache>
                <c:ptCount val="5"/>
                <c:pt idx="0">
                  <c:v>特に医療的ケアが必要ない</c:v>
                </c:pt>
                <c:pt idx="1">
                  <c:v>定期通院と服薬管理が必要</c:v>
                </c:pt>
                <c:pt idx="2">
                  <c:v>喀痰吸引、人工呼吸などで24時間医療的なケアが必要</c:v>
                </c:pt>
                <c:pt idx="3">
                  <c:v>その他</c:v>
                </c:pt>
                <c:pt idx="4">
                  <c:v>不明</c:v>
                </c:pt>
              </c:strCache>
            </c:strRef>
          </c:cat>
          <c:val>
            <c:numRef>
              <c:f>Sheet1!$B$2:$B$6</c:f>
              <c:numCache>
                <c:formatCode>General</c:formatCode>
                <c:ptCount val="5"/>
                <c:pt idx="0">
                  <c:v>713</c:v>
                </c:pt>
                <c:pt idx="1">
                  <c:v>427</c:v>
                </c:pt>
                <c:pt idx="2">
                  <c:v>30</c:v>
                </c:pt>
                <c:pt idx="3">
                  <c:v>55</c:v>
                </c:pt>
                <c:pt idx="4">
                  <c:v>8</c:v>
                </c:pt>
              </c:numCache>
            </c:numRef>
          </c:val>
          <c:extLst>
            <c:ext xmlns:c16="http://schemas.microsoft.com/office/drawing/2014/chart" uri="{C3380CC4-5D6E-409C-BE32-E72D297353CC}">
              <c16:uniqueId val="{0000000A-B930-4B9B-9BD0-CF131D532AFF}"/>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1932290642920009"/>
          <c:y val="4.7459690824185573E-2"/>
          <c:w val="0.47739766387612703"/>
          <c:h val="0.91371448636185504"/>
        </c:manualLayout>
      </c:layout>
      <c:barChart>
        <c:barDir val="bar"/>
        <c:grouping val="clustered"/>
        <c:varyColors val="0"/>
        <c:ser>
          <c:idx val="0"/>
          <c:order val="0"/>
          <c:tx>
            <c:strRef>
              <c:f>Sheet1!$B$1</c:f>
              <c:strCache>
                <c:ptCount val="1"/>
                <c:pt idx="0">
                  <c:v>系列 1</c:v>
                </c:pt>
              </c:strCache>
            </c:strRef>
          </c:tx>
          <c:spPr>
            <a:solidFill>
              <a:schemeClr val="accent1"/>
            </a:solidFill>
            <a:ln>
              <a:noFill/>
            </a:ln>
            <a:effectLst/>
          </c:spPr>
          <c:invertIfNegative val="0"/>
          <c:dLbls>
            <c:dLbl>
              <c:idx val="8"/>
              <c:layout>
                <c:manualLayout>
                  <c:x val="0"/>
                  <c:y val="4.748654434604195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F46-4A57-8336-39074F371AC2}"/>
                </c:ext>
              </c:extLst>
            </c:dLbl>
            <c:dLbl>
              <c:idx val="9"/>
              <c:layout>
                <c:manualLayout>
                  <c:x val="-1.362572617379431E-2"/>
                  <c:y val="1.295087573073869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F46-4A57-8336-39074F371AC2}"/>
                </c:ext>
              </c:extLst>
            </c:dLbl>
            <c:dLbl>
              <c:idx val="10"/>
              <c:layout>
                <c:manualLayout>
                  <c:x val="-8.2863296807255272E-4"/>
                  <c:y val="3.885262719221613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F46-4A57-8336-39074F371AC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粗暴な行為</c:v>
                </c:pt>
                <c:pt idx="1">
                  <c:v>沈静化が困難なパニック</c:v>
                </c:pt>
                <c:pt idx="2">
                  <c:v>大声等の行動</c:v>
                </c:pt>
                <c:pt idx="3">
                  <c:v>著しい多動</c:v>
                </c:pt>
                <c:pt idx="4">
                  <c:v>排泄に関する障がい</c:v>
                </c:pt>
                <c:pt idx="5">
                  <c:v>異食・過食等の食事に関する行動</c:v>
                </c:pt>
                <c:pt idx="6">
                  <c:v>睡眠障がい</c:v>
                </c:pt>
                <c:pt idx="7">
                  <c:v>激しい器物破損</c:v>
                </c:pt>
                <c:pt idx="8">
                  <c:v>激しいこだわり</c:v>
                </c:pt>
                <c:pt idx="9">
                  <c:v>他傷行為</c:v>
                </c:pt>
                <c:pt idx="10">
                  <c:v>自傷行為</c:v>
                </c:pt>
              </c:strCache>
            </c:strRef>
          </c:cat>
          <c:val>
            <c:numRef>
              <c:f>Sheet1!$B$2:$B$12</c:f>
              <c:numCache>
                <c:formatCode>General</c:formatCode>
                <c:ptCount val="11"/>
                <c:pt idx="0">
                  <c:v>34</c:v>
                </c:pt>
                <c:pt idx="1">
                  <c:v>26</c:v>
                </c:pt>
                <c:pt idx="2">
                  <c:v>129</c:v>
                </c:pt>
                <c:pt idx="3">
                  <c:v>92</c:v>
                </c:pt>
                <c:pt idx="4">
                  <c:v>26</c:v>
                </c:pt>
                <c:pt idx="5">
                  <c:v>31</c:v>
                </c:pt>
                <c:pt idx="6">
                  <c:v>25</c:v>
                </c:pt>
                <c:pt idx="7">
                  <c:v>49</c:v>
                </c:pt>
                <c:pt idx="8">
                  <c:v>140</c:v>
                </c:pt>
                <c:pt idx="9">
                  <c:v>123</c:v>
                </c:pt>
                <c:pt idx="10">
                  <c:v>135</c:v>
                </c:pt>
              </c:numCache>
            </c:numRef>
          </c:val>
          <c:extLst>
            <c:ext xmlns:c16="http://schemas.microsoft.com/office/drawing/2014/chart" uri="{C3380CC4-5D6E-409C-BE32-E72D297353CC}">
              <c16:uniqueId val="{00000000-7623-44DE-A03A-3EC59C8449C0}"/>
            </c:ext>
          </c:extLst>
        </c:ser>
        <c:dLbls>
          <c:dLblPos val="outEnd"/>
          <c:showLegendKey val="0"/>
          <c:showVal val="1"/>
          <c:showCatName val="0"/>
          <c:showSerName val="0"/>
          <c:showPercent val="0"/>
          <c:showBubbleSize val="0"/>
        </c:dLbls>
        <c:gapWidth val="182"/>
        <c:axId val="495156287"/>
        <c:axId val="495141311"/>
      </c:barChart>
      <c:catAx>
        <c:axId val="495156287"/>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crossAx val="495141311"/>
        <c:crosses val="autoZero"/>
        <c:auto val="1"/>
        <c:lblAlgn val="ctr"/>
        <c:lblOffset val="100"/>
        <c:noMultiLvlLbl val="0"/>
      </c:catAx>
      <c:valAx>
        <c:axId val="495141311"/>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crossAx val="49515628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39132095069347"/>
          <c:y val="0.10127598831828714"/>
          <c:w val="0.67856106363850599"/>
          <c:h val="0.82401509330153533"/>
        </c:manualLayout>
      </c:layout>
      <c:ofPieChart>
        <c:ofPieType val="pie"/>
        <c:varyColors val="1"/>
        <c:ser>
          <c:idx val="0"/>
          <c:order val="0"/>
          <c:tx>
            <c:strRef>
              <c:f>Sheet1!$B$1</c:f>
              <c:strCache>
                <c:ptCount val="1"/>
                <c:pt idx="0">
                  <c:v>行動関連項目点数</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A759-4FBE-8771-39E3D9E2E866}"/>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A759-4FBE-8771-39E3D9E2E866}"/>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A759-4FBE-8771-39E3D9E2E866}"/>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A759-4FBE-8771-39E3D9E2E866}"/>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A759-4FBE-8771-39E3D9E2E866}"/>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A759-4FBE-8771-39E3D9E2E866}"/>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A759-4FBE-8771-39E3D9E2E866}"/>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A759-4FBE-8771-39E3D9E2E866}"/>
              </c:ext>
            </c:extLst>
          </c:dPt>
          <c:dLbls>
            <c:dLbl>
              <c:idx val="0"/>
              <c:layout>
                <c:manualLayout>
                  <c:x val="3.8422347765671147E-2"/>
                  <c:y val="0.2915302924097109"/>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r>
                      <a:rPr lang="en-US" altLang="zh-CN" sz="1200" b="0" i="0" u="none" strike="noStrike" kern="1200" baseline="0" dirty="0">
                        <a:solidFill>
                          <a:prstClr val="black">
                            <a:lumMod val="75000"/>
                            <a:lumOff val="25000"/>
                          </a:prstClr>
                        </a:solidFill>
                        <a:latin typeface="ＭＳ Ｐゴシック" panose="020B0600070205080204" pitchFamily="50" charset="-128"/>
                        <a:ea typeface="ＭＳ Ｐゴシック" panose="020B0600070205080204" pitchFamily="50" charset="-128"/>
                      </a:rPr>
                      <a:t>0</a:t>
                    </a:r>
                    <a:r>
                      <a:rPr lang="zh-CN" altLang="en-US" sz="1200" b="0" i="0" u="none" strike="noStrike" kern="1200" baseline="0" dirty="0">
                        <a:solidFill>
                          <a:prstClr val="black">
                            <a:lumMod val="75000"/>
                            <a:lumOff val="25000"/>
                          </a:prstClr>
                        </a:solidFill>
                        <a:latin typeface="ＭＳ Ｐゴシック" panose="020B0600070205080204" pitchFamily="50" charset="-128"/>
                        <a:ea typeface="ＭＳ Ｐゴシック" panose="020B0600070205080204" pitchFamily="50" charset="-128"/>
                      </a:rPr>
                      <a:t>～</a:t>
                    </a:r>
                    <a:r>
                      <a:rPr lang="en-US" altLang="zh-CN" sz="1200" b="0" i="0" u="none" strike="noStrike" kern="1200" baseline="0" dirty="0">
                        <a:solidFill>
                          <a:prstClr val="black">
                            <a:lumMod val="75000"/>
                            <a:lumOff val="25000"/>
                          </a:prstClr>
                        </a:solidFill>
                        <a:latin typeface="ＭＳ Ｐゴシック" panose="020B0600070205080204" pitchFamily="50" charset="-128"/>
                        <a:ea typeface="ＭＳ Ｐゴシック" panose="020B0600070205080204" pitchFamily="50" charset="-128"/>
                      </a:rPr>
                      <a:t>9</a:t>
                    </a:r>
                    <a:r>
                      <a:rPr lang="zh-CN" altLang="en-US" sz="1200" b="0" i="0" u="none" strike="noStrike" kern="1200" baseline="0" dirty="0">
                        <a:solidFill>
                          <a:prstClr val="black">
                            <a:lumMod val="75000"/>
                            <a:lumOff val="25000"/>
                          </a:prstClr>
                        </a:solidFill>
                        <a:latin typeface="ＭＳ Ｐゴシック" panose="020B0600070205080204" pitchFamily="50" charset="-128"/>
                        <a:ea typeface="ＭＳ Ｐゴシック" panose="020B0600070205080204" pitchFamily="50" charset="-128"/>
                      </a:rPr>
                      <a:t>点</a:t>
                    </a:r>
                    <a:r>
                      <a:rPr lang="en-US" altLang="zh-CN" sz="1000" b="0" i="0" u="none" strike="noStrike" kern="1200" baseline="0" dirty="0">
                        <a:solidFill>
                          <a:prstClr val="black">
                            <a:lumMod val="75000"/>
                            <a:lumOff val="25000"/>
                          </a:prstClr>
                        </a:solidFill>
                      </a:rPr>
                      <a:t>,</a:t>
                    </a:r>
                    <a:endParaRPr lang="zh-CN" altLang="en-US" baseline="0" dirty="0">
                      <a:latin typeface="ＭＳ Ｐゴシック" panose="020B0600070205080204" pitchFamily="50" charset="-128"/>
                      <a:ea typeface="ＭＳ Ｐゴシック" panose="020B0600070205080204" pitchFamily="50" charset="-128"/>
                    </a:endParaRPr>
                  </a:p>
                  <a:p>
                    <a:pPr>
                      <a:defRPr/>
                    </a:pPr>
                    <a:fld id="{71529F0E-FE00-4C2F-A3C2-AB83F2D88AEB}" type="VALUE">
                      <a:rPr lang="en-US" altLang="zh-CN" baseline="0" smtClean="0"/>
                      <a:pPr>
                        <a:defRPr/>
                      </a:pPr>
                      <a:t>[値]</a:t>
                    </a:fld>
                    <a:r>
                      <a:rPr lang="zh-CN" altLang="en-US" baseline="0" dirty="0">
                        <a:latin typeface="ＭＳ Ｐゴシック" panose="020B0600070205080204" pitchFamily="50" charset="-128"/>
                        <a:ea typeface="ＭＳ Ｐゴシック" panose="020B0600070205080204" pitchFamily="50" charset="-128"/>
                      </a:rPr>
                      <a:t>人</a:t>
                    </a:r>
                    <a:r>
                      <a:rPr lang="en-US" altLang="zh-CN" baseline="0" dirty="0"/>
                      <a:t>, </a:t>
                    </a:r>
                    <a:fld id="{7E9CF2F3-1044-47B9-908B-75FD06BA26DF}" type="PERCENTAGE">
                      <a:rPr lang="en-US" altLang="zh-CN" sz="1200" b="0" i="0" u="none" strike="noStrike" kern="1200" baseline="0" smtClean="0">
                        <a:solidFill>
                          <a:prstClr val="black">
                            <a:lumMod val="75000"/>
                            <a:lumOff val="25000"/>
                          </a:prstClr>
                        </a:solidFill>
                      </a:rPr>
                      <a:pPr>
                        <a:defRPr/>
                      </a:pPr>
                      <a:t>[パーセンテージ]</a:t>
                    </a:fld>
                    <a:endParaRPr lang="en-US" altLang="zh-CN"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18137080954520807"/>
                      <c:h val="0.27388059655726676"/>
                    </c:manualLayout>
                  </c15:layout>
                  <c15:dlblFieldTable/>
                  <c15:showDataLabelsRange val="0"/>
                </c:ext>
                <c:ext xmlns:c16="http://schemas.microsoft.com/office/drawing/2014/chart" uri="{C3380CC4-5D6E-409C-BE32-E72D297353CC}">
                  <c16:uniqueId val="{00000001-A759-4FBE-8771-39E3D9E2E866}"/>
                </c:ext>
              </c:extLst>
            </c:dLbl>
            <c:dLbl>
              <c:idx val="1"/>
              <c:layout>
                <c:manualLayout>
                  <c:x val="-8.5964536278721929E-2"/>
                  <c:y val="4.4132502613031871E-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r>
                      <a:rPr lang="ja-JP" altLang="en-US" baseline="0" dirty="0">
                        <a:latin typeface="+mn-ea"/>
                        <a:ea typeface="+mn-ea"/>
                      </a:rPr>
                      <a:t>未調査</a:t>
                    </a:r>
                    <a:r>
                      <a:rPr lang="en-US" altLang="ja-JP" baseline="0" dirty="0">
                        <a:latin typeface="+mn-ea"/>
                        <a:ea typeface="+mn-ea"/>
                      </a:rPr>
                      <a:t>, </a:t>
                    </a:r>
                  </a:p>
                  <a:p>
                    <a:pPr>
                      <a:defRPr/>
                    </a:pPr>
                    <a:fld id="{1A96FEA1-08EE-4481-8C05-EA2AF6232B4C}" type="VALUE">
                      <a:rPr lang="en-US" altLang="ja-JP" baseline="0" smtClean="0">
                        <a:latin typeface="+mn-lt"/>
                      </a:rPr>
                      <a:pPr>
                        <a:defRPr/>
                      </a:pPr>
                      <a:t>[値]</a:t>
                    </a:fld>
                    <a:r>
                      <a:rPr lang="ja-JP" altLang="en-US" baseline="0" dirty="0">
                        <a:latin typeface="+mn-lt"/>
                      </a:rPr>
                      <a:t>人</a:t>
                    </a:r>
                    <a:r>
                      <a:rPr lang="en-US" altLang="ja-JP" baseline="0" dirty="0">
                        <a:latin typeface="+mn-lt"/>
                      </a:rPr>
                      <a:t>, 1%</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1429439017555263"/>
                      <c:h val="0.35926943260336691"/>
                    </c:manualLayout>
                  </c15:layout>
                  <c15:dlblFieldTable/>
                  <c15:showDataLabelsRange val="0"/>
                </c:ext>
                <c:ext xmlns:c16="http://schemas.microsoft.com/office/drawing/2014/chart" uri="{C3380CC4-5D6E-409C-BE32-E72D297353CC}">
                  <c16:uniqueId val="{00000003-A759-4FBE-8771-39E3D9E2E866}"/>
                </c:ext>
              </c:extLst>
            </c:dLbl>
            <c:dLbl>
              <c:idx val="2"/>
              <c:layout>
                <c:manualLayout>
                  <c:x val="0.21030229642809165"/>
                  <c:y val="-1.8318152019197571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99F76CCF-FBBE-47F8-B51D-B0FE633B8877}" type="CATEGORYNAME">
                      <a:rPr lang="ja-JP" altLang="en-US"/>
                      <a:pPr>
                        <a:defRPr/>
                      </a:pPr>
                      <a:t>[分類名]</a:t>
                    </a:fld>
                    <a:r>
                      <a:rPr lang="en-US" altLang="ja-JP" baseline="0" dirty="0"/>
                      <a:t>, </a:t>
                    </a:r>
                    <a:fld id="{2E61165C-0564-4E1F-B3C9-F4487F88B9CB}" type="VALUE">
                      <a:rPr lang="en-US" altLang="ja-JP" baseline="0" smtClean="0"/>
                      <a:pPr>
                        <a:defRPr/>
                      </a:pPr>
                      <a:t>[値]</a:t>
                    </a:fld>
                    <a:r>
                      <a:rPr lang="ja-JP" altLang="en-US" baseline="0" dirty="0"/>
                      <a:t>人</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0"/>
              <c:showBubbleSize val="0"/>
              <c:extLst>
                <c:ext xmlns:c15="http://schemas.microsoft.com/office/drawing/2012/chart" uri="{CE6537A1-D6FC-4f65-9D91-7224C49458BB}">
                  <c15:layout>
                    <c:manualLayout>
                      <c:w val="0.20227706871707457"/>
                      <c:h val="0.17376487391628845"/>
                    </c:manualLayout>
                  </c15:layout>
                  <c15:dlblFieldTable/>
                  <c15:showDataLabelsRange val="0"/>
                </c:ext>
                <c:ext xmlns:c16="http://schemas.microsoft.com/office/drawing/2014/chart" uri="{C3380CC4-5D6E-409C-BE32-E72D297353CC}">
                  <c16:uniqueId val="{00000005-A759-4FBE-8771-39E3D9E2E866}"/>
                </c:ext>
              </c:extLst>
            </c:dLbl>
            <c:dLbl>
              <c:idx val="3"/>
              <c:layout>
                <c:manualLayout>
                  <c:x val="-8.0626406352859725E-2"/>
                  <c:y val="6.2137600168769853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26D32515-2414-461B-B085-56A8B1AD28C1}" type="CATEGORYNAME">
                      <a:rPr lang="en-US" altLang="ja-JP"/>
                      <a:pPr>
                        <a:defRPr/>
                      </a:pPr>
                      <a:t>[分類名]</a:t>
                    </a:fld>
                    <a:r>
                      <a:rPr lang="en-US" altLang="ja-JP" baseline="0" dirty="0"/>
                      <a:t>, </a:t>
                    </a:r>
                    <a:fld id="{E3DE05D7-2961-4A34-B89C-B03A9DE61BD5}" type="VALUE">
                      <a:rPr lang="en-US" altLang="ja-JP" baseline="0" smtClean="0"/>
                      <a:pPr>
                        <a:defRPr/>
                      </a:pPr>
                      <a:t>[値]</a:t>
                    </a:fld>
                    <a:r>
                      <a:rPr lang="ja-JP" altLang="en-US" baseline="0" dirty="0"/>
                      <a:t>人</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0"/>
              <c:showBubbleSize val="0"/>
              <c:extLst>
                <c:ext xmlns:c15="http://schemas.microsoft.com/office/drawing/2012/chart" uri="{CE6537A1-D6FC-4f65-9D91-7224C49458BB}">
                  <c15:layout>
                    <c:manualLayout>
                      <c:w val="0.15879295446412203"/>
                      <c:h val="0.10701124795372367"/>
                    </c:manualLayout>
                  </c15:layout>
                  <c15:dlblFieldTable/>
                  <c15:showDataLabelsRange val="0"/>
                </c:ext>
                <c:ext xmlns:c16="http://schemas.microsoft.com/office/drawing/2014/chart" uri="{C3380CC4-5D6E-409C-BE32-E72D297353CC}">
                  <c16:uniqueId val="{00000007-A759-4FBE-8771-39E3D9E2E866}"/>
                </c:ext>
              </c:extLst>
            </c:dLbl>
            <c:dLbl>
              <c:idx val="4"/>
              <c:layout>
                <c:manualLayout>
                  <c:x val="-7.9087812796919746E-2"/>
                  <c:y val="-7.0914613617004046E-2"/>
                </c:manualLayout>
              </c:layout>
              <c:tx>
                <c:rich>
                  <a:bodyPr/>
                  <a:lstStyle/>
                  <a:p>
                    <a:r>
                      <a:rPr lang="ja-JP" altLang="en-US" sz="1200" b="0" i="0" u="none" strike="noStrike" kern="1200" baseline="0" dirty="0">
                        <a:solidFill>
                          <a:prstClr val="black">
                            <a:lumMod val="75000"/>
                            <a:lumOff val="25000"/>
                          </a:prstClr>
                        </a:solidFill>
                      </a:rPr>
                      <a:t>区分</a:t>
                    </a:r>
                    <a:r>
                      <a:rPr lang="en-US" altLang="ja-JP" sz="1200" b="0" i="0" u="none" strike="noStrike" kern="1200" baseline="0" dirty="0">
                        <a:solidFill>
                          <a:prstClr val="black">
                            <a:lumMod val="75000"/>
                            <a:lumOff val="25000"/>
                          </a:prstClr>
                        </a:solidFill>
                      </a:rPr>
                      <a:t>4</a:t>
                    </a:r>
                    <a:r>
                      <a:rPr lang="en-US" altLang="ja-JP" baseline="0" dirty="0"/>
                      <a:t>, </a:t>
                    </a:r>
                    <a:fld id="{3AB66DC3-6793-417C-BD5C-2B08D26543FB}" type="VALUE">
                      <a:rPr lang="en-US" altLang="ja-JP" baseline="0" smtClean="0"/>
                      <a:pPr/>
                      <a:t>[値]</a:t>
                    </a:fld>
                    <a:r>
                      <a:rPr lang="ja-JP" altLang="en-US" baseline="0" dirty="0"/>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A759-4FBE-8771-39E3D9E2E866}"/>
                </c:ext>
              </c:extLst>
            </c:dLbl>
            <c:dLbl>
              <c:idx val="5"/>
              <c:layout>
                <c:manualLayout>
                  <c:x val="8.8195009841360913E-3"/>
                  <c:y val="-2.9039207713861512E-2"/>
                </c:manualLayout>
              </c:layout>
              <c:tx>
                <c:rich>
                  <a:bodyPr rot="0" spcFirstLastPara="1" vertOverflow="ellipsis" vert="horz" wrap="square" lIns="38100" tIns="19050" rIns="38100" bIns="1905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197" b="0" i="0" u="none" strike="noStrike" kern="1200" baseline="0">
                        <a:solidFill>
                          <a:prstClr val="black">
                            <a:lumMod val="75000"/>
                            <a:lumOff val="25000"/>
                          </a:prstClr>
                        </a:solidFill>
                        <a:latin typeface="+mn-lt"/>
                        <a:ea typeface="+mn-ea"/>
                        <a:cs typeface="+mn-cs"/>
                      </a:defRPr>
                    </a:pPr>
                    <a:r>
                      <a:rPr lang="zh-CN" altLang="en-US" sz="1200" b="0" i="0" u="none" strike="noStrike" kern="1200" baseline="0" dirty="0">
                        <a:solidFill>
                          <a:prstClr val="black">
                            <a:lumMod val="75000"/>
                            <a:lumOff val="25000"/>
                          </a:prstClr>
                        </a:solidFill>
                        <a:latin typeface="ＭＳ Ｐゴシック" panose="020B0600070205080204" pitchFamily="50" charset="-128"/>
                        <a:ea typeface="ＭＳ Ｐゴシック" panose="020B0600070205080204" pitchFamily="50" charset="-128"/>
                      </a:rPr>
                      <a:t>区分</a:t>
                    </a:r>
                    <a:r>
                      <a:rPr lang="en-US" altLang="zh-CN" sz="1200" b="0" i="0" u="none" strike="noStrike" kern="1200" baseline="0" dirty="0">
                        <a:solidFill>
                          <a:prstClr val="black">
                            <a:lumMod val="75000"/>
                            <a:lumOff val="25000"/>
                          </a:prstClr>
                        </a:solidFill>
                      </a:rPr>
                      <a:t>5</a:t>
                    </a:r>
                    <a:r>
                      <a:rPr lang="en-US" altLang="zh-CN" sz="1197" b="0" i="0" u="none" strike="noStrike" kern="1200" baseline="0" dirty="0">
                        <a:solidFill>
                          <a:prstClr val="black">
                            <a:lumMod val="75000"/>
                            <a:lumOff val="25000"/>
                          </a:prstClr>
                        </a:solidFill>
                      </a:rPr>
                      <a:t>, </a:t>
                    </a:r>
                    <a:r>
                      <a:rPr lang="en-US" altLang="zh-CN" sz="1200" b="0" i="0" u="none" strike="noStrike" kern="1200" baseline="0" dirty="0">
                        <a:solidFill>
                          <a:prstClr val="black">
                            <a:lumMod val="75000"/>
                            <a:lumOff val="25000"/>
                          </a:prstClr>
                        </a:solidFill>
                      </a:rPr>
                      <a:t>82</a:t>
                    </a:r>
                    <a:r>
                      <a:rPr lang="zh-CN" altLang="en-US" sz="1200" b="0" i="0" u="none" strike="noStrike" kern="1200" baseline="0" dirty="0">
                        <a:solidFill>
                          <a:prstClr val="black">
                            <a:lumMod val="75000"/>
                            <a:lumOff val="25000"/>
                          </a:prstClr>
                        </a:solidFill>
                        <a:latin typeface="ＭＳ Ｐゴシック" panose="020B0600070205080204" pitchFamily="50" charset="-128"/>
                        <a:ea typeface="ＭＳ Ｐゴシック" panose="020B0600070205080204" pitchFamily="50" charset="-128"/>
                      </a:rPr>
                      <a:t>人</a:t>
                    </a:r>
                  </a:p>
                </c:rich>
              </c:tx>
              <c:spPr>
                <a:noFill/>
                <a:ln>
                  <a:noFill/>
                </a:ln>
                <a:effectLst/>
              </c:spPr>
              <c:txPr>
                <a:bodyPr rot="0" spcFirstLastPara="1" vertOverflow="ellipsis" vert="horz" wrap="square" lIns="38100" tIns="19050" rIns="38100" bIns="1905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197" b="0" i="0" u="none" strike="noStrike" kern="1200" baseline="0">
                      <a:solidFill>
                        <a:prstClr val="black">
                          <a:lumMod val="75000"/>
                          <a:lumOff val="25000"/>
                        </a:prstClr>
                      </a:solidFill>
                      <a:latin typeface="+mn-lt"/>
                      <a:ea typeface="+mn-ea"/>
                      <a:cs typeface="+mn-cs"/>
                    </a:defRPr>
                  </a:pPr>
                  <a:endParaRPr lang="ja-JP"/>
                </a:p>
              </c:txPr>
              <c:dLblPos val="bestFit"/>
              <c:showLegendKey val="0"/>
              <c:showVal val="1"/>
              <c:showCatName val="1"/>
              <c:showSerName val="0"/>
              <c:showPercent val="0"/>
              <c:showBubbleSize val="0"/>
              <c:extLst>
                <c:ext xmlns:c15="http://schemas.microsoft.com/office/drawing/2012/chart" uri="{CE6537A1-D6FC-4f65-9D91-7224C49458BB}">
                  <c15:layout>
                    <c:manualLayout>
                      <c:w val="0.12318220861032024"/>
                      <c:h val="0.33926419534128982"/>
                    </c:manualLayout>
                  </c15:layout>
                  <c15:showDataLabelsRange val="0"/>
                </c:ext>
                <c:ext xmlns:c16="http://schemas.microsoft.com/office/drawing/2014/chart" uri="{C3380CC4-5D6E-409C-BE32-E72D297353CC}">
                  <c16:uniqueId val="{0000000B-A759-4FBE-8771-39E3D9E2E866}"/>
                </c:ext>
              </c:extLst>
            </c:dLbl>
            <c:dLbl>
              <c:idx val="6"/>
              <c:layout>
                <c:manualLayout>
                  <c:x val="2.5864041640481075E-2"/>
                  <c:y val="0.10608460692630976"/>
                </c:manualLayout>
              </c:layout>
              <c:tx>
                <c:rich>
                  <a:bodyPr/>
                  <a:lstStyle/>
                  <a:p>
                    <a:fld id="{1DE0A809-3E5A-4668-BAA3-DDA55622EBDD}" type="CATEGORYNAME">
                      <a:rPr lang="en-US" altLang="ja-JP"/>
                      <a:pPr/>
                      <a:t>[分類名]</a:t>
                    </a:fld>
                    <a:r>
                      <a:rPr lang="en-US" altLang="ja-JP" baseline="0" dirty="0"/>
                      <a:t>, </a:t>
                    </a:r>
                  </a:p>
                  <a:p>
                    <a:fld id="{06A6E166-3364-4703-8519-FE822815576C}" type="VALUE">
                      <a:rPr lang="en-US" altLang="ja-JP" baseline="0" smtClean="0"/>
                      <a:pPr/>
                      <a:t>[値]</a:t>
                    </a:fld>
                    <a:r>
                      <a:rPr lang="ja-JP" altLang="en-US" baseline="0" dirty="0"/>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A759-4FBE-8771-39E3D9E2E866}"/>
                </c:ext>
              </c:extLst>
            </c:dLbl>
            <c:dLbl>
              <c:idx val="7"/>
              <c:layout>
                <c:manualLayout>
                  <c:x val="-3.5073631951342055E-2"/>
                  <c:y val="-0.23194730726335278"/>
                </c:manualLayout>
              </c:layout>
              <c:tx>
                <c:rich>
                  <a:bodyPr/>
                  <a:lstStyle/>
                  <a:p>
                    <a:r>
                      <a:rPr lang="en-US" altLang="zh-CN" sz="1200" b="0" i="0" u="none" strike="noStrike" kern="1200" baseline="0" dirty="0">
                        <a:solidFill>
                          <a:prstClr val="black">
                            <a:lumMod val="75000"/>
                            <a:lumOff val="25000"/>
                          </a:prstClr>
                        </a:solidFill>
                        <a:latin typeface="ＭＳ Ｐゴシック" panose="020B0600070205080204" pitchFamily="50" charset="-128"/>
                        <a:ea typeface="ＭＳ Ｐゴシック" panose="020B0600070205080204" pitchFamily="50" charset="-128"/>
                      </a:rPr>
                      <a:t>10</a:t>
                    </a:r>
                    <a:r>
                      <a:rPr lang="zh-CN" altLang="en-US" sz="1200" b="0" i="0" u="none" strike="noStrike" kern="1200" baseline="0" dirty="0">
                        <a:solidFill>
                          <a:prstClr val="black">
                            <a:lumMod val="75000"/>
                            <a:lumOff val="25000"/>
                          </a:prstClr>
                        </a:solidFill>
                        <a:latin typeface="ＭＳ Ｐゴシック" panose="020B0600070205080204" pitchFamily="50" charset="-128"/>
                        <a:ea typeface="ＭＳ Ｐゴシック" panose="020B0600070205080204" pitchFamily="50" charset="-128"/>
                      </a:rPr>
                      <a:t>～</a:t>
                    </a:r>
                    <a:r>
                      <a:rPr lang="en-US" altLang="zh-CN" sz="1200" b="0" i="0" u="none" strike="noStrike" kern="1200" baseline="0" dirty="0">
                        <a:solidFill>
                          <a:prstClr val="black">
                            <a:lumMod val="75000"/>
                            <a:lumOff val="25000"/>
                          </a:prstClr>
                        </a:solidFill>
                        <a:latin typeface="ＭＳ Ｐゴシック" panose="020B0600070205080204" pitchFamily="50" charset="-128"/>
                        <a:ea typeface="ＭＳ Ｐゴシック" panose="020B0600070205080204" pitchFamily="50" charset="-128"/>
                      </a:rPr>
                      <a:t>24</a:t>
                    </a:r>
                    <a:r>
                      <a:rPr lang="zh-CN" altLang="en-US" sz="1200" b="0" i="0" u="none" strike="noStrike" kern="1200" baseline="0" dirty="0">
                        <a:solidFill>
                          <a:prstClr val="black">
                            <a:lumMod val="75000"/>
                            <a:lumOff val="25000"/>
                          </a:prstClr>
                        </a:solidFill>
                        <a:latin typeface="ＭＳ Ｐゴシック" panose="020B0600070205080204" pitchFamily="50" charset="-128"/>
                        <a:ea typeface="ＭＳ Ｐゴシック" panose="020B0600070205080204" pitchFamily="50" charset="-128"/>
                      </a:rPr>
                      <a:t>点</a:t>
                    </a:r>
                    <a:r>
                      <a:rPr lang="en-US" altLang="zh-CN" baseline="0" dirty="0"/>
                      <a:t>,</a:t>
                    </a:r>
                  </a:p>
                  <a:p>
                    <a:r>
                      <a:rPr lang="en-US" altLang="zh-CN" baseline="0" dirty="0"/>
                      <a:t> </a:t>
                    </a:r>
                    <a:fld id="{034476F9-866E-4708-9F14-1DC793BDBE0E}" type="VALUE">
                      <a:rPr lang="en-US" altLang="zh-CN" baseline="0" smtClean="0"/>
                      <a:pPr/>
                      <a:t>[値]</a:t>
                    </a:fld>
                    <a:r>
                      <a:rPr lang="zh-CN" altLang="en-US" baseline="0" dirty="0">
                        <a:latin typeface="ＭＳ Ｐゴシック" panose="020B0600070205080204" pitchFamily="50" charset="-128"/>
                        <a:ea typeface="ＭＳ Ｐゴシック" panose="020B0600070205080204" pitchFamily="50" charset="-128"/>
                      </a:rPr>
                      <a:t>人</a:t>
                    </a:r>
                    <a:r>
                      <a:rPr lang="en-US" altLang="zh-CN" baseline="0" dirty="0"/>
                      <a:t>, 55%</a:t>
                    </a:r>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A759-4FBE-8771-39E3D9E2E86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0～9点</c:v>
                </c:pt>
                <c:pt idx="1">
                  <c:v>未調査</c:v>
                </c:pt>
                <c:pt idx="2">
                  <c:v>区分なし</c:v>
                </c:pt>
                <c:pt idx="3">
                  <c:v>区分3</c:v>
                </c:pt>
                <c:pt idx="4">
                  <c:v>区分4</c:v>
                </c:pt>
                <c:pt idx="5">
                  <c:v>区分5</c:v>
                </c:pt>
                <c:pt idx="6">
                  <c:v>区分6</c:v>
                </c:pt>
              </c:strCache>
            </c:strRef>
          </c:cat>
          <c:val>
            <c:numRef>
              <c:f>Sheet1!$B$2:$B$8</c:f>
              <c:numCache>
                <c:formatCode>General</c:formatCode>
                <c:ptCount val="7"/>
                <c:pt idx="0">
                  <c:v>236</c:v>
                </c:pt>
                <c:pt idx="1">
                  <c:v>7</c:v>
                </c:pt>
                <c:pt idx="2">
                  <c:v>1</c:v>
                </c:pt>
                <c:pt idx="3">
                  <c:v>1</c:v>
                </c:pt>
                <c:pt idx="4">
                  <c:v>17</c:v>
                </c:pt>
                <c:pt idx="5">
                  <c:v>82</c:v>
                </c:pt>
                <c:pt idx="6">
                  <c:v>194</c:v>
                </c:pt>
              </c:numCache>
            </c:numRef>
          </c:val>
          <c:extLst>
            <c:ext xmlns:c16="http://schemas.microsoft.com/office/drawing/2014/chart" uri="{C3380CC4-5D6E-409C-BE32-E72D297353CC}">
              <c16:uniqueId val="{00000010-A759-4FBE-8771-39E3D9E2E866}"/>
            </c:ext>
          </c:extLst>
        </c:ser>
        <c:ser>
          <c:idx val="1"/>
          <c:order val="1"/>
          <c:tx>
            <c:strRef>
              <c:f>Sheet1!$C$1</c:f>
              <c:strCache>
                <c:ptCount val="1"/>
                <c:pt idx="0">
                  <c:v>列1</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12-A759-4FBE-8771-39E3D9E2E866}"/>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14-A759-4FBE-8771-39E3D9E2E866}"/>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16-A759-4FBE-8771-39E3D9E2E866}"/>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18-A759-4FBE-8771-39E3D9E2E866}"/>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1A-A759-4FBE-8771-39E3D9E2E866}"/>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1C-A759-4FBE-8771-39E3D9E2E866}"/>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1E-A759-4FBE-8771-39E3D9E2E866}"/>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20-A759-4FBE-8771-39E3D9E2E866}"/>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0"/>
            <c:showSerName val="0"/>
            <c:showPercent val="0"/>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0～9点</c:v>
                </c:pt>
                <c:pt idx="1">
                  <c:v>未調査</c:v>
                </c:pt>
                <c:pt idx="2">
                  <c:v>区分なし</c:v>
                </c:pt>
                <c:pt idx="3">
                  <c:v>区分3</c:v>
                </c:pt>
                <c:pt idx="4">
                  <c:v>区分4</c:v>
                </c:pt>
                <c:pt idx="5">
                  <c:v>区分5</c:v>
                </c:pt>
                <c:pt idx="6">
                  <c:v>区分6</c:v>
                </c:pt>
              </c:strCache>
            </c:strRef>
          </c:cat>
          <c:val>
            <c:numRef>
              <c:f>Sheet1!$C$2:$C$8</c:f>
              <c:numCache>
                <c:formatCode>General</c:formatCode>
                <c:ptCount val="7"/>
              </c:numCache>
            </c:numRef>
          </c:val>
          <c:extLst>
            <c:ext xmlns:c16="http://schemas.microsoft.com/office/drawing/2014/chart" uri="{C3380CC4-5D6E-409C-BE32-E72D297353CC}">
              <c16:uniqueId val="{00000021-A759-4FBE-8771-39E3D9E2E866}"/>
            </c:ext>
          </c:extLst>
        </c:ser>
        <c:dLbls>
          <c:dLblPos val="bestFit"/>
          <c:showLegendKey val="0"/>
          <c:showVal val="1"/>
          <c:showCatName val="0"/>
          <c:showSerName val="0"/>
          <c:showPercent val="0"/>
          <c:showBubbleSize val="0"/>
          <c:showLeaderLines val="1"/>
        </c:dLbls>
        <c:gapWidth val="147"/>
        <c:splitType val="pos"/>
        <c:splitPos val="5"/>
        <c:secondPieSize val="75"/>
        <c:serLines>
          <c:spPr>
            <a:ln w="9525">
              <a:solidFill>
                <a:schemeClr val="tx1">
                  <a:lumMod val="35000"/>
                  <a:lumOff val="65000"/>
                </a:schemeClr>
              </a:solidFill>
              <a:round/>
            </a:ln>
            <a:effectLst/>
          </c:spPr>
        </c:serLines>
      </c:of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39132095069347"/>
          <c:y val="0.10127598831828714"/>
          <c:w val="0.67856106363850599"/>
          <c:h val="0.82401509330153533"/>
        </c:manualLayout>
      </c:layout>
      <c:ofPieChart>
        <c:ofPieType val="pie"/>
        <c:varyColors val="1"/>
        <c:ser>
          <c:idx val="0"/>
          <c:order val="0"/>
          <c:tx>
            <c:strRef>
              <c:f>Sheet1!$B$1</c:f>
              <c:strCache>
                <c:ptCount val="1"/>
                <c:pt idx="0">
                  <c:v>行動関連項目点数</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872F-48FD-8709-4259EC371A3C}"/>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872F-48FD-8709-4259EC371A3C}"/>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872F-48FD-8709-4259EC371A3C}"/>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872F-48FD-8709-4259EC371A3C}"/>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872F-48FD-8709-4259EC371A3C}"/>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872F-48FD-8709-4259EC371A3C}"/>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872F-48FD-8709-4259EC371A3C}"/>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872F-48FD-8709-4259EC371A3C}"/>
              </c:ext>
            </c:extLst>
          </c:dPt>
          <c:dLbls>
            <c:dLbl>
              <c:idx val="0"/>
              <c:layout>
                <c:manualLayout>
                  <c:x val="-1.172407726587891E-2"/>
                  <c:y val="0.28097864886199597"/>
                </c:manualLayout>
              </c:layout>
              <c:tx>
                <c:rich>
                  <a:bodyPr/>
                  <a:lstStyle/>
                  <a:p>
                    <a:fld id="{1391B3EF-52DA-4AEE-8F40-CA37A2B0837E}" type="CATEGORYNAME">
                      <a:rPr lang="ja-JP" altLang="en-US"/>
                      <a:pPr/>
                      <a:t>[分類名]</a:t>
                    </a:fld>
                    <a:r>
                      <a:rPr lang="en-US" altLang="ja-JP" baseline="0" dirty="0"/>
                      <a:t>, </a:t>
                    </a:r>
                  </a:p>
                  <a:p>
                    <a:fld id="{71529F0E-FE00-4C2F-A3C2-AB83F2D88AEB}" type="VALUE">
                      <a:rPr lang="en-US" altLang="ja-JP" baseline="0" smtClean="0"/>
                      <a:pPr/>
                      <a:t>[値]</a:t>
                    </a:fld>
                    <a:r>
                      <a:rPr lang="ja-JP" altLang="en-US" baseline="0" dirty="0"/>
                      <a:t>人</a:t>
                    </a:r>
                    <a:r>
                      <a:rPr lang="en-US" altLang="ja-JP" baseline="0" dirty="0"/>
                      <a:t>, </a:t>
                    </a:r>
                    <a:fld id="{8EBFB6B2-5097-45EA-858C-0EA8DCEE1162}"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872F-48FD-8709-4259EC371A3C}"/>
                </c:ext>
              </c:extLst>
            </c:dLbl>
            <c:dLbl>
              <c:idx val="1"/>
              <c:layout>
                <c:manualLayout>
                  <c:x val="7.3718750013778379E-3"/>
                  <c:y val="8.3210417787058913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r>
                      <a:rPr lang="ja-JP" altLang="en-US" baseline="0" dirty="0">
                        <a:latin typeface="+mn-lt"/>
                      </a:rPr>
                      <a:t>施設入所に向けて調整中</a:t>
                    </a:r>
                    <a:r>
                      <a:rPr lang="en-US" altLang="ja-JP" baseline="0" dirty="0">
                        <a:latin typeface="+mn-lt"/>
                      </a:rPr>
                      <a:t>, </a:t>
                    </a:r>
                    <a:fld id="{1A96FEA1-08EE-4481-8C05-EA2AF6232B4C}" type="VALUE">
                      <a:rPr lang="en-US" altLang="ja-JP" baseline="0" smtClean="0">
                        <a:latin typeface="+mn-lt"/>
                      </a:rPr>
                      <a:pPr>
                        <a:defRPr/>
                      </a:pPr>
                      <a:t>[値]</a:t>
                    </a:fld>
                    <a:r>
                      <a:rPr lang="ja-JP" altLang="en-US" baseline="0" dirty="0">
                        <a:latin typeface="+mn-lt"/>
                      </a:rPr>
                      <a:t>人</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0309487244269189"/>
                      <c:h val="0.24610313164700542"/>
                    </c:manualLayout>
                  </c15:layout>
                  <c15:dlblFieldTable/>
                  <c15:showDataLabelsRange val="0"/>
                </c:ext>
                <c:ext xmlns:c16="http://schemas.microsoft.com/office/drawing/2014/chart" uri="{C3380CC4-5D6E-409C-BE32-E72D297353CC}">
                  <c16:uniqueId val="{00000003-872F-48FD-8709-4259EC371A3C}"/>
                </c:ext>
              </c:extLst>
            </c:dLbl>
            <c:dLbl>
              <c:idx val="2"/>
              <c:layout>
                <c:manualLayout>
                  <c:x val="1.9242653750155055E-2"/>
                  <c:y val="-3.6658185756053785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99F76CCF-FBBE-47F8-B51D-B0FE633B8877}" type="CATEGORYNAME">
                      <a:rPr lang="ja-JP" altLang="en-US"/>
                      <a:pPr>
                        <a:defRPr/>
                      </a:pPr>
                      <a:t>[分類名]</a:t>
                    </a:fld>
                    <a:r>
                      <a:rPr lang="en-US" altLang="ja-JP" baseline="0" dirty="0"/>
                      <a:t>, </a:t>
                    </a:r>
                    <a:fld id="{2E61165C-0564-4E1F-B3C9-F4487F88B9CB}" type="VALUE">
                      <a:rPr lang="en-US" altLang="ja-JP" baseline="0" smtClean="0"/>
                      <a:pPr>
                        <a:defRPr/>
                      </a:pPr>
                      <a:t>[値]</a:t>
                    </a:fld>
                    <a:r>
                      <a:rPr lang="ja-JP" altLang="en-US" baseline="0" dirty="0"/>
                      <a:t>人</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0"/>
              <c:showBubbleSize val="0"/>
              <c:extLst>
                <c:ext xmlns:c15="http://schemas.microsoft.com/office/drawing/2012/chart" uri="{CE6537A1-D6FC-4f65-9D91-7224C49458BB}">
                  <c15:layout>
                    <c:manualLayout>
                      <c:w val="0.20082146474300042"/>
                      <c:h val="0.36847564804535454"/>
                    </c:manualLayout>
                  </c15:layout>
                  <c15:dlblFieldTable/>
                  <c15:showDataLabelsRange val="0"/>
                </c:ext>
                <c:ext xmlns:c16="http://schemas.microsoft.com/office/drawing/2014/chart" uri="{C3380CC4-5D6E-409C-BE32-E72D297353CC}">
                  <c16:uniqueId val="{00000005-872F-48FD-8709-4259EC371A3C}"/>
                </c:ext>
              </c:extLst>
            </c:dLbl>
            <c:dLbl>
              <c:idx val="3"/>
              <c:layout>
                <c:manualLayout>
                  <c:x val="2.3963099453650216E-2"/>
                  <c:y val="-2.6208005602223278E-7"/>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26D32515-2414-461B-B085-56A8B1AD28C1}" type="CATEGORYNAME">
                      <a:rPr lang="ja-JP" altLang="en-US"/>
                      <a:pPr>
                        <a:defRPr/>
                      </a:pPr>
                      <a:t>[分類名]</a:t>
                    </a:fld>
                    <a:r>
                      <a:rPr lang="en-US" altLang="ja-JP" baseline="0" dirty="0"/>
                      <a:t>, </a:t>
                    </a:r>
                    <a:fld id="{E3DE05D7-2961-4A34-B89C-B03A9DE61BD5}" type="VALUE">
                      <a:rPr lang="en-US" altLang="ja-JP" baseline="0" smtClean="0"/>
                      <a:pPr>
                        <a:defRPr/>
                      </a:pPr>
                      <a:t>[値]</a:t>
                    </a:fld>
                    <a:r>
                      <a:rPr lang="ja-JP" altLang="en-US" baseline="0" dirty="0"/>
                      <a:t>人</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0"/>
              <c:showBubbleSize val="0"/>
              <c:extLst>
                <c:ext xmlns:c15="http://schemas.microsoft.com/office/drawing/2012/chart" uri="{CE6537A1-D6FC-4f65-9D91-7224C49458BB}">
                  <c15:layout>
                    <c:manualLayout>
                      <c:w val="0.23538544093130345"/>
                      <c:h val="0.27343231572889176"/>
                    </c:manualLayout>
                  </c15:layout>
                  <c15:dlblFieldTable/>
                  <c15:showDataLabelsRange val="0"/>
                </c:ext>
                <c:ext xmlns:c16="http://schemas.microsoft.com/office/drawing/2014/chart" uri="{C3380CC4-5D6E-409C-BE32-E72D297353CC}">
                  <c16:uniqueId val="{00000007-872F-48FD-8709-4259EC371A3C}"/>
                </c:ext>
              </c:extLst>
            </c:dLbl>
            <c:dLbl>
              <c:idx val="4"/>
              <c:layout>
                <c:manualLayout>
                  <c:x val="0.10039138680074304"/>
                  <c:y val="7.1274767875694256E-2"/>
                </c:manualLayout>
              </c:layout>
              <c:tx>
                <c:rich>
                  <a:bodyPr/>
                  <a:lstStyle/>
                  <a:p>
                    <a:fld id="{3665A4FD-1F33-4748-B584-7FE8EBC36FB9}" type="CATEGORYNAME">
                      <a:rPr lang="zh-TW" altLang="en-US">
                        <a:latin typeface="ＭＳ Ｐゴシック" panose="020B0600070205080204" pitchFamily="50" charset="-128"/>
                        <a:ea typeface="ＭＳ Ｐゴシック" panose="020B0600070205080204" pitchFamily="50" charset="-128"/>
                      </a:rPr>
                      <a:pPr/>
                      <a:t>[分類名]</a:t>
                    </a:fld>
                    <a:r>
                      <a:rPr lang="en-US" altLang="zh-TW" baseline="0" dirty="0"/>
                      <a:t>, </a:t>
                    </a:r>
                    <a:fld id="{3AB66DC3-6793-417C-BD5C-2B08D26543FB}" type="VALUE">
                      <a:rPr lang="en-US" altLang="zh-TW" baseline="0" smtClean="0">
                        <a:latin typeface="Calibri" panose="020F0502020204030204" pitchFamily="34" charset="0"/>
                        <a:ea typeface="ＭＳ ゴシック" panose="020B0609070205080204" pitchFamily="49" charset="-128"/>
                        <a:cs typeface="Calibri" panose="020F0502020204030204" pitchFamily="34" charset="0"/>
                      </a:rPr>
                      <a:pPr/>
                      <a:t>[値]</a:t>
                    </a:fld>
                    <a:r>
                      <a:rPr lang="zh-TW" altLang="en-US" baseline="0" dirty="0">
                        <a:latin typeface="ＭＳ ゴシック" panose="020B0609070205080204" pitchFamily="49" charset="-128"/>
                        <a:ea typeface="ＭＳ ゴシック" panose="020B0609070205080204" pitchFamily="49" charset="-128"/>
                      </a:rPr>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872F-48FD-8709-4259EC371A3C}"/>
                </c:ext>
              </c:extLst>
            </c:dLbl>
            <c:dLbl>
              <c:idx val="5"/>
              <c:layout>
                <c:manualLayout>
                  <c:x val="7.4196050990294809E-3"/>
                  <c:y val="0.1606807581871188"/>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r>
                      <a:rPr lang="ja-JP" altLang="en-US" baseline="0" dirty="0"/>
                      <a:t>検討した</a:t>
                    </a:r>
                    <a:r>
                      <a:rPr lang="en-US" altLang="ja-JP" baseline="0" dirty="0"/>
                      <a:t>,</a:t>
                    </a:r>
                  </a:p>
                  <a:p>
                    <a:pPr>
                      <a:defRPr/>
                    </a:pPr>
                    <a:r>
                      <a:rPr lang="en-US" altLang="ja-JP" baseline="0" dirty="0"/>
                      <a:t> </a:t>
                    </a:r>
                    <a:fld id="{62C40DD4-FB38-4BC0-B653-9771D1BF4D33}" type="VALUE">
                      <a:rPr lang="en-US" altLang="zh-TW" baseline="0" smtClean="0"/>
                      <a:pPr>
                        <a:defRPr/>
                      </a:pPr>
                      <a:t>[値]</a:t>
                    </a:fld>
                    <a:r>
                      <a:rPr lang="ja-JP" altLang="en-US" baseline="0" dirty="0"/>
                      <a:t>人</a:t>
                    </a:r>
                    <a:r>
                      <a:rPr lang="en-US" altLang="ja-JP" baseline="0" dirty="0"/>
                      <a:t>, 76%</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0"/>
              <c:showBubbleSize val="0"/>
              <c:extLst>
                <c:ext xmlns:c15="http://schemas.microsoft.com/office/drawing/2012/chart" uri="{CE6537A1-D6FC-4f65-9D91-7224C49458BB}">
                  <c15:layout>
                    <c:manualLayout>
                      <c:w val="0.12318223285144672"/>
                      <c:h val="0.25272537050257521"/>
                    </c:manualLayout>
                  </c15:layout>
                  <c15:dlblFieldTable/>
                  <c15:showDataLabelsRange val="0"/>
                </c:ext>
                <c:ext xmlns:c16="http://schemas.microsoft.com/office/drawing/2014/chart" uri="{C3380CC4-5D6E-409C-BE32-E72D297353CC}">
                  <c16:uniqueId val="{0000000B-872F-48FD-8709-4259EC371A3C}"/>
                </c:ext>
              </c:extLst>
            </c:dLbl>
            <c:dLbl>
              <c:idx val="6"/>
              <c:layout>
                <c:manualLayout>
                  <c:x val="1.0306717506612899E-2"/>
                  <c:y val="0.1032463640721840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r>
                      <a:rPr lang="ja-JP" altLang="en-US" baseline="0" dirty="0"/>
                      <a:t>検討した</a:t>
                    </a:r>
                    <a:r>
                      <a:rPr lang="en-US" altLang="ja-JP" baseline="0" dirty="0"/>
                      <a:t>, </a:t>
                    </a:r>
                  </a:p>
                  <a:p>
                    <a:pPr>
                      <a:defRPr/>
                    </a:pPr>
                    <a:fld id="{06A6E166-3364-4703-8519-FE822815576C}" type="VALUE">
                      <a:rPr lang="en-US" altLang="ja-JP" baseline="0" smtClean="0"/>
                      <a:pPr>
                        <a:defRPr/>
                      </a:pPr>
                      <a:t>[値]</a:t>
                    </a:fld>
                    <a:r>
                      <a:rPr lang="ja-JP" altLang="en-US" baseline="0" dirty="0"/>
                      <a:t>人</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0"/>
              <c:showBubbleSize val="0"/>
              <c:extLst>
                <c:ext xmlns:c15="http://schemas.microsoft.com/office/drawing/2012/chart" uri="{CE6537A1-D6FC-4f65-9D91-7224C49458BB}">
                  <c15:layout>
                    <c:manualLayout>
                      <c:w val="0.11372197317326004"/>
                      <c:h val="0.24577081413596924"/>
                    </c:manualLayout>
                  </c15:layout>
                  <c15:dlblFieldTable/>
                  <c15:showDataLabelsRange val="0"/>
                </c:ext>
                <c:ext xmlns:c16="http://schemas.microsoft.com/office/drawing/2014/chart" uri="{C3380CC4-5D6E-409C-BE32-E72D297353CC}">
                  <c16:uniqueId val="{0000000D-872F-48FD-8709-4259EC371A3C}"/>
                </c:ext>
              </c:extLst>
            </c:dLbl>
            <c:dLbl>
              <c:idx val="7"/>
              <c:layout>
                <c:manualLayout>
                  <c:x val="-4.297076444242514E-2"/>
                  <c:y val="-0.23194754397552347"/>
                </c:manualLayout>
              </c:layout>
              <c:tx>
                <c:rich>
                  <a:bodyPr/>
                  <a:lstStyle/>
                  <a:p>
                    <a:r>
                      <a:rPr lang="ja-JP" altLang="en-US" baseline="0" dirty="0"/>
                      <a:t>検討した</a:t>
                    </a:r>
                    <a:r>
                      <a:rPr lang="en-US" altLang="ja-JP" baseline="0" dirty="0"/>
                      <a:t>,</a:t>
                    </a:r>
                    <a:endParaRPr lang="ja-JP" altLang="en-US" baseline="0" dirty="0"/>
                  </a:p>
                  <a:p>
                    <a:r>
                      <a:rPr lang="ja-JP" altLang="en-US" baseline="0" dirty="0"/>
                      <a:t> </a:t>
                    </a:r>
                    <a:fld id="{034476F9-866E-4708-9F14-1DC793BDBE0E}" type="VALUE">
                      <a:rPr lang="en-US" altLang="zh-CN" baseline="0" smtClean="0"/>
                      <a:pPr/>
                      <a:t>[値]</a:t>
                    </a:fld>
                    <a:r>
                      <a:rPr lang="ja-JP" altLang="en-US" baseline="0" dirty="0"/>
                      <a:t>人</a:t>
                    </a:r>
                    <a:r>
                      <a:rPr lang="en-US" altLang="ja-JP" baseline="0" dirty="0"/>
                      <a:t>, </a:t>
                    </a:r>
                    <a:fld id="{E18637B3-718B-497A-AC9D-9A2F1147B87D}" type="PERCENTAGE">
                      <a:rPr lang="en-US" altLang="zh-CN"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872F-48FD-8709-4259EC371A3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Sheet1!$A$2:$A$6</c:f>
              <c:strCache>
                <c:ptCount val="5"/>
                <c:pt idx="0">
                  <c:v>検討していない</c:v>
                </c:pt>
                <c:pt idx="1">
                  <c:v>施設入所に向けて調整中</c:v>
                </c:pt>
                <c:pt idx="2">
                  <c:v>地域生活の継続に向けて調整中</c:v>
                </c:pt>
                <c:pt idx="3">
                  <c:v>施設入所と地域生活の継続を併せて調整中</c:v>
                </c:pt>
                <c:pt idx="4">
                  <c:v>検討継続中</c:v>
                </c:pt>
              </c:strCache>
            </c:strRef>
          </c:cat>
          <c:val>
            <c:numRef>
              <c:f>Sheet1!$B$2:$B$6</c:f>
              <c:numCache>
                <c:formatCode>General</c:formatCode>
                <c:ptCount val="5"/>
                <c:pt idx="0">
                  <c:v>65</c:v>
                </c:pt>
                <c:pt idx="1">
                  <c:v>88</c:v>
                </c:pt>
                <c:pt idx="2">
                  <c:v>57</c:v>
                </c:pt>
                <c:pt idx="3">
                  <c:v>47</c:v>
                </c:pt>
                <c:pt idx="4">
                  <c:v>16</c:v>
                </c:pt>
              </c:numCache>
            </c:numRef>
          </c:val>
          <c:extLst>
            <c:ext xmlns:c16="http://schemas.microsoft.com/office/drawing/2014/chart" uri="{C3380CC4-5D6E-409C-BE32-E72D297353CC}">
              <c16:uniqueId val="{00000010-872F-48FD-8709-4259EC371A3C}"/>
            </c:ext>
          </c:extLst>
        </c:ser>
        <c:ser>
          <c:idx val="1"/>
          <c:order val="1"/>
          <c:tx>
            <c:strRef>
              <c:f>Sheet1!$C$1</c:f>
              <c:strCache>
                <c:ptCount val="1"/>
                <c:pt idx="0">
                  <c:v>列1</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12-872F-48FD-8709-4259EC371A3C}"/>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14-872F-48FD-8709-4259EC371A3C}"/>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16-872F-48FD-8709-4259EC371A3C}"/>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18-872F-48FD-8709-4259EC371A3C}"/>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1A-872F-48FD-8709-4259EC371A3C}"/>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1C-872F-48FD-8709-4259EC371A3C}"/>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1E-872F-48FD-8709-4259EC371A3C}"/>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20-872F-48FD-8709-4259EC371A3C}"/>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0"/>
            <c:showSerName val="0"/>
            <c:showPercent val="0"/>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Sheet1!$A$2:$A$6</c:f>
              <c:strCache>
                <c:ptCount val="5"/>
                <c:pt idx="0">
                  <c:v>検討していない</c:v>
                </c:pt>
                <c:pt idx="1">
                  <c:v>施設入所に向けて調整中</c:v>
                </c:pt>
                <c:pt idx="2">
                  <c:v>地域生活の継続に向けて調整中</c:v>
                </c:pt>
                <c:pt idx="3">
                  <c:v>施設入所と地域生活の継続を併せて調整中</c:v>
                </c:pt>
                <c:pt idx="4">
                  <c:v>検討継続中</c:v>
                </c:pt>
              </c:strCache>
            </c:strRef>
          </c:cat>
          <c:val>
            <c:numRef>
              <c:f>Sheet1!$C$2:$C$6</c:f>
              <c:numCache>
                <c:formatCode>General</c:formatCode>
                <c:ptCount val="5"/>
              </c:numCache>
            </c:numRef>
          </c:val>
          <c:extLst>
            <c:ext xmlns:c16="http://schemas.microsoft.com/office/drawing/2014/chart" uri="{C3380CC4-5D6E-409C-BE32-E72D297353CC}">
              <c16:uniqueId val="{00000021-872F-48FD-8709-4259EC371A3C}"/>
            </c:ext>
          </c:extLst>
        </c:ser>
        <c:dLbls>
          <c:dLblPos val="bestFit"/>
          <c:showLegendKey val="0"/>
          <c:showVal val="1"/>
          <c:showCatName val="0"/>
          <c:showSerName val="0"/>
          <c:showPercent val="0"/>
          <c:showBubbleSize val="0"/>
          <c:showLeaderLines val="1"/>
        </c:dLbls>
        <c:gapWidth val="250"/>
        <c:splitType val="pos"/>
        <c:splitPos val="4"/>
        <c:secondPieSize val="75"/>
        <c:serLines>
          <c:spPr>
            <a:ln w="9525">
              <a:solidFill>
                <a:schemeClr val="tx1">
                  <a:lumMod val="35000"/>
                  <a:lumOff val="65000"/>
                </a:schemeClr>
              </a:solidFill>
              <a:round/>
            </a:ln>
            <a:effectLst/>
          </c:spPr>
        </c:serLines>
      </c:of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39132095069347"/>
          <c:y val="0.10127598831828714"/>
          <c:w val="0.67856106363850599"/>
          <c:h val="0.82401509330153533"/>
        </c:manualLayout>
      </c:layout>
      <c:ofPieChart>
        <c:ofPieType val="pie"/>
        <c:varyColors val="1"/>
        <c:ser>
          <c:idx val="0"/>
          <c:order val="0"/>
          <c:tx>
            <c:strRef>
              <c:f>Sheet1!$B$1</c:f>
              <c:strCache>
                <c:ptCount val="1"/>
                <c:pt idx="0">
                  <c:v>行動関連項目点数</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6C48-4A8E-867E-09E2EFF78511}"/>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6C48-4A8E-867E-09E2EFF78511}"/>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6C48-4A8E-867E-09E2EFF78511}"/>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6C48-4A8E-867E-09E2EFF78511}"/>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6C48-4A8E-867E-09E2EFF78511}"/>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6C48-4A8E-867E-09E2EFF78511}"/>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6C48-4A8E-867E-09E2EFF78511}"/>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6C48-4A8E-867E-09E2EFF78511}"/>
              </c:ext>
            </c:extLst>
          </c:dPt>
          <c:dLbls>
            <c:dLbl>
              <c:idx val="0"/>
              <c:layout>
                <c:manualLayout>
                  <c:x val="-1.172407726587891E-2"/>
                  <c:y val="0.28097864886199597"/>
                </c:manualLayout>
              </c:layout>
              <c:tx>
                <c:rich>
                  <a:bodyPr/>
                  <a:lstStyle/>
                  <a:p>
                    <a:fld id="{1391B3EF-52DA-4AEE-8F40-CA37A2B0837E}" type="CATEGORYNAME">
                      <a:rPr lang="ja-JP" altLang="en-US"/>
                      <a:pPr/>
                      <a:t>[分類名]</a:t>
                    </a:fld>
                    <a:r>
                      <a:rPr lang="en-US" altLang="ja-JP" baseline="0" dirty="0"/>
                      <a:t>, </a:t>
                    </a:r>
                  </a:p>
                  <a:p>
                    <a:fld id="{71529F0E-FE00-4C2F-A3C2-AB83F2D88AEB}" type="VALUE">
                      <a:rPr lang="en-US" altLang="ja-JP" baseline="0" smtClean="0"/>
                      <a:pPr/>
                      <a:t>[値]</a:t>
                    </a:fld>
                    <a:r>
                      <a:rPr lang="ja-JP" altLang="en-US" baseline="0" dirty="0"/>
                      <a:t>人</a:t>
                    </a:r>
                    <a:r>
                      <a:rPr lang="en-US" altLang="ja-JP" baseline="0" dirty="0"/>
                      <a:t>, </a:t>
                    </a:r>
                    <a:fld id="{8EBFB6B2-5097-45EA-858C-0EA8DCEE1162}"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6C48-4A8E-867E-09E2EFF78511}"/>
                </c:ext>
              </c:extLst>
            </c:dLbl>
            <c:dLbl>
              <c:idx val="1"/>
              <c:layout>
                <c:manualLayout>
                  <c:x val="7.3718750013778379E-3"/>
                  <c:y val="8.3210417787058913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r>
                      <a:rPr lang="ja-JP" altLang="en-US" baseline="0" dirty="0">
                        <a:latin typeface="+mn-lt"/>
                      </a:rPr>
                      <a:t>施設入所に向けて調整中</a:t>
                    </a:r>
                    <a:r>
                      <a:rPr lang="en-US" altLang="ja-JP" baseline="0" dirty="0">
                        <a:latin typeface="+mn-lt"/>
                      </a:rPr>
                      <a:t>, </a:t>
                    </a:r>
                    <a:fld id="{1A96FEA1-08EE-4481-8C05-EA2AF6232B4C}" type="VALUE">
                      <a:rPr lang="en-US" altLang="ja-JP" baseline="0" smtClean="0">
                        <a:latin typeface="+mn-lt"/>
                      </a:rPr>
                      <a:pPr>
                        <a:defRPr/>
                      </a:pPr>
                      <a:t>[値]</a:t>
                    </a:fld>
                    <a:r>
                      <a:rPr lang="ja-JP" altLang="en-US" baseline="0" dirty="0">
                        <a:latin typeface="+mn-lt"/>
                      </a:rPr>
                      <a:t>人</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0309487244269189"/>
                      <c:h val="0.24610313164700542"/>
                    </c:manualLayout>
                  </c15:layout>
                  <c15:dlblFieldTable/>
                  <c15:showDataLabelsRange val="0"/>
                </c:ext>
                <c:ext xmlns:c16="http://schemas.microsoft.com/office/drawing/2014/chart" uri="{C3380CC4-5D6E-409C-BE32-E72D297353CC}">
                  <c16:uniqueId val="{00000003-6C48-4A8E-867E-09E2EFF78511}"/>
                </c:ext>
              </c:extLst>
            </c:dLbl>
            <c:dLbl>
              <c:idx val="2"/>
              <c:layout>
                <c:manualLayout>
                  <c:x val="1.9242653750155055E-2"/>
                  <c:y val="-3.6658185756053785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99F76CCF-FBBE-47F8-B51D-B0FE633B8877}" type="CATEGORYNAME">
                      <a:rPr lang="ja-JP" altLang="en-US"/>
                      <a:pPr>
                        <a:defRPr/>
                      </a:pPr>
                      <a:t>[分類名]</a:t>
                    </a:fld>
                    <a:r>
                      <a:rPr lang="en-US" altLang="ja-JP" baseline="0" dirty="0"/>
                      <a:t>, </a:t>
                    </a:r>
                    <a:fld id="{2E61165C-0564-4E1F-B3C9-F4487F88B9CB}" type="VALUE">
                      <a:rPr lang="en-US" altLang="ja-JP" baseline="0" smtClean="0"/>
                      <a:pPr>
                        <a:defRPr/>
                      </a:pPr>
                      <a:t>[値]</a:t>
                    </a:fld>
                    <a:r>
                      <a:rPr lang="ja-JP" altLang="en-US" baseline="0" dirty="0"/>
                      <a:t>人</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0"/>
              <c:showBubbleSize val="0"/>
              <c:extLst>
                <c:ext xmlns:c15="http://schemas.microsoft.com/office/drawing/2012/chart" uri="{CE6537A1-D6FC-4f65-9D91-7224C49458BB}">
                  <c15:layout>
                    <c:manualLayout>
                      <c:w val="0.20082146474300042"/>
                      <c:h val="0.36847564804535454"/>
                    </c:manualLayout>
                  </c15:layout>
                  <c15:dlblFieldTable/>
                  <c15:showDataLabelsRange val="0"/>
                </c:ext>
                <c:ext xmlns:c16="http://schemas.microsoft.com/office/drawing/2014/chart" uri="{C3380CC4-5D6E-409C-BE32-E72D297353CC}">
                  <c16:uniqueId val="{00000005-6C48-4A8E-867E-09E2EFF78511}"/>
                </c:ext>
              </c:extLst>
            </c:dLbl>
            <c:dLbl>
              <c:idx val="3"/>
              <c:layout>
                <c:manualLayout>
                  <c:x val="2.3963099453650216E-2"/>
                  <c:y val="-2.6208005602223278E-7"/>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26D32515-2414-461B-B085-56A8B1AD28C1}" type="CATEGORYNAME">
                      <a:rPr lang="ja-JP" altLang="en-US"/>
                      <a:pPr>
                        <a:defRPr/>
                      </a:pPr>
                      <a:t>[分類名]</a:t>
                    </a:fld>
                    <a:r>
                      <a:rPr lang="en-US" altLang="ja-JP" baseline="0" dirty="0"/>
                      <a:t>, </a:t>
                    </a:r>
                    <a:fld id="{E3DE05D7-2961-4A34-B89C-B03A9DE61BD5}" type="VALUE">
                      <a:rPr lang="en-US" altLang="ja-JP" baseline="0" smtClean="0"/>
                      <a:pPr>
                        <a:defRPr/>
                      </a:pPr>
                      <a:t>[値]</a:t>
                    </a:fld>
                    <a:r>
                      <a:rPr lang="ja-JP" altLang="en-US" baseline="0" dirty="0"/>
                      <a:t>人</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0"/>
              <c:showBubbleSize val="0"/>
              <c:extLst>
                <c:ext xmlns:c15="http://schemas.microsoft.com/office/drawing/2012/chart" uri="{CE6537A1-D6FC-4f65-9D91-7224C49458BB}">
                  <c15:layout>
                    <c:manualLayout>
                      <c:w val="0.23538544093130345"/>
                      <c:h val="0.27343231572889176"/>
                    </c:manualLayout>
                  </c15:layout>
                  <c15:dlblFieldTable/>
                  <c15:showDataLabelsRange val="0"/>
                </c:ext>
                <c:ext xmlns:c16="http://schemas.microsoft.com/office/drawing/2014/chart" uri="{C3380CC4-5D6E-409C-BE32-E72D297353CC}">
                  <c16:uniqueId val="{00000007-6C48-4A8E-867E-09E2EFF78511}"/>
                </c:ext>
              </c:extLst>
            </c:dLbl>
            <c:dLbl>
              <c:idx val="4"/>
              <c:layout>
                <c:manualLayout>
                  <c:x val="0.10039138680074304"/>
                  <c:y val="7.1274767875694256E-2"/>
                </c:manualLayout>
              </c:layout>
              <c:tx>
                <c:rich>
                  <a:bodyPr/>
                  <a:lstStyle/>
                  <a:p>
                    <a:fld id="{3665A4FD-1F33-4748-B584-7FE8EBC36FB9}" type="CATEGORYNAME">
                      <a:rPr lang="zh-TW" altLang="en-US">
                        <a:latin typeface="ＭＳ Ｐゴシック" panose="020B0600070205080204" pitchFamily="50" charset="-128"/>
                        <a:ea typeface="ＭＳ Ｐゴシック" panose="020B0600070205080204" pitchFamily="50" charset="-128"/>
                      </a:rPr>
                      <a:pPr/>
                      <a:t>[分類名]</a:t>
                    </a:fld>
                    <a:r>
                      <a:rPr lang="en-US" altLang="zh-TW" baseline="0" dirty="0"/>
                      <a:t>, </a:t>
                    </a:r>
                    <a:fld id="{3AB66DC3-6793-417C-BD5C-2B08D26543FB}" type="VALUE">
                      <a:rPr lang="en-US" altLang="zh-TW" baseline="0" smtClean="0">
                        <a:latin typeface="Calibri" panose="020F0502020204030204" pitchFamily="34" charset="0"/>
                        <a:ea typeface="ＭＳ ゴシック" panose="020B0609070205080204" pitchFamily="49" charset="-128"/>
                        <a:cs typeface="Calibri" panose="020F0502020204030204" pitchFamily="34" charset="0"/>
                      </a:rPr>
                      <a:pPr/>
                      <a:t>[値]</a:t>
                    </a:fld>
                    <a:r>
                      <a:rPr lang="zh-TW" altLang="en-US" baseline="0" dirty="0">
                        <a:latin typeface="ＭＳ ゴシック" panose="020B0609070205080204" pitchFamily="49" charset="-128"/>
                        <a:ea typeface="ＭＳ ゴシック" panose="020B0609070205080204" pitchFamily="49" charset="-128"/>
                      </a:rPr>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6C48-4A8E-867E-09E2EFF78511}"/>
                </c:ext>
              </c:extLst>
            </c:dLbl>
            <c:dLbl>
              <c:idx val="5"/>
              <c:layout>
                <c:manualLayout>
                  <c:x val="7.4196050990294809E-3"/>
                  <c:y val="0.1606807581871188"/>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r>
                      <a:rPr lang="ja-JP" altLang="en-US" baseline="0" dirty="0"/>
                      <a:t>検討した</a:t>
                    </a:r>
                    <a:r>
                      <a:rPr lang="en-US" altLang="ja-JP" baseline="0" dirty="0"/>
                      <a:t>,</a:t>
                    </a:r>
                  </a:p>
                  <a:p>
                    <a:pPr>
                      <a:defRPr/>
                    </a:pPr>
                    <a:r>
                      <a:rPr lang="en-US" altLang="ja-JP" baseline="0" dirty="0"/>
                      <a:t> </a:t>
                    </a:r>
                    <a:fld id="{62C40DD4-FB38-4BC0-B653-9771D1BF4D33}" type="VALUE">
                      <a:rPr lang="en-US" altLang="zh-TW" baseline="0" smtClean="0"/>
                      <a:pPr>
                        <a:defRPr/>
                      </a:pPr>
                      <a:t>[値]</a:t>
                    </a:fld>
                    <a:r>
                      <a:rPr lang="ja-JP" altLang="en-US" baseline="0" dirty="0"/>
                      <a:t>人</a:t>
                    </a:r>
                    <a:r>
                      <a:rPr lang="en-US" altLang="ja-JP" baseline="0" dirty="0"/>
                      <a:t>, 67%</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0"/>
              <c:showBubbleSize val="0"/>
              <c:extLst>
                <c:ext xmlns:c15="http://schemas.microsoft.com/office/drawing/2012/chart" uri="{CE6537A1-D6FC-4f65-9D91-7224C49458BB}">
                  <c15:layout>
                    <c:manualLayout>
                      <c:w val="0.12318223285144672"/>
                      <c:h val="0.25272537050257521"/>
                    </c:manualLayout>
                  </c15:layout>
                  <c15:dlblFieldTable/>
                  <c15:showDataLabelsRange val="0"/>
                </c:ext>
                <c:ext xmlns:c16="http://schemas.microsoft.com/office/drawing/2014/chart" uri="{C3380CC4-5D6E-409C-BE32-E72D297353CC}">
                  <c16:uniqueId val="{0000000B-6C48-4A8E-867E-09E2EFF78511}"/>
                </c:ext>
              </c:extLst>
            </c:dLbl>
            <c:dLbl>
              <c:idx val="6"/>
              <c:layout>
                <c:manualLayout>
                  <c:x val="1.0306717506612899E-2"/>
                  <c:y val="0.1032463640721840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r>
                      <a:rPr lang="ja-JP" altLang="en-US" baseline="0" dirty="0"/>
                      <a:t>検討した</a:t>
                    </a:r>
                    <a:r>
                      <a:rPr lang="en-US" altLang="ja-JP" baseline="0" dirty="0"/>
                      <a:t>, </a:t>
                    </a:r>
                  </a:p>
                  <a:p>
                    <a:pPr>
                      <a:defRPr/>
                    </a:pPr>
                    <a:fld id="{06A6E166-3364-4703-8519-FE822815576C}" type="VALUE">
                      <a:rPr lang="en-US" altLang="ja-JP" baseline="0" smtClean="0"/>
                      <a:pPr>
                        <a:defRPr/>
                      </a:pPr>
                      <a:t>[値]</a:t>
                    </a:fld>
                    <a:r>
                      <a:rPr lang="ja-JP" altLang="en-US" baseline="0" dirty="0"/>
                      <a:t>人</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0"/>
              <c:showBubbleSize val="0"/>
              <c:extLst>
                <c:ext xmlns:c15="http://schemas.microsoft.com/office/drawing/2012/chart" uri="{CE6537A1-D6FC-4f65-9D91-7224C49458BB}">
                  <c15:layout>
                    <c:manualLayout>
                      <c:w val="0.11372197317326004"/>
                      <c:h val="0.24577081413596924"/>
                    </c:manualLayout>
                  </c15:layout>
                  <c15:dlblFieldTable/>
                  <c15:showDataLabelsRange val="0"/>
                </c:ext>
                <c:ext xmlns:c16="http://schemas.microsoft.com/office/drawing/2014/chart" uri="{C3380CC4-5D6E-409C-BE32-E72D297353CC}">
                  <c16:uniqueId val="{0000000D-6C48-4A8E-867E-09E2EFF78511}"/>
                </c:ext>
              </c:extLst>
            </c:dLbl>
            <c:dLbl>
              <c:idx val="7"/>
              <c:layout>
                <c:manualLayout>
                  <c:x val="-4.297076444242514E-2"/>
                  <c:y val="-0.23194754397552347"/>
                </c:manualLayout>
              </c:layout>
              <c:tx>
                <c:rich>
                  <a:bodyPr/>
                  <a:lstStyle/>
                  <a:p>
                    <a:r>
                      <a:rPr lang="ja-JP" altLang="en-US" baseline="0" dirty="0"/>
                      <a:t>検討した</a:t>
                    </a:r>
                    <a:r>
                      <a:rPr lang="en-US" altLang="ja-JP" baseline="0" dirty="0"/>
                      <a:t>,</a:t>
                    </a:r>
                    <a:endParaRPr lang="ja-JP" altLang="en-US" baseline="0" dirty="0"/>
                  </a:p>
                  <a:p>
                    <a:r>
                      <a:rPr lang="ja-JP" altLang="en-US" baseline="0" dirty="0"/>
                      <a:t> </a:t>
                    </a:r>
                    <a:fld id="{034476F9-866E-4708-9F14-1DC793BDBE0E}" type="VALUE">
                      <a:rPr lang="en-US" altLang="zh-CN" baseline="0" smtClean="0"/>
                      <a:pPr/>
                      <a:t>[値]</a:t>
                    </a:fld>
                    <a:r>
                      <a:rPr lang="ja-JP" altLang="en-US" baseline="0" dirty="0"/>
                      <a:t>人</a:t>
                    </a:r>
                    <a:r>
                      <a:rPr lang="en-US" altLang="ja-JP" baseline="0" dirty="0"/>
                      <a:t>, </a:t>
                    </a:r>
                    <a:fld id="{E18637B3-718B-497A-AC9D-9A2F1147B87D}" type="PERCENTAGE">
                      <a:rPr lang="en-US" altLang="zh-CN"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6C48-4A8E-867E-09E2EFF7851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Sheet1!$A$2:$A$6</c:f>
              <c:strCache>
                <c:ptCount val="5"/>
                <c:pt idx="0">
                  <c:v>検討していない</c:v>
                </c:pt>
                <c:pt idx="1">
                  <c:v>施設入所に向けて調整中</c:v>
                </c:pt>
                <c:pt idx="2">
                  <c:v>地域生活の継続に向けて調整中</c:v>
                </c:pt>
                <c:pt idx="3">
                  <c:v>施設入所と地域生活の継続を併せて調整中</c:v>
                </c:pt>
                <c:pt idx="4">
                  <c:v>検討継続中</c:v>
                </c:pt>
              </c:strCache>
            </c:strRef>
          </c:cat>
          <c:val>
            <c:numRef>
              <c:f>Sheet1!$B$2:$B$6</c:f>
              <c:numCache>
                <c:formatCode>General</c:formatCode>
                <c:ptCount val="5"/>
                <c:pt idx="0">
                  <c:v>175</c:v>
                </c:pt>
                <c:pt idx="1">
                  <c:v>196</c:v>
                </c:pt>
                <c:pt idx="2">
                  <c:v>30</c:v>
                </c:pt>
                <c:pt idx="3">
                  <c:v>105</c:v>
                </c:pt>
                <c:pt idx="4">
                  <c:v>32</c:v>
                </c:pt>
              </c:numCache>
            </c:numRef>
          </c:val>
          <c:extLst>
            <c:ext xmlns:c16="http://schemas.microsoft.com/office/drawing/2014/chart" uri="{C3380CC4-5D6E-409C-BE32-E72D297353CC}">
              <c16:uniqueId val="{00000010-6C48-4A8E-867E-09E2EFF78511}"/>
            </c:ext>
          </c:extLst>
        </c:ser>
        <c:ser>
          <c:idx val="1"/>
          <c:order val="1"/>
          <c:tx>
            <c:strRef>
              <c:f>Sheet1!$C$1</c:f>
              <c:strCache>
                <c:ptCount val="1"/>
                <c:pt idx="0">
                  <c:v>列1</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12-6C48-4A8E-867E-09E2EFF78511}"/>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14-6C48-4A8E-867E-09E2EFF78511}"/>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16-6C48-4A8E-867E-09E2EFF78511}"/>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18-6C48-4A8E-867E-09E2EFF78511}"/>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1A-6C48-4A8E-867E-09E2EFF78511}"/>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1C-6C48-4A8E-867E-09E2EFF78511}"/>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1E-6C48-4A8E-867E-09E2EFF78511}"/>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20-6C48-4A8E-867E-09E2EFF78511}"/>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0"/>
            <c:showSerName val="0"/>
            <c:showPercent val="0"/>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Sheet1!$A$2:$A$6</c:f>
              <c:strCache>
                <c:ptCount val="5"/>
                <c:pt idx="0">
                  <c:v>検討していない</c:v>
                </c:pt>
                <c:pt idx="1">
                  <c:v>施設入所に向けて調整中</c:v>
                </c:pt>
                <c:pt idx="2">
                  <c:v>地域生活の継続に向けて調整中</c:v>
                </c:pt>
                <c:pt idx="3">
                  <c:v>施設入所と地域生活の継続を併せて調整中</c:v>
                </c:pt>
                <c:pt idx="4">
                  <c:v>検討継続中</c:v>
                </c:pt>
              </c:strCache>
            </c:strRef>
          </c:cat>
          <c:val>
            <c:numRef>
              <c:f>Sheet1!$C$2:$C$6</c:f>
              <c:numCache>
                <c:formatCode>General</c:formatCode>
                <c:ptCount val="5"/>
              </c:numCache>
            </c:numRef>
          </c:val>
          <c:extLst>
            <c:ext xmlns:c16="http://schemas.microsoft.com/office/drawing/2014/chart" uri="{C3380CC4-5D6E-409C-BE32-E72D297353CC}">
              <c16:uniqueId val="{00000021-6C48-4A8E-867E-09E2EFF78511}"/>
            </c:ext>
          </c:extLst>
        </c:ser>
        <c:dLbls>
          <c:dLblPos val="bestFit"/>
          <c:showLegendKey val="0"/>
          <c:showVal val="1"/>
          <c:showCatName val="0"/>
          <c:showSerName val="0"/>
          <c:showPercent val="0"/>
          <c:showBubbleSize val="0"/>
          <c:showLeaderLines val="1"/>
        </c:dLbls>
        <c:gapWidth val="250"/>
        <c:splitType val="pos"/>
        <c:splitPos val="4"/>
        <c:secondPieSize val="75"/>
        <c:serLines>
          <c:spPr>
            <a:ln w="9525">
              <a:solidFill>
                <a:schemeClr val="tx1">
                  <a:lumMod val="35000"/>
                  <a:lumOff val="65000"/>
                </a:schemeClr>
              </a:solidFill>
              <a:round/>
            </a:ln>
            <a:effectLst/>
          </c:spPr>
        </c:serLines>
      </c:of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348737418082454"/>
          <c:y val="0.29312391266541871"/>
          <c:w val="0.30223933605613934"/>
          <c:h val="0.48253222411705621"/>
        </c:manualLayout>
      </c:layout>
      <c:pieChart>
        <c:varyColors val="1"/>
        <c:ser>
          <c:idx val="0"/>
          <c:order val="0"/>
          <c:tx>
            <c:strRef>
              <c:f>Sheet1!$B$1</c:f>
              <c:strCache>
                <c:ptCount val="1"/>
                <c:pt idx="0">
                  <c:v>家族等の希望内容</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F2D9-407C-AA7F-13FEF0A8DAF0}"/>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F2D9-407C-AA7F-13FEF0A8DAF0}"/>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F2D9-407C-AA7F-13FEF0A8DAF0}"/>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F2D9-407C-AA7F-13FEF0A8DAF0}"/>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F2D9-407C-AA7F-13FEF0A8DAF0}"/>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F2D9-407C-AA7F-13FEF0A8DAF0}"/>
              </c:ext>
            </c:extLst>
          </c:dPt>
          <c:dLbls>
            <c:dLbl>
              <c:idx val="0"/>
              <c:layout>
                <c:manualLayout>
                  <c:x val="4.1848504642959146E-2"/>
                  <c:y val="-0.19810550030119714"/>
                </c:manualLayout>
              </c:layout>
              <c:tx>
                <c:rich>
                  <a:bodyPr rot="0" spcFirstLastPara="1" vertOverflow="ellipsis" vert="horz" wrap="square" lIns="38100" tIns="19050" rIns="38100" bIns="19050" anchor="ctr" anchorCtr="1">
                    <a:noAutofit/>
                  </a:bodyPr>
                  <a:lstStyle/>
                  <a:p>
                    <a:pPr>
                      <a:defRPr sz="1050" b="0" i="0" u="none" strike="noStrike" kern="1200" baseline="0">
                        <a:solidFill>
                          <a:schemeClr val="tx1">
                            <a:lumMod val="75000"/>
                            <a:lumOff val="25000"/>
                          </a:schemeClr>
                        </a:solidFill>
                        <a:latin typeface="+mn-lt"/>
                        <a:ea typeface="+mn-ea"/>
                        <a:cs typeface="+mn-cs"/>
                      </a:defRPr>
                    </a:pPr>
                    <a:fld id="{C90BEC0D-3BA1-426E-B5B5-0B1E96E53B88}" type="CATEGORYNAME">
                      <a:rPr lang="ja-JP" altLang="en-US" sz="1050"/>
                      <a:pPr>
                        <a:defRPr sz="1050" b="0" i="0" u="none" strike="noStrike" kern="1200" baseline="0">
                          <a:solidFill>
                            <a:schemeClr val="tx1">
                              <a:lumMod val="75000"/>
                              <a:lumOff val="25000"/>
                            </a:schemeClr>
                          </a:solidFill>
                          <a:latin typeface="+mn-lt"/>
                          <a:ea typeface="+mn-ea"/>
                          <a:cs typeface="+mn-cs"/>
                        </a:defRPr>
                      </a:pPr>
                      <a:t>[分類名]</a:t>
                    </a:fld>
                    <a:r>
                      <a:rPr lang="en-US" altLang="ja-JP" sz="1050" baseline="0" dirty="0"/>
                      <a:t>,</a:t>
                    </a:r>
                  </a:p>
                  <a:p>
                    <a:pPr>
                      <a:defRPr sz="1050" b="0" i="0" u="none" strike="noStrike" kern="1200" baseline="0">
                        <a:solidFill>
                          <a:schemeClr val="tx1">
                            <a:lumMod val="75000"/>
                            <a:lumOff val="25000"/>
                          </a:schemeClr>
                        </a:solidFill>
                        <a:latin typeface="+mn-lt"/>
                        <a:ea typeface="+mn-ea"/>
                        <a:cs typeface="+mn-cs"/>
                      </a:defRPr>
                    </a:pPr>
                    <a:r>
                      <a:rPr lang="en-US" altLang="ja-JP" sz="1050" baseline="0" dirty="0"/>
                      <a:t> </a:t>
                    </a:r>
                    <a:fld id="{9B283A2B-3137-4F40-BFBF-1D6E50225102}" type="VALUE">
                      <a:rPr lang="en-US" altLang="ja-JP" sz="1050" baseline="0" smtClean="0"/>
                      <a:pPr>
                        <a:defRPr sz="1050" b="0" i="0" u="none" strike="noStrike" kern="1200" baseline="0">
                          <a:solidFill>
                            <a:schemeClr val="tx1">
                              <a:lumMod val="75000"/>
                              <a:lumOff val="25000"/>
                            </a:schemeClr>
                          </a:solidFill>
                          <a:latin typeface="+mn-lt"/>
                          <a:ea typeface="+mn-ea"/>
                          <a:cs typeface="+mn-cs"/>
                        </a:defRPr>
                      </a:pPr>
                      <a:t>[値]</a:t>
                    </a:fld>
                    <a:r>
                      <a:rPr lang="ja-JP" altLang="en-US" sz="1050" baseline="0" dirty="0"/>
                      <a:t>人</a:t>
                    </a:r>
                    <a:r>
                      <a:rPr lang="en-US" altLang="ja-JP" sz="1050" baseline="0" dirty="0"/>
                      <a:t>, </a:t>
                    </a:r>
                    <a:fld id="{6720D66C-71C0-450B-876D-CFE97FE91D50}" type="PERCENTAGE">
                      <a:rPr lang="en-US" altLang="ja-JP" sz="1050" baseline="0"/>
                      <a:pPr>
                        <a:defRPr sz="1050" b="0" i="0" u="none" strike="noStrike" kern="1200" baseline="0">
                          <a:solidFill>
                            <a:schemeClr val="tx1">
                              <a:lumMod val="75000"/>
                              <a:lumOff val="25000"/>
                            </a:schemeClr>
                          </a:solidFill>
                          <a:latin typeface="+mn-lt"/>
                          <a:ea typeface="+mn-ea"/>
                          <a:cs typeface="+mn-cs"/>
                        </a:defRPr>
                      </a:pPr>
                      <a:t>[パーセンテージ]</a:t>
                    </a:fld>
                    <a:endParaRPr lang="en-US" altLang="ja-JP" sz="105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9188637582882415"/>
                      <c:h val="0.33747294681805645"/>
                    </c:manualLayout>
                  </c15:layout>
                  <c15:dlblFieldTable/>
                  <c15:showDataLabelsRange val="0"/>
                </c:ext>
                <c:ext xmlns:c16="http://schemas.microsoft.com/office/drawing/2014/chart" uri="{C3380CC4-5D6E-409C-BE32-E72D297353CC}">
                  <c16:uniqueId val="{00000001-F2D9-407C-AA7F-13FEF0A8DAF0}"/>
                </c:ext>
              </c:extLst>
            </c:dLbl>
            <c:dLbl>
              <c:idx val="1"/>
              <c:layout>
                <c:manualLayout>
                  <c:x val="-1.6865040119335241E-2"/>
                  <c:y val="0.17972404927861479"/>
                </c:manualLayout>
              </c:layout>
              <c:tx>
                <c:rich>
                  <a:bodyPr rot="0" spcFirstLastPara="1" vertOverflow="ellipsis" vert="horz" wrap="square" lIns="38100" tIns="19050" rIns="38100" bIns="19050" anchor="ctr" anchorCtr="1">
                    <a:noAutofit/>
                  </a:bodyPr>
                  <a:lstStyle/>
                  <a:p>
                    <a:pPr>
                      <a:defRPr sz="1050" b="0" i="0" u="none" strike="noStrike" kern="1200" baseline="0">
                        <a:solidFill>
                          <a:schemeClr val="tx1">
                            <a:lumMod val="75000"/>
                            <a:lumOff val="25000"/>
                          </a:schemeClr>
                        </a:solidFill>
                        <a:latin typeface="+mn-lt"/>
                        <a:ea typeface="+mn-ea"/>
                        <a:cs typeface="+mn-cs"/>
                      </a:defRPr>
                    </a:pPr>
                    <a:fld id="{75C24D58-1747-49B6-83C4-81CC5A397A37}" type="CATEGORYNAME">
                      <a:rPr lang="ja-JP" altLang="en-US" sz="1050"/>
                      <a:pPr>
                        <a:defRPr sz="1050" b="0" i="0" u="none" strike="noStrike" kern="1200" baseline="0">
                          <a:solidFill>
                            <a:schemeClr val="tx1">
                              <a:lumMod val="75000"/>
                              <a:lumOff val="25000"/>
                            </a:schemeClr>
                          </a:solidFill>
                          <a:latin typeface="+mn-lt"/>
                          <a:ea typeface="+mn-ea"/>
                          <a:cs typeface="+mn-cs"/>
                        </a:defRPr>
                      </a:pPr>
                      <a:t>[分類名]</a:t>
                    </a:fld>
                    <a:r>
                      <a:rPr lang="en-US" altLang="ja-JP" sz="1050" baseline="0" dirty="0"/>
                      <a:t>, </a:t>
                    </a:r>
                    <a:fld id="{041EF414-3066-4E1F-921D-2AFE81B8AA28}" type="VALUE">
                      <a:rPr lang="en-US" altLang="ja-JP" sz="1050" baseline="0" smtClean="0"/>
                      <a:pPr>
                        <a:defRPr sz="1050" b="0" i="0" u="none" strike="noStrike" kern="1200" baseline="0">
                          <a:solidFill>
                            <a:schemeClr val="tx1">
                              <a:lumMod val="75000"/>
                              <a:lumOff val="25000"/>
                            </a:schemeClr>
                          </a:solidFill>
                          <a:latin typeface="+mn-lt"/>
                          <a:ea typeface="+mn-ea"/>
                          <a:cs typeface="+mn-cs"/>
                        </a:defRPr>
                      </a:pPr>
                      <a:t>[値]</a:t>
                    </a:fld>
                    <a:r>
                      <a:rPr lang="ja-JP" altLang="en-US" sz="1050" baseline="0" dirty="0"/>
                      <a:t>人</a:t>
                    </a:r>
                    <a:r>
                      <a:rPr lang="en-US" altLang="ja-JP" sz="1050" baseline="0" dirty="0"/>
                      <a:t>, </a:t>
                    </a:r>
                    <a:fld id="{FA717E56-CB54-41E0-A178-E56F1D9E0CEC}" type="PERCENTAGE">
                      <a:rPr lang="en-US" altLang="ja-JP" sz="1050" baseline="0"/>
                      <a:pPr>
                        <a:defRPr sz="1050" b="0" i="0" u="none" strike="noStrike" kern="1200" baseline="0">
                          <a:solidFill>
                            <a:schemeClr val="tx1">
                              <a:lumMod val="75000"/>
                              <a:lumOff val="25000"/>
                            </a:schemeClr>
                          </a:solidFill>
                          <a:latin typeface="+mn-lt"/>
                          <a:ea typeface="+mn-ea"/>
                          <a:cs typeface="+mn-cs"/>
                        </a:defRPr>
                      </a:pPr>
                      <a:t>[パーセンテージ]</a:t>
                    </a:fld>
                    <a:endParaRPr lang="en-US" altLang="ja-JP" sz="105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47712821591496779"/>
                      <c:h val="0.1880087866222222"/>
                    </c:manualLayout>
                  </c15:layout>
                  <c15:dlblFieldTable/>
                  <c15:showDataLabelsRange val="0"/>
                </c:ext>
                <c:ext xmlns:c16="http://schemas.microsoft.com/office/drawing/2014/chart" uri="{C3380CC4-5D6E-409C-BE32-E72D297353CC}">
                  <c16:uniqueId val="{00000003-F2D9-407C-AA7F-13FEF0A8DAF0}"/>
                </c:ext>
              </c:extLst>
            </c:dLbl>
            <c:dLbl>
              <c:idx val="2"/>
              <c:layout>
                <c:manualLayout>
                  <c:x val="-4.9015451412401739E-2"/>
                  <c:y val="0.16452516995647018"/>
                </c:manualLayout>
              </c:layout>
              <c:tx>
                <c:rich>
                  <a:bodyPr rot="0" spcFirstLastPara="1" vertOverflow="ellipsis" vert="horz" wrap="square" lIns="38100" tIns="19050" rIns="38100" bIns="19050" anchor="ctr" anchorCtr="1">
                    <a:noAutofit/>
                  </a:bodyPr>
                  <a:lstStyle/>
                  <a:p>
                    <a:pPr>
                      <a:defRPr sz="1050" b="0" i="0" u="none" strike="noStrike" kern="1200" baseline="0">
                        <a:solidFill>
                          <a:schemeClr val="tx1">
                            <a:lumMod val="75000"/>
                            <a:lumOff val="25000"/>
                          </a:schemeClr>
                        </a:solidFill>
                        <a:latin typeface="+mn-lt"/>
                        <a:ea typeface="+mn-ea"/>
                        <a:cs typeface="+mn-cs"/>
                      </a:defRPr>
                    </a:pPr>
                    <a:fld id="{8D23A949-368D-4754-9CD5-7120344AE382}" type="CATEGORYNAME">
                      <a:rPr lang="ja-JP" altLang="en-US" sz="1050"/>
                      <a:pPr>
                        <a:defRPr sz="1050" b="0" i="0" u="none" strike="noStrike" kern="1200" baseline="0">
                          <a:solidFill>
                            <a:schemeClr val="tx1">
                              <a:lumMod val="75000"/>
                              <a:lumOff val="25000"/>
                            </a:schemeClr>
                          </a:solidFill>
                          <a:latin typeface="+mn-lt"/>
                          <a:ea typeface="+mn-ea"/>
                          <a:cs typeface="+mn-cs"/>
                        </a:defRPr>
                      </a:pPr>
                      <a:t>[分類名]</a:t>
                    </a:fld>
                    <a:r>
                      <a:rPr lang="en-US" altLang="ja-JP" sz="1050" baseline="0" dirty="0"/>
                      <a:t>, </a:t>
                    </a:r>
                    <a:fld id="{C21D0EAF-7503-48D0-8198-F06767B58F5F}" type="VALUE">
                      <a:rPr lang="en-US" altLang="ja-JP" sz="1050" baseline="0" smtClean="0"/>
                      <a:pPr>
                        <a:defRPr sz="1050" b="0" i="0" u="none" strike="noStrike" kern="1200" baseline="0">
                          <a:solidFill>
                            <a:schemeClr val="tx1">
                              <a:lumMod val="75000"/>
                              <a:lumOff val="25000"/>
                            </a:schemeClr>
                          </a:solidFill>
                          <a:latin typeface="+mn-lt"/>
                          <a:ea typeface="+mn-ea"/>
                          <a:cs typeface="+mn-cs"/>
                        </a:defRPr>
                      </a:pPr>
                      <a:t>[値]</a:t>
                    </a:fld>
                    <a:r>
                      <a:rPr lang="ja-JP" altLang="en-US" sz="1050" baseline="0" dirty="0"/>
                      <a:t>人</a:t>
                    </a:r>
                    <a:r>
                      <a:rPr lang="en-US" altLang="ja-JP" sz="1050" baseline="0" dirty="0"/>
                      <a:t>, </a:t>
                    </a:r>
                    <a:fld id="{C1B9017F-C631-4089-A859-C2D5B7A3102E}" type="PERCENTAGE">
                      <a:rPr lang="en-US" altLang="ja-JP" sz="1050" baseline="0"/>
                      <a:pPr>
                        <a:defRPr sz="1050" b="0" i="0" u="none" strike="noStrike" kern="1200" baseline="0">
                          <a:solidFill>
                            <a:schemeClr val="tx1">
                              <a:lumMod val="75000"/>
                              <a:lumOff val="25000"/>
                            </a:schemeClr>
                          </a:solidFill>
                          <a:latin typeface="+mn-lt"/>
                          <a:ea typeface="+mn-ea"/>
                          <a:cs typeface="+mn-cs"/>
                        </a:defRPr>
                      </a:pPr>
                      <a:t>[パーセンテージ]</a:t>
                    </a:fld>
                    <a:endParaRPr lang="en-US" altLang="ja-JP" sz="105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45953258755239251"/>
                      <c:h val="0.13827225965235709"/>
                    </c:manualLayout>
                  </c15:layout>
                  <c15:dlblFieldTable/>
                  <c15:showDataLabelsRange val="0"/>
                </c:ext>
                <c:ext xmlns:c16="http://schemas.microsoft.com/office/drawing/2014/chart" uri="{C3380CC4-5D6E-409C-BE32-E72D297353CC}">
                  <c16:uniqueId val="{00000005-F2D9-407C-AA7F-13FEF0A8DAF0}"/>
                </c:ext>
              </c:extLst>
            </c:dLbl>
            <c:dLbl>
              <c:idx val="3"/>
              <c:layout>
                <c:manualLayout>
                  <c:x val="-7.9538113850915859E-2"/>
                  <c:y val="6.5088153863753134E-2"/>
                </c:manualLayout>
              </c:layout>
              <c:tx>
                <c:rich>
                  <a:bodyPr rot="0" spcFirstLastPara="1" vertOverflow="ellipsis" vert="horz" wrap="square" lIns="38100" tIns="19050" rIns="38100" bIns="19050" anchor="ctr" anchorCtr="1">
                    <a:noAutofit/>
                  </a:bodyPr>
                  <a:lstStyle/>
                  <a:p>
                    <a:pPr>
                      <a:defRPr sz="1050" b="0" i="0" u="none" strike="noStrike" kern="1200" baseline="0">
                        <a:solidFill>
                          <a:schemeClr val="tx1">
                            <a:lumMod val="75000"/>
                            <a:lumOff val="25000"/>
                          </a:schemeClr>
                        </a:solidFill>
                        <a:latin typeface="+mn-lt"/>
                        <a:ea typeface="+mn-ea"/>
                        <a:cs typeface="+mn-cs"/>
                      </a:defRPr>
                    </a:pPr>
                    <a:fld id="{C3A44A5F-D208-4FF0-886D-AAA56D4AEC9A}" type="CATEGORYNAME">
                      <a:rPr lang="ja-JP" altLang="en-US" sz="1050"/>
                      <a:pPr>
                        <a:defRPr sz="1050" b="0" i="0" u="none" strike="noStrike" kern="1200" baseline="0">
                          <a:solidFill>
                            <a:schemeClr val="tx1">
                              <a:lumMod val="75000"/>
                              <a:lumOff val="25000"/>
                            </a:schemeClr>
                          </a:solidFill>
                          <a:latin typeface="+mn-lt"/>
                          <a:ea typeface="+mn-ea"/>
                          <a:cs typeface="+mn-cs"/>
                        </a:defRPr>
                      </a:pPr>
                      <a:t>[分類名]</a:t>
                    </a:fld>
                    <a:r>
                      <a:rPr lang="en-US" altLang="ja-JP" sz="1050" baseline="0" dirty="0"/>
                      <a:t>, </a:t>
                    </a:r>
                    <a:fld id="{84B9FAA8-5C89-4354-8611-695033B70421}" type="VALUE">
                      <a:rPr lang="en-US" altLang="ja-JP" sz="1050" baseline="0" smtClean="0"/>
                      <a:pPr>
                        <a:defRPr sz="1050" b="0" i="0" u="none" strike="noStrike" kern="1200" baseline="0">
                          <a:solidFill>
                            <a:schemeClr val="tx1">
                              <a:lumMod val="75000"/>
                              <a:lumOff val="25000"/>
                            </a:schemeClr>
                          </a:solidFill>
                          <a:latin typeface="+mn-lt"/>
                          <a:ea typeface="+mn-ea"/>
                          <a:cs typeface="+mn-cs"/>
                        </a:defRPr>
                      </a:pPr>
                      <a:t>[値]</a:t>
                    </a:fld>
                    <a:r>
                      <a:rPr lang="ja-JP" altLang="en-US" sz="1050" baseline="0" dirty="0"/>
                      <a:t>人</a:t>
                    </a:r>
                    <a:r>
                      <a:rPr lang="en-US" altLang="ja-JP" sz="1050" baseline="0" dirty="0"/>
                      <a:t>, </a:t>
                    </a:r>
                    <a:fld id="{F33A99DE-44E1-4303-BF2C-0C30A49A8FF7}" type="PERCENTAGE">
                      <a:rPr lang="en-US" altLang="ja-JP" sz="1050" baseline="0"/>
                      <a:pPr>
                        <a:defRPr sz="1050" b="0" i="0" u="none" strike="noStrike" kern="1200" baseline="0">
                          <a:solidFill>
                            <a:schemeClr val="tx1">
                              <a:lumMod val="75000"/>
                              <a:lumOff val="25000"/>
                            </a:schemeClr>
                          </a:solidFill>
                          <a:latin typeface="+mn-lt"/>
                          <a:ea typeface="+mn-ea"/>
                          <a:cs typeface="+mn-cs"/>
                        </a:defRPr>
                      </a:pPr>
                      <a:t>[パーセンテージ]</a:t>
                    </a:fld>
                    <a:endParaRPr lang="en-US" altLang="ja-JP" sz="105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43496854038178007"/>
                      <c:h val="9.4506112878471771E-2"/>
                    </c:manualLayout>
                  </c15:layout>
                  <c15:dlblFieldTable/>
                  <c15:showDataLabelsRange val="0"/>
                </c:ext>
                <c:ext xmlns:c16="http://schemas.microsoft.com/office/drawing/2014/chart" uri="{C3380CC4-5D6E-409C-BE32-E72D297353CC}">
                  <c16:uniqueId val="{00000007-F2D9-407C-AA7F-13FEF0A8DAF0}"/>
                </c:ext>
              </c:extLst>
            </c:dLbl>
            <c:dLbl>
              <c:idx val="4"/>
              <c:layout>
                <c:manualLayout>
                  <c:x val="-0.10722134767388905"/>
                  <c:y val="-1.4931075137919156E-2"/>
                </c:manualLayout>
              </c:layout>
              <c:tx>
                <c:rich>
                  <a:bodyPr rot="0" spcFirstLastPara="1" vertOverflow="ellipsis" vert="horz" wrap="square" lIns="38100" tIns="19050" rIns="38100" bIns="19050" anchor="ctr" anchorCtr="1">
                    <a:noAutofit/>
                  </a:bodyPr>
                  <a:lstStyle/>
                  <a:p>
                    <a:pPr>
                      <a:defRPr sz="1050" b="0" i="0" u="none" strike="noStrike" kern="1200" baseline="0">
                        <a:solidFill>
                          <a:schemeClr val="tx1">
                            <a:lumMod val="75000"/>
                            <a:lumOff val="25000"/>
                          </a:schemeClr>
                        </a:solidFill>
                        <a:latin typeface="+mn-lt"/>
                        <a:ea typeface="+mn-ea"/>
                        <a:cs typeface="+mn-cs"/>
                      </a:defRPr>
                    </a:pPr>
                    <a:fld id="{A075211A-7DEF-41B6-BD3F-2C053D4A8FD7}" type="CATEGORYNAME">
                      <a:rPr lang="ja-JP" altLang="en-US" sz="1050"/>
                      <a:pPr>
                        <a:defRPr sz="1050" b="0" i="0" u="none" strike="noStrike" kern="1200" baseline="0">
                          <a:solidFill>
                            <a:schemeClr val="tx1">
                              <a:lumMod val="75000"/>
                              <a:lumOff val="25000"/>
                            </a:schemeClr>
                          </a:solidFill>
                          <a:latin typeface="+mn-lt"/>
                          <a:ea typeface="+mn-ea"/>
                          <a:cs typeface="+mn-cs"/>
                        </a:defRPr>
                      </a:pPr>
                      <a:t>[分類名]</a:t>
                    </a:fld>
                    <a:r>
                      <a:rPr lang="en-US" altLang="ja-JP" sz="1050" baseline="0" dirty="0"/>
                      <a:t>, </a:t>
                    </a:r>
                    <a:fld id="{ED4DFA39-CAC3-49E8-B3CD-772300E00CB9}" type="VALUE">
                      <a:rPr lang="en-US" altLang="ja-JP" sz="1050" baseline="0" smtClean="0"/>
                      <a:pPr>
                        <a:defRPr sz="1050" b="0" i="0" u="none" strike="noStrike" kern="1200" baseline="0">
                          <a:solidFill>
                            <a:schemeClr val="tx1">
                              <a:lumMod val="75000"/>
                              <a:lumOff val="25000"/>
                            </a:schemeClr>
                          </a:solidFill>
                          <a:latin typeface="+mn-lt"/>
                          <a:ea typeface="+mn-ea"/>
                          <a:cs typeface="+mn-cs"/>
                        </a:defRPr>
                      </a:pPr>
                      <a:t>[値]</a:t>
                    </a:fld>
                    <a:r>
                      <a:rPr lang="ja-JP" altLang="en-US" sz="1050" baseline="0" dirty="0"/>
                      <a:t>人</a:t>
                    </a:r>
                    <a:r>
                      <a:rPr lang="en-US" altLang="ja-JP" sz="1050" baseline="0" dirty="0"/>
                      <a:t>, </a:t>
                    </a:r>
                    <a:fld id="{E91BFEC6-6738-40CB-B831-B4C3BF618275}" type="PERCENTAGE">
                      <a:rPr lang="en-US" altLang="ja-JP" sz="1050" baseline="0"/>
                      <a:pPr>
                        <a:defRPr sz="1050" b="0" i="0" u="none" strike="noStrike" kern="1200" baseline="0">
                          <a:solidFill>
                            <a:schemeClr val="tx1">
                              <a:lumMod val="75000"/>
                              <a:lumOff val="25000"/>
                            </a:schemeClr>
                          </a:solidFill>
                          <a:latin typeface="+mn-lt"/>
                          <a:ea typeface="+mn-ea"/>
                          <a:cs typeface="+mn-cs"/>
                        </a:defRPr>
                      </a:pPr>
                      <a:t>[パーセンテージ]</a:t>
                    </a:fld>
                    <a:endParaRPr lang="en-US" altLang="ja-JP" sz="105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41730898931694849"/>
                      <c:h val="9.2491960915136479E-2"/>
                    </c:manualLayout>
                  </c15:layout>
                  <c15:dlblFieldTable/>
                  <c15:showDataLabelsRange val="0"/>
                </c:ext>
                <c:ext xmlns:c16="http://schemas.microsoft.com/office/drawing/2014/chart" uri="{C3380CC4-5D6E-409C-BE32-E72D297353CC}">
                  <c16:uniqueId val="{00000009-F2D9-407C-AA7F-13FEF0A8DAF0}"/>
                </c:ext>
              </c:extLst>
            </c:dLbl>
            <c:dLbl>
              <c:idx val="5"/>
              <c:layout>
                <c:manualLayout>
                  <c:x val="0.12330641021682581"/>
                  <c:y val="-2.0134245939460383E-2"/>
                </c:manualLayout>
              </c:layout>
              <c:tx>
                <c:rich>
                  <a:bodyPr rot="0" spcFirstLastPara="1" vertOverflow="ellipsis" vert="horz" wrap="square" lIns="38100" tIns="19050" rIns="38100" bIns="19050" anchor="ctr" anchorCtr="1">
                    <a:noAutofit/>
                  </a:bodyPr>
                  <a:lstStyle/>
                  <a:p>
                    <a:pPr>
                      <a:defRPr sz="1050" b="0" i="0" u="none" strike="noStrike" kern="1200" baseline="0">
                        <a:solidFill>
                          <a:schemeClr val="tx1">
                            <a:lumMod val="75000"/>
                            <a:lumOff val="25000"/>
                          </a:schemeClr>
                        </a:solidFill>
                        <a:latin typeface="+mn-lt"/>
                        <a:ea typeface="+mn-ea"/>
                        <a:cs typeface="+mn-cs"/>
                      </a:defRPr>
                    </a:pPr>
                    <a:fld id="{974D64A0-AF84-4469-91B8-E43124DB039D}" type="CATEGORYNAME">
                      <a:rPr lang="ja-JP" altLang="en-US" sz="1050"/>
                      <a:pPr>
                        <a:defRPr sz="1050" b="0" i="0" u="none" strike="noStrike" kern="1200" baseline="0">
                          <a:solidFill>
                            <a:schemeClr val="tx1">
                              <a:lumMod val="75000"/>
                              <a:lumOff val="25000"/>
                            </a:schemeClr>
                          </a:solidFill>
                          <a:latin typeface="+mn-lt"/>
                          <a:ea typeface="+mn-ea"/>
                          <a:cs typeface="+mn-cs"/>
                        </a:defRPr>
                      </a:pPr>
                      <a:t>[分類名]</a:t>
                    </a:fld>
                    <a:r>
                      <a:rPr lang="en-US" altLang="ja-JP" sz="1050" baseline="0" dirty="0"/>
                      <a:t>, </a:t>
                    </a:r>
                    <a:fld id="{185291DF-BA9C-466B-917D-B2D26F64783F}" type="VALUE">
                      <a:rPr lang="en-US" altLang="ja-JP" sz="1050" baseline="0" smtClean="0"/>
                      <a:pPr>
                        <a:defRPr sz="1050" b="0" i="0" u="none" strike="noStrike" kern="1200" baseline="0">
                          <a:solidFill>
                            <a:schemeClr val="tx1">
                              <a:lumMod val="75000"/>
                              <a:lumOff val="25000"/>
                            </a:schemeClr>
                          </a:solidFill>
                          <a:latin typeface="+mn-lt"/>
                          <a:ea typeface="+mn-ea"/>
                          <a:cs typeface="+mn-cs"/>
                        </a:defRPr>
                      </a:pPr>
                      <a:t>[値]</a:t>
                    </a:fld>
                    <a:r>
                      <a:rPr lang="ja-JP" altLang="en-US" sz="1050" baseline="0" dirty="0"/>
                      <a:t>人</a:t>
                    </a:r>
                    <a:r>
                      <a:rPr lang="en-US" altLang="ja-JP" sz="1050" baseline="0" dirty="0"/>
                      <a:t>, </a:t>
                    </a:r>
                    <a:fld id="{F09D74CA-2253-465A-9630-1786B813B735}" type="PERCENTAGE">
                      <a:rPr lang="en-US" altLang="ja-JP" sz="1050" baseline="0"/>
                      <a:pPr>
                        <a:defRPr sz="1050" b="0" i="0" u="none" strike="noStrike" kern="1200" baseline="0">
                          <a:solidFill>
                            <a:schemeClr val="tx1">
                              <a:lumMod val="75000"/>
                              <a:lumOff val="25000"/>
                            </a:schemeClr>
                          </a:solidFill>
                          <a:latin typeface="+mn-lt"/>
                          <a:ea typeface="+mn-ea"/>
                          <a:cs typeface="+mn-cs"/>
                        </a:defRPr>
                      </a:pPr>
                      <a:t>[パーセンテージ]</a:t>
                    </a:fld>
                    <a:endParaRPr lang="en-US" altLang="ja-JP" sz="105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layout>
                    <c:manualLayout>
                      <c:w val="0.14863125815315975"/>
                      <c:h val="6.9620822337381691E-2"/>
                    </c:manualLayout>
                  </c15:layout>
                  <c15:dlblFieldTable/>
                  <c15:showDataLabelsRange val="0"/>
                </c:ext>
                <c:ext xmlns:c16="http://schemas.microsoft.com/office/drawing/2014/chart" uri="{C3380CC4-5D6E-409C-BE32-E72D297353CC}">
                  <c16:uniqueId val="{0000000B-F2D9-407C-AA7F-13FEF0A8DAF0}"/>
                </c:ext>
              </c:extLst>
            </c:dLbl>
            <c:dLbl>
              <c:idx val="6"/>
              <c:layout>
                <c:manualLayout>
                  <c:x val="-0.2261825920168852"/>
                  <c:y val="-4.4640643153238879E-3"/>
                </c:manualLayout>
              </c:layout>
              <c:spPr>
                <a:noFill/>
                <a:ln>
                  <a:noFill/>
                </a:ln>
                <a:effectLst/>
              </c:spPr>
              <c:txPr>
                <a:bodyPr rot="0" spcFirstLastPara="1" vertOverflow="ellipsis" vert="horz" wrap="square" lIns="38100" tIns="19050" rIns="38100" bIns="19050" anchor="ctr" anchorCtr="1">
                  <a:noAutofit/>
                </a:bodyPr>
                <a:lstStyle/>
                <a:p>
                  <a:pPr>
                    <a:defRPr sz="105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40758571102554197"/>
                      <c:h val="0.11127098543343611"/>
                    </c:manualLayout>
                  </c15:layout>
                </c:ext>
                <c:ext xmlns:c16="http://schemas.microsoft.com/office/drawing/2014/chart" uri="{C3380CC4-5D6E-409C-BE32-E72D297353CC}">
                  <c16:uniqueId val="{0000000C-F2D9-407C-AA7F-13FEF0A8DAF0}"/>
                </c:ext>
              </c:extLst>
            </c:dLbl>
            <c:dLbl>
              <c:idx val="7"/>
              <c:layout>
                <c:manualLayout>
                  <c:x val="0.35768409900344639"/>
                  <c:y val="-6.2604352710674271E-2"/>
                </c:manualLayout>
              </c:layout>
              <c:spPr>
                <a:noFill/>
                <a:ln>
                  <a:noFill/>
                </a:ln>
                <a:effectLst/>
              </c:spPr>
              <c:txPr>
                <a:bodyPr rot="0" spcFirstLastPara="1" vertOverflow="ellipsis" vert="horz" wrap="square" lIns="38100" tIns="19050" rIns="38100" bIns="19050" anchor="ctr" anchorCtr="1">
                  <a:noAutofit/>
                </a:bodyPr>
                <a:lstStyle/>
                <a:p>
                  <a:pPr>
                    <a:defRPr sz="105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52074596766678227"/>
                      <c:h val="8.922673360228367E-2"/>
                    </c:manualLayout>
                  </c15:layout>
                </c:ext>
                <c:ext xmlns:c16="http://schemas.microsoft.com/office/drawing/2014/chart" uri="{C3380CC4-5D6E-409C-BE32-E72D297353CC}">
                  <c16:uniqueId val="{0000000D-F2D9-407C-AA7F-13FEF0A8DAF0}"/>
                </c:ext>
              </c:extLst>
            </c:dLbl>
            <c:dLbl>
              <c:idx val="8"/>
              <c:layout>
                <c:manualLayout>
                  <c:x val="0.17249456494952611"/>
                  <c:y val="-6.4735875643639259E-4"/>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E-F2D9-407C-AA7F-13FEF0A8DAF0}"/>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15:spPr xmlns:c15="http://schemas.microsoft.com/office/drawing/2012/chart">
                  <a:prstGeom prst="rect">
                    <a:avLst/>
                  </a:prstGeom>
                </c15:spPr>
              </c:ext>
            </c:extLst>
          </c:dLbls>
          <c:cat>
            <c:strRef>
              <c:f>Sheet1!$A$2:$A$7</c:f>
              <c:strCache>
                <c:ptCount val="6"/>
                <c:pt idx="0">
                  <c:v>家族等の希望により待機している</c:v>
                </c:pt>
                <c:pt idx="1">
                  <c:v>地域生活を継続するための障がい福祉サービスが不足しているため</c:v>
                </c:pt>
                <c:pt idx="2">
                  <c:v>支援方法の整理や環境調整により、本人の行動改善や生活能力の習得を図るため</c:v>
                </c:pt>
                <c:pt idx="3">
                  <c:v>本人の希望により待機している</c:v>
                </c:pt>
                <c:pt idx="4">
                  <c:v>家族から不適切な扱いを受けているため</c:v>
                </c:pt>
                <c:pt idx="5">
                  <c:v>その他</c:v>
                </c:pt>
              </c:strCache>
            </c:strRef>
          </c:cat>
          <c:val>
            <c:numRef>
              <c:f>Sheet1!$B$2:$B$7</c:f>
              <c:numCache>
                <c:formatCode>General</c:formatCode>
                <c:ptCount val="6"/>
                <c:pt idx="0">
                  <c:v>411</c:v>
                </c:pt>
                <c:pt idx="1">
                  <c:v>43</c:v>
                </c:pt>
                <c:pt idx="2">
                  <c:v>35</c:v>
                </c:pt>
                <c:pt idx="3">
                  <c:v>11</c:v>
                </c:pt>
                <c:pt idx="4">
                  <c:v>1</c:v>
                </c:pt>
                <c:pt idx="5">
                  <c:v>37</c:v>
                </c:pt>
              </c:numCache>
            </c:numRef>
          </c:val>
          <c:extLst>
            <c:ext xmlns:c16="http://schemas.microsoft.com/office/drawing/2014/chart" uri="{C3380CC4-5D6E-409C-BE32-E72D297353CC}">
              <c16:uniqueId val="{0000000F-F2D9-407C-AA7F-13FEF0A8DAF0}"/>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494089942387351"/>
          <c:y val="0.34770967910446282"/>
          <c:w val="0.30223933605613934"/>
          <c:h val="0.48253222411705621"/>
        </c:manualLayout>
      </c:layout>
      <c:pieChart>
        <c:varyColors val="1"/>
        <c:ser>
          <c:idx val="0"/>
          <c:order val="0"/>
          <c:tx>
            <c:strRef>
              <c:f>Sheet1!$B$1</c:f>
              <c:strCache>
                <c:ptCount val="1"/>
                <c:pt idx="0">
                  <c:v>家族等の希望内容</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E3DE-4280-B107-EA6317D496BC}"/>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E3DE-4280-B107-EA6317D496BC}"/>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E3DE-4280-B107-EA6317D496BC}"/>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E3DE-4280-B107-EA6317D496BC}"/>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E3DE-4280-B107-EA6317D496BC}"/>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E3DE-4280-B107-EA6317D496BC}"/>
              </c:ext>
            </c:extLst>
          </c:dPt>
          <c:dLbls>
            <c:dLbl>
              <c:idx val="0"/>
              <c:layout>
                <c:manualLayout>
                  <c:x val="8.2787180392653627E-3"/>
                  <c:y val="-9.1033419978456806E-2"/>
                </c:manualLayout>
              </c:layout>
              <c:tx>
                <c:rich>
                  <a:bodyPr rot="0" spcFirstLastPara="1" vertOverflow="ellipsis" vert="horz" wrap="square" lIns="38100" tIns="19050" rIns="38100" bIns="19050" anchor="ctr" anchorCtr="1">
                    <a:noAutofit/>
                  </a:bodyPr>
                  <a:lstStyle/>
                  <a:p>
                    <a:pPr>
                      <a:defRPr sz="1050" b="0" i="0" u="none" strike="noStrike" kern="1200" baseline="0">
                        <a:solidFill>
                          <a:schemeClr val="tx1">
                            <a:lumMod val="75000"/>
                            <a:lumOff val="25000"/>
                          </a:schemeClr>
                        </a:solidFill>
                        <a:latin typeface="+mn-lt"/>
                        <a:ea typeface="+mn-ea"/>
                        <a:cs typeface="+mn-cs"/>
                      </a:defRPr>
                    </a:pPr>
                    <a:fld id="{C90BEC0D-3BA1-426E-B5B5-0B1E96E53B88}" type="CATEGORYNAME">
                      <a:rPr lang="ja-JP" altLang="en-US" sz="1050"/>
                      <a:pPr>
                        <a:defRPr sz="1050" b="0" i="0" u="none" strike="noStrike" kern="1200" baseline="0">
                          <a:solidFill>
                            <a:schemeClr val="tx1">
                              <a:lumMod val="75000"/>
                              <a:lumOff val="25000"/>
                            </a:schemeClr>
                          </a:solidFill>
                          <a:latin typeface="+mn-lt"/>
                          <a:ea typeface="+mn-ea"/>
                          <a:cs typeface="+mn-cs"/>
                        </a:defRPr>
                      </a:pPr>
                      <a:t>[分類名]</a:t>
                    </a:fld>
                    <a:r>
                      <a:rPr lang="en-US" altLang="ja-JP" sz="1050" baseline="0" dirty="0"/>
                      <a:t>,</a:t>
                    </a:r>
                  </a:p>
                  <a:p>
                    <a:pPr>
                      <a:defRPr sz="1050" b="0" i="0" u="none" strike="noStrike" kern="1200" baseline="0">
                        <a:solidFill>
                          <a:schemeClr val="tx1">
                            <a:lumMod val="75000"/>
                            <a:lumOff val="25000"/>
                          </a:schemeClr>
                        </a:solidFill>
                        <a:latin typeface="+mn-lt"/>
                        <a:ea typeface="+mn-ea"/>
                        <a:cs typeface="+mn-cs"/>
                      </a:defRPr>
                    </a:pPr>
                    <a:r>
                      <a:rPr lang="en-US" altLang="ja-JP" sz="1050" baseline="0" dirty="0"/>
                      <a:t> </a:t>
                    </a:r>
                    <a:fld id="{9B283A2B-3137-4F40-BFBF-1D6E50225102}" type="VALUE">
                      <a:rPr lang="en-US" altLang="ja-JP" sz="1050" baseline="0" smtClean="0"/>
                      <a:pPr>
                        <a:defRPr sz="1050" b="0" i="0" u="none" strike="noStrike" kern="1200" baseline="0">
                          <a:solidFill>
                            <a:schemeClr val="tx1">
                              <a:lumMod val="75000"/>
                              <a:lumOff val="25000"/>
                            </a:schemeClr>
                          </a:solidFill>
                          <a:latin typeface="+mn-lt"/>
                          <a:ea typeface="+mn-ea"/>
                          <a:cs typeface="+mn-cs"/>
                        </a:defRPr>
                      </a:pPr>
                      <a:t>[値]</a:t>
                    </a:fld>
                    <a:r>
                      <a:rPr lang="ja-JP" altLang="en-US" sz="1050" baseline="0" dirty="0"/>
                      <a:t>人</a:t>
                    </a:r>
                    <a:r>
                      <a:rPr lang="en-US" altLang="ja-JP" sz="1050" baseline="0" dirty="0"/>
                      <a:t>, </a:t>
                    </a:r>
                    <a:fld id="{6720D66C-71C0-450B-876D-CFE97FE91D50}" type="PERCENTAGE">
                      <a:rPr lang="en-US" altLang="ja-JP" sz="1050" baseline="0"/>
                      <a:pPr>
                        <a:defRPr sz="1050" b="0" i="0" u="none" strike="noStrike" kern="1200" baseline="0">
                          <a:solidFill>
                            <a:schemeClr val="tx1">
                              <a:lumMod val="75000"/>
                              <a:lumOff val="25000"/>
                            </a:schemeClr>
                          </a:solidFill>
                          <a:latin typeface="+mn-lt"/>
                          <a:ea typeface="+mn-ea"/>
                          <a:cs typeface="+mn-cs"/>
                        </a:defRPr>
                      </a:pPr>
                      <a:t>[パーセンテージ]</a:t>
                    </a:fld>
                    <a:endParaRPr lang="en-US" altLang="ja-JP" sz="105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9233234997698671"/>
                      <c:h val="0.15692002705814123"/>
                    </c:manualLayout>
                  </c15:layout>
                  <c15:dlblFieldTable/>
                  <c15:showDataLabelsRange val="0"/>
                </c:ext>
                <c:ext xmlns:c16="http://schemas.microsoft.com/office/drawing/2014/chart" uri="{C3380CC4-5D6E-409C-BE32-E72D297353CC}">
                  <c16:uniqueId val="{00000001-E3DE-4280-B107-EA6317D496BC}"/>
                </c:ext>
              </c:extLst>
            </c:dLbl>
            <c:dLbl>
              <c:idx val="1"/>
              <c:layout>
                <c:manualLayout>
                  <c:x val="-3.3070410012273156E-2"/>
                  <c:y val="0.17132623905722338"/>
                </c:manualLayout>
              </c:layout>
              <c:tx>
                <c:rich>
                  <a:bodyPr rot="0" spcFirstLastPara="1" vertOverflow="ellipsis" vert="horz" wrap="square" lIns="38100" tIns="19050" rIns="38100" bIns="19050" anchor="ctr" anchorCtr="1">
                    <a:noAutofit/>
                  </a:bodyPr>
                  <a:lstStyle/>
                  <a:p>
                    <a:pPr>
                      <a:defRPr sz="1050" b="0" i="0" u="none" strike="noStrike" kern="1200" baseline="0">
                        <a:solidFill>
                          <a:schemeClr val="tx1">
                            <a:lumMod val="75000"/>
                            <a:lumOff val="25000"/>
                          </a:schemeClr>
                        </a:solidFill>
                        <a:latin typeface="+mn-lt"/>
                        <a:ea typeface="+mn-ea"/>
                        <a:cs typeface="+mn-cs"/>
                      </a:defRPr>
                    </a:pPr>
                    <a:fld id="{75C24D58-1747-49B6-83C4-81CC5A397A37}" type="CATEGORYNAME">
                      <a:rPr lang="ja-JP" altLang="en-US" sz="1050"/>
                      <a:pPr>
                        <a:defRPr sz="1050" b="0" i="0" u="none" strike="noStrike" kern="1200" baseline="0">
                          <a:solidFill>
                            <a:schemeClr val="tx1">
                              <a:lumMod val="75000"/>
                              <a:lumOff val="25000"/>
                            </a:schemeClr>
                          </a:solidFill>
                          <a:latin typeface="+mn-lt"/>
                          <a:ea typeface="+mn-ea"/>
                          <a:cs typeface="+mn-cs"/>
                        </a:defRPr>
                      </a:pPr>
                      <a:t>[分類名]</a:t>
                    </a:fld>
                    <a:r>
                      <a:rPr lang="en-US" altLang="ja-JP" sz="1050" baseline="0" dirty="0"/>
                      <a:t>, </a:t>
                    </a:r>
                    <a:fld id="{041EF414-3066-4E1F-921D-2AFE81B8AA28}" type="VALUE">
                      <a:rPr lang="en-US" altLang="ja-JP" sz="1050" baseline="0" smtClean="0"/>
                      <a:pPr>
                        <a:defRPr sz="1050" b="0" i="0" u="none" strike="noStrike" kern="1200" baseline="0">
                          <a:solidFill>
                            <a:schemeClr val="tx1">
                              <a:lumMod val="75000"/>
                              <a:lumOff val="25000"/>
                            </a:schemeClr>
                          </a:solidFill>
                          <a:latin typeface="+mn-lt"/>
                          <a:ea typeface="+mn-ea"/>
                          <a:cs typeface="+mn-cs"/>
                        </a:defRPr>
                      </a:pPr>
                      <a:t>[値]</a:t>
                    </a:fld>
                    <a:r>
                      <a:rPr lang="ja-JP" altLang="en-US" sz="1050" baseline="0" dirty="0"/>
                      <a:t>人</a:t>
                    </a:r>
                    <a:r>
                      <a:rPr lang="en-US" altLang="ja-JP" sz="1050" baseline="0" dirty="0"/>
                      <a:t>, </a:t>
                    </a:r>
                    <a:fld id="{FA717E56-CB54-41E0-A178-E56F1D9E0CEC}" type="PERCENTAGE">
                      <a:rPr lang="en-US" altLang="ja-JP" sz="1050" baseline="0"/>
                      <a:pPr>
                        <a:defRPr sz="1050" b="0" i="0" u="none" strike="noStrike" kern="1200" baseline="0">
                          <a:solidFill>
                            <a:schemeClr val="tx1">
                              <a:lumMod val="75000"/>
                              <a:lumOff val="25000"/>
                            </a:schemeClr>
                          </a:solidFill>
                          <a:latin typeface="+mn-lt"/>
                          <a:ea typeface="+mn-ea"/>
                          <a:cs typeface="+mn-cs"/>
                        </a:defRPr>
                      </a:pPr>
                      <a:t>[パーセンテージ]</a:t>
                    </a:fld>
                    <a:endParaRPr lang="en-US" altLang="ja-JP" sz="105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48631861197520654"/>
                      <c:h val="0.1880087866222222"/>
                    </c:manualLayout>
                  </c15:layout>
                  <c15:dlblFieldTable/>
                  <c15:showDataLabelsRange val="0"/>
                </c:ext>
                <c:ext xmlns:c16="http://schemas.microsoft.com/office/drawing/2014/chart" uri="{C3380CC4-5D6E-409C-BE32-E72D297353CC}">
                  <c16:uniqueId val="{00000003-E3DE-4280-B107-EA6317D496BC}"/>
                </c:ext>
              </c:extLst>
            </c:dLbl>
            <c:dLbl>
              <c:idx val="2"/>
              <c:layout>
                <c:manualLayout>
                  <c:x val="-5.2844783104167931E-2"/>
                  <c:y val="0.20231531595273156"/>
                </c:manualLayout>
              </c:layout>
              <c:tx>
                <c:rich>
                  <a:bodyPr rot="0" spcFirstLastPara="1" vertOverflow="ellipsis" vert="horz" wrap="square" lIns="38100" tIns="19050" rIns="38100" bIns="19050" anchor="ctr" anchorCtr="1">
                    <a:noAutofit/>
                  </a:bodyPr>
                  <a:lstStyle/>
                  <a:p>
                    <a:pPr>
                      <a:defRPr sz="1050" b="0" i="0" u="none" strike="noStrike" kern="1200" baseline="0">
                        <a:solidFill>
                          <a:schemeClr val="tx1">
                            <a:lumMod val="75000"/>
                            <a:lumOff val="25000"/>
                          </a:schemeClr>
                        </a:solidFill>
                        <a:latin typeface="+mn-lt"/>
                        <a:ea typeface="+mn-ea"/>
                        <a:cs typeface="+mn-cs"/>
                      </a:defRPr>
                    </a:pPr>
                    <a:fld id="{8D23A949-368D-4754-9CD5-7120344AE382}" type="CATEGORYNAME">
                      <a:rPr lang="ja-JP" altLang="en-US" sz="1050"/>
                      <a:pPr>
                        <a:defRPr sz="1050" b="0" i="0" u="none" strike="noStrike" kern="1200" baseline="0">
                          <a:solidFill>
                            <a:schemeClr val="tx1">
                              <a:lumMod val="75000"/>
                              <a:lumOff val="25000"/>
                            </a:schemeClr>
                          </a:solidFill>
                          <a:latin typeface="+mn-lt"/>
                          <a:ea typeface="+mn-ea"/>
                          <a:cs typeface="+mn-cs"/>
                        </a:defRPr>
                      </a:pPr>
                      <a:t>[分類名]</a:t>
                    </a:fld>
                    <a:r>
                      <a:rPr lang="en-US" altLang="ja-JP" sz="1050" baseline="0" dirty="0"/>
                      <a:t>, </a:t>
                    </a:r>
                    <a:fld id="{C21D0EAF-7503-48D0-8198-F06767B58F5F}" type="VALUE">
                      <a:rPr lang="en-US" altLang="ja-JP" sz="1050" baseline="0" smtClean="0"/>
                      <a:pPr>
                        <a:defRPr sz="1050" b="0" i="0" u="none" strike="noStrike" kern="1200" baseline="0">
                          <a:solidFill>
                            <a:schemeClr val="tx1">
                              <a:lumMod val="75000"/>
                              <a:lumOff val="25000"/>
                            </a:schemeClr>
                          </a:solidFill>
                          <a:latin typeface="+mn-lt"/>
                          <a:ea typeface="+mn-ea"/>
                          <a:cs typeface="+mn-cs"/>
                        </a:defRPr>
                      </a:pPr>
                      <a:t>[値]</a:t>
                    </a:fld>
                    <a:r>
                      <a:rPr lang="ja-JP" altLang="en-US" sz="1050" baseline="0" dirty="0"/>
                      <a:t>人</a:t>
                    </a:r>
                    <a:r>
                      <a:rPr lang="en-US" altLang="ja-JP" sz="1050" baseline="0" dirty="0"/>
                      <a:t>, </a:t>
                    </a:r>
                    <a:fld id="{C1B9017F-C631-4089-A859-C2D5B7A3102E}" type="PERCENTAGE">
                      <a:rPr lang="en-US" altLang="ja-JP" sz="1050" baseline="0"/>
                      <a:pPr>
                        <a:defRPr sz="1050" b="0" i="0" u="none" strike="noStrike" kern="1200" baseline="0">
                          <a:solidFill>
                            <a:schemeClr val="tx1">
                              <a:lumMod val="75000"/>
                              <a:lumOff val="25000"/>
                            </a:schemeClr>
                          </a:solidFill>
                          <a:latin typeface="+mn-lt"/>
                          <a:ea typeface="+mn-ea"/>
                          <a:cs typeface="+mn-cs"/>
                        </a:defRPr>
                      </a:pPr>
                      <a:t>[パーセンテージ]</a:t>
                    </a:fld>
                    <a:endParaRPr lang="en-US" altLang="ja-JP" sz="105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45187392416886013"/>
                      <c:h val="0.13827225965235709"/>
                    </c:manualLayout>
                  </c15:layout>
                  <c15:dlblFieldTable/>
                  <c15:showDataLabelsRange val="0"/>
                </c:ext>
                <c:ext xmlns:c16="http://schemas.microsoft.com/office/drawing/2014/chart" uri="{C3380CC4-5D6E-409C-BE32-E72D297353CC}">
                  <c16:uniqueId val="{00000005-E3DE-4280-B107-EA6317D496BC}"/>
                </c:ext>
              </c:extLst>
            </c:dLbl>
            <c:dLbl>
              <c:idx val="3"/>
              <c:layout>
                <c:manualLayout>
                  <c:x val="-0.17007569654035862"/>
                  <c:y val="9.867939474931875E-2"/>
                </c:manualLayout>
              </c:layout>
              <c:tx>
                <c:rich>
                  <a:bodyPr rot="0" spcFirstLastPara="1" vertOverflow="ellipsis" vert="horz" wrap="square" lIns="38100" tIns="19050" rIns="38100" bIns="19050" anchor="ctr" anchorCtr="1">
                    <a:noAutofit/>
                  </a:bodyPr>
                  <a:lstStyle/>
                  <a:p>
                    <a:pPr>
                      <a:defRPr sz="1050" b="0" i="0" u="none" strike="noStrike" kern="1200" baseline="0">
                        <a:solidFill>
                          <a:schemeClr val="tx1">
                            <a:lumMod val="75000"/>
                            <a:lumOff val="25000"/>
                          </a:schemeClr>
                        </a:solidFill>
                        <a:latin typeface="+mn-lt"/>
                        <a:ea typeface="+mn-ea"/>
                        <a:cs typeface="+mn-cs"/>
                      </a:defRPr>
                    </a:pPr>
                    <a:fld id="{C3A44A5F-D208-4FF0-886D-AAA56D4AEC9A}" type="CATEGORYNAME">
                      <a:rPr lang="ja-JP" altLang="en-US" sz="1050"/>
                      <a:pPr>
                        <a:defRPr sz="1050" b="0" i="0" u="none" strike="noStrike" kern="1200" baseline="0">
                          <a:solidFill>
                            <a:schemeClr val="tx1">
                              <a:lumMod val="75000"/>
                              <a:lumOff val="25000"/>
                            </a:schemeClr>
                          </a:solidFill>
                          <a:latin typeface="+mn-lt"/>
                          <a:ea typeface="+mn-ea"/>
                          <a:cs typeface="+mn-cs"/>
                        </a:defRPr>
                      </a:pPr>
                      <a:t>[分類名]</a:t>
                    </a:fld>
                    <a:r>
                      <a:rPr lang="en-US" altLang="ja-JP" sz="1050" baseline="0" dirty="0"/>
                      <a:t>, </a:t>
                    </a:r>
                    <a:fld id="{84B9FAA8-5C89-4354-8611-695033B70421}" type="VALUE">
                      <a:rPr lang="en-US" altLang="ja-JP" sz="1050" baseline="0" smtClean="0"/>
                      <a:pPr>
                        <a:defRPr sz="1050" b="0" i="0" u="none" strike="noStrike" kern="1200" baseline="0">
                          <a:solidFill>
                            <a:schemeClr val="tx1">
                              <a:lumMod val="75000"/>
                              <a:lumOff val="25000"/>
                            </a:schemeClr>
                          </a:solidFill>
                          <a:latin typeface="+mn-lt"/>
                          <a:ea typeface="+mn-ea"/>
                          <a:cs typeface="+mn-cs"/>
                        </a:defRPr>
                      </a:pPr>
                      <a:t>[値]</a:t>
                    </a:fld>
                    <a:r>
                      <a:rPr lang="ja-JP" altLang="en-US" sz="1050" baseline="0" dirty="0"/>
                      <a:t>人</a:t>
                    </a:r>
                    <a:r>
                      <a:rPr lang="en-US" altLang="ja-JP" sz="1050" baseline="0" dirty="0"/>
                      <a:t>, 1%</a:t>
                    </a:r>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32315205498220773"/>
                      <c:h val="9.4506112878471771E-2"/>
                    </c:manualLayout>
                  </c15:layout>
                  <c15:dlblFieldTable/>
                  <c15:showDataLabelsRange val="0"/>
                </c:ext>
                <c:ext xmlns:c16="http://schemas.microsoft.com/office/drawing/2014/chart" uri="{C3380CC4-5D6E-409C-BE32-E72D297353CC}">
                  <c16:uniqueId val="{00000007-E3DE-4280-B107-EA6317D496BC}"/>
                </c:ext>
              </c:extLst>
            </c:dLbl>
            <c:dLbl>
              <c:idx val="4"/>
              <c:layout>
                <c:manualLayout>
                  <c:x val="-0.11041519121813032"/>
                  <c:y val="6.0634504155593566E-3"/>
                </c:manualLayout>
              </c:layout>
              <c:tx>
                <c:rich>
                  <a:bodyPr rot="0" spcFirstLastPara="1" vertOverflow="ellipsis" vert="horz" wrap="square" lIns="38100" tIns="19050" rIns="38100" bIns="19050" anchor="ctr" anchorCtr="1">
                    <a:noAutofit/>
                  </a:bodyPr>
                  <a:lstStyle/>
                  <a:p>
                    <a:pPr>
                      <a:defRPr sz="1050" b="0" i="0" u="none" strike="noStrike" kern="1200" baseline="0">
                        <a:solidFill>
                          <a:schemeClr val="tx1">
                            <a:lumMod val="75000"/>
                            <a:lumOff val="25000"/>
                          </a:schemeClr>
                        </a:solidFill>
                        <a:latin typeface="+mn-lt"/>
                        <a:ea typeface="+mn-ea"/>
                        <a:cs typeface="+mn-cs"/>
                      </a:defRPr>
                    </a:pPr>
                    <a:fld id="{A075211A-7DEF-41B6-BD3F-2C053D4A8FD7}" type="CATEGORYNAME">
                      <a:rPr lang="ja-JP" altLang="en-US" sz="1050"/>
                      <a:pPr>
                        <a:defRPr sz="1050" b="0" i="0" u="none" strike="noStrike" kern="1200" baseline="0">
                          <a:solidFill>
                            <a:schemeClr val="tx1">
                              <a:lumMod val="75000"/>
                              <a:lumOff val="25000"/>
                            </a:schemeClr>
                          </a:solidFill>
                          <a:latin typeface="+mn-lt"/>
                          <a:ea typeface="+mn-ea"/>
                          <a:cs typeface="+mn-cs"/>
                        </a:defRPr>
                      </a:pPr>
                      <a:t>[分類名]</a:t>
                    </a:fld>
                    <a:r>
                      <a:rPr lang="en-US" altLang="ja-JP" sz="1050" baseline="0" dirty="0"/>
                      <a:t>, </a:t>
                    </a:r>
                    <a:fld id="{ED4DFA39-CAC3-49E8-B3CD-772300E00CB9}" type="VALUE">
                      <a:rPr lang="en-US" altLang="ja-JP" sz="1050" baseline="0" smtClean="0"/>
                      <a:pPr>
                        <a:defRPr sz="1050" b="0" i="0" u="none" strike="noStrike" kern="1200" baseline="0">
                          <a:solidFill>
                            <a:schemeClr val="tx1">
                              <a:lumMod val="75000"/>
                              <a:lumOff val="25000"/>
                            </a:schemeClr>
                          </a:solidFill>
                          <a:latin typeface="+mn-lt"/>
                          <a:ea typeface="+mn-ea"/>
                          <a:cs typeface="+mn-cs"/>
                        </a:defRPr>
                      </a:pPr>
                      <a:t>[値]</a:t>
                    </a:fld>
                    <a:r>
                      <a:rPr lang="ja-JP" altLang="en-US" sz="1050" baseline="0" dirty="0"/>
                      <a:t>人</a:t>
                    </a:r>
                    <a:r>
                      <a:rPr lang="en-US" altLang="ja-JP" sz="1050" baseline="0" dirty="0"/>
                      <a:t>, </a:t>
                    </a:r>
                    <a:fld id="{E91BFEC6-6738-40CB-B831-B4C3BF618275}" type="PERCENTAGE">
                      <a:rPr lang="en-US" altLang="ja-JP" sz="1050" baseline="0"/>
                      <a:pPr>
                        <a:defRPr sz="1050" b="0" i="0" u="none" strike="noStrike" kern="1200" baseline="0">
                          <a:solidFill>
                            <a:schemeClr val="tx1">
                              <a:lumMod val="75000"/>
                              <a:lumOff val="25000"/>
                            </a:schemeClr>
                          </a:solidFill>
                          <a:latin typeface="+mn-lt"/>
                          <a:ea typeface="+mn-ea"/>
                          <a:cs typeface="+mn-cs"/>
                        </a:defRPr>
                      </a:pPr>
                      <a:t>[パーセンテージ]</a:t>
                    </a:fld>
                    <a:endParaRPr lang="en-US" altLang="ja-JP" sz="105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46785616764826204"/>
                      <c:h val="9.2491960915136479E-2"/>
                    </c:manualLayout>
                  </c15:layout>
                  <c15:dlblFieldTable/>
                  <c15:showDataLabelsRange val="0"/>
                </c:ext>
                <c:ext xmlns:c16="http://schemas.microsoft.com/office/drawing/2014/chart" uri="{C3380CC4-5D6E-409C-BE32-E72D297353CC}">
                  <c16:uniqueId val="{00000009-E3DE-4280-B107-EA6317D496BC}"/>
                </c:ext>
              </c:extLst>
            </c:dLbl>
            <c:dLbl>
              <c:idx val="5"/>
              <c:layout>
                <c:manualLayout>
                  <c:x val="-0.10274603486271816"/>
                  <c:y val="-8.3117987911120753E-2"/>
                </c:manualLayout>
              </c:layout>
              <c:tx>
                <c:rich>
                  <a:bodyPr rot="0" spcFirstLastPara="1" vertOverflow="ellipsis" vert="horz" wrap="square" lIns="38100" tIns="19050" rIns="38100" bIns="19050" anchor="ctr" anchorCtr="1">
                    <a:noAutofit/>
                  </a:bodyPr>
                  <a:lstStyle/>
                  <a:p>
                    <a:pPr>
                      <a:defRPr sz="1050" b="0" i="0" u="none" strike="noStrike" kern="1200" baseline="0">
                        <a:solidFill>
                          <a:schemeClr val="tx1">
                            <a:lumMod val="75000"/>
                            <a:lumOff val="25000"/>
                          </a:schemeClr>
                        </a:solidFill>
                        <a:latin typeface="+mn-lt"/>
                        <a:ea typeface="+mn-ea"/>
                        <a:cs typeface="+mn-cs"/>
                      </a:defRPr>
                    </a:pPr>
                    <a:fld id="{974D64A0-AF84-4469-91B8-E43124DB039D}" type="CATEGORYNAME">
                      <a:rPr lang="ja-JP" altLang="en-US" sz="1050"/>
                      <a:pPr>
                        <a:defRPr sz="1050" b="0" i="0" u="none" strike="noStrike" kern="1200" baseline="0">
                          <a:solidFill>
                            <a:schemeClr val="tx1">
                              <a:lumMod val="75000"/>
                              <a:lumOff val="25000"/>
                            </a:schemeClr>
                          </a:solidFill>
                          <a:latin typeface="+mn-lt"/>
                          <a:ea typeface="+mn-ea"/>
                          <a:cs typeface="+mn-cs"/>
                        </a:defRPr>
                      </a:pPr>
                      <a:t>[分類名]</a:t>
                    </a:fld>
                    <a:r>
                      <a:rPr lang="en-US" altLang="ja-JP" sz="1050" baseline="0" dirty="0"/>
                      <a:t>, </a:t>
                    </a:r>
                    <a:fld id="{185291DF-BA9C-466B-917D-B2D26F64783F}" type="VALUE">
                      <a:rPr lang="en-US" altLang="ja-JP" sz="1050" baseline="0" smtClean="0"/>
                      <a:pPr>
                        <a:defRPr sz="1050" b="0" i="0" u="none" strike="noStrike" kern="1200" baseline="0">
                          <a:solidFill>
                            <a:schemeClr val="tx1">
                              <a:lumMod val="75000"/>
                              <a:lumOff val="25000"/>
                            </a:schemeClr>
                          </a:solidFill>
                          <a:latin typeface="+mn-lt"/>
                          <a:ea typeface="+mn-ea"/>
                          <a:cs typeface="+mn-cs"/>
                        </a:defRPr>
                      </a:pPr>
                      <a:t>[値]</a:t>
                    </a:fld>
                    <a:r>
                      <a:rPr lang="ja-JP" altLang="en-US" sz="1050" baseline="0" dirty="0"/>
                      <a:t>人</a:t>
                    </a:r>
                    <a:r>
                      <a:rPr lang="en-US" altLang="ja-JP" sz="1050" baseline="0" dirty="0"/>
                      <a:t>, </a:t>
                    </a:r>
                    <a:fld id="{F09D74CA-2253-465A-9630-1786B813B735}" type="PERCENTAGE">
                      <a:rPr lang="en-US" altLang="ja-JP" sz="1050" baseline="0"/>
                      <a:pPr>
                        <a:defRPr sz="1050" b="0" i="0" u="none" strike="noStrike" kern="1200" baseline="0">
                          <a:solidFill>
                            <a:schemeClr val="tx1">
                              <a:lumMod val="75000"/>
                              <a:lumOff val="25000"/>
                            </a:schemeClr>
                          </a:solidFill>
                          <a:latin typeface="+mn-lt"/>
                          <a:ea typeface="+mn-ea"/>
                          <a:cs typeface="+mn-cs"/>
                        </a:defRPr>
                      </a:pPr>
                      <a:t>[パーセンテージ]</a:t>
                    </a:fld>
                    <a:endParaRPr lang="en-US" altLang="ja-JP" sz="1050"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layout>
                    <c:manualLayout>
                      <c:w val="0.50399323914906091"/>
                      <c:h val="9.4814253001555895E-2"/>
                    </c:manualLayout>
                  </c15:layout>
                  <c15:dlblFieldTable/>
                  <c15:showDataLabelsRange val="0"/>
                </c:ext>
                <c:ext xmlns:c16="http://schemas.microsoft.com/office/drawing/2014/chart" uri="{C3380CC4-5D6E-409C-BE32-E72D297353CC}">
                  <c16:uniqueId val="{0000000B-E3DE-4280-B107-EA6317D496BC}"/>
                </c:ext>
              </c:extLst>
            </c:dLbl>
            <c:dLbl>
              <c:idx val="6"/>
              <c:layout>
                <c:manualLayout>
                  <c:x val="0.29484040474766704"/>
                  <c:y val="-5.9049830754368017E-2"/>
                </c:manualLayout>
              </c:layout>
              <c:tx>
                <c:rich>
                  <a:bodyPr rot="0" spcFirstLastPara="1" vertOverflow="ellipsis" vert="horz" wrap="square" lIns="38100" tIns="19050" rIns="38100" bIns="19050" anchor="ctr" anchorCtr="1">
                    <a:noAutofit/>
                  </a:bodyPr>
                  <a:lstStyle/>
                  <a:p>
                    <a:pPr>
                      <a:defRPr sz="1050" b="0" i="0" u="none" strike="noStrike" kern="1200" baseline="0">
                        <a:solidFill>
                          <a:schemeClr val="tx1">
                            <a:lumMod val="75000"/>
                            <a:lumOff val="25000"/>
                          </a:schemeClr>
                        </a:solidFill>
                        <a:latin typeface="+mn-lt"/>
                        <a:ea typeface="+mn-ea"/>
                        <a:cs typeface="+mn-cs"/>
                      </a:defRPr>
                    </a:pPr>
                    <a:fld id="{845B7808-B39C-4792-AF1F-C811F5F75292}" type="CATEGORYNAME">
                      <a:rPr lang="ja-JP" altLang="en-US"/>
                      <a:pPr>
                        <a:defRPr sz="1050" b="0" i="0" u="none" strike="noStrike" kern="1200" baseline="0">
                          <a:solidFill>
                            <a:schemeClr val="tx1">
                              <a:lumMod val="75000"/>
                              <a:lumOff val="25000"/>
                            </a:schemeClr>
                          </a:solidFill>
                          <a:latin typeface="+mn-lt"/>
                          <a:ea typeface="+mn-ea"/>
                          <a:cs typeface="+mn-cs"/>
                        </a:defRPr>
                      </a:pPr>
                      <a:t>[分類名]</a:t>
                    </a:fld>
                    <a:r>
                      <a:rPr lang="en-US" altLang="ja-JP" baseline="0" dirty="0"/>
                      <a:t>, </a:t>
                    </a:r>
                    <a:fld id="{DCB74A89-EA4C-4B87-A18F-309385F37108}" type="VALUE">
                      <a:rPr lang="en-US" altLang="ja-JP" baseline="0" smtClean="0"/>
                      <a:pPr>
                        <a:defRPr sz="1050" b="0" i="0" u="none" strike="noStrike" kern="1200" baseline="0">
                          <a:solidFill>
                            <a:schemeClr val="tx1">
                              <a:lumMod val="75000"/>
                              <a:lumOff val="25000"/>
                            </a:schemeClr>
                          </a:solidFill>
                          <a:latin typeface="+mn-lt"/>
                          <a:ea typeface="+mn-ea"/>
                          <a:cs typeface="+mn-cs"/>
                        </a:defRPr>
                      </a:pPr>
                      <a:t>[値]</a:t>
                    </a:fld>
                    <a:r>
                      <a:rPr lang="ja-JP" altLang="en-US" baseline="0" dirty="0"/>
                      <a:t>人</a:t>
                    </a:r>
                    <a:r>
                      <a:rPr lang="en-US" altLang="ja-JP" baseline="0" dirty="0"/>
                      <a:t>, </a:t>
                    </a:r>
                    <a:fld id="{390D9370-6AF1-4834-8579-C760EDBD19CD}" type="PERCENTAGE">
                      <a:rPr lang="en-US" altLang="ja-JP" baseline="0"/>
                      <a:pPr>
                        <a:defRPr sz="1050" b="0" i="0" u="none" strike="noStrike" kern="1200" baseline="0">
                          <a:solidFill>
                            <a:schemeClr val="tx1">
                              <a:lumMod val="75000"/>
                              <a:lumOff val="25000"/>
                            </a:schemeClr>
                          </a:solidFill>
                          <a:latin typeface="+mn-lt"/>
                          <a:ea typeface="+mn-ea"/>
                          <a:cs typeface="+mn-cs"/>
                        </a:defRPr>
                      </a:pPr>
                      <a:t>[パーセンテージ]</a:t>
                    </a:fld>
                    <a:endParaRPr lang="en-US" altLang="ja-JP"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43975212947024722"/>
                      <c:h val="0.11127098543343611"/>
                    </c:manualLayout>
                  </c15:layout>
                  <c15:dlblFieldTable/>
                  <c15:showDataLabelsRange val="0"/>
                </c:ext>
                <c:ext xmlns:c16="http://schemas.microsoft.com/office/drawing/2014/chart" uri="{C3380CC4-5D6E-409C-BE32-E72D297353CC}">
                  <c16:uniqueId val="{0000000C-E3DE-4280-B107-EA6317D496BC}"/>
                </c:ext>
              </c:extLst>
            </c:dLbl>
            <c:dLbl>
              <c:idx val="7"/>
              <c:layout>
                <c:manualLayout>
                  <c:x val="0.15672109200100476"/>
                  <c:y val="8.7770341711526246E-3"/>
                </c:manualLayout>
              </c:layout>
              <c:tx>
                <c:rich>
                  <a:bodyPr rot="0" spcFirstLastPara="1" vertOverflow="ellipsis" vert="horz" wrap="square" lIns="38100" tIns="19050" rIns="38100" bIns="19050" anchor="ctr" anchorCtr="1">
                    <a:noAutofit/>
                  </a:bodyPr>
                  <a:lstStyle/>
                  <a:p>
                    <a:pPr>
                      <a:defRPr sz="1050" b="0" i="0" u="none" strike="noStrike" kern="1200" baseline="0">
                        <a:solidFill>
                          <a:schemeClr val="tx1">
                            <a:lumMod val="75000"/>
                            <a:lumOff val="25000"/>
                          </a:schemeClr>
                        </a:solidFill>
                        <a:latin typeface="+mn-lt"/>
                        <a:ea typeface="+mn-ea"/>
                        <a:cs typeface="+mn-cs"/>
                      </a:defRPr>
                    </a:pPr>
                    <a:fld id="{034BAADB-C380-4A20-8367-C77500A92EF9}" type="CATEGORYNAME">
                      <a:rPr lang="ja-JP" altLang="en-US"/>
                      <a:pPr>
                        <a:defRPr sz="1050" b="0" i="0" u="none" strike="noStrike" kern="1200" baseline="0">
                          <a:solidFill>
                            <a:schemeClr val="tx1">
                              <a:lumMod val="75000"/>
                              <a:lumOff val="25000"/>
                            </a:schemeClr>
                          </a:solidFill>
                          <a:latin typeface="+mn-lt"/>
                          <a:ea typeface="+mn-ea"/>
                          <a:cs typeface="+mn-cs"/>
                        </a:defRPr>
                      </a:pPr>
                      <a:t>[分類名]</a:t>
                    </a:fld>
                    <a:r>
                      <a:rPr lang="en-US" altLang="ja-JP" baseline="0" dirty="0"/>
                      <a:t>, </a:t>
                    </a:r>
                    <a:fld id="{88C679F7-5289-4DF5-9DF9-91FBF2E3B800}" type="VALUE">
                      <a:rPr lang="en-US" altLang="ja-JP" baseline="0" smtClean="0"/>
                      <a:pPr>
                        <a:defRPr sz="1050" b="0" i="0" u="none" strike="noStrike" kern="1200" baseline="0">
                          <a:solidFill>
                            <a:schemeClr val="tx1">
                              <a:lumMod val="75000"/>
                              <a:lumOff val="25000"/>
                            </a:schemeClr>
                          </a:solidFill>
                          <a:latin typeface="+mn-lt"/>
                          <a:ea typeface="+mn-ea"/>
                          <a:cs typeface="+mn-cs"/>
                        </a:defRPr>
                      </a:pPr>
                      <a:t>[値]</a:t>
                    </a:fld>
                    <a:r>
                      <a:rPr lang="ja-JP" altLang="en-US" baseline="0" dirty="0"/>
                      <a:t>人</a:t>
                    </a:r>
                    <a:r>
                      <a:rPr lang="en-US" altLang="ja-JP" baseline="0" dirty="0"/>
                      <a:t>, </a:t>
                    </a:r>
                    <a:fld id="{28A404E9-2365-46C1-994B-B1477287450F}" type="PERCENTAGE">
                      <a:rPr lang="en-US" altLang="ja-JP" baseline="0"/>
                      <a:pPr>
                        <a:defRPr sz="1050" b="0" i="0" u="none" strike="noStrike" kern="1200" baseline="0">
                          <a:solidFill>
                            <a:schemeClr val="tx1">
                              <a:lumMod val="75000"/>
                              <a:lumOff val="25000"/>
                            </a:schemeClr>
                          </a:solidFill>
                          <a:latin typeface="+mn-lt"/>
                          <a:ea typeface="+mn-ea"/>
                          <a:cs typeface="+mn-cs"/>
                        </a:defRPr>
                      </a:pPr>
                      <a:t>[パーセンテージ]</a:t>
                    </a:fld>
                    <a:endParaRPr lang="en-US" altLang="ja-JP" baseline="0"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18690407156255065"/>
                      <c:h val="8.922673360228367E-2"/>
                    </c:manualLayout>
                  </c15:layout>
                  <c15:dlblFieldTable/>
                  <c15:showDataLabelsRange val="0"/>
                </c:ext>
                <c:ext xmlns:c16="http://schemas.microsoft.com/office/drawing/2014/chart" uri="{C3380CC4-5D6E-409C-BE32-E72D297353CC}">
                  <c16:uniqueId val="{0000000D-E3DE-4280-B107-EA6317D496BC}"/>
                </c:ext>
              </c:extLst>
            </c:dLbl>
            <c:dLbl>
              <c:idx val="8"/>
              <c:layout>
                <c:manualLayout>
                  <c:x val="0.17249456494952611"/>
                  <c:y val="-6.4735875643639259E-4"/>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E-E3DE-4280-B107-EA6317D496BC}"/>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15:spPr xmlns:c15="http://schemas.microsoft.com/office/drawing/2012/chart">
                  <a:prstGeom prst="rect">
                    <a:avLst/>
                  </a:prstGeom>
                </c15:spPr>
              </c:ext>
            </c:extLst>
          </c:dLbls>
          <c:cat>
            <c:strRef>
              <c:f>Sheet1!$A$2:$A$9</c:f>
              <c:strCache>
                <c:ptCount val="8"/>
                <c:pt idx="0">
                  <c:v>家族等の希望により待機している</c:v>
                </c:pt>
                <c:pt idx="1">
                  <c:v>地域生活を継続するための障がい福祉サービスが不足しているため</c:v>
                </c:pt>
                <c:pt idx="2">
                  <c:v>支援方法の整理や環境調整により、本人の行動改善や生活能力の習得を図るため</c:v>
                </c:pt>
                <c:pt idx="3">
                  <c:v>本人の希望により待機している</c:v>
                </c:pt>
                <c:pt idx="4">
                  <c:v>家族から不適切な扱いを受けているため</c:v>
                </c:pt>
                <c:pt idx="5">
                  <c:v>居室の広さや動線等の構造面で施設が適しているため</c:v>
                </c:pt>
                <c:pt idx="6">
                  <c:v>近隣の障がい理解の不足による孤立のため</c:v>
                </c:pt>
                <c:pt idx="7">
                  <c:v>その他</c:v>
                </c:pt>
              </c:strCache>
            </c:strRef>
          </c:cat>
          <c:val>
            <c:numRef>
              <c:f>Sheet1!$B$2:$B$9</c:f>
              <c:numCache>
                <c:formatCode>General</c:formatCode>
                <c:ptCount val="8"/>
                <c:pt idx="0">
                  <c:v>193</c:v>
                </c:pt>
                <c:pt idx="1">
                  <c:v>34</c:v>
                </c:pt>
                <c:pt idx="2">
                  <c:v>24</c:v>
                </c:pt>
                <c:pt idx="3">
                  <c:v>4</c:v>
                </c:pt>
                <c:pt idx="4">
                  <c:v>5</c:v>
                </c:pt>
                <c:pt idx="5">
                  <c:v>1</c:v>
                </c:pt>
                <c:pt idx="6">
                  <c:v>1</c:v>
                </c:pt>
                <c:pt idx="7">
                  <c:v>11</c:v>
                </c:pt>
              </c:numCache>
            </c:numRef>
          </c:val>
          <c:extLst>
            <c:ext xmlns:c16="http://schemas.microsoft.com/office/drawing/2014/chart" uri="{C3380CC4-5D6E-409C-BE32-E72D297353CC}">
              <c16:uniqueId val="{0000000F-E3DE-4280-B107-EA6317D496BC}"/>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557580231198416"/>
          <c:y val="3.6626182068819048E-2"/>
          <c:w val="0.83453109729804031"/>
          <c:h val="0.45516909702577302"/>
        </c:manualLayout>
      </c:layout>
      <c:barChart>
        <c:barDir val="col"/>
        <c:grouping val="percentStacked"/>
        <c:varyColors val="0"/>
        <c:ser>
          <c:idx val="0"/>
          <c:order val="0"/>
          <c:tx>
            <c:strRef>
              <c:f>Sheet1!$B$1</c:f>
              <c:strCache>
                <c:ptCount val="1"/>
                <c:pt idx="0">
                  <c:v>相談時から待機者としてエントリーしたまま、その後の相談がなく現時点で待機する理由は不明</c:v>
                </c:pt>
              </c:strCache>
            </c:strRef>
          </c:tx>
          <c:spPr>
            <a:pattFill prst="pct25">
              <a:fgClr>
                <a:schemeClr val="tx1"/>
              </a:fgClr>
              <a:bgClr>
                <a:schemeClr val="bg1"/>
              </a:bgClr>
            </a:pattFill>
            <a:ln>
              <a:solidFill>
                <a:schemeClr val="tx2"/>
              </a:solidFill>
            </a:ln>
            <a:effectLst/>
          </c:spPr>
          <c:invertIfNegative val="0"/>
          <c:dLbls>
            <c:dLbl>
              <c:idx val="1"/>
              <c:layout>
                <c:manualLayout>
                  <c:x val="3.8861030506968097E-2"/>
                  <c:y val="-8.8828913181744421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0389-4BAB-A6FE-C3124185AE9A}"/>
                </c:ext>
              </c:extLst>
            </c:dLbl>
            <c:dLbl>
              <c:idx val="2"/>
              <c:layout>
                <c:manualLayout>
                  <c:x val="-3.4694469519536142E-18"/>
                  <c:y val="-1.4804818863624071E-2"/>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6.615343116301578E-2"/>
                      <c:h val="5.2142572037683979E-2"/>
                    </c:manualLayout>
                  </c15:layout>
                </c:ext>
                <c:ext xmlns:c16="http://schemas.microsoft.com/office/drawing/2014/chart" uri="{C3380CC4-5D6E-409C-BE32-E72D297353CC}">
                  <c16:uniqueId val="{00000015-0389-4BAB-A6FE-C3124185AE9A}"/>
                </c:ext>
              </c:extLst>
            </c:dLbl>
            <c:numFmt formatCode="General"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政令市</c:v>
                </c:pt>
                <c:pt idx="1">
                  <c:v>豊能</c:v>
                </c:pt>
                <c:pt idx="2">
                  <c:v>三島</c:v>
                </c:pt>
                <c:pt idx="3">
                  <c:v>北河内</c:v>
                </c:pt>
                <c:pt idx="4">
                  <c:v>中河内</c:v>
                </c:pt>
                <c:pt idx="5">
                  <c:v>南河内</c:v>
                </c:pt>
                <c:pt idx="6">
                  <c:v>泉州</c:v>
                </c:pt>
              </c:strCache>
            </c:strRef>
          </c:cat>
          <c:val>
            <c:numRef>
              <c:f>Sheet1!$B$2:$B$8</c:f>
              <c:numCache>
                <c:formatCode>General</c:formatCode>
                <c:ptCount val="7"/>
                <c:pt idx="0">
                  <c:v>46</c:v>
                </c:pt>
                <c:pt idx="1">
                  <c:v>4</c:v>
                </c:pt>
                <c:pt idx="2">
                  <c:v>73</c:v>
                </c:pt>
                <c:pt idx="3">
                  <c:v>105</c:v>
                </c:pt>
                <c:pt idx="4">
                  <c:v>20</c:v>
                </c:pt>
                <c:pt idx="5">
                  <c:v>7</c:v>
                </c:pt>
                <c:pt idx="6">
                  <c:v>11</c:v>
                </c:pt>
              </c:numCache>
            </c:numRef>
          </c:val>
          <c:extLst>
            <c:ext xmlns:c16="http://schemas.microsoft.com/office/drawing/2014/chart" uri="{C3380CC4-5D6E-409C-BE32-E72D297353CC}">
              <c16:uniqueId val="{00000000-EDB5-4F37-9EE2-06BBF7F81D5A}"/>
            </c:ext>
          </c:extLst>
        </c:ser>
        <c:ser>
          <c:idx val="1"/>
          <c:order val="1"/>
          <c:tx>
            <c:strRef>
              <c:f>Sheet1!$C$1</c:f>
              <c:strCache>
                <c:ptCount val="1"/>
                <c:pt idx="0">
                  <c:v>家族等の希望により待機している</c:v>
                </c:pt>
              </c:strCache>
            </c:strRef>
          </c:tx>
          <c:spPr>
            <a:solidFill>
              <a:schemeClr val="bg1"/>
            </a:solid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政令市</c:v>
                </c:pt>
                <c:pt idx="1">
                  <c:v>豊能</c:v>
                </c:pt>
                <c:pt idx="2">
                  <c:v>三島</c:v>
                </c:pt>
                <c:pt idx="3">
                  <c:v>北河内</c:v>
                </c:pt>
                <c:pt idx="4">
                  <c:v>中河内</c:v>
                </c:pt>
                <c:pt idx="5">
                  <c:v>南河内</c:v>
                </c:pt>
                <c:pt idx="6">
                  <c:v>泉州</c:v>
                </c:pt>
              </c:strCache>
            </c:strRef>
          </c:cat>
          <c:val>
            <c:numRef>
              <c:f>Sheet1!$C$2:$C$8</c:f>
              <c:numCache>
                <c:formatCode>General</c:formatCode>
                <c:ptCount val="7"/>
                <c:pt idx="0">
                  <c:v>228</c:v>
                </c:pt>
                <c:pt idx="1">
                  <c:v>88</c:v>
                </c:pt>
                <c:pt idx="2">
                  <c:v>132</c:v>
                </c:pt>
                <c:pt idx="3">
                  <c:v>39</c:v>
                </c:pt>
                <c:pt idx="4">
                  <c:v>27</c:v>
                </c:pt>
                <c:pt idx="5">
                  <c:v>98</c:v>
                </c:pt>
                <c:pt idx="6">
                  <c:v>97</c:v>
                </c:pt>
              </c:numCache>
            </c:numRef>
          </c:val>
          <c:extLst>
            <c:ext xmlns:c16="http://schemas.microsoft.com/office/drawing/2014/chart" uri="{C3380CC4-5D6E-409C-BE32-E72D297353CC}">
              <c16:uniqueId val="{00000001-EDB5-4F37-9EE2-06BBF7F81D5A}"/>
            </c:ext>
          </c:extLst>
        </c:ser>
        <c:ser>
          <c:idx val="2"/>
          <c:order val="2"/>
          <c:tx>
            <c:strRef>
              <c:f>Sheet1!$D$1</c:f>
              <c:strCache>
                <c:ptCount val="1"/>
                <c:pt idx="0">
                  <c:v>地域生活を継続するための障がい福祉サービスが不足しているため</c:v>
                </c:pt>
              </c:strCache>
            </c:strRef>
          </c:tx>
          <c:spPr>
            <a:pattFill prst="pct20">
              <a:fgClr>
                <a:schemeClr val="tx1"/>
              </a:fgClr>
              <a:bgClr>
                <a:schemeClr val="bg1"/>
              </a:bgClr>
            </a:pattFill>
            <a:ln>
              <a:solidFill>
                <a:schemeClr val="tx2"/>
              </a:solidFill>
            </a:ln>
            <a:effectLst/>
          </c:spPr>
          <c:invertIfNegative val="0"/>
          <c:dLbls>
            <c:dLbl>
              <c:idx val="0"/>
              <c:layout>
                <c:manualLayout>
                  <c:x val="5.0818270662958354E-2"/>
                  <c:y val="-1.1008837829963906E-3"/>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8.4089291397001081E-2"/>
                      <c:h val="4.3817290517137168E-2"/>
                    </c:manualLayout>
                  </c15:layout>
                </c:ext>
                <c:ext xmlns:c16="http://schemas.microsoft.com/office/drawing/2014/chart" uri="{C3380CC4-5D6E-409C-BE32-E72D297353CC}">
                  <c16:uniqueId val="{00000005-0389-4BAB-A6FE-C3124185AE9A}"/>
                </c:ext>
              </c:extLst>
            </c:dLbl>
            <c:dLbl>
              <c:idx val="1"/>
              <c:layout>
                <c:manualLayout>
                  <c:x val="2.9893100389974956E-3"/>
                  <c:y val="-2.9299552544750458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389-4BAB-A6FE-C3124185AE9A}"/>
                </c:ext>
              </c:extLst>
            </c:dLbl>
            <c:dLbl>
              <c:idx val="2"/>
              <c:layout>
                <c:manualLayout>
                  <c:x val="-3.8861030506968153E-2"/>
                  <c:y val="5.9219275454496277E-3"/>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5.4002003543862358E-2"/>
                      <c:h val="5.2142572037683979E-2"/>
                    </c:manualLayout>
                  </c15:layout>
                </c:ext>
                <c:ext xmlns:c16="http://schemas.microsoft.com/office/drawing/2014/chart" uri="{C3380CC4-5D6E-409C-BE32-E72D297353CC}">
                  <c16:uniqueId val="{00000003-3343-41F6-ADBE-44BBD24097FE}"/>
                </c:ext>
              </c:extLst>
            </c:dLbl>
            <c:dLbl>
              <c:idx val="3"/>
              <c:layout>
                <c:manualLayout>
                  <c:x val="3.8861030506968153E-2"/>
                  <c:y val="2.072674640907370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0389-4BAB-A6FE-C3124185AE9A}"/>
                </c:ext>
              </c:extLst>
            </c:dLbl>
            <c:dLbl>
              <c:idx val="4"/>
              <c:layout>
                <c:manualLayout>
                  <c:x val="4.3345113254836094E-2"/>
                  <c:y val="2.960963772724787E-3"/>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5.1012693504864801E-2"/>
                      <c:h val="5.2142572037683979E-2"/>
                    </c:manualLayout>
                  </c15:layout>
                </c:ext>
                <c:ext xmlns:c16="http://schemas.microsoft.com/office/drawing/2014/chart" uri="{C3380CC4-5D6E-409C-BE32-E72D297353CC}">
                  <c16:uniqueId val="{0000000C-0389-4BAB-A6FE-C3124185AE9A}"/>
                </c:ext>
              </c:extLst>
            </c:dLbl>
            <c:dLbl>
              <c:idx val="5"/>
              <c:layout>
                <c:manualLayout>
                  <c:x val="3.8861030506968042E-2"/>
                  <c:y val="2.9609637727248139E-3"/>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5.4002003543862358E-2"/>
                      <c:h val="5.2142572037683979E-2"/>
                    </c:manualLayout>
                  </c15:layout>
                </c:ext>
                <c:ext xmlns:c16="http://schemas.microsoft.com/office/drawing/2014/chart" uri="{C3380CC4-5D6E-409C-BE32-E72D297353CC}">
                  <c16:uniqueId val="{0000000E-0389-4BAB-A6FE-C3124185AE9A}"/>
                </c:ext>
              </c:extLst>
            </c:dLbl>
            <c:dLbl>
              <c:idx val="6"/>
              <c:layout>
                <c:manualLayout>
                  <c:x val="4.0355685526466928E-2"/>
                  <c:y val="8.8828913181744421E-3"/>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5.1012693504864801E-2"/>
                      <c:h val="5.2142572037683979E-2"/>
                    </c:manualLayout>
                  </c15:layout>
                </c:ext>
                <c:ext xmlns:c16="http://schemas.microsoft.com/office/drawing/2014/chart" uri="{C3380CC4-5D6E-409C-BE32-E72D297353CC}">
                  <c16:uniqueId val="{0000000F-0389-4BAB-A6FE-C3124185AE9A}"/>
                </c:ext>
              </c:extLst>
            </c:dLbl>
            <c:dLbl>
              <c:idx val="7"/>
              <c:layout>
                <c:manualLayout>
                  <c:x val="3.8861030506968042E-2"/>
                  <c:y val="8.8828913181744421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0389-4BAB-A6FE-C3124185AE9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政令市</c:v>
                </c:pt>
                <c:pt idx="1">
                  <c:v>豊能</c:v>
                </c:pt>
                <c:pt idx="2">
                  <c:v>三島</c:v>
                </c:pt>
                <c:pt idx="3">
                  <c:v>北河内</c:v>
                </c:pt>
                <c:pt idx="4">
                  <c:v>中河内</c:v>
                </c:pt>
                <c:pt idx="5">
                  <c:v>南河内</c:v>
                </c:pt>
                <c:pt idx="6">
                  <c:v>泉州</c:v>
                </c:pt>
              </c:strCache>
            </c:strRef>
          </c:cat>
          <c:val>
            <c:numRef>
              <c:f>Sheet1!$D$2:$D$8</c:f>
              <c:numCache>
                <c:formatCode>General</c:formatCode>
                <c:ptCount val="7"/>
                <c:pt idx="0">
                  <c:v>12</c:v>
                </c:pt>
                <c:pt idx="1">
                  <c:v>65</c:v>
                </c:pt>
                <c:pt idx="2">
                  <c:v>0</c:v>
                </c:pt>
                <c:pt idx="3">
                  <c:v>3</c:v>
                </c:pt>
                <c:pt idx="4">
                  <c:v>1</c:v>
                </c:pt>
                <c:pt idx="5">
                  <c:v>7</c:v>
                </c:pt>
                <c:pt idx="6">
                  <c:v>5</c:v>
                </c:pt>
              </c:numCache>
            </c:numRef>
          </c:val>
          <c:extLst>
            <c:ext xmlns:c16="http://schemas.microsoft.com/office/drawing/2014/chart" uri="{C3380CC4-5D6E-409C-BE32-E72D297353CC}">
              <c16:uniqueId val="{00000004-EDB5-4F37-9EE2-06BBF7F81D5A}"/>
            </c:ext>
          </c:extLst>
        </c:ser>
        <c:ser>
          <c:idx val="3"/>
          <c:order val="3"/>
          <c:tx>
            <c:strRef>
              <c:f>Sheet1!$E$1</c:f>
              <c:strCache>
                <c:ptCount val="1"/>
                <c:pt idx="0">
                  <c:v>支援方法の整理や環境調整により、本人の行動改善や生活能力の習得を図るため</c:v>
                </c:pt>
              </c:strCache>
            </c:strRef>
          </c:tx>
          <c:spPr>
            <a:pattFill prst="divot">
              <a:fgClr>
                <a:schemeClr val="accent1"/>
              </a:fgClr>
              <a:bgClr>
                <a:schemeClr val="bg1"/>
              </a:bgClr>
            </a:pattFill>
            <a:ln>
              <a:solidFill>
                <a:schemeClr val="tx2">
                  <a:lumMod val="75000"/>
                </a:schemeClr>
              </a:solidFill>
            </a:ln>
            <a:effectLst/>
          </c:spPr>
          <c:invertIfNegative val="0"/>
          <c:dLbls>
            <c:dLbl>
              <c:idx val="1"/>
              <c:layout>
                <c:manualLayout>
                  <c:x val="4.4839415206220035E-2"/>
                  <c:y val="-5.9707124553861897E-4"/>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3.6066143309877056E-2"/>
                      <c:h val="5.2142589429909111E-2"/>
                    </c:manualLayout>
                  </c15:layout>
                </c:ext>
                <c:ext xmlns:c16="http://schemas.microsoft.com/office/drawing/2014/chart" uri="{C3380CC4-5D6E-409C-BE32-E72D297353CC}">
                  <c16:uniqueId val="{00000004-3343-41F6-ADBE-44BBD24097FE}"/>
                </c:ext>
              </c:extLst>
            </c:dLbl>
            <c:dLbl>
              <c:idx val="2"/>
              <c:layout>
                <c:manualLayout>
                  <c:x val="3.5871720467970547E-2"/>
                  <c:y val="1.7812411987100457E-2"/>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5.4002003543862358E-2"/>
                      <c:h val="5.2142572037683979E-2"/>
                    </c:manualLayout>
                  </c15:layout>
                </c:ext>
                <c:ext xmlns:c16="http://schemas.microsoft.com/office/drawing/2014/chart" uri="{C3380CC4-5D6E-409C-BE32-E72D297353CC}">
                  <c16:uniqueId val="{00000007-0389-4BAB-A6FE-C3124185AE9A}"/>
                </c:ext>
              </c:extLst>
            </c:dLbl>
            <c:dLbl>
              <c:idx val="3"/>
              <c:layout>
                <c:manualLayout>
                  <c:x val="-4.3344877876092973E-2"/>
                  <c:y val="9.3258701503143749E-5"/>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2.1119593114889302E-2"/>
                      <c:h val="5.2142572037683979E-2"/>
                    </c:manualLayout>
                  </c15:layout>
                </c:ext>
                <c:ext xmlns:c16="http://schemas.microsoft.com/office/drawing/2014/chart" uri="{C3380CC4-5D6E-409C-BE32-E72D297353CC}">
                  <c16:uniqueId val="{00000009-0389-4BAB-A6FE-C3124185AE9A}"/>
                </c:ext>
              </c:extLst>
            </c:dLbl>
            <c:dLbl>
              <c:idx val="4"/>
              <c:layout>
                <c:manualLayout>
                  <c:x val="-3.4694469519536142E-18"/>
                  <c:y val="-2.9609637727248139E-3"/>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6.615343116301578E-2"/>
                      <c:h val="5.2142572037683979E-2"/>
                    </c:manualLayout>
                  </c15:layout>
                </c:ext>
                <c:ext xmlns:c16="http://schemas.microsoft.com/office/drawing/2014/chart" uri="{C3380CC4-5D6E-409C-BE32-E72D297353CC}">
                  <c16:uniqueId val="{0000000B-0389-4BAB-A6FE-C3124185AE9A}"/>
                </c:ext>
              </c:extLst>
            </c:dLbl>
            <c:dLbl>
              <c:idx val="5"/>
              <c:layout>
                <c:manualLayout>
                  <c:x val="-4.1850340545965814E-2"/>
                  <c:y val="-3.3927317964532904E-18"/>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343-41F6-ADBE-44BBD24097FE}"/>
                </c:ext>
              </c:extLst>
            </c:dLbl>
            <c:dLbl>
              <c:idx val="6"/>
              <c:layout>
                <c:manualLayout>
                  <c:x val="-2.9893100389975537E-3"/>
                  <c:y val="-5.9219275454496347E-3"/>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6.615343116301578E-2"/>
                      <c:h val="5.2142572037683979E-2"/>
                    </c:manualLayout>
                  </c15:layout>
                </c:ext>
                <c:ext xmlns:c16="http://schemas.microsoft.com/office/drawing/2014/chart" uri="{C3380CC4-5D6E-409C-BE32-E72D297353CC}">
                  <c16:uniqueId val="{00000011-0389-4BAB-A6FE-C3124185AE9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政令市</c:v>
                </c:pt>
                <c:pt idx="1">
                  <c:v>豊能</c:v>
                </c:pt>
                <c:pt idx="2">
                  <c:v>三島</c:v>
                </c:pt>
                <c:pt idx="3">
                  <c:v>北河内</c:v>
                </c:pt>
                <c:pt idx="4">
                  <c:v>中河内</c:v>
                </c:pt>
                <c:pt idx="5">
                  <c:v>南河内</c:v>
                </c:pt>
                <c:pt idx="6">
                  <c:v>泉州</c:v>
                </c:pt>
              </c:strCache>
            </c:strRef>
          </c:cat>
          <c:val>
            <c:numRef>
              <c:f>Sheet1!$E$2:$E$8</c:f>
              <c:numCache>
                <c:formatCode>General</c:formatCode>
                <c:ptCount val="7"/>
                <c:pt idx="0">
                  <c:v>28</c:v>
                </c:pt>
                <c:pt idx="1">
                  <c:v>1</c:v>
                </c:pt>
                <c:pt idx="2">
                  <c:v>0</c:v>
                </c:pt>
                <c:pt idx="3">
                  <c:v>1</c:v>
                </c:pt>
                <c:pt idx="4">
                  <c:v>17</c:v>
                </c:pt>
                <c:pt idx="5">
                  <c:v>7</c:v>
                </c:pt>
                <c:pt idx="6">
                  <c:v>16</c:v>
                </c:pt>
              </c:numCache>
            </c:numRef>
          </c:val>
          <c:extLst>
            <c:ext xmlns:c16="http://schemas.microsoft.com/office/drawing/2014/chart" uri="{C3380CC4-5D6E-409C-BE32-E72D297353CC}">
              <c16:uniqueId val="{00000001-0389-4BAB-A6FE-C3124185AE9A}"/>
            </c:ext>
          </c:extLst>
        </c:ser>
        <c:ser>
          <c:idx val="4"/>
          <c:order val="4"/>
          <c:tx>
            <c:strRef>
              <c:f>Sheet1!$F$1</c:f>
              <c:strCache>
                <c:ptCount val="1"/>
                <c:pt idx="0">
                  <c:v>その他</c:v>
                </c:pt>
              </c:strCache>
            </c:strRef>
          </c:tx>
          <c:spPr>
            <a:solidFill>
              <a:schemeClr val="accent1">
                <a:lumMod val="60000"/>
                <a:lumOff val="40000"/>
              </a:schemeClr>
            </a:solidFill>
            <a:ln>
              <a:solidFill>
                <a:schemeClr val="tx2">
                  <a:lumMod val="75000"/>
                </a:schemeClr>
              </a:solidFill>
            </a:ln>
            <a:effectLst/>
          </c:spPr>
          <c:invertIfNegative val="0"/>
          <c:dLbls>
            <c:dLbl>
              <c:idx val="1"/>
              <c:layout>
                <c:manualLayout>
                  <c:x val="0"/>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343-41F6-ADBE-44BBD24097FE}"/>
                </c:ext>
              </c:extLst>
            </c:dLbl>
            <c:dLbl>
              <c:idx val="2"/>
              <c:layout>
                <c:manualLayout>
                  <c:x val="3.4377065448471772E-2"/>
                  <c:y val="-1.1659669155430548E-2"/>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3.3076833270879506E-2"/>
                      <c:h val="5.2142572037683979E-2"/>
                    </c:manualLayout>
                  </c15:layout>
                </c:ext>
                <c:ext xmlns:c16="http://schemas.microsoft.com/office/drawing/2014/chart" uri="{C3380CC4-5D6E-409C-BE32-E72D297353CC}">
                  <c16:uniqueId val="{00000002-3343-41F6-ADBE-44BBD24097FE}"/>
                </c:ext>
              </c:extLst>
            </c:dLbl>
            <c:dLbl>
              <c:idx val="3"/>
              <c:layout>
                <c:manualLayout>
                  <c:x val="3.8861030506968153E-2"/>
                  <c:y val="-1.4483542636945739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389-4BAB-A6FE-C3124185AE9A}"/>
                </c:ext>
              </c:extLst>
            </c:dLbl>
            <c:dLbl>
              <c:idx val="4"/>
              <c:layout>
                <c:manualLayout>
                  <c:x val="0"/>
                  <c:y val="-6.7854635929065808E-18"/>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0389-4BAB-A6FE-C3124185AE9A}"/>
                </c:ext>
              </c:extLst>
            </c:dLbl>
            <c:dLbl>
              <c:idx val="5"/>
              <c:layout>
                <c:manualLayout>
                  <c:x val="4.0355685526466817E-2"/>
                  <c:y val="-2.9609637727248147E-3"/>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5.6991313582859908E-2"/>
                      <c:h val="5.2142572037683979E-2"/>
                    </c:manualLayout>
                  </c15:layout>
                </c:ext>
                <c:ext xmlns:c16="http://schemas.microsoft.com/office/drawing/2014/chart" uri="{C3380CC4-5D6E-409C-BE32-E72D297353CC}">
                  <c16:uniqueId val="{00000001-3343-41F6-ADBE-44BBD24097FE}"/>
                </c:ext>
              </c:extLst>
            </c:dLbl>
            <c:dLbl>
              <c:idx val="6"/>
              <c:layout>
                <c:manualLayout>
                  <c:x val="4.0355685526466928E-2"/>
                  <c:y val="-1.4804818863624128E-3"/>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5.1012693504864801E-2"/>
                      <c:h val="4.9181608264959153E-2"/>
                    </c:manualLayout>
                  </c15:layout>
                </c:ext>
                <c:ext xmlns:c16="http://schemas.microsoft.com/office/drawing/2014/chart" uri="{C3380CC4-5D6E-409C-BE32-E72D297353CC}">
                  <c16:uniqueId val="{00000010-0389-4BAB-A6FE-C3124185AE9A}"/>
                </c:ext>
              </c:extLst>
            </c:dLbl>
            <c:dLbl>
              <c:idx val="7"/>
              <c:layout>
                <c:manualLayout>
                  <c:x val="4.1850340545965703E-2"/>
                  <c:y val="-2.9609637727248139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0389-4BAB-A6FE-C3124185AE9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政令市</c:v>
                </c:pt>
                <c:pt idx="1">
                  <c:v>豊能</c:v>
                </c:pt>
                <c:pt idx="2">
                  <c:v>三島</c:v>
                </c:pt>
                <c:pt idx="3">
                  <c:v>北河内</c:v>
                </c:pt>
                <c:pt idx="4">
                  <c:v>中河内</c:v>
                </c:pt>
                <c:pt idx="5">
                  <c:v>南河内</c:v>
                </c:pt>
                <c:pt idx="6">
                  <c:v>泉州</c:v>
                </c:pt>
              </c:strCache>
            </c:strRef>
          </c:cat>
          <c:val>
            <c:numRef>
              <c:f>Sheet1!$F$2:$F$8</c:f>
              <c:numCache>
                <c:formatCode>General</c:formatCode>
                <c:ptCount val="7"/>
                <c:pt idx="0">
                  <c:v>66</c:v>
                </c:pt>
                <c:pt idx="1">
                  <c:v>10</c:v>
                </c:pt>
                <c:pt idx="2">
                  <c:v>1</c:v>
                </c:pt>
                <c:pt idx="3">
                  <c:v>4</c:v>
                </c:pt>
                <c:pt idx="4">
                  <c:v>6</c:v>
                </c:pt>
                <c:pt idx="5">
                  <c:v>0</c:v>
                </c:pt>
                <c:pt idx="6">
                  <c:v>8</c:v>
                </c:pt>
              </c:numCache>
            </c:numRef>
          </c:val>
          <c:extLst>
            <c:ext xmlns:c16="http://schemas.microsoft.com/office/drawing/2014/chart" uri="{C3380CC4-5D6E-409C-BE32-E72D297353CC}">
              <c16:uniqueId val="{00000002-0389-4BAB-A6FE-C3124185AE9A}"/>
            </c:ext>
          </c:extLst>
        </c:ser>
        <c:dLbls>
          <c:showLegendKey val="0"/>
          <c:showVal val="0"/>
          <c:showCatName val="0"/>
          <c:showSerName val="0"/>
          <c:showPercent val="0"/>
          <c:showBubbleSize val="0"/>
        </c:dLbls>
        <c:gapWidth val="150"/>
        <c:overlap val="100"/>
        <c:axId val="1944742176"/>
        <c:axId val="1944735104"/>
      </c:barChart>
      <c:catAx>
        <c:axId val="1944742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ja-JP"/>
          </a:p>
        </c:txPr>
        <c:crossAx val="1944735104"/>
        <c:crosses val="autoZero"/>
        <c:auto val="1"/>
        <c:lblAlgn val="ctr"/>
        <c:lblOffset val="100"/>
        <c:noMultiLvlLbl val="0"/>
      </c:catAx>
      <c:valAx>
        <c:axId val="1944735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4217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H30年度以前</c:v>
                </c:pt>
              </c:strCache>
            </c:strRef>
          </c:tx>
          <c:spPr>
            <a:pattFill prst="pct25">
              <a:fgClr>
                <a:schemeClr val="tx1"/>
              </a:fgClr>
              <a:bgClr>
                <a:schemeClr val="bg1"/>
              </a:bgClr>
            </a:pattFill>
            <a:ln>
              <a:solidFill>
                <a:schemeClr val="tx2"/>
              </a:solidFill>
            </a:ln>
            <a:effectLst/>
          </c:spPr>
          <c:invertIfNegative val="0"/>
          <c:dLbls>
            <c:numFmt formatCode="General"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政令市</c:v>
                </c:pt>
                <c:pt idx="1">
                  <c:v>豊能</c:v>
                </c:pt>
                <c:pt idx="2">
                  <c:v>三島</c:v>
                </c:pt>
                <c:pt idx="3">
                  <c:v>北河内</c:v>
                </c:pt>
                <c:pt idx="4">
                  <c:v>中河内</c:v>
                </c:pt>
                <c:pt idx="5">
                  <c:v>南河内</c:v>
                </c:pt>
                <c:pt idx="6">
                  <c:v>泉州</c:v>
                </c:pt>
              </c:strCache>
            </c:strRef>
          </c:cat>
          <c:val>
            <c:numRef>
              <c:f>Sheet1!$B$2:$B$8</c:f>
              <c:numCache>
                <c:formatCode>General</c:formatCode>
                <c:ptCount val="7"/>
                <c:pt idx="0">
                  <c:v>234</c:v>
                </c:pt>
                <c:pt idx="1">
                  <c:v>113</c:v>
                </c:pt>
                <c:pt idx="2">
                  <c:v>129</c:v>
                </c:pt>
                <c:pt idx="3">
                  <c:v>91</c:v>
                </c:pt>
                <c:pt idx="4">
                  <c:v>43</c:v>
                </c:pt>
                <c:pt idx="5">
                  <c:v>92</c:v>
                </c:pt>
                <c:pt idx="6">
                  <c:v>88</c:v>
                </c:pt>
              </c:numCache>
            </c:numRef>
          </c:val>
          <c:extLst>
            <c:ext xmlns:c16="http://schemas.microsoft.com/office/drawing/2014/chart" uri="{C3380CC4-5D6E-409C-BE32-E72D297353CC}">
              <c16:uniqueId val="{00000000-263C-4980-A49E-C4EEE1487EC1}"/>
            </c:ext>
          </c:extLst>
        </c:ser>
        <c:ser>
          <c:idx val="1"/>
          <c:order val="1"/>
          <c:tx>
            <c:strRef>
              <c:f>Sheet1!$C$1</c:f>
              <c:strCache>
                <c:ptCount val="1"/>
                <c:pt idx="0">
                  <c:v>R元年度以降</c:v>
                </c:pt>
              </c:strCache>
            </c:strRef>
          </c:tx>
          <c:spPr>
            <a:solidFill>
              <a:schemeClr val="bg1"/>
            </a:solid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政令市</c:v>
                </c:pt>
                <c:pt idx="1">
                  <c:v>豊能</c:v>
                </c:pt>
                <c:pt idx="2">
                  <c:v>三島</c:v>
                </c:pt>
                <c:pt idx="3">
                  <c:v>北河内</c:v>
                </c:pt>
                <c:pt idx="4">
                  <c:v>中河内</c:v>
                </c:pt>
                <c:pt idx="5">
                  <c:v>南河内</c:v>
                </c:pt>
                <c:pt idx="6">
                  <c:v>泉州</c:v>
                </c:pt>
              </c:strCache>
            </c:strRef>
          </c:cat>
          <c:val>
            <c:numRef>
              <c:f>Sheet1!$C$2:$C$8</c:f>
              <c:numCache>
                <c:formatCode>General</c:formatCode>
                <c:ptCount val="7"/>
                <c:pt idx="0">
                  <c:v>146</c:v>
                </c:pt>
                <c:pt idx="1">
                  <c:v>55</c:v>
                </c:pt>
                <c:pt idx="2">
                  <c:v>77</c:v>
                </c:pt>
                <c:pt idx="3">
                  <c:v>61</c:v>
                </c:pt>
                <c:pt idx="4">
                  <c:v>28</c:v>
                </c:pt>
                <c:pt idx="5">
                  <c:v>27</c:v>
                </c:pt>
                <c:pt idx="6">
                  <c:v>49</c:v>
                </c:pt>
              </c:numCache>
            </c:numRef>
          </c:val>
          <c:extLst>
            <c:ext xmlns:c16="http://schemas.microsoft.com/office/drawing/2014/chart" uri="{C3380CC4-5D6E-409C-BE32-E72D297353CC}">
              <c16:uniqueId val="{00000001-263C-4980-A49E-C4EEE1487EC1}"/>
            </c:ext>
          </c:extLst>
        </c:ser>
        <c:dLbls>
          <c:dLblPos val="ctr"/>
          <c:showLegendKey val="0"/>
          <c:showVal val="1"/>
          <c:showCatName val="0"/>
          <c:showSerName val="0"/>
          <c:showPercent val="0"/>
          <c:showBubbleSize val="0"/>
        </c:dLbls>
        <c:gapWidth val="150"/>
        <c:overlap val="100"/>
        <c:axId val="1944742176"/>
        <c:axId val="1944735104"/>
      </c:barChart>
      <c:catAx>
        <c:axId val="1944742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ja-JP"/>
          </a:p>
        </c:txPr>
        <c:crossAx val="1944735104"/>
        <c:crosses val="autoZero"/>
        <c:auto val="1"/>
        <c:lblAlgn val="ctr"/>
        <c:lblOffset val="100"/>
        <c:noMultiLvlLbl val="0"/>
      </c:catAx>
      <c:valAx>
        <c:axId val="1944735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421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検討した</c:v>
                </c:pt>
              </c:strCache>
            </c:strRef>
          </c:tx>
          <c:spPr>
            <a:pattFill prst="pct25">
              <a:fgClr>
                <a:schemeClr val="tx1"/>
              </a:fgClr>
              <a:bgClr>
                <a:schemeClr val="bg1"/>
              </a:bgClr>
            </a:pattFill>
            <a:ln>
              <a:solidFill>
                <a:schemeClr val="tx2"/>
              </a:solidFill>
            </a:ln>
            <a:effectLst/>
          </c:spPr>
          <c:invertIfNegative val="0"/>
          <c:dLbls>
            <c:numFmt formatCode="General"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政令市</c:v>
                </c:pt>
                <c:pt idx="1">
                  <c:v>豊能</c:v>
                </c:pt>
                <c:pt idx="2">
                  <c:v>三島</c:v>
                </c:pt>
                <c:pt idx="3">
                  <c:v>北河内</c:v>
                </c:pt>
                <c:pt idx="4">
                  <c:v>中河内</c:v>
                </c:pt>
                <c:pt idx="5">
                  <c:v>南河内</c:v>
                </c:pt>
                <c:pt idx="6">
                  <c:v>泉州</c:v>
                </c:pt>
              </c:strCache>
            </c:strRef>
          </c:cat>
          <c:val>
            <c:numRef>
              <c:f>Sheet1!$B$2:$B$8</c:f>
              <c:numCache>
                <c:formatCode>General</c:formatCode>
                <c:ptCount val="7"/>
                <c:pt idx="0">
                  <c:v>195</c:v>
                </c:pt>
                <c:pt idx="1">
                  <c:v>154</c:v>
                </c:pt>
                <c:pt idx="2">
                  <c:v>98</c:v>
                </c:pt>
                <c:pt idx="3">
                  <c:v>78</c:v>
                </c:pt>
                <c:pt idx="4">
                  <c:v>55</c:v>
                </c:pt>
                <c:pt idx="5">
                  <c:v>57</c:v>
                </c:pt>
                <c:pt idx="6">
                  <c:v>90</c:v>
                </c:pt>
              </c:numCache>
            </c:numRef>
          </c:val>
          <c:extLst>
            <c:ext xmlns:c16="http://schemas.microsoft.com/office/drawing/2014/chart" uri="{C3380CC4-5D6E-409C-BE32-E72D297353CC}">
              <c16:uniqueId val="{00000000-EDB5-4F37-9EE2-06BBF7F81D5A}"/>
            </c:ext>
          </c:extLst>
        </c:ser>
        <c:ser>
          <c:idx val="1"/>
          <c:order val="1"/>
          <c:tx>
            <c:strRef>
              <c:f>Sheet1!$C$1</c:f>
              <c:strCache>
                <c:ptCount val="1"/>
                <c:pt idx="0">
                  <c:v>検討していない</c:v>
                </c:pt>
              </c:strCache>
            </c:strRef>
          </c:tx>
          <c:spPr>
            <a:solidFill>
              <a:schemeClr val="bg1"/>
            </a:solidFill>
            <a:ln>
              <a:solidFill>
                <a:schemeClr val="tx2"/>
              </a:solidFill>
            </a:ln>
            <a:effectLst/>
          </c:spPr>
          <c:invertIfNegative val="0"/>
          <c:dLbls>
            <c:dLbl>
              <c:idx val="2"/>
              <c:layout>
                <c:manualLayout>
                  <c:x val="0"/>
                  <c:y val="3.094198864404624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7E6-4725-8FF5-428A4A2E098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政令市</c:v>
                </c:pt>
                <c:pt idx="1">
                  <c:v>豊能</c:v>
                </c:pt>
                <c:pt idx="2">
                  <c:v>三島</c:v>
                </c:pt>
                <c:pt idx="3">
                  <c:v>北河内</c:v>
                </c:pt>
                <c:pt idx="4">
                  <c:v>中河内</c:v>
                </c:pt>
                <c:pt idx="5">
                  <c:v>南河内</c:v>
                </c:pt>
                <c:pt idx="6">
                  <c:v>泉州</c:v>
                </c:pt>
              </c:strCache>
            </c:strRef>
          </c:cat>
          <c:val>
            <c:numRef>
              <c:f>Sheet1!$C$2:$C$8</c:f>
              <c:numCache>
                <c:formatCode>General</c:formatCode>
                <c:ptCount val="7"/>
                <c:pt idx="0">
                  <c:v>185</c:v>
                </c:pt>
                <c:pt idx="1">
                  <c:v>14</c:v>
                </c:pt>
                <c:pt idx="2">
                  <c:v>108</c:v>
                </c:pt>
                <c:pt idx="3">
                  <c:v>74</c:v>
                </c:pt>
                <c:pt idx="4">
                  <c:v>8</c:v>
                </c:pt>
                <c:pt idx="5">
                  <c:v>62</c:v>
                </c:pt>
                <c:pt idx="6">
                  <c:v>47</c:v>
                </c:pt>
              </c:numCache>
            </c:numRef>
          </c:val>
          <c:extLst>
            <c:ext xmlns:c16="http://schemas.microsoft.com/office/drawing/2014/chart" uri="{C3380CC4-5D6E-409C-BE32-E72D297353CC}">
              <c16:uniqueId val="{00000001-EDB5-4F37-9EE2-06BBF7F81D5A}"/>
            </c:ext>
          </c:extLst>
        </c:ser>
        <c:ser>
          <c:idx val="2"/>
          <c:order val="2"/>
          <c:tx>
            <c:strRef>
              <c:f>Sheet1!$D$1</c:f>
              <c:strCache>
                <c:ptCount val="1"/>
                <c:pt idx="0">
                  <c:v>不明</c:v>
                </c:pt>
              </c:strCache>
            </c:strRef>
          </c:tx>
          <c:spPr>
            <a:pattFill prst="pct10">
              <a:fgClr>
                <a:schemeClr val="tx1"/>
              </a:fgClr>
              <a:bgClr>
                <a:schemeClr val="bg1"/>
              </a:bgClr>
            </a:pattFill>
            <a:ln>
              <a:solidFill>
                <a:schemeClr val="tx2"/>
              </a:solidFill>
            </a:ln>
            <a:effectLst/>
          </c:spPr>
          <c:invertIfNegative val="0"/>
          <c:dLbls>
            <c:dLbl>
              <c:idx val="0"/>
              <c:layout>
                <c:manualLayout>
                  <c:x val="3.5871720467970603E-2"/>
                  <c:y val="-6.188397728809306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294-457C-A934-A90CAA2028CB}"/>
                </c:ext>
              </c:extLst>
            </c:dLbl>
            <c:dLbl>
              <c:idx val="1"/>
              <c:layout>
                <c:manualLayout>
                  <c:x val="3.5871720467970547E-2"/>
                  <c:y val="-4.6412982966069823E-3"/>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3.6066143309877056E-2"/>
                      <c:h val="5.1394643137761278E-2"/>
                    </c:manualLayout>
                  </c15:layout>
                </c:ext>
                <c:ext xmlns:c16="http://schemas.microsoft.com/office/drawing/2014/chart" uri="{C3380CC4-5D6E-409C-BE32-E72D297353CC}">
                  <c16:uniqueId val="{00000002-B294-457C-A934-A90CAA2028CB}"/>
                </c:ext>
              </c:extLst>
            </c:dLbl>
            <c:dLbl>
              <c:idx val="2"/>
              <c:layout>
                <c:manualLayout>
                  <c:x val="4.0355685526466872E-2"/>
                  <c:y val="-3.0941988644046532E-3"/>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3.9055453348874607E-2"/>
                      <c:h val="5.4488842002165937E-2"/>
                    </c:manualLayout>
                  </c15:layout>
                </c:ext>
                <c:ext xmlns:c16="http://schemas.microsoft.com/office/drawing/2014/chart" uri="{C3380CC4-5D6E-409C-BE32-E72D297353CC}">
                  <c16:uniqueId val="{00000003-B294-457C-A934-A90CAA2028CB}"/>
                </c:ext>
              </c:extLst>
            </c:dLbl>
            <c:dLbl>
              <c:idx val="3"/>
              <c:layout>
                <c:manualLayout>
                  <c:x val="3.8861030506968153E-2"/>
                  <c:y val="-3.0941988644046532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294-457C-A934-A90CAA2028CB}"/>
                </c:ext>
              </c:extLst>
            </c:dLbl>
            <c:dLbl>
              <c:idx val="5"/>
              <c:layout>
                <c:manualLayout>
                  <c:x val="3.5871720467970492E-2"/>
                  <c:y val="-6.188397728809306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294-457C-A934-A90CAA2028CB}"/>
                </c:ext>
              </c:extLst>
            </c:dLbl>
            <c:dLbl>
              <c:idx val="6"/>
              <c:layout>
                <c:manualLayout>
                  <c:x val="3.5871720467970603E-2"/>
                  <c:y val="-7.7354971610116303E-3"/>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3.6066143309877056E-2"/>
                      <c:h val="5.7583040866570595E-2"/>
                    </c:manualLayout>
                  </c15:layout>
                </c:ext>
                <c:ext xmlns:c16="http://schemas.microsoft.com/office/drawing/2014/chart" uri="{C3380CC4-5D6E-409C-BE32-E72D297353CC}">
                  <c16:uniqueId val="{00000006-B294-457C-A934-A90CAA2028CB}"/>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政令市</c:v>
                </c:pt>
                <c:pt idx="1">
                  <c:v>豊能</c:v>
                </c:pt>
                <c:pt idx="2">
                  <c:v>三島</c:v>
                </c:pt>
                <c:pt idx="3">
                  <c:v>北河内</c:v>
                </c:pt>
                <c:pt idx="4">
                  <c:v>中河内</c:v>
                </c:pt>
                <c:pt idx="5">
                  <c:v>南河内</c:v>
                </c:pt>
                <c:pt idx="6">
                  <c:v>泉州</c:v>
                </c:pt>
              </c:strCache>
            </c:strRef>
          </c:cat>
          <c:val>
            <c:numRef>
              <c:f>Sheet1!$D$2:$D$8</c:f>
              <c:numCache>
                <c:formatCode>General</c:formatCode>
                <c:ptCount val="7"/>
                <c:pt idx="0">
                  <c:v>0</c:v>
                </c:pt>
                <c:pt idx="1">
                  <c:v>0</c:v>
                </c:pt>
                <c:pt idx="2">
                  <c:v>0</c:v>
                </c:pt>
                <c:pt idx="3">
                  <c:v>0</c:v>
                </c:pt>
                <c:pt idx="4">
                  <c:v>8</c:v>
                </c:pt>
                <c:pt idx="5">
                  <c:v>0</c:v>
                </c:pt>
                <c:pt idx="6">
                  <c:v>0</c:v>
                </c:pt>
              </c:numCache>
            </c:numRef>
          </c:val>
          <c:extLst>
            <c:ext xmlns:c16="http://schemas.microsoft.com/office/drawing/2014/chart" uri="{C3380CC4-5D6E-409C-BE32-E72D297353CC}">
              <c16:uniqueId val="{00000004-EDB5-4F37-9EE2-06BBF7F81D5A}"/>
            </c:ext>
          </c:extLst>
        </c:ser>
        <c:dLbls>
          <c:dLblPos val="ctr"/>
          <c:showLegendKey val="0"/>
          <c:showVal val="1"/>
          <c:showCatName val="0"/>
          <c:showSerName val="0"/>
          <c:showPercent val="0"/>
          <c:showBubbleSize val="0"/>
        </c:dLbls>
        <c:gapWidth val="150"/>
        <c:overlap val="100"/>
        <c:axId val="1944742176"/>
        <c:axId val="1944735104"/>
      </c:barChart>
      <c:catAx>
        <c:axId val="1944742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ja-JP"/>
          </a:p>
        </c:txPr>
        <c:crossAx val="1944735104"/>
        <c:crosses val="autoZero"/>
        <c:auto val="1"/>
        <c:lblAlgn val="ctr"/>
        <c:lblOffset val="100"/>
        <c:noMultiLvlLbl val="0"/>
      </c:catAx>
      <c:valAx>
        <c:axId val="1944735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421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サービス等利用計画</c:v>
                </c:pt>
              </c:strCache>
            </c:strRef>
          </c:tx>
          <c:spPr>
            <a:pattFill prst="pct25">
              <a:fgClr>
                <a:schemeClr val="tx1"/>
              </a:fgClr>
              <a:bgClr>
                <a:schemeClr val="bg1"/>
              </a:bgClr>
            </a:pattFill>
            <a:ln>
              <a:solidFill>
                <a:schemeClr val="tx2"/>
              </a:solidFill>
            </a:ln>
            <a:effectLst/>
          </c:spPr>
          <c:invertIfNegative val="0"/>
          <c:dLbls>
            <c:numFmt formatCode="General"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政令市</c:v>
                </c:pt>
                <c:pt idx="1">
                  <c:v>豊能</c:v>
                </c:pt>
                <c:pt idx="2">
                  <c:v>三島</c:v>
                </c:pt>
                <c:pt idx="3">
                  <c:v>北河内</c:v>
                </c:pt>
                <c:pt idx="4">
                  <c:v>中河内</c:v>
                </c:pt>
                <c:pt idx="5">
                  <c:v>南河内</c:v>
                </c:pt>
                <c:pt idx="6">
                  <c:v>泉州</c:v>
                </c:pt>
              </c:strCache>
            </c:strRef>
          </c:cat>
          <c:val>
            <c:numRef>
              <c:f>Sheet1!$B$2:$B$8</c:f>
              <c:numCache>
                <c:formatCode>General</c:formatCode>
                <c:ptCount val="7"/>
                <c:pt idx="0">
                  <c:v>302</c:v>
                </c:pt>
                <c:pt idx="1">
                  <c:v>141</c:v>
                </c:pt>
                <c:pt idx="2">
                  <c:v>170</c:v>
                </c:pt>
                <c:pt idx="3">
                  <c:v>92</c:v>
                </c:pt>
                <c:pt idx="4">
                  <c:v>45</c:v>
                </c:pt>
                <c:pt idx="5">
                  <c:v>96</c:v>
                </c:pt>
                <c:pt idx="6">
                  <c:v>115</c:v>
                </c:pt>
              </c:numCache>
            </c:numRef>
          </c:val>
          <c:extLst>
            <c:ext xmlns:c16="http://schemas.microsoft.com/office/drawing/2014/chart" uri="{C3380CC4-5D6E-409C-BE32-E72D297353CC}">
              <c16:uniqueId val="{00000000-6F83-4299-9395-D9E8CBA86341}"/>
            </c:ext>
          </c:extLst>
        </c:ser>
        <c:ser>
          <c:idx val="1"/>
          <c:order val="1"/>
          <c:tx>
            <c:strRef>
              <c:f>Sheet1!$C$1</c:f>
              <c:strCache>
                <c:ptCount val="1"/>
                <c:pt idx="0">
                  <c:v>セルフプラン</c:v>
                </c:pt>
              </c:strCache>
            </c:strRef>
          </c:tx>
          <c:spPr>
            <a:solidFill>
              <a:schemeClr val="bg1"/>
            </a:solidFill>
            <a:ln>
              <a:solidFill>
                <a:schemeClr val="tx2"/>
              </a:solidFill>
            </a:ln>
            <a:effectLst/>
          </c:spPr>
          <c:invertIfNegative val="0"/>
          <c:dLbls>
            <c:dLbl>
              <c:idx val="1"/>
              <c:layout>
                <c:manualLayout>
                  <c:x val="-2.9866730884057584E-3"/>
                  <c:y val="-1.4134852277079349E-1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8E4-4111-B640-C8186C1D2B1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政令市</c:v>
                </c:pt>
                <c:pt idx="1">
                  <c:v>豊能</c:v>
                </c:pt>
                <c:pt idx="2">
                  <c:v>三島</c:v>
                </c:pt>
                <c:pt idx="3">
                  <c:v>北河内</c:v>
                </c:pt>
                <c:pt idx="4">
                  <c:v>中河内</c:v>
                </c:pt>
                <c:pt idx="5">
                  <c:v>南河内</c:v>
                </c:pt>
                <c:pt idx="6">
                  <c:v>泉州</c:v>
                </c:pt>
              </c:strCache>
            </c:strRef>
          </c:cat>
          <c:val>
            <c:numRef>
              <c:f>Sheet1!$C$2:$C$8</c:f>
              <c:numCache>
                <c:formatCode>General</c:formatCode>
                <c:ptCount val="7"/>
                <c:pt idx="0">
                  <c:v>68</c:v>
                </c:pt>
                <c:pt idx="1">
                  <c:v>19</c:v>
                </c:pt>
                <c:pt idx="2">
                  <c:v>36</c:v>
                </c:pt>
                <c:pt idx="3">
                  <c:v>57</c:v>
                </c:pt>
                <c:pt idx="4">
                  <c:v>12</c:v>
                </c:pt>
                <c:pt idx="5">
                  <c:v>15</c:v>
                </c:pt>
                <c:pt idx="6">
                  <c:v>11</c:v>
                </c:pt>
              </c:numCache>
            </c:numRef>
          </c:val>
          <c:extLst>
            <c:ext xmlns:c16="http://schemas.microsoft.com/office/drawing/2014/chart" uri="{C3380CC4-5D6E-409C-BE32-E72D297353CC}">
              <c16:uniqueId val="{00000001-6F83-4299-9395-D9E8CBA86341}"/>
            </c:ext>
          </c:extLst>
        </c:ser>
        <c:ser>
          <c:idx val="2"/>
          <c:order val="2"/>
          <c:tx>
            <c:strRef>
              <c:f>Sheet1!$D$1</c:f>
              <c:strCache>
                <c:ptCount val="1"/>
                <c:pt idx="0">
                  <c:v>計画　無</c:v>
                </c:pt>
              </c:strCache>
            </c:strRef>
          </c:tx>
          <c:spPr>
            <a:pattFill prst="pct10">
              <a:fgClr>
                <a:schemeClr val="tx1"/>
              </a:fgClr>
              <a:bgClr>
                <a:schemeClr val="bg1"/>
              </a:bgClr>
            </a:pattFill>
            <a:ln>
              <a:solidFill>
                <a:schemeClr val="tx2"/>
              </a:solidFill>
            </a:ln>
            <a:effectLst/>
          </c:spPr>
          <c:invertIfNegative val="0"/>
          <c:dLbls>
            <c:dLbl>
              <c:idx val="0"/>
              <c:layout>
                <c:manualLayout>
                  <c:x val="4.7786769414492107E-2"/>
                  <c:y val="-3.0840033958034279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8E4-4111-B640-C8186C1D2B1D}"/>
                </c:ext>
              </c:extLst>
            </c:dLbl>
            <c:dLbl>
              <c:idx val="1"/>
              <c:layout>
                <c:manualLayout>
                  <c:x val="5.9733461768114622E-3"/>
                  <c:y val="-3.084003395803420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8E4-4111-B640-C8186C1D2B1D}"/>
                </c:ext>
              </c:extLst>
            </c:dLbl>
            <c:dLbl>
              <c:idx val="2"/>
              <c:layout>
                <c:manualLayout>
                  <c:x val="3.5840077060869106E-2"/>
                  <c:y val="3.084003395803424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74D-4C6F-9912-498E2B5DBA07}"/>
                </c:ext>
              </c:extLst>
            </c:dLbl>
            <c:dLbl>
              <c:idx val="3"/>
              <c:layout>
                <c:manualLayout>
                  <c:x val="3.5840077060869106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74D-4C6F-9912-498E2B5DBA07}"/>
                </c:ext>
              </c:extLst>
            </c:dLbl>
            <c:dLbl>
              <c:idx val="4"/>
              <c:layout>
                <c:manualLayout>
                  <c:x val="-5.9733461768115169E-3"/>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8E4-4111-B640-C8186C1D2B1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政令市</c:v>
                </c:pt>
                <c:pt idx="1">
                  <c:v>豊能</c:v>
                </c:pt>
                <c:pt idx="2">
                  <c:v>三島</c:v>
                </c:pt>
                <c:pt idx="3">
                  <c:v>北河内</c:v>
                </c:pt>
                <c:pt idx="4">
                  <c:v>中河内</c:v>
                </c:pt>
                <c:pt idx="5">
                  <c:v>南河内</c:v>
                </c:pt>
                <c:pt idx="6">
                  <c:v>泉州</c:v>
                </c:pt>
              </c:strCache>
            </c:strRef>
          </c:cat>
          <c:val>
            <c:numRef>
              <c:f>Sheet1!$D$2:$D$8</c:f>
              <c:numCache>
                <c:formatCode>General</c:formatCode>
                <c:ptCount val="7"/>
                <c:pt idx="0">
                  <c:v>10</c:v>
                </c:pt>
                <c:pt idx="1">
                  <c:v>8</c:v>
                </c:pt>
                <c:pt idx="2">
                  <c:v>0</c:v>
                </c:pt>
                <c:pt idx="3">
                  <c:v>3</c:v>
                </c:pt>
                <c:pt idx="4">
                  <c:v>14</c:v>
                </c:pt>
                <c:pt idx="5">
                  <c:v>8</c:v>
                </c:pt>
                <c:pt idx="6">
                  <c:v>11</c:v>
                </c:pt>
              </c:numCache>
            </c:numRef>
          </c:val>
          <c:extLst>
            <c:ext xmlns:c16="http://schemas.microsoft.com/office/drawing/2014/chart" uri="{C3380CC4-5D6E-409C-BE32-E72D297353CC}">
              <c16:uniqueId val="{00000002-6F83-4299-9395-D9E8CBA86341}"/>
            </c:ext>
          </c:extLst>
        </c:ser>
        <c:dLbls>
          <c:dLblPos val="ctr"/>
          <c:showLegendKey val="0"/>
          <c:showVal val="1"/>
          <c:showCatName val="0"/>
          <c:showSerName val="0"/>
          <c:showPercent val="0"/>
          <c:showBubbleSize val="0"/>
        </c:dLbls>
        <c:gapWidth val="150"/>
        <c:overlap val="100"/>
        <c:axId val="1944742176"/>
        <c:axId val="1944735104"/>
      </c:barChart>
      <c:catAx>
        <c:axId val="1944742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ja-JP"/>
          </a:p>
        </c:txPr>
        <c:crossAx val="1944735104"/>
        <c:crosses val="autoZero"/>
        <c:auto val="1"/>
        <c:lblAlgn val="ctr"/>
        <c:lblOffset val="100"/>
        <c:noMultiLvlLbl val="0"/>
      </c:catAx>
      <c:valAx>
        <c:axId val="1944735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421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9694580061438654E-2"/>
          <c:y val="0.31286126586351842"/>
          <c:w val="0.94354355474624418"/>
          <c:h val="0.67439160515677476"/>
        </c:manualLayout>
      </c:layout>
      <c:barChart>
        <c:barDir val="col"/>
        <c:grouping val="clustered"/>
        <c:varyColors val="0"/>
        <c:ser>
          <c:idx val="0"/>
          <c:order val="0"/>
          <c:tx>
            <c:strRef>
              <c:f>Sheet1!$B$1</c:f>
              <c:strCache>
                <c:ptCount val="1"/>
                <c:pt idx="0">
                  <c:v>療育手帳</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dLbl>
              <c:idx val="0"/>
              <c:layout>
                <c:manualLayout>
                  <c:x val="-1.9788382072326191E-4"/>
                  <c:y val="3.9999195510951109E-2"/>
                </c:manualLayout>
              </c:layout>
              <c:tx>
                <c:rich>
                  <a:bodyPr/>
                  <a:lstStyle/>
                  <a:p>
                    <a:fld id="{8BA474D0-BD1A-4A4C-9169-DA9AF402EA7A}" type="SERIESNAME">
                      <a:rPr lang="ja-JP" altLang="en-US"/>
                      <a:pPr/>
                      <a:t>[系列名]</a:t>
                    </a:fld>
                    <a:r>
                      <a:rPr lang="en-US" altLang="ja-JP" baseline="0" dirty="0"/>
                      <a:t>, 1,153</a:t>
                    </a:r>
                  </a:p>
                </c:rich>
              </c:tx>
              <c:dLblPos val="outEnd"/>
              <c:showLegendKey val="0"/>
              <c:showVal val="1"/>
              <c:showCatName val="0"/>
              <c:showSerName val="1"/>
              <c:showPercent val="0"/>
              <c:showBubbleSize val="0"/>
              <c:extLst>
                <c:ext xmlns:c15="http://schemas.microsoft.com/office/drawing/2012/chart" uri="{CE6537A1-D6FC-4f65-9D91-7224C49458BB}">
                  <c15:layout>
                    <c:manualLayout>
                      <c:w val="0.1814169774620257"/>
                      <c:h val="0.21181140765471329"/>
                    </c:manualLayout>
                  </c15:layout>
                  <c15:dlblFieldTable/>
                  <c15:showDataLabelsRange val="0"/>
                </c:ext>
                <c:ext xmlns:c16="http://schemas.microsoft.com/office/drawing/2014/chart" uri="{C3380CC4-5D6E-409C-BE32-E72D297353CC}">
                  <c16:uniqueId val="{00000005-37E4-4304-880F-0A1DDA24EEAB}"/>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手帳所持者数</c:v>
                </c:pt>
              </c:strCache>
            </c:strRef>
          </c:cat>
          <c:val>
            <c:numRef>
              <c:f>Sheet1!$B$2</c:f>
              <c:numCache>
                <c:formatCode>General</c:formatCode>
                <c:ptCount val="1"/>
                <c:pt idx="0">
                  <c:v>1153</c:v>
                </c:pt>
              </c:numCache>
            </c:numRef>
          </c:val>
          <c:extLst>
            <c:ext xmlns:c16="http://schemas.microsoft.com/office/drawing/2014/chart" uri="{C3380CC4-5D6E-409C-BE32-E72D297353CC}">
              <c16:uniqueId val="{00000000-37E4-4304-880F-0A1DDA24EEAB}"/>
            </c:ext>
          </c:extLst>
        </c:ser>
        <c:ser>
          <c:idx val="1"/>
          <c:order val="1"/>
          <c:tx>
            <c:strRef>
              <c:f>Sheet1!$C$1</c:f>
              <c:strCache>
                <c:ptCount val="1"/>
                <c:pt idx="0">
                  <c:v>身体障がい者手帳</c:v>
                </c:pt>
              </c:strCache>
            </c:strRef>
          </c:tx>
          <c:spPr>
            <a:pattFill prst="narHorz">
              <a:fgClr>
                <a:schemeClr val="accent2"/>
              </a:fgClr>
              <a:bgClr>
                <a:schemeClr val="accent2">
                  <a:lumMod val="20000"/>
                  <a:lumOff val="80000"/>
                </a:schemeClr>
              </a:bgClr>
            </a:pattFill>
            <a:ln>
              <a:noFill/>
            </a:ln>
            <a:effectLst>
              <a:innerShdw blurRad="114300">
                <a:schemeClr val="accent2"/>
              </a:innerShdw>
            </a:effectLst>
          </c:spPr>
          <c:invertIfNegative val="0"/>
          <c:dLbls>
            <c:dLbl>
              <c:idx val="0"/>
              <c:tx>
                <c:rich>
                  <a:bodyPr/>
                  <a:lstStyle/>
                  <a:p>
                    <a:r>
                      <a:rPr lang="ja-JP" altLang="en-US" dirty="0">
                        <a:latin typeface="ＭＳ Ｐゴシック" panose="020B0600070205080204" pitchFamily="50" charset="-128"/>
                        <a:ea typeface="ＭＳ Ｐゴシック" panose="020B0600070205080204" pitchFamily="50" charset="-128"/>
                      </a:rPr>
                      <a:t>身体障がい者手帳</a:t>
                    </a:r>
                    <a:r>
                      <a:rPr lang="en-US" altLang="ja-JP" baseline="0" dirty="0"/>
                      <a:t>, </a:t>
                    </a:r>
                    <a:fld id="{C9F43968-BD27-4740-BFA3-FBA78DE09588}" type="VALUE">
                      <a:rPr lang="en-US" altLang="ja-JP" baseline="0"/>
                      <a:pPr/>
                      <a:t>[値]</a:t>
                    </a:fld>
                    <a:endParaRPr lang="en-US" altLang="ja-JP" baseline="0" dirty="0"/>
                  </a:p>
                </c:rich>
              </c:tx>
              <c:dLblPos val="outEnd"/>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37E4-4304-880F-0A1DDA24EEAB}"/>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手帳所持者数</c:v>
                </c:pt>
              </c:strCache>
            </c:strRef>
          </c:cat>
          <c:val>
            <c:numRef>
              <c:f>Sheet1!$C$2</c:f>
              <c:numCache>
                <c:formatCode>General</c:formatCode>
                <c:ptCount val="1"/>
                <c:pt idx="0">
                  <c:v>458</c:v>
                </c:pt>
              </c:numCache>
            </c:numRef>
          </c:val>
          <c:extLst>
            <c:ext xmlns:c16="http://schemas.microsoft.com/office/drawing/2014/chart" uri="{C3380CC4-5D6E-409C-BE32-E72D297353CC}">
              <c16:uniqueId val="{00000002-37E4-4304-880F-0A1DDA24EEAB}"/>
            </c:ext>
          </c:extLst>
        </c:ser>
        <c:ser>
          <c:idx val="2"/>
          <c:order val="2"/>
          <c:tx>
            <c:strRef>
              <c:f>Sheet1!$D$1</c:f>
              <c:strCache>
                <c:ptCount val="1"/>
                <c:pt idx="0">
                  <c:v>精神障がい者保健福祉手帳</c:v>
                </c:pt>
              </c:strCache>
            </c:strRef>
          </c:tx>
          <c:spPr>
            <a:pattFill prst="narHorz">
              <a:fgClr>
                <a:schemeClr val="accent3"/>
              </a:fgClr>
              <a:bgClr>
                <a:schemeClr val="accent3">
                  <a:lumMod val="20000"/>
                  <a:lumOff val="80000"/>
                </a:schemeClr>
              </a:bgClr>
            </a:pattFill>
            <a:ln>
              <a:noFill/>
            </a:ln>
            <a:effectLst>
              <a:innerShdw blurRad="114300">
                <a:schemeClr val="accent3"/>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手帳所持者数</c:v>
                </c:pt>
              </c:strCache>
            </c:strRef>
          </c:cat>
          <c:val>
            <c:numRef>
              <c:f>Sheet1!$D$2</c:f>
              <c:numCache>
                <c:formatCode>General</c:formatCode>
                <c:ptCount val="1"/>
                <c:pt idx="0">
                  <c:v>56</c:v>
                </c:pt>
              </c:numCache>
            </c:numRef>
          </c:val>
          <c:extLst>
            <c:ext xmlns:c16="http://schemas.microsoft.com/office/drawing/2014/chart" uri="{C3380CC4-5D6E-409C-BE32-E72D297353CC}">
              <c16:uniqueId val="{00000003-37E4-4304-880F-0A1DDA24EEAB}"/>
            </c:ext>
          </c:extLst>
        </c:ser>
        <c:dLbls>
          <c:dLblPos val="outEnd"/>
          <c:showLegendKey val="0"/>
          <c:showVal val="1"/>
          <c:showCatName val="0"/>
          <c:showSerName val="0"/>
          <c:showPercent val="0"/>
          <c:showBubbleSize val="0"/>
        </c:dLbls>
        <c:gapWidth val="164"/>
        <c:overlap val="-22"/>
        <c:axId val="621918047"/>
        <c:axId val="621917215"/>
      </c:barChart>
      <c:catAx>
        <c:axId val="621918047"/>
        <c:scaling>
          <c:orientation val="minMax"/>
        </c:scaling>
        <c:delete val="1"/>
        <c:axPos val="b"/>
        <c:numFmt formatCode="General" sourceLinked="1"/>
        <c:majorTickMark val="none"/>
        <c:minorTickMark val="none"/>
        <c:tickLblPos val="nextTo"/>
        <c:crossAx val="621917215"/>
        <c:crosses val="autoZero"/>
        <c:auto val="1"/>
        <c:lblAlgn val="ctr"/>
        <c:lblOffset val="100"/>
        <c:noMultiLvlLbl val="0"/>
      </c:catAx>
      <c:valAx>
        <c:axId val="621917215"/>
        <c:scaling>
          <c:orientation val="minMax"/>
          <c:max val="1100"/>
          <c:min val="0"/>
        </c:scaling>
        <c:delete val="1"/>
        <c:axPos val="l"/>
        <c:numFmt formatCode="General" sourceLinked="1"/>
        <c:majorTickMark val="none"/>
        <c:minorTickMark val="none"/>
        <c:tickLblPos val="nextTo"/>
        <c:crossAx val="62191804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説明及び意向確認　有</c:v>
                </c:pt>
              </c:strCache>
            </c:strRef>
          </c:tx>
          <c:spPr>
            <a:pattFill prst="pct25">
              <a:fgClr>
                <a:schemeClr val="tx1"/>
              </a:fgClr>
              <a:bgClr>
                <a:schemeClr val="bg1"/>
              </a:bgClr>
            </a:pattFill>
            <a:ln>
              <a:solidFill>
                <a:schemeClr val="tx2"/>
              </a:solidFill>
            </a:ln>
            <a:effectLst/>
          </c:spPr>
          <c:invertIfNegative val="0"/>
          <c:dLbls>
            <c:dLbl>
              <c:idx val="1"/>
              <c:layout>
                <c:manualLayout>
                  <c:x val="-2.9866730884058135E-3"/>
                  <c:y val="1.1663981807862074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B09-427B-9753-5885C350F194}"/>
                </c:ext>
              </c:extLst>
            </c:dLbl>
            <c:dLbl>
              <c:idx val="2"/>
              <c:layout>
                <c:manualLayout>
                  <c:x val="4.1813423237680621E-2"/>
                  <c:y val="-1.0991925218263515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CFC-4A13-A0CF-2A139E335FE1}"/>
                </c:ext>
              </c:extLst>
            </c:dLbl>
            <c:dLbl>
              <c:idx val="3"/>
              <c:layout>
                <c:manualLayout>
                  <c:x val="3.5840077060869106E-2"/>
                  <c:y val="-2.9159954519655186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B09-427B-9753-5885C350F194}"/>
                </c:ext>
              </c:extLst>
            </c:dLbl>
            <c:dLbl>
              <c:idx val="5"/>
              <c:layout>
                <c:manualLayout>
                  <c:x val="3.5840077060868995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930-417F-A40C-4C6B51AC8395}"/>
                </c:ext>
              </c:extLst>
            </c:dLbl>
            <c:numFmt formatCode="General"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政令市</c:v>
                </c:pt>
                <c:pt idx="1">
                  <c:v>豊能</c:v>
                </c:pt>
                <c:pt idx="2">
                  <c:v>三島</c:v>
                </c:pt>
                <c:pt idx="3">
                  <c:v>北河内</c:v>
                </c:pt>
                <c:pt idx="4">
                  <c:v>中河内</c:v>
                </c:pt>
                <c:pt idx="5">
                  <c:v>南河内</c:v>
                </c:pt>
                <c:pt idx="6">
                  <c:v>泉州</c:v>
                </c:pt>
              </c:strCache>
            </c:strRef>
          </c:cat>
          <c:val>
            <c:numRef>
              <c:f>Sheet1!$B$2:$B$8</c:f>
              <c:numCache>
                <c:formatCode>General</c:formatCode>
                <c:ptCount val="7"/>
                <c:pt idx="0">
                  <c:v>83</c:v>
                </c:pt>
                <c:pt idx="1">
                  <c:v>127</c:v>
                </c:pt>
                <c:pt idx="2">
                  <c:v>1</c:v>
                </c:pt>
                <c:pt idx="3">
                  <c:v>6</c:v>
                </c:pt>
                <c:pt idx="4">
                  <c:v>60</c:v>
                </c:pt>
                <c:pt idx="5">
                  <c:v>5</c:v>
                </c:pt>
                <c:pt idx="6">
                  <c:v>48</c:v>
                </c:pt>
              </c:numCache>
            </c:numRef>
          </c:val>
          <c:extLst>
            <c:ext xmlns:c16="http://schemas.microsoft.com/office/drawing/2014/chart" uri="{C3380CC4-5D6E-409C-BE32-E72D297353CC}">
              <c16:uniqueId val="{00000000-E605-4B15-BCE3-64563B2A84BA}"/>
            </c:ext>
          </c:extLst>
        </c:ser>
        <c:ser>
          <c:idx val="1"/>
          <c:order val="1"/>
          <c:tx>
            <c:strRef>
              <c:f>Sheet1!$C$1</c:f>
              <c:strCache>
                <c:ptCount val="1"/>
                <c:pt idx="0">
                  <c:v>説明及び意向確認　無</c:v>
                </c:pt>
              </c:strCache>
            </c:strRef>
          </c:tx>
          <c:spPr>
            <a:pattFill prst="pct10">
              <a:fgClr>
                <a:schemeClr val="tx1"/>
              </a:fgClr>
              <a:bgClr>
                <a:schemeClr val="bg1"/>
              </a:bgClr>
            </a:pattFill>
            <a:ln>
              <a:solidFill>
                <a:schemeClr val="tx2"/>
              </a:solidFill>
            </a:ln>
            <a:effectLst/>
          </c:spPr>
          <c:invertIfNegative val="0"/>
          <c:dLbls>
            <c:dLbl>
              <c:idx val="0"/>
              <c:layout>
                <c:manualLayout>
                  <c:x val="-2.9866730884057584E-3"/>
                  <c:y val="1.1663981807862074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B09-427B-9753-5885C350F194}"/>
                </c:ext>
              </c:extLst>
            </c:dLbl>
            <c:dLbl>
              <c:idx val="1"/>
              <c:layout>
                <c:manualLayout>
                  <c:x val="2.9866730884057615E-3"/>
                  <c:y val="-2.9159954519655186E-3"/>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8.4015113976853989E-2"/>
                      <c:h val="5.1350679909112781E-2"/>
                    </c:manualLayout>
                  </c15:layout>
                </c:ext>
                <c:ext xmlns:c16="http://schemas.microsoft.com/office/drawing/2014/chart" uri="{C3380CC4-5D6E-409C-BE32-E72D297353CC}">
                  <c16:uniqueId val="{00000002-DB09-427B-9753-5885C350F194}"/>
                </c:ext>
              </c:extLst>
            </c:dLbl>
            <c:dLbl>
              <c:idx val="2"/>
              <c:layout>
                <c:manualLayout>
                  <c:x val="-2.9866730884057584E-3"/>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CFC-4A13-A0CF-2A139E335FE1}"/>
                </c:ext>
              </c:extLst>
            </c:dLbl>
            <c:dLbl>
              <c:idx val="3"/>
              <c:layout>
                <c:manualLayout>
                  <c:x val="-2.9866730884057584E-3"/>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B09-427B-9753-5885C350F194}"/>
                </c:ext>
              </c:extLst>
            </c:dLbl>
            <c:dLbl>
              <c:idx val="4"/>
              <c:layout>
                <c:manualLayout>
                  <c:x val="-1.4933365442028838E-3"/>
                  <c:y val="0"/>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5.0967693839198927E-2"/>
                      <c:h val="5.1350679909112781E-2"/>
                    </c:manualLayout>
                  </c15:layout>
                </c:ext>
                <c:ext xmlns:c16="http://schemas.microsoft.com/office/drawing/2014/chart" uri="{C3380CC4-5D6E-409C-BE32-E72D297353CC}">
                  <c16:uniqueId val="{00000005-DB09-427B-9753-5885C350F194}"/>
                </c:ext>
              </c:extLst>
            </c:dLbl>
            <c:dLbl>
              <c:idx val="6"/>
              <c:layout>
                <c:manualLayout>
                  <c:x val="2.9866730884056491E-3"/>
                  <c:y val="-2.915995451965572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DB09-427B-9753-5885C350F19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政令市</c:v>
                </c:pt>
                <c:pt idx="1">
                  <c:v>豊能</c:v>
                </c:pt>
                <c:pt idx="2">
                  <c:v>三島</c:v>
                </c:pt>
                <c:pt idx="3">
                  <c:v>北河内</c:v>
                </c:pt>
                <c:pt idx="4">
                  <c:v>中河内</c:v>
                </c:pt>
                <c:pt idx="5">
                  <c:v>南河内</c:v>
                </c:pt>
                <c:pt idx="6">
                  <c:v>泉州</c:v>
                </c:pt>
              </c:strCache>
            </c:strRef>
          </c:cat>
          <c:val>
            <c:numRef>
              <c:f>Sheet1!$C$2:$C$8</c:f>
              <c:numCache>
                <c:formatCode>General</c:formatCode>
                <c:ptCount val="7"/>
                <c:pt idx="0">
                  <c:v>297</c:v>
                </c:pt>
                <c:pt idx="1">
                  <c:v>41</c:v>
                </c:pt>
                <c:pt idx="2">
                  <c:v>205</c:v>
                </c:pt>
                <c:pt idx="3">
                  <c:v>146</c:v>
                </c:pt>
                <c:pt idx="4">
                  <c:v>5</c:v>
                </c:pt>
                <c:pt idx="5">
                  <c:v>114</c:v>
                </c:pt>
                <c:pt idx="6">
                  <c:v>89</c:v>
                </c:pt>
              </c:numCache>
            </c:numRef>
          </c:val>
          <c:extLst>
            <c:ext xmlns:c16="http://schemas.microsoft.com/office/drawing/2014/chart" uri="{C3380CC4-5D6E-409C-BE32-E72D297353CC}">
              <c16:uniqueId val="{00000001-E605-4B15-BCE3-64563B2A84BA}"/>
            </c:ext>
          </c:extLst>
        </c:ser>
        <c:ser>
          <c:idx val="2"/>
          <c:order val="2"/>
          <c:tx>
            <c:strRef>
              <c:f>Sheet1!$D$1</c:f>
              <c:strCache>
                <c:ptCount val="1"/>
                <c:pt idx="0">
                  <c:v>説明及び意向確認　不明　　　</c:v>
                </c:pt>
              </c:strCache>
            </c:strRef>
          </c:tx>
          <c:spPr>
            <a:solidFill>
              <a:schemeClr val="bg1"/>
            </a:solidFill>
            <a:ln>
              <a:solidFill>
                <a:schemeClr val="tx2"/>
              </a:solidFill>
            </a:ln>
            <a:effectLst/>
          </c:spPr>
          <c:invertIfNegative val="0"/>
          <c:dLbls>
            <c:dLbl>
              <c:idx val="0"/>
              <c:layout>
                <c:manualLayout>
                  <c:x val="4.0320321864587033E-2"/>
                  <c:y val="0"/>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4.4994347662387413E-2"/>
                      <c:h val="5.1350679909112781E-2"/>
                    </c:manualLayout>
                  </c15:layout>
                </c:ext>
                <c:ext xmlns:c16="http://schemas.microsoft.com/office/drawing/2014/chart" uri="{C3380CC4-5D6E-409C-BE32-E72D297353CC}">
                  <c16:uniqueId val="{00000002-1930-417F-A40C-4C6B51AC8395}"/>
                </c:ext>
              </c:extLst>
            </c:dLbl>
            <c:dLbl>
              <c:idx val="1"/>
              <c:layout>
                <c:manualLayout>
                  <c:x val="4.4800096326086322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930-417F-A40C-4C6B51AC8395}"/>
                </c:ext>
              </c:extLst>
            </c:dLbl>
            <c:dLbl>
              <c:idx val="2"/>
              <c:layout>
                <c:manualLayout>
                  <c:x val="4.1813423237680621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930-417F-A40C-4C6B51AC8395}"/>
                </c:ext>
              </c:extLst>
            </c:dLbl>
            <c:dLbl>
              <c:idx val="3"/>
              <c:layout>
                <c:manualLayout>
                  <c:x val="4.4800096326086267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930-417F-A40C-4C6B51AC8395}"/>
                </c:ext>
              </c:extLst>
            </c:dLbl>
            <c:dLbl>
              <c:idx val="5"/>
              <c:layout>
                <c:manualLayout>
                  <c:x val="4.4800096326086378E-2"/>
                  <c:y val="2.9158806489949689E-3"/>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3.6034328397170141E-2"/>
                      <c:h val="6.8846652620905877E-2"/>
                    </c:manualLayout>
                  </c15:layout>
                </c:ext>
                <c:ext xmlns:c16="http://schemas.microsoft.com/office/drawing/2014/chart" uri="{C3380CC4-5D6E-409C-BE32-E72D297353CC}">
                  <c16:uniqueId val="{00000006-1930-417F-A40C-4C6B51AC8395}"/>
                </c:ext>
              </c:extLst>
            </c:dLbl>
            <c:dLbl>
              <c:idx val="6"/>
              <c:layout>
                <c:manualLayout>
                  <c:x val="4.181342323768051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930-417F-A40C-4C6B51AC839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政令市</c:v>
                </c:pt>
                <c:pt idx="1">
                  <c:v>豊能</c:v>
                </c:pt>
                <c:pt idx="2">
                  <c:v>三島</c:v>
                </c:pt>
                <c:pt idx="3">
                  <c:v>北河内</c:v>
                </c:pt>
                <c:pt idx="4">
                  <c:v>中河内</c:v>
                </c:pt>
                <c:pt idx="5">
                  <c:v>南河内</c:v>
                </c:pt>
                <c:pt idx="6">
                  <c:v>泉州</c:v>
                </c:pt>
              </c:strCache>
            </c:strRef>
          </c:cat>
          <c:val>
            <c:numRef>
              <c:f>Sheet1!$D$2:$D$8</c:f>
              <c:numCache>
                <c:formatCode>General</c:formatCode>
                <c:ptCount val="7"/>
                <c:pt idx="0">
                  <c:v>0</c:v>
                </c:pt>
                <c:pt idx="1">
                  <c:v>0</c:v>
                </c:pt>
                <c:pt idx="2">
                  <c:v>0</c:v>
                </c:pt>
                <c:pt idx="3">
                  <c:v>0</c:v>
                </c:pt>
                <c:pt idx="4">
                  <c:v>6</c:v>
                </c:pt>
                <c:pt idx="5">
                  <c:v>0</c:v>
                </c:pt>
                <c:pt idx="6">
                  <c:v>0</c:v>
                </c:pt>
              </c:numCache>
            </c:numRef>
          </c:val>
          <c:extLst>
            <c:ext xmlns:c16="http://schemas.microsoft.com/office/drawing/2014/chart" uri="{C3380CC4-5D6E-409C-BE32-E72D297353CC}">
              <c16:uniqueId val="{00000002-E605-4B15-BCE3-64563B2A84BA}"/>
            </c:ext>
          </c:extLst>
        </c:ser>
        <c:dLbls>
          <c:dLblPos val="ctr"/>
          <c:showLegendKey val="0"/>
          <c:showVal val="1"/>
          <c:showCatName val="0"/>
          <c:showSerName val="0"/>
          <c:showPercent val="0"/>
          <c:showBubbleSize val="0"/>
        </c:dLbls>
        <c:gapWidth val="150"/>
        <c:overlap val="100"/>
        <c:axId val="1944742176"/>
        <c:axId val="1944735104"/>
      </c:barChart>
      <c:catAx>
        <c:axId val="1944742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ja-JP"/>
          </a:p>
        </c:txPr>
        <c:crossAx val="1944735104"/>
        <c:crosses val="autoZero"/>
        <c:auto val="1"/>
        <c:lblAlgn val="ctr"/>
        <c:lblOffset val="100"/>
        <c:noMultiLvlLbl val="0"/>
      </c:catAx>
      <c:valAx>
        <c:axId val="1944735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421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説明及び意向確認　有</c:v>
                </c:pt>
              </c:strCache>
            </c:strRef>
          </c:tx>
          <c:spPr>
            <a:pattFill prst="pct25">
              <a:fgClr>
                <a:schemeClr val="tx1"/>
              </a:fgClr>
              <a:bgClr>
                <a:schemeClr val="bg1"/>
              </a:bgClr>
            </a:pattFill>
            <a:ln>
              <a:solidFill>
                <a:schemeClr val="tx2"/>
              </a:solidFill>
            </a:ln>
            <a:effectLst/>
          </c:spPr>
          <c:invertIfNegative val="0"/>
          <c:dLbls>
            <c:dLbl>
              <c:idx val="1"/>
              <c:layout>
                <c:manualLayout>
                  <c:x val="2.9866730884057584E-3"/>
                  <c:y val="1.5587947341254991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09B-4FC7-928B-874BFE41DACB}"/>
                </c:ext>
              </c:extLst>
            </c:dLbl>
            <c:dLbl>
              <c:idx val="2"/>
              <c:layout>
                <c:manualLayout>
                  <c:x val="3.5840077060868995E-2"/>
                  <c:y val="-1.486181855252741E-2"/>
                </c:manualLayout>
              </c:layout>
              <c:numFmt formatCode="General" sourceLinked="0"/>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7.2262437788422673E-2"/>
                      <c:h val="4.8434684457147256E-2"/>
                    </c:manualLayout>
                  </c15:layout>
                </c:ext>
                <c:ext xmlns:c16="http://schemas.microsoft.com/office/drawing/2014/chart" uri="{C3380CC4-5D6E-409C-BE32-E72D297353CC}">
                  <c16:uniqueId val="{00000002-709B-4FC7-928B-874BFE41DACB}"/>
                </c:ext>
              </c:extLst>
            </c:dLbl>
            <c:dLbl>
              <c:idx val="3"/>
              <c:layout>
                <c:manualLayout>
                  <c:x val="3.8826750149274863E-2"/>
                  <c:y val="-1.0205984081879319E-2"/>
                </c:manualLayout>
              </c:layout>
              <c:numFmt formatCode="General" sourceLinked="0"/>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3.6034328397170141E-2"/>
                      <c:h val="4.8434684457147256E-2"/>
                    </c:manualLayout>
                  </c15:layout>
                </c:ext>
                <c:ext xmlns:c16="http://schemas.microsoft.com/office/drawing/2014/chart" uri="{C3380CC4-5D6E-409C-BE32-E72D297353CC}">
                  <c16:uniqueId val="{00000001-3800-4A1A-A170-87C5BF56924D}"/>
                </c:ext>
              </c:extLst>
            </c:dLbl>
            <c:dLbl>
              <c:idx val="4"/>
              <c:layout>
                <c:manualLayout>
                  <c:x val="0"/>
                  <c:y val="7.1761040831283714E-3"/>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6.6095075446419432E-2"/>
                      <c:h val="5.1350679909112781E-2"/>
                    </c:manualLayout>
                  </c15:layout>
                </c:ext>
                <c:ext xmlns:c16="http://schemas.microsoft.com/office/drawing/2014/chart" uri="{C3380CC4-5D6E-409C-BE32-E72D297353CC}">
                  <c16:uniqueId val="{00000003-709B-4FC7-928B-874BFE41DACB}"/>
                </c:ext>
              </c:extLst>
            </c:dLbl>
            <c:dLbl>
              <c:idx val="5"/>
              <c:layout>
                <c:manualLayout>
                  <c:x val="4.4800096326086378E-2"/>
                  <c:y val="-1.3235864080630365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09B-4FC7-928B-874BFE41DACB}"/>
                </c:ext>
              </c:extLst>
            </c:dLbl>
            <c:dLbl>
              <c:idx val="6"/>
              <c:layout>
                <c:manualLayout>
                  <c:x val="-1.4933365442029887E-3"/>
                  <c:y val="2.9159954519654119E-3"/>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6.9081748534825196E-2"/>
                      <c:h val="5.1350679909112781E-2"/>
                    </c:manualLayout>
                  </c15:layout>
                </c:ext>
                <c:ext xmlns:c16="http://schemas.microsoft.com/office/drawing/2014/chart" uri="{C3380CC4-5D6E-409C-BE32-E72D297353CC}">
                  <c16:uniqueId val="{00000002-3800-4A1A-A170-87C5BF56924D}"/>
                </c:ext>
              </c:extLst>
            </c:dLbl>
            <c:numFmt formatCode="General"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政令市</c:v>
                </c:pt>
                <c:pt idx="1">
                  <c:v>豊能</c:v>
                </c:pt>
                <c:pt idx="2">
                  <c:v>三島</c:v>
                </c:pt>
                <c:pt idx="3">
                  <c:v>北河内</c:v>
                </c:pt>
                <c:pt idx="4">
                  <c:v>中河内</c:v>
                </c:pt>
                <c:pt idx="5">
                  <c:v>南河内</c:v>
                </c:pt>
                <c:pt idx="6">
                  <c:v>泉州</c:v>
                </c:pt>
              </c:strCache>
            </c:strRef>
          </c:cat>
          <c:val>
            <c:numRef>
              <c:f>Sheet1!$B$2:$B$8</c:f>
              <c:numCache>
                <c:formatCode>General</c:formatCode>
                <c:ptCount val="7"/>
                <c:pt idx="0">
                  <c:v>78</c:v>
                </c:pt>
                <c:pt idx="1">
                  <c:v>126</c:v>
                </c:pt>
                <c:pt idx="2">
                  <c:v>1</c:v>
                </c:pt>
                <c:pt idx="3">
                  <c:v>2</c:v>
                </c:pt>
                <c:pt idx="4">
                  <c:v>43</c:v>
                </c:pt>
                <c:pt idx="5">
                  <c:v>0</c:v>
                </c:pt>
                <c:pt idx="6">
                  <c:v>34</c:v>
                </c:pt>
              </c:numCache>
            </c:numRef>
          </c:val>
          <c:extLst>
            <c:ext xmlns:c16="http://schemas.microsoft.com/office/drawing/2014/chart" uri="{C3380CC4-5D6E-409C-BE32-E72D297353CC}">
              <c16:uniqueId val="{00000000-F56E-4BF1-B730-56629E528713}"/>
            </c:ext>
          </c:extLst>
        </c:ser>
        <c:ser>
          <c:idx val="1"/>
          <c:order val="1"/>
          <c:tx>
            <c:strRef>
              <c:f>Sheet1!$C$1</c:f>
              <c:strCache>
                <c:ptCount val="1"/>
                <c:pt idx="0">
                  <c:v>説明及び意向確認　無</c:v>
                </c:pt>
              </c:strCache>
            </c:strRef>
          </c:tx>
          <c:spPr>
            <a:pattFill prst="pct10">
              <a:fgClr>
                <a:schemeClr val="tx1"/>
              </a:fgClr>
              <a:bgClr>
                <a:schemeClr val="bg1"/>
              </a:bgClr>
            </a:pattFill>
            <a:ln>
              <a:solidFill>
                <a:schemeClr val="tx2"/>
              </a:solidFill>
            </a:ln>
            <a:effectLst/>
          </c:spPr>
          <c:invertIfNegative val="0"/>
          <c:dLbls>
            <c:dLbl>
              <c:idx val="1"/>
              <c:layout>
                <c:manualLayout>
                  <c:x val="2.9866730884057038E-3"/>
                  <c:y val="3.0840033958033112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09B-4FC7-928B-874BFE41DACB}"/>
                </c:ext>
              </c:extLst>
            </c:dLbl>
            <c:dLbl>
              <c:idx val="6"/>
              <c:layout>
                <c:manualLayout>
                  <c:x val="-2.9866730884057584E-3"/>
                  <c:y val="-5.8319909039310372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800-4A1A-A170-87C5BF56924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政令市</c:v>
                </c:pt>
                <c:pt idx="1">
                  <c:v>豊能</c:v>
                </c:pt>
                <c:pt idx="2">
                  <c:v>三島</c:v>
                </c:pt>
                <c:pt idx="3">
                  <c:v>北河内</c:v>
                </c:pt>
                <c:pt idx="4">
                  <c:v>中河内</c:v>
                </c:pt>
                <c:pt idx="5">
                  <c:v>南河内</c:v>
                </c:pt>
                <c:pt idx="6">
                  <c:v>泉州</c:v>
                </c:pt>
              </c:strCache>
            </c:strRef>
          </c:cat>
          <c:val>
            <c:numRef>
              <c:f>Sheet1!$C$2:$C$8</c:f>
              <c:numCache>
                <c:formatCode>General</c:formatCode>
                <c:ptCount val="7"/>
                <c:pt idx="0">
                  <c:v>302</c:v>
                </c:pt>
                <c:pt idx="1">
                  <c:v>42</c:v>
                </c:pt>
                <c:pt idx="2">
                  <c:v>205</c:v>
                </c:pt>
                <c:pt idx="3">
                  <c:v>150</c:v>
                </c:pt>
                <c:pt idx="4">
                  <c:v>21</c:v>
                </c:pt>
                <c:pt idx="5">
                  <c:v>119</c:v>
                </c:pt>
                <c:pt idx="6">
                  <c:v>103</c:v>
                </c:pt>
              </c:numCache>
            </c:numRef>
          </c:val>
          <c:extLst>
            <c:ext xmlns:c16="http://schemas.microsoft.com/office/drawing/2014/chart" uri="{C3380CC4-5D6E-409C-BE32-E72D297353CC}">
              <c16:uniqueId val="{00000001-F56E-4BF1-B730-56629E528713}"/>
            </c:ext>
          </c:extLst>
        </c:ser>
        <c:ser>
          <c:idx val="2"/>
          <c:order val="2"/>
          <c:tx>
            <c:strRef>
              <c:f>Sheet1!$D$1</c:f>
              <c:strCache>
                <c:ptCount val="1"/>
                <c:pt idx="0">
                  <c:v>説明及び意向確認　不明　　　</c:v>
                </c:pt>
              </c:strCache>
            </c:strRef>
          </c:tx>
          <c:spPr>
            <a:solidFill>
              <a:schemeClr val="bg1"/>
            </a:solidFill>
            <a:ln>
              <a:solidFill>
                <a:schemeClr val="tx2"/>
              </a:solidFill>
            </a:ln>
            <a:effectLst/>
          </c:spPr>
          <c:invertIfNegative val="0"/>
          <c:dLbls>
            <c:dLbl>
              <c:idx val="0"/>
              <c:layout>
                <c:manualLayout>
                  <c:x val="4.1813423237680621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D6A-4D79-AEA8-821CDE483F2E}"/>
                </c:ext>
              </c:extLst>
            </c:dLbl>
            <c:dLbl>
              <c:idx val="1"/>
              <c:layout>
                <c:manualLayout>
                  <c:x val="3.5840077060869051E-2"/>
                  <c:y val="-2.9159954519655186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D6A-4D79-AEA8-821CDE483F2E}"/>
                </c:ext>
              </c:extLst>
            </c:dLbl>
            <c:dLbl>
              <c:idx val="2"/>
              <c:layout>
                <c:manualLayout>
                  <c:x val="3.5840077060869106E-2"/>
                  <c:y val="-2.9159954519655186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D6A-4D79-AEA8-821CDE483F2E}"/>
                </c:ext>
              </c:extLst>
            </c:dLbl>
            <c:dLbl>
              <c:idx val="3"/>
              <c:layout>
                <c:manualLayout>
                  <c:x val="4.1813423237680621E-2"/>
                  <c:y val="-1.4581125289533092E-3"/>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4.2007674573981656E-2"/>
                      <c:h val="4.8434684457147256E-2"/>
                    </c:manualLayout>
                  </c15:layout>
                </c:ext>
                <c:ext xmlns:c16="http://schemas.microsoft.com/office/drawing/2014/chart" uri="{C3380CC4-5D6E-409C-BE32-E72D297353CC}">
                  <c16:uniqueId val="{00000004-ED6A-4D79-AEA8-821CDE483F2E}"/>
                </c:ext>
              </c:extLst>
            </c:dLbl>
            <c:dLbl>
              <c:idx val="5"/>
              <c:layout>
                <c:manualLayout>
                  <c:x val="3.7333413605071974E-2"/>
                  <c:y val="0"/>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2.1100962955141342E-2"/>
                      <c:h val="5.1350679909112781E-2"/>
                    </c:manualLayout>
                  </c15:layout>
                </c:ext>
                <c:ext xmlns:c16="http://schemas.microsoft.com/office/drawing/2014/chart" uri="{C3380CC4-5D6E-409C-BE32-E72D297353CC}">
                  <c16:uniqueId val="{00000005-ED6A-4D79-AEA8-821CDE483F2E}"/>
                </c:ext>
              </c:extLst>
            </c:dLbl>
            <c:dLbl>
              <c:idx val="6"/>
              <c:layout>
                <c:manualLayout>
                  <c:x val="4.0320086693477628E-2"/>
                  <c:y val="0"/>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1.5127616778329828E-2"/>
                      <c:h val="5.1350679909112781E-2"/>
                    </c:manualLayout>
                  </c15:layout>
                </c:ext>
                <c:ext xmlns:c16="http://schemas.microsoft.com/office/drawing/2014/chart" uri="{C3380CC4-5D6E-409C-BE32-E72D297353CC}">
                  <c16:uniqueId val="{00000006-ED6A-4D79-AEA8-821CDE483F2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政令市</c:v>
                </c:pt>
                <c:pt idx="1">
                  <c:v>豊能</c:v>
                </c:pt>
                <c:pt idx="2">
                  <c:v>三島</c:v>
                </c:pt>
                <c:pt idx="3">
                  <c:v>北河内</c:v>
                </c:pt>
                <c:pt idx="4">
                  <c:v>中河内</c:v>
                </c:pt>
                <c:pt idx="5">
                  <c:v>南河内</c:v>
                </c:pt>
                <c:pt idx="6">
                  <c:v>泉州</c:v>
                </c:pt>
              </c:strCache>
            </c:strRef>
          </c:cat>
          <c:val>
            <c:numRef>
              <c:f>Sheet1!$D$2:$D$8</c:f>
              <c:numCache>
                <c:formatCode>General</c:formatCode>
                <c:ptCount val="7"/>
                <c:pt idx="0">
                  <c:v>0</c:v>
                </c:pt>
                <c:pt idx="1">
                  <c:v>0</c:v>
                </c:pt>
                <c:pt idx="2">
                  <c:v>0</c:v>
                </c:pt>
                <c:pt idx="3">
                  <c:v>0</c:v>
                </c:pt>
                <c:pt idx="4">
                  <c:v>7</c:v>
                </c:pt>
                <c:pt idx="5">
                  <c:v>0</c:v>
                </c:pt>
                <c:pt idx="6">
                  <c:v>0</c:v>
                </c:pt>
              </c:numCache>
            </c:numRef>
          </c:val>
          <c:extLst>
            <c:ext xmlns:c16="http://schemas.microsoft.com/office/drawing/2014/chart" uri="{C3380CC4-5D6E-409C-BE32-E72D297353CC}">
              <c16:uniqueId val="{00000002-F56E-4BF1-B730-56629E528713}"/>
            </c:ext>
          </c:extLst>
        </c:ser>
        <c:dLbls>
          <c:dLblPos val="ctr"/>
          <c:showLegendKey val="0"/>
          <c:showVal val="1"/>
          <c:showCatName val="0"/>
          <c:showSerName val="0"/>
          <c:showPercent val="0"/>
          <c:showBubbleSize val="0"/>
        </c:dLbls>
        <c:gapWidth val="150"/>
        <c:overlap val="100"/>
        <c:axId val="1944742176"/>
        <c:axId val="1944735104"/>
      </c:barChart>
      <c:catAx>
        <c:axId val="1944742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ja-JP"/>
          </a:p>
        </c:txPr>
        <c:crossAx val="1944735104"/>
        <c:crosses val="autoZero"/>
        <c:auto val="1"/>
        <c:lblAlgn val="ctr"/>
        <c:lblOffset val="100"/>
        <c:noMultiLvlLbl val="0"/>
      </c:catAx>
      <c:valAx>
        <c:axId val="1944735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421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8850557823324285"/>
          <c:y val="0.20016931024579968"/>
          <c:w val="0.35769275572235082"/>
          <c:h val="0.80839809978719279"/>
        </c:manualLayout>
      </c:layout>
      <c:pieChart>
        <c:varyColors val="1"/>
        <c:ser>
          <c:idx val="0"/>
          <c:order val="0"/>
          <c:tx>
            <c:strRef>
              <c:f>Sheet1!$B$1</c:f>
              <c:strCache>
                <c:ptCount val="1"/>
                <c:pt idx="0">
                  <c:v>障がい支援区分</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CFD5-4EF8-B1CE-5B7E3977C049}"/>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CFD5-4EF8-B1CE-5B7E3977C049}"/>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CFD5-4EF8-B1CE-5B7E3977C049}"/>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CFD5-4EF8-B1CE-5B7E3977C049}"/>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CFD5-4EF8-B1CE-5B7E3977C049}"/>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75D2-412C-BEBE-4316930E16A6}"/>
              </c:ext>
            </c:extLst>
          </c:dPt>
          <c:dLbls>
            <c:dLbl>
              <c:idx val="0"/>
              <c:layout>
                <c:manualLayout>
                  <c:x val="-0.22568236145804588"/>
                  <c:y val="8.1902777315800146E-3"/>
                </c:manualLayout>
              </c:layout>
              <c:tx>
                <c:rich>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fld id="{DA92B269-752C-4053-A4E6-3BCA4D56122A}" type="CATEGORYNAME">
                      <a:rPr lang="ja-JP" altLang="en-US"/>
                      <a:pPr>
                        <a:defRPr sz="1200"/>
                      </a:pPr>
                      <a:t>[分類名]</a:t>
                    </a:fld>
                    <a:r>
                      <a:rPr lang="en-US" altLang="ja-JP" baseline="0" dirty="0"/>
                      <a:t>, </a:t>
                    </a:r>
                    <a:fld id="{FF7A81B8-5264-4B6E-B0DB-23F587CF0064}" type="VALUE">
                      <a:rPr lang="en-US" altLang="ja-JP" baseline="0" smtClean="0"/>
                      <a:pPr>
                        <a:defRPr sz="1200"/>
                      </a:pPr>
                      <a:t>[値]</a:t>
                    </a:fld>
                    <a:r>
                      <a:rPr lang="ja-JP" altLang="en-US" baseline="0" dirty="0"/>
                      <a:t>人</a:t>
                    </a:r>
                    <a:r>
                      <a:rPr lang="en-US" altLang="ja-JP" baseline="0" dirty="0"/>
                      <a:t>, 3%</a:t>
                    </a:r>
                  </a:p>
                </c:rich>
              </c:tx>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5231009278538944"/>
                      <c:h val="0.12311300357968892"/>
                    </c:manualLayout>
                  </c15:layout>
                  <c15:dlblFieldTable/>
                  <c15:showDataLabelsRange val="0"/>
                </c:ext>
                <c:ext xmlns:c16="http://schemas.microsoft.com/office/drawing/2014/chart" uri="{C3380CC4-5D6E-409C-BE32-E72D297353CC}">
                  <c16:uniqueId val="{00000001-CFD5-4EF8-B1CE-5B7E3977C049}"/>
                </c:ext>
              </c:extLst>
            </c:dLbl>
            <c:dLbl>
              <c:idx val="1"/>
              <c:layout>
                <c:manualLayout>
                  <c:x val="6.5618941085399118E-2"/>
                  <c:y val="1.2757063221495186E-2"/>
                </c:manualLayout>
              </c:layout>
              <c:tx>
                <c:rich>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fld id="{01FFAE1C-15ED-4E68-A0B4-393379B69C87}" type="CATEGORYNAME">
                      <a:rPr lang="en-US" altLang="zh-CN">
                        <a:latin typeface="ＭＳ Ｐゴシック" panose="020B0600070205080204" pitchFamily="50" charset="-128"/>
                        <a:ea typeface="ＭＳ Ｐゴシック" panose="020B0600070205080204" pitchFamily="50" charset="-128"/>
                      </a:rPr>
                      <a:pPr>
                        <a:defRPr sz="1200"/>
                      </a:pPr>
                      <a:t>[分類名]</a:t>
                    </a:fld>
                    <a:r>
                      <a:rPr lang="en-US" altLang="zh-CN" baseline="0" dirty="0"/>
                      <a:t>, </a:t>
                    </a:r>
                  </a:p>
                  <a:p>
                    <a:pPr>
                      <a:defRPr sz="1200"/>
                    </a:pPr>
                    <a:fld id="{C3E5C61D-4AB2-4656-AA0B-C66D1056A82B}" type="VALUE">
                      <a:rPr lang="en-US" altLang="zh-CN" baseline="0" smtClean="0"/>
                      <a:pPr>
                        <a:defRPr sz="1200"/>
                      </a:pPr>
                      <a:t>[値]</a:t>
                    </a:fld>
                    <a:r>
                      <a:rPr lang="zh-CN" altLang="en-US" baseline="0" dirty="0">
                        <a:latin typeface="ＭＳ Ｐゴシック" panose="020B0600070205080204" pitchFamily="50" charset="-128"/>
                        <a:ea typeface="ＭＳ Ｐゴシック" panose="020B0600070205080204" pitchFamily="50" charset="-128"/>
                      </a:rPr>
                      <a:t>人</a:t>
                    </a:r>
                    <a:r>
                      <a:rPr lang="en-US" altLang="zh-CN" baseline="0" dirty="0"/>
                      <a:t>, </a:t>
                    </a:r>
                    <a:fld id="{72479C85-F1F6-4124-8EC0-D03756CD6657}" type="PERCENTAGE">
                      <a:rPr lang="en-US" altLang="zh-CN" baseline="0"/>
                      <a:pPr>
                        <a:defRPr sz="1200"/>
                      </a:pPr>
                      <a:t>[パーセンテージ]</a:t>
                    </a:fld>
                    <a:endParaRPr lang="en-US" altLang="zh-CN" baseline="0" dirty="0"/>
                  </a:p>
                </c:rich>
              </c:tx>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1961256096992807"/>
                      <c:h val="0.22165821911294359"/>
                    </c:manualLayout>
                  </c15:layout>
                  <c15:dlblFieldTable/>
                  <c15:showDataLabelsRange val="0"/>
                </c:ext>
                <c:ext xmlns:c16="http://schemas.microsoft.com/office/drawing/2014/chart" uri="{C3380CC4-5D6E-409C-BE32-E72D297353CC}">
                  <c16:uniqueId val="{00000003-CFD5-4EF8-B1CE-5B7E3977C049}"/>
                </c:ext>
              </c:extLst>
            </c:dLbl>
            <c:dLbl>
              <c:idx val="2"/>
              <c:layout>
                <c:manualLayout>
                  <c:x val="0.23380343492300129"/>
                  <c:y val="0.17425041332032193"/>
                </c:manualLayout>
              </c:layout>
              <c:tx>
                <c:rich>
                  <a:bodyPr/>
                  <a:lstStyle/>
                  <a:p>
                    <a:fld id="{33A73AD8-A601-4EDE-87AD-3623D6EC63EE}" type="CATEGORYNAME">
                      <a:rPr lang="en-US" altLang="zh-CN">
                        <a:latin typeface="ＭＳ Ｐゴシック" panose="020B0600070205080204" pitchFamily="50" charset="-128"/>
                        <a:ea typeface="ＭＳ Ｐゴシック" panose="020B0600070205080204" pitchFamily="50" charset="-128"/>
                      </a:rPr>
                      <a:pPr/>
                      <a:t>[分類名]</a:t>
                    </a:fld>
                    <a:r>
                      <a:rPr lang="en-US" altLang="zh-CN" baseline="0" dirty="0"/>
                      <a:t>, </a:t>
                    </a:r>
                  </a:p>
                  <a:p>
                    <a:fld id="{15120B80-0141-4658-B255-A16FEBED9BCB}" type="VALUE">
                      <a:rPr lang="en-US" altLang="zh-CN" baseline="0" smtClean="0"/>
                      <a:pPr/>
                      <a:t>[値]</a:t>
                    </a:fld>
                    <a:r>
                      <a:rPr lang="zh-CN" altLang="en-US" baseline="0" dirty="0">
                        <a:latin typeface="ＭＳ Ｐゴシック" panose="020B0600070205080204" pitchFamily="50" charset="-128"/>
                        <a:ea typeface="ＭＳ Ｐゴシック" panose="020B0600070205080204" pitchFamily="50" charset="-128"/>
                      </a:rPr>
                      <a:t>人</a:t>
                    </a:r>
                    <a:r>
                      <a:rPr lang="en-US" altLang="zh-CN" baseline="0" dirty="0"/>
                      <a:t>, </a:t>
                    </a:r>
                    <a:fld id="{DDDDD6F5-1983-4617-B65E-F848E5DED4A6}"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3997935686616453"/>
                      <c:h val="0.21548007108195905"/>
                    </c:manualLayout>
                  </c15:layout>
                  <c15:dlblFieldTable/>
                  <c15:showDataLabelsRange val="0"/>
                </c:ext>
                <c:ext xmlns:c16="http://schemas.microsoft.com/office/drawing/2014/chart" uri="{C3380CC4-5D6E-409C-BE32-E72D297353CC}">
                  <c16:uniqueId val="{00000005-CFD5-4EF8-B1CE-5B7E3977C049}"/>
                </c:ext>
              </c:extLst>
            </c:dLbl>
            <c:dLbl>
              <c:idx val="3"/>
              <c:layout>
                <c:manualLayout>
                  <c:x val="0.16030768086700034"/>
                  <c:y val="0.33136835378814106"/>
                </c:manualLayout>
              </c:layout>
              <c:tx>
                <c:rich>
                  <a:bodyPr/>
                  <a:lstStyle/>
                  <a:p>
                    <a:fld id="{2AA26113-10B1-4B2E-BCD1-14B2FCC1DB5E}" type="CATEGORYNAME">
                      <a:rPr lang="en-US" altLang="zh-CN">
                        <a:latin typeface="ＭＳ Ｐゴシック" panose="020B0600070205080204" pitchFamily="50" charset="-128"/>
                        <a:ea typeface="ＭＳ Ｐゴシック" panose="020B0600070205080204" pitchFamily="50" charset="-128"/>
                      </a:rPr>
                      <a:pPr/>
                      <a:t>[分類名]</a:t>
                    </a:fld>
                    <a:r>
                      <a:rPr lang="en-US" altLang="zh-CN" baseline="0" dirty="0"/>
                      <a:t>, </a:t>
                    </a:r>
                  </a:p>
                  <a:p>
                    <a:fld id="{3F3BF068-3893-4458-96C4-1BAB6933C3EB}" type="VALUE">
                      <a:rPr lang="en-US" altLang="zh-CN" baseline="0" smtClean="0"/>
                      <a:pPr/>
                      <a:t>[値]</a:t>
                    </a:fld>
                    <a:r>
                      <a:rPr lang="zh-CN" altLang="en-US" baseline="0" dirty="0">
                        <a:latin typeface="ＭＳ Ｐゴシック" panose="020B0600070205080204" pitchFamily="50" charset="-128"/>
                        <a:ea typeface="ＭＳ Ｐゴシック" panose="020B0600070205080204" pitchFamily="50" charset="-128"/>
                      </a:rPr>
                      <a:t>人</a:t>
                    </a:r>
                    <a:r>
                      <a:rPr lang="en-US" altLang="zh-CN" baseline="0" dirty="0"/>
                      <a:t>, </a:t>
                    </a:r>
                    <a:fld id="{C3798714-98A0-4263-B0C4-7D159AE50032}"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CFD5-4EF8-B1CE-5B7E3977C049}"/>
                </c:ext>
              </c:extLst>
            </c:dLbl>
            <c:dLbl>
              <c:idx val="4"/>
              <c:layout>
                <c:manualLayout>
                  <c:x val="3.7558662836745735E-2"/>
                  <c:y val="0.10795566076673087"/>
                </c:manualLayout>
              </c:layout>
              <c:tx>
                <c:rich>
                  <a:bodyPr/>
                  <a:lstStyle/>
                  <a:p>
                    <a:fld id="{DB0FDC1B-0CE5-4DB3-90E0-47497A0E07DE}" type="CATEGORYNAME">
                      <a:rPr lang="en-US" altLang="zh-CN">
                        <a:latin typeface="ＭＳ Ｐゴシック" panose="020B0600070205080204" pitchFamily="50" charset="-128"/>
                        <a:ea typeface="ＭＳ Ｐゴシック" panose="020B0600070205080204" pitchFamily="50" charset="-128"/>
                      </a:rPr>
                      <a:pPr/>
                      <a:t>[分類名]</a:t>
                    </a:fld>
                    <a:r>
                      <a:rPr lang="en-US" altLang="zh-CN" baseline="0" dirty="0"/>
                      <a:t>, </a:t>
                    </a:r>
                  </a:p>
                  <a:p>
                    <a:fld id="{E4C11914-DD14-4DB5-A636-3F0AEA5A2A6E}" type="VALUE">
                      <a:rPr lang="en-US" altLang="zh-CN" baseline="0" smtClean="0"/>
                      <a:pPr/>
                      <a:t>[値]</a:t>
                    </a:fld>
                    <a:r>
                      <a:rPr lang="zh-CN" altLang="en-US" baseline="0" dirty="0">
                        <a:latin typeface="ＭＳ Ｐゴシック" panose="020B0600070205080204" pitchFamily="50" charset="-128"/>
                        <a:ea typeface="ＭＳ Ｐゴシック" panose="020B0600070205080204" pitchFamily="50" charset="-128"/>
                      </a:rPr>
                      <a:t>人</a:t>
                    </a:r>
                    <a:r>
                      <a:rPr lang="en-US" altLang="zh-CN" baseline="0" dirty="0"/>
                      <a:t>, </a:t>
                    </a:r>
                    <a:fld id="{85C6646D-DA78-4803-A2F0-0D7FA7C2F476}"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3334795237805117"/>
                      <c:h val="0.20354099214679677"/>
                    </c:manualLayout>
                  </c15:layout>
                  <c15:dlblFieldTable/>
                  <c15:showDataLabelsRange val="0"/>
                </c:ext>
                <c:ext xmlns:c16="http://schemas.microsoft.com/office/drawing/2014/chart" uri="{C3380CC4-5D6E-409C-BE32-E72D297353CC}">
                  <c16:uniqueId val="{00000009-CFD5-4EF8-B1CE-5B7E3977C049}"/>
                </c:ext>
              </c:extLst>
            </c:dLbl>
            <c:dLbl>
              <c:idx val="5"/>
              <c:layout>
                <c:manualLayout>
                  <c:x val="5.1203988087345137E-2"/>
                  <c:y val="3.2189091529193838E-2"/>
                </c:manualLayout>
              </c:layout>
              <c:tx>
                <c:rich>
                  <a:bodyPr/>
                  <a:lstStyle/>
                  <a:p>
                    <a:fld id="{3D12E89B-0A2A-428B-B81F-20C3248C7BD7}" type="CATEGORYNAME">
                      <a:rPr lang="en-US" altLang="zh-CN" baseline="0">
                        <a:latin typeface="ＭＳ Ｐゴシック" panose="020B0600070205080204" pitchFamily="50" charset="-128"/>
                        <a:ea typeface="ＭＳ Ｐゴシック" panose="020B0600070205080204" pitchFamily="50" charset="-128"/>
                      </a:rPr>
                      <a:pPr/>
                      <a:t>[分類名]</a:t>
                    </a:fld>
                    <a:r>
                      <a:rPr lang="en-US" altLang="zh-CN" baseline="0" dirty="0"/>
                      <a:t>, </a:t>
                    </a:r>
                    <a:fld id="{E1F85AFA-2148-4C19-8F4B-91E126D1A217}" type="VALUE">
                      <a:rPr lang="en-US" altLang="zh-CN" baseline="0" smtClean="0"/>
                      <a:pPr/>
                      <a:t>[値]</a:t>
                    </a:fld>
                    <a:r>
                      <a:rPr lang="zh-CN" altLang="en-US" baseline="0" dirty="0">
                        <a:latin typeface="ＭＳ Ｐゴシック" panose="020B0600070205080204" pitchFamily="50" charset="-128"/>
                        <a:ea typeface="ＭＳ Ｐゴシック" panose="020B0600070205080204" pitchFamily="50" charset="-128"/>
                      </a:rPr>
                      <a:t>人</a:t>
                    </a:r>
                    <a:r>
                      <a:rPr lang="en-US" altLang="zh-CN" baseline="0" dirty="0"/>
                      <a:t>, </a:t>
                    </a:r>
                    <a:fld id="{F25EB00A-14C9-4B64-BA79-B62C5A8003FF}"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5601994043672566"/>
                      <c:h val="0.20526642002527004"/>
                    </c:manualLayout>
                  </c15:layout>
                  <c15:dlblFieldTable/>
                  <c15:showDataLabelsRange val="0"/>
                </c:ext>
                <c:ext xmlns:c16="http://schemas.microsoft.com/office/drawing/2014/chart" uri="{C3380CC4-5D6E-409C-BE32-E72D297353CC}">
                  <c16:uniqueId val="{0000000B-75D2-412C-BEBE-4316930E16A6}"/>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Sheet1!$A$2:$A$7</c:f>
              <c:strCache>
                <c:ptCount val="6"/>
                <c:pt idx="0">
                  <c:v>区分なし</c:v>
                </c:pt>
                <c:pt idx="1">
                  <c:v>区分2</c:v>
                </c:pt>
                <c:pt idx="2">
                  <c:v>区分3</c:v>
                </c:pt>
                <c:pt idx="3">
                  <c:v>区分4</c:v>
                </c:pt>
                <c:pt idx="4">
                  <c:v>区分5</c:v>
                </c:pt>
                <c:pt idx="5">
                  <c:v>区分6</c:v>
                </c:pt>
              </c:strCache>
            </c:strRef>
          </c:cat>
          <c:val>
            <c:numRef>
              <c:f>Sheet1!$B$2:$B$7</c:f>
              <c:numCache>
                <c:formatCode>General</c:formatCode>
                <c:ptCount val="6"/>
                <c:pt idx="0">
                  <c:v>42</c:v>
                </c:pt>
                <c:pt idx="1">
                  <c:v>1</c:v>
                </c:pt>
                <c:pt idx="2">
                  <c:v>19</c:v>
                </c:pt>
                <c:pt idx="3">
                  <c:v>164</c:v>
                </c:pt>
                <c:pt idx="4">
                  <c:v>287</c:v>
                </c:pt>
                <c:pt idx="5">
                  <c:v>720</c:v>
                </c:pt>
              </c:numCache>
            </c:numRef>
          </c:val>
          <c:extLst>
            <c:ext xmlns:c16="http://schemas.microsoft.com/office/drawing/2014/chart" uri="{C3380CC4-5D6E-409C-BE32-E72D297353CC}">
              <c16:uniqueId val="{0000000A-CFD5-4EF8-B1CE-5B7E3977C049}"/>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6667457038266499"/>
          <c:y val="0.13036559881904106"/>
          <c:w val="0.35625322083834354"/>
          <c:h val="0.92292693092859357"/>
        </c:manualLayout>
      </c:layout>
      <c:pieChart>
        <c:varyColors val="1"/>
        <c:ser>
          <c:idx val="0"/>
          <c:order val="0"/>
          <c:tx>
            <c:strRef>
              <c:f>Sheet1!$B$1</c:f>
              <c:strCache>
                <c:ptCount val="1"/>
                <c:pt idx="0">
                  <c:v>地域移行についての意向確認</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D734-4DAC-B493-025FA1B3D897}"/>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D734-4DAC-B493-025FA1B3D897}"/>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D734-4DAC-B493-025FA1B3D897}"/>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D734-4DAC-B493-025FA1B3D897}"/>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D734-4DAC-B493-025FA1B3D897}"/>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D734-4DAC-B493-025FA1B3D897}"/>
              </c:ext>
            </c:extLst>
          </c:dPt>
          <c:dLbls>
            <c:dLbl>
              <c:idx val="0"/>
              <c:layout>
                <c:manualLayout>
                  <c:x val="0.10806694588191582"/>
                  <c:y val="-3.4454561156966587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0A3353D7-11B4-4F82-BEE6-C200FF8B65C0}" type="CATEGORYNAME">
                      <a:rPr lang="en-US" altLang="zh-CN" smtClean="0">
                        <a:latin typeface="ＭＳ Ｐゴシック" panose="020B0600070205080204" pitchFamily="50" charset="-128"/>
                        <a:ea typeface="ＭＳ Ｐゴシック" panose="020B0600070205080204" pitchFamily="50" charset="-128"/>
                      </a:rPr>
                      <a:pPr>
                        <a:defRPr/>
                      </a:pPr>
                      <a:t>[分類名]</a:t>
                    </a:fld>
                    <a:r>
                      <a:rPr lang="zh-CN" altLang="en-US" dirty="0">
                        <a:latin typeface="ＭＳ Ｐゴシック" panose="020B0600070205080204" pitchFamily="50" charset="-128"/>
                        <a:ea typeface="ＭＳ Ｐゴシック" panose="020B0600070205080204" pitchFamily="50" charset="-128"/>
                      </a:rPr>
                      <a:t>点</a:t>
                    </a:r>
                    <a:r>
                      <a:rPr lang="en-US" altLang="zh-CN" baseline="0" dirty="0"/>
                      <a:t>, 20</a:t>
                    </a:r>
                    <a:r>
                      <a:rPr lang="zh-CN" altLang="en-US" baseline="0" dirty="0">
                        <a:latin typeface="ＭＳ Ｐゴシック" panose="020B0600070205080204" pitchFamily="50" charset="-128"/>
                        <a:ea typeface="ＭＳ Ｐゴシック" panose="020B0600070205080204" pitchFamily="50" charset="-128"/>
                      </a:rPr>
                      <a:t>人</a:t>
                    </a:r>
                    <a:r>
                      <a:rPr lang="en-US" altLang="zh-CN" baseline="0" dirty="0"/>
                      <a:t>, </a:t>
                    </a:r>
                    <a:fld id="{75DA467B-5070-41A9-8D87-9F86F336BCB0}" type="PERCENTAGE">
                      <a:rPr lang="en-US" altLang="zh-CN" baseline="0"/>
                      <a:pPr>
                        <a:defRPr/>
                      </a:pPr>
                      <a:t>[パーセンテージ]</a:t>
                    </a:fld>
                    <a:endParaRPr lang="en-US" altLang="zh-CN"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3691192408521519"/>
                      <c:h val="0.15504479153740117"/>
                    </c:manualLayout>
                  </c15:layout>
                  <c15:dlblFieldTable/>
                  <c15:showDataLabelsRange val="0"/>
                </c:ext>
                <c:ext xmlns:c16="http://schemas.microsoft.com/office/drawing/2014/chart" uri="{C3380CC4-5D6E-409C-BE32-E72D297353CC}">
                  <c16:uniqueId val="{00000001-D734-4DAC-B493-025FA1B3D897}"/>
                </c:ext>
              </c:extLst>
            </c:dLbl>
            <c:dLbl>
              <c:idx val="1"/>
              <c:layout>
                <c:manualLayout>
                  <c:x val="2.1979256412176643E-2"/>
                  <c:y val="-3.906199337378629E-2"/>
                </c:manualLayout>
              </c:layout>
              <c:tx>
                <c:rich>
                  <a:bodyPr/>
                  <a:lstStyle/>
                  <a:p>
                    <a:r>
                      <a:rPr lang="en-US" altLang="zh-CN" dirty="0">
                        <a:latin typeface="ＭＳ Ｐゴシック" panose="020B0600070205080204" pitchFamily="50" charset="-128"/>
                        <a:ea typeface="ＭＳ Ｐゴシック" panose="020B0600070205080204" pitchFamily="50" charset="-128"/>
                      </a:rPr>
                      <a:t>1</a:t>
                    </a:r>
                    <a:r>
                      <a:rPr lang="zh-CN" altLang="en-US" dirty="0">
                        <a:latin typeface="ＭＳ Ｐゴシック" panose="020B0600070205080204" pitchFamily="50" charset="-128"/>
                        <a:ea typeface="ＭＳ Ｐゴシック" panose="020B0600070205080204" pitchFamily="50" charset="-128"/>
                      </a:rPr>
                      <a:t>～</a:t>
                    </a:r>
                    <a:r>
                      <a:rPr lang="en-US" altLang="zh-CN" dirty="0">
                        <a:latin typeface="ＭＳ Ｐゴシック" panose="020B0600070205080204" pitchFamily="50" charset="-128"/>
                        <a:ea typeface="ＭＳ Ｐゴシック" panose="020B0600070205080204" pitchFamily="50" charset="-128"/>
                      </a:rPr>
                      <a:t>9</a:t>
                    </a:r>
                    <a:r>
                      <a:rPr lang="zh-CN" altLang="en-US" dirty="0">
                        <a:latin typeface="ＭＳ Ｐゴシック" panose="020B0600070205080204" pitchFamily="50" charset="-128"/>
                        <a:ea typeface="ＭＳ Ｐゴシック" panose="020B0600070205080204" pitchFamily="50" charset="-128"/>
                      </a:rPr>
                      <a:t>点</a:t>
                    </a:r>
                    <a:r>
                      <a:rPr lang="en-US" altLang="zh-CN" baseline="0" dirty="0"/>
                      <a:t>, </a:t>
                    </a:r>
                  </a:p>
                  <a:p>
                    <a:fld id="{15C61A9D-CF60-4311-BF26-BB623E65761A}" type="VALUE">
                      <a:rPr lang="en-US" altLang="zh-CN" baseline="0" smtClean="0"/>
                      <a:pPr/>
                      <a:t>[値]</a:t>
                    </a:fld>
                    <a:r>
                      <a:rPr lang="zh-CN" altLang="en-US" baseline="0" dirty="0">
                        <a:latin typeface="ＭＳ Ｐゴシック" panose="020B0600070205080204" pitchFamily="50" charset="-128"/>
                        <a:ea typeface="ＭＳ Ｐゴシック" panose="020B0600070205080204" pitchFamily="50" charset="-128"/>
                      </a:rPr>
                      <a:t>人</a:t>
                    </a:r>
                    <a:r>
                      <a:rPr lang="en-US" altLang="zh-CN" baseline="0" dirty="0"/>
                      <a:t>, </a:t>
                    </a:r>
                    <a:fld id="{8B80602B-5E13-4CA0-AFC2-5B76B680F097}"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D734-4DAC-B493-025FA1B3D897}"/>
                </c:ext>
              </c:extLst>
            </c:dLbl>
            <c:dLbl>
              <c:idx val="2"/>
              <c:layout>
                <c:manualLayout>
                  <c:x val="-8.7963803499249912E-2"/>
                  <c:y val="-0.16343964126523097"/>
                </c:manualLayout>
              </c:layout>
              <c:tx>
                <c:rich>
                  <a:bodyPr/>
                  <a:lstStyle/>
                  <a:p>
                    <a:r>
                      <a:rPr lang="en-US" altLang="zh-CN" dirty="0">
                        <a:latin typeface="ＭＳ Ｐゴシック" panose="020B0600070205080204" pitchFamily="50" charset="-128"/>
                        <a:ea typeface="ＭＳ Ｐゴシック" panose="020B0600070205080204" pitchFamily="50" charset="-128"/>
                      </a:rPr>
                      <a:t>10</a:t>
                    </a:r>
                    <a:r>
                      <a:rPr lang="zh-CN" altLang="en-US" dirty="0">
                        <a:latin typeface="ＭＳ Ｐゴシック" panose="020B0600070205080204" pitchFamily="50" charset="-128"/>
                        <a:ea typeface="ＭＳ Ｐゴシック" panose="020B0600070205080204" pitchFamily="50" charset="-128"/>
                      </a:rPr>
                      <a:t>～</a:t>
                    </a:r>
                    <a:r>
                      <a:rPr lang="en-US" altLang="zh-CN" dirty="0">
                        <a:latin typeface="ＭＳ Ｐゴシック" panose="020B0600070205080204" pitchFamily="50" charset="-128"/>
                        <a:ea typeface="ＭＳ Ｐゴシック" panose="020B0600070205080204" pitchFamily="50" charset="-128"/>
                      </a:rPr>
                      <a:t>17</a:t>
                    </a:r>
                    <a:r>
                      <a:rPr lang="zh-CN" altLang="en-US" dirty="0">
                        <a:latin typeface="ＭＳ Ｐゴシック" panose="020B0600070205080204" pitchFamily="50" charset="-128"/>
                        <a:ea typeface="ＭＳ Ｐゴシック" panose="020B0600070205080204" pitchFamily="50" charset="-128"/>
                      </a:rPr>
                      <a:t>点</a:t>
                    </a:r>
                    <a:r>
                      <a:rPr lang="en-US" altLang="zh-CN" baseline="0" dirty="0"/>
                      <a:t>, </a:t>
                    </a:r>
                    <a:fld id="{B8ACB8F7-9318-4F1C-91DB-F0CC56233DBC}" type="VALUE">
                      <a:rPr lang="en-US" altLang="zh-CN" baseline="0" smtClean="0"/>
                      <a:pPr/>
                      <a:t>[値]</a:t>
                    </a:fld>
                    <a:r>
                      <a:rPr lang="zh-CN" altLang="en-US" baseline="0" dirty="0">
                        <a:latin typeface="ＭＳ Ｐゴシック" panose="020B0600070205080204" pitchFamily="50" charset="-128"/>
                        <a:ea typeface="ＭＳ Ｐゴシック" panose="020B0600070205080204" pitchFamily="50" charset="-128"/>
                      </a:rPr>
                      <a:t>人</a:t>
                    </a:r>
                    <a:r>
                      <a:rPr lang="en-US" altLang="zh-CN" baseline="0" dirty="0"/>
                      <a:t>, </a:t>
                    </a:r>
                    <a:fld id="{2140BBBC-7BA4-413B-A240-2847F29A6572}"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D734-4DAC-B493-025FA1B3D897}"/>
                </c:ext>
              </c:extLst>
            </c:dLbl>
            <c:dLbl>
              <c:idx val="3"/>
              <c:layout>
                <c:manualLayout>
                  <c:x val="-6.6991881987371979E-2"/>
                  <c:y val="0.11846405776783528"/>
                </c:manualLayout>
              </c:layout>
              <c:tx>
                <c:rich>
                  <a:bodyPr/>
                  <a:lstStyle/>
                  <a:p>
                    <a:r>
                      <a:rPr lang="en-US" altLang="zh-CN" dirty="0">
                        <a:latin typeface="ＭＳ Ｐゴシック" panose="020B0600070205080204" pitchFamily="50" charset="-128"/>
                        <a:ea typeface="ＭＳ Ｐゴシック" panose="020B0600070205080204" pitchFamily="50" charset="-128"/>
                      </a:rPr>
                      <a:t>18</a:t>
                    </a:r>
                    <a:r>
                      <a:rPr lang="zh-CN" altLang="en-US" dirty="0">
                        <a:latin typeface="ＭＳ Ｐゴシック" panose="020B0600070205080204" pitchFamily="50" charset="-128"/>
                        <a:ea typeface="ＭＳ Ｐゴシック" panose="020B0600070205080204" pitchFamily="50" charset="-128"/>
                      </a:rPr>
                      <a:t>～</a:t>
                    </a:r>
                    <a:r>
                      <a:rPr lang="en-US" altLang="zh-CN" dirty="0">
                        <a:latin typeface="ＭＳ Ｐゴシック" panose="020B0600070205080204" pitchFamily="50" charset="-128"/>
                        <a:ea typeface="ＭＳ Ｐゴシック" panose="020B0600070205080204" pitchFamily="50" charset="-128"/>
                      </a:rPr>
                      <a:t>24</a:t>
                    </a:r>
                    <a:r>
                      <a:rPr lang="zh-CN" altLang="en-US" dirty="0">
                        <a:latin typeface="ＭＳ Ｐゴシック" panose="020B0600070205080204" pitchFamily="50" charset="-128"/>
                        <a:ea typeface="ＭＳ Ｐゴシック" panose="020B0600070205080204" pitchFamily="50" charset="-128"/>
                      </a:rPr>
                      <a:t>点</a:t>
                    </a:r>
                    <a:r>
                      <a:rPr lang="en-US" altLang="zh-CN" baseline="0" dirty="0"/>
                      <a:t>, </a:t>
                    </a:r>
                    <a:fld id="{7441A98E-5163-4440-8CA5-36D05F80543B}" type="VALUE">
                      <a:rPr lang="en-US" altLang="zh-CN" baseline="0" smtClean="0"/>
                      <a:pPr/>
                      <a:t>[値]</a:t>
                    </a:fld>
                    <a:r>
                      <a:rPr lang="zh-CN" altLang="en-US" baseline="0" dirty="0">
                        <a:latin typeface="ＭＳ Ｐゴシック" panose="020B0600070205080204" pitchFamily="50" charset="-128"/>
                        <a:ea typeface="ＭＳ Ｐゴシック" panose="020B0600070205080204" pitchFamily="50" charset="-128"/>
                      </a:rPr>
                      <a:t>人</a:t>
                    </a:r>
                    <a:r>
                      <a:rPr lang="en-US" altLang="zh-CN" baseline="0" dirty="0"/>
                      <a:t>, </a:t>
                    </a:r>
                    <a:fld id="{587C8368-A6C2-40D4-9DEF-95FB1E277FFB}"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D734-4DAC-B493-025FA1B3D897}"/>
                </c:ext>
              </c:extLst>
            </c:dLbl>
            <c:dLbl>
              <c:idx val="4"/>
              <c:layout>
                <c:manualLayout>
                  <c:x val="-0.10632972095734371"/>
                  <c:y val="5.3494947326761895E-3"/>
                </c:manualLayout>
              </c:layout>
              <c:tx>
                <c:rich>
                  <a:bodyPr/>
                  <a:lstStyle/>
                  <a:p>
                    <a:fld id="{C8E31357-9BA4-4D4D-BD82-EC71637249C4}" type="CATEGORYNAME">
                      <a:rPr lang="zh-CN" altLang="en-US">
                        <a:latin typeface="ＭＳ Ｐゴシック" panose="020B0600070205080204" pitchFamily="50" charset="-128"/>
                        <a:ea typeface="ＭＳ Ｐゴシック" panose="020B0600070205080204" pitchFamily="50" charset="-128"/>
                      </a:rPr>
                      <a:pPr/>
                      <a:t>[分類名]</a:t>
                    </a:fld>
                    <a:r>
                      <a:rPr lang="en-US" altLang="zh-CN" baseline="0" dirty="0"/>
                      <a:t>, </a:t>
                    </a:r>
                  </a:p>
                  <a:p>
                    <a:fld id="{42A34441-AC55-4D8E-8938-32F89BB1DBE6}" type="VALUE">
                      <a:rPr lang="en-US" altLang="zh-CN" baseline="0" smtClean="0"/>
                      <a:pPr/>
                      <a:t>[値]</a:t>
                    </a:fld>
                    <a:r>
                      <a:rPr lang="zh-CN" altLang="en-US" baseline="0" dirty="0">
                        <a:latin typeface="ＭＳ Ｐゴシック" panose="020B0600070205080204" pitchFamily="50" charset="-128"/>
                        <a:ea typeface="ＭＳ Ｐゴシック" panose="020B0600070205080204" pitchFamily="50" charset="-128"/>
                      </a:rPr>
                      <a:t>人</a:t>
                    </a:r>
                    <a:r>
                      <a:rPr lang="en-US" altLang="zh-CN" baseline="0" dirty="0"/>
                      <a:t>, </a:t>
                    </a:r>
                    <a:fld id="{37775D78-43EF-4663-A632-53B77116E92D}"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D734-4DAC-B493-025FA1B3D897}"/>
                </c:ext>
              </c:extLst>
            </c:dLbl>
            <c:dLbl>
              <c:idx val="5"/>
              <c:layout>
                <c:manualLayout>
                  <c:x val="-8.8900138289104008E-2"/>
                  <c:y val="-2.9523222280748726E-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F1D7D5EF-F07D-4641-B646-1C1C5CB9F150}" type="CATEGORYNAME">
                      <a:rPr lang="ja-JP" altLang="en-US"/>
                      <a:pPr>
                        <a:defRPr/>
                      </a:pPr>
                      <a:t>[分類名]</a:t>
                    </a:fld>
                    <a:r>
                      <a:rPr lang="en-US" altLang="ja-JP" baseline="0" dirty="0"/>
                      <a:t>, </a:t>
                    </a:r>
                    <a:fld id="{B3923A4D-4095-4F34-A28B-69B4F2D5BC9D}" type="VALUE">
                      <a:rPr lang="en-US" altLang="ja-JP" baseline="0" smtClean="0"/>
                      <a:pPr>
                        <a:defRPr/>
                      </a:pPr>
                      <a:t>[値]</a:t>
                    </a:fld>
                    <a:r>
                      <a:rPr lang="ja-JP" altLang="en-US" baseline="0" dirty="0"/>
                      <a:t>人</a:t>
                    </a:r>
                    <a:r>
                      <a:rPr lang="en-US" altLang="ja-JP" baseline="0" dirty="0"/>
                      <a:t>, </a:t>
                    </a:r>
                    <a:fld id="{DDD06640-A2BF-4E5D-8559-9E830BDABA88}"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6124500638112106"/>
                      <c:h val="0.10526849768076763"/>
                    </c:manualLayout>
                  </c15:layout>
                  <c15:dlblFieldTable/>
                  <c15:showDataLabelsRange val="0"/>
                </c:ext>
                <c:ext xmlns:c16="http://schemas.microsoft.com/office/drawing/2014/chart" uri="{C3380CC4-5D6E-409C-BE32-E72D297353CC}">
                  <c16:uniqueId val="{0000000B-D734-4DAC-B493-025FA1B3D89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Sheet1!$A$2:$A$6</c:f>
              <c:strCache>
                <c:ptCount val="5"/>
                <c:pt idx="0">
                  <c:v>0</c:v>
                </c:pt>
                <c:pt idx="1">
                  <c:v>1~9</c:v>
                </c:pt>
                <c:pt idx="2">
                  <c:v>10~17</c:v>
                </c:pt>
                <c:pt idx="3">
                  <c:v>18~24</c:v>
                </c:pt>
                <c:pt idx="4">
                  <c:v>未調査</c:v>
                </c:pt>
              </c:strCache>
            </c:strRef>
          </c:cat>
          <c:val>
            <c:numRef>
              <c:f>Sheet1!$B$2:$B$6</c:f>
              <c:numCache>
                <c:formatCode>General</c:formatCode>
                <c:ptCount val="5"/>
                <c:pt idx="0">
                  <c:v>20</c:v>
                </c:pt>
                <c:pt idx="1">
                  <c:v>468</c:v>
                </c:pt>
                <c:pt idx="2">
                  <c:v>485</c:v>
                </c:pt>
                <c:pt idx="3">
                  <c:v>224</c:v>
                </c:pt>
                <c:pt idx="4">
                  <c:v>36</c:v>
                </c:pt>
              </c:numCache>
            </c:numRef>
          </c:val>
          <c:extLst>
            <c:ext xmlns:c16="http://schemas.microsoft.com/office/drawing/2014/chart" uri="{C3380CC4-5D6E-409C-BE32-E72D297353CC}">
              <c16:uniqueId val="{0000000C-D734-4DAC-B493-025FA1B3D897}"/>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1458118133578112"/>
          <c:y val="4.3142756819072495E-2"/>
          <c:w val="0.47196428073883273"/>
          <c:h val="0.91371448636185504"/>
        </c:manualLayout>
      </c:layout>
      <c:barChart>
        <c:barDir val="bar"/>
        <c:grouping val="clustered"/>
        <c:varyColors val="0"/>
        <c:ser>
          <c:idx val="0"/>
          <c:order val="0"/>
          <c:tx>
            <c:strRef>
              <c:f>Sheet1!$B$1</c:f>
              <c:strCache>
                <c:ptCount val="1"/>
                <c:pt idx="0">
                  <c:v>系列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粗暴な行為</c:v>
                </c:pt>
                <c:pt idx="1">
                  <c:v>沈静化が困難なパニック</c:v>
                </c:pt>
                <c:pt idx="2">
                  <c:v>大声等の行動</c:v>
                </c:pt>
                <c:pt idx="3">
                  <c:v>著しい多動</c:v>
                </c:pt>
                <c:pt idx="4">
                  <c:v>排泄に関する障がい</c:v>
                </c:pt>
                <c:pt idx="5">
                  <c:v>異食・過食等の食事に関する行動</c:v>
                </c:pt>
                <c:pt idx="6">
                  <c:v>睡眠障がい</c:v>
                </c:pt>
                <c:pt idx="7">
                  <c:v>激しい器物破損</c:v>
                </c:pt>
                <c:pt idx="8">
                  <c:v>激しいこだわり</c:v>
                </c:pt>
                <c:pt idx="9">
                  <c:v>他傷行為</c:v>
                </c:pt>
                <c:pt idx="10">
                  <c:v>自傷行為</c:v>
                </c:pt>
              </c:strCache>
            </c:strRef>
          </c:cat>
          <c:val>
            <c:numRef>
              <c:f>Sheet1!$B$2:$B$12</c:f>
              <c:numCache>
                <c:formatCode>General</c:formatCode>
                <c:ptCount val="11"/>
                <c:pt idx="0">
                  <c:v>67</c:v>
                </c:pt>
                <c:pt idx="1">
                  <c:v>46</c:v>
                </c:pt>
                <c:pt idx="2">
                  <c:v>296</c:v>
                </c:pt>
                <c:pt idx="3">
                  <c:v>198</c:v>
                </c:pt>
                <c:pt idx="4">
                  <c:v>56</c:v>
                </c:pt>
                <c:pt idx="5">
                  <c:v>102</c:v>
                </c:pt>
                <c:pt idx="6">
                  <c:v>63</c:v>
                </c:pt>
                <c:pt idx="7">
                  <c:v>138</c:v>
                </c:pt>
                <c:pt idx="8">
                  <c:v>349</c:v>
                </c:pt>
                <c:pt idx="9">
                  <c:v>319</c:v>
                </c:pt>
                <c:pt idx="10">
                  <c:v>293</c:v>
                </c:pt>
              </c:numCache>
            </c:numRef>
          </c:val>
          <c:extLst>
            <c:ext xmlns:c16="http://schemas.microsoft.com/office/drawing/2014/chart" uri="{C3380CC4-5D6E-409C-BE32-E72D297353CC}">
              <c16:uniqueId val="{00000000-7623-44DE-A03A-3EC59C8449C0}"/>
            </c:ext>
          </c:extLst>
        </c:ser>
        <c:dLbls>
          <c:dLblPos val="outEnd"/>
          <c:showLegendKey val="0"/>
          <c:showVal val="1"/>
          <c:showCatName val="0"/>
          <c:showSerName val="0"/>
          <c:showPercent val="0"/>
          <c:showBubbleSize val="0"/>
        </c:dLbls>
        <c:gapWidth val="182"/>
        <c:axId val="495156287"/>
        <c:axId val="495141311"/>
      </c:barChart>
      <c:catAx>
        <c:axId val="495156287"/>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crossAx val="495141311"/>
        <c:crosses val="autoZero"/>
        <c:auto val="1"/>
        <c:lblAlgn val="ctr"/>
        <c:lblOffset val="100"/>
        <c:noMultiLvlLbl val="0"/>
      </c:catAx>
      <c:valAx>
        <c:axId val="495141311"/>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crossAx val="49515628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39132095069347"/>
          <c:y val="0.10127598831828714"/>
          <c:w val="0.67856106363850599"/>
          <c:h val="0.82401509330153533"/>
        </c:manualLayout>
      </c:layout>
      <c:ofPieChart>
        <c:ofPieType val="pie"/>
        <c:varyColors val="1"/>
        <c:ser>
          <c:idx val="0"/>
          <c:order val="0"/>
          <c:tx>
            <c:strRef>
              <c:f>Sheet1!$B$1</c:f>
              <c:strCache>
                <c:ptCount val="1"/>
                <c:pt idx="0">
                  <c:v>行動関連項目点数</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A759-4FBE-8771-39E3D9E2E866}"/>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A759-4FBE-8771-39E3D9E2E866}"/>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A759-4FBE-8771-39E3D9E2E866}"/>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A759-4FBE-8771-39E3D9E2E866}"/>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A759-4FBE-8771-39E3D9E2E866}"/>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A759-4FBE-8771-39E3D9E2E866}"/>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A759-4FBE-8771-39E3D9E2E866}"/>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A759-4FBE-8771-39E3D9E2E866}"/>
              </c:ext>
            </c:extLst>
          </c:dPt>
          <c:dLbls>
            <c:dLbl>
              <c:idx val="0"/>
              <c:layout>
                <c:manualLayout>
                  <c:x val="3.1841453629409947E-2"/>
                  <c:y val="0.1231669599000908"/>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r>
                      <a:rPr lang="en-US" altLang="zh-CN" sz="1200" b="0" i="0" u="none" strike="noStrike" kern="1200" baseline="0" dirty="0">
                        <a:solidFill>
                          <a:prstClr val="black">
                            <a:lumMod val="75000"/>
                            <a:lumOff val="25000"/>
                          </a:prstClr>
                        </a:solidFill>
                        <a:latin typeface="ＭＳ Ｐゴシック" panose="020B0600070205080204" pitchFamily="50" charset="-128"/>
                        <a:ea typeface="ＭＳ Ｐゴシック" panose="020B0600070205080204" pitchFamily="50" charset="-128"/>
                      </a:rPr>
                      <a:t>0</a:t>
                    </a:r>
                    <a:r>
                      <a:rPr lang="zh-CN" altLang="en-US" sz="1200" b="0" i="0" u="none" strike="noStrike" kern="1200" baseline="0" dirty="0">
                        <a:solidFill>
                          <a:prstClr val="black">
                            <a:lumMod val="75000"/>
                            <a:lumOff val="25000"/>
                          </a:prstClr>
                        </a:solidFill>
                        <a:latin typeface="ＭＳ Ｐゴシック" panose="020B0600070205080204" pitchFamily="50" charset="-128"/>
                        <a:ea typeface="ＭＳ Ｐゴシック" panose="020B0600070205080204" pitchFamily="50" charset="-128"/>
                      </a:rPr>
                      <a:t>～</a:t>
                    </a:r>
                    <a:r>
                      <a:rPr lang="en-US" altLang="zh-CN" sz="1200" b="0" i="0" u="none" strike="noStrike" kern="1200" baseline="0" dirty="0">
                        <a:solidFill>
                          <a:prstClr val="black">
                            <a:lumMod val="75000"/>
                            <a:lumOff val="25000"/>
                          </a:prstClr>
                        </a:solidFill>
                        <a:latin typeface="ＭＳ Ｐゴシック" panose="020B0600070205080204" pitchFamily="50" charset="-128"/>
                        <a:ea typeface="ＭＳ Ｐゴシック" panose="020B0600070205080204" pitchFamily="50" charset="-128"/>
                      </a:rPr>
                      <a:t>9</a:t>
                    </a:r>
                    <a:r>
                      <a:rPr lang="zh-CN" altLang="en-US" sz="1200" b="0" i="0" u="none" strike="noStrike" kern="1200" baseline="0" dirty="0">
                        <a:solidFill>
                          <a:prstClr val="black">
                            <a:lumMod val="75000"/>
                            <a:lumOff val="25000"/>
                          </a:prstClr>
                        </a:solidFill>
                        <a:latin typeface="ＭＳ Ｐゴシック" panose="020B0600070205080204" pitchFamily="50" charset="-128"/>
                        <a:ea typeface="ＭＳ Ｐゴシック" panose="020B0600070205080204" pitchFamily="50" charset="-128"/>
                      </a:rPr>
                      <a:t>点</a:t>
                    </a:r>
                    <a:r>
                      <a:rPr lang="en-US" altLang="zh-CN" baseline="0" dirty="0"/>
                      <a:t>, </a:t>
                    </a:r>
                  </a:p>
                  <a:p>
                    <a:pPr>
                      <a:defRPr/>
                    </a:pPr>
                    <a:fld id="{71529F0E-FE00-4C2F-A3C2-AB83F2D88AEB}" type="VALUE">
                      <a:rPr lang="en-US" altLang="zh-CN" baseline="0" smtClean="0"/>
                      <a:pPr>
                        <a:defRPr/>
                      </a:pPr>
                      <a:t>[値]</a:t>
                    </a:fld>
                    <a:r>
                      <a:rPr lang="zh-CN" altLang="en-US" baseline="0" dirty="0">
                        <a:latin typeface="ＭＳ Ｐゴシック" panose="020B0600070205080204" pitchFamily="50" charset="-128"/>
                        <a:ea typeface="ＭＳ Ｐゴシック" panose="020B0600070205080204" pitchFamily="50" charset="-128"/>
                      </a:rPr>
                      <a:t>人</a:t>
                    </a:r>
                    <a:r>
                      <a:rPr lang="en-US" altLang="zh-CN" baseline="0" dirty="0"/>
                      <a:t>, </a:t>
                    </a:r>
                    <a:fld id="{8EBFB6B2-5097-45EA-858C-0EA8DCEE1162}" type="PERCENTAGE">
                      <a:rPr lang="en-US" altLang="zh-CN" baseline="0"/>
                      <a:pPr>
                        <a:defRPr/>
                      </a:pPr>
                      <a:t>[パーセンテージ]</a:t>
                    </a:fld>
                    <a:endParaRPr lang="en-US" altLang="zh-CN"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14442861216093941"/>
                      <c:h val="0.24187568062547959"/>
                    </c:manualLayout>
                  </c15:layout>
                  <c15:dlblFieldTable/>
                  <c15:showDataLabelsRange val="0"/>
                </c:ext>
                <c:ext xmlns:c16="http://schemas.microsoft.com/office/drawing/2014/chart" uri="{C3380CC4-5D6E-409C-BE32-E72D297353CC}">
                  <c16:uniqueId val="{00000001-A759-4FBE-8771-39E3D9E2E866}"/>
                </c:ext>
              </c:extLst>
            </c:dLbl>
            <c:dLbl>
              <c:idx val="1"/>
              <c:layout>
                <c:manualLayout>
                  <c:x val="-5.9640733240812677E-2"/>
                  <c:y val="8.8968005254929608E-2"/>
                </c:manualLayout>
              </c:layout>
              <c:tx>
                <c:rich>
                  <a:bodyPr/>
                  <a:lstStyle/>
                  <a:p>
                    <a:r>
                      <a:rPr lang="ja-JP" altLang="en-US" baseline="0" dirty="0">
                        <a:latin typeface="+mn-lt"/>
                      </a:rPr>
                      <a:t>未調査</a:t>
                    </a:r>
                    <a:r>
                      <a:rPr lang="en-US" altLang="ja-JP" baseline="0" dirty="0">
                        <a:latin typeface="+mn-lt"/>
                      </a:rPr>
                      <a:t>, </a:t>
                    </a:r>
                  </a:p>
                  <a:p>
                    <a:fld id="{1A96FEA1-08EE-4481-8C05-EA2AF6232B4C}" type="VALUE">
                      <a:rPr lang="en-US" altLang="ja-JP" baseline="0" smtClean="0">
                        <a:latin typeface="+mn-lt"/>
                      </a:rPr>
                      <a:pPr/>
                      <a:t>[値]</a:t>
                    </a:fld>
                    <a:r>
                      <a:rPr lang="ja-JP" altLang="en-US" baseline="0" dirty="0">
                        <a:latin typeface="+mn-lt"/>
                      </a:rPr>
                      <a:t>人</a:t>
                    </a:r>
                    <a:r>
                      <a:rPr lang="en-US" altLang="ja-JP" baseline="0" dirty="0">
                        <a:latin typeface="+mn-lt"/>
                      </a:rPr>
                      <a:t>, </a:t>
                    </a:r>
                    <a:fld id="{7E9CF2F3-1044-47B9-908B-75FD06BA26DF}" type="PERCENTAGE">
                      <a:rPr lang="en-US" altLang="ja-JP" baseline="0">
                        <a:latin typeface="+mn-lt"/>
                      </a:rPr>
                      <a:pPr/>
                      <a:t>[パーセンテージ]</a:t>
                    </a:fld>
                    <a:endParaRPr lang="en-US" altLang="ja-JP" baseline="0" dirty="0">
                      <a:latin typeface="+mn-lt"/>
                    </a:endParaRPr>
                  </a:p>
                </c:rich>
              </c:tx>
              <c:dLblPos val="bestFit"/>
              <c:showLegendKey val="0"/>
              <c:showVal val="1"/>
              <c:showCatName val="1"/>
              <c:showSerName val="0"/>
              <c:showPercent val="1"/>
              <c:showBubbleSize val="0"/>
              <c:extLst>
                <c:ext xmlns:c15="http://schemas.microsoft.com/office/drawing/2012/chart" uri="{CE6537A1-D6FC-4f65-9D91-7224C49458BB}">
                  <c15:layout>
                    <c:manualLayout>
                      <c:w val="0.17744110536008867"/>
                      <c:h val="0.23465448458747123"/>
                    </c:manualLayout>
                  </c15:layout>
                  <c15:dlblFieldTable/>
                  <c15:showDataLabelsRange val="0"/>
                </c:ext>
                <c:ext xmlns:c16="http://schemas.microsoft.com/office/drawing/2014/chart" uri="{C3380CC4-5D6E-409C-BE32-E72D297353CC}">
                  <c16:uniqueId val="{00000003-A759-4FBE-8771-39E3D9E2E866}"/>
                </c:ext>
              </c:extLst>
            </c:dLbl>
            <c:dLbl>
              <c:idx val="2"/>
              <c:layout>
                <c:manualLayout>
                  <c:x val="0.23103126354714915"/>
                  <c:y val="-4.4714284863322566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99F76CCF-FBBE-47F8-B51D-B0FE633B8877}" type="CATEGORYNAME">
                      <a:rPr lang="ja-JP" altLang="en-US" smtClean="0"/>
                      <a:pPr>
                        <a:defRPr/>
                      </a:pPr>
                      <a:t>[分類名]</a:t>
                    </a:fld>
                    <a:r>
                      <a:rPr lang="en-US" altLang="ja-JP" baseline="0" dirty="0"/>
                      <a:t>, </a:t>
                    </a:r>
                    <a:fld id="{2E61165C-0564-4E1F-B3C9-F4487F88B9CB}" type="VALUE">
                      <a:rPr lang="en-US" altLang="ja-JP" baseline="0" smtClean="0"/>
                      <a:pPr>
                        <a:defRPr/>
                      </a:pPr>
                      <a:t>[値]</a:t>
                    </a:fld>
                    <a:r>
                      <a:rPr lang="ja-JP" altLang="en-US" baseline="0" dirty="0"/>
                      <a:t>人</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0"/>
              <c:showBubbleSize val="0"/>
              <c:extLst>
                <c:ext xmlns:c15="http://schemas.microsoft.com/office/drawing/2012/chart" uri="{CE6537A1-D6FC-4f65-9D91-7224C49458BB}">
                  <c15:layout>
                    <c:manualLayout>
                      <c:w val="0.18911511112662818"/>
                      <c:h val="0.15212652986737582"/>
                    </c:manualLayout>
                  </c15:layout>
                  <c15:dlblFieldTable/>
                  <c15:showDataLabelsRange val="0"/>
                </c:ext>
                <c:ext xmlns:c16="http://schemas.microsoft.com/office/drawing/2014/chart" uri="{C3380CC4-5D6E-409C-BE32-E72D297353CC}">
                  <c16:uniqueId val="{00000005-A759-4FBE-8771-39E3D9E2E866}"/>
                </c:ext>
              </c:extLst>
            </c:dLbl>
            <c:dLbl>
              <c:idx val="3"/>
              <c:layout>
                <c:manualLayout>
                  <c:x val="4.5727811042544961E-2"/>
                  <c:y val="7.4960455355029959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26D32515-2414-461B-B085-56A8B1AD28C1}" type="CATEGORYNAME">
                      <a:rPr lang="en-US" altLang="ja-JP">
                        <a:latin typeface="+mn-ea"/>
                        <a:ea typeface="+mn-ea"/>
                      </a:rPr>
                      <a:pPr>
                        <a:defRPr/>
                      </a:pPr>
                      <a:t>[分類名]</a:t>
                    </a:fld>
                    <a:r>
                      <a:rPr lang="en-US" altLang="ja-JP" baseline="0" dirty="0"/>
                      <a:t>, </a:t>
                    </a:r>
                    <a:fld id="{E3DE05D7-2961-4A34-B89C-B03A9DE61BD5}" type="VALUE">
                      <a:rPr lang="en-US" altLang="ja-JP" baseline="0" smtClean="0"/>
                      <a:pPr>
                        <a:defRPr/>
                      </a:pPr>
                      <a:t>[値]</a:t>
                    </a:fld>
                    <a:r>
                      <a:rPr lang="ja-JP" altLang="en-US" baseline="0" dirty="0"/>
                      <a:t>人</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0"/>
              <c:showBubbleSize val="0"/>
              <c:extLst>
                <c:ext xmlns:c15="http://schemas.microsoft.com/office/drawing/2012/chart" uri="{CE6537A1-D6FC-4f65-9D91-7224C49458BB}">
                  <c15:layout>
                    <c:manualLayout>
                      <c:w val="0.15879295446412203"/>
                      <c:h val="0.10701124795372367"/>
                    </c:manualLayout>
                  </c15:layout>
                  <c15:dlblFieldTable/>
                  <c15:showDataLabelsRange val="0"/>
                </c:ext>
                <c:ext xmlns:c16="http://schemas.microsoft.com/office/drawing/2014/chart" uri="{C3380CC4-5D6E-409C-BE32-E72D297353CC}">
                  <c16:uniqueId val="{00000007-A759-4FBE-8771-39E3D9E2E866}"/>
                </c:ext>
              </c:extLst>
            </c:dLbl>
            <c:dLbl>
              <c:idx val="4"/>
              <c:layout>
                <c:manualLayout>
                  <c:x val="-8.0135175707588841E-3"/>
                  <c:y val="-5.5337537708097795E-2"/>
                </c:manualLayout>
              </c:layout>
              <c:tx>
                <c:rich>
                  <a:bodyPr/>
                  <a:lstStyle/>
                  <a:p>
                    <a:fld id="{3665A4FD-1F33-4748-B584-7FE8EBC36FB9}" type="CATEGORYNAME">
                      <a:rPr lang="en-US" altLang="ja-JP">
                        <a:latin typeface="+mn-ea"/>
                        <a:ea typeface="+mn-ea"/>
                      </a:rPr>
                      <a:pPr/>
                      <a:t>[分類名]</a:t>
                    </a:fld>
                    <a:r>
                      <a:rPr lang="en-US" altLang="ja-JP" baseline="0" dirty="0"/>
                      <a:t>, </a:t>
                    </a:r>
                    <a:fld id="{3AB66DC3-6793-417C-BD5C-2B08D26543FB}" type="VALUE">
                      <a:rPr lang="en-US" altLang="ja-JP" baseline="0" smtClean="0"/>
                      <a:pPr/>
                      <a:t>[値]</a:t>
                    </a:fld>
                    <a:r>
                      <a:rPr lang="ja-JP" altLang="en-US" baseline="0" dirty="0"/>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A759-4FBE-8771-39E3D9E2E866}"/>
                </c:ext>
              </c:extLst>
            </c:dLbl>
            <c:dLbl>
              <c:idx val="5"/>
              <c:layout>
                <c:manualLayout>
                  <c:x val="7.5034840721893096E-3"/>
                  <c:y val="0.1228350626838805"/>
                </c:manualLayout>
              </c:layout>
              <c:tx>
                <c:rich>
                  <a:bodyPr/>
                  <a:lstStyle/>
                  <a:p>
                    <a:fld id="{C920BEE7-1E08-42F5-A3BD-7B2A4407C33B}" type="CATEGORYNAME">
                      <a:rPr lang="en-US" altLang="ja-JP">
                        <a:latin typeface="ＭＳ Ｐゴシック" panose="020B0600070205080204" pitchFamily="50" charset="-128"/>
                        <a:ea typeface="ＭＳ Ｐゴシック" panose="020B0600070205080204" pitchFamily="50" charset="-128"/>
                      </a:rPr>
                      <a:pPr/>
                      <a:t>[分類名]</a:t>
                    </a:fld>
                    <a:r>
                      <a:rPr lang="en-US" altLang="ja-JP" baseline="0" dirty="0"/>
                      <a:t>, </a:t>
                    </a:r>
                    <a:fld id="{62C40DD4-FB38-4BC0-B653-9771D1BF4D33}" type="VALUE">
                      <a:rPr lang="en-US" altLang="ja-JP" baseline="0" smtClean="0"/>
                      <a:pPr/>
                      <a:t>[値]</a:t>
                    </a:fld>
                    <a:r>
                      <a:rPr lang="ja-JP" altLang="en-US" baseline="0" dirty="0"/>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A759-4FBE-8771-39E3D9E2E866}"/>
                </c:ext>
              </c:extLst>
            </c:dLbl>
            <c:dLbl>
              <c:idx val="6"/>
              <c:layout>
                <c:manualLayout>
                  <c:x val="1.2702134376081954E-2"/>
                  <c:y val="-0.15093355687362014"/>
                </c:manualLayout>
              </c:layout>
              <c:tx>
                <c:rich>
                  <a:bodyPr/>
                  <a:lstStyle/>
                  <a:p>
                    <a:fld id="{1DE0A809-3E5A-4668-BAA3-DDA55622EBDD}" type="CATEGORYNAME">
                      <a:rPr lang="en-US" altLang="ja-JP">
                        <a:latin typeface="+mn-ea"/>
                        <a:ea typeface="+mn-ea"/>
                      </a:rPr>
                      <a:pPr/>
                      <a:t>[分類名]</a:t>
                    </a:fld>
                    <a:r>
                      <a:rPr lang="en-US" altLang="ja-JP" baseline="0" dirty="0"/>
                      <a:t>, </a:t>
                    </a:r>
                  </a:p>
                  <a:p>
                    <a:fld id="{06A6E166-3364-4703-8519-FE822815576C}" type="VALUE">
                      <a:rPr lang="en-US" altLang="ja-JP" baseline="0" smtClean="0"/>
                      <a:pPr/>
                      <a:t>[値]</a:t>
                    </a:fld>
                    <a:r>
                      <a:rPr lang="ja-JP" altLang="en-US" baseline="0" dirty="0"/>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A759-4FBE-8771-39E3D9E2E866}"/>
                </c:ext>
              </c:extLst>
            </c:dLbl>
            <c:dLbl>
              <c:idx val="7"/>
              <c:layout>
                <c:manualLayout>
                  <c:x val="-8.5265211357347969E-4"/>
                  <c:y val="-0.17742860438405392"/>
                </c:manualLayout>
              </c:layout>
              <c:tx>
                <c:rich>
                  <a:bodyPr/>
                  <a:lstStyle/>
                  <a:p>
                    <a:r>
                      <a:rPr lang="en-US" altLang="zh-CN" baseline="0" dirty="0">
                        <a:latin typeface="ＭＳ Ｐゴシック" panose="020B0600070205080204" pitchFamily="50" charset="-128"/>
                        <a:ea typeface="ＭＳ Ｐゴシック" panose="020B0600070205080204" pitchFamily="50" charset="-128"/>
                      </a:rPr>
                      <a:t>10</a:t>
                    </a:r>
                    <a:r>
                      <a:rPr lang="zh-CN" altLang="en-US" baseline="0" dirty="0">
                        <a:latin typeface="ＭＳ Ｐゴシック" panose="020B0600070205080204" pitchFamily="50" charset="-128"/>
                        <a:ea typeface="ＭＳ Ｐゴシック" panose="020B0600070205080204" pitchFamily="50" charset="-128"/>
                      </a:rPr>
                      <a:t>～</a:t>
                    </a:r>
                    <a:r>
                      <a:rPr lang="en-US" altLang="zh-CN" baseline="0" dirty="0">
                        <a:latin typeface="ＭＳ Ｐゴシック" panose="020B0600070205080204" pitchFamily="50" charset="-128"/>
                        <a:ea typeface="ＭＳ Ｐゴシック" panose="020B0600070205080204" pitchFamily="50" charset="-128"/>
                      </a:rPr>
                      <a:t>24</a:t>
                    </a:r>
                    <a:r>
                      <a:rPr lang="zh-CN" altLang="en-US" baseline="0" dirty="0">
                        <a:latin typeface="ＭＳ Ｐゴシック" panose="020B0600070205080204" pitchFamily="50" charset="-128"/>
                        <a:ea typeface="ＭＳ Ｐゴシック" panose="020B0600070205080204" pitchFamily="50" charset="-128"/>
                      </a:rPr>
                      <a:t>点</a:t>
                    </a:r>
                    <a:r>
                      <a:rPr lang="en-US" altLang="zh-CN" baseline="0" dirty="0"/>
                      <a:t>,</a:t>
                    </a:r>
                  </a:p>
                  <a:p>
                    <a:r>
                      <a:rPr lang="en-US" altLang="zh-CN" baseline="0" dirty="0"/>
                      <a:t> </a:t>
                    </a:r>
                    <a:fld id="{034476F9-866E-4708-9F14-1DC793BDBE0E}" type="VALUE">
                      <a:rPr lang="en-US" altLang="zh-CN" baseline="0" smtClean="0"/>
                      <a:pPr/>
                      <a:t>[値]</a:t>
                    </a:fld>
                    <a:r>
                      <a:rPr lang="zh-CN" altLang="en-US" baseline="0" dirty="0">
                        <a:latin typeface="ＭＳ Ｐゴシック" panose="020B0600070205080204" pitchFamily="50" charset="-128"/>
                        <a:ea typeface="ＭＳ Ｐゴシック" panose="020B0600070205080204" pitchFamily="50" charset="-128"/>
                      </a:rPr>
                      <a:t>人</a:t>
                    </a:r>
                    <a:r>
                      <a:rPr lang="en-US" altLang="zh-CN" baseline="0" dirty="0"/>
                      <a:t>, 58%</a:t>
                    </a:r>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A759-4FBE-8771-39E3D9E2E86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0～9点</c:v>
                </c:pt>
                <c:pt idx="1">
                  <c:v>未調査</c:v>
                </c:pt>
                <c:pt idx="2">
                  <c:v>区分なし</c:v>
                </c:pt>
                <c:pt idx="3">
                  <c:v>区分3</c:v>
                </c:pt>
                <c:pt idx="4">
                  <c:v>区分4</c:v>
                </c:pt>
                <c:pt idx="5">
                  <c:v>区分5</c:v>
                </c:pt>
                <c:pt idx="6">
                  <c:v>区分6</c:v>
                </c:pt>
              </c:strCache>
            </c:strRef>
          </c:cat>
          <c:val>
            <c:numRef>
              <c:f>Sheet1!$B$2:$B$8</c:f>
              <c:numCache>
                <c:formatCode>General</c:formatCode>
                <c:ptCount val="7"/>
                <c:pt idx="0">
                  <c:v>488</c:v>
                </c:pt>
                <c:pt idx="1">
                  <c:v>36</c:v>
                </c:pt>
                <c:pt idx="2">
                  <c:v>3</c:v>
                </c:pt>
                <c:pt idx="3">
                  <c:v>2</c:v>
                </c:pt>
                <c:pt idx="4">
                  <c:v>49</c:v>
                </c:pt>
                <c:pt idx="5">
                  <c:v>180</c:v>
                </c:pt>
                <c:pt idx="6">
                  <c:v>475</c:v>
                </c:pt>
              </c:numCache>
            </c:numRef>
          </c:val>
          <c:extLst>
            <c:ext xmlns:c16="http://schemas.microsoft.com/office/drawing/2014/chart" uri="{C3380CC4-5D6E-409C-BE32-E72D297353CC}">
              <c16:uniqueId val="{00000010-A759-4FBE-8771-39E3D9E2E866}"/>
            </c:ext>
          </c:extLst>
        </c:ser>
        <c:ser>
          <c:idx val="1"/>
          <c:order val="1"/>
          <c:tx>
            <c:strRef>
              <c:f>Sheet1!$C$1</c:f>
              <c:strCache>
                <c:ptCount val="1"/>
                <c:pt idx="0">
                  <c:v>列1</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12-A759-4FBE-8771-39E3D9E2E866}"/>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14-A759-4FBE-8771-39E3D9E2E866}"/>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16-A759-4FBE-8771-39E3D9E2E866}"/>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18-A759-4FBE-8771-39E3D9E2E866}"/>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1A-A759-4FBE-8771-39E3D9E2E866}"/>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1C-A759-4FBE-8771-39E3D9E2E866}"/>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1E-A759-4FBE-8771-39E3D9E2E866}"/>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20-A759-4FBE-8771-39E3D9E2E866}"/>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0"/>
            <c:showSerName val="0"/>
            <c:showPercent val="0"/>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0～9点</c:v>
                </c:pt>
                <c:pt idx="1">
                  <c:v>未調査</c:v>
                </c:pt>
                <c:pt idx="2">
                  <c:v>区分なし</c:v>
                </c:pt>
                <c:pt idx="3">
                  <c:v>区分3</c:v>
                </c:pt>
                <c:pt idx="4">
                  <c:v>区分4</c:v>
                </c:pt>
                <c:pt idx="5">
                  <c:v>区分5</c:v>
                </c:pt>
                <c:pt idx="6">
                  <c:v>区分6</c:v>
                </c:pt>
              </c:strCache>
            </c:strRef>
          </c:cat>
          <c:val>
            <c:numRef>
              <c:f>Sheet1!$C$2:$C$8</c:f>
              <c:numCache>
                <c:formatCode>General</c:formatCode>
                <c:ptCount val="7"/>
              </c:numCache>
            </c:numRef>
          </c:val>
          <c:extLst>
            <c:ext xmlns:c16="http://schemas.microsoft.com/office/drawing/2014/chart" uri="{C3380CC4-5D6E-409C-BE32-E72D297353CC}">
              <c16:uniqueId val="{00000021-A759-4FBE-8771-39E3D9E2E866}"/>
            </c:ext>
          </c:extLst>
        </c:ser>
        <c:dLbls>
          <c:dLblPos val="bestFit"/>
          <c:showLegendKey val="0"/>
          <c:showVal val="1"/>
          <c:showCatName val="0"/>
          <c:showSerName val="0"/>
          <c:showPercent val="0"/>
          <c:showBubbleSize val="0"/>
          <c:showLeaderLines val="1"/>
        </c:dLbls>
        <c:gapWidth val="147"/>
        <c:splitType val="pos"/>
        <c:splitPos val="5"/>
        <c:secondPieSize val="75"/>
        <c:serLines>
          <c:spPr>
            <a:ln w="9525">
              <a:solidFill>
                <a:schemeClr val="tx1">
                  <a:lumMod val="35000"/>
                  <a:lumOff val="65000"/>
                </a:schemeClr>
              </a:solidFill>
              <a:round/>
            </a:ln>
            <a:effectLst/>
          </c:spPr>
        </c:serLines>
      </c:of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6687825132961388"/>
          <c:y val="0.14211068003211574"/>
          <c:w val="0.35034353562705306"/>
          <c:h val="0.8578893199678842"/>
        </c:manualLayout>
      </c:layout>
      <c:pieChart>
        <c:varyColors val="1"/>
        <c:ser>
          <c:idx val="0"/>
          <c:order val="0"/>
          <c:tx>
            <c:strRef>
              <c:f>Sheet1!$B$1</c:f>
              <c:strCache>
                <c:ptCount val="1"/>
                <c:pt idx="0">
                  <c:v>現在の生活基盤</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4756-4A40-8584-7A708821B1F9}"/>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4756-4A40-8584-7A708821B1F9}"/>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4756-4A40-8584-7A708821B1F9}"/>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4756-4A40-8584-7A708821B1F9}"/>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4756-4A40-8584-7A708821B1F9}"/>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4756-4A40-8584-7A708821B1F9}"/>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4756-4A40-8584-7A708821B1F9}"/>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4756-4A40-8584-7A708821B1F9}"/>
              </c:ext>
            </c:extLst>
          </c:dPt>
          <c:dPt>
            <c:idx val="8"/>
            <c:bubble3D val="0"/>
            <c:spPr>
              <a:pattFill prst="ltUpDiag">
                <a:fgClr>
                  <a:schemeClr val="accent3">
                    <a:lumMod val="60000"/>
                  </a:schemeClr>
                </a:fgClr>
                <a:bgClr>
                  <a:schemeClr val="accent3">
                    <a:lumMod val="60000"/>
                    <a:lumMod val="20000"/>
                    <a:lumOff val="80000"/>
                  </a:schemeClr>
                </a:bgClr>
              </a:pattFill>
              <a:ln w="19050">
                <a:solidFill>
                  <a:schemeClr val="lt1"/>
                </a:solidFill>
              </a:ln>
              <a:effectLst>
                <a:innerShdw blurRad="114300">
                  <a:schemeClr val="accent3">
                    <a:lumMod val="60000"/>
                  </a:schemeClr>
                </a:innerShdw>
              </a:effectLst>
            </c:spPr>
            <c:extLst>
              <c:ext xmlns:c16="http://schemas.microsoft.com/office/drawing/2014/chart" uri="{C3380CC4-5D6E-409C-BE32-E72D297353CC}">
                <c16:uniqueId val="{00000011-4756-4A40-8584-7A708821B1F9}"/>
              </c:ext>
            </c:extLst>
          </c:dPt>
          <c:dPt>
            <c:idx val="9"/>
            <c:bubble3D val="0"/>
            <c:spPr>
              <a:pattFill prst="ltUpDiag">
                <a:fgClr>
                  <a:schemeClr val="accent4">
                    <a:lumMod val="60000"/>
                  </a:schemeClr>
                </a:fgClr>
                <a:bgClr>
                  <a:schemeClr val="accent4">
                    <a:lumMod val="60000"/>
                    <a:lumMod val="20000"/>
                    <a:lumOff val="80000"/>
                  </a:schemeClr>
                </a:bgClr>
              </a:pattFill>
              <a:ln w="19050">
                <a:solidFill>
                  <a:schemeClr val="lt1"/>
                </a:solidFill>
              </a:ln>
              <a:effectLst>
                <a:innerShdw blurRad="114300">
                  <a:schemeClr val="accent4">
                    <a:lumMod val="60000"/>
                  </a:schemeClr>
                </a:innerShdw>
              </a:effectLst>
            </c:spPr>
            <c:extLst>
              <c:ext xmlns:c16="http://schemas.microsoft.com/office/drawing/2014/chart" uri="{C3380CC4-5D6E-409C-BE32-E72D297353CC}">
                <c16:uniqueId val="{00000013-4756-4A40-8584-7A708821B1F9}"/>
              </c:ext>
            </c:extLst>
          </c:dPt>
          <c:dPt>
            <c:idx val="10"/>
            <c:bubble3D val="0"/>
            <c:spPr>
              <a:pattFill prst="ltUpDiag">
                <a:fgClr>
                  <a:schemeClr val="accent5">
                    <a:lumMod val="60000"/>
                  </a:schemeClr>
                </a:fgClr>
                <a:bgClr>
                  <a:schemeClr val="accent5">
                    <a:lumMod val="60000"/>
                    <a:lumMod val="20000"/>
                    <a:lumOff val="80000"/>
                  </a:schemeClr>
                </a:bgClr>
              </a:pattFill>
              <a:ln w="19050">
                <a:solidFill>
                  <a:schemeClr val="lt1"/>
                </a:solidFill>
              </a:ln>
              <a:effectLst>
                <a:innerShdw blurRad="114300">
                  <a:schemeClr val="accent5">
                    <a:lumMod val="60000"/>
                  </a:schemeClr>
                </a:innerShdw>
              </a:effectLst>
            </c:spPr>
            <c:extLst>
              <c:ext xmlns:c16="http://schemas.microsoft.com/office/drawing/2014/chart" uri="{C3380CC4-5D6E-409C-BE32-E72D297353CC}">
                <c16:uniqueId val="{00000015-4756-4A40-8584-7A708821B1F9}"/>
              </c:ext>
            </c:extLst>
          </c:dPt>
          <c:dLbls>
            <c:dLbl>
              <c:idx val="0"/>
              <c:layout>
                <c:manualLayout>
                  <c:x val="-4.5405402716447753E-3"/>
                  <c:y val="0.12411176760453725"/>
                </c:manualLayout>
              </c:layout>
              <c:tx>
                <c:rich>
                  <a:bodyPr/>
                  <a:lstStyle/>
                  <a:p>
                    <a:fld id="{02D2A3CF-2070-41C1-A002-D6CC97206233}" type="CATEGORYNAME">
                      <a:rPr lang="ja-JP" altLang="en-US"/>
                      <a:pPr/>
                      <a:t>[分類名]</a:t>
                    </a:fld>
                    <a:r>
                      <a:rPr lang="en-US" altLang="ja-JP" baseline="0" dirty="0"/>
                      <a:t>, </a:t>
                    </a:r>
                    <a:fld id="{4D0423A5-70F0-4381-8ADE-C0A17BEF4EF7}" type="VALUE">
                      <a:rPr lang="en-US" altLang="ja-JP" baseline="0" smtClean="0"/>
                      <a:pPr/>
                      <a:t>[値]</a:t>
                    </a:fld>
                    <a:r>
                      <a:rPr lang="ja-JP" altLang="en-US" baseline="0" dirty="0"/>
                      <a:t>人</a:t>
                    </a:r>
                    <a:r>
                      <a:rPr lang="en-US" altLang="ja-JP" baseline="0" dirty="0"/>
                      <a:t>, </a:t>
                    </a:r>
                    <a:fld id="{8F20144F-CDC1-40BB-93E6-41E436911319}"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8269122667962265"/>
                      <c:h val="0.17244990826748335"/>
                    </c:manualLayout>
                  </c15:layout>
                  <c15:dlblFieldTable/>
                  <c15:showDataLabelsRange val="0"/>
                </c:ext>
                <c:ext xmlns:c16="http://schemas.microsoft.com/office/drawing/2014/chart" uri="{C3380CC4-5D6E-409C-BE32-E72D297353CC}">
                  <c16:uniqueId val="{00000001-4756-4A40-8584-7A708821B1F9}"/>
                </c:ext>
              </c:extLst>
            </c:dLbl>
            <c:dLbl>
              <c:idx val="1"/>
              <c:layout>
                <c:manualLayout>
                  <c:x val="5.9692787036929248E-3"/>
                  <c:y val="-7.5743253056599616E-3"/>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E9286DDD-D96A-41F1-9486-FED55648F052}" type="CATEGORYNAME">
                      <a:rPr lang="ja-JP" altLang="en-US" sz="1100"/>
                      <a:pPr>
                        <a:defRPr sz="1100"/>
                      </a:pPr>
                      <a:t>[分類名]</a:t>
                    </a:fld>
                    <a:r>
                      <a:rPr lang="en-US" altLang="ja-JP" sz="1100" baseline="0" dirty="0"/>
                      <a:t>, </a:t>
                    </a:r>
                    <a:fld id="{1B72930F-EBE9-4B43-ADB9-84A78FF895F4}" type="VALUE">
                      <a:rPr lang="en-US" altLang="ja-JP" sz="1100" baseline="0" smtClean="0"/>
                      <a:pPr>
                        <a:defRPr sz="1100"/>
                      </a:pPr>
                      <a:t>[値]</a:t>
                    </a:fld>
                    <a:r>
                      <a:rPr lang="ja-JP" altLang="en-US" sz="1100" baseline="0" dirty="0"/>
                      <a:t>人</a:t>
                    </a:r>
                    <a:r>
                      <a:rPr lang="en-US" altLang="ja-JP" sz="1100" baseline="0" dirty="0"/>
                      <a:t>, </a:t>
                    </a:r>
                    <a:fld id="{E82F1359-A5AF-4F0D-B286-07692E75F2A7}"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5180398695335674"/>
                      <c:h val="0.10898994714345102"/>
                    </c:manualLayout>
                  </c15:layout>
                  <c15:dlblFieldTable/>
                  <c15:showDataLabelsRange val="0"/>
                </c:ext>
                <c:ext xmlns:c16="http://schemas.microsoft.com/office/drawing/2014/chart" uri="{C3380CC4-5D6E-409C-BE32-E72D297353CC}">
                  <c16:uniqueId val="{00000003-4756-4A40-8584-7A708821B1F9}"/>
                </c:ext>
              </c:extLst>
            </c:dLbl>
            <c:dLbl>
              <c:idx val="2"/>
              <c:layout>
                <c:manualLayout>
                  <c:x val="3.3963887926217137E-3"/>
                  <c:y val="3.6968886384904184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89B3B1F8-35D8-43F1-A28D-8A3E2EBAB346}" type="CATEGORYNAME">
                      <a:rPr lang="ja-JP" altLang="en-US" sz="1100"/>
                      <a:pPr>
                        <a:defRPr sz="1100"/>
                      </a:pPr>
                      <a:t>[分類名]</a:t>
                    </a:fld>
                    <a:r>
                      <a:rPr lang="en-US" altLang="ja-JP" sz="1100" baseline="0" dirty="0"/>
                      <a:t>, </a:t>
                    </a:r>
                    <a:fld id="{A1049DA3-2BB6-4DC1-98C7-B8E8D7C8DA3A}" type="VALUE">
                      <a:rPr lang="en-US" altLang="ja-JP" sz="1100" baseline="0" smtClean="0"/>
                      <a:pPr>
                        <a:defRPr sz="1100"/>
                      </a:pPr>
                      <a:t>[値]</a:t>
                    </a:fld>
                    <a:r>
                      <a:rPr lang="ja-JP" altLang="en-US" sz="1100" baseline="0" dirty="0"/>
                      <a:t>人</a:t>
                    </a:r>
                    <a:r>
                      <a:rPr lang="en-US" altLang="ja-JP" sz="1100" baseline="0" dirty="0"/>
                      <a:t>, </a:t>
                    </a:r>
                    <a:fld id="{BCFA64C9-9FF7-4E60-A8FC-131AECC5BA08}"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7849339293975631"/>
                      <c:h val="0.15471535632825953"/>
                    </c:manualLayout>
                  </c15:layout>
                  <c15:dlblFieldTable/>
                  <c15:showDataLabelsRange val="0"/>
                </c:ext>
                <c:ext xmlns:c16="http://schemas.microsoft.com/office/drawing/2014/chart" uri="{C3380CC4-5D6E-409C-BE32-E72D297353CC}">
                  <c16:uniqueId val="{00000005-4756-4A40-8584-7A708821B1F9}"/>
                </c:ext>
              </c:extLst>
            </c:dLbl>
            <c:dLbl>
              <c:idx val="3"/>
              <c:layout>
                <c:manualLayout>
                  <c:x val="-6.5637192882382886E-2"/>
                  <c:y val="0.16001004001560176"/>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A16E6F63-B5A4-4759-9A17-D4E58310E753}" type="CATEGORYNAME">
                      <a:rPr lang="ja-JP" altLang="en-US" sz="1100"/>
                      <a:pPr>
                        <a:defRPr sz="1100"/>
                      </a:pPr>
                      <a:t>[分類名]</a:t>
                    </a:fld>
                    <a:r>
                      <a:rPr lang="en-US" altLang="ja-JP" sz="1100" baseline="0" dirty="0"/>
                      <a:t>, </a:t>
                    </a:r>
                    <a:fld id="{9234FEAE-AB5C-4132-8ED0-07EFA56502C6}" type="VALUE">
                      <a:rPr lang="en-US" altLang="ja-JP" sz="1100" baseline="0" smtClean="0"/>
                      <a:pPr>
                        <a:defRPr sz="1100"/>
                      </a:pPr>
                      <a:t>[値]</a:t>
                    </a:fld>
                    <a:r>
                      <a:rPr lang="ja-JP" altLang="en-US" sz="1100" baseline="0" dirty="0"/>
                      <a:t>人</a:t>
                    </a:r>
                    <a:r>
                      <a:rPr lang="en-US" altLang="ja-JP" sz="1100" baseline="0" dirty="0"/>
                      <a:t>, </a:t>
                    </a:r>
                    <a:fld id="{E21DA270-802A-482A-89C9-9E0FDAF9440D}"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2845500582853976"/>
                      <c:h val="0.10245751652870673"/>
                    </c:manualLayout>
                  </c15:layout>
                  <c15:dlblFieldTable/>
                  <c15:showDataLabelsRange val="0"/>
                </c:ext>
                <c:ext xmlns:c16="http://schemas.microsoft.com/office/drawing/2014/chart" uri="{C3380CC4-5D6E-409C-BE32-E72D297353CC}">
                  <c16:uniqueId val="{00000007-4756-4A40-8584-7A708821B1F9}"/>
                </c:ext>
              </c:extLst>
            </c:dLbl>
            <c:dLbl>
              <c:idx val="4"/>
              <c:layout>
                <c:manualLayout>
                  <c:x val="-9.2537499979272617E-2"/>
                  <c:y val="0.12042280423815459"/>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FB0A6C18-7609-4D39-BFFA-2DBA29A6E4BA}" type="CATEGORYNAME">
                      <a:rPr lang="ja-JP" altLang="en-US" sz="1100"/>
                      <a:pPr>
                        <a:defRPr sz="1100"/>
                      </a:pPr>
                      <a:t>[分類名]</a:t>
                    </a:fld>
                    <a:r>
                      <a:rPr lang="en-US" altLang="ja-JP" sz="1100" baseline="0" dirty="0"/>
                      <a:t>, </a:t>
                    </a:r>
                    <a:fld id="{92CB800C-CCFE-4357-9FE3-97E8821FB8F7}" type="VALUE">
                      <a:rPr lang="en-US" altLang="ja-JP" sz="1100" baseline="0" smtClean="0"/>
                      <a:pPr>
                        <a:defRPr sz="1100"/>
                      </a:pPr>
                      <a:t>[値]</a:t>
                    </a:fld>
                    <a:r>
                      <a:rPr lang="ja-JP" altLang="en-US" sz="1100" baseline="0" dirty="0"/>
                      <a:t>人</a:t>
                    </a:r>
                    <a:r>
                      <a:rPr lang="en-US" altLang="ja-JP" sz="1100" baseline="0" dirty="0"/>
                      <a:t>, </a:t>
                    </a:r>
                    <a:fld id="{08C5C152-3C87-468F-BB47-60808EFB7FFB}"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248235685255535"/>
                      <c:h val="0.12205440709333924"/>
                    </c:manualLayout>
                  </c15:layout>
                  <c15:dlblFieldTable/>
                  <c15:showDataLabelsRange val="0"/>
                </c:ext>
                <c:ext xmlns:c16="http://schemas.microsoft.com/office/drawing/2014/chart" uri="{C3380CC4-5D6E-409C-BE32-E72D297353CC}">
                  <c16:uniqueId val="{00000009-4756-4A40-8584-7A708821B1F9}"/>
                </c:ext>
              </c:extLst>
            </c:dLbl>
            <c:dLbl>
              <c:idx val="5"/>
              <c:layout>
                <c:manualLayout>
                  <c:x val="-7.4561574418762752E-2"/>
                  <c:y val="4.36136752877576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2AE420B4-FEEE-4393-BDE9-077D0267ED17}" type="CATEGORYNAME">
                      <a:rPr lang="zh-TW" altLang="en-US" sz="1100">
                        <a:latin typeface="ＭＳ Ｐゴシック" panose="020B0600070205080204" pitchFamily="50" charset="-128"/>
                        <a:ea typeface="ＭＳ Ｐゴシック" panose="020B0600070205080204" pitchFamily="50" charset="-128"/>
                      </a:rPr>
                      <a:pPr>
                        <a:defRPr sz="1100"/>
                      </a:pPr>
                      <a:t>[分類名]</a:t>
                    </a:fld>
                    <a:r>
                      <a:rPr lang="en-US" altLang="zh-TW" sz="1100" baseline="0" dirty="0"/>
                      <a:t>, </a:t>
                    </a:r>
                    <a:fld id="{85C45AC3-DDCC-4731-98FE-F2BB825D486D}" type="VALUE">
                      <a:rPr lang="en-US" altLang="zh-TW" sz="1100" baseline="0" smtClean="0"/>
                      <a:pPr>
                        <a:defRPr sz="1100"/>
                      </a:pPr>
                      <a:t>[値]</a:t>
                    </a:fld>
                    <a:r>
                      <a:rPr lang="zh-TW" altLang="en-US" sz="1100" baseline="0" dirty="0">
                        <a:latin typeface="ＭＳ Ｐゴシック" panose="020B0600070205080204" pitchFamily="50" charset="-128"/>
                        <a:ea typeface="ＭＳ Ｐゴシック" panose="020B0600070205080204" pitchFamily="50" charset="-128"/>
                      </a:rPr>
                      <a:t>人</a:t>
                    </a:r>
                    <a:r>
                      <a:rPr lang="en-US" altLang="zh-TW" sz="1100" baseline="0" dirty="0"/>
                      <a:t>, </a:t>
                    </a:r>
                    <a:fld id="{E0A243DF-896E-47EC-8566-5F888F56AA1D}" type="PERCENTAGE">
                      <a:rPr lang="en-US" altLang="zh-TW" sz="1100" baseline="0"/>
                      <a:pPr>
                        <a:defRPr sz="1100"/>
                      </a:pPr>
                      <a:t>[パーセンテージ]</a:t>
                    </a:fld>
                    <a:endParaRPr lang="en-US" altLang="zh-TW"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0705356950388596"/>
                      <c:h val="0.10898994714345102"/>
                    </c:manualLayout>
                  </c15:layout>
                  <c15:dlblFieldTable/>
                  <c15:showDataLabelsRange val="0"/>
                </c:ext>
                <c:ext xmlns:c16="http://schemas.microsoft.com/office/drawing/2014/chart" uri="{C3380CC4-5D6E-409C-BE32-E72D297353CC}">
                  <c16:uniqueId val="{0000000B-4756-4A40-8584-7A708821B1F9}"/>
                </c:ext>
              </c:extLst>
            </c:dLbl>
            <c:dLbl>
              <c:idx val="6"/>
              <c:layout>
                <c:manualLayout>
                  <c:x val="-4.5744917231418734E-2"/>
                  <c:y val="-1.0080143561789835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9ADF3458-DD5A-42EE-9C00-5F32F5582CA7}" type="CATEGORYNAME">
                      <a:rPr lang="ja-JP" altLang="en-US" sz="1100"/>
                      <a:pPr>
                        <a:defRPr sz="1100"/>
                      </a:pPr>
                      <a:t>[分類名]</a:t>
                    </a:fld>
                    <a:r>
                      <a:rPr lang="en-US" altLang="ja-JP" sz="1100" baseline="0" dirty="0"/>
                      <a:t>, </a:t>
                    </a:r>
                    <a:fld id="{0A73B62E-449C-451B-934F-8A6E6BEE4258}" type="VALUE">
                      <a:rPr lang="en-US" altLang="ja-JP" sz="1100" baseline="0" smtClean="0"/>
                      <a:pPr>
                        <a:defRPr sz="1100"/>
                      </a:pPr>
                      <a:t>[値]</a:t>
                    </a:fld>
                    <a:r>
                      <a:rPr lang="ja-JP" altLang="en-US" sz="1100" baseline="0" dirty="0"/>
                      <a:t>人</a:t>
                    </a:r>
                    <a:r>
                      <a:rPr lang="en-US" altLang="ja-JP" sz="1100" baseline="0" dirty="0"/>
                      <a:t>, </a:t>
                    </a:r>
                    <a:fld id="{F81EF8A9-DD4E-49DA-A174-199505C4C6D0}"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40244968635325767"/>
                      <c:h val="0.10059557918289842"/>
                    </c:manualLayout>
                  </c15:layout>
                  <c15:dlblFieldTable/>
                  <c15:showDataLabelsRange val="0"/>
                </c:ext>
                <c:ext xmlns:c16="http://schemas.microsoft.com/office/drawing/2014/chart" uri="{C3380CC4-5D6E-409C-BE32-E72D297353CC}">
                  <c16:uniqueId val="{0000000D-4756-4A40-8584-7A708821B1F9}"/>
                </c:ext>
              </c:extLst>
            </c:dLbl>
            <c:dLbl>
              <c:idx val="7"/>
              <c:layout>
                <c:manualLayout>
                  <c:x val="-0.10235160438226604"/>
                  <c:y val="-5.907136677437011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C38BBD40-2B71-4E7C-864B-D3A23ABBCAC2}" type="CATEGORYNAME">
                      <a:rPr lang="ja-JP" altLang="en-US"/>
                      <a:pPr>
                        <a:defRPr sz="1100"/>
                      </a:pPr>
                      <a:t>[分類名]</a:t>
                    </a:fld>
                    <a:r>
                      <a:rPr lang="en-US" altLang="ja-JP" baseline="0" dirty="0"/>
                      <a:t>, </a:t>
                    </a:r>
                    <a:fld id="{AFF1D2C0-CA92-4F3B-8176-57BBFC54A34F}" type="VALUE">
                      <a:rPr lang="en-US" altLang="ja-JP" baseline="0" smtClean="0"/>
                      <a:pPr>
                        <a:defRPr sz="1100"/>
                      </a:pPr>
                      <a:t>[値]</a:t>
                    </a:fld>
                    <a:r>
                      <a:rPr lang="ja-JP" altLang="en-US" baseline="0" dirty="0"/>
                      <a:t>人</a:t>
                    </a:r>
                    <a:r>
                      <a:rPr lang="en-US" altLang="ja-JP" baseline="0" dirty="0"/>
                      <a:t>, </a:t>
                    </a:r>
                    <a:fld id="{7D5A23DB-33E1-4345-907D-E910719BEC08}" type="PERCENTAGE">
                      <a:rPr lang="en-US" altLang="ja-JP" baseline="0"/>
                      <a:pPr>
                        <a:defRPr sz="11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4889129234396842"/>
                      <c:h val="0.11583778352410164"/>
                    </c:manualLayout>
                  </c15:layout>
                  <c15:dlblFieldTable/>
                  <c15:showDataLabelsRange val="0"/>
                </c:ext>
                <c:ext xmlns:c16="http://schemas.microsoft.com/office/drawing/2014/chart" uri="{C3380CC4-5D6E-409C-BE32-E72D297353CC}">
                  <c16:uniqueId val="{0000000F-4756-4A40-8584-7A708821B1F9}"/>
                </c:ext>
              </c:extLst>
            </c:dLbl>
            <c:dLbl>
              <c:idx val="8"/>
              <c:layout>
                <c:manualLayout>
                  <c:x val="-2.369139747324929E-2"/>
                  <c:y val="-0.13171380899412044"/>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78D49112-62D5-464B-9AB9-F196D4E8F26C}" type="CATEGORYNAME">
                      <a:rPr lang="ja-JP" altLang="en-US"/>
                      <a:pPr>
                        <a:defRPr sz="1100"/>
                      </a:pPr>
                      <a:t>[分類名]</a:t>
                    </a:fld>
                    <a:r>
                      <a:rPr lang="en-US" altLang="ja-JP" baseline="0" dirty="0"/>
                      <a:t>, </a:t>
                    </a:r>
                    <a:fld id="{6901ED6C-F3BA-46A7-87B2-7D0C82F4E1C7}" type="VALUE">
                      <a:rPr lang="en-US" altLang="ja-JP" baseline="0" smtClean="0"/>
                      <a:pPr>
                        <a:defRPr sz="1100"/>
                      </a:pPr>
                      <a:t>[値]</a:t>
                    </a:fld>
                    <a:r>
                      <a:rPr lang="ja-JP" altLang="en-US" baseline="0" dirty="0"/>
                      <a:t>人</a:t>
                    </a:r>
                    <a:r>
                      <a:rPr lang="en-US" altLang="ja-JP" baseline="0" dirty="0"/>
                      <a:t>, </a:t>
                    </a:r>
                    <a:fld id="{57E6AA80-1808-4571-8128-D0A5E9FAE18B}" type="PERCENTAGE">
                      <a:rPr lang="en-US" altLang="ja-JP" baseline="0"/>
                      <a:pPr>
                        <a:defRPr sz="11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2181718615012927"/>
                      <c:h val="8.5260277974404775E-2"/>
                    </c:manualLayout>
                  </c15:layout>
                  <c15:dlblFieldTable/>
                  <c15:showDataLabelsRange val="0"/>
                </c:ext>
                <c:ext xmlns:c16="http://schemas.microsoft.com/office/drawing/2014/chart" uri="{C3380CC4-5D6E-409C-BE32-E72D297353CC}">
                  <c16:uniqueId val="{00000011-4756-4A40-8584-7A708821B1F9}"/>
                </c:ext>
              </c:extLst>
            </c:dLbl>
            <c:dLbl>
              <c:idx val="9"/>
              <c:layout>
                <c:manualLayout>
                  <c:x val="0.13916778732711291"/>
                  <c:y val="-4.5077743909779505E-2"/>
                </c:manualLayout>
              </c:layout>
              <c:tx>
                <c:rich>
                  <a:bodyPr/>
                  <a:lstStyle/>
                  <a:p>
                    <a:fld id="{4154E025-3CC9-48F5-84D8-351C14FCB8B2}" type="CATEGORYNAME">
                      <a:rPr lang="ja-JP" altLang="en-US"/>
                      <a:pPr/>
                      <a:t>[分類名]</a:t>
                    </a:fld>
                    <a:r>
                      <a:rPr lang="en-US" altLang="ja-JP" baseline="0" dirty="0"/>
                      <a:t>, </a:t>
                    </a:r>
                    <a:fld id="{542A2E25-7C29-4342-B9DC-D6D2C2E47BF2}" type="VALUE">
                      <a:rPr lang="en-US" altLang="ja-JP" baseline="0" smtClean="0"/>
                      <a:pPr/>
                      <a:t>[値]</a:t>
                    </a:fld>
                    <a:r>
                      <a:rPr lang="ja-JP" altLang="en-US" baseline="0" dirty="0"/>
                      <a:t>人</a:t>
                    </a:r>
                    <a:r>
                      <a:rPr lang="en-US" altLang="ja-JP" baseline="0" dirty="0"/>
                      <a:t>, </a:t>
                    </a:r>
                    <a:fld id="{0679515F-2CDD-4DCA-9C4F-DADD37F269F7}"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3-4756-4A40-8584-7A708821B1F9}"/>
                </c:ext>
              </c:extLst>
            </c:dLbl>
            <c:dLbl>
              <c:idx val="10"/>
              <c:layout>
                <c:manualLayout>
                  <c:x val="0.29127882980191844"/>
                  <c:y val="1.3064385302669403E-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5-4756-4A40-8584-7A708821B1F9}"/>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Sheet1!$A$2:$A$11</c:f>
              <c:strCache>
                <c:ptCount val="10"/>
                <c:pt idx="0">
                  <c:v>自宅（家族と同居）</c:v>
                </c:pt>
                <c:pt idx="1">
                  <c:v>自宅（単身）</c:v>
                </c:pt>
                <c:pt idx="2">
                  <c:v>グループホーム</c:v>
                </c:pt>
                <c:pt idx="3">
                  <c:v>病院（精神科）</c:v>
                </c:pt>
                <c:pt idx="4">
                  <c:v>病院（その他）</c:v>
                </c:pt>
                <c:pt idx="5">
                  <c:v>高齢者施設</c:v>
                </c:pt>
                <c:pt idx="6">
                  <c:v>入所施設（障がい者）</c:v>
                </c:pt>
                <c:pt idx="7">
                  <c:v>矯正施設</c:v>
                </c:pt>
                <c:pt idx="8">
                  <c:v>その他</c:v>
                </c:pt>
                <c:pt idx="9">
                  <c:v>不明</c:v>
                </c:pt>
              </c:strCache>
            </c:strRef>
          </c:cat>
          <c:val>
            <c:numRef>
              <c:f>Sheet1!$B$2:$B$11</c:f>
              <c:numCache>
                <c:formatCode>General</c:formatCode>
                <c:ptCount val="10"/>
                <c:pt idx="0">
                  <c:v>608</c:v>
                </c:pt>
                <c:pt idx="1">
                  <c:v>52</c:v>
                </c:pt>
                <c:pt idx="2">
                  <c:v>366</c:v>
                </c:pt>
                <c:pt idx="3">
                  <c:v>57</c:v>
                </c:pt>
                <c:pt idx="4">
                  <c:v>21</c:v>
                </c:pt>
                <c:pt idx="5">
                  <c:v>31</c:v>
                </c:pt>
                <c:pt idx="6">
                  <c:v>76</c:v>
                </c:pt>
                <c:pt idx="7">
                  <c:v>1</c:v>
                </c:pt>
                <c:pt idx="8">
                  <c:v>17</c:v>
                </c:pt>
                <c:pt idx="9">
                  <c:v>4</c:v>
                </c:pt>
              </c:numCache>
            </c:numRef>
          </c:val>
          <c:extLst>
            <c:ext xmlns:c16="http://schemas.microsoft.com/office/drawing/2014/chart" uri="{C3380CC4-5D6E-409C-BE32-E72D297353CC}">
              <c16:uniqueId val="{00000016-4756-4A40-8584-7A708821B1F9}"/>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1.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2.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3.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4.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7.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8.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9.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4.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5.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1"/>
            <a:ext cx="2949575" cy="498475"/>
          </a:xfrm>
          <a:prstGeom prst="rect">
            <a:avLst/>
          </a:prstGeom>
        </p:spPr>
        <p:txBody>
          <a:bodyPr vert="horz" lIns="91434" tIns="45717" rIns="91434" bIns="45717" rtlCol="0"/>
          <a:lstStyle>
            <a:lvl1pPr algn="r">
              <a:defRPr sz="1200"/>
            </a:lvl1pPr>
          </a:lstStyle>
          <a:p>
            <a:fld id="{7FEDEDD4-D022-4FFC-B8BF-03CBD4F963BC}" type="datetimeFigureOut">
              <a:rPr kumimoji="1" lang="ja-JP" altLang="en-US" smtClean="0"/>
              <a:t>2025/3/24</a:t>
            </a:fld>
            <a:endParaRPr kumimoji="1" lang="ja-JP" altLang="en-US"/>
          </a:p>
        </p:txBody>
      </p:sp>
      <p:sp>
        <p:nvSpPr>
          <p:cNvPr id="4" name="フッター プレースホルダー 3"/>
          <p:cNvSpPr>
            <a:spLocks noGrp="1"/>
          </p:cNvSpPr>
          <p:nvPr>
            <p:ph type="ftr" sz="quarter" idx="2"/>
          </p:nvPr>
        </p:nvSpPr>
        <p:spPr>
          <a:xfrm>
            <a:off x="1" y="9440864"/>
            <a:ext cx="2949575" cy="498475"/>
          </a:xfrm>
          <a:prstGeom prst="rect">
            <a:avLst/>
          </a:prstGeom>
        </p:spPr>
        <p:txBody>
          <a:bodyPr vert="horz" lIns="91434" tIns="45717" rIns="91434"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4"/>
            <a:ext cx="2949575" cy="498475"/>
          </a:xfrm>
          <a:prstGeom prst="rect">
            <a:avLst/>
          </a:prstGeom>
        </p:spPr>
        <p:txBody>
          <a:bodyPr vert="horz" lIns="91434" tIns="45717" rIns="91434" bIns="45717" rtlCol="0" anchor="b"/>
          <a:lstStyle>
            <a:lvl1pPr algn="r">
              <a:defRPr sz="1200"/>
            </a:lvl1pPr>
          </a:lstStyle>
          <a:p>
            <a:fld id="{2A4F3949-1819-4B71-ABD1-3C94C4D087A4}" type="slidenum">
              <a:rPr kumimoji="1" lang="ja-JP" altLang="en-US" smtClean="0"/>
              <a:t>‹#›</a:t>
            </a:fld>
            <a:endParaRPr kumimoji="1" lang="ja-JP" altLang="en-US"/>
          </a:p>
        </p:txBody>
      </p:sp>
    </p:spTree>
    <p:extLst>
      <p:ext uri="{BB962C8B-B14F-4D97-AF65-F5344CB8AC3E}">
        <p14:creationId xmlns:p14="http://schemas.microsoft.com/office/powerpoint/2010/main" val="20892732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787" cy="496967"/>
          </a:xfrm>
          <a:prstGeom prst="rect">
            <a:avLst/>
          </a:prstGeom>
        </p:spPr>
        <p:txBody>
          <a:bodyPr vert="horz" lIns="91427" tIns="45714" rIns="91427"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2"/>
            <a:ext cx="2949787" cy="496967"/>
          </a:xfrm>
          <a:prstGeom prst="rect">
            <a:avLst/>
          </a:prstGeom>
        </p:spPr>
        <p:txBody>
          <a:bodyPr vert="horz" lIns="91427" tIns="45714" rIns="91427" bIns="45714" rtlCol="0"/>
          <a:lstStyle>
            <a:lvl1pPr algn="r">
              <a:defRPr sz="1200"/>
            </a:lvl1pPr>
          </a:lstStyle>
          <a:p>
            <a:fld id="{005252BA-2214-449C-8EB5-EC4AE1D81467}" type="datetimeFigureOut">
              <a:rPr kumimoji="1" lang="ja-JP" altLang="en-US" smtClean="0"/>
              <a:t>2025/3/24</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27" tIns="45714" rIns="91427" bIns="45714"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27" tIns="45714" rIns="91427" bIns="457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8"/>
            <a:ext cx="2949787" cy="496967"/>
          </a:xfrm>
          <a:prstGeom prst="rect">
            <a:avLst/>
          </a:prstGeom>
        </p:spPr>
        <p:txBody>
          <a:bodyPr vert="horz" lIns="91427" tIns="45714" rIns="91427"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8"/>
            <a:ext cx="2949787" cy="496967"/>
          </a:xfrm>
          <a:prstGeom prst="rect">
            <a:avLst/>
          </a:prstGeom>
        </p:spPr>
        <p:txBody>
          <a:bodyPr vert="horz" lIns="91427" tIns="45714" rIns="91427" bIns="45714" rtlCol="0" anchor="b"/>
          <a:lstStyle>
            <a:lvl1pPr algn="r">
              <a:defRPr sz="1200"/>
            </a:lvl1pPr>
          </a:lstStyle>
          <a:p>
            <a:fld id="{F5C0CDCA-636B-4F4B-A567-C7BA73AA0095}" type="slidenum">
              <a:rPr kumimoji="1" lang="ja-JP" altLang="en-US" smtClean="0"/>
              <a:t>‹#›</a:t>
            </a:fld>
            <a:endParaRPr kumimoji="1" lang="ja-JP" altLang="en-US"/>
          </a:p>
        </p:txBody>
      </p:sp>
    </p:spTree>
    <p:extLst>
      <p:ext uri="{BB962C8B-B14F-4D97-AF65-F5344CB8AC3E}">
        <p14:creationId xmlns:p14="http://schemas.microsoft.com/office/powerpoint/2010/main" val="3924871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2</a:t>
            </a:fld>
            <a:endParaRPr kumimoji="1" lang="ja-JP" altLang="en-US"/>
          </a:p>
        </p:txBody>
      </p:sp>
    </p:spTree>
    <p:extLst>
      <p:ext uri="{BB962C8B-B14F-4D97-AF65-F5344CB8AC3E}">
        <p14:creationId xmlns:p14="http://schemas.microsoft.com/office/powerpoint/2010/main" val="22218574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11</a:t>
            </a:fld>
            <a:endParaRPr kumimoji="1" lang="ja-JP" altLang="en-US"/>
          </a:p>
        </p:txBody>
      </p:sp>
    </p:spTree>
    <p:extLst>
      <p:ext uri="{BB962C8B-B14F-4D97-AF65-F5344CB8AC3E}">
        <p14:creationId xmlns:p14="http://schemas.microsoft.com/office/powerpoint/2010/main" val="964767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12</a:t>
            </a:fld>
            <a:endParaRPr kumimoji="1" lang="ja-JP" altLang="en-US"/>
          </a:p>
        </p:txBody>
      </p:sp>
    </p:spTree>
    <p:extLst>
      <p:ext uri="{BB962C8B-B14F-4D97-AF65-F5344CB8AC3E}">
        <p14:creationId xmlns:p14="http://schemas.microsoft.com/office/powerpoint/2010/main" val="9647679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13</a:t>
            </a:fld>
            <a:endParaRPr kumimoji="1" lang="ja-JP" altLang="en-US"/>
          </a:p>
        </p:txBody>
      </p:sp>
    </p:spTree>
    <p:extLst>
      <p:ext uri="{BB962C8B-B14F-4D97-AF65-F5344CB8AC3E}">
        <p14:creationId xmlns:p14="http://schemas.microsoft.com/office/powerpoint/2010/main" val="1098887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14</a:t>
            </a:fld>
            <a:endParaRPr kumimoji="1" lang="ja-JP" altLang="en-US"/>
          </a:p>
        </p:txBody>
      </p:sp>
    </p:spTree>
    <p:extLst>
      <p:ext uri="{BB962C8B-B14F-4D97-AF65-F5344CB8AC3E}">
        <p14:creationId xmlns:p14="http://schemas.microsoft.com/office/powerpoint/2010/main" val="25251686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15</a:t>
            </a:fld>
            <a:endParaRPr kumimoji="1" lang="ja-JP" altLang="en-US"/>
          </a:p>
        </p:txBody>
      </p:sp>
    </p:spTree>
    <p:extLst>
      <p:ext uri="{BB962C8B-B14F-4D97-AF65-F5344CB8AC3E}">
        <p14:creationId xmlns:p14="http://schemas.microsoft.com/office/powerpoint/2010/main" val="6316112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DB53F5-A426-5516-2EBB-A409F489335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8B06378-AAFA-04BA-68CA-7781DE602362}"/>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B311C7A-2953-BEF4-67E6-04EC3B03521C}"/>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5961EBB8-42FA-F48D-0193-0564203024B9}"/>
              </a:ext>
            </a:extLst>
          </p:cNvPr>
          <p:cNvSpPr>
            <a:spLocks noGrp="1"/>
          </p:cNvSpPr>
          <p:nvPr>
            <p:ph type="sldNum" sz="quarter" idx="10"/>
          </p:nvPr>
        </p:nvSpPr>
        <p:spPr/>
        <p:txBody>
          <a:bodyPr/>
          <a:lstStyle/>
          <a:p>
            <a:fld id="{F5C0CDCA-636B-4F4B-A567-C7BA73AA0095}" type="slidenum">
              <a:rPr kumimoji="1" lang="ja-JP" altLang="en-US" smtClean="0"/>
              <a:t>16</a:t>
            </a:fld>
            <a:endParaRPr kumimoji="1" lang="ja-JP" altLang="en-US"/>
          </a:p>
        </p:txBody>
      </p:sp>
    </p:spTree>
    <p:extLst>
      <p:ext uri="{BB962C8B-B14F-4D97-AF65-F5344CB8AC3E}">
        <p14:creationId xmlns:p14="http://schemas.microsoft.com/office/powerpoint/2010/main" val="2991497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DB53F5-A426-5516-2EBB-A409F489335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8B06378-AAFA-04BA-68CA-7781DE602362}"/>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B311C7A-2953-BEF4-67E6-04EC3B03521C}"/>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5961EBB8-42FA-F48D-0193-0564203024B9}"/>
              </a:ext>
            </a:extLst>
          </p:cNvPr>
          <p:cNvSpPr>
            <a:spLocks noGrp="1"/>
          </p:cNvSpPr>
          <p:nvPr>
            <p:ph type="sldNum" sz="quarter" idx="10"/>
          </p:nvPr>
        </p:nvSpPr>
        <p:spPr/>
        <p:txBody>
          <a:bodyPr/>
          <a:lstStyle/>
          <a:p>
            <a:fld id="{F5C0CDCA-636B-4F4B-A567-C7BA73AA0095}" type="slidenum">
              <a:rPr kumimoji="1" lang="ja-JP" altLang="en-US" smtClean="0"/>
              <a:t>17</a:t>
            </a:fld>
            <a:endParaRPr kumimoji="1" lang="ja-JP" altLang="en-US"/>
          </a:p>
        </p:txBody>
      </p:sp>
    </p:spTree>
    <p:extLst>
      <p:ext uri="{BB962C8B-B14F-4D97-AF65-F5344CB8AC3E}">
        <p14:creationId xmlns:p14="http://schemas.microsoft.com/office/powerpoint/2010/main" val="4721736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DB53F5-A426-5516-2EBB-A409F489335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8B06378-AAFA-04BA-68CA-7781DE602362}"/>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B311C7A-2953-BEF4-67E6-04EC3B03521C}"/>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5961EBB8-42FA-F48D-0193-0564203024B9}"/>
              </a:ext>
            </a:extLst>
          </p:cNvPr>
          <p:cNvSpPr>
            <a:spLocks noGrp="1"/>
          </p:cNvSpPr>
          <p:nvPr>
            <p:ph type="sldNum" sz="quarter" idx="10"/>
          </p:nvPr>
        </p:nvSpPr>
        <p:spPr/>
        <p:txBody>
          <a:bodyPr/>
          <a:lstStyle/>
          <a:p>
            <a:fld id="{F5C0CDCA-636B-4F4B-A567-C7BA73AA0095}" type="slidenum">
              <a:rPr kumimoji="1" lang="ja-JP" altLang="en-US" smtClean="0"/>
              <a:t>18</a:t>
            </a:fld>
            <a:endParaRPr kumimoji="1" lang="ja-JP" altLang="en-US"/>
          </a:p>
        </p:txBody>
      </p:sp>
    </p:spTree>
    <p:extLst>
      <p:ext uri="{BB962C8B-B14F-4D97-AF65-F5344CB8AC3E}">
        <p14:creationId xmlns:p14="http://schemas.microsoft.com/office/powerpoint/2010/main" val="27214756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19</a:t>
            </a:fld>
            <a:endParaRPr kumimoji="1" lang="ja-JP" altLang="en-US"/>
          </a:p>
        </p:txBody>
      </p:sp>
    </p:spTree>
    <p:extLst>
      <p:ext uri="{BB962C8B-B14F-4D97-AF65-F5344CB8AC3E}">
        <p14:creationId xmlns:p14="http://schemas.microsoft.com/office/powerpoint/2010/main" val="27382670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20</a:t>
            </a:fld>
            <a:endParaRPr kumimoji="1" lang="ja-JP" altLang="en-US"/>
          </a:p>
        </p:txBody>
      </p:sp>
    </p:spTree>
    <p:extLst>
      <p:ext uri="{BB962C8B-B14F-4D97-AF65-F5344CB8AC3E}">
        <p14:creationId xmlns:p14="http://schemas.microsoft.com/office/powerpoint/2010/main" val="2248823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3</a:t>
            </a:fld>
            <a:endParaRPr kumimoji="1" lang="ja-JP" altLang="en-US"/>
          </a:p>
        </p:txBody>
      </p:sp>
    </p:spTree>
    <p:extLst>
      <p:ext uri="{BB962C8B-B14F-4D97-AF65-F5344CB8AC3E}">
        <p14:creationId xmlns:p14="http://schemas.microsoft.com/office/powerpoint/2010/main" val="3510905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21</a:t>
            </a:fld>
            <a:endParaRPr kumimoji="1" lang="ja-JP" altLang="en-US"/>
          </a:p>
        </p:txBody>
      </p:sp>
    </p:spTree>
    <p:extLst>
      <p:ext uri="{BB962C8B-B14F-4D97-AF65-F5344CB8AC3E}">
        <p14:creationId xmlns:p14="http://schemas.microsoft.com/office/powerpoint/2010/main" val="20635547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22</a:t>
            </a:fld>
            <a:endParaRPr kumimoji="1" lang="ja-JP" altLang="en-US"/>
          </a:p>
        </p:txBody>
      </p:sp>
    </p:spTree>
    <p:extLst>
      <p:ext uri="{BB962C8B-B14F-4D97-AF65-F5344CB8AC3E}">
        <p14:creationId xmlns:p14="http://schemas.microsoft.com/office/powerpoint/2010/main" val="38569844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23</a:t>
            </a:fld>
            <a:endParaRPr kumimoji="1" lang="ja-JP" altLang="en-US"/>
          </a:p>
        </p:txBody>
      </p:sp>
    </p:spTree>
    <p:extLst>
      <p:ext uri="{BB962C8B-B14F-4D97-AF65-F5344CB8AC3E}">
        <p14:creationId xmlns:p14="http://schemas.microsoft.com/office/powerpoint/2010/main" val="15894923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24</a:t>
            </a:fld>
            <a:endParaRPr kumimoji="1" lang="ja-JP" altLang="en-US"/>
          </a:p>
        </p:txBody>
      </p:sp>
    </p:spTree>
    <p:extLst>
      <p:ext uri="{BB962C8B-B14F-4D97-AF65-F5344CB8AC3E}">
        <p14:creationId xmlns:p14="http://schemas.microsoft.com/office/powerpoint/2010/main" val="1550007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4</a:t>
            </a:fld>
            <a:endParaRPr kumimoji="1" lang="ja-JP" altLang="en-US"/>
          </a:p>
        </p:txBody>
      </p:sp>
    </p:spTree>
    <p:extLst>
      <p:ext uri="{BB962C8B-B14F-4D97-AF65-F5344CB8AC3E}">
        <p14:creationId xmlns:p14="http://schemas.microsoft.com/office/powerpoint/2010/main" val="9926830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5</a:t>
            </a:fld>
            <a:endParaRPr kumimoji="1" lang="ja-JP" altLang="en-US"/>
          </a:p>
        </p:txBody>
      </p:sp>
    </p:spTree>
    <p:extLst>
      <p:ext uri="{BB962C8B-B14F-4D97-AF65-F5344CB8AC3E}">
        <p14:creationId xmlns:p14="http://schemas.microsoft.com/office/powerpoint/2010/main" val="1834683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6</a:t>
            </a:fld>
            <a:endParaRPr kumimoji="1" lang="ja-JP" altLang="en-US"/>
          </a:p>
        </p:txBody>
      </p:sp>
    </p:spTree>
    <p:extLst>
      <p:ext uri="{BB962C8B-B14F-4D97-AF65-F5344CB8AC3E}">
        <p14:creationId xmlns:p14="http://schemas.microsoft.com/office/powerpoint/2010/main" val="37039564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7</a:t>
            </a:fld>
            <a:endParaRPr kumimoji="1" lang="ja-JP" altLang="en-US"/>
          </a:p>
        </p:txBody>
      </p:sp>
    </p:spTree>
    <p:extLst>
      <p:ext uri="{BB962C8B-B14F-4D97-AF65-F5344CB8AC3E}">
        <p14:creationId xmlns:p14="http://schemas.microsoft.com/office/powerpoint/2010/main" val="3885066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8</a:t>
            </a:fld>
            <a:endParaRPr kumimoji="1" lang="ja-JP" altLang="en-US"/>
          </a:p>
        </p:txBody>
      </p:sp>
    </p:spTree>
    <p:extLst>
      <p:ext uri="{BB962C8B-B14F-4D97-AF65-F5344CB8AC3E}">
        <p14:creationId xmlns:p14="http://schemas.microsoft.com/office/powerpoint/2010/main" val="1844933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9</a:t>
            </a:fld>
            <a:endParaRPr kumimoji="1" lang="ja-JP" altLang="en-US"/>
          </a:p>
        </p:txBody>
      </p:sp>
    </p:spTree>
    <p:extLst>
      <p:ext uri="{BB962C8B-B14F-4D97-AF65-F5344CB8AC3E}">
        <p14:creationId xmlns:p14="http://schemas.microsoft.com/office/powerpoint/2010/main" val="3793400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10</a:t>
            </a:fld>
            <a:endParaRPr kumimoji="1" lang="ja-JP" altLang="en-US"/>
          </a:p>
        </p:txBody>
      </p:sp>
    </p:spTree>
    <p:extLst>
      <p:ext uri="{BB962C8B-B14F-4D97-AF65-F5344CB8AC3E}">
        <p14:creationId xmlns:p14="http://schemas.microsoft.com/office/powerpoint/2010/main" val="1047970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2875118-3D73-49AF-8555-2CA3DD750690}" type="datetime1">
              <a:rPr kumimoji="1" lang="ja-JP" altLang="en-US" smtClean="0"/>
              <a:t>2025/3/24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900057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29FAA54-F83A-40B3-9064-17EC4108FAB7}" type="datetime1">
              <a:rPr kumimoji="1" lang="ja-JP" altLang="en-US" smtClean="0"/>
              <a:t>2025/3/24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853331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2B760FA-6C14-439C-B9EB-E6DF352FAAED}" type="datetime1">
              <a:rPr kumimoji="1" lang="ja-JP" altLang="en-US" smtClean="0"/>
              <a:t>2025/3/24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69304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BB61BA9-C5B2-445B-9E31-A212BB6405A4}" type="datetime1">
              <a:rPr kumimoji="1" lang="ja-JP" altLang="en-US" smtClean="0"/>
              <a:t>2025/3/24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478762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44794E0-3125-467B-9EC1-979F58D4082D}" type="datetime1">
              <a:rPr kumimoji="1" lang="ja-JP" altLang="en-US" smtClean="0"/>
              <a:t>2025/3/24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28733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F4CE0CF-C9E9-459F-AE00-E286530B8F75}" type="datetime1">
              <a:rPr kumimoji="1" lang="ja-JP" altLang="en-US" smtClean="0"/>
              <a:t>2025/3/24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582979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17162CA-439F-4A99-88F2-E381EEB26623}" type="datetime1">
              <a:rPr kumimoji="1" lang="ja-JP" altLang="en-US" smtClean="0"/>
              <a:t>2025/3/24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953213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6B051BD-2DCC-4E26-81B7-013F222A88CA}" type="datetime1">
              <a:rPr kumimoji="1" lang="ja-JP" altLang="en-US" smtClean="0"/>
              <a:t>2025/3/24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40292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AB95FC1-FB8F-41AB-9710-5DEA8450F39B}" type="datetime1">
              <a:rPr kumimoji="1" lang="ja-JP" altLang="en-US" smtClean="0"/>
              <a:t>2025/3/24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07836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0347563-4DCF-4A00-9E23-7071A1ED7AF0}" type="datetime1">
              <a:rPr kumimoji="1" lang="ja-JP" altLang="en-US" smtClean="0"/>
              <a:t>2025/3/24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302546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F5032A1-EA70-4A2B-AA71-C80EA76F0DFD}" type="datetime1">
              <a:rPr kumimoji="1" lang="ja-JP" altLang="en-US" smtClean="0"/>
              <a:t>2025/3/24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023064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621B62-CEDA-4202-95E0-8D7F9A03D039}" type="datetime1">
              <a:rPr kumimoji="1" lang="ja-JP" altLang="en-US" smtClean="0"/>
              <a:t>2025/3/24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214351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chart" Target="../charts/chart20.xml"/></Relationships>
</file>

<file path=ppt/slides/_rels/slide11.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chart" Target="../charts/chart23.xml"/></Relationships>
</file>

<file path=ppt/slides/_rels/slide13.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chart" Target="../charts/chart25.xml"/></Relationships>
</file>

<file path=ppt/slides/_rels/slide14.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chart" Target="../charts/chart2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chart" Target="../charts/chart31.xml"/><Relationship Id="rId5" Type="http://schemas.openxmlformats.org/officeDocument/2006/relationships/chart" Target="../charts/chart30.xml"/><Relationship Id="rId4" Type="http://schemas.openxmlformats.org/officeDocument/2006/relationships/chart" Target="../charts/chart29.xml"/></Relationships>
</file>

<file path=ppt/slides/_rels/slide17.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chart" Target="../charts/chart33.xml"/></Relationships>
</file>

<file path=ppt/slides/_rels/slide18.xml.rels><?xml version="1.0" encoding="UTF-8" standalone="yes"?>
<Relationships xmlns="http://schemas.openxmlformats.org/package/2006/relationships"><Relationship Id="rId3" Type="http://schemas.openxmlformats.org/officeDocument/2006/relationships/chart" Target="../charts/chart34.xml"/><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chart" Target="../charts/chart3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chart" Target="../charts/chart36.xml"/><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chart" Target="../charts/chart37.xml"/></Relationships>
</file>

<file path=ppt/slides/_rels/slide23.xml.rels><?xml version="1.0" encoding="UTF-8" standalone="yes"?>
<Relationships xmlns="http://schemas.openxmlformats.org/package/2006/relationships"><Relationship Id="rId3" Type="http://schemas.openxmlformats.org/officeDocument/2006/relationships/chart" Target="../charts/chart38.xml"/><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chart" Target="../charts/chart39.xml"/></Relationships>
</file>

<file path=ppt/slides/_rels/slide24.xml.rels><?xml version="1.0" encoding="UTF-8" standalone="yes"?>
<Relationships xmlns="http://schemas.openxmlformats.org/package/2006/relationships"><Relationship Id="rId3" Type="http://schemas.openxmlformats.org/officeDocument/2006/relationships/chart" Target="../charts/chart40.xml"/><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chart" Target="../charts/chart41.xml"/></Relationships>
</file>

<file path=ppt/slides/_rels/slide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chart" Target="../charts/chart6.xml"/></Relationships>
</file>

<file path=ppt/slides/_rels/slide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chart" Target="../charts/chart8.xml"/></Relationships>
</file>

<file path=ppt/slides/_rels/slide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chart" Target="../charts/chart10.xml"/></Relationships>
</file>

<file path=ppt/slides/_rels/slide6.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chart" Target="../charts/chart13.xml"/><Relationship Id="rId4" Type="http://schemas.openxmlformats.org/officeDocument/2006/relationships/chart" Target="../charts/chart12.xml"/></Relationships>
</file>

<file path=ppt/slides/_rels/slide7.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chart" Target="../charts/chart16.xml"/></Relationships>
</file>

<file path=ppt/slides/_rels/slide9.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chart" Target="../charts/char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0D0D04-C190-40A1-BE59-51A5F737280E}"/>
              </a:ext>
            </a:extLst>
          </p:cNvPr>
          <p:cNvSpPr>
            <a:spLocks noGrp="1"/>
          </p:cNvSpPr>
          <p:nvPr>
            <p:ph type="ctrTitle"/>
          </p:nvPr>
        </p:nvSpPr>
        <p:spPr>
          <a:xfrm>
            <a:off x="685800" y="980728"/>
            <a:ext cx="7772400" cy="2952328"/>
          </a:xfrm>
        </p:spPr>
        <p:txBody>
          <a:bodyPr>
            <a:normAutofit/>
          </a:bodyPr>
          <a:lstStyle/>
          <a:p>
            <a:r>
              <a:rPr kumimoji="1" lang="ja-JP" altLang="en-US" sz="4000" dirty="0"/>
              <a:t>令和６年度</a:t>
            </a:r>
            <a:br>
              <a:rPr kumimoji="1" lang="en-US" altLang="ja-JP" sz="4000" dirty="0"/>
            </a:br>
            <a:r>
              <a:rPr kumimoji="1" lang="ja-JP" altLang="en-US" sz="4000" dirty="0"/>
              <a:t>施設入所の待機者に関する</a:t>
            </a:r>
            <a:br>
              <a:rPr kumimoji="1" lang="en-US" altLang="ja-JP" sz="4000" dirty="0"/>
            </a:br>
            <a:r>
              <a:rPr kumimoji="1" lang="ja-JP" altLang="en-US" sz="4000" dirty="0"/>
              <a:t>実態</a:t>
            </a:r>
            <a:r>
              <a:rPr lang="ja-JP" altLang="en-US" sz="4000" dirty="0"/>
              <a:t>調</a:t>
            </a:r>
            <a:r>
              <a:rPr kumimoji="1" lang="ja-JP" altLang="en-US" sz="4000" dirty="0"/>
              <a:t>査結果</a:t>
            </a:r>
            <a:br>
              <a:rPr kumimoji="1" lang="en-US" altLang="ja-JP" sz="3600" dirty="0"/>
            </a:br>
            <a:br>
              <a:rPr kumimoji="1" lang="en-US" altLang="ja-JP" sz="3600" dirty="0"/>
            </a:br>
            <a:r>
              <a:rPr kumimoji="1" lang="en-US" altLang="ja-JP" sz="2400" dirty="0"/>
              <a:t>【</a:t>
            </a:r>
            <a:r>
              <a:rPr kumimoji="1" lang="ja-JP" altLang="en-US" sz="2400" dirty="0" err="1"/>
              <a:t>大阪府福祉部障がい</a:t>
            </a:r>
            <a:r>
              <a:rPr kumimoji="1" lang="ja-JP" altLang="en-US" sz="2400" dirty="0"/>
              <a:t>福祉室</a:t>
            </a:r>
            <a:r>
              <a:rPr kumimoji="1" lang="en-US" altLang="ja-JP" sz="2400" dirty="0"/>
              <a:t>】</a:t>
            </a:r>
            <a:endParaRPr kumimoji="1" lang="ja-JP" altLang="en-US" sz="2400" dirty="0"/>
          </a:p>
        </p:txBody>
      </p:sp>
      <p:sp>
        <p:nvSpPr>
          <p:cNvPr id="3" name="字幕 2">
            <a:extLst>
              <a:ext uri="{FF2B5EF4-FFF2-40B4-BE49-F238E27FC236}">
                <a16:creationId xmlns:a16="http://schemas.microsoft.com/office/drawing/2014/main" id="{3FEC30D3-9E1E-4195-9F76-2322F86DB573}"/>
              </a:ext>
            </a:extLst>
          </p:cNvPr>
          <p:cNvSpPr>
            <a:spLocks noGrp="1"/>
          </p:cNvSpPr>
          <p:nvPr>
            <p:ph type="subTitle" idx="1"/>
          </p:nvPr>
        </p:nvSpPr>
        <p:spPr>
          <a:xfrm>
            <a:off x="1475656" y="4509120"/>
            <a:ext cx="6480720" cy="1847230"/>
          </a:xfrm>
          <a:ln>
            <a:solidFill>
              <a:schemeClr val="tx1"/>
            </a:solidFill>
          </a:ln>
        </p:spPr>
        <p:txBody>
          <a:bodyPr anchor="ctr" anchorCtr="0">
            <a:normAutofit/>
          </a:bodyPr>
          <a:lstStyle/>
          <a:p>
            <a:pPr algn="l"/>
            <a:r>
              <a:rPr kumimoji="1" lang="ja-JP" altLang="en-US" sz="2400" dirty="0">
                <a:solidFill>
                  <a:schemeClr val="tx1"/>
                </a:solidFill>
                <a:latin typeface="+mn-ea"/>
              </a:rPr>
              <a:t>○　調査時点：令和６年３月３１日時点</a:t>
            </a:r>
            <a:endParaRPr lang="en-US" altLang="ja-JP" sz="2400" dirty="0">
              <a:solidFill>
                <a:schemeClr val="tx1"/>
              </a:solidFill>
              <a:latin typeface="+mn-ea"/>
            </a:endParaRPr>
          </a:p>
          <a:p>
            <a:pPr algn="l"/>
            <a:r>
              <a:rPr lang="ja-JP" altLang="en-US" sz="1400" dirty="0">
                <a:solidFill>
                  <a:schemeClr val="tx1"/>
                </a:solidFill>
                <a:latin typeface="+mn-ea"/>
              </a:rPr>
              <a:t>　　　　　　　　　　　　　　　　（市町村における協議の場については令和６年６月末時点）</a:t>
            </a:r>
            <a:endParaRPr kumimoji="1" lang="en-US" altLang="ja-JP" sz="1100" dirty="0">
              <a:solidFill>
                <a:schemeClr val="tx1"/>
              </a:solidFill>
              <a:latin typeface="+mn-ea"/>
            </a:endParaRPr>
          </a:p>
          <a:p>
            <a:pPr algn="l"/>
            <a:r>
              <a:rPr kumimoji="1" lang="ja-JP" altLang="en-US" sz="2400" dirty="0">
                <a:solidFill>
                  <a:schemeClr val="tx1"/>
                </a:solidFill>
                <a:latin typeface="+mn-ea"/>
              </a:rPr>
              <a:t>○　調査対象：府内４３市町村</a:t>
            </a:r>
            <a:endParaRPr kumimoji="1" lang="en-US" altLang="ja-JP" sz="2400" dirty="0">
              <a:solidFill>
                <a:schemeClr val="tx1"/>
              </a:solidFill>
              <a:latin typeface="+mn-ea"/>
            </a:endParaRPr>
          </a:p>
          <a:p>
            <a:pPr algn="l"/>
            <a:r>
              <a:rPr lang="ja-JP" altLang="en-US" sz="2400" dirty="0">
                <a:solidFill>
                  <a:schemeClr val="tx1"/>
                </a:solidFill>
                <a:latin typeface="+mn-ea"/>
              </a:rPr>
              <a:t>○　調査期間：令和６年７月２４日～８月１９日</a:t>
            </a:r>
          </a:p>
        </p:txBody>
      </p:sp>
      <p:sp>
        <p:nvSpPr>
          <p:cNvPr id="4" name="スライド番号プレースホルダー 3">
            <a:extLst>
              <a:ext uri="{FF2B5EF4-FFF2-40B4-BE49-F238E27FC236}">
                <a16:creationId xmlns:a16="http://schemas.microsoft.com/office/drawing/2014/main" id="{FA9A6E26-D152-4372-B1AB-464D2EE18615}"/>
              </a:ext>
            </a:extLst>
          </p:cNvPr>
          <p:cNvSpPr>
            <a:spLocks noGrp="1"/>
          </p:cNvSpPr>
          <p:nvPr>
            <p:ph type="sldNum" sz="quarter" idx="12"/>
          </p:nvPr>
        </p:nvSpPr>
        <p:spPr/>
        <p:txBody>
          <a:bodyPr/>
          <a:lstStyle/>
          <a:p>
            <a:fld id="{1C2C60DF-5D73-46A2-8FFF-B4A756D3B2D0}" type="slidenum">
              <a:rPr kumimoji="1" lang="ja-JP" altLang="en-US" smtClean="0"/>
              <a:t>1</a:t>
            </a:fld>
            <a:endParaRPr kumimoji="1" lang="ja-JP" altLang="en-US"/>
          </a:p>
        </p:txBody>
      </p:sp>
    </p:spTree>
    <p:extLst>
      <p:ext uri="{BB962C8B-B14F-4D97-AF65-F5344CB8AC3E}">
        <p14:creationId xmlns:p14="http://schemas.microsoft.com/office/powerpoint/2010/main" val="17380248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5" name="グラフ 24">
            <a:extLst>
              <a:ext uri="{FF2B5EF4-FFF2-40B4-BE49-F238E27FC236}">
                <a16:creationId xmlns:a16="http://schemas.microsoft.com/office/drawing/2014/main" id="{1938AA33-7525-4093-AE33-402383BA5F56}"/>
              </a:ext>
            </a:extLst>
          </p:cNvPr>
          <p:cNvGraphicFramePr/>
          <p:nvPr>
            <p:extLst>
              <p:ext uri="{D42A27DB-BD31-4B8C-83A1-F6EECF244321}">
                <p14:modId xmlns:p14="http://schemas.microsoft.com/office/powerpoint/2010/main" val="655457046"/>
              </p:ext>
            </p:extLst>
          </p:nvPr>
        </p:nvGraphicFramePr>
        <p:xfrm>
          <a:off x="60265" y="1794236"/>
          <a:ext cx="4828842" cy="302459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4" name="グラフ 23">
            <a:extLst>
              <a:ext uri="{FF2B5EF4-FFF2-40B4-BE49-F238E27FC236}">
                <a16:creationId xmlns:a16="http://schemas.microsoft.com/office/drawing/2014/main" id="{7A11D55D-EA21-4BC8-967A-47E15666BCE6}"/>
              </a:ext>
            </a:extLst>
          </p:cNvPr>
          <p:cNvGraphicFramePr/>
          <p:nvPr>
            <p:extLst>
              <p:ext uri="{D42A27DB-BD31-4B8C-83A1-F6EECF244321}">
                <p14:modId xmlns:p14="http://schemas.microsoft.com/office/powerpoint/2010/main" val="147279504"/>
              </p:ext>
            </p:extLst>
          </p:nvPr>
        </p:nvGraphicFramePr>
        <p:xfrm>
          <a:off x="4850612" y="1493143"/>
          <a:ext cx="4346330" cy="4168105"/>
        </p:xfrm>
        <a:graphic>
          <a:graphicData uri="http://schemas.openxmlformats.org/drawingml/2006/chart">
            <c:chart xmlns:c="http://schemas.openxmlformats.org/drawingml/2006/chart" xmlns:r="http://schemas.openxmlformats.org/officeDocument/2006/relationships" r:id="rId4"/>
          </a:graphicData>
        </a:graphic>
      </p:graphicFrame>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待機している理由</a:t>
            </a:r>
          </a:p>
        </p:txBody>
      </p:sp>
      <p:sp>
        <p:nvSpPr>
          <p:cNvPr id="37" name="正方形/長方形 36"/>
          <p:cNvSpPr/>
          <p:nvPr/>
        </p:nvSpPr>
        <p:spPr>
          <a:xfrm>
            <a:off x="35496" y="550955"/>
            <a:ext cx="9071844" cy="1393257"/>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待機者</a:t>
            </a:r>
            <a:r>
              <a:rPr lang="en-US" altLang="ja-JP" sz="1200" dirty="0">
                <a:solidFill>
                  <a:prstClr val="black"/>
                </a:solidFill>
                <a:latin typeface="Meiryo UI" panose="020B0604030504040204" pitchFamily="50" charset="-128"/>
                <a:ea typeface="Meiryo UI" panose="020B0604030504040204" pitchFamily="50" charset="-128"/>
              </a:rPr>
              <a:t>1,233</a:t>
            </a:r>
            <a:r>
              <a:rPr lang="ja-JP" altLang="en-US" sz="1200" dirty="0">
                <a:solidFill>
                  <a:prstClr val="black"/>
                </a:solidFill>
                <a:latin typeface="Meiryo UI" panose="020B0604030504040204" pitchFamily="50" charset="-128"/>
                <a:ea typeface="Meiryo UI" panose="020B0604030504040204" pitchFamily="50" charset="-128"/>
              </a:rPr>
              <a:t>人の待機している理由を見ると、「家族等の希望により待機している」が最も多く</a:t>
            </a:r>
            <a:r>
              <a:rPr lang="en-US" altLang="ja-JP" sz="1200" dirty="0">
                <a:solidFill>
                  <a:prstClr val="black"/>
                </a:solidFill>
                <a:latin typeface="Meiryo UI" panose="020B0604030504040204" pitchFamily="50" charset="-128"/>
                <a:ea typeface="Meiryo UI" panose="020B0604030504040204" pitchFamily="50" charset="-128"/>
              </a:rPr>
              <a:t>709</a:t>
            </a:r>
            <a:r>
              <a:rPr lang="ja-JP" altLang="en-US" sz="1200" dirty="0">
                <a:solidFill>
                  <a:prstClr val="black"/>
                </a:solidFill>
                <a:latin typeface="Meiryo UI" panose="020B0604030504040204" pitchFamily="50" charset="-128"/>
                <a:ea typeface="Meiryo UI" panose="020B0604030504040204" pitchFamily="50" charset="-128"/>
              </a:rPr>
              <a:t>人で半数以上を占めており、その</a:t>
            </a:r>
            <a:r>
              <a:rPr lang="en-US" altLang="ja-JP" sz="1200" dirty="0">
                <a:solidFill>
                  <a:prstClr val="black"/>
                </a:solidFill>
                <a:latin typeface="Meiryo UI" panose="020B0604030504040204" pitchFamily="50" charset="-128"/>
                <a:ea typeface="Meiryo UI" panose="020B0604030504040204" pitchFamily="50" charset="-128"/>
              </a:rPr>
              <a:t>709</a:t>
            </a:r>
            <a:r>
              <a:rPr lang="ja-JP" altLang="en-US" sz="1200" dirty="0">
                <a:solidFill>
                  <a:prstClr val="black"/>
                </a:solidFill>
                <a:latin typeface="Meiryo UI" panose="020B0604030504040204" pitchFamily="50" charset="-128"/>
                <a:ea typeface="Meiryo UI" panose="020B0604030504040204" pitchFamily="50" charset="-128"/>
              </a:rPr>
              <a:t>人のうち、半数の</a:t>
            </a:r>
            <a:r>
              <a:rPr lang="en-US" altLang="ja-JP" sz="1200" dirty="0">
                <a:solidFill>
                  <a:prstClr val="black"/>
                </a:solidFill>
                <a:latin typeface="Meiryo UI" panose="020B0604030504040204" pitchFamily="50" charset="-128"/>
                <a:ea typeface="Meiryo UI" panose="020B0604030504040204" pitchFamily="50" charset="-128"/>
              </a:rPr>
              <a:t>351</a:t>
            </a:r>
            <a:r>
              <a:rPr lang="ja-JP" altLang="en-US" sz="1200" dirty="0">
                <a:solidFill>
                  <a:prstClr val="black"/>
                </a:solidFill>
                <a:latin typeface="Meiryo UI" panose="020B0604030504040204" pitchFamily="50" charset="-128"/>
                <a:ea typeface="Meiryo UI" panose="020B0604030504040204" pitchFamily="50" charset="-128"/>
              </a:rPr>
              <a:t>人は将来家族に何かあった時に本人の行き場がないと困るためという理由で待機している。　</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待機している理由として「地域生活を継続するための障がい福祉サービスが不足しているため」の</a:t>
            </a:r>
            <a:r>
              <a:rPr lang="en-US" altLang="ja-JP" sz="1200" dirty="0">
                <a:solidFill>
                  <a:prstClr val="black"/>
                </a:solidFill>
                <a:latin typeface="Meiryo UI" panose="020B0604030504040204" pitchFamily="50" charset="-128"/>
                <a:ea typeface="Meiryo UI" panose="020B0604030504040204" pitchFamily="50" charset="-128"/>
              </a:rPr>
              <a:t>93</a:t>
            </a:r>
            <a:r>
              <a:rPr lang="ja-JP" altLang="en-US" sz="1200" dirty="0">
                <a:solidFill>
                  <a:prstClr val="black"/>
                </a:solidFill>
                <a:latin typeface="Meiryo UI" panose="020B0604030504040204" pitchFamily="50" charset="-128"/>
                <a:ea typeface="Meiryo UI" panose="020B0604030504040204" pitchFamily="50" charset="-128"/>
              </a:rPr>
              <a:t>人について、地域生活を継続するために必要な支援を見ると、グループホーム等の居住系サービスについての、設備・環境面や専門的支援といったソフト面に対する必要性が高い。</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待機者</a:t>
            </a:r>
            <a:r>
              <a:rPr lang="en-US" altLang="ja-JP" sz="1200" dirty="0">
                <a:solidFill>
                  <a:prstClr val="black"/>
                </a:solidFill>
                <a:latin typeface="Meiryo UI" panose="020B0604030504040204" pitchFamily="50" charset="-128"/>
                <a:ea typeface="Meiryo UI" panose="020B0604030504040204" pitchFamily="50" charset="-128"/>
              </a:rPr>
              <a:t>1,233</a:t>
            </a:r>
            <a:r>
              <a:rPr lang="ja-JP" altLang="en-US" sz="1200" dirty="0">
                <a:solidFill>
                  <a:prstClr val="black"/>
                </a:solidFill>
                <a:latin typeface="Meiryo UI" panose="020B0604030504040204" pitchFamily="50" charset="-128"/>
                <a:ea typeface="Meiryo UI" panose="020B0604030504040204" pitchFamily="50" charset="-128"/>
              </a:rPr>
              <a:t>人のうち、</a:t>
            </a:r>
            <a:r>
              <a:rPr lang="en-US" altLang="ja-JP" sz="1200" dirty="0">
                <a:solidFill>
                  <a:prstClr val="black"/>
                </a:solidFill>
                <a:latin typeface="Meiryo UI" panose="020B0604030504040204" pitchFamily="50" charset="-128"/>
                <a:ea typeface="Meiryo UI" panose="020B0604030504040204" pitchFamily="50" charset="-128"/>
              </a:rPr>
              <a:t>266</a:t>
            </a:r>
            <a:r>
              <a:rPr lang="ja-JP" altLang="en-US" sz="1200" dirty="0">
                <a:solidFill>
                  <a:prstClr val="black"/>
                </a:solidFill>
                <a:latin typeface="Meiryo UI" panose="020B0604030504040204" pitchFamily="50" charset="-128"/>
                <a:ea typeface="Meiryo UI" panose="020B0604030504040204" pitchFamily="50" charset="-128"/>
              </a:rPr>
              <a:t>人は相談時から待機者としてエントリーしたまま、その後の相談がなく現時点で待機する理由が不明となっている。</a:t>
            </a: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10</a:t>
            </a:fld>
            <a:endParaRPr lang="ja-JP" altLang="en-US" dirty="0"/>
          </a:p>
        </p:txBody>
      </p:sp>
      <p:sp>
        <p:nvSpPr>
          <p:cNvPr id="9" name="正方形/長方形 8">
            <a:extLst>
              <a:ext uri="{FF2B5EF4-FFF2-40B4-BE49-F238E27FC236}">
                <a16:creationId xmlns:a16="http://schemas.microsoft.com/office/drawing/2014/main" id="{9AE074BB-ADE4-419D-A626-3F370B7ECF96}"/>
              </a:ext>
            </a:extLst>
          </p:cNvPr>
          <p:cNvSpPr/>
          <p:nvPr/>
        </p:nvSpPr>
        <p:spPr>
          <a:xfrm>
            <a:off x="179512" y="4757790"/>
            <a:ext cx="2832051" cy="255386"/>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地域生活を継続するために必要な支援</a:t>
            </a:r>
          </a:p>
        </p:txBody>
      </p:sp>
      <p:sp>
        <p:nvSpPr>
          <p:cNvPr id="21" name="正方形/長方形 20">
            <a:extLst>
              <a:ext uri="{FF2B5EF4-FFF2-40B4-BE49-F238E27FC236}">
                <a16:creationId xmlns:a16="http://schemas.microsoft.com/office/drawing/2014/main" id="{BE334D4F-82A2-4770-AA97-33ACEE0FC476}"/>
              </a:ext>
            </a:extLst>
          </p:cNvPr>
          <p:cNvSpPr/>
          <p:nvPr/>
        </p:nvSpPr>
        <p:spPr>
          <a:xfrm>
            <a:off x="5193613" y="1978636"/>
            <a:ext cx="2832051" cy="255386"/>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家族等の希望内容</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6" name="正方形/長方形 25">
            <a:extLst>
              <a:ext uri="{FF2B5EF4-FFF2-40B4-BE49-F238E27FC236}">
                <a16:creationId xmlns:a16="http://schemas.microsoft.com/office/drawing/2014/main" id="{E52C202D-8850-4ADF-A6CB-5CD7A4DC199D}"/>
              </a:ext>
            </a:extLst>
          </p:cNvPr>
          <p:cNvSpPr/>
          <p:nvPr/>
        </p:nvSpPr>
        <p:spPr>
          <a:xfrm>
            <a:off x="3779912" y="3035535"/>
            <a:ext cx="1121884" cy="609489"/>
          </a:xfrm>
          <a:prstGeom prst="rect">
            <a:avLst/>
          </a:prstGeom>
          <a:noFill/>
          <a:ln w="28575">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27" name="右矢印 39">
            <a:extLst>
              <a:ext uri="{FF2B5EF4-FFF2-40B4-BE49-F238E27FC236}">
                <a16:creationId xmlns:a16="http://schemas.microsoft.com/office/drawing/2014/main" id="{4D67E54E-C48C-45B5-ACD1-CD4430967FDC}"/>
              </a:ext>
            </a:extLst>
          </p:cNvPr>
          <p:cNvSpPr/>
          <p:nvPr/>
        </p:nvSpPr>
        <p:spPr>
          <a:xfrm>
            <a:off x="4897244" y="3187493"/>
            <a:ext cx="228379" cy="249437"/>
          </a:xfrm>
          <a:prstGeom prst="rightArrow">
            <a:avLst/>
          </a:prstGeom>
          <a:solidFill>
            <a:srgbClr val="0033CC">
              <a:alpha val="50196"/>
            </a:srgbClr>
          </a:solidFill>
          <a:ln>
            <a:no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28" name="左中かっこ 27">
            <a:extLst>
              <a:ext uri="{FF2B5EF4-FFF2-40B4-BE49-F238E27FC236}">
                <a16:creationId xmlns:a16="http://schemas.microsoft.com/office/drawing/2014/main" id="{20B1B13A-6B05-4EE1-A50E-7DA36F0E1E75}"/>
              </a:ext>
            </a:extLst>
          </p:cNvPr>
          <p:cNvSpPr/>
          <p:nvPr/>
        </p:nvSpPr>
        <p:spPr>
          <a:xfrm>
            <a:off x="5133761" y="2455881"/>
            <a:ext cx="343001" cy="2908976"/>
          </a:xfrm>
          <a:prstGeom prst="leftBrace">
            <a:avLst>
              <a:gd name="adj1" fmla="val 8333"/>
              <a:gd name="adj2" fmla="val 29014"/>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C4FC3D38-8346-4D57-A59C-5253E7556334}"/>
              </a:ext>
            </a:extLst>
          </p:cNvPr>
          <p:cNvSpPr/>
          <p:nvPr/>
        </p:nvSpPr>
        <p:spPr>
          <a:xfrm>
            <a:off x="140823" y="4283774"/>
            <a:ext cx="3901271" cy="279673"/>
          </a:xfrm>
          <a:prstGeom prst="rect">
            <a:avLst/>
          </a:prstGeom>
          <a:noFill/>
          <a:ln w="28575">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30" name="右矢印 39">
            <a:extLst>
              <a:ext uri="{FF2B5EF4-FFF2-40B4-BE49-F238E27FC236}">
                <a16:creationId xmlns:a16="http://schemas.microsoft.com/office/drawing/2014/main" id="{E90746C6-BD42-4878-8BD4-45A3055C1A5E}"/>
              </a:ext>
            </a:extLst>
          </p:cNvPr>
          <p:cNvSpPr/>
          <p:nvPr/>
        </p:nvSpPr>
        <p:spPr>
          <a:xfrm rot="5400000">
            <a:off x="1651321" y="4533597"/>
            <a:ext cx="193771" cy="226827"/>
          </a:xfrm>
          <a:prstGeom prst="rightArrow">
            <a:avLst/>
          </a:prstGeom>
          <a:solidFill>
            <a:srgbClr val="0033CC">
              <a:alpha val="50196"/>
            </a:srgbClr>
          </a:solidFill>
          <a:ln>
            <a:no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graphicFrame>
        <p:nvGraphicFramePr>
          <p:cNvPr id="31" name="表 30">
            <a:extLst>
              <a:ext uri="{FF2B5EF4-FFF2-40B4-BE49-F238E27FC236}">
                <a16:creationId xmlns:a16="http://schemas.microsoft.com/office/drawing/2014/main" id="{C1E7073A-29DE-490F-A5A6-E8157BB76203}"/>
              </a:ext>
            </a:extLst>
          </p:cNvPr>
          <p:cNvGraphicFramePr>
            <a:graphicFrameLocks noGrp="1"/>
          </p:cNvGraphicFramePr>
          <p:nvPr>
            <p:extLst>
              <p:ext uri="{D42A27DB-BD31-4B8C-83A1-F6EECF244321}">
                <p14:modId xmlns:p14="http://schemas.microsoft.com/office/powerpoint/2010/main" val="1668114003"/>
              </p:ext>
            </p:extLst>
          </p:nvPr>
        </p:nvGraphicFramePr>
        <p:xfrm>
          <a:off x="140823" y="5085184"/>
          <a:ext cx="4600248" cy="1689056"/>
        </p:xfrm>
        <a:graphic>
          <a:graphicData uri="http://schemas.openxmlformats.org/drawingml/2006/table">
            <a:tbl>
              <a:tblPr>
                <a:tableStyleId>{BDBED569-4797-4DF1-A0F4-6AAB3CD982D8}</a:tableStyleId>
              </a:tblPr>
              <a:tblGrid>
                <a:gridCol w="2537063">
                  <a:extLst>
                    <a:ext uri="{9D8B030D-6E8A-4147-A177-3AD203B41FA5}">
                      <a16:colId xmlns:a16="http://schemas.microsoft.com/office/drawing/2014/main" val="2807385868"/>
                    </a:ext>
                  </a:extLst>
                </a:gridCol>
                <a:gridCol w="1577007">
                  <a:extLst>
                    <a:ext uri="{9D8B030D-6E8A-4147-A177-3AD203B41FA5}">
                      <a16:colId xmlns:a16="http://schemas.microsoft.com/office/drawing/2014/main" val="392760222"/>
                    </a:ext>
                  </a:extLst>
                </a:gridCol>
                <a:gridCol w="486178">
                  <a:extLst>
                    <a:ext uri="{9D8B030D-6E8A-4147-A177-3AD203B41FA5}">
                      <a16:colId xmlns:a16="http://schemas.microsoft.com/office/drawing/2014/main" val="1198061211"/>
                    </a:ext>
                  </a:extLst>
                </a:gridCol>
              </a:tblGrid>
              <a:tr h="211132">
                <a:tc gridSpan="2">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障がい特性に応じた設備・環境が整備されたグループホーム</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hMerge="1">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507</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87</a:t>
                      </a:r>
                    </a:p>
                  </a:txBody>
                  <a:tcPr marL="9525" marR="9525" marT="9525" marB="0" anchor="ctr">
                    <a:noFill/>
                  </a:tcPr>
                </a:tc>
                <a:extLst>
                  <a:ext uri="{0D108BD9-81ED-4DB2-BD59-A6C34878D82A}">
                    <a16:rowId xmlns:a16="http://schemas.microsoft.com/office/drawing/2014/main" val="506930914"/>
                  </a:ext>
                </a:extLst>
              </a:tr>
              <a:tr h="211132">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グループホーム等の居住系</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rowSpan="3">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サービスの質</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（専門的支援を行う事業所）</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81</a:t>
                      </a:r>
                    </a:p>
                  </a:txBody>
                  <a:tcPr marL="9525" marR="9525" marT="9525" marB="0" anchor="ctr">
                    <a:noFill/>
                  </a:tcPr>
                </a:tc>
                <a:extLst>
                  <a:ext uri="{0D108BD9-81ED-4DB2-BD59-A6C34878D82A}">
                    <a16:rowId xmlns:a16="http://schemas.microsoft.com/office/drawing/2014/main" val="2999728482"/>
                  </a:ext>
                </a:extLst>
              </a:tr>
              <a:tr h="211132">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生活介護、日中継続支援等の日中活動・訓練系</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vMerge="1">
                  <a:txBody>
                    <a:bodyPr/>
                    <a:lstStyle/>
                    <a:p>
                      <a:pPr algn="r" fontAlgn="ct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a:t>
                      </a:r>
                    </a:p>
                  </a:txBody>
                  <a:tcPr marL="9525" marR="9525" marT="9525" marB="0" anchor="ctr">
                    <a:noFill/>
                  </a:tcPr>
                </a:tc>
                <a:extLst>
                  <a:ext uri="{0D108BD9-81ED-4DB2-BD59-A6C34878D82A}">
                    <a16:rowId xmlns:a16="http://schemas.microsoft.com/office/drawing/2014/main" val="2194114126"/>
                  </a:ext>
                </a:extLst>
              </a:tr>
              <a:tr h="211132">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居宅介護、重度訪問介護等の訪問系</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vMerge="1">
                  <a:txBody>
                    <a:bodyPr/>
                    <a:lstStyle/>
                    <a:p>
                      <a:pPr algn="r" fontAlgn="ct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a:t>
                      </a:r>
                    </a:p>
                  </a:txBody>
                  <a:tcPr marL="9525" marR="9525" marT="9525" marB="0" anchor="ctr">
                    <a:noFill/>
                  </a:tcPr>
                </a:tc>
                <a:extLst>
                  <a:ext uri="{0D108BD9-81ED-4DB2-BD59-A6C34878D82A}">
                    <a16:rowId xmlns:a16="http://schemas.microsoft.com/office/drawing/2014/main" val="1634526378"/>
                  </a:ext>
                </a:extLst>
              </a:tr>
              <a:tr h="211132">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グループホーム等の居住系</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rowSpan="3">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サービスの量</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16</a:t>
                      </a:r>
                    </a:p>
                  </a:txBody>
                  <a:tcPr marL="9525" marR="9525" marT="9525" marB="0" anchor="ctr">
                    <a:noFill/>
                  </a:tcPr>
                </a:tc>
                <a:extLst>
                  <a:ext uri="{0D108BD9-81ED-4DB2-BD59-A6C34878D82A}">
                    <a16:rowId xmlns:a16="http://schemas.microsoft.com/office/drawing/2014/main" val="2458759924"/>
                  </a:ext>
                </a:extLst>
              </a:tr>
              <a:tr h="211132">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生活介護、日中継続支援等の日中活動・訓練系</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vMerge="1">
                  <a:txBody>
                    <a:bodyPr/>
                    <a:lstStyle/>
                    <a:p>
                      <a:pPr algn="r" fontAlgn="ct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a:t>
                      </a:r>
                    </a:p>
                  </a:txBody>
                  <a:tcPr marL="9525" marR="9525" marT="9525" marB="0" anchor="ctr">
                    <a:noFill/>
                  </a:tcPr>
                </a:tc>
                <a:extLst>
                  <a:ext uri="{0D108BD9-81ED-4DB2-BD59-A6C34878D82A}">
                    <a16:rowId xmlns:a16="http://schemas.microsoft.com/office/drawing/2014/main" val="2770601268"/>
                  </a:ext>
                </a:extLst>
              </a:tr>
              <a:tr h="211132">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居宅介護、重度訪問介護等の訪問系</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vMerge="1">
                  <a:txBody>
                    <a:bodyPr/>
                    <a:lstStyle/>
                    <a:p>
                      <a:pPr algn="r" fontAlgn="ct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a:t>
                      </a:r>
                    </a:p>
                  </a:txBody>
                  <a:tcPr marL="9525" marR="9525" marT="9525" marB="0" anchor="ctr">
                    <a:noFill/>
                  </a:tcPr>
                </a:tc>
                <a:extLst>
                  <a:ext uri="{0D108BD9-81ED-4DB2-BD59-A6C34878D82A}">
                    <a16:rowId xmlns:a16="http://schemas.microsoft.com/office/drawing/2014/main" val="1206218028"/>
                  </a:ext>
                </a:extLst>
              </a:tr>
              <a:tr h="211132">
                <a:tc gridSpan="2">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その他</a:t>
                      </a:r>
                    </a:p>
                  </a:txBody>
                  <a:tcPr marL="9525" marR="9525" marT="9525" marB="0" anchor="ctr">
                    <a:solidFill>
                      <a:schemeClr val="accent1">
                        <a:lumMod val="20000"/>
                        <a:lumOff val="80000"/>
                      </a:schemeClr>
                    </a:solidFill>
                  </a:tcPr>
                </a:tc>
                <a:tc hMerge="1">
                  <a:txBody>
                    <a:bodyPr/>
                    <a:lstStyle/>
                    <a:p>
                      <a:pPr algn="r" fontAlgn="ct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bg1"/>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a:t>
                      </a:r>
                    </a:p>
                  </a:txBody>
                  <a:tcPr marL="9525" marR="9525" marT="9525" marB="0" anchor="ctr">
                    <a:noFill/>
                  </a:tcPr>
                </a:tc>
                <a:extLst>
                  <a:ext uri="{0D108BD9-81ED-4DB2-BD59-A6C34878D82A}">
                    <a16:rowId xmlns:a16="http://schemas.microsoft.com/office/drawing/2014/main" val="3043773743"/>
                  </a:ext>
                </a:extLst>
              </a:tr>
            </a:tbl>
          </a:graphicData>
        </a:graphic>
      </p:graphicFrame>
      <p:cxnSp>
        <p:nvCxnSpPr>
          <p:cNvPr id="32" name="直線コネクタ 31">
            <a:extLst>
              <a:ext uri="{FF2B5EF4-FFF2-40B4-BE49-F238E27FC236}">
                <a16:creationId xmlns:a16="http://schemas.microsoft.com/office/drawing/2014/main" id="{BDF78EB1-61A9-4B6D-AAD0-717FAF349EA1}"/>
              </a:ext>
            </a:extLst>
          </p:cNvPr>
          <p:cNvCxnSpPr>
            <a:cxnSpLocks/>
          </p:cNvCxnSpPr>
          <p:nvPr/>
        </p:nvCxnSpPr>
        <p:spPr>
          <a:xfrm flipV="1">
            <a:off x="8255000" y="4365104"/>
            <a:ext cx="133424" cy="648072"/>
          </a:xfrm>
          <a:prstGeom prst="line">
            <a:avLst/>
          </a:prstGeom>
          <a:ln w="15875">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4" name="正方形/長方形 3">
            <a:extLst>
              <a:ext uri="{FF2B5EF4-FFF2-40B4-BE49-F238E27FC236}">
                <a16:creationId xmlns:a16="http://schemas.microsoft.com/office/drawing/2014/main" id="{9EB314A9-598F-4141-1C8B-D1B6C882E9DE}"/>
              </a:ext>
            </a:extLst>
          </p:cNvPr>
          <p:cNvSpPr/>
          <p:nvPr/>
        </p:nvSpPr>
        <p:spPr>
          <a:xfrm>
            <a:off x="83765" y="1988840"/>
            <a:ext cx="2832051" cy="255386"/>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待機している理由</a:t>
            </a:r>
          </a:p>
        </p:txBody>
      </p:sp>
      <p:sp>
        <p:nvSpPr>
          <p:cNvPr id="5" name="テキスト ボックス 4">
            <a:extLst>
              <a:ext uri="{FF2B5EF4-FFF2-40B4-BE49-F238E27FC236}">
                <a16:creationId xmlns:a16="http://schemas.microsoft.com/office/drawing/2014/main" id="{5992CC6B-C99A-9147-60F6-88A4D756C06F}"/>
              </a:ext>
            </a:extLst>
          </p:cNvPr>
          <p:cNvSpPr txBox="1"/>
          <p:nvPr/>
        </p:nvSpPr>
        <p:spPr>
          <a:xfrm>
            <a:off x="2926758" y="2000055"/>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N=1,233</a:t>
            </a:r>
            <a:endParaRPr kumimoji="1" lang="ja-JP" altLang="en-US" sz="1200" b="1" dirty="0">
              <a:latin typeface="Calibri" panose="020F0502020204030204" pitchFamily="34" charset="0"/>
              <a:cs typeface="Calibri" panose="020F0502020204030204" pitchFamily="34" charset="0"/>
            </a:endParaRPr>
          </a:p>
        </p:txBody>
      </p:sp>
      <p:sp>
        <p:nvSpPr>
          <p:cNvPr id="6" name="テキスト ボックス 5">
            <a:extLst>
              <a:ext uri="{FF2B5EF4-FFF2-40B4-BE49-F238E27FC236}">
                <a16:creationId xmlns:a16="http://schemas.microsoft.com/office/drawing/2014/main" id="{946A97AD-EA80-E3B3-6B35-44E1523C267F}"/>
              </a:ext>
            </a:extLst>
          </p:cNvPr>
          <p:cNvSpPr txBox="1"/>
          <p:nvPr/>
        </p:nvSpPr>
        <p:spPr>
          <a:xfrm>
            <a:off x="8067896" y="1988840"/>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709</a:t>
            </a:r>
            <a:endParaRPr kumimoji="1" lang="ja-JP" altLang="en-US" sz="1200" b="1" dirty="0">
              <a:latin typeface="Calibri" panose="020F0502020204030204" pitchFamily="34" charset="0"/>
              <a:cs typeface="Calibri" panose="020F0502020204030204" pitchFamily="34" charset="0"/>
            </a:endParaRPr>
          </a:p>
        </p:txBody>
      </p:sp>
      <p:sp>
        <p:nvSpPr>
          <p:cNvPr id="8" name="テキスト ボックス 7">
            <a:extLst>
              <a:ext uri="{FF2B5EF4-FFF2-40B4-BE49-F238E27FC236}">
                <a16:creationId xmlns:a16="http://schemas.microsoft.com/office/drawing/2014/main" id="{59346DF9-3A41-16A8-0A7A-573520DE75B0}"/>
              </a:ext>
            </a:extLst>
          </p:cNvPr>
          <p:cNvSpPr txBox="1"/>
          <p:nvPr/>
        </p:nvSpPr>
        <p:spPr>
          <a:xfrm>
            <a:off x="3047792" y="4777506"/>
            <a:ext cx="1524208"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N=9</a:t>
            </a:r>
            <a:r>
              <a:rPr lang="en-US" altLang="ja-JP" sz="1200" b="1" dirty="0">
                <a:latin typeface="Calibri" panose="020F0502020204030204" pitchFamily="34" charset="0"/>
                <a:cs typeface="Calibri" panose="020F0502020204030204" pitchFamily="34" charset="0"/>
              </a:rPr>
              <a:t>3</a:t>
            </a:r>
            <a:r>
              <a:rPr lang="ja-JP" altLang="en-US" sz="1200" b="1" dirty="0">
                <a:cs typeface="Calibri" panose="020F0502020204030204" pitchFamily="34" charset="0"/>
              </a:rPr>
              <a:t>　（複数回答）</a:t>
            </a:r>
            <a:endParaRPr kumimoji="1" lang="ja-JP" altLang="en-US" sz="1200" b="1" dirty="0">
              <a:cs typeface="Calibri" panose="020F0502020204030204" pitchFamily="34" charset="0"/>
            </a:endParaRPr>
          </a:p>
        </p:txBody>
      </p:sp>
    </p:spTree>
    <p:extLst>
      <p:ext uri="{BB962C8B-B14F-4D97-AF65-F5344CB8AC3E}">
        <p14:creationId xmlns:p14="http://schemas.microsoft.com/office/powerpoint/2010/main" val="3015434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27043"/>
            <a:ext cx="9071844" cy="584775"/>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待機者の障がい支援区分等</a:t>
            </a:r>
            <a:endParaRPr lang="en-US" altLang="ja-JP" b="1" dirty="0">
              <a:latin typeface="Meiryo UI" panose="020B0604030504040204" pitchFamily="50" charset="-128"/>
              <a:ea typeface="Meiryo UI" panose="020B0604030504040204" pitchFamily="50" charset="-128"/>
            </a:endParaRPr>
          </a:p>
          <a:p>
            <a:pPr algn="r"/>
            <a:r>
              <a:rPr lang="en-US" altLang="ja-JP" sz="1400" b="1" dirty="0">
                <a:latin typeface="Meiryo UI" panose="020B0604030504040204" pitchFamily="50" charset="-128"/>
                <a:ea typeface="Meiryo UI" panose="020B0604030504040204" pitchFamily="50" charset="-128"/>
              </a:rPr>
              <a:t>N</a:t>
            </a:r>
            <a:r>
              <a:rPr lang="ja-JP" altLang="en-US" sz="1400" b="1" dirty="0">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967</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待機する理由が不明の</a:t>
            </a:r>
            <a:r>
              <a:rPr lang="en-US" altLang="ja-JP" sz="1200" b="1" dirty="0">
                <a:latin typeface="Meiryo UI" panose="020B0604030504040204" pitchFamily="50" charset="-128"/>
                <a:ea typeface="Meiryo UI" panose="020B0604030504040204" pitchFamily="50" charset="-128"/>
              </a:rPr>
              <a:t>266</a:t>
            </a:r>
            <a:r>
              <a:rPr lang="ja-JP" altLang="en-US" sz="1200" b="1" dirty="0">
                <a:latin typeface="Meiryo UI" panose="020B0604030504040204" pitchFamily="50" charset="-128"/>
                <a:ea typeface="Meiryo UI" panose="020B0604030504040204" pitchFamily="50" charset="-128"/>
              </a:rPr>
              <a:t>人を除く）</a:t>
            </a:r>
            <a:endParaRPr lang="ja-JP" altLang="en-US" sz="1600" b="1" dirty="0">
              <a:latin typeface="Meiryo UI" panose="020B0604030504040204" pitchFamily="50" charset="-128"/>
              <a:ea typeface="Meiryo UI" panose="020B0604030504040204" pitchFamily="50" charset="-128"/>
            </a:endParaRPr>
          </a:p>
        </p:txBody>
      </p:sp>
      <p:sp>
        <p:nvSpPr>
          <p:cNvPr id="37" name="正方形/長方形 36"/>
          <p:cNvSpPr/>
          <p:nvPr/>
        </p:nvSpPr>
        <p:spPr>
          <a:xfrm>
            <a:off x="35496" y="830229"/>
            <a:ext cx="9071844" cy="1393326"/>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より現状に即した待機者の状態を把握するため、待機者のうち、待機理由として「相談時から待機者としてエントリーしたまま、その後の相談がなく</a:t>
            </a:r>
            <a:br>
              <a:rPr lang="en-US" altLang="ja-JP" sz="1200" dirty="0">
                <a:solidFill>
                  <a:prstClr val="black"/>
                </a:solidFill>
                <a:latin typeface="Meiryo UI" panose="020B0604030504040204" pitchFamily="50" charset="-128"/>
                <a:ea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rPr>
              <a:t>現時点で待機する理由が不明」の</a:t>
            </a:r>
            <a:r>
              <a:rPr lang="en-US" altLang="ja-JP" sz="1200" dirty="0">
                <a:solidFill>
                  <a:prstClr val="black"/>
                </a:solidFill>
                <a:latin typeface="Meiryo UI" panose="020B0604030504040204" pitchFamily="50" charset="-128"/>
                <a:ea typeface="Meiryo UI" panose="020B0604030504040204" pitchFamily="50" charset="-128"/>
              </a:rPr>
              <a:t>266</a:t>
            </a:r>
            <a:r>
              <a:rPr lang="ja-JP" altLang="en-US" sz="1200" dirty="0">
                <a:solidFill>
                  <a:prstClr val="black"/>
                </a:solidFill>
                <a:latin typeface="Meiryo UI" panose="020B0604030504040204" pitchFamily="50" charset="-128"/>
                <a:ea typeface="Meiryo UI" panose="020B0604030504040204" pitchFamily="50" charset="-128"/>
              </a:rPr>
              <a:t>人を除く、</a:t>
            </a:r>
            <a:r>
              <a:rPr lang="en-US" altLang="ja-JP" sz="1200" dirty="0">
                <a:solidFill>
                  <a:prstClr val="black"/>
                </a:solidFill>
                <a:latin typeface="Meiryo UI" panose="020B0604030504040204" pitchFamily="50" charset="-128"/>
                <a:ea typeface="Meiryo UI" panose="020B0604030504040204" pitchFamily="50" charset="-128"/>
              </a:rPr>
              <a:t>967</a:t>
            </a:r>
            <a:r>
              <a:rPr lang="ja-JP" altLang="en-US" sz="1200" dirty="0">
                <a:solidFill>
                  <a:prstClr val="black"/>
                </a:solidFill>
                <a:latin typeface="Meiryo UI" panose="020B0604030504040204" pitchFamily="50" charset="-128"/>
                <a:ea typeface="Meiryo UI" panose="020B0604030504040204" pitchFamily="50" charset="-128"/>
              </a:rPr>
              <a:t>人について、分析を行った。</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上記</a:t>
            </a:r>
            <a:r>
              <a:rPr lang="en-US" altLang="ja-JP" sz="1200" dirty="0">
                <a:solidFill>
                  <a:prstClr val="black"/>
                </a:solidFill>
                <a:latin typeface="Meiryo UI" panose="020B0604030504040204" pitchFamily="50" charset="-128"/>
                <a:ea typeface="Meiryo UI" panose="020B0604030504040204" pitchFamily="50" charset="-128"/>
              </a:rPr>
              <a:t>967</a:t>
            </a:r>
            <a:r>
              <a:rPr lang="ja-JP" altLang="en-US" sz="1200" dirty="0">
                <a:solidFill>
                  <a:prstClr val="black"/>
                </a:solidFill>
                <a:latin typeface="Meiryo UI" panose="020B0604030504040204" pitchFamily="50" charset="-128"/>
                <a:ea typeface="Meiryo UI" panose="020B0604030504040204" pitchFamily="50" charset="-128"/>
              </a:rPr>
              <a:t>人のうち、強度行動障がいの状態を示す行動関連項目</a:t>
            </a:r>
            <a:r>
              <a:rPr lang="en-US" altLang="ja-JP" sz="1200" dirty="0">
                <a:solidFill>
                  <a:prstClr val="black"/>
                </a:solidFill>
                <a:latin typeface="Meiryo UI" panose="020B0604030504040204" pitchFamily="50" charset="-128"/>
                <a:ea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rPr>
              <a:t>点以上の方は</a:t>
            </a:r>
            <a:r>
              <a:rPr lang="en-US" altLang="ja-JP" sz="1200" dirty="0">
                <a:solidFill>
                  <a:prstClr val="black"/>
                </a:solidFill>
                <a:latin typeface="Meiryo UI" panose="020B0604030504040204" pitchFamily="50" charset="-128"/>
                <a:ea typeface="Meiryo UI" panose="020B0604030504040204" pitchFamily="50" charset="-128"/>
              </a:rPr>
              <a:t>557</a:t>
            </a:r>
            <a:r>
              <a:rPr lang="ja-JP" altLang="en-US" sz="1200" dirty="0">
                <a:solidFill>
                  <a:prstClr val="black"/>
                </a:solidFill>
                <a:latin typeface="Meiryo UI" panose="020B0604030504040204" pitchFamily="50" charset="-128"/>
                <a:ea typeface="Meiryo UI" panose="020B0604030504040204" pitchFamily="50" charset="-128"/>
              </a:rPr>
              <a:t>人。さらに、そのうち支援の度合いが高い区分５、６の</a:t>
            </a:r>
            <a:br>
              <a:rPr lang="en-US" altLang="ja-JP" sz="1200" dirty="0">
                <a:solidFill>
                  <a:prstClr val="black"/>
                </a:solidFill>
                <a:latin typeface="Meiryo UI" panose="020B0604030504040204" pitchFamily="50" charset="-128"/>
                <a:ea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rPr>
              <a:t>方は</a:t>
            </a:r>
            <a:r>
              <a:rPr lang="en-US" altLang="ja-JP" sz="1200" dirty="0">
                <a:solidFill>
                  <a:prstClr val="black"/>
                </a:solidFill>
                <a:latin typeface="Meiryo UI" panose="020B0604030504040204" pitchFamily="50" charset="-128"/>
                <a:ea typeface="Meiryo UI" panose="020B0604030504040204" pitchFamily="50" charset="-128"/>
              </a:rPr>
              <a:t>511</a:t>
            </a:r>
            <a:r>
              <a:rPr lang="ja-JP" altLang="en-US" sz="1200" dirty="0">
                <a:solidFill>
                  <a:prstClr val="black"/>
                </a:solidFill>
                <a:latin typeface="Meiryo UI" panose="020B0604030504040204" pitchFamily="50" charset="-128"/>
                <a:ea typeface="Meiryo UI" panose="020B0604030504040204" pitchFamily="50" charset="-128"/>
              </a:rPr>
              <a:t>人となっており、</a:t>
            </a:r>
            <a:r>
              <a:rPr lang="en-US" altLang="ja-JP" sz="1200" dirty="0">
                <a:solidFill>
                  <a:prstClr val="black"/>
                </a:solidFill>
                <a:latin typeface="Meiryo UI" panose="020B0604030504040204" pitchFamily="50" charset="-128"/>
                <a:ea typeface="Meiryo UI" panose="020B0604030504040204" pitchFamily="50" charset="-128"/>
              </a:rPr>
              <a:t>967</a:t>
            </a:r>
            <a:r>
              <a:rPr lang="ja-JP" altLang="en-US" sz="1200" dirty="0">
                <a:solidFill>
                  <a:prstClr val="black"/>
                </a:solidFill>
                <a:latin typeface="Meiryo UI" panose="020B0604030504040204" pitchFamily="50" charset="-128"/>
                <a:ea typeface="Meiryo UI" panose="020B0604030504040204" pitchFamily="50" charset="-128"/>
              </a:rPr>
              <a:t>人のうちの約半数を占めている。</a:t>
            </a: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11</a:t>
            </a:fld>
            <a:endParaRPr lang="ja-JP" altLang="en-US" dirty="0"/>
          </a:p>
        </p:txBody>
      </p:sp>
      <p:graphicFrame>
        <p:nvGraphicFramePr>
          <p:cNvPr id="14" name="グラフ 13">
            <a:extLst>
              <a:ext uri="{FF2B5EF4-FFF2-40B4-BE49-F238E27FC236}">
                <a16:creationId xmlns:a16="http://schemas.microsoft.com/office/drawing/2014/main" id="{5AF7DA64-A79F-4228-ACC6-D7AE22A50CF5}"/>
              </a:ext>
            </a:extLst>
          </p:cNvPr>
          <p:cNvGraphicFramePr/>
          <p:nvPr>
            <p:extLst>
              <p:ext uri="{D42A27DB-BD31-4B8C-83A1-F6EECF244321}">
                <p14:modId xmlns:p14="http://schemas.microsoft.com/office/powerpoint/2010/main" val="2288956766"/>
              </p:ext>
            </p:extLst>
          </p:nvPr>
        </p:nvGraphicFramePr>
        <p:xfrm>
          <a:off x="899592" y="3068960"/>
          <a:ext cx="7056784" cy="3096344"/>
        </p:xfrm>
        <a:graphic>
          <a:graphicData uri="http://schemas.openxmlformats.org/drawingml/2006/chart">
            <c:chart xmlns:c="http://schemas.openxmlformats.org/drawingml/2006/chart" xmlns:r="http://schemas.openxmlformats.org/officeDocument/2006/relationships" r:id="rId3"/>
          </a:graphicData>
        </a:graphic>
      </p:graphicFrame>
      <p:sp>
        <p:nvSpPr>
          <p:cNvPr id="15" name="正方形/長方形 14">
            <a:extLst>
              <a:ext uri="{FF2B5EF4-FFF2-40B4-BE49-F238E27FC236}">
                <a16:creationId xmlns:a16="http://schemas.microsoft.com/office/drawing/2014/main" id="{FCF72207-0140-469E-A018-C78F707DFE11}"/>
              </a:ext>
            </a:extLst>
          </p:cNvPr>
          <p:cNvSpPr/>
          <p:nvPr/>
        </p:nvSpPr>
        <p:spPr>
          <a:xfrm>
            <a:off x="2414749" y="2654468"/>
            <a:ext cx="4176464" cy="212646"/>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行動関連項目</a:t>
            </a:r>
            <a:r>
              <a:rPr lang="en-US" altLang="ja-JP" sz="1200" dirty="0">
                <a:solidFill>
                  <a:schemeClr val="tx1"/>
                </a:solidFill>
                <a:latin typeface="Meiryo UI" panose="020B0604030504040204" pitchFamily="50" charset="-128"/>
                <a:ea typeface="Meiryo UI" panose="020B0604030504040204" pitchFamily="50" charset="-128"/>
              </a:rPr>
              <a:t>10</a:t>
            </a:r>
            <a:r>
              <a:rPr lang="ja-JP" altLang="en-US" sz="1200" dirty="0">
                <a:solidFill>
                  <a:schemeClr val="tx1"/>
                </a:solidFill>
                <a:latin typeface="Meiryo UI" panose="020B0604030504040204" pitchFamily="50" charset="-128"/>
                <a:ea typeface="Meiryo UI" panose="020B0604030504040204" pitchFamily="50" charset="-128"/>
              </a:rPr>
              <a:t>点以上の方の障がい支援区分</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776F8877-947D-454D-BAA4-00344B96751E}"/>
              </a:ext>
            </a:extLst>
          </p:cNvPr>
          <p:cNvSpPr txBox="1"/>
          <p:nvPr/>
        </p:nvSpPr>
        <p:spPr>
          <a:xfrm>
            <a:off x="2699792" y="3152001"/>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967</a:t>
            </a:r>
            <a:endParaRPr kumimoji="1" lang="ja-JP" altLang="en-US" sz="1200" b="1" dirty="0">
              <a:latin typeface="Calibri" panose="020F0502020204030204" pitchFamily="34" charset="0"/>
              <a:cs typeface="Calibri" panose="020F0502020204030204" pitchFamily="34" charset="0"/>
            </a:endParaRPr>
          </a:p>
        </p:txBody>
      </p:sp>
      <p:sp>
        <p:nvSpPr>
          <p:cNvPr id="19" name="テキスト ボックス 18">
            <a:extLst>
              <a:ext uri="{FF2B5EF4-FFF2-40B4-BE49-F238E27FC236}">
                <a16:creationId xmlns:a16="http://schemas.microsoft.com/office/drawing/2014/main" id="{9D27719D-D89A-4B14-88A0-AFA1A499B937}"/>
              </a:ext>
            </a:extLst>
          </p:cNvPr>
          <p:cNvSpPr txBox="1"/>
          <p:nvPr/>
        </p:nvSpPr>
        <p:spPr>
          <a:xfrm>
            <a:off x="5838637" y="3224210"/>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N=557</a:t>
            </a:r>
            <a:endParaRPr kumimoji="1" lang="ja-JP" altLang="en-US" sz="1200" b="1" dirty="0">
              <a:latin typeface="Calibri" panose="020F0502020204030204" pitchFamily="34" charset="0"/>
              <a:cs typeface="Calibri" panose="020F0502020204030204" pitchFamily="34" charset="0"/>
            </a:endParaRPr>
          </a:p>
        </p:txBody>
      </p:sp>
      <p:sp>
        <p:nvSpPr>
          <p:cNvPr id="9" name="正方形/長方形 8">
            <a:extLst>
              <a:ext uri="{FF2B5EF4-FFF2-40B4-BE49-F238E27FC236}">
                <a16:creationId xmlns:a16="http://schemas.microsoft.com/office/drawing/2014/main" id="{E8B8D258-8F36-4824-AB2E-3705C1499C9F}"/>
              </a:ext>
            </a:extLst>
          </p:cNvPr>
          <p:cNvSpPr/>
          <p:nvPr/>
        </p:nvSpPr>
        <p:spPr>
          <a:xfrm>
            <a:off x="4139952" y="3861049"/>
            <a:ext cx="864096" cy="504056"/>
          </a:xfrm>
          <a:prstGeom prst="rect">
            <a:avLst/>
          </a:prstGeom>
          <a:noFill/>
          <a:ln w="28575">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872429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5496" y="76027"/>
            <a:ext cx="9071844" cy="584775"/>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地域移行の説明と意向確認・地域生活の継続の可能性の検討・待機している理由</a:t>
            </a:r>
            <a:endParaRPr lang="en-US" altLang="ja-JP" sz="2000" b="1" dirty="0">
              <a:latin typeface="Meiryo UI" panose="020B0604030504040204" pitchFamily="50" charset="-128"/>
              <a:ea typeface="Meiryo UI" panose="020B0604030504040204" pitchFamily="50" charset="-128"/>
            </a:endParaRPr>
          </a:p>
          <a:p>
            <a:pPr algn="r"/>
            <a:r>
              <a:rPr lang="en-US" altLang="ja-JP" sz="1400" b="1" dirty="0">
                <a:latin typeface="Meiryo UI" panose="020B0604030504040204" pitchFamily="50" charset="-128"/>
                <a:ea typeface="Meiryo UI" panose="020B0604030504040204" pitchFamily="50" charset="-128"/>
              </a:rPr>
              <a:t>N</a:t>
            </a:r>
            <a:r>
              <a:rPr lang="ja-JP" altLang="en-US" sz="1400" b="1" dirty="0">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967</a:t>
            </a:r>
            <a:r>
              <a:rPr lang="ja-JP" altLang="en-US" sz="1200" b="1" dirty="0">
                <a:latin typeface="Meiryo UI" panose="020B0604030504040204" pitchFamily="50" charset="-128"/>
                <a:ea typeface="Meiryo UI" panose="020B0604030504040204" pitchFamily="50" charset="-128"/>
              </a:rPr>
              <a:t> （</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待機する理由が不明の</a:t>
            </a:r>
            <a:r>
              <a:rPr lang="en-US" altLang="ja-JP" sz="1200" b="1" dirty="0">
                <a:latin typeface="Meiryo UI" panose="020B0604030504040204" pitchFamily="50" charset="-128"/>
                <a:ea typeface="Meiryo UI" panose="020B0604030504040204" pitchFamily="50" charset="-128"/>
              </a:rPr>
              <a:t>266</a:t>
            </a:r>
            <a:r>
              <a:rPr lang="ja-JP" altLang="en-US" sz="1200" b="1" dirty="0">
                <a:latin typeface="Meiryo UI" panose="020B0604030504040204" pitchFamily="50" charset="-128"/>
                <a:ea typeface="Meiryo UI" panose="020B0604030504040204" pitchFamily="50" charset="-128"/>
              </a:rPr>
              <a:t>人を除く）</a:t>
            </a:r>
          </a:p>
        </p:txBody>
      </p:sp>
      <p:sp>
        <p:nvSpPr>
          <p:cNvPr id="37" name="正方形/長方形 36"/>
          <p:cNvSpPr/>
          <p:nvPr/>
        </p:nvSpPr>
        <p:spPr>
          <a:xfrm>
            <a:off x="35496" y="761366"/>
            <a:ext cx="9071844" cy="1011450"/>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行動関連項目</a:t>
            </a:r>
            <a:r>
              <a:rPr lang="en-US" altLang="ja-JP" sz="1200" dirty="0">
                <a:solidFill>
                  <a:prstClr val="black"/>
                </a:solidFill>
                <a:latin typeface="Meiryo UI" panose="020B0604030504040204" pitchFamily="50" charset="-128"/>
                <a:ea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rPr>
              <a:t>点以上かつ障がい支援区分５、６の</a:t>
            </a:r>
            <a:r>
              <a:rPr lang="en-US" altLang="ja-JP" sz="1200" dirty="0">
                <a:solidFill>
                  <a:prstClr val="black"/>
                </a:solidFill>
                <a:latin typeface="Meiryo UI" panose="020B0604030504040204" pitchFamily="50" charset="-128"/>
                <a:ea typeface="Meiryo UI" panose="020B0604030504040204" pitchFamily="50" charset="-128"/>
              </a:rPr>
              <a:t>511</a:t>
            </a:r>
            <a:r>
              <a:rPr lang="ja-JP" altLang="en-US" sz="1200" dirty="0">
                <a:solidFill>
                  <a:prstClr val="black"/>
                </a:solidFill>
                <a:latin typeface="Meiryo UI" panose="020B0604030504040204" pitchFamily="50" charset="-128"/>
                <a:ea typeface="Meiryo UI" panose="020B0604030504040204" pitchFamily="50" charset="-128"/>
              </a:rPr>
              <a:t>人のうち、本人への</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地域移行の説明を踏まえた意向確認を行ったのは</a:t>
            </a:r>
            <a:r>
              <a:rPr lang="en-US" altLang="ja-JP" sz="1200" dirty="0">
                <a:solidFill>
                  <a:prstClr val="black"/>
                </a:solidFill>
                <a:latin typeface="Meiryo UI" panose="020B0604030504040204" pitchFamily="50" charset="-128"/>
                <a:ea typeface="Meiryo UI" panose="020B0604030504040204" pitchFamily="50" charset="-128"/>
              </a:rPr>
              <a:t>134</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br>
              <a:rPr lang="en-US" altLang="ja-JP" sz="1200" dirty="0">
                <a:solidFill>
                  <a:prstClr val="black"/>
                </a:solidFill>
                <a:latin typeface="Meiryo UI" panose="020B0604030504040204" pitchFamily="50" charset="-128"/>
                <a:ea typeface="Meiryo UI" panose="020B0604030504040204" pitchFamily="50" charset="-128"/>
              </a:rPr>
            </a:b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家族</a:t>
            </a:r>
            <a:r>
              <a:rPr lang="ja-JP" altLang="en-US" sz="1200" dirty="0">
                <a:solidFill>
                  <a:prstClr val="black"/>
                </a:solidFill>
                <a:latin typeface="Meiryo UI" panose="020B0604030504040204" pitchFamily="50" charset="-128"/>
                <a:ea typeface="Meiryo UI" panose="020B0604030504040204" pitchFamily="50" charset="-128"/>
              </a:rPr>
              <a:t>への</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地域移行の説明を踏まえた意向確認を行ったのは</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156</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人となっている。</a:t>
            </a:r>
            <a:endParaRPr lang="en-US" altLang="ja-JP" sz="1200" dirty="0">
              <a:solidFill>
                <a:srgbClr val="FF0000"/>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en-US" altLang="ja-JP" sz="1200" dirty="0">
                <a:solidFill>
                  <a:schemeClr val="tx1"/>
                </a:solidFill>
                <a:latin typeface="Meiryo UI" panose="020B0604030504040204" pitchFamily="50" charset="-128"/>
                <a:ea typeface="Meiryo UI" panose="020B0604030504040204" pitchFamily="50" charset="-128"/>
              </a:rPr>
              <a:t>511</a:t>
            </a:r>
            <a:r>
              <a:rPr lang="ja-JP" altLang="en-US" sz="1200" dirty="0">
                <a:solidFill>
                  <a:schemeClr val="tx1"/>
                </a:solidFill>
                <a:latin typeface="Meiryo UI" panose="020B0604030504040204" pitchFamily="50" charset="-128"/>
                <a:ea typeface="Meiryo UI" panose="020B0604030504040204" pitchFamily="50" charset="-128"/>
              </a:rPr>
              <a:t>人のうち、</a:t>
            </a:r>
            <a:r>
              <a:rPr lang="en-US" altLang="ja-JP" sz="1200" dirty="0">
                <a:solidFill>
                  <a:schemeClr val="tx1"/>
                </a:solidFill>
                <a:latin typeface="Meiryo UI" panose="020B0604030504040204" pitchFamily="50" charset="-128"/>
                <a:ea typeface="Meiryo UI" panose="020B0604030504040204" pitchFamily="50" charset="-128"/>
              </a:rPr>
              <a:t>31%</a:t>
            </a:r>
            <a:r>
              <a:rPr lang="ja-JP" altLang="en-US" sz="1200" dirty="0">
                <a:solidFill>
                  <a:schemeClr val="tx1"/>
                </a:solidFill>
                <a:latin typeface="Meiryo UI" panose="020B0604030504040204" pitchFamily="50" charset="-128"/>
                <a:ea typeface="Meiryo UI" panose="020B0604030504040204" pitchFamily="50" charset="-128"/>
              </a:rPr>
              <a:t>の</a:t>
            </a:r>
            <a:r>
              <a:rPr lang="en-US" altLang="ja-JP" sz="1200" dirty="0">
                <a:solidFill>
                  <a:schemeClr val="tx1"/>
                </a:solidFill>
                <a:latin typeface="Meiryo UI" panose="020B0604030504040204" pitchFamily="50" charset="-128"/>
                <a:ea typeface="Meiryo UI" panose="020B0604030504040204" pitchFamily="50" charset="-128"/>
              </a:rPr>
              <a:t>158</a:t>
            </a:r>
            <a:r>
              <a:rPr lang="ja-JP" altLang="en-US" sz="1200" dirty="0">
                <a:solidFill>
                  <a:schemeClr val="tx1"/>
                </a:solidFill>
                <a:latin typeface="Meiryo UI" panose="020B0604030504040204" pitchFamily="50" charset="-128"/>
                <a:ea typeface="Meiryo UI" panose="020B0604030504040204" pitchFamily="50" charset="-128"/>
              </a:rPr>
              <a:t>人が地域生活の継続の可能性が検討されないまま待機している。</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en-US" altLang="ja-JP" sz="1200" dirty="0">
                <a:solidFill>
                  <a:schemeClr val="tx1"/>
                </a:solidFill>
                <a:latin typeface="Meiryo UI" panose="020B0604030504040204" pitchFamily="50" charset="-128"/>
                <a:ea typeface="Meiryo UI" panose="020B0604030504040204" pitchFamily="50" charset="-128"/>
              </a:rPr>
              <a:t>511</a:t>
            </a:r>
            <a:r>
              <a:rPr lang="ja-JP" altLang="en-US" sz="1200" dirty="0">
                <a:solidFill>
                  <a:schemeClr val="tx1"/>
                </a:solidFill>
                <a:latin typeface="Meiryo UI" panose="020B0604030504040204" pitchFamily="50" charset="-128"/>
                <a:ea typeface="Meiryo UI" panose="020B0604030504040204" pitchFamily="50" charset="-128"/>
              </a:rPr>
              <a:t>人の待機している理由を見ると、「家族等の希望により待機している」が最も多く</a:t>
            </a:r>
            <a:r>
              <a:rPr lang="en-US" altLang="ja-JP" sz="1200" dirty="0">
                <a:solidFill>
                  <a:schemeClr val="tx1"/>
                </a:solidFill>
                <a:latin typeface="Meiryo UI" panose="020B0604030504040204" pitchFamily="50" charset="-128"/>
                <a:ea typeface="Meiryo UI" panose="020B0604030504040204" pitchFamily="50" charset="-128"/>
              </a:rPr>
              <a:t>370</a:t>
            </a:r>
            <a:r>
              <a:rPr lang="ja-JP" altLang="en-US" sz="1200" dirty="0">
                <a:solidFill>
                  <a:schemeClr val="tx1"/>
                </a:solidFill>
                <a:latin typeface="Meiryo UI" panose="020B0604030504040204" pitchFamily="50" charset="-128"/>
                <a:ea typeface="Meiryo UI" panose="020B0604030504040204" pitchFamily="50" charset="-128"/>
              </a:rPr>
              <a:t>人で、</a:t>
            </a:r>
            <a:r>
              <a:rPr lang="en-US" altLang="ja-JP" sz="1200" dirty="0">
                <a:solidFill>
                  <a:schemeClr val="tx1"/>
                </a:solidFill>
                <a:latin typeface="Meiryo UI" panose="020B0604030504040204" pitchFamily="50" charset="-128"/>
                <a:ea typeface="Meiryo UI" panose="020B0604030504040204" pitchFamily="50" charset="-128"/>
              </a:rPr>
              <a:t>72</a:t>
            </a:r>
            <a:r>
              <a:rPr lang="ja-JP" altLang="en-US" sz="1200" dirty="0">
                <a:solidFill>
                  <a:schemeClr val="tx1"/>
                </a:solidFill>
                <a:latin typeface="Meiryo UI" panose="020B0604030504040204" pitchFamily="50" charset="-128"/>
                <a:ea typeface="Meiryo UI" panose="020B0604030504040204" pitchFamily="50" charset="-128"/>
              </a:rPr>
              <a:t>％を占める。</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12</a:t>
            </a:fld>
            <a:endParaRPr lang="ja-JP" altLang="en-US" dirty="0"/>
          </a:p>
        </p:txBody>
      </p:sp>
      <p:graphicFrame>
        <p:nvGraphicFramePr>
          <p:cNvPr id="14" name="グラフ 13">
            <a:extLst>
              <a:ext uri="{FF2B5EF4-FFF2-40B4-BE49-F238E27FC236}">
                <a16:creationId xmlns:a16="http://schemas.microsoft.com/office/drawing/2014/main" id="{D5DAF4C0-69CB-4995-B1ED-5A79E4EF9BB3}"/>
              </a:ext>
            </a:extLst>
          </p:cNvPr>
          <p:cNvGraphicFramePr/>
          <p:nvPr>
            <p:extLst>
              <p:ext uri="{D42A27DB-BD31-4B8C-83A1-F6EECF244321}">
                <p14:modId xmlns:p14="http://schemas.microsoft.com/office/powerpoint/2010/main" val="1301628050"/>
              </p:ext>
            </p:extLst>
          </p:nvPr>
        </p:nvGraphicFramePr>
        <p:xfrm>
          <a:off x="107504" y="4268118"/>
          <a:ext cx="3563888" cy="2088232"/>
        </p:xfrm>
        <a:graphic>
          <a:graphicData uri="http://schemas.openxmlformats.org/drawingml/2006/chart">
            <c:chart xmlns:c="http://schemas.openxmlformats.org/drawingml/2006/chart" xmlns:r="http://schemas.openxmlformats.org/officeDocument/2006/relationships" r:id="rId3"/>
          </a:graphicData>
        </a:graphic>
      </p:graphicFrame>
      <p:sp>
        <p:nvSpPr>
          <p:cNvPr id="15" name="正方形/長方形 14">
            <a:extLst>
              <a:ext uri="{FF2B5EF4-FFF2-40B4-BE49-F238E27FC236}">
                <a16:creationId xmlns:a16="http://schemas.microsoft.com/office/drawing/2014/main" id="{E0342D0F-88CB-4CD6-B7EA-AE8E820F5210}"/>
              </a:ext>
            </a:extLst>
          </p:cNvPr>
          <p:cNvSpPr/>
          <p:nvPr/>
        </p:nvSpPr>
        <p:spPr>
          <a:xfrm>
            <a:off x="503880" y="3821437"/>
            <a:ext cx="2555952" cy="221023"/>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地域生活の継続の可能性の検討</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6071A65B-7C4C-4899-867D-4A3E2A6AC6B0}"/>
              </a:ext>
            </a:extLst>
          </p:cNvPr>
          <p:cNvSpPr txBox="1"/>
          <p:nvPr/>
        </p:nvSpPr>
        <p:spPr>
          <a:xfrm>
            <a:off x="2594055" y="4042460"/>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511</a:t>
            </a:r>
            <a:endParaRPr kumimoji="1" lang="ja-JP" altLang="en-US" sz="1200" b="1" dirty="0">
              <a:latin typeface="Calibri" panose="020F0502020204030204" pitchFamily="34" charset="0"/>
              <a:cs typeface="Calibri" panose="020F0502020204030204" pitchFamily="34" charset="0"/>
            </a:endParaRPr>
          </a:p>
        </p:txBody>
      </p:sp>
      <p:sp>
        <p:nvSpPr>
          <p:cNvPr id="19" name="正方形/長方形 18">
            <a:extLst>
              <a:ext uri="{FF2B5EF4-FFF2-40B4-BE49-F238E27FC236}">
                <a16:creationId xmlns:a16="http://schemas.microsoft.com/office/drawing/2014/main" id="{D5B12000-FD08-4232-B11E-A5918CB621A1}"/>
              </a:ext>
            </a:extLst>
          </p:cNvPr>
          <p:cNvSpPr/>
          <p:nvPr/>
        </p:nvSpPr>
        <p:spPr>
          <a:xfrm>
            <a:off x="3059832" y="1819675"/>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地域移行の説明と意向確認</a:t>
            </a:r>
          </a:p>
        </p:txBody>
      </p:sp>
      <p:graphicFrame>
        <p:nvGraphicFramePr>
          <p:cNvPr id="20" name="表 19">
            <a:extLst>
              <a:ext uri="{FF2B5EF4-FFF2-40B4-BE49-F238E27FC236}">
                <a16:creationId xmlns:a16="http://schemas.microsoft.com/office/drawing/2014/main" id="{DBFA683A-ED15-46D8-88E8-45CB5743A3B5}"/>
              </a:ext>
            </a:extLst>
          </p:cNvPr>
          <p:cNvGraphicFramePr>
            <a:graphicFrameLocks noGrp="1"/>
          </p:cNvGraphicFramePr>
          <p:nvPr/>
        </p:nvGraphicFramePr>
        <p:xfrm>
          <a:off x="2373301" y="2157852"/>
          <a:ext cx="3908513" cy="1370040"/>
        </p:xfrm>
        <a:graphic>
          <a:graphicData uri="http://schemas.openxmlformats.org/drawingml/2006/table">
            <a:tbl>
              <a:tblPr firstRow="1" bandRow="1">
                <a:tableStyleId>{69CF1AB2-1976-4502-BF36-3FF5EA218861}</a:tableStyleId>
              </a:tblPr>
              <a:tblGrid>
                <a:gridCol w="1152128">
                  <a:extLst>
                    <a:ext uri="{9D8B030D-6E8A-4147-A177-3AD203B41FA5}">
                      <a16:colId xmlns:a16="http://schemas.microsoft.com/office/drawing/2014/main" val="4206567204"/>
                    </a:ext>
                  </a:extLst>
                </a:gridCol>
                <a:gridCol w="1152128">
                  <a:extLst>
                    <a:ext uri="{9D8B030D-6E8A-4147-A177-3AD203B41FA5}">
                      <a16:colId xmlns:a16="http://schemas.microsoft.com/office/drawing/2014/main" val="4227561102"/>
                    </a:ext>
                  </a:extLst>
                </a:gridCol>
                <a:gridCol w="1152128">
                  <a:extLst>
                    <a:ext uri="{9D8B030D-6E8A-4147-A177-3AD203B41FA5}">
                      <a16:colId xmlns:a16="http://schemas.microsoft.com/office/drawing/2014/main" val="2350263201"/>
                    </a:ext>
                  </a:extLst>
                </a:gridCol>
                <a:gridCol w="452129">
                  <a:extLst>
                    <a:ext uri="{9D8B030D-6E8A-4147-A177-3AD203B41FA5}">
                      <a16:colId xmlns:a16="http://schemas.microsoft.com/office/drawing/2014/main" val="2766326359"/>
                    </a:ext>
                  </a:extLst>
                </a:gridCol>
              </a:tblGrid>
              <a:tr h="272044">
                <a:tc>
                  <a:txBody>
                    <a:bodyPr/>
                    <a:lstStyle/>
                    <a:p>
                      <a:endParaRPr kumimoji="1" lang="ja-JP" altLang="en-US" sz="900" dirty="0">
                        <a:latin typeface="Calibri" panose="020F0502020204030204" pitchFamily="34" charset="0"/>
                        <a:cs typeface="Calibri" panose="020F0502020204030204" pitchFamily="34" charset="0"/>
                      </a:endParaRPr>
                    </a:p>
                  </a:txBody>
                  <a:tcPr marL="36000" marR="36000" marT="36000" marB="36000"/>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家族への説明及び</a:t>
                      </a:r>
                      <a:endParaRPr kumimoji="1" lang="en-US" altLang="ja-JP" sz="1000" dirty="0">
                        <a:solidFill>
                          <a:schemeClr val="tx1"/>
                        </a:solidFill>
                        <a:latin typeface="Calibri" panose="020F0502020204030204" pitchFamily="34" charset="0"/>
                        <a:cs typeface="Calibri" panose="020F0502020204030204" pitchFamily="34" charset="0"/>
                      </a:endParaRPr>
                    </a:p>
                    <a:p>
                      <a:r>
                        <a:rPr kumimoji="1" lang="ja-JP" altLang="en-US" sz="1000" dirty="0">
                          <a:solidFill>
                            <a:schemeClr val="tx1"/>
                          </a:solidFill>
                          <a:latin typeface="Calibri" panose="020F0502020204030204" pitchFamily="34" charset="0"/>
                          <a:cs typeface="Calibri" panose="020F0502020204030204" pitchFamily="34" charset="0"/>
                        </a:rPr>
                        <a:t>意向確認　有</a:t>
                      </a:r>
                    </a:p>
                  </a:txBody>
                  <a:tcPr marL="36000" marR="36000" marT="36000" marB="36000">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家族への説明及び</a:t>
                      </a:r>
                      <a:endParaRPr kumimoji="1" lang="en-US" altLang="ja-JP" sz="1000" dirty="0">
                        <a:solidFill>
                          <a:schemeClr val="tx1"/>
                        </a:solidFill>
                        <a:latin typeface="Calibri" panose="020F0502020204030204" pitchFamily="34" charset="0"/>
                        <a:cs typeface="Calibri" panose="020F0502020204030204" pitchFamily="34" charset="0"/>
                      </a:endParaRPr>
                    </a:p>
                    <a:p>
                      <a:r>
                        <a:rPr kumimoji="1" lang="ja-JP" altLang="en-US" sz="1000" dirty="0">
                          <a:solidFill>
                            <a:schemeClr val="tx1"/>
                          </a:solidFill>
                          <a:latin typeface="Calibri" panose="020F0502020204030204" pitchFamily="34" charset="0"/>
                          <a:cs typeface="Calibri" panose="020F0502020204030204" pitchFamily="34" charset="0"/>
                        </a:rPr>
                        <a:t>意向確認　無</a:t>
                      </a:r>
                    </a:p>
                  </a:txBody>
                  <a:tcPr marL="36000" marR="36000" marT="36000" marB="36000">
                    <a:solidFill>
                      <a:schemeClr val="accent1">
                        <a:lumMod val="40000"/>
                        <a:lumOff val="60000"/>
                      </a:schemeClr>
                    </a:solidFill>
                  </a:tcPr>
                </a:tc>
                <a:tc>
                  <a:txBody>
                    <a:bodyPr/>
                    <a:lstStyle/>
                    <a:p>
                      <a:pPr algn="ctr"/>
                      <a:r>
                        <a:rPr kumimoji="1" lang="ja-JP" altLang="en-US" sz="1000" dirty="0">
                          <a:solidFill>
                            <a:schemeClr val="tx1"/>
                          </a:solidFill>
                        </a:rPr>
                        <a:t>計</a:t>
                      </a:r>
                      <a:endParaRPr kumimoji="1" lang="ja-JP" altLang="en-US" sz="1000" dirty="0">
                        <a:solidFill>
                          <a:schemeClr val="tx1"/>
                        </a:solidFill>
                        <a:latin typeface="Calibri" panose="020F0502020204030204" pitchFamily="34" charset="0"/>
                        <a:cs typeface="Calibri" panose="020F0502020204030204" pitchFamily="34" charset="0"/>
                      </a:endParaRPr>
                    </a:p>
                  </a:txBody>
                  <a:tcPr marL="36000" marR="36000" marT="36000" marB="36000" anchor="ctr"/>
                </a:tc>
                <a:extLst>
                  <a:ext uri="{0D108BD9-81ED-4DB2-BD59-A6C34878D82A}">
                    <a16:rowId xmlns:a16="http://schemas.microsoft.com/office/drawing/2014/main" val="3230365364"/>
                  </a:ext>
                </a:extLst>
              </a:tr>
              <a:tr h="252329">
                <a:tc>
                  <a:txBody>
                    <a:bodyPr/>
                    <a:lstStyle/>
                    <a:p>
                      <a:r>
                        <a:rPr kumimoji="1" lang="ja-JP" altLang="en-US" sz="1000" b="1" dirty="0">
                          <a:latin typeface="Calibri" panose="020F0502020204030204" pitchFamily="34" charset="0"/>
                          <a:cs typeface="Calibri" panose="020F0502020204030204" pitchFamily="34" charset="0"/>
                        </a:rPr>
                        <a:t>本人への説明及び</a:t>
                      </a:r>
                      <a:endParaRPr kumimoji="1" lang="en-US" altLang="ja-JP" sz="1000" b="1" dirty="0">
                        <a:latin typeface="Calibri" panose="020F0502020204030204" pitchFamily="34" charset="0"/>
                        <a:cs typeface="Calibri" panose="020F0502020204030204" pitchFamily="34" charset="0"/>
                      </a:endParaRPr>
                    </a:p>
                    <a:p>
                      <a:r>
                        <a:rPr kumimoji="1" lang="ja-JP" altLang="en-US" sz="1000" b="1" dirty="0">
                          <a:latin typeface="Calibri" panose="020F0502020204030204" pitchFamily="34" charset="0"/>
                          <a:cs typeface="Calibri" panose="020F0502020204030204" pitchFamily="34" charset="0"/>
                        </a:rPr>
                        <a:t>意向確認　有</a:t>
                      </a:r>
                    </a:p>
                  </a:txBody>
                  <a:tcPr marL="36000" marR="36000" marT="36000" marB="36000">
                    <a:solidFill>
                      <a:schemeClr val="accent1">
                        <a:lumMod val="40000"/>
                        <a:lumOff val="60000"/>
                      </a:schemeClr>
                    </a:solidFill>
                  </a:tcPr>
                </a:tc>
                <a:tc>
                  <a:txBody>
                    <a:bodyPr/>
                    <a:lstStyle/>
                    <a:p>
                      <a:r>
                        <a:rPr kumimoji="1" lang="en-US" altLang="ja-JP" sz="1100" dirty="0">
                          <a:latin typeface="Calibri" panose="020F0502020204030204" pitchFamily="34" charset="0"/>
                          <a:cs typeface="Calibri" panose="020F0502020204030204" pitchFamily="34" charset="0"/>
                        </a:rPr>
                        <a:t>131</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solidFill>
                  </a:tcPr>
                </a:tc>
                <a:tc>
                  <a:txBody>
                    <a:bodyPr/>
                    <a:lstStyle/>
                    <a:p>
                      <a:r>
                        <a:rPr kumimoji="1" lang="en-US" altLang="ja-JP" sz="1100" dirty="0">
                          <a:latin typeface="Calibri" panose="020F0502020204030204" pitchFamily="34" charset="0"/>
                          <a:cs typeface="Calibri" panose="020F0502020204030204" pitchFamily="34" charset="0"/>
                        </a:rPr>
                        <a:t>3</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solidFill>
                  </a:tcPr>
                </a:tc>
                <a:tc>
                  <a:txBody>
                    <a:bodyPr/>
                    <a:lstStyle/>
                    <a:p>
                      <a:r>
                        <a:rPr kumimoji="1" lang="en-US" altLang="ja-JP" sz="1100" dirty="0">
                          <a:latin typeface="Calibri" panose="020F0502020204030204" pitchFamily="34" charset="0"/>
                          <a:cs typeface="Calibri" panose="020F0502020204030204" pitchFamily="34" charset="0"/>
                        </a:rPr>
                        <a:t>134</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lumMod val="95000"/>
                      </a:schemeClr>
                    </a:solidFill>
                  </a:tcPr>
                </a:tc>
                <a:extLst>
                  <a:ext uri="{0D108BD9-81ED-4DB2-BD59-A6C34878D82A}">
                    <a16:rowId xmlns:a16="http://schemas.microsoft.com/office/drawing/2014/main" val="1607442925"/>
                  </a:ext>
                </a:extLst>
              </a:tr>
              <a:tr h="274378">
                <a:tc>
                  <a:txBody>
                    <a:bodyPr/>
                    <a:lstStyle/>
                    <a:p>
                      <a:r>
                        <a:rPr kumimoji="1" lang="ja-JP" altLang="en-US" sz="1000" b="1" dirty="0"/>
                        <a:t>本人への説明及び</a:t>
                      </a:r>
                      <a:endParaRPr kumimoji="1" lang="en-US" altLang="ja-JP" sz="1000" b="1" dirty="0"/>
                    </a:p>
                    <a:p>
                      <a:r>
                        <a:rPr kumimoji="1" lang="ja-JP" altLang="en-US" sz="1000" b="1" dirty="0"/>
                        <a:t>意向確認　無</a:t>
                      </a:r>
                      <a:endParaRPr kumimoji="1" lang="ja-JP" altLang="en-US" sz="1000" b="1" dirty="0">
                        <a:latin typeface="Calibri" panose="020F0502020204030204" pitchFamily="34" charset="0"/>
                        <a:cs typeface="Calibri" panose="020F0502020204030204" pitchFamily="34" charset="0"/>
                      </a:endParaRPr>
                    </a:p>
                  </a:txBody>
                  <a:tcPr marL="36000" marR="36000" marT="36000" marB="36000">
                    <a:solidFill>
                      <a:schemeClr val="accent1">
                        <a:lumMod val="40000"/>
                        <a:lumOff val="60000"/>
                      </a:schemeClr>
                    </a:solidFill>
                  </a:tcPr>
                </a:tc>
                <a:tc>
                  <a:txBody>
                    <a:bodyPr/>
                    <a:lstStyle/>
                    <a:p>
                      <a:r>
                        <a:rPr kumimoji="1" lang="en-US" altLang="ja-JP" sz="1100" dirty="0">
                          <a:latin typeface="Calibri" panose="020F0502020204030204" pitchFamily="34" charset="0"/>
                          <a:cs typeface="Calibri" panose="020F0502020204030204" pitchFamily="34" charset="0"/>
                        </a:rPr>
                        <a:t>25</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solidFill>
                  </a:tcPr>
                </a:tc>
                <a:tc>
                  <a:txBody>
                    <a:bodyPr/>
                    <a:lstStyle/>
                    <a:p>
                      <a:r>
                        <a:rPr kumimoji="1" lang="en-US" altLang="ja-JP" sz="1100" dirty="0">
                          <a:latin typeface="Calibri" panose="020F0502020204030204" pitchFamily="34" charset="0"/>
                          <a:cs typeface="Calibri" panose="020F0502020204030204" pitchFamily="34" charset="0"/>
                        </a:rPr>
                        <a:t>352</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solidFill>
                  </a:tcPr>
                </a:tc>
                <a:tc>
                  <a:txBody>
                    <a:bodyPr/>
                    <a:lstStyle/>
                    <a:p>
                      <a:r>
                        <a:rPr kumimoji="1" lang="en-US" altLang="ja-JP" sz="1100" dirty="0">
                          <a:latin typeface="Calibri" panose="020F0502020204030204" pitchFamily="34" charset="0"/>
                          <a:cs typeface="Calibri" panose="020F0502020204030204" pitchFamily="34" charset="0"/>
                        </a:rPr>
                        <a:t>377</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lumMod val="95000"/>
                      </a:schemeClr>
                    </a:solidFill>
                  </a:tcPr>
                </a:tc>
                <a:extLst>
                  <a:ext uri="{0D108BD9-81ED-4DB2-BD59-A6C34878D82A}">
                    <a16:rowId xmlns:a16="http://schemas.microsoft.com/office/drawing/2014/main" val="3180501155"/>
                  </a:ext>
                </a:extLst>
              </a:tr>
              <a:tr h="215545">
                <a:tc>
                  <a:txBody>
                    <a:bodyPr/>
                    <a:lstStyle/>
                    <a:p>
                      <a:r>
                        <a:rPr kumimoji="1" lang="ja-JP" altLang="en-US" sz="1000" b="1" dirty="0"/>
                        <a:t>計</a:t>
                      </a:r>
                      <a:endParaRPr kumimoji="1" lang="ja-JP" altLang="en-US" sz="1000" b="1" dirty="0">
                        <a:latin typeface="Calibri" panose="020F0502020204030204" pitchFamily="34" charset="0"/>
                        <a:cs typeface="Calibri" panose="020F0502020204030204" pitchFamily="34" charset="0"/>
                      </a:endParaRPr>
                    </a:p>
                  </a:txBody>
                  <a:tcPr marL="36000" marR="36000" marT="36000" marB="36000" anchor="ctr"/>
                </a:tc>
                <a:tc>
                  <a:txBody>
                    <a:bodyPr/>
                    <a:lstStyle/>
                    <a:p>
                      <a:r>
                        <a:rPr kumimoji="1" lang="en-US" altLang="ja-JP" sz="1100" dirty="0">
                          <a:latin typeface="Calibri" panose="020F0502020204030204" pitchFamily="34" charset="0"/>
                          <a:cs typeface="Calibri" panose="020F0502020204030204" pitchFamily="34" charset="0"/>
                        </a:rPr>
                        <a:t>156</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lumMod val="95000"/>
                      </a:schemeClr>
                    </a:solidFill>
                  </a:tcPr>
                </a:tc>
                <a:tc>
                  <a:txBody>
                    <a:bodyPr/>
                    <a:lstStyle/>
                    <a:p>
                      <a:r>
                        <a:rPr kumimoji="1" lang="en-US" altLang="ja-JP" sz="1100" dirty="0">
                          <a:latin typeface="Calibri" panose="020F0502020204030204" pitchFamily="34" charset="0"/>
                          <a:cs typeface="Calibri" panose="020F0502020204030204" pitchFamily="34" charset="0"/>
                        </a:rPr>
                        <a:t>355</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lumMod val="95000"/>
                      </a:schemeClr>
                    </a:solidFill>
                  </a:tcPr>
                </a:tc>
                <a:tc>
                  <a:txBody>
                    <a:bodyPr/>
                    <a:lstStyle/>
                    <a:p>
                      <a:r>
                        <a:rPr kumimoji="1" lang="en-US" altLang="ja-JP" sz="1100" dirty="0">
                          <a:latin typeface="Calibri" panose="020F0502020204030204" pitchFamily="34" charset="0"/>
                          <a:cs typeface="Calibri" panose="020F0502020204030204" pitchFamily="34" charset="0"/>
                        </a:rPr>
                        <a:t>511</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lumMod val="95000"/>
                      </a:schemeClr>
                    </a:solidFill>
                  </a:tcPr>
                </a:tc>
                <a:extLst>
                  <a:ext uri="{0D108BD9-81ED-4DB2-BD59-A6C34878D82A}">
                    <a16:rowId xmlns:a16="http://schemas.microsoft.com/office/drawing/2014/main" val="2079216208"/>
                  </a:ext>
                </a:extLst>
              </a:tr>
            </a:tbl>
          </a:graphicData>
        </a:graphic>
      </p:graphicFrame>
      <p:sp>
        <p:nvSpPr>
          <p:cNvPr id="21" name="テキスト ボックス 20">
            <a:extLst>
              <a:ext uri="{FF2B5EF4-FFF2-40B4-BE49-F238E27FC236}">
                <a16:creationId xmlns:a16="http://schemas.microsoft.com/office/drawing/2014/main" id="{70203271-F4FE-4975-B9A9-640B4DFBCC80}"/>
              </a:ext>
            </a:extLst>
          </p:cNvPr>
          <p:cNvSpPr txBox="1"/>
          <p:nvPr/>
        </p:nvSpPr>
        <p:spPr>
          <a:xfrm>
            <a:off x="5187297" y="1826834"/>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N=511</a:t>
            </a:r>
            <a:endParaRPr kumimoji="1" lang="ja-JP" altLang="en-US" sz="1200" b="1" dirty="0">
              <a:latin typeface="Calibri" panose="020F0502020204030204" pitchFamily="34" charset="0"/>
              <a:cs typeface="Calibri" panose="020F0502020204030204" pitchFamily="34" charset="0"/>
            </a:endParaRPr>
          </a:p>
        </p:txBody>
      </p:sp>
      <p:graphicFrame>
        <p:nvGraphicFramePr>
          <p:cNvPr id="22" name="グラフ 21">
            <a:extLst>
              <a:ext uri="{FF2B5EF4-FFF2-40B4-BE49-F238E27FC236}">
                <a16:creationId xmlns:a16="http://schemas.microsoft.com/office/drawing/2014/main" id="{354F38F1-682D-4B75-AE45-22D01442F690}"/>
              </a:ext>
            </a:extLst>
          </p:cNvPr>
          <p:cNvGraphicFramePr/>
          <p:nvPr>
            <p:extLst>
              <p:ext uri="{D42A27DB-BD31-4B8C-83A1-F6EECF244321}">
                <p14:modId xmlns:p14="http://schemas.microsoft.com/office/powerpoint/2010/main" val="3026972830"/>
              </p:ext>
            </p:extLst>
          </p:nvPr>
        </p:nvGraphicFramePr>
        <p:xfrm>
          <a:off x="3802782" y="3931592"/>
          <a:ext cx="5304558" cy="3024598"/>
        </p:xfrm>
        <a:graphic>
          <a:graphicData uri="http://schemas.openxmlformats.org/drawingml/2006/chart">
            <c:chart xmlns:c="http://schemas.openxmlformats.org/drawingml/2006/chart" xmlns:r="http://schemas.openxmlformats.org/officeDocument/2006/relationships" r:id="rId4"/>
          </a:graphicData>
        </a:graphic>
      </p:graphicFrame>
      <p:sp>
        <p:nvSpPr>
          <p:cNvPr id="23" name="正方形/長方形 22">
            <a:extLst>
              <a:ext uri="{FF2B5EF4-FFF2-40B4-BE49-F238E27FC236}">
                <a16:creationId xmlns:a16="http://schemas.microsoft.com/office/drawing/2014/main" id="{B5A66D47-D18D-4E86-BD4E-6ED8A0A9D7E2}"/>
              </a:ext>
            </a:extLst>
          </p:cNvPr>
          <p:cNvSpPr/>
          <p:nvPr/>
        </p:nvSpPr>
        <p:spPr>
          <a:xfrm>
            <a:off x="3975747" y="3812822"/>
            <a:ext cx="1568695" cy="229638"/>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待機している理由</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582DF808-77C4-4482-B2A9-FB44D8AFE91A}"/>
              </a:ext>
            </a:extLst>
          </p:cNvPr>
          <p:cNvSpPr txBox="1"/>
          <p:nvPr/>
        </p:nvSpPr>
        <p:spPr>
          <a:xfrm>
            <a:off x="5529238" y="3765461"/>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N=511</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75233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1" name="グラフ 10">
            <a:extLst>
              <a:ext uri="{FF2B5EF4-FFF2-40B4-BE49-F238E27FC236}">
                <a16:creationId xmlns:a16="http://schemas.microsoft.com/office/drawing/2014/main" id="{6B06B294-40A5-043E-07B4-F931F7E800D1}"/>
              </a:ext>
            </a:extLst>
          </p:cNvPr>
          <p:cNvGraphicFramePr/>
          <p:nvPr>
            <p:extLst>
              <p:ext uri="{D42A27DB-BD31-4B8C-83A1-F6EECF244321}">
                <p14:modId xmlns:p14="http://schemas.microsoft.com/office/powerpoint/2010/main" val="3172077301"/>
              </p:ext>
            </p:extLst>
          </p:nvPr>
        </p:nvGraphicFramePr>
        <p:xfrm>
          <a:off x="4495686" y="4364842"/>
          <a:ext cx="4828842" cy="3024598"/>
        </p:xfrm>
        <a:graphic>
          <a:graphicData uri="http://schemas.openxmlformats.org/drawingml/2006/chart">
            <c:chart xmlns:c="http://schemas.openxmlformats.org/drawingml/2006/chart" xmlns:r="http://schemas.openxmlformats.org/officeDocument/2006/relationships" r:id="rId3"/>
          </a:graphicData>
        </a:graphic>
      </p:graphicFrame>
      <p:sp>
        <p:nvSpPr>
          <p:cNvPr id="3" name="テキスト ボックス 2"/>
          <p:cNvSpPr txBox="1"/>
          <p:nvPr/>
        </p:nvSpPr>
        <p:spPr>
          <a:xfrm>
            <a:off x="35496" y="101635"/>
            <a:ext cx="9071844" cy="584775"/>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地域移行の説明と意向確認の有無による待機理由の比較</a:t>
            </a:r>
            <a:endParaRPr lang="en-US" altLang="ja-JP" b="1"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a:t>
            </a: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en-US" altLang="ja-JP"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967</a:t>
            </a:r>
            <a:r>
              <a:rPr lang="ja-JP" altLang="en-US" sz="1200" b="1" dirty="0">
                <a:latin typeface="Meiryo UI" panose="020B0604030504040204" pitchFamily="50" charset="-128"/>
                <a:ea typeface="Meiryo UI" panose="020B0604030504040204" pitchFamily="50" charset="-128"/>
              </a:rPr>
              <a:t> （</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待機する理由が不明の</a:t>
            </a:r>
            <a:r>
              <a:rPr lang="en-US" altLang="ja-JP" sz="1200" b="1" dirty="0">
                <a:latin typeface="Meiryo UI" panose="020B0604030504040204" pitchFamily="50" charset="-128"/>
                <a:ea typeface="Meiryo UI" panose="020B0604030504040204" pitchFamily="50" charset="-128"/>
              </a:rPr>
              <a:t>266</a:t>
            </a:r>
            <a:r>
              <a:rPr lang="ja-JP" altLang="en-US" sz="1200" b="1" dirty="0">
                <a:latin typeface="Meiryo UI" panose="020B0604030504040204" pitchFamily="50" charset="-128"/>
                <a:ea typeface="Meiryo UI" panose="020B0604030504040204" pitchFamily="50" charset="-128"/>
              </a:rPr>
              <a:t>人を除く）</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37" name="正方形/長方形 36"/>
          <p:cNvSpPr/>
          <p:nvPr/>
        </p:nvSpPr>
        <p:spPr>
          <a:xfrm>
            <a:off x="35496" y="745862"/>
            <a:ext cx="9071844" cy="727366"/>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本人及び家族への地域移行の説明を踏まえた意向確認の有無による、待機理由の比較をすると、本人及び家族に地域移行を踏まえた意向確認を行っている場合は「家族の希望による待機」が</a:t>
            </a:r>
            <a:r>
              <a:rPr lang="en-US" altLang="ja-JP" sz="1200" dirty="0">
                <a:solidFill>
                  <a:prstClr val="black"/>
                </a:solidFill>
                <a:latin typeface="Meiryo UI" panose="020B0604030504040204" pitchFamily="50" charset="-128"/>
                <a:ea typeface="Meiryo UI" panose="020B0604030504040204" pitchFamily="50" charset="-128"/>
              </a:rPr>
              <a:t>57</a:t>
            </a:r>
            <a:r>
              <a:rPr lang="ja-JP" altLang="en-US" sz="1200" dirty="0">
                <a:solidFill>
                  <a:prstClr val="black"/>
                </a:solidFill>
                <a:latin typeface="Meiryo UI" panose="020B0604030504040204" pitchFamily="50" charset="-128"/>
                <a:ea typeface="Meiryo UI" panose="020B0604030504040204" pitchFamily="50" charset="-128"/>
              </a:rPr>
              <a:t>％に対して、行っていない場合は「家族の希望による待機」が</a:t>
            </a:r>
            <a:r>
              <a:rPr lang="en-US" altLang="ja-JP" sz="1200" dirty="0">
                <a:solidFill>
                  <a:prstClr val="black"/>
                </a:solidFill>
                <a:latin typeface="Meiryo UI" panose="020B0604030504040204" pitchFamily="50" charset="-128"/>
                <a:ea typeface="Meiryo UI" panose="020B0604030504040204" pitchFamily="50" charset="-128"/>
              </a:rPr>
              <a:t>82</a:t>
            </a:r>
            <a:r>
              <a:rPr lang="ja-JP" altLang="en-US" sz="1200" dirty="0">
                <a:solidFill>
                  <a:prstClr val="black"/>
                </a:solidFill>
                <a:latin typeface="Meiryo UI" panose="020B0604030504040204" pitchFamily="50" charset="-128"/>
                <a:ea typeface="Meiryo UI" panose="020B0604030504040204" pitchFamily="50" charset="-128"/>
              </a:rPr>
              <a:t>％になり、地域移行の説明</a:t>
            </a:r>
            <a:br>
              <a:rPr lang="en-US" altLang="ja-JP" sz="1200" dirty="0">
                <a:solidFill>
                  <a:prstClr val="black"/>
                </a:solidFill>
                <a:latin typeface="Meiryo UI" panose="020B0604030504040204" pitchFamily="50" charset="-128"/>
                <a:ea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rPr>
              <a:t>を踏まえた意向確認を行うことによって、施設入所の必要性の精査や家族の不安の解消につながるものと考えられる。</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910107" y="6492875"/>
            <a:ext cx="2133600" cy="365125"/>
          </a:xfrm>
        </p:spPr>
        <p:txBody>
          <a:bodyPr/>
          <a:lstStyle/>
          <a:p>
            <a:fld id="{1C2C60DF-5D73-46A2-8FFF-B4A756D3B2D0}" type="slidenum">
              <a:rPr lang="ja-JP" altLang="en-US" smtClean="0"/>
              <a:pPr/>
              <a:t>13</a:t>
            </a:fld>
            <a:endParaRPr lang="ja-JP" altLang="en-US" dirty="0"/>
          </a:p>
        </p:txBody>
      </p:sp>
      <p:sp>
        <p:nvSpPr>
          <p:cNvPr id="5" name="正方形/長方形 4">
            <a:extLst>
              <a:ext uri="{FF2B5EF4-FFF2-40B4-BE49-F238E27FC236}">
                <a16:creationId xmlns:a16="http://schemas.microsoft.com/office/drawing/2014/main" id="{0EC19FF3-707D-BA14-AEF9-0006A2617A94}"/>
              </a:ext>
            </a:extLst>
          </p:cNvPr>
          <p:cNvSpPr/>
          <p:nvPr/>
        </p:nvSpPr>
        <p:spPr>
          <a:xfrm>
            <a:off x="2080287" y="1628800"/>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地域移行の説明と意向確認</a:t>
            </a:r>
          </a:p>
        </p:txBody>
      </p:sp>
      <p:graphicFrame>
        <p:nvGraphicFramePr>
          <p:cNvPr id="6" name="表 4">
            <a:extLst>
              <a:ext uri="{FF2B5EF4-FFF2-40B4-BE49-F238E27FC236}">
                <a16:creationId xmlns:a16="http://schemas.microsoft.com/office/drawing/2014/main" id="{5F3425E3-87FB-5148-D128-310C0A41E218}"/>
              </a:ext>
            </a:extLst>
          </p:cNvPr>
          <p:cNvGraphicFramePr>
            <a:graphicFrameLocks noGrp="1"/>
          </p:cNvGraphicFramePr>
          <p:nvPr>
            <p:extLst>
              <p:ext uri="{D42A27DB-BD31-4B8C-83A1-F6EECF244321}">
                <p14:modId xmlns:p14="http://schemas.microsoft.com/office/powerpoint/2010/main" val="1206822611"/>
              </p:ext>
            </p:extLst>
          </p:nvPr>
        </p:nvGraphicFramePr>
        <p:xfrm>
          <a:off x="2103647" y="1934586"/>
          <a:ext cx="4268553" cy="1642084"/>
        </p:xfrm>
        <a:graphic>
          <a:graphicData uri="http://schemas.openxmlformats.org/drawingml/2006/table">
            <a:tbl>
              <a:tblPr firstRow="1" bandRow="1">
                <a:tableStyleId>{69CF1AB2-1976-4502-BF36-3FF5EA218861}</a:tableStyleId>
              </a:tblPr>
              <a:tblGrid>
                <a:gridCol w="1152128">
                  <a:extLst>
                    <a:ext uri="{9D8B030D-6E8A-4147-A177-3AD203B41FA5}">
                      <a16:colId xmlns:a16="http://schemas.microsoft.com/office/drawing/2014/main" val="4206567204"/>
                    </a:ext>
                  </a:extLst>
                </a:gridCol>
                <a:gridCol w="1152128">
                  <a:extLst>
                    <a:ext uri="{9D8B030D-6E8A-4147-A177-3AD203B41FA5}">
                      <a16:colId xmlns:a16="http://schemas.microsoft.com/office/drawing/2014/main" val="4227561102"/>
                    </a:ext>
                  </a:extLst>
                </a:gridCol>
                <a:gridCol w="1152128">
                  <a:extLst>
                    <a:ext uri="{9D8B030D-6E8A-4147-A177-3AD203B41FA5}">
                      <a16:colId xmlns:a16="http://schemas.microsoft.com/office/drawing/2014/main" val="2350263201"/>
                    </a:ext>
                  </a:extLst>
                </a:gridCol>
                <a:gridCol w="360040">
                  <a:extLst>
                    <a:ext uri="{9D8B030D-6E8A-4147-A177-3AD203B41FA5}">
                      <a16:colId xmlns:a16="http://schemas.microsoft.com/office/drawing/2014/main" val="1268467682"/>
                    </a:ext>
                  </a:extLst>
                </a:gridCol>
                <a:gridCol w="452129">
                  <a:extLst>
                    <a:ext uri="{9D8B030D-6E8A-4147-A177-3AD203B41FA5}">
                      <a16:colId xmlns:a16="http://schemas.microsoft.com/office/drawing/2014/main" val="2766326359"/>
                    </a:ext>
                  </a:extLst>
                </a:gridCol>
              </a:tblGrid>
              <a:tr h="272044">
                <a:tc>
                  <a:txBody>
                    <a:bodyPr/>
                    <a:lstStyle/>
                    <a:p>
                      <a:endParaRPr kumimoji="1" lang="ja-JP" altLang="en-US" sz="900" dirty="0">
                        <a:latin typeface="Calibri" panose="020F0502020204030204" pitchFamily="34" charset="0"/>
                        <a:cs typeface="Calibri" panose="020F0502020204030204" pitchFamily="34" charset="0"/>
                      </a:endParaRPr>
                    </a:p>
                  </a:txBody>
                  <a:tcPr marL="36000" marR="36000" marT="36000" marB="36000"/>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家族への説明及び</a:t>
                      </a:r>
                      <a:endParaRPr kumimoji="1" lang="en-US" altLang="ja-JP" sz="1000" dirty="0">
                        <a:solidFill>
                          <a:schemeClr val="tx1"/>
                        </a:solidFill>
                        <a:latin typeface="Calibri" panose="020F0502020204030204" pitchFamily="34" charset="0"/>
                        <a:cs typeface="Calibri" panose="020F0502020204030204" pitchFamily="34" charset="0"/>
                      </a:endParaRPr>
                    </a:p>
                    <a:p>
                      <a:r>
                        <a:rPr kumimoji="1" lang="ja-JP" altLang="en-US" sz="1000" dirty="0">
                          <a:solidFill>
                            <a:schemeClr val="tx1"/>
                          </a:solidFill>
                          <a:latin typeface="Calibri" panose="020F0502020204030204" pitchFamily="34" charset="0"/>
                          <a:cs typeface="Calibri" panose="020F0502020204030204" pitchFamily="34" charset="0"/>
                        </a:rPr>
                        <a:t>意向確認　有</a:t>
                      </a:r>
                    </a:p>
                  </a:txBody>
                  <a:tcPr marL="36000" marR="36000" marT="36000" marB="36000">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家族への説明及び</a:t>
                      </a:r>
                      <a:endParaRPr kumimoji="1" lang="en-US" altLang="ja-JP" sz="1000" dirty="0">
                        <a:solidFill>
                          <a:schemeClr val="tx1"/>
                        </a:solidFill>
                        <a:latin typeface="Calibri" panose="020F0502020204030204" pitchFamily="34" charset="0"/>
                        <a:cs typeface="Calibri" panose="020F0502020204030204" pitchFamily="34" charset="0"/>
                      </a:endParaRPr>
                    </a:p>
                    <a:p>
                      <a:r>
                        <a:rPr kumimoji="1" lang="ja-JP" altLang="en-US" sz="1000" dirty="0">
                          <a:solidFill>
                            <a:schemeClr val="tx1"/>
                          </a:solidFill>
                          <a:latin typeface="Calibri" panose="020F0502020204030204" pitchFamily="34" charset="0"/>
                          <a:cs typeface="Calibri" panose="020F0502020204030204" pitchFamily="34" charset="0"/>
                        </a:rPr>
                        <a:t>意向確認　無</a:t>
                      </a:r>
                    </a:p>
                  </a:txBody>
                  <a:tcPr marL="36000" marR="36000" marT="36000" marB="36000">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不明</a:t>
                      </a:r>
                    </a:p>
                  </a:txBody>
                  <a:tcPr marL="36000" marR="36000" marT="36000" marB="36000" anchor="ctr">
                    <a:solidFill>
                      <a:schemeClr val="accent1">
                        <a:lumMod val="40000"/>
                        <a:lumOff val="60000"/>
                      </a:schemeClr>
                    </a:solidFill>
                  </a:tcPr>
                </a:tc>
                <a:tc>
                  <a:txBody>
                    <a:bodyPr/>
                    <a:lstStyle/>
                    <a:p>
                      <a:pPr algn="ctr"/>
                      <a:r>
                        <a:rPr kumimoji="1" lang="ja-JP" altLang="en-US" sz="1000" dirty="0">
                          <a:solidFill>
                            <a:schemeClr val="tx1"/>
                          </a:solidFill>
                        </a:rPr>
                        <a:t>計</a:t>
                      </a:r>
                      <a:endParaRPr kumimoji="1" lang="ja-JP" altLang="en-US" sz="1000" dirty="0">
                        <a:solidFill>
                          <a:schemeClr val="tx1"/>
                        </a:solidFill>
                        <a:latin typeface="Calibri" panose="020F0502020204030204" pitchFamily="34" charset="0"/>
                        <a:cs typeface="Calibri" panose="020F0502020204030204" pitchFamily="34" charset="0"/>
                      </a:endParaRPr>
                    </a:p>
                  </a:txBody>
                  <a:tcPr marL="36000" marR="36000" marT="36000" marB="36000" anchor="ctr"/>
                </a:tc>
                <a:extLst>
                  <a:ext uri="{0D108BD9-81ED-4DB2-BD59-A6C34878D82A}">
                    <a16:rowId xmlns:a16="http://schemas.microsoft.com/office/drawing/2014/main" val="3230365364"/>
                  </a:ext>
                </a:extLst>
              </a:tr>
              <a:tr h="252329">
                <a:tc>
                  <a:txBody>
                    <a:bodyPr/>
                    <a:lstStyle/>
                    <a:p>
                      <a:r>
                        <a:rPr kumimoji="1" lang="ja-JP" altLang="en-US" sz="1000" b="1" dirty="0">
                          <a:latin typeface="Calibri" panose="020F0502020204030204" pitchFamily="34" charset="0"/>
                          <a:cs typeface="Calibri" panose="020F0502020204030204" pitchFamily="34" charset="0"/>
                        </a:rPr>
                        <a:t>本人への説明及び</a:t>
                      </a:r>
                      <a:endParaRPr kumimoji="1" lang="en-US" altLang="ja-JP" sz="1000" b="1" dirty="0">
                        <a:latin typeface="Calibri" panose="020F0502020204030204" pitchFamily="34" charset="0"/>
                        <a:cs typeface="Calibri" panose="020F0502020204030204" pitchFamily="34" charset="0"/>
                      </a:endParaRPr>
                    </a:p>
                    <a:p>
                      <a:r>
                        <a:rPr kumimoji="1" lang="ja-JP" altLang="en-US" sz="1000" b="1" dirty="0">
                          <a:latin typeface="Calibri" panose="020F0502020204030204" pitchFamily="34" charset="0"/>
                          <a:cs typeface="Calibri" panose="020F0502020204030204" pitchFamily="34" charset="0"/>
                        </a:rPr>
                        <a:t>意向確認　有</a:t>
                      </a:r>
                    </a:p>
                  </a:txBody>
                  <a:tcPr marL="36000" marR="36000" marT="36000" marB="36000">
                    <a:solidFill>
                      <a:schemeClr val="accent1">
                        <a:lumMod val="40000"/>
                        <a:lumOff val="60000"/>
                      </a:schemeClr>
                    </a:solidFill>
                  </a:tcPr>
                </a:tc>
                <a:tc>
                  <a:txBody>
                    <a:bodyPr/>
                    <a:lstStyle/>
                    <a:p>
                      <a:r>
                        <a:rPr kumimoji="1" lang="en-US" altLang="ja-JP" sz="1100" dirty="0">
                          <a:latin typeface="Calibri" panose="020F0502020204030204" pitchFamily="34" charset="0"/>
                          <a:cs typeface="Calibri" panose="020F0502020204030204" pitchFamily="34" charset="0"/>
                        </a:rPr>
                        <a:t>263</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rgbClr val="FFFF00"/>
                    </a:solidFill>
                  </a:tcPr>
                </a:tc>
                <a:tc>
                  <a:txBody>
                    <a:bodyPr/>
                    <a:lstStyle/>
                    <a:p>
                      <a:r>
                        <a:rPr kumimoji="1" lang="en-US" altLang="ja-JP" sz="1100" dirty="0">
                          <a:latin typeface="Calibri" panose="020F0502020204030204" pitchFamily="34" charset="0"/>
                          <a:cs typeface="Calibri" panose="020F0502020204030204" pitchFamily="34" charset="0"/>
                        </a:rPr>
                        <a:t>8</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solidFill>
                  </a:tcPr>
                </a:tc>
                <a:tc>
                  <a:txBody>
                    <a:bodyPr/>
                    <a:lstStyle/>
                    <a:p>
                      <a:r>
                        <a:rPr kumimoji="1" lang="en-US" altLang="ja-JP" sz="1100" dirty="0">
                          <a:latin typeface="Calibri" panose="020F0502020204030204" pitchFamily="34" charset="0"/>
                          <a:cs typeface="Calibri" panose="020F0502020204030204" pitchFamily="34" charset="0"/>
                        </a:rPr>
                        <a:t>0</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solidFill>
                  </a:tcPr>
                </a:tc>
                <a:tc>
                  <a:txBody>
                    <a:bodyPr/>
                    <a:lstStyle/>
                    <a:p>
                      <a:r>
                        <a:rPr kumimoji="1" lang="en-US" altLang="ja-JP" sz="1100" dirty="0">
                          <a:latin typeface="Calibri" panose="020F0502020204030204" pitchFamily="34" charset="0"/>
                          <a:cs typeface="Calibri" panose="020F0502020204030204" pitchFamily="34" charset="0"/>
                        </a:rPr>
                        <a:t>271</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lumMod val="95000"/>
                      </a:schemeClr>
                    </a:solidFill>
                  </a:tcPr>
                </a:tc>
                <a:extLst>
                  <a:ext uri="{0D108BD9-81ED-4DB2-BD59-A6C34878D82A}">
                    <a16:rowId xmlns:a16="http://schemas.microsoft.com/office/drawing/2014/main" val="1607442925"/>
                  </a:ext>
                </a:extLst>
              </a:tr>
              <a:tr h="274378">
                <a:tc>
                  <a:txBody>
                    <a:bodyPr/>
                    <a:lstStyle/>
                    <a:p>
                      <a:r>
                        <a:rPr kumimoji="1" lang="ja-JP" altLang="en-US" sz="1000" b="1" dirty="0"/>
                        <a:t>本人への説明及び</a:t>
                      </a:r>
                      <a:endParaRPr kumimoji="1" lang="en-US" altLang="ja-JP" sz="1000" b="1" dirty="0"/>
                    </a:p>
                    <a:p>
                      <a:r>
                        <a:rPr kumimoji="1" lang="ja-JP" altLang="en-US" sz="1000" b="1" dirty="0"/>
                        <a:t>意向確認　無</a:t>
                      </a:r>
                      <a:endParaRPr kumimoji="1" lang="ja-JP" altLang="en-US" sz="1000" b="1" dirty="0">
                        <a:latin typeface="Calibri" panose="020F0502020204030204" pitchFamily="34" charset="0"/>
                        <a:cs typeface="Calibri" panose="020F0502020204030204" pitchFamily="34" charset="0"/>
                      </a:endParaRPr>
                    </a:p>
                  </a:txBody>
                  <a:tcPr marL="36000" marR="36000" marT="36000" marB="36000">
                    <a:solidFill>
                      <a:schemeClr val="accent1">
                        <a:lumMod val="40000"/>
                        <a:lumOff val="60000"/>
                      </a:schemeClr>
                    </a:solidFill>
                  </a:tcPr>
                </a:tc>
                <a:tc>
                  <a:txBody>
                    <a:bodyPr/>
                    <a:lstStyle/>
                    <a:p>
                      <a:r>
                        <a:rPr kumimoji="1" lang="en-US" altLang="ja-JP" sz="1100" dirty="0">
                          <a:latin typeface="Calibri" panose="020F0502020204030204" pitchFamily="34" charset="0"/>
                          <a:cs typeface="Calibri" panose="020F0502020204030204" pitchFamily="34" charset="0"/>
                        </a:rPr>
                        <a:t>44</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solidFill>
                  </a:tcPr>
                </a:tc>
                <a:tc>
                  <a:txBody>
                    <a:bodyPr/>
                    <a:lstStyle/>
                    <a:p>
                      <a:r>
                        <a:rPr kumimoji="1" lang="en-US" altLang="ja-JP" sz="1100" dirty="0">
                          <a:latin typeface="Calibri" panose="020F0502020204030204" pitchFamily="34" charset="0"/>
                          <a:cs typeface="Calibri" panose="020F0502020204030204" pitchFamily="34" charset="0"/>
                        </a:rPr>
                        <a:t>652</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rgbClr val="FFFF00"/>
                    </a:solidFill>
                  </a:tcPr>
                </a:tc>
                <a:tc>
                  <a:txBody>
                    <a:bodyPr/>
                    <a:lstStyle/>
                    <a:p>
                      <a:r>
                        <a:rPr kumimoji="1" lang="en-US" altLang="ja-JP" sz="1100" dirty="0">
                          <a:latin typeface="Calibri" panose="020F0502020204030204" pitchFamily="34" charset="0"/>
                          <a:cs typeface="Calibri" panose="020F0502020204030204" pitchFamily="34" charset="0"/>
                        </a:rPr>
                        <a:t>0</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solidFill>
                  </a:tcPr>
                </a:tc>
                <a:tc>
                  <a:txBody>
                    <a:bodyPr/>
                    <a:lstStyle/>
                    <a:p>
                      <a:r>
                        <a:rPr kumimoji="1" lang="en-US" altLang="ja-JP" sz="1100" dirty="0">
                          <a:latin typeface="Calibri" panose="020F0502020204030204" pitchFamily="34" charset="0"/>
                          <a:cs typeface="Calibri" panose="020F0502020204030204" pitchFamily="34" charset="0"/>
                        </a:rPr>
                        <a:t>696</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lumMod val="95000"/>
                      </a:schemeClr>
                    </a:solidFill>
                  </a:tcPr>
                </a:tc>
                <a:extLst>
                  <a:ext uri="{0D108BD9-81ED-4DB2-BD59-A6C34878D82A}">
                    <a16:rowId xmlns:a16="http://schemas.microsoft.com/office/drawing/2014/main" val="3180501155"/>
                  </a:ext>
                </a:extLst>
              </a:tr>
              <a:tr h="272044">
                <a:tc>
                  <a:txBody>
                    <a:bodyPr/>
                    <a:lstStyle/>
                    <a:p>
                      <a:r>
                        <a:rPr kumimoji="1" lang="ja-JP" altLang="en-US" sz="1000" b="1" dirty="0">
                          <a:latin typeface="Calibri" panose="020F0502020204030204" pitchFamily="34" charset="0"/>
                          <a:cs typeface="Calibri" panose="020F0502020204030204" pitchFamily="34" charset="0"/>
                        </a:rPr>
                        <a:t>不明</a:t>
                      </a:r>
                    </a:p>
                  </a:txBody>
                  <a:tcPr marL="36000" marR="36000" marT="36000" marB="36000">
                    <a:solidFill>
                      <a:schemeClr val="accent1">
                        <a:lumMod val="40000"/>
                        <a:lumOff val="60000"/>
                      </a:schemeClr>
                    </a:solidFill>
                  </a:tcPr>
                </a:tc>
                <a:tc>
                  <a:txBody>
                    <a:bodyPr/>
                    <a:lstStyle/>
                    <a:p>
                      <a:r>
                        <a:rPr kumimoji="1" lang="en-US" altLang="ja-JP" sz="1100" dirty="0">
                          <a:latin typeface="Calibri" panose="020F0502020204030204" pitchFamily="34" charset="0"/>
                          <a:cs typeface="Calibri" panose="020F0502020204030204" pitchFamily="34" charset="0"/>
                        </a:rPr>
                        <a:t>0</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solidFill>
                  </a:tcPr>
                </a:tc>
                <a:tc>
                  <a:txBody>
                    <a:bodyPr/>
                    <a:lstStyle/>
                    <a:p>
                      <a:r>
                        <a:rPr kumimoji="1" lang="en-US" altLang="ja-JP" sz="1100" dirty="0">
                          <a:latin typeface="Calibri" panose="020F0502020204030204" pitchFamily="34" charset="0"/>
                          <a:cs typeface="Calibri" panose="020F0502020204030204" pitchFamily="34" charset="0"/>
                        </a:rPr>
                        <a:t>0</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solidFill>
                  </a:tcPr>
                </a:tc>
                <a:tc>
                  <a:txBody>
                    <a:bodyPr/>
                    <a:lstStyle/>
                    <a:p>
                      <a:r>
                        <a:rPr kumimoji="1" lang="en-US" altLang="ja-JP" sz="1100" dirty="0">
                          <a:latin typeface="Calibri" panose="020F0502020204030204" pitchFamily="34" charset="0"/>
                          <a:cs typeface="Calibri" panose="020F0502020204030204" pitchFamily="34" charset="0"/>
                        </a:rPr>
                        <a:t>0</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solidFill>
                  </a:tcPr>
                </a:tc>
                <a:tc>
                  <a:txBody>
                    <a:bodyPr/>
                    <a:lstStyle/>
                    <a:p>
                      <a:r>
                        <a:rPr kumimoji="1" lang="en-US" altLang="ja-JP" sz="1100" dirty="0">
                          <a:latin typeface="Calibri" panose="020F0502020204030204" pitchFamily="34" charset="0"/>
                          <a:cs typeface="Calibri" panose="020F0502020204030204" pitchFamily="34" charset="0"/>
                        </a:rPr>
                        <a:t>0</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lumMod val="95000"/>
                      </a:schemeClr>
                    </a:solidFill>
                  </a:tcPr>
                </a:tc>
                <a:extLst>
                  <a:ext uri="{0D108BD9-81ED-4DB2-BD59-A6C34878D82A}">
                    <a16:rowId xmlns:a16="http://schemas.microsoft.com/office/drawing/2014/main" val="984977200"/>
                  </a:ext>
                </a:extLst>
              </a:tr>
              <a:tr h="215545">
                <a:tc>
                  <a:txBody>
                    <a:bodyPr/>
                    <a:lstStyle/>
                    <a:p>
                      <a:r>
                        <a:rPr kumimoji="1" lang="ja-JP" altLang="en-US" sz="1000" b="1" dirty="0"/>
                        <a:t>計</a:t>
                      </a:r>
                      <a:endParaRPr kumimoji="1" lang="ja-JP" altLang="en-US" sz="1000" b="1" dirty="0">
                        <a:latin typeface="Calibri" panose="020F0502020204030204" pitchFamily="34" charset="0"/>
                        <a:cs typeface="Calibri" panose="020F0502020204030204" pitchFamily="34" charset="0"/>
                      </a:endParaRPr>
                    </a:p>
                  </a:txBody>
                  <a:tcPr marL="36000" marR="36000" marT="36000" marB="36000" anchor="ctr"/>
                </a:tc>
                <a:tc>
                  <a:txBody>
                    <a:bodyPr/>
                    <a:lstStyle/>
                    <a:p>
                      <a:r>
                        <a:rPr kumimoji="1" lang="en-US" altLang="ja-JP" sz="1100" dirty="0">
                          <a:latin typeface="Calibri" panose="020F0502020204030204" pitchFamily="34" charset="0"/>
                          <a:cs typeface="Calibri" panose="020F0502020204030204" pitchFamily="34" charset="0"/>
                        </a:rPr>
                        <a:t>307</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lumMod val="95000"/>
                      </a:schemeClr>
                    </a:solidFill>
                  </a:tcPr>
                </a:tc>
                <a:tc>
                  <a:txBody>
                    <a:bodyPr/>
                    <a:lstStyle/>
                    <a:p>
                      <a:r>
                        <a:rPr kumimoji="1" lang="en-US" altLang="ja-JP" sz="1100" dirty="0">
                          <a:latin typeface="Calibri" panose="020F0502020204030204" pitchFamily="34" charset="0"/>
                          <a:cs typeface="Calibri" panose="020F0502020204030204" pitchFamily="34" charset="0"/>
                        </a:rPr>
                        <a:t>660</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lumMod val="95000"/>
                      </a:schemeClr>
                    </a:solidFill>
                  </a:tcPr>
                </a:tc>
                <a:tc>
                  <a:txBody>
                    <a:bodyPr/>
                    <a:lstStyle/>
                    <a:p>
                      <a:r>
                        <a:rPr kumimoji="1" lang="en-US" altLang="ja-JP" sz="1100" dirty="0">
                          <a:latin typeface="Calibri" panose="020F0502020204030204" pitchFamily="34" charset="0"/>
                          <a:cs typeface="Calibri" panose="020F0502020204030204" pitchFamily="34" charset="0"/>
                        </a:rPr>
                        <a:t>0</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lumMod val="95000"/>
                      </a:schemeClr>
                    </a:solidFill>
                  </a:tcPr>
                </a:tc>
                <a:tc>
                  <a:txBody>
                    <a:bodyPr/>
                    <a:lstStyle/>
                    <a:p>
                      <a:r>
                        <a:rPr kumimoji="1" lang="en-US" altLang="ja-JP" sz="1100" dirty="0">
                          <a:latin typeface="Calibri" panose="020F0502020204030204" pitchFamily="34" charset="0"/>
                          <a:cs typeface="Calibri" panose="020F0502020204030204" pitchFamily="34" charset="0"/>
                        </a:rPr>
                        <a:t>967</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lumMod val="95000"/>
                      </a:schemeClr>
                    </a:solidFill>
                  </a:tcPr>
                </a:tc>
                <a:extLst>
                  <a:ext uri="{0D108BD9-81ED-4DB2-BD59-A6C34878D82A}">
                    <a16:rowId xmlns:a16="http://schemas.microsoft.com/office/drawing/2014/main" val="2079216208"/>
                  </a:ext>
                </a:extLst>
              </a:tr>
            </a:tbl>
          </a:graphicData>
        </a:graphic>
      </p:graphicFrame>
      <p:sp>
        <p:nvSpPr>
          <p:cNvPr id="7" name="テキスト ボックス 6">
            <a:extLst>
              <a:ext uri="{FF2B5EF4-FFF2-40B4-BE49-F238E27FC236}">
                <a16:creationId xmlns:a16="http://schemas.microsoft.com/office/drawing/2014/main" id="{57D00CD7-1EBA-F63B-6D44-673F3C966F6E}"/>
              </a:ext>
            </a:extLst>
          </p:cNvPr>
          <p:cNvSpPr txBox="1"/>
          <p:nvPr/>
        </p:nvSpPr>
        <p:spPr>
          <a:xfrm>
            <a:off x="4237924" y="1628800"/>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967</a:t>
            </a:r>
            <a:endParaRPr kumimoji="1" lang="ja-JP" altLang="en-US" sz="1200" b="1" dirty="0">
              <a:latin typeface="Calibri" panose="020F0502020204030204" pitchFamily="34" charset="0"/>
              <a:cs typeface="Calibri" panose="020F0502020204030204" pitchFamily="34" charset="0"/>
            </a:endParaRPr>
          </a:p>
        </p:txBody>
      </p:sp>
      <p:graphicFrame>
        <p:nvGraphicFramePr>
          <p:cNvPr id="8" name="グラフ 7">
            <a:extLst>
              <a:ext uri="{FF2B5EF4-FFF2-40B4-BE49-F238E27FC236}">
                <a16:creationId xmlns:a16="http://schemas.microsoft.com/office/drawing/2014/main" id="{0D3518D8-292D-A7C2-1A2B-6E3E4284684C}"/>
              </a:ext>
            </a:extLst>
          </p:cNvPr>
          <p:cNvGraphicFramePr/>
          <p:nvPr>
            <p:extLst>
              <p:ext uri="{D42A27DB-BD31-4B8C-83A1-F6EECF244321}">
                <p14:modId xmlns:p14="http://schemas.microsoft.com/office/powerpoint/2010/main" val="253771542"/>
              </p:ext>
            </p:extLst>
          </p:nvPr>
        </p:nvGraphicFramePr>
        <p:xfrm>
          <a:off x="70874" y="4148818"/>
          <a:ext cx="4828842" cy="3024598"/>
        </p:xfrm>
        <a:graphic>
          <a:graphicData uri="http://schemas.openxmlformats.org/drawingml/2006/chart">
            <c:chart xmlns:c="http://schemas.openxmlformats.org/drawingml/2006/chart" xmlns:r="http://schemas.openxmlformats.org/officeDocument/2006/relationships" r:id="rId4"/>
          </a:graphicData>
        </a:graphic>
      </p:graphicFrame>
      <p:sp>
        <p:nvSpPr>
          <p:cNvPr id="9" name="正方形/長方形 8">
            <a:extLst>
              <a:ext uri="{FF2B5EF4-FFF2-40B4-BE49-F238E27FC236}">
                <a16:creationId xmlns:a16="http://schemas.microsoft.com/office/drawing/2014/main" id="{96A73006-56D0-49C8-A793-F7F8A99DB902}"/>
              </a:ext>
            </a:extLst>
          </p:cNvPr>
          <p:cNvSpPr/>
          <p:nvPr/>
        </p:nvSpPr>
        <p:spPr>
          <a:xfrm>
            <a:off x="3711338" y="3919442"/>
            <a:ext cx="1568695" cy="229638"/>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待機している理由</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1E0EC912-18A6-4C3B-F695-EA5087609C9A}"/>
              </a:ext>
            </a:extLst>
          </p:cNvPr>
          <p:cNvSpPr txBox="1"/>
          <p:nvPr/>
        </p:nvSpPr>
        <p:spPr>
          <a:xfrm>
            <a:off x="2587775" y="4131440"/>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263</a:t>
            </a:r>
            <a:endParaRPr kumimoji="1" lang="ja-JP" altLang="en-US" sz="1200" b="1" dirty="0">
              <a:latin typeface="Calibri" panose="020F0502020204030204" pitchFamily="34" charset="0"/>
              <a:cs typeface="Calibri" panose="020F0502020204030204" pitchFamily="34" charset="0"/>
            </a:endParaRPr>
          </a:p>
        </p:txBody>
      </p:sp>
      <p:sp>
        <p:nvSpPr>
          <p:cNvPr id="13" name="テキスト ボックス 12">
            <a:extLst>
              <a:ext uri="{FF2B5EF4-FFF2-40B4-BE49-F238E27FC236}">
                <a16:creationId xmlns:a16="http://schemas.microsoft.com/office/drawing/2014/main" id="{70877A08-7B72-0164-A7D6-B8B6EFD36646}"/>
              </a:ext>
            </a:extLst>
          </p:cNvPr>
          <p:cNvSpPr txBox="1"/>
          <p:nvPr/>
        </p:nvSpPr>
        <p:spPr>
          <a:xfrm>
            <a:off x="6910107" y="4160113"/>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652</a:t>
            </a:r>
            <a:endParaRPr kumimoji="1" lang="ja-JP" altLang="en-US" sz="1200" b="1" dirty="0">
              <a:latin typeface="Calibri" panose="020F0502020204030204" pitchFamily="34" charset="0"/>
              <a:cs typeface="Calibri" panose="020F0502020204030204" pitchFamily="34" charset="0"/>
            </a:endParaRPr>
          </a:p>
        </p:txBody>
      </p:sp>
      <p:cxnSp>
        <p:nvCxnSpPr>
          <p:cNvPr id="12" name="直線矢印コネクタ 11">
            <a:extLst>
              <a:ext uri="{FF2B5EF4-FFF2-40B4-BE49-F238E27FC236}">
                <a16:creationId xmlns:a16="http://schemas.microsoft.com/office/drawing/2014/main" id="{3795E555-5A7C-40BD-879E-8C3E5675B6BF}"/>
              </a:ext>
            </a:extLst>
          </p:cNvPr>
          <p:cNvCxnSpPr>
            <a:cxnSpLocks/>
            <a:endCxn id="10" idx="0"/>
          </p:cNvCxnSpPr>
          <p:nvPr/>
        </p:nvCxnSpPr>
        <p:spPr>
          <a:xfrm flipH="1">
            <a:off x="2964063" y="2626098"/>
            <a:ext cx="815852" cy="15053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BBC1701D-5020-47F2-B20F-757C2721FF44}"/>
              </a:ext>
            </a:extLst>
          </p:cNvPr>
          <p:cNvCxnSpPr>
            <a:cxnSpLocks/>
          </p:cNvCxnSpPr>
          <p:nvPr/>
        </p:nvCxnSpPr>
        <p:spPr>
          <a:xfrm>
            <a:off x="5045532" y="3011183"/>
            <a:ext cx="1994821" cy="11202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72132024-DBFE-4AF7-9421-B20084230A18}"/>
              </a:ext>
            </a:extLst>
          </p:cNvPr>
          <p:cNvCxnSpPr>
            <a:cxnSpLocks/>
          </p:cNvCxnSpPr>
          <p:nvPr/>
        </p:nvCxnSpPr>
        <p:spPr>
          <a:xfrm flipV="1">
            <a:off x="6228184" y="5373216"/>
            <a:ext cx="504056" cy="449844"/>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73461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84191"/>
            <a:ext cx="9071844" cy="584775"/>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b="1" dirty="0">
                <a:latin typeface="Meiryo UI" panose="020B0604030504040204" pitchFamily="50" charset="-128"/>
                <a:ea typeface="Meiryo UI" panose="020B0604030504040204" pitchFamily="50" charset="-128"/>
              </a:rPr>
              <a:t>地域移行の説明と意向確認の有無による家族等の希望内容の比較</a:t>
            </a:r>
            <a:endParaRPr lang="en-US" altLang="ja-JP" b="1"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a:t>
            </a: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en-US" altLang="ja-JP"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967</a:t>
            </a:r>
            <a:r>
              <a:rPr lang="ja-JP" altLang="en-US" sz="1200" b="1" dirty="0">
                <a:latin typeface="Meiryo UI" panose="020B0604030504040204" pitchFamily="50" charset="-128"/>
                <a:ea typeface="Meiryo UI" panose="020B0604030504040204" pitchFamily="50" charset="-128"/>
              </a:rPr>
              <a:t> （</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待機する理由が不明の</a:t>
            </a:r>
            <a:r>
              <a:rPr lang="en-US" altLang="ja-JP" sz="1200" b="1" dirty="0">
                <a:latin typeface="Meiryo UI" panose="020B0604030504040204" pitchFamily="50" charset="-128"/>
                <a:ea typeface="Meiryo UI" panose="020B0604030504040204" pitchFamily="50" charset="-128"/>
              </a:rPr>
              <a:t>266</a:t>
            </a:r>
            <a:r>
              <a:rPr lang="ja-JP" altLang="en-US" sz="1200" b="1" dirty="0">
                <a:latin typeface="Meiryo UI" panose="020B0604030504040204" pitchFamily="50" charset="-128"/>
                <a:ea typeface="Meiryo UI" panose="020B0604030504040204" pitchFamily="50" charset="-128"/>
              </a:rPr>
              <a:t>人を除く）</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37" name="正方形/長方形 36"/>
          <p:cNvSpPr/>
          <p:nvPr/>
        </p:nvSpPr>
        <p:spPr>
          <a:xfrm>
            <a:off x="35496" y="737695"/>
            <a:ext cx="9071844" cy="1467169"/>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待機している理由が「家族等の希望により待機している」の</a:t>
            </a:r>
            <a:r>
              <a:rPr lang="en-US" altLang="ja-JP" sz="1200" dirty="0">
                <a:solidFill>
                  <a:prstClr val="black"/>
                </a:solidFill>
                <a:latin typeface="Meiryo UI" panose="020B0604030504040204" pitchFamily="50" charset="-128"/>
                <a:ea typeface="Meiryo UI" panose="020B0604030504040204" pitchFamily="50" charset="-128"/>
              </a:rPr>
              <a:t>709</a:t>
            </a:r>
            <a:r>
              <a:rPr lang="ja-JP" altLang="en-US" sz="1200" dirty="0">
                <a:solidFill>
                  <a:prstClr val="black"/>
                </a:solidFill>
                <a:latin typeface="Meiryo UI" panose="020B0604030504040204" pitchFamily="50" charset="-128"/>
                <a:ea typeface="Meiryo UI" panose="020B0604030504040204" pitchFamily="50" charset="-128"/>
              </a:rPr>
              <a:t>人について、家族への地域移行の説明を踏まえた意向確認の有無による、家族等の希望内容を比較すると、「将来、家族に何かあった時に本人の行き場がないと困るため」が、家族に地域移行を踏まえた意向確認を行っている場合は</a:t>
            </a:r>
            <a:r>
              <a:rPr lang="en-US" altLang="ja-JP" sz="1200" dirty="0">
                <a:solidFill>
                  <a:prstClr val="black"/>
                </a:solidFill>
                <a:latin typeface="Meiryo UI" panose="020B0604030504040204" pitchFamily="50" charset="-128"/>
                <a:ea typeface="Meiryo UI" panose="020B0604030504040204" pitchFamily="50" charset="-128"/>
              </a:rPr>
              <a:t>33</a:t>
            </a:r>
            <a:r>
              <a:rPr lang="ja-JP" altLang="en-US" sz="1200" dirty="0">
                <a:solidFill>
                  <a:prstClr val="black"/>
                </a:solidFill>
                <a:latin typeface="Meiryo UI" panose="020B0604030504040204" pitchFamily="50" charset="-128"/>
                <a:ea typeface="Meiryo UI" panose="020B0604030504040204" pitchFamily="50" charset="-128"/>
              </a:rPr>
              <a:t>％になるのに対して、行っていない場合は</a:t>
            </a:r>
            <a:r>
              <a:rPr lang="en-US" altLang="ja-JP" sz="1200" dirty="0">
                <a:solidFill>
                  <a:prstClr val="black"/>
                </a:solidFill>
                <a:latin typeface="Meiryo UI" panose="020B0604030504040204" pitchFamily="50" charset="-128"/>
                <a:ea typeface="Meiryo UI" panose="020B0604030504040204" pitchFamily="50" charset="-128"/>
              </a:rPr>
              <a:t>55</a:t>
            </a:r>
            <a:r>
              <a:rPr lang="ja-JP" altLang="en-US" sz="1200" dirty="0">
                <a:solidFill>
                  <a:prstClr val="black"/>
                </a:solidFill>
                <a:latin typeface="Meiryo UI" panose="020B0604030504040204" pitchFamily="50" charset="-128"/>
                <a:ea typeface="Meiryo UI" panose="020B0604030504040204" pitchFamily="50" charset="-128"/>
              </a:rPr>
              <a:t>％になる。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「必要な支援を受けながら地域で生活する本人の様子がイメージできないため」が地域移行を踏まえた意向確認を行っている場合は</a:t>
            </a:r>
            <a:r>
              <a:rPr lang="en-US" altLang="ja-JP" sz="1200" dirty="0">
                <a:solidFill>
                  <a:prstClr val="black"/>
                </a:solidFill>
                <a:latin typeface="Meiryo UI" panose="020B0604030504040204" pitchFamily="50" charset="-128"/>
                <a:ea typeface="Meiryo UI" panose="020B0604030504040204" pitchFamily="50" charset="-128"/>
              </a:rPr>
              <a:t>1%</a:t>
            </a:r>
            <a:r>
              <a:rPr lang="ja-JP" altLang="en-US" sz="1200" dirty="0">
                <a:solidFill>
                  <a:prstClr val="black"/>
                </a:solidFill>
                <a:latin typeface="Meiryo UI" panose="020B0604030504040204" pitchFamily="50" charset="-128"/>
                <a:ea typeface="Meiryo UI" panose="020B0604030504040204" pitchFamily="50" charset="-128"/>
              </a:rPr>
              <a:t>になるにの対して、行っていない場合は</a:t>
            </a:r>
            <a:r>
              <a:rPr lang="en-US" altLang="ja-JP" sz="1200" dirty="0">
                <a:solidFill>
                  <a:prstClr val="black"/>
                </a:solidFill>
                <a:latin typeface="Meiryo UI" panose="020B0604030504040204" pitchFamily="50" charset="-128"/>
                <a:ea typeface="Meiryo UI" panose="020B0604030504040204" pitchFamily="50" charset="-128"/>
              </a:rPr>
              <a:t>14%</a:t>
            </a:r>
            <a:r>
              <a:rPr lang="ja-JP" altLang="en-US" sz="1200" dirty="0">
                <a:solidFill>
                  <a:prstClr val="black"/>
                </a:solidFill>
                <a:latin typeface="Meiryo UI" panose="020B0604030504040204" pitchFamily="50" charset="-128"/>
                <a:ea typeface="Meiryo UI" panose="020B0604030504040204" pitchFamily="50" charset="-128"/>
              </a:rPr>
              <a:t>になる。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これらのことから、地域移行の説明を踏まえた意向確認を行うことが、家族の将来についての不安の軽減につながるものと考えられる。</a:t>
            </a:r>
          </a:p>
        </p:txBody>
      </p:sp>
      <p:sp>
        <p:nvSpPr>
          <p:cNvPr id="2" name="スライド番号プレースホルダー 1"/>
          <p:cNvSpPr>
            <a:spLocks noGrp="1"/>
          </p:cNvSpPr>
          <p:nvPr>
            <p:ph type="sldNum" sz="quarter" idx="12"/>
          </p:nvPr>
        </p:nvSpPr>
        <p:spPr>
          <a:xfrm>
            <a:off x="6837097" y="6452916"/>
            <a:ext cx="2133600" cy="365125"/>
          </a:xfrm>
        </p:spPr>
        <p:txBody>
          <a:bodyPr/>
          <a:lstStyle/>
          <a:p>
            <a:fld id="{1C2C60DF-5D73-46A2-8FFF-B4A756D3B2D0}" type="slidenum">
              <a:rPr lang="ja-JP" altLang="en-US" smtClean="0"/>
              <a:pPr/>
              <a:t>14</a:t>
            </a:fld>
            <a:endParaRPr lang="ja-JP" altLang="en-US" dirty="0"/>
          </a:p>
        </p:txBody>
      </p:sp>
      <p:graphicFrame>
        <p:nvGraphicFramePr>
          <p:cNvPr id="5" name="グラフ 4">
            <a:extLst>
              <a:ext uri="{FF2B5EF4-FFF2-40B4-BE49-F238E27FC236}">
                <a16:creationId xmlns:a16="http://schemas.microsoft.com/office/drawing/2014/main" id="{DA9836E8-22E5-1532-8FEC-8D168C26B267}"/>
              </a:ext>
            </a:extLst>
          </p:cNvPr>
          <p:cNvGraphicFramePr/>
          <p:nvPr>
            <p:extLst>
              <p:ext uri="{D42A27DB-BD31-4B8C-83A1-F6EECF244321}">
                <p14:modId xmlns:p14="http://schemas.microsoft.com/office/powerpoint/2010/main" val="3273423586"/>
              </p:ext>
            </p:extLst>
          </p:nvPr>
        </p:nvGraphicFramePr>
        <p:xfrm>
          <a:off x="0" y="2420888"/>
          <a:ext cx="4646046" cy="4168105"/>
        </p:xfrm>
        <a:graphic>
          <a:graphicData uri="http://schemas.openxmlformats.org/drawingml/2006/chart">
            <c:chart xmlns:c="http://schemas.openxmlformats.org/drawingml/2006/chart" xmlns:r="http://schemas.openxmlformats.org/officeDocument/2006/relationships" r:id="rId3"/>
          </a:graphicData>
        </a:graphic>
      </p:graphicFrame>
      <p:sp>
        <p:nvSpPr>
          <p:cNvPr id="6" name="正方形/長方形 5">
            <a:extLst>
              <a:ext uri="{FF2B5EF4-FFF2-40B4-BE49-F238E27FC236}">
                <a16:creationId xmlns:a16="http://schemas.microsoft.com/office/drawing/2014/main" id="{7A509E8E-1ED5-B993-0B32-E923CD8430A9}"/>
              </a:ext>
            </a:extLst>
          </p:cNvPr>
          <p:cNvSpPr/>
          <p:nvPr/>
        </p:nvSpPr>
        <p:spPr>
          <a:xfrm>
            <a:off x="3077233" y="2420888"/>
            <a:ext cx="2832051" cy="255386"/>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家族等の希望内容</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7" name="グラフ 6">
            <a:extLst>
              <a:ext uri="{FF2B5EF4-FFF2-40B4-BE49-F238E27FC236}">
                <a16:creationId xmlns:a16="http://schemas.microsoft.com/office/drawing/2014/main" id="{021B7FBC-DD38-38D6-E1AD-BB7428CE285E}"/>
              </a:ext>
            </a:extLst>
          </p:cNvPr>
          <p:cNvGraphicFramePr/>
          <p:nvPr>
            <p:extLst>
              <p:ext uri="{D42A27DB-BD31-4B8C-83A1-F6EECF244321}">
                <p14:modId xmlns:p14="http://schemas.microsoft.com/office/powerpoint/2010/main" val="1589615482"/>
              </p:ext>
            </p:extLst>
          </p:nvPr>
        </p:nvGraphicFramePr>
        <p:xfrm>
          <a:off x="4754114" y="2490003"/>
          <a:ext cx="4346330" cy="4168105"/>
        </p:xfrm>
        <a:graphic>
          <a:graphicData uri="http://schemas.openxmlformats.org/drawingml/2006/chart">
            <c:chart xmlns:c="http://schemas.openxmlformats.org/drawingml/2006/chart" xmlns:r="http://schemas.openxmlformats.org/officeDocument/2006/relationships" r:id="rId4"/>
          </a:graphicData>
        </a:graphic>
      </p:graphicFrame>
      <p:sp>
        <p:nvSpPr>
          <p:cNvPr id="9" name="テキスト ボックス 8">
            <a:extLst>
              <a:ext uri="{FF2B5EF4-FFF2-40B4-BE49-F238E27FC236}">
                <a16:creationId xmlns:a16="http://schemas.microsoft.com/office/drawing/2014/main" id="{FCC639FC-0431-709E-B14A-A9B475F22214}"/>
              </a:ext>
            </a:extLst>
          </p:cNvPr>
          <p:cNvSpPr txBox="1"/>
          <p:nvPr/>
        </p:nvSpPr>
        <p:spPr>
          <a:xfrm>
            <a:off x="3364394" y="3163103"/>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N=172</a:t>
            </a:r>
            <a:endParaRPr kumimoji="1" lang="ja-JP" altLang="en-US" sz="1200" b="1" dirty="0">
              <a:latin typeface="Calibri" panose="020F0502020204030204" pitchFamily="34" charset="0"/>
              <a:cs typeface="Calibri" panose="020F0502020204030204" pitchFamily="34" charset="0"/>
            </a:endParaRPr>
          </a:p>
        </p:txBody>
      </p:sp>
      <p:sp>
        <p:nvSpPr>
          <p:cNvPr id="10" name="テキスト ボックス 9">
            <a:extLst>
              <a:ext uri="{FF2B5EF4-FFF2-40B4-BE49-F238E27FC236}">
                <a16:creationId xmlns:a16="http://schemas.microsoft.com/office/drawing/2014/main" id="{F06D4B6C-2F83-9C06-6A17-9D763830E62B}"/>
              </a:ext>
            </a:extLst>
          </p:cNvPr>
          <p:cNvSpPr txBox="1"/>
          <p:nvPr/>
        </p:nvSpPr>
        <p:spPr>
          <a:xfrm>
            <a:off x="8028384" y="3163104"/>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N=537</a:t>
            </a:r>
            <a:endParaRPr kumimoji="1" lang="ja-JP" altLang="en-US" sz="1200" b="1" dirty="0">
              <a:latin typeface="Calibri" panose="020F0502020204030204" pitchFamily="34" charset="0"/>
              <a:cs typeface="Calibri" panose="020F0502020204030204" pitchFamily="34" charset="0"/>
            </a:endParaRPr>
          </a:p>
        </p:txBody>
      </p:sp>
      <p:sp>
        <p:nvSpPr>
          <p:cNvPr id="11" name="テキスト ボックス 10">
            <a:extLst>
              <a:ext uri="{FF2B5EF4-FFF2-40B4-BE49-F238E27FC236}">
                <a16:creationId xmlns:a16="http://schemas.microsoft.com/office/drawing/2014/main" id="{B1D694E2-D6C2-4EF7-9BAF-02E836350F8E}"/>
              </a:ext>
            </a:extLst>
          </p:cNvPr>
          <p:cNvSpPr txBox="1"/>
          <p:nvPr/>
        </p:nvSpPr>
        <p:spPr>
          <a:xfrm>
            <a:off x="920034" y="2898430"/>
            <a:ext cx="3312368" cy="276999"/>
          </a:xfrm>
          <a:prstGeom prst="rect">
            <a:avLst/>
          </a:prstGeom>
          <a:noFill/>
        </p:spPr>
        <p:txBody>
          <a:bodyPr wrap="square" rtlCol="0">
            <a:spAutoFit/>
          </a:bodyPr>
          <a:lstStyle/>
          <a:p>
            <a:r>
              <a:rPr kumimoji="1" lang="ja-JP" altLang="en-US" sz="1200" b="1" dirty="0">
                <a:latin typeface="Calibri" panose="020F0502020204030204" pitchFamily="34" charset="0"/>
                <a:cs typeface="Calibri" panose="020F0502020204030204" pitchFamily="34" charset="0"/>
              </a:rPr>
              <a:t>「家族への地域移行の説明及び意向確認　有」</a:t>
            </a:r>
          </a:p>
        </p:txBody>
      </p:sp>
      <p:sp>
        <p:nvSpPr>
          <p:cNvPr id="12" name="テキスト ボックス 11">
            <a:extLst>
              <a:ext uri="{FF2B5EF4-FFF2-40B4-BE49-F238E27FC236}">
                <a16:creationId xmlns:a16="http://schemas.microsoft.com/office/drawing/2014/main" id="{430EC32B-D179-40B9-AF0F-9856D2C7EB21}"/>
              </a:ext>
            </a:extLst>
          </p:cNvPr>
          <p:cNvSpPr txBox="1"/>
          <p:nvPr/>
        </p:nvSpPr>
        <p:spPr>
          <a:xfrm>
            <a:off x="5566080" y="2909022"/>
            <a:ext cx="3312368" cy="276999"/>
          </a:xfrm>
          <a:prstGeom prst="rect">
            <a:avLst/>
          </a:prstGeom>
          <a:noFill/>
        </p:spPr>
        <p:txBody>
          <a:bodyPr wrap="square" rtlCol="0">
            <a:spAutoFit/>
          </a:bodyPr>
          <a:lstStyle/>
          <a:p>
            <a:r>
              <a:rPr kumimoji="1" lang="ja-JP" altLang="en-US" sz="1200" b="1" dirty="0">
                <a:latin typeface="Calibri" panose="020F0502020204030204" pitchFamily="34" charset="0"/>
                <a:cs typeface="Calibri" panose="020F0502020204030204" pitchFamily="34" charset="0"/>
              </a:rPr>
              <a:t>「家族への地域移行の説明及び意向確認　</a:t>
            </a:r>
            <a:r>
              <a:rPr lang="ja-JP" altLang="en-US" sz="1200" b="1" dirty="0">
                <a:latin typeface="Calibri" panose="020F0502020204030204" pitchFamily="34" charset="0"/>
                <a:cs typeface="Calibri" panose="020F0502020204030204" pitchFamily="34" charset="0"/>
              </a:rPr>
              <a:t>無」</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20539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27043"/>
            <a:ext cx="9071844" cy="584775"/>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b="1" dirty="0">
                <a:latin typeface="Meiryo UI" panose="020B0604030504040204" pitchFamily="50" charset="-128"/>
                <a:ea typeface="Meiryo UI" panose="020B0604030504040204" pitchFamily="50" charset="-128"/>
              </a:rPr>
              <a:t>待機している理由（行動関連項目９点以下及び自宅以外）　</a:t>
            </a:r>
            <a:endParaRPr lang="en-US" altLang="ja-JP" b="1"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a:t>
            </a: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en-US" altLang="ja-JP"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967</a:t>
            </a:r>
            <a:r>
              <a:rPr lang="ja-JP" altLang="en-US" sz="1200" b="1" dirty="0">
                <a:latin typeface="Meiryo UI" panose="020B0604030504040204" pitchFamily="50" charset="-128"/>
                <a:ea typeface="Meiryo UI" panose="020B0604030504040204" pitchFamily="50" charset="-128"/>
              </a:rPr>
              <a:t> （</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待機する理由が不明の</a:t>
            </a:r>
            <a:r>
              <a:rPr lang="en-US" altLang="ja-JP" sz="1200" b="1" dirty="0">
                <a:latin typeface="Meiryo UI" panose="020B0604030504040204" pitchFamily="50" charset="-128"/>
                <a:ea typeface="Meiryo UI" panose="020B0604030504040204" pitchFamily="50" charset="-128"/>
              </a:rPr>
              <a:t>266</a:t>
            </a:r>
            <a:r>
              <a:rPr lang="ja-JP" altLang="en-US" sz="1200" b="1" dirty="0">
                <a:latin typeface="Meiryo UI" panose="020B0604030504040204" pitchFamily="50" charset="-128"/>
                <a:ea typeface="Meiryo UI" panose="020B0604030504040204" pitchFamily="50" charset="-128"/>
              </a:rPr>
              <a:t>人を除く）</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37" name="正方形/長方形 36"/>
          <p:cNvSpPr/>
          <p:nvPr/>
        </p:nvSpPr>
        <p:spPr>
          <a:xfrm>
            <a:off x="5368" y="653143"/>
            <a:ext cx="9071844" cy="933829"/>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行動関連項目が</a:t>
            </a:r>
            <a:r>
              <a:rPr lang="en-US" altLang="ja-JP" sz="1200" dirty="0">
                <a:solidFill>
                  <a:prstClr val="black"/>
                </a:solidFill>
                <a:latin typeface="Meiryo UI" panose="020B0604030504040204" pitchFamily="50" charset="-128"/>
                <a:ea typeface="Meiryo UI" panose="020B0604030504040204" pitchFamily="50" charset="-128"/>
              </a:rPr>
              <a:t>0</a:t>
            </a:r>
            <a:r>
              <a:rPr lang="ja-JP" altLang="en-US" sz="1200" dirty="0">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9</a:t>
            </a:r>
            <a:r>
              <a:rPr lang="ja-JP" altLang="en-US" sz="1200" dirty="0">
                <a:solidFill>
                  <a:prstClr val="black"/>
                </a:solidFill>
                <a:latin typeface="Meiryo UI" panose="020B0604030504040204" pitchFamily="50" charset="-128"/>
                <a:ea typeface="Meiryo UI" panose="020B0604030504040204" pitchFamily="50" charset="-128"/>
              </a:rPr>
              <a:t>点であるのは</a:t>
            </a:r>
            <a:r>
              <a:rPr lang="en-US" altLang="ja-JP" sz="1200" dirty="0">
                <a:solidFill>
                  <a:prstClr val="black"/>
                </a:solidFill>
                <a:latin typeface="Meiryo UI" panose="020B0604030504040204" pitchFamily="50" charset="-128"/>
                <a:ea typeface="Meiryo UI" panose="020B0604030504040204" pitchFamily="50" charset="-128"/>
              </a:rPr>
              <a:t>383</a:t>
            </a:r>
            <a:r>
              <a:rPr lang="ja-JP" altLang="en-US" sz="1200" dirty="0">
                <a:solidFill>
                  <a:prstClr val="black"/>
                </a:solidFill>
                <a:latin typeface="Meiryo UI" panose="020B0604030504040204" pitchFamily="50" charset="-128"/>
                <a:ea typeface="Meiryo UI" panose="020B0604030504040204" pitchFamily="50" charset="-128"/>
              </a:rPr>
              <a:t>人となっており、待機している理由として最も多い「家族等の希望により待機している」が</a:t>
            </a:r>
            <a:r>
              <a:rPr lang="en-US" altLang="ja-JP" sz="1200" dirty="0">
                <a:solidFill>
                  <a:prstClr val="black"/>
                </a:solidFill>
                <a:latin typeface="Meiryo UI" panose="020B0604030504040204" pitchFamily="50" charset="-128"/>
                <a:ea typeface="Meiryo UI" panose="020B0604030504040204" pitchFamily="50" charset="-128"/>
              </a:rPr>
              <a:t>286</a:t>
            </a:r>
            <a:r>
              <a:rPr lang="ja-JP" altLang="en-US" sz="1200" dirty="0">
                <a:solidFill>
                  <a:prstClr val="black"/>
                </a:solidFill>
                <a:latin typeface="Meiryo UI" panose="020B0604030504040204" pitchFamily="50" charset="-128"/>
                <a:ea typeface="Meiryo UI" panose="020B0604030504040204" pitchFamily="50" charset="-128"/>
              </a:rPr>
              <a:t>人で</a:t>
            </a:r>
            <a:r>
              <a:rPr lang="en-US" altLang="ja-JP" sz="1200" dirty="0">
                <a:solidFill>
                  <a:prstClr val="black"/>
                </a:solidFill>
                <a:latin typeface="Meiryo UI" panose="020B0604030504040204" pitchFamily="50" charset="-128"/>
                <a:ea typeface="Meiryo UI" panose="020B0604030504040204" pitchFamily="50" charset="-128"/>
              </a:rPr>
              <a:t>75%</a:t>
            </a:r>
            <a:r>
              <a:rPr lang="ja-JP" altLang="en-US" sz="1200" dirty="0">
                <a:solidFill>
                  <a:prstClr val="black"/>
                </a:solidFill>
                <a:latin typeface="Meiryo UI" panose="020B0604030504040204" pitchFamily="50" charset="-128"/>
                <a:ea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居所が自宅以外であるのは</a:t>
            </a:r>
            <a:r>
              <a:rPr lang="en-US" altLang="ja-JP" sz="1200" dirty="0">
                <a:solidFill>
                  <a:prstClr val="black"/>
                </a:solidFill>
                <a:latin typeface="Meiryo UI" panose="020B0604030504040204" pitchFamily="50" charset="-128"/>
                <a:ea typeface="Meiryo UI" panose="020B0604030504040204" pitchFamily="50" charset="-128"/>
              </a:rPr>
              <a:t>429</a:t>
            </a:r>
            <a:r>
              <a:rPr lang="ja-JP" altLang="en-US" sz="1200" dirty="0">
                <a:solidFill>
                  <a:prstClr val="black"/>
                </a:solidFill>
                <a:latin typeface="Meiryo UI" panose="020B0604030504040204" pitchFamily="50" charset="-128"/>
                <a:ea typeface="Meiryo UI" panose="020B0604030504040204" pitchFamily="50" charset="-128"/>
              </a:rPr>
              <a:t>人となっており、待機している理由として最も多い「家族等の希望により待機している」が</a:t>
            </a:r>
            <a:r>
              <a:rPr lang="en-US" altLang="ja-JP" sz="1200" dirty="0">
                <a:solidFill>
                  <a:prstClr val="black"/>
                </a:solidFill>
                <a:latin typeface="Meiryo UI" panose="020B0604030504040204" pitchFamily="50" charset="-128"/>
                <a:ea typeface="Meiryo UI" panose="020B0604030504040204" pitchFamily="50" charset="-128"/>
              </a:rPr>
              <a:t>298</a:t>
            </a:r>
            <a:r>
              <a:rPr lang="ja-JP" altLang="en-US" sz="1200" dirty="0">
                <a:solidFill>
                  <a:prstClr val="black"/>
                </a:solidFill>
                <a:latin typeface="Meiryo UI" panose="020B0604030504040204" pitchFamily="50" charset="-128"/>
                <a:ea typeface="Meiryo UI" panose="020B0604030504040204" pitchFamily="50" charset="-128"/>
              </a:rPr>
              <a:t>人で</a:t>
            </a:r>
            <a:r>
              <a:rPr lang="en-US" altLang="ja-JP" sz="1200" dirty="0">
                <a:solidFill>
                  <a:prstClr val="black"/>
                </a:solidFill>
                <a:latin typeface="Meiryo UI" panose="020B0604030504040204" pitchFamily="50" charset="-128"/>
                <a:ea typeface="Meiryo UI" panose="020B0604030504040204" pitchFamily="50" charset="-128"/>
              </a:rPr>
              <a:t>69%</a:t>
            </a:r>
            <a:r>
              <a:rPr lang="ja-JP" altLang="en-US" sz="1200" dirty="0">
                <a:solidFill>
                  <a:prstClr val="black"/>
                </a:solidFill>
                <a:latin typeface="Meiryo UI" panose="020B0604030504040204" pitchFamily="50" charset="-128"/>
                <a:ea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それぞれの入所希望の理由は下表のとおり。</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15</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1431655" y="1873958"/>
            <a:ext cx="3644401" cy="226193"/>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行動関連項目０～９点の</a:t>
            </a:r>
            <a:r>
              <a:rPr lang="en-US" altLang="ja-JP" sz="1200" dirty="0">
                <a:solidFill>
                  <a:schemeClr val="tx1"/>
                </a:solidFill>
                <a:latin typeface="Meiryo UI" panose="020B0604030504040204" pitchFamily="50" charset="-128"/>
                <a:ea typeface="Meiryo UI" panose="020B0604030504040204" pitchFamily="50" charset="-128"/>
              </a:rPr>
              <a:t>383</a:t>
            </a:r>
            <a:r>
              <a:rPr lang="ja-JP" altLang="en-US" sz="1200" dirty="0">
                <a:solidFill>
                  <a:schemeClr val="tx1"/>
                </a:solidFill>
                <a:latin typeface="Meiryo UI" panose="020B0604030504040204" pitchFamily="50" charset="-128"/>
                <a:ea typeface="Meiryo UI" panose="020B0604030504040204" pitchFamily="50" charset="-128"/>
              </a:rPr>
              <a:t>人の待機している理由</a:t>
            </a:r>
          </a:p>
        </p:txBody>
      </p:sp>
      <p:graphicFrame>
        <p:nvGraphicFramePr>
          <p:cNvPr id="8" name="表 7">
            <a:extLst>
              <a:ext uri="{FF2B5EF4-FFF2-40B4-BE49-F238E27FC236}">
                <a16:creationId xmlns:a16="http://schemas.microsoft.com/office/drawing/2014/main" id="{1052547F-75CD-9942-9A7F-0DF9E52DBD0C}"/>
              </a:ext>
            </a:extLst>
          </p:cNvPr>
          <p:cNvGraphicFramePr>
            <a:graphicFrameLocks noGrp="1"/>
          </p:cNvGraphicFramePr>
          <p:nvPr>
            <p:extLst>
              <p:ext uri="{D42A27DB-BD31-4B8C-83A1-F6EECF244321}">
                <p14:modId xmlns:p14="http://schemas.microsoft.com/office/powerpoint/2010/main" val="1326537225"/>
              </p:ext>
            </p:extLst>
          </p:nvPr>
        </p:nvGraphicFramePr>
        <p:xfrm>
          <a:off x="1431655" y="2196467"/>
          <a:ext cx="5732633" cy="1833226"/>
        </p:xfrm>
        <a:graphic>
          <a:graphicData uri="http://schemas.openxmlformats.org/drawingml/2006/table">
            <a:tbl>
              <a:tblPr firstRow="1" bandRow="1">
                <a:tableStyleId>{5C22544A-7EE6-4342-B048-85BDC9FD1C3A}</a:tableStyleId>
              </a:tblPr>
              <a:tblGrid>
                <a:gridCol w="5295768">
                  <a:extLst>
                    <a:ext uri="{9D8B030D-6E8A-4147-A177-3AD203B41FA5}">
                      <a16:colId xmlns:a16="http://schemas.microsoft.com/office/drawing/2014/main" val="3137802365"/>
                    </a:ext>
                  </a:extLst>
                </a:gridCol>
                <a:gridCol w="436865">
                  <a:extLst>
                    <a:ext uri="{9D8B030D-6E8A-4147-A177-3AD203B41FA5}">
                      <a16:colId xmlns:a16="http://schemas.microsoft.com/office/drawing/2014/main" val="2578969192"/>
                    </a:ext>
                  </a:extLst>
                </a:gridCol>
              </a:tblGrid>
              <a:tr h="99558">
                <a:tc gridSpan="2">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積極的理由</a:t>
                      </a:r>
                    </a:p>
                  </a:txBody>
                  <a:tcPr marL="9525" marR="9525" marT="9525" marB="0" anchor="ctr">
                    <a:solidFill>
                      <a:schemeClr val="accent1">
                        <a:lumMod val="60000"/>
                        <a:lumOff val="40000"/>
                      </a:schemeClr>
                    </a:solidFill>
                  </a:tcPr>
                </a:tc>
                <a:tc hMerge="1">
                  <a:txBody>
                    <a:bodyPr/>
                    <a:lstStyle/>
                    <a:p>
                      <a:pPr algn="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3790601781"/>
                  </a:ext>
                </a:extLst>
              </a:tr>
              <a:tr h="239509">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支援方法の整理や環境調整により、本人の行動改善や生活能力の習得を図るため</a:t>
                      </a:r>
                    </a:p>
                  </a:txBody>
                  <a:tcPr marL="9525" marR="9525" marT="9525" marB="0" anchor="ctr">
                    <a:solidFill>
                      <a:schemeClr val="accent1">
                        <a:lumMod val="20000"/>
                        <a:lumOff val="80000"/>
                      </a:schemeClr>
                    </a:solidFill>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9525" marT="9525" marB="0" anchor="ctr">
                    <a:solidFill>
                      <a:schemeClr val="accent1">
                        <a:lumMod val="20000"/>
                        <a:lumOff val="80000"/>
                      </a:schemeClr>
                    </a:solidFill>
                  </a:tcPr>
                </a:tc>
                <a:extLst>
                  <a:ext uri="{0D108BD9-81ED-4DB2-BD59-A6C34878D82A}">
                    <a16:rowId xmlns:a16="http://schemas.microsoft.com/office/drawing/2014/main" val="1938941974"/>
                  </a:ext>
                </a:extLst>
              </a:tr>
              <a:tr h="211840">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家族から不適切な扱いを受けているため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9525" marT="9525" marB="0" anchor="ctr"/>
                </a:tc>
                <a:extLst>
                  <a:ext uri="{0D108BD9-81ED-4DB2-BD59-A6C34878D82A}">
                    <a16:rowId xmlns:a16="http://schemas.microsoft.com/office/drawing/2014/main" val="2262243393"/>
                  </a:ext>
                </a:extLst>
              </a:tr>
              <a:tr h="148639">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居室の広さや動線等の構造面で施設が適しているため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9525" marT="9525" marB="0" anchor="ctr"/>
                </a:tc>
                <a:extLst>
                  <a:ext uri="{0D108BD9-81ED-4DB2-BD59-A6C34878D82A}">
                    <a16:rowId xmlns:a16="http://schemas.microsoft.com/office/drawing/2014/main" val="3227899808"/>
                  </a:ext>
                </a:extLst>
              </a:tr>
              <a:tr h="130730">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近隣の障がい理解の不足による孤立のため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9525" marT="9525" marB="0" anchor="ctr"/>
                </a:tc>
                <a:extLst>
                  <a:ext uri="{0D108BD9-81ED-4DB2-BD59-A6C34878D82A}">
                    <a16:rowId xmlns:a16="http://schemas.microsoft.com/office/drawing/2014/main" val="2275951417"/>
                  </a:ext>
                </a:extLst>
              </a:tr>
              <a:tr h="216024">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地域生活を継続するための障がい福祉サービスが不足しているため</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28</a:t>
                      </a:r>
                    </a:p>
                  </a:txBody>
                  <a:tcPr marL="9525" marR="9525" marT="9525" marB="0" anchor="ctr"/>
                </a:tc>
                <a:extLst>
                  <a:ext uri="{0D108BD9-81ED-4DB2-BD59-A6C34878D82A}">
                    <a16:rowId xmlns:a16="http://schemas.microsoft.com/office/drawing/2014/main" val="2194904963"/>
                  </a:ext>
                </a:extLst>
              </a:tr>
              <a:tr h="210413">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本人の希望により待機している</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16</a:t>
                      </a:r>
                    </a:p>
                  </a:txBody>
                  <a:tcPr marL="9525" marR="9525" marT="9525" marB="0" anchor="ctr"/>
                </a:tc>
                <a:extLst>
                  <a:ext uri="{0D108BD9-81ED-4DB2-BD59-A6C34878D82A}">
                    <a16:rowId xmlns:a16="http://schemas.microsoft.com/office/drawing/2014/main" val="694355831"/>
                  </a:ext>
                </a:extLst>
              </a:tr>
              <a:tr h="253641">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家族等の希望により待機している</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286</a:t>
                      </a:r>
                    </a:p>
                  </a:txBody>
                  <a:tcPr marL="9525" marR="9525" marT="9525" marB="0" anchor="ctr"/>
                </a:tc>
                <a:extLst>
                  <a:ext uri="{0D108BD9-81ED-4DB2-BD59-A6C34878D82A}">
                    <a16:rowId xmlns:a16="http://schemas.microsoft.com/office/drawing/2014/main" val="650774932"/>
                  </a:ext>
                </a:extLst>
              </a:tr>
              <a:tr h="216024">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その他</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32</a:t>
                      </a:r>
                    </a:p>
                  </a:txBody>
                  <a:tcPr marL="9525" marR="9525" marT="9525" marB="0" anchor="ctr"/>
                </a:tc>
                <a:extLst>
                  <a:ext uri="{0D108BD9-81ED-4DB2-BD59-A6C34878D82A}">
                    <a16:rowId xmlns:a16="http://schemas.microsoft.com/office/drawing/2014/main" val="668443045"/>
                  </a:ext>
                </a:extLst>
              </a:tr>
            </a:tbl>
          </a:graphicData>
        </a:graphic>
      </p:graphicFrame>
      <p:sp>
        <p:nvSpPr>
          <p:cNvPr id="11" name="正方形/長方形 10">
            <a:extLst>
              <a:ext uri="{FF2B5EF4-FFF2-40B4-BE49-F238E27FC236}">
                <a16:creationId xmlns:a16="http://schemas.microsoft.com/office/drawing/2014/main" id="{FA8AE6EA-9645-77A8-2EDE-4E64BDF7C9A6}"/>
              </a:ext>
            </a:extLst>
          </p:cNvPr>
          <p:cNvSpPr/>
          <p:nvPr/>
        </p:nvSpPr>
        <p:spPr>
          <a:xfrm>
            <a:off x="1403649" y="4537933"/>
            <a:ext cx="3672408" cy="226193"/>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居所が自宅以外の</a:t>
            </a:r>
            <a:r>
              <a:rPr lang="en-US" altLang="ja-JP" sz="1200" dirty="0">
                <a:solidFill>
                  <a:schemeClr val="tx1"/>
                </a:solidFill>
                <a:latin typeface="Meiryo UI" panose="020B0604030504040204" pitchFamily="50" charset="-128"/>
                <a:ea typeface="Meiryo UI" panose="020B0604030504040204" pitchFamily="50" charset="-128"/>
              </a:rPr>
              <a:t>429</a:t>
            </a:r>
            <a:r>
              <a:rPr lang="ja-JP" altLang="en-US" sz="1200" dirty="0">
                <a:solidFill>
                  <a:schemeClr val="tx1"/>
                </a:solidFill>
                <a:latin typeface="Meiryo UI" panose="020B0604030504040204" pitchFamily="50" charset="-128"/>
                <a:ea typeface="Meiryo UI" panose="020B0604030504040204" pitchFamily="50" charset="-128"/>
              </a:rPr>
              <a:t>人の待機している理由</a:t>
            </a:r>
          </a:p>
        </p:txBody>
      </p:sp>
      <p:sp>
        <p:nvSpPr>
          <p:cNvPr id="13" name="テキスト ボックス 12">
            <a:extLst>
              <a:ext uri="{FF2B5EF4-FFF2-40B4-BE49-F238E27FC236}">
                <a16:creationId xmlns:a16="http://schemas.microsoft.com/office/drawing/2014/main" id="{2A3BC2E5-693A-48E7-977D-2022766E51A7}"/>
              </a:ext>
            </a:extLst>
          </p:cNvPr>
          <p:cNvSpPr txBox="1"/>
          <p:nvPr/>
        </p:nvSpPr>
        <p:spPr>
          <a:xfrm>
            <a:off x="5050763" y="1873637"/>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N=383</a:t>
            </a:r>
            <a:endParaRPr kumimoji="1" lang="ja-JP" altLang="en-US" sz="1200" b="1" dirty="0">
              <a:latin typeface="Calibri" panose="020F0502020204030204" pitchFamily="34" charset="0"/>
              <a:cs typeface="Calibri" panose="020F0502020204030204" pitchFamily="34" charset="0"/>
            </a:endParaRPr>
          </a:p>
        </p:txBody>
      </p:sp>
      <p:sp>
        <p:nvSpPr>
          <p:cNvPr id="14" name="テキスト ボックス 13">
            <a:extLst>
              <a:ext uri="{FF2B5EF4-FFF2-40B4-BE49-F238E27FC236}">
                <a16:creationId xmlns:a16="http://schemas.microsoft.com/office/drawing/2014/main" id="{7111E448-C1BA-470B-82AD-8897A1D4FBA3}"/>
              </a:ext>
            </a:extLst>
          </p:cNvPr>
          <p:cNvSpPr txBox="1"/>
          <p:nvPr/>
        </p:nvSpPr>
        <p:spPr>
          <a:xfrm>
            <a:off x="5076056" y="4559135"/>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429</a:t>
            </a:r>
            <a:endParaRPr kumimoji="1" lang="ja-JP" altLang="en-US" sz="1200" b="1" dirty="0">
              <a:latin typeface="Calibri" panose="020F0502020204030204" pitchFamily="34" charset="0"/>
              <a:cs typeface="Calibri" panose="020F0502020204030204" pitchFamily="34" charset="0"/>
            </a:endParaRPr>
          </a:p>
        </p:txBody>
      </p:sp>
      <p:graphicFrame>
        <p:nvGraphicFramePr>
          <p:cNvPr id="15" name="表 14">
            <a:extLst>
              <a:ext uri="{FF2B5EF4-FFF2-40B4-BE49-F238E27FC236}">
                <a16:creationId xmlns:a16="http://schemas.microsoft.com/office/drawing/2014/main" id="{CEC5608D-2AE4-4652-B15A-1248954C2796}"/>
              </a:ext>
            </a:extLst>
          </p:cNvPr>
          <p:cNvGraphicFramePr>
            <a:graphicFrameLocks noGrp="1"/>
          </p:cNvGraphicFramePr>
          <p:nvPr>
            <p:extLst>
              <p:ext uri="{D42A27DB-BD31-4B8C-83A1-F6EECF244321}">
                <p14:modId xmlns:p14="http://schemas.microsoft.com/office/powerpoint/2010/main" val="3372028562"/>
              </p:ext>
            </p:extLst>
          </p:nvPr>
        </p:nvGraphicFramePr>
        <p:xfrm>
          <a:off x="1431655" y="4836134"/>
          <a:ext cx="5732633" cy="1833226"/>
        </p:xfrm>
        <a:graphic>
          <a:graphicData uri="http://schemas.openxmlformats.org/drawingml/2006/table">
            <a:tbl>
              <a:tblPr firstRow="1" bandRow="1">
                <a:tableStyleId>{5C22544A-7EE6-4342-B048-85BDC9FD1C3A}</a:tableStyleId>
              </a:tblPr>
              <a:tblGrid>
                <a:gridCol w="5295768">
                  <a:extLst>
                    <a:ext uri="{9D8B030D-6E8A-4147-A177-3AD203B41FA5}">
                      <a16:colId xmlns:a16="http://schemas.microsoft.com/office/drawing/2014/main" val="3137802365"/>
                    </a:ext>
                  </a:extLst>
                </a:gridCol>
                <a:gridCol w="436865">
                  <a:extLst>
                    <a:ext uri="{9D8B030D-6E8A-4147-A177-3AD203B41FA5}">
                      <a16:colId xmlns:a16="http://schemas.microsoft.com/office/drawing/2014/main" val="2578969192"/>
                    </a:ext>
                  </a:extLst>
                </a:gridCol>
              </a:tblGrid>
              <a:tr h="99558">
                <a:tc gridSpan="2">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積極的理由</a:t>
                      </a:r>
                    </a:p>
                  </a:txBody>
                  <a:tcPr marL="9525" marR="9525" marT="9525" marB="0" anchor="ctr">
                    <a:solidFill>
                      <a:schemeClr val="accent1">
                        <a:lumMod val="60000"/>
                        <a:lumOff val="40000"/>
                      </a:schemeClr>
                    </a:solidFill>
                  </a:tcPr>
                </a:tc>
                <a:tc hMerge="1">
                  <a:txBody>
                    <a:bodyPr/>
                    <a:lstStyle/>
                    <a:p>
                      <a:pPr algn="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3790601781"/>
                  </a:ext>
                </a:extLst>
              </a:tr>
              <a:tr h="239509">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支援方法の整理や環境調整により、本人の行動改善や生活能力の習得を図るため</a:t>
                      </a:r>
                    </a:p>
                  </a:txBody>
                  <a:tcPr marL="9525" marR="9525" marT="9525" marB="0" anchor="ctr">
                    <a:solidFill>
                      <a:schemeClr val="accent1">
                        <a:lumMod val="20000"/>
                        <a:lumOff val="80000"/>
                      </a:schemeClr>
                    </a:solidFill>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35</a:t>
                      </a:r>
                    </a:p>
                  </a:txBody>
                  <a:tcPr marL="9525" marR="9525" marT="9525" marB="0" anchor="ctr">
                    <a:solidFill>
                      <a:schemeClr val="accent1">
                        <a:lumMod val="20000"/>
                        <a:lumOff val="80000"/>
                      </a:schemeClr>
                    </a:solidFill>
                  </a:tcPr>
                </a:tc>
                <a:extLst>
                  <a:ext uri="{0D108BD9-81ED-4DB2-BD59-A6C34878D82A}">
                    <a16:rowId xmlns:a16="http://schemas.microsoft.com/office/drawing/2014/main" val="1938941974"/>
                  </a:ext>
                </a:extLst>
              </a:tr>
              <a:tr h="211840">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家族から不適切な扱いを受けているため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9525" marT="9525" marB="0" anchor="ctr"/>
                </a:tc>
                <a:extLst>
                  <a:ext uri="{0D108BD9-81ED-4DB2-BD59-A6C34878D82A}">
                    <a16:rowId xmlns:a16="http://schemas.microsoft.com/office/drawing/2014/main" val="2262243393"/>
                  </a:ext>
                </a:extLst>
              </a:tr>
              <a:tr h="148639">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居室の広さや動線等の構造面で施設が適しているため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9525" marT="9525" marB="0" anchor="ctr"/>
                </a:tc>
                <a:extLst>
                  <a:ext uri="{0D108BD9-81ED-4DB2-BD59-A6C34878D82A}">
                    <a16:rowId xmlns:a16="http://schemas.microsoft.com/office/drawing/2014/main" val="3227899808"/>
                  </a:ext>
                </a:extLst>
              </a:tr>
              <a:tr h="130730">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近隣の障がい理解の不足による孤立のため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9525" marT="9525" marB="0" anchor="ctr"/>
                </a:tc>
                <a:extLst>
                  <a:ext uri="{0D108BD9-81ED-4DB2-BD59-A6C34878D82A}">
                    <a16:rowId xmlns:a16="http://schemas.microsoft.com/office/drawing/2014/main" val="2275951417"/>
                  </a:ext>
                </a:extLst>
              </a:tr>
              <a:tr h="216024">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地域生活を継続するための障がい福祉サービスが不足しているため</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50</a:t>
                      </a:r>
                    </a:p>
                  </a:txBody>
                  <a:tcPr marL="9525" marR="9525" marT="9525" marB="0" anchor="ctr"/>
                </a:tc>
                <a:extLst>
                  <a:ext uri="{0D108BD9-81ED-4DB2-BD59-A6C34878D82A}">
                    <a16:rowId xmlns:a16="http://schemas.microsoft.com/office/drawing/2014/main" val="2194904963"/>
                  </a:ext>
                </a:extLst>
              </a:tr>
              <a:tr h="210413">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本人の希望により待機している</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8</a:t>
                      </a:r>
                    </a:p>
                  </a:txBody>
                  <a:tcPr marL="9525" marR="9525" marT="9525" marB="0" anchor="ctr"/>
                </a:tc>
                <a:extLst>
                  <a:ext uri="{0D108BD9-81ED-4DB2-BD59-A6C34878D82A}">
                    <a16:rowId xmlns:a16="http://schemas.microsoft.com/office/drawing/2014/main" val="694355831"/>
                  </a:ext>
                </a:extLst>
              </a:tr>
              <a:tr h="253641">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家族等の希望により待機している</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298</a:t>
                      </a:r>
                    </a:p>
                  </a:txBody>
                  <a:tcPr marL="9525" marR="9525" marT="9525" marB="0" anchor="ctr"/>
                </a:tc>
                <a:extLst>
                  <a:ext uri="{0D108BD9-81ED-4DB2-BD59-A6C34878D82A}">
                    <a16:rowId xmlns:a16="http://schemas.microsoft.com/office/drawing/2014/main" val="650774932"/>
                  </a:ext>
                </a:extLst>
              </a:tr>
              <a:tr h="216024">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その他</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29</a:t>
                      </a:r>
                    </a:p>
                  </a:txBody>
                  <a:tcPr marL="9525" marR="9525" marT="9525" marB="0" anchor="ctr"/>
                </a:tc>
                <a:extLst>
                  <a:ext uri="{0D108BD9-81ED-4DB2-BD59-A6C34878D82A}">
                    <a16:rowId xmlns:a16="http://schemas.microsoft.com/office/drawing/2014/main" val="668443045"/>
                  </a:ext>
                </a:extLst>
              </a:tr>
            </a:tbl>
          </a:graphicData>
        </a:graphic>
      </p:graphicFrame>
    </p:spTree>
    <p:extLst>
      <p:ext uri="{BB962C8B-B14F-4D97-AF65-F5344CB8AC3E}">
        <p14:creationId xmlns:p14="http://schemas.microsoft.com/office/powerpoint/2010/main" val="33540359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5F5A419-5BF9-AA24-BFBE-9DE29034CF4B}"/>
            </a:ext>
          </a:extLst>
        </p:cNvPr>
        <p:cNvGrpSpPr/>
        <p:nvPr/>
      </p:nvGrpSpPr>
      <p:grpSpPr>
        <a:xfrm>
          <a:off x="0" y="0"/>
          <a:ext cx="0" cy="0"/>
          <a:chOff x="0" y="0"/>
          <a:chExt cx="0" cy="0"/>
        </a:xfrm>
      </p:grpSpPr>
      <p:graphicFrame>
        <p:nvGraphicFramePr>
          <p:cNvPr id="4" name="グラフ 3">
            <a:extLst>
              <a:ext uri="{FF2B5EF4-FFF2-40B4-BE49-F238E27FC236}">
                <a16:creationId xmlns:a16="http://schemas.microsoft.com/office/drawing/2014/main" id="{D93E208B-71FA-0774-3F44-841DDE96BF99}"/>
              </a:ext>
            </a:extLst>
          </p:cNvPr>
          <p:cNvGraphicFramePr/>
          <p:nvPr>
            <p:extLst>
              <p:ext uri="{D42A27DB-BD31-4B8C-83A1-F6EECF244321}">
                <p14:modId xmlns:p14="http://schemas.microsoft.com/office/powerpoint/2010/main" val="3824055295"/>
              </p:ext>
            </p:extLst>
          </p:nvPr>
        </p:nvGraphicFramePr>
        <p:xfrm>
          <a:off x="4824028" y="4010936"/>
          <a:ext cx="3996444" cy="287836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グラフ 4">
            <a:extLst>
              <a:ext uri="{FF2B5EF4-FFF2-40B4-BE49-F238E27FC236}">
                <a16:creationId xmlns:a16="http://schemas.microsoft.com/office/drawing/2014/main" id="{97BDAD71-B01E-6179-8BB0-E9A0D00AF5AB}"/>
              </a:ext>
            </a:extLst>
          </p:cNvPr>
          <p:cNvGraphicFramePr/>
          <p:nvPr>
            <p:extLst>
              <p:ext uri="{D42A27DB-BD31-4B8C-83A1-F6EECF244321}">
                <p14:modId xmlns:p14="http://schemas.microsoft.com/office/powerpoint/2010/main" val="2075243014"/>
              </p:ext>
            </p:extLst>
          </p:nvPr>
        </p:nvGraphicFramePr>
        <p:xfrm>
          <a:off x="4284405" y="2087900"/>
          <a:ext cx="4968115" cy="1630623"/>
        </p:xfrm>
        <a:graphic>
          <a:graphicData uri="http://schemas.openxmlformats.org/drawingml/2006/chart">
            <c:chart xmlns:c="http://schemas.openxmlformats.org/drawingml/2006/chart" xmlns:r="http://schemas.openxmlformats.org/officeDocument/2006/relationships" r:id="rId4"/>
          </a:graphicData>
        </a:graphic>
      </p:graphicFrame>
      <p:sp>
        <p:nvSpPr>
          <p:cNvPr id="3" name="テキスト ボックス 2">
            <a:extLst>
              <a:ext uri="{FF2B5EF4-FFF2-40B4-BE49-F238E27FC236}">
                <a16:creationId xmlns:a16="http://schemas.microsoft.com/office/drawing/2014/main" id="{9713C016-E992-11DE-2D9F-B421CBA3BDA3}"/>
              </a:ext>
            </a:extLst>
          </p:cNvPr>
          <p:cNvSpPr txBox="1"/>
          <p:nvPr/>
        </p:nvSpPr>
        <p:spPr>
          <a:xfrm>
            <a:off x="35496" y="13947"/>
            <a:ext cx="9071844" cy="553998"/>
          </a:xfrm>
          <a:prstGeom prst="rect">
            <a:avLst/>
          </a:prstGeom>
        </p:spPr>
        <p:style>
          <a:lnRef idx="1">
            <a:schemeClr val="accent5"/>
          </a:lnRef>
          <a:fillRef idx="3">
            <a:schemeClr val="accent5"/>
          </a:fillRef>
          <a:effectRef idx="2">
            <a:schemeClr val="accent5"/>
          </a:effectRef>
          <a:fontRef idx="minor">
            <a:schemeClr val="lt1"/>
          </a:fontRef>
        </p:style>
        <p:txBody>
          <a:bodyPr wrap="square" tIns="0" bIns="0"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b="1" dirty="0">
                <a:latin typeface="Meiryo UI" panose="020B0604030504040204" pitchFamily="50" charset="-128"/>
                <a:ea typeface="Meiryo UI" panose="020B0604030504040204" pitchFamily="50" charset="-128"/>
              </a:rPr>
              <a:t>居所における待機者の状況（自宅とグループホームの比較）</a:t>
            </a:r>
            <a:br>
              <a:rPr lang="en-US" altLang="ja-JP" b="1" dirty="0">
                <a:latin typeface="Meiryo UI" panose="020B0604030504040204" pitchFamily="50" charset="-128"/>
                <a:ea typeface="Meiryo UI" panose="020B0604030504040204" pitchFamily="50" charset="-128"/>
              </a:rPr>
            </a:br>
            <a:r>
              <a:rPr lang="ja-JP" altLang="en-US" b="1" dirty="0">
                <a:latin typeface="Meiryo UI" panose="020B0604030504040204" pitchFamily="50" charset="-128"/>
                <a:ea typeface="Meiryo UI" panose="020B0604030504040204" pitchFamily="50" charset="-128"/>
              </a:rPr>
              <a:t>　　　　　　　　　　　　　　　　　　　　　　　　　　　　　　　　</a:t>
            </a:r>
            <a:r>
              <a:rPr kumimoji="1" lang="en-US" altLang="ja-JP"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a:t>
            </a: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en-US" altLang="ja-JP"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967</a:t>
            </a:r>
            <a:r>
              <a:rPr lang="ja-JP" altLang="en-US" sz="1200" b="1" dirty="0">
                <a:latin typeface="Meiryo UI" panose="020B0604030504040204" pitchFamily="50" charset="-128"/>
                <a:ea typeface="Meiryo UI" panose="020B0604030504040204" pitchFamily="50" charset="-128"/>
              </a:rPr>
              <a:t> （</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待機する理由が不明の</a:t>
            </a:r>
            <a:r>
              <a:rPr lang="en-US" altLang="ja-JP" sz="1200" b="1" dirty="0">
                <a:latin typeface="Meiryo UI" panose="020B0604030504040204" pitchFamily="50" charset="-128"/>
                <a:ea typeface="Meiryo UI" panose="020B0604030504040204" pitchFamily="50" charset="-128"/>
              </a:rPr>
              <a:t>266</a:t>
            </a:r>
            <a:r>
              <a:rPr lang="ja-JP" altLang="en-US" sz="1200" b="1" dirty="0">
                <a:latin typeface="Meiryo UI" panose="020B0604030504040204" pitchFamily="50" charset="-128"/>
                <a:ea typeface="Meiryo UI" panose="020B0604030504040204" pitchFamily="50" charset="-128"/>
              </a:rPr>
              <a:t>人を除く）</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37" name="正方形/長方形 36">
            <a:extLst>
              <a:ext uri="{FF2B5EF4-FFF2-40B4-BE49-F238E27FC236}">
                <a16:creationId xmlns:a16="http://schemas.microsoft.com/office/drawing/2014/main" id="{722359C1-A69B-051C-7CD4-04CC184E0E29}"/>
              </a:ext>
            </a:extLst>
          </p:cNvPr>
          <p:cNvSpPr/>
          <p:nvPr/>
        </p:nvSpPr>
        <p:spPr>
          <a:xfrm>
            <a:off x="35496" y="611915"/>
            <a:ext cx="9071844" cy="1124292"/>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以下で、居所が自宅（家族と同居）である</a:t>
            </a:r>
            <a:r>
              <a:rPr lang="en-US" altLang="ja-JP" sz="1200" dirty="0">
                <a:solidFill>
                  <a:prstClr val="black"/>
                </a:solidFill>
                <a:latin typeface="Meiryo UI" panose="020B0604030504040204" pitchFamily="50" charset="-128"/>
                <a:ea typeface="Meiryo UI" panose="020B0604030504040204" pitchFamily="50" charset="-128"/>
              </a:rPr>
              <a:t>538</a:t>
            </a:r>
            <a:r>
              <a:rPr lang="ja-JP" altLang="en-US" sz="1200" dirty="0">
                <a:solidFill>
                  <a:prstClr val="black"/>
                </a:solidFill>
                <a:latin typeface="Meiryo UI" panose="020B0604030504040204" pitchFamily="50" charset="-128"/>
                <a:ea typeface="Meiryo UI" panose="020B0604030504040204" pitchFamily="50" charset="-128"/>
              </a:rPr>
              <a:t>人とグループホームの</a:t>
            </a:r>
            <a:r>
              <a:rPr lang="en-US" altLang="ja-JP" sz="1200" dirty="0">
                <a:solidFill>
                  <a:prstClr val="black"/>
                </a:solidFill>
                <a:latin typeface="Meiryo UI" panose="020B0604030504040204" pitchFamily="50" charset="-128"/>
                <a:ea typeface="Meiryo UI" panose="020B0604030504040204" pitchFamily="50" charset="-128"/>
              </a:rPr>
              <a:t>273</a:t>
            </a:r>
            <a:r>
              <a:rPr lang="ja-JP" altLang="en-US" sz="1200" dirty="0">
                <a:solidFill>
                  <a:prstClr val="black"/>
                </a:solidFill>
                <a:latin typeface="Meiryo UI" panose="020B0604030504040204" pitchFamily="50" charset="-128"/>
                <a:ea typeface="Meiryo UI" panose="020B0604030504040204" pitchFamily="50" charset="-128"/>
              </a:rPr>
              <a:t>人の比較を行った。</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居所が自宅の</a:t>
            </a:r>
            <a:r>
              <a:rPr lang="en-US" altLang="ja-JP" sz="1200" dirty="0">
                <a:solidFill>
                  <a:prstClr val="black"/>
                </a:solidFill>
                <a:latin typeface="Meiryo UI" panose="020B0604030504040204" pitchFamily="50" charset="-128"/>
                <a:ea typeface="Meiryo UI" panose="020B0604030504040204" pitchFamily="50" charset="-128"/>
              </a:rPr>
              <a:t>538</a:t>
            </a:r>
            <a:r>
              <a:rPr lang="ja-JP" altLang="en-US" sz="1200" dirty="0">
                <a:solidFill>
                  <a:prstClr val="black"/>
                </a:solidFill>
                <a:latin typeface="Meiryo UI" panose="020B0604030504040204" pitchFamily="50" charset="-128"/>
                <a:ea typeface="Meiryo UI" panose="020B0604030504040204" pitchFamily="50" charset="-128"/>
              </a:rPr>
              <a:t>人のうち、行動関連項目が</a:t>
            </a:r>
            <a:r>
              <a:rPr lang="en-US" altLang="ja-JP" sz="1200" dirty="0">
                <a:solidFill>
                  <a:prstClr val="black"/>
                </a:solidFill>
                <a:latin typeface="Meiryo UI" panose="020B0604030504040204" pitchFamily="50" charset="-128"/>
                <a:ea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rPr>
              <a:t>点以上かつ障がい支援区分５以上の方は</a:t>
            </a:r>
            <a:r>
              <a:rPr lang="en-US" altLang="ja-JP" sz="1200" dirty="0">
                <a:solidFill>
                  <a:prstClr val="black"/>
                </a:solidFill>
                <a:latin typeface="Meiryo UI" panose="020B0604030504040204" pitchFamily="50" charset="-128"/>
                <a:ea typeface="Meiryo UI" panose="020B0604030504040204" pitchFamily="50" charset="-128"/>
              </a:rPr>
              <a:t>276</a:t>
            </a:r>
            <a:r>
              <a:rPr lang="ja-JP" altLang="en-US" sz="1200" dirty="0">
                <a:solidFill>
                  <a:prstClr val="black"/>
                </a:solidFill>
                <a:latin typeface="Meiryo UI" panose="020B0604030504040204" pitchFamily="50" charset="-128"/>
                <a:ea typeface="Meiryo UI" panose="020B0604030504040204" pitchFamily="50" charset="-128"/>
              </a:rPr>
              <a:t>人で</a:t>
            </a:r>
            <a:r>
              <a:rPr lang="en-US" altLang="ja-JP" sz="1200" dirty="0">
                <a:solidFill>
                  <a:prstClr val="black"/>
                </a:solidFill>
                <a:latin typeface="Meiryo UI" panose="020B0604030504040204" pitchFamily="50" charset="-128"/>
                <a:ea typeface="Meiryo UI" panose="020B0604030504040204" pitchFamily="50" charset="-128"/>
              </a:rPr>
              <a:t>51%</a:t>
            </a:r>
            <a:r>
              <a:rPr lang="ja-JP" altLang="en-US" sz="1200" dirty="0">
                <a:solidFill>
                  <a:prstClr val="black"/>
                </a:solidFill>
                <a:latin typeface="Meiryo UI" panose="020B0604030504040204" pitchFamily="50" charset="-128"/>
                <a:ea typeface="Meiryo UI" panose="020B0604030504040204" pitchFamily="50" charset="-128"/>
              </a:rPr>
              <a:t>。また行動関連項目</a:t>
            </a:r>
            <a:r>
              <a:rPr lang="en-US" altLang="ja-JP" sz="1200" dirty="0">
                <a:solidFill>
                  <a:prstClr val="black"/>
                </a:solidFill>
                <a:latin typeface="Meiryo UI" panose="020B0604030504040204" pitchFamily="50" charset="-128"/>
                <a:ea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rPr>
              <a:t>点以上の方の特に激しい行動上の問題としては、「激しいこだわり」が最も多く</a:t>
            </a:r>
            <a:r>
              <a:rPr lang="en-US" altLang="ja-JP" sz="1200" dirty="0">
                <a:solidFill>
                  <a:prstClr val="black"/>
                </a:solidFill>
                <a:latin typeface="Meiryo UI" panose="020B0604030504040204" pitchFamily="50" charset="-128"/>
                <a:ea typeface="Meiryo UI" panose="020B0604030504040204" pitchFamily="50" charset="-128"/>
              </a:rPr>
              <a:t>140</a:t>
            </a:r>
            <a:r>
              <a:rPr lang="ja-JP" altLang="en-US" sz="1200" dirty="0">
                <a:solidFill>
                  <a:prstClr val="black"/>
                </a:solidFill>
                <a:latin typeface="Meiryo UI" panose="020B0604030504040204" pitchFamily="50" charset="-128"/>
                <a:ea typeface="Meiryo UI" panose="020B0604030504040204" pitchFamily="50" charset="-128"/>
              </a:rPr>
              <a:t>人。</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居所がグループホームの</a:t>
            </a:r>
            <a:r>
              <a:rPr lang="en-US" altLang="ja-JP" sz="1200" dirty="0">
                <a:solidFill>
                  <a:prstClr val="black"/>
                </a:solidFill>
                <a:latin typeface="Meiryo UI" panose="020B0604030504040204" pitchFamily="50" charset="-128"/>
                <a:ea typeface="Meiryo UI" panose="020B0604030504040204" pitchFamily="50" charset="-128"/>
              </a:rPr>
              <a:t>273</a:t>
            </a:r>
            <a:r>
              <a:rPr lang="ja-JP" altLang="en-US" sz="1200" dirty="0">
                <a:solidFill>
                  <a:prstClr val="black"/>
                </a:solidFill>
                <a:latin typeface="Meiryo UI" panose="020B0604030504040204" pitchFamily="50" charset="-128"/>
                <a:ea typeface="Meiryo UI" panose="020B0604030504040204" pitchFamily="50" charset="-128"/>
              </a:rPr>
              <a:t>人のうち、行動関連項目が</a:t>
            </a:r>
            <a:r>
              <a:rPr lang="en-US" altLang="ja-JP" sz="1200" dirty="0">
                <a:solidFill>
                  <a:prstClr val="black"/>
                </a:solidFill>
                <a:latin typeface="Meiryo UI" panose="020B0604030504040204" pitchFamily="50" charset="-128"/>
                <a:ea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rPr>
              <a:t>点以上かつ障がい支援区分５以上の方は</a:t>
            </a:r>
            <a:r>
              <a:rPr lang="en-US" altLang="ja-JP" sz="1200" dirty="0">
                <a:solidFill>
                  <a:prstClr val="black"/>
                </a:solidFill>
                <a:latin typeface="Meiryo UI" panose="020B0604030504040204" pitchFamily="50" charset="-128"/>
                <a:ea typeface="Meiryo UI" panose="020B0604030504040204" pitchFamily="50" charset="-128"/>
              </a:rPr>
              <a:t>164</a:t>
            </a:r>
            <a:r>
              <a:rPr lang="ja-JP" altLang="en-US" sz="1200" dirty="0">
                <a:solidFill>
                  <a:prstClr val="black"/>
                </a:solidFill>
                <a:latin typeface="Meiryo UI" panose="020B0604030504040204" pitchFamily="50" charset="-128"/>
                <a:ea typeface="Meiryo UI" panose="020B0604030504040204" pitchFamily="50" charset="-128"/>
              </a:rPr>
              <a:t>人で</a:t>
            </a:r>
            <a:r>
              <a:rPr lang="en-US" altLang="ja-JP" sz="1200" dirty="0">
                <a:solidFill>
                  <a:prstClr val="black"/>
                </a:solidFill>
                <a:latin typeface="Meiryo UI" panose="020B0604030504040204" pitchFamily="50" charset="-128"/>
                <a:ea typeface="Meiryo UI" panose="020B0604030504040204" pitchFamily="50" charset="-128"/>
              </a:rPr>
              <a:t>60%</a:t>
            </a:r>
            <a:r>
              <a:rPr lang="ja-JP" altLang="en-US" sz="1200" dirty="0">
                <a:solidFill>
                  <a:prstClr val="black"/>
                </a:solidFill>
                <a:latin typeface="Meiryo UI" panose="020B0604030504040204" pitchFamily="50" charset="-128"/>
                <a:ea typeface="Meiryo UI" panose="020B0604030504040204" pitchFamily="50" charset="-128"/>
              </a:rPr>
              <a:t>。また行動関連項目</a:t>
            </a:r>
            <a:r>
              <a:rPr lang="en-US" altLang="ja-JP" sz="1200" dirty="0">
                <a:solidFill>
                  <a:prstClr val="black"/>
                </a:solidFill>
                <a:latin typeface="Meiryo UI" panose="020B0604030504040204" pitchFamily="50" charset="-128"/>
                <a:ea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rPr>
              <a:t>点以上の方の特に激しい行動上の問題としては、「激しいこだわり」と「大声等の行動」が最も多く</a:t>
            </a:r>
            <a:r>
              <a:rPr lang="en-US" altLang="ja-JP" sz="1200" dirty="0">
                <a:solidFill>
                  <a:prstClr val="black"/>
                </a:solidFill>
                <a:latin typeface="Meiryo UI" panose="020B0604030504040204" pitchFamily="50" charset="-128"/>
                <a:ea typeface="Meiryo UI" panose="020B0604030504040204" pitchFamily="50" charset="-128"/>
              </a:rPr>
              <a:t>81</a:t>
            </a:r>
            <a:r>
              <a:rPr lang="ja-JP" altLang="en-US" sz="1200" dirty="0">
                <a:solidFill>
                  <a:prstClr val="black"/>
                </a:solidFill>
                <a:latin typeface="Meiryo UI" panose="020B0604030504040204" pitchFamily="50" charset="-128"/>
                <a:ea typeface="Meiryo UI" panose="020B0604030504040204" pitchFamily="50" charset="-128"/>
              </a:rPr>
              <a:t>人。</a:t>
            </a:r>
          </a:p>
        </p:txBody>
      </p:sp>
      <p:sp>
        <p:nvSpPr>
          <p:cNvPr id="2" name="スライド番号プレースホルダー 1">
            <a:extLst>
              <a:ext uri="{FF2B5EF4-FFF2-40B4-BE49-F238E27FC236}">
                <a16:creationId xmlns:a16="http://schemas.microsoft.com/office/drawing/2014/main" id="{A9782725-A7C2-4B92-976E-FAB30019B443}"/>
              </a:ext>
            </a:extLst>
          </p:cNvPr>
          <p:cNvSpPr>
            <a:spLocks noGrp="1"/>
          </p:cNvSpPr>
          <p:nvPr>
            <p:ph type="sldNum" sz="quarter" idx="12"/>
          </p:nvPr>
        </p:nvSpPr>
        <p:spPr>
          <a:xfrm>
            <a:off x="7035492" y="6570830"/>
            <a:ext cx="2133600" cy="365125"/>
          </a:xfrm>
        </p:spPr>
        <p:txBody>
          <a:bodyPr/>
          <a:lstStyle/>
          <a:p>
            <a:fld id="{1C2C60DF-5D73-46A2-8FFF-B4A756D3B2D0}" type="slidenum">
              <a:rPr lang="ja-JP" altLang="en-US" smtClean="0"/>
              <a:pPr/>
              <a:t>16</a:t>
            </a:fld>
            <a:endParaRPr lang="ja-JP" altLang="en-US" dirty="0"/>
          </a:p>
        </p:txBody>
      </p:sp>
      <p:graphicFrame>
        <p:nvGraphicFramePr>
          <p:cNvPr id="6" name="グラフ 5">
            <a:extLst>
              <a:ext uri="{FF2B5EF4-FFF2-40B4-BE49-F238E27FC236}">
                <a16:creationId xmlns:a16="http://schemas.microsoft.com/office/drawing/2014/main" id="{0FB80BC8-FA1A-05BA-AA42-F6A927D9FF42}"/>
              </a:ext>
            </a:extLst>
          </p:cNvPr>
          <p:cNvGraphicFramePr/>
          <p:nvPr>
            <p:extLst>
              <p:ext uri="{D42A27DB-BD31-4B8C-83A1-F6EECF244321}">
                <p14:modId xmlns:p14="http://schemas.microsoft.com/office/powerpoint/2010/main" val="3825268300"/>
              </p:ext>
            </p:extLst>
          </p:nvPr>
        </p:nvGraphicFramePr>
        <p:xfrm>
          <a:off x="197950" y="3994069"/>
          <a:ext cx="4086455" cy="2941886"/>
        </p:xfrm>
        <a:graphic>
          <a:graphicData uri="http://schemas.openxmlformats.org/drawingml/2006/chart">
            <c:chart xmlns:c="http://schemas.openxmlformats.org/drawingml/2006/chart" xmlns:r="http://schemas.openxmlformats.org/officeDocument/2006/relationships" r:id="rId5"/>
          </a:graphicData>
        </a:graphic>
      </p:graphicFrame>
      <p:sp>
        <p:nvSpPr>
          <p:cNvPr id="11" name="テキスト ボックス 10">
            <a:extLst>
              <a:ext uri="{FF2B5EF4-FFF2-40B4-BE49-F238E27FC236}">
                <a16:creationId xmlns:a16="http://schemas.microsoft.com/office/drawing/2014/main" id="{0AE0AD12-A488-A85B-9209-0358938519BC}"/>
              </a:ext>
            </a:extLst>
          </p:cNvPr>
          <p:cNvSpPr txBox="1"/>
          <p:nvPr/>
        </p:nvSpPr>
        <p:spPr>
          <a:xfrm>
            <a:off x="7740352" y="2159908"/>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N=186</a:t>
            </a:r>
            <a:endParaRPr kumimoji="1" lang="ja-JP" altLang="en-US" sz="1200" b="1" dirty="0">
              <a:latin typeface="Calibri" panose="020F0502020204030204" pitchFamily="34" charset="0"/>
              <a:cs typeface="Calibri" panose="020F0502020204030204" pitchFamily="34" charset="0"/>
            </a:endParaRPr>
          </a:p>
        </p:txBody>
      </p:sp>
      <p:graphicFrame>
        <p:nvGraphicFramePr>
          <p:cNvPr id="12" name="グラフ 11">
            <a:extLst>
              <a:ext uri="{FF2B5EF4-FFF2-40B4-BE49-F238E27FC236}">
                <a16:creationId xmlns:a16="http://schemas.microsoft.com/office/drawing/2014/main" id="{8089A87E-FFEF-3E40-A040-B9F40941028A}"/>
              </a:ext>
            </a:extLst>
          </p:cNvPr>
          <p:cNvGraphicFramePr/>
          <p:nvPr>
            <p:extLst>
              <p:ext uri="{D42A27DB-BD31-4B8C-83A1-F6EECF244321}">
                <p14:modId xmlns:p14="http://schemas.microsoft.com/office/powerpoint/2010/main" val="2166261169"/>
              </p:ext>
            </p:extLst>
          </p:nvPr>
        </p:nvGraphicFramePr>
        <p:xfrm>
          <a:off x="-150737" y="2103560"/>
          <a:ext cx="4824536" cy="1712570"/>
        </p:xfrm>
        <a:graphic>
          <a:graphicData uri="http://schemas.openxmlformats.org/drawingml/2006/chart">
            <c:chart xmlns:c="http://schemas.openxmlformats.org/drawingml/2006/chart" xmlns:r="http://schemas.openxmlformats.org/officeDocument/2006/relationships" r:id="rId6"/>
          </a:graphicData>
        </a:graphic>
      </p:graphicFrame>
      <p:sp>
        <p:nvSpPr>
          <p:cNvPr id="14" name="テキスト ボックス 13">
            <a:extLst>
              <a:ext uri="{FF2B5EF4-FFF2-40B4-BE49-F238E27FC236}">
                <a16:creationId xmlns:a16="http://schemas.microsoft.com/office/drawing/2014/main" id="{B28A2A9D-236D-D77E-CA21-84FC78CBFFE3}"/>
              </a:ext>
            </a:extLst>
          </p:cNvPr>
          <p:cNvSpPr txBox="1"/>
          <p:nvPr/>
        </p:nvSpPr>
        <p:spPr>
          <a:xfrm>
            <a:off x="975108" y="1988535"/>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538</a:t>
            </a:r>
            <a:endParaRPr kumimoji="1" lang="ja-JP" altLang="en-US" sz="1200" b="1" dirty="0">
              <a:latin typeface="Calibri" panose="020F0502020204030204" pitchFamily="34" charset="0"/>
              <a:cs typeface="Calibri" panose="020F0502020204030204" pitchFamily="34" charset="0"/>
            </a:endParaRPr>
          </a:p>
        </p:txBody>
      </p:sp>
      <p:sp>
        <p:nvSpPr>
          <p:cNvPr id="15" name="テキスト ボックス 14">
            <a:extLst>
              <a:ext uri="{FF2B5EF4-FFF2-40B4-BE49-F238E27FC236}">
                <a16:creationId xmlns:a16="http://schemas.microsoft.com/office/drawing/2014/main" id="{2CAC6A4C-F40A-99ED-C264-CFA7A115FCA3}"/>
              </a:ext>
            </a:extLst>
          </p:cNvPr>
          <p:cNvSpPr txBox="1"/>
          <p:nvPr/>
        </p:nvSpPr>
        <p:spPr>
          <a:xfrm>
            <a:off x="3171352" y="2159908"/>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N=295</a:t>
            </a:r>
            <a:endParaRPr kumimoji="1" lang="ja-JP" altLang="en-US" sz="1200" b="1" dirty="0">
              <a:latin typeface="Calibri" panose="020F0502020204030204" pitchFamily="34" charset="0"/>
              <a:cs typeface="Calibri" panose="020F0502020204030204" pitchFamily="34" charset="0"/>
            </a:endParaRPr>
          </a:p>
        </p:txBody>
      </p:sp>
      <p:sp>
        <p:nvSpPr>
          <p:cNvPr id="16" name="テキスト ボックス 15">
            <a:extLst>
              <a:ext uri="{FF2B5EF4-FFF2-40B4-BE49-F238E27FC236}">
                <a16:creationId xmlns:a16="http://schemas.microsoft.com/office/drawing/2014/main" id="{BA1B494E-35BE-46D4-AFB6-E30036DABAA0}"/>
              </a:ext>
            </a:extLst>
          </p:cNvPr>
          <p:cNvSpPr txBox="1"/>
          <p:nvPr/>
        </p:nvSpPr>
        <p:spPr>
          <a:xfrm>
            <a:off x="5619624" y="2015892"/>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N=273</a:t>
            </a:r>
            <a:endParaRPr kumimoji="1" lang="ja-JP" altLang="en-US" sz="1200" b="1" dirty="0">
              <a:latin typeface="Calibri" panose="020F0502020204030204" pitchFamily="34" charset="0"/>
              <a:cs typeface="Calibri" panose="020F0502020204030204" pitchFamily="34" charset="0"/>
            </a:endParaRPr>
          </a:p>
        </p:txBody>
      </p:sp>
      <p:sp>
        <p:nvSpPr>
          <p:cNvPr id="17" name="テキスト ボックス 16">
            <a:extLst>
              <a:ext uri="{FF2B5EF4-FFF2-40B4-BE49-F238E27FC236}">
                <a16:creationId xmlns:a16="http://schemas.microsoft.com/office/drawing/2014/main" id="{65ADE124-0F1C-4BA5-9303-829CA7979D29}"/>
              </a:ext>
            </a:extLst>
          </p:cNvPr>
          <p:cNvSpPr txBox="1"/>
          <p:nvPr/>
        </p:nvSpPr>
        <p:spPr>
          <a:xfrm>
            <a:off x="2051440" y="2012514"/>
            <a:ext cx="666354" cy="276999"/>
          </a:xfrm>
          <a:prstGeom prst="rect">
            <a:avLst/>
          </a:prstGeom>
          <a:noFill/>
        </p:spPr>
        <p:txBody>
          <a:bodyPr wrap="square" rtlCol="0">
            <a:spAutoFit/>
          </a:bodyPr>
          <a:lstStyle/>
          <a:p>
            <a:r>
              <a:rPr lang="ja-JP" altLang="en-US" sz="1200" b="1" dirty="0">
                <a:latin typeface="Calibri" panose="020F0502020204030204" pitchFamily="34" charset="0"/>
                <a:cs typeface="Calibri" panose="020F0502020204030204" pitchFamily="34" charset="0"/>
              </a:rPr>
              <a:t>「自宅」</a:t>
            </a:r>
            <a:endParaRPr lang="en-US" altLang="ja-JP" sz="1200" b="1" dirty="0">
              <a:latin typeface="Calibri" panose="020F0502020204030204" pitchFamily="34" charset="0"/>
              <a:cs typeface="Calibri" panose="020F0502020204030204" pitchFamily="34" charset="0"/>
            </a:endParaRPr>
          </a:p>
        </p:txBody>
      </p:sp>
      <p:sp>
        <p:nvSpPr>
          <p:cNvPr id="18" name="正方形/長方形 17">
            <a:extLst>
              <a:ext uri="{FF2B5EF4-FFF2-40B4-BE49-F238E27FC236}">
                <a16:creationId xmlns:a16="http://schemas.microsoft.com/office/drawing/2014/main" id="{FE0EFBA0-1B94-4C07-A9A3-56C7C299A410}"/>
              </a:ext>
            </a:extLst>
          </p:cNvPr>
          <p:cNvSpPr/>
          <p:nvPr/>
        </p:nvSpPr>
        <p:spPr>
          <a:xfrm>
            <a:off x="2779445" y="3798290"/>
            <a:ext cx="3744416" cy="212646"/>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行動関連項目</a:t>
            </a:r>
            <a:r>
              <a:rPr lang="en-US" altLang="ja-JP" sz="1200" dirty="0">
                <a:solidFill>
                  <a:schemeClr val="tx1"/>
                </a:solidFill>
                <a:latin typeface="Meiryo UI" panose="020B0604030504040204" pitchFamily="50" charset="-128"/>
                <a:ea typeface="Meiryo UI" panose="020B0604030504040204" pitchFamily="50" charset="-128"/>
              </a:rPr>
              <a:t>10</a:t>
            </a:r>
            <a:r>
              <a:rPr lang="ja-JP" altLang="en-US" sz="1200" dirty="0">
                <a:solidFill>
                  <a:schemeClr val="tx1"/>
                </a:solidFill>
                <a:latin typeface="Meiryo UI" panose="020B0604030504040204" pitchFamily="50" charset="-128"/>
                <a:ea typeface="Meiryo UI" panose="020B0604030504040204" pitchFamily="50" charset="-128"/>
              </a:rPr>
              <a:t>点以上の方の特に激しい行動上の問題</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8CDCFA83-E4CF-4A20-AD19-4C7BFE9A3D62}"/>
              </a:ext>
            </a:extLst>
          </p:cNvPr>
          <p:cNvSpPr/>
          <p:nvPr/>
        </p:nvSpPr>
        <p:spPr>
          <a:xfrm>
            <a:off x="2411760" y="1799868"/>
            <a:ext cx="4176464" cy="212646"/>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行動関連項目</a:t>
            </a:r>
            <a:r>
              <a:rPr lang="en-US" altLang="ja-JP" sz="1200" dirty="0">
                <a:solidFill>
                  <a:schemeClr val="tx1"/>
                </a:solidFill>
                <a:latin typeface="Meiryo UI" panose="020B0604030504040204" pitchFamily="50" charset="-128"/>
                <a:ea typeface="Meiryo UI" panose="020B0604030504040204" pitchFamily="50" charset="-128"/>
              </a:rPr>
              <a:t>10</a:t>
            </a:r>
            <a:r>
              <a:rPr lang="ja-JP" altLang="en-US" sz="1200" dirty="0">
                <a:solidFill>
                  <a:schemeClr val="tx1"/>
                </a:solidFill>
                <a:latin typeface="Meiryo UI" panose="020B0604030504040204" pitchFamily="50" charset="-128"/>
                <a:ea typeface="Meiryo UI" panose="020B0604030504040204" pitchFamily="50" charset="-128"/>
              </a:rPr>
              <a:t>点以上の方の障がい支援区分</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C4EF5FE8-97FB-4222-95EE-3D5CEB3055F1}"/>
              </a:ext>
            </a:extLst>
          </p:cNvPr>
          <p:cNvSpPr txBox="1"/>
          <p:nvPr/>
        </p:nvSpPr>
        <p:spPr>
          <a:xfrm>
            <a:off x="1961430" y="3872081"/>
            <a:ext cx="666354" cy="276999"/>
          </a:xfrm>
          <a:prstGeom prst="rect">
            <a:avLst/>
          </a:prstGeom>
          <a:noFill/>
        </p:spPr>
        <p:txBody>
          <a:bodyPr wrap="square" rtlCol="0">
            <a:spAutoFit/>
          </a:bodyPr>
          <a:lstStyle/>
          <a:p>
            <a:r>
              <a:rPr lang="ja-JP" altLang="en-US" sz="1200" b="1" dirty="0">
                <a:latin typeface="Calibri" panose="020F0502020204030204" pitchFamily="34" charset="0"/>
                <a:cs typeface="Calibri" panose="020F0502020204030204" pitchFamily="34" charset="0"/>
              </a:rPr>
              <a:t>「自宅」</a:t>
            </a:r>
            <a:endParaRPr lang="en-US" altLang="ja-JP" sz="1200" b="1" dirty="0">
              <a:latin typeface="Calibri" panose="020F0502020204030204" pitchFamily="34" charset="0"/>
              <a:cs typeface="Calibri" panose="020F0502020204030204" pitchFamily="34" charset="0"/>
            </a:endParaRPr>
          </a:p>
        </p:txBody>
      </p:sp>
      <p:sp>
        <p:nvSpPr>
          <p:cNvPr id="21" name="テキスト ボックス 20">
            <a:extLst>
              <a:ext uri="{FF2B5EF4-FFF2-40B4-BE49-F238E27FC236}">
                <a16:creationId xmlns:a16="http://schemas.microsoft.com/office/drawing/2014/main" id="{4A181EC0-CB13-4696-8708-558C7CBBB754}"/>
              </a:ext>
            </a:extLst>
          </p:cNvPr>
          <p:cNvSpPr txBox="1"/>
          <p:nvPr/>
        </p:nvSpPr>
        <p:spPr>
          <a:xfrm>
            <a:off x="6481966" y="2021198"/>
            <a:ext cx="1456408" cy="276999"/>
          </a:xfrm>
          <a:prstGeom prst="rect">
            <a:avLst/>
          </a:prstGeom>
          <a:noFill/>
        </p:spPr>
        <p:txBody>
          <a:bodyPr wrap="square" rtlCol="0">
            <a:spAutoFit/>
          </a:bodyPr>
          <a:lstStyle/>
          <a:p>
            <a:r>
              <a:rPr lang="ja-JP" altLang="en-US" sz="1200" b="1" dirty="0">
                <a:latin typeface="Calibri" panose="020F0502020204030204" pitchFamily="34" charset="0"/>
                <a:cs typeface="Calibri" panose="020F0502020204030204" pitchFamily="34" charset="0"/>
              </a:rPr>
              <a:t>「グループホーム」</a:t>
            </a:r>
            <a:endParaRPr lang="en-US" altLang="ja-JP" sz="1200" b="1" dirty="0">
              <a:latin typeface="Calibri" panose="020F0502020204030204" pitchFamily="34" charset="0"/>
              <a:cs typeface="Calibri" panose="020F0502020204030204" pitchFamily="34" charset="0"/>
            </a:endParaRPr>
          </a:p>
        </p:txBody>
      </p:sp>
      <p:sp>
        <p:nvSpPr>
          <p:cNvPr id="22" name="テキスト ボックス 21">
            <a:extLst>
              <a:ext uri="{FF2B5EF4-FFF2-40B4-BE49-F238E27FC236}">
                <a16:creationId xmlns:a16="http://schemas.microsoft.com/office/drawing/2014/main" id="{B1F55425-C663-4E0B-BE61-451D26A7F611}"/>
              </a:ext>
            </a:extLst>
          </p:cNvPr>
          <p:cNvSpPr txBox="1"/>
          <p:nvPr/>
        </p:nvSpPr>
        <p:spPr>
          <a:xfrm>
            <a:off x="6675522" y="3855118"/>
            <a:ext cx="1456408" cy="276999"/>
          </a:xfrm>
          <a:prstGeom prst="rect">
            <a:avLst/>
          </a:prstGeom>
          <a:noFill/>
        </p:spPr>
        <p:txBody>
          <a:bodyPr wrap="square" rtlCol="0">
            <a:spAutoFit/>
          </a:bodyPr>
          <a:lstStyle/>
          <a:p>
            <a:r>
              <a:rPr lang="ja-JP" altLang="en-US" sz="1200" b="1" dirty="0">
                <a:latin typeface="Calibri" panose="020F0502020204030204" pitchFamily="34" charset="0"/>
                <a:cs typeface="Calibri" panose="020F0502020204030204" pitchFamily="34" charset="0"/>
              </a:rPr>
              <a:t>「グループホーム」</a:t>
            </a:r>
            <a:endParaRPr lang="en-US" altLang="ja-JP"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221775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5F5A419-5BF9-AA24-BFBE-9DE29034CF4B}"/>
            </a:ext>
          </a:extLst>
        </p:cNvPr>
        <p:cNvGrpSpPr/>
        <p:nvPr/>
      </p:nvGrpSpPr>
      <p:grpSpPr>
        <a:xfrm>
          <a:off x="0" y="0"/>
          <a:ext cx="0" cy="0"/>
          <a:chOff x="0" y="0"/>
          <a:chExt cx="0" cy="0"/>
        </a:xfrm>
      </p:grpSpPr>
      <p:graphicFrame>
        <p:nvGraphicFramePr>
          <p:cNvPr id="23" name="グラフ 22">
            <a:extLst>
              <a:ext uri="{FF2B5EF4-FFF2-40B4-BE49-F238E27FC236}">
                <a16:creationId xmlns:a16="http://schemas.microsoft.com/office/drawing/2014/main" id="{400C18C8-0699-45EC-9155-F5B6FB18C5F0}"/>
              </a:ext>
            </a:extLst>
          </p:cNvPr>
          <p:cNvGraphicFramePr/>
          <p:nvPr>
            <p:extLst>
              <p:ext uri="{D42A27DB-BD31-4B8C-83A1-F6EECF244321}">
                <p14:modId xmlns:p14="http://schemas.microsoft.com/office/powerpoint/2010/main" val="1414968704"/>
              </p:ext>
            </p:extLst>
          </p:nvPr>
        </p:nvGraphicFramePr>
        <p:xfrm>
          <a:off x="-323380" y="4617530"/>
          <a:ext cx="9071844" cy="1907814"/>
        </p:xfrm>
        <a:graphic>
          <a:graphicData uri="http://schemas.openxmlformats.org/drawingml/2006/chart">
            <c:chart xmlns:c="http://schemas.openxmlformats.org/drawingml/2006/chart" xmlns:r="http://schemas.openxmlformats.org/officeDocument/2006/relationships" r:id="rId3"/>
          </a:graphicData>
        </a:graphic>
      </p:graphicFrame>
      <p:sp>
        <p:nvSpPr>
          <p:cNvPr id="3" name="テキスト ボックス 2">
            <a:extLst>
              <a:ext uri="{FF2B5EF4-FFF2-40B4-BE49-F238E27FC236}">
                <a16:creationId xmlns:a16="http://schemas.microsoft.com/office/drawing/2014/main" id="{9713C016-E992-11DE-2D9F-B421CBA3BDA3}"/>
              </a:ext>
            </a:extLst>
          </p:cNvPr>
          <p:cNvSpPr txBox="1"/>
          <p:nvPr/>
        </p:nvSpPr>
        <p:spPr>
          <a:xfrm>
            <a:off x="35496" y="67863"/>
            <a:ext cx="9071844" cy="584775"/>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b="1" dirty="0">
                <a:latin typeface="Meiryo UI" panose="020B0604030504040204" pitchFamily="50" charset="-128"/>
                <a:ea typeface="Meiryo UI" panose="020B0604030504040204" pitchFamily="50" charset="-128"/>
              </a:rPr>
              <a:t>地域生活継続の可能性の検討（自宅とグループホームの比較）</a:t>
            </a:r>
            <a:endParaRPr lang="en-US" altLang="ja-JP" b="1"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a:t>
            </a: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en-US" altLang="ja-JP"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967</a:t>
            </a:r>
            <a:r>
              <a:rPr lang="ja-JP" altLang="en-US" sz="1200" b="1" dirty="0">
                <a:latin typeface="Meiryo UI" panose="020B0604030504040204" pitchFamily="50" charset="-128"/>
                <a:ea typeface="Meiryo UI" panose="020B0604030504040204" pitchFamily="50" charset="-128"/>
              </a:rPr>
              <a:t> （</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待機する理由が不明の</a:t>
            </a:r>
            <a:r>
              <a:rPr lang="en-US" altLang="ja-JP" sz="1200" b="1" dirty="0">
                <a:latin typeface="Meiryo UI" panose="020B0604030504040204" pitchFamily="50" charset="-128"/>
                <a:ea typeface="Meiryo UI" panose="020B0604030504040204" pitchFamily="50" charset="-128"/>
              </a:rPr>
              <a:t>266</a:t>
            </a:r>
            <a:r>
              <a:rPr lang="ja-JP" altLang="en-US" sz="1200" b="1" dirty="0">
                <a:latin typeface="Meiryo UI" panose="020B0604030504040204" pitchFamily="50" charset="-128"/>
                <a:ea typeface="Meiryo UI" panose="020B0604030504040204" pitchFamily="50" charset="-128"/>
              </a:rPr>
              <a:t>人を除く）</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37" name="正方形/長方形 36">
            <a:extLst>
              <a:ext uri="{FF2B5EF4-FFF2-40B4-BE49-F238E27FC236}">
                <a16:creationId xmlns:a16="http://schemas.microsoft.com/office/drawing/2014/main" id="{722359C1-A69B-051C-7CD4-04CC184E0E29}"/>
              </a:ext>
            </a:extLst>
          </p:cNvPr>
          <p:cNvSpPr/>
          <p:nvPr/>
        </p:nvSpPr>
        <p:spPr>
          <a:xfrm>
            <a:off x="35496" y="727436"/>
            <a:ext cx="9071844" cy="971904"/>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居所が自宅の</a:t>
            </a:r>
            <a:r>
              <a:rPr lang="en-US" altLang="ja-JP" sz="1200" dirty="0">
                <a:solidFill>
                  <a:prstClr val="black"/>
                </a:solidFill>
                <a:latin typeface="Meiryo UI" panose="020B0604030504040204" pitchFamily="50" charset="-128"/>
                <a:ea typeface="Meiryo UI" panose="020B0604030504040204" pitchFamily="50" charset="-128"/>
              </a:rPr>
              <a:t>538</a:t>
            </a:r>
            <a:r>
              <a:rPr lang="ja-JP" altLang="en-US" sz="1200" dirty="0">
                <a:solidFill>
                  <a:prstClr val="black"/>
                </a:solidFill>
                <a:latin typeface="Meiryo UI" panose="020B0604030504040204" pitchFamily="50" charset="-128"/>
                <a:ea typeface="Meiryo UI" panose="020B0604030504040204" pitchFamily="50" charset="-128"/>
              </a:rPr>
              <a:t>人のうち、地域生活の継続の可能性を検討したのは</a:t>
            </a:r>
            <a:r>
              <a:rPr lang="en-US" altLang="ja-JP" sz="1200" dirty="0">
                <a:solidFill>
                  <a:prstClr val="black"/>
                </a:solidFill>
                <a:latin typeface="Meiryo UI" panose="020B0604030504040204" pitchFamily="50" charset="-128"/>
                <a:ea typeface="Meiryo UI" panose="020B0604030504040204" pitchFamily="50" charset="-128"/>
              </a:rPr>
              <a:t>363</a:t>
            </a:r>
            <a:r>
              <a:rPr lang="ja-JP" altLang="en-US" sz="1200" dirty="0">
                <a:solidFill>
                  <a:prstClr val="black"/>
                </a:solidFill>
                <a:latin typeface="Meiryo UI" panose="020B0604030504040204" pitchFamily="50" charset="-128"/>
                <a:ea typeface="Meiryo UI" panose="020B0604030504040204" pitchFamily="50" charset="-128"/>
              </a:rPr>
              <a:t>人で</a:t>
            </a:r>
            <a:r>
              <a:rPr lang="en-US" altLang="ja-JP" sz="1200" dirty="0">
                <a:solidFill>
                  <a:prstClr val="black"/>
                </a:solidFill>
                <a:latin typeface="Meiryo UI" panose="020B0604030504040204" pitchFamily="50" charset="-128"/>
                <a:ea typeface="Meiryo UI" panose="020B0604030504040204" pitchFamily="50" charset="-128"/>
              </a:rPr>
              <a:t>67%</a:t>
            </a:r>
            <a:r>
              <a:rPr lang="ja-JP" altLang="en-US" sz="1200" dirty="0">
                <a:solidFill>
                  <a:prstClr val="black"/>
                </a:solidFill>
                <a:latin typeface="Meiryo UI" panose="020B0604030504040204" pitchFamily="50" charset="-128"/>
                <a:ea typeface="Meiryo UI" panose="020B0604030504040204" pitchFamily="50" charset="-128"/>
              </a:rPr>
              <a:t>。そのうち検討した結果として地域生活の継続に向けて</a:t>
            </a:r>
            <a:br>
              <a:rPr lang="en-US" altLang="ja-JP" sz="1200" dirty="0">
                <a:solidFill>
                  <a:prstClr val="black"/>
                </a:solidFill>
                <a:latin typeface="Meiryo UI" panose="020B0604030504040204" pitchFamily="50" charset="-128"/>
                <a:ea typeface="Meiryo UI" panose="020B0604030504040204" pitchFamily="50" charset="-128"/>
              </a:rPr>
            </a:br>
            <a:r>
              <a:rPr lang="ja-JP" altLang="en-US" sz="1200" dirty="0">
                <a:solidFill>
                  <a:schemeClr val="tx1"/>
                </a:solidFill>
                <a:latin typeface="Meiryo UI" panose="020B0604030504040204" pitchFamily="50" charset="-128"/>
                <a:ea typeface="Meiryo UI" panose="020B0604030504040204" pitchFamily="50" charset="-128"/>
              </a:rPr>
              <a:t>調整中</a:t>
            </a:r>
            <a:r>
              <a:rPr lang="ja-JP" altLang="en-US" sz="1200" dirty="0">
                <a:solidFill>
                  <a:prstClr val="black"/>
                </a:solidFill>
                <a:latin typeface="Meiryo UI" panose="020B0604030504040204" pitchFamily="50" charset="-128"/>
                <a:ea typeface="Meiryo UI" panose="020B0604030504040204" pitchFamily="50" charset="-128"/>
              </a:rPr>
              <a:t>なのは</a:t>
            </a:r>
            <a:r>
              <a:rPr lang="en-US" altLang="ja-JP" sz="1200" dirty="0">
                <a:solidFill>
                  <a:prstClr val="black"/>
                </a:solidFill>
                <a:latin typeface="Meiryo UI" panose="020B0604030504040204" pitchFamily="50" charset="-128"/>
                <a:ea typeface="Meiryo UI" panose="020B0604030504040204" pitchFamily="50" charset="-128"/>
              </a:rPr>
              <a:t>30</a:t>
            </a:r>
            <a:r>
              <a:rPr lang="ja-JP" altLang="en-US" sz="1200" dirty="0">
                <a:solidFill>
                  <a:prstClr val="black"/>
                </a:solidFill>
                <a:latin typeface="Meiryo UI" panose="020B0604030504040204" pitchFamily="50" charset="-128"/>
                <a:ea typeface="Meiryo UI" panose="020B0604030504040204" pitchFamily="50" charset="-128"/>
              </a:rPr>
              <a:t>人で</a:t>
            </a:r>
            <a:r>
              <a:rPr lang="en-US" altLang="ja-JP" sz="1200" dirty="0">
                <a:solidFill>
                  <a:prstClr val="black"/>
                </a:solidFill>
                <a:latin typeface="Meiryo UI" panose="020B0604030504040204" pitchFamily="50" charset="-128"/>
                <a:ea typeface="Meiryo UI" panose="020B0604030504040204" pitchFamily="50" charset="-128"/>
              </a:rPr>
              <a:t>8%</a:t>
            </a:r>
            <a:r>
              <a:rPr lang="ja-JP" altLang="en-US" sz="1200" dirty="0">
                <a:solidFill>
                  <a:prstClr val="black"/>
                </a:solidFill>
                <a:latin typeface="Meiryo UI" panose="020B0604030504040204" pitchFamily="50" charset="-128"/>
                <a:ea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居所がグループホームの</a:t>
            </a:r>
            <a:r>
              <a:rPr lang="en-US" altLang="ja-JP" sz="1200" dirty="0">
                <a:solidFill>
                  <a:prstClr val="black"/>
                </a:solidFill>
                <a:latin typeface="Meiryo UI" panose="020B0604030504040204" pitchFamily="50" charset="-128"/>
                <a:ea typeface="Meiryo UI" panose="020B0604030504040204" pitchFamily="50" charset="-128"/>
              </a:rPr>
              <a:t>273</a:t>
            </a:r>
            <a:r>
              <a:rPr lang="ja-JP" altLang="en-US" sz="1200" dirty="0">
                <a:solidFill>
                  <a:prstClr val="black"/>
                </a:solidFill>
                <a:latin typeface="Meiryo UI" panose="020B0604030504040204" pitchFamily="50" charset="-128"/>
                <a:ea typeface="Meiryo UI" panose="020B0604030504040204" pitchFamily="50" charset="-128"/>
              </a:rPr>
              <a:t>人のうち、地域生活の継続の可能性を検討したのは</a:t>
            </a:r>
            <a:r>
              <a:rPr lang="en-US" altLang="ja-JP" sz="1200" dirty="0">
                <a:solidFill>
                  <a:prstClr val="black"/>
                </a:solidFill>
                <a:latin typeface="Meiryo UI" panose="020B0604030504040204" pitchFamily="50" charset="-128"/>
                <a:ea typeface="Meiryo UI" panose="020B0604030504040204" pitchFamily="50" charset="-128"/>
              </a:rPr>
              <a:t>208</a:t>
            </a:r>
            <a:r>
              <a:rPr lang="ja-JP" altLang="en-US" sz="1200" dirty="0">
                <a:solidFill>
                  <a:prstClr val="black"/>
                </a:solidFill>
                <a:latin typeface="Meiryo UI" panose="020B0604030504040204" pitchFamily="50" charset="-128"/>
                <a:ea typeface="Meiryo UI" panose="020B0604030504040204" pitchFamily="50" charset="-128"/>
              </a:rPr>
              <a:t>人で</a:t>
            </a:r>
            <a:r>
              <a:rPr lang="en-US" altLang="ja-JP" sz="1200" dirty="0">
                <a:solidFill>
                  <a:prstClr val="black"/>
                </a:solidFill>
                <a:latin typeface="Meiryo UI" panose="020B0604030504040204" pitchFamily="50" charset="-128"/>
                <a:ea typeface="Meiryo UI" panose="020B0604030504040204" pitchFamily="50" charset="-128"/>
              </a:rPr>
              <a:t>76%</a:t>
            </a:r>
            <a:r>
              <a:rPr lang="ja-JP" altLang="en-US" sz="1200" dirty="0">
                <a:solidFill>
                  <a:prstClr val="black"/>
                </a:solidFill>
                <a:latin typeface="Meiryo UI" panose="020B0604030504040204" pitchFamily="50" charset="-128"/>
                <a:ea typeface="Meiryo UI" panose="020B0604030504040204" pitchFamily="50" charset="-128"/>
              </a:rPr>
              <a:t>。そのうち検討した結果として地域生活の継続に向けて</a:t>
            </a:r>
            <a:r>
              <a:rPr lang="ja-JP" altLang="en-US" sz="1200" dirty="0">
                <a:solidFill>
                  <a:schemeClr val="tx1"/>
                </a:solidFill>
                <a:latin typeface="Meiryo UI" panose="020B0604030504040204" pitchFamily="50" charset="-128"/>
                <a:ea typeface="Meiryo UI" panose="020B0604030504040204" pitchFamily="50" charset="-128"/>
              </a:rPr>
              <a:t>調整中</a:t>
            </a:r>
            <a:r>
              <a:rPr lang="ja-JP" altLang="en-US" sz="1200" dirty="0">
                <a:solidFill>
                  <a:prstClr val="black"/>
                </a:solidFill>
                <a:latin typeface="Meiryo UI" panose="020B0604030504040204" pitchFamily="50" charset="-128"/>
                <a:ea typeface="Meiryo UI" panose="020B0604030504040204" pitchFamily="50" charset="-128"/>
              </a:rPr>
              <a:t>なのは</a:t>
            </a:r>
            <a:r>
              <a:rPr lang="en-US" altLang="ja-JP" sz="1200" dirty="0">
                <a:solidFill>
                  <a:prstClr val="black"/>
                </a:solidFill>
                <a:latin typeface="Meiryo UI" panose="020B0604030504040204" pitchFamily="50" charset="-128"/>
                <a:ea typeface="Meiryo UI" panose="020B0604030504040204" pitchFamily="50" charset="-128"/>
              </a:rPr>
              <a:t>57</a:t>
            </a:r>
            <a:r>
              <a:rPr lang="ja-JP" altLang="en-US" sz="1200" dirty="0">
                <a:solidFill>
                  <a:prstClr val="black"/>
                </a:solidFill>
                <a:latin typeface="Meiryo UI" panose="020B0604030504040204" pitchFamily="50" charset="-128"/>
                <a:ea typeface="Meiryo UI" panose="020B0604030504040204" pitchFamily="50" charset="-128"/>
              </a:rPr>
              <a:t>人で</a:t>
            </a:r>
            <a:r>
              <a:rPr lang="en-US" altLang="ja-JP" sz="1200" dirty="0">
                <a:solidFill>
                  <a:prstClr val="black"/>
                </a:solidFill>
                <a:latin typeface="Meiryo UI" panose="020B0604030504040204" pitchFamily="50" charset="-128"/>
                <a:ea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rPr>
              <a:t>。</a:t>
            </a:r>
          </a:p>
        </p:txBody>
      </p:sp>
      <p:sp>
        <p:nvSpPr>
          <p:cNvPr id="2" name="スライド番号プレースホルダー 1">
            <a:extLst>
              <a:ext uri="{FF2B5EF4-FFF2-40B4-BE49-F238E27FC236}">
                <a16:creationId xmlns:a16="http://schemas.microsoft.com/office/drawing/2014/main" id="{A9782725-A7C2-4B92-976E-FAB30019B443}"/>
              </a:ext>
            </a:extLst>
          </p:cNvPr>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17</a:t>
            </a:fld>
            <a:endParaRPr lang="ja-JP" altLang="en-US" dirty="0"/>
          </a:p>
        </p:txBody>
      </p:sp>
      <p:sp>
        <p:nvSpPr>
          <p:cNvPr id="11" name="テキスト ボックス 10">
            <a:extLst>
              <a:ext uri="{FF2B5EF4-FFF2-40B4-BE49-F238E27FC236}">
                <a16:creationId xmlns:a16="http://schemas.microsoft.com/office/drawing/2014/main" id="{0AE0AD12-A488-A85B-9209-0358938519BC}"/>
              </a:ext>
            </a:extLst>
          </p:cNvPr>
          <p:cNvSpPr txBox="1"/>
          <p:nvPr/>
        </p:nvSpPr>
        <p:spPr>
          <a:xfrm>
            <a:off x="5816872" y="4713140"/>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N=208</a:t>
            </a:r>
            <a:endParaRPr kumimoji="1" lang="ja-JP" altLang="en-US" sz="1200" b="1" dirty="0">
              <a:latin typeface="Calibri" panose="020F0502020204030204" pitchFamily="34" charset="0"/>
              <a:cs typeface="Calibri" panose="020F0502020204030204" pitchFamily="34" charset="0"/>
            </a:endParaRPr>
          </a:p>
        </p:txBody>
      </p:sp>
      <p:sp>
        <p:nvSpPr>
          <p:cNvPr id="14" name="テキスト ボックス 13">
            <a:extLst>
              <a:ext uri="{FF2B5EF4-FFF2-40B4-BE49-F238E27FC236}">
                <a16:creationId xmlns:a16="http://schemas.microsoft.com/office/drawing/2014/main" id="{B28A2A9D-236D-D77E-CA21-84FC78CBFFE3}"/>
              </a:ext>
            </a:extLst>
          </p:cNvPr>
          <p:cNvSpPr txBox="1"/>
          <p:nvPr/>
        </p:nvSpPr>
        <p:spPr>
          <a:xfrm>
            <a:off x="2411760" y="2217807"/>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538</a:t>
            </a:r>
            <a:endParaRPr kumimoji="1" lang="ja-JP" altLang="en-US" sz="1200" b="1" dirty="0">
              <a:latin typeface="Calibri" panose="020F0502020204030204" pitchFamily="34" charset="0"/>
              <a:cs typeface="Calibri" panose="020F0502020204030204" pitchFamily="34" charset="0"/>
            </a:endParaRPr>
          </a:p>
        </p:txBody>
      </p:sp>
      <p:sp>
        <p:nvSpPr>
          <p:cNvPr id="15" name="テキスト ボックス 14">
            <a:extLst>
              <a:ext uri="{FF2B5EF4-FFF2-40B4-BE49-F238E27FC236}">
                <a16:creationId xmlns:a16="http://schemas.microsoft.com/office/drawing/2014/main" id="{2CAC6A4C-F40A-99ED-C264-CFA7A115FCA3}"/>
              </a:ext>
            </a:extLst>
          </p:cNvPr>
          <p:cNvSpPr txBox="1"/>
          <p:nvPr/>
        </p:nvSpPr>
        <p:spPr>
          <a:xfrm>
            <a:off x="5781922" y="2412474"/>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363</a:t>
            </a:r>
            <a:endParaRPr kumimoji="1" lang="ja-JP" altLang="en-US" sz="1200" b="1" dirty="0">
              <a:latin typeface="Calibri" panose="020F0502020204030204" pitchFamily="34" charset="0"/>
              <a:cs typeface="Calibri" panose="020F0502020204030204" pitchFamily="34" charset="0"/>
            </a:endParaRPr>
          </a:p>
        </p:txBody>
      </p:sp>
      <p:sp>
        <p:nvSpPr>
          <p:cNvPr id="16" name="テキスト ボックス 15">
            <a:extLst>
              <a:ext uri="{FF2B5EF4-FFF2-40B4-BE49-F238E27FC236}">
                <a16:creationId xmlns:a16="http://schemas.microsoft.com/office/drawing/2014/main" id="{BA1B494E-35BE-46D4-AFB6-E30036DABAA0}"/>
              </a:ext>
            </a:extLst>
          </p:cNvPr>
          <p:cNvSpPr txBox="1"/>
          <p:nvPr/>
        </p:nvSpPr>
        <p:spPr>
          <a:xfrm>
            <a:off x="2411760" y="4539402"/>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N=273</a:t>
            </a:r>
            <a:endParaRPr kumimoji="1" lang="ja-JP" altLang="en-US" sz="1200" b="1" dirty="0">
              <a:latin typeface="Calibri" panose="020F0502020204030204" pitchFamily="34" charset="0"/>
              <a:cs typeface="Calibri" panose="020F0502020204030204" pitchFamily="34" charset="0"/>
            </a:endParaRPr>
          </a:p>
        </p:txBody>
      </p:sp>
      <p:sp>
        <p:nvSpPr>
          <p:cNvPr id="17" name="テキスト ボックス 16">
            <a:extLst>
              <a:ext uri="{FF2B5EF4-FFF2-40B4-BE49-F238E27FC236}">
                <a16:creationId xmlns:a16="http://schemas.microsoft.com/office/drawing/2014/main" id="{65ADE124-0F1C-4BA5-9303-829CA7979D29}"/>
              </a:ext>
            </a:extLst>
          </p:cNvPr>
          <p:cNvSpPr txBox="1"/>
          <p:nvPr/>
        </p:nvSpPr>
        <p:spPr>
          <a:xfrm>
            <a:off x="4139952" y="2182696"/>
            <a:ext cx="666354" cy="276999"/>
          </a:xfrm>
          <a:prstGeom prst="rect">
            <a:avLst/>
          </a:prstGeom>
          <a:noFill/>
        </p:spPr>
        <p:txBody>
          <a:bodyPr wrap="square" rtlCol="0">
            <a:spAutoFit/>
          </a:bodyPr>
          <a:lstStyle/>
          <a:p>
            <a:r>
              <a:rPr lang="ja-JP" altLang="en-US" sz="1200" b="1" dirty="0">
                <a:latin typeface="Calibri" panose="020F0502020204030204" pitchFamily="34" charset="0"/>
                <a:cs typeface="Calibri" panose="020F0502020204030204" pitchFamily="34" charset="0"/>
              </a:rPr>
              <a:t>「自宅」</a:t>
            </a:r>
            <a:endParaRPr lang="en-US" altLang="ja-JP" sz="1200" b="1" dirty="0">
              <a:latin typeface="Calibri" panose="020F0502020204030204" pitchFamily="34" charset="0"/>
              <a:cs typeface="Calibri" panose="020F0502020204030204" pitchFamily="34" charset="0"/>
            </a:endParaRPr>
          </a:p>
        </p:txBody>
      </p:sp>
      <p:sp>
        <p:nvSpPr>
          <p:cNvPr id="19" name="正方形/長方形 18">
            <a:extLst>
              <a:ext uri="{FF2B5EF4-FFF2-40B4-BE49-F238E27FC236}">
                <a16:creationId xmlns:a16="http://schemas.microsoft.com/office/drawing/2014/main" id="{8CDCFA83-E4CF-4A20-AD19-4C7BFE9A3D62}"/>
              </a:ext>
            </a:extLst>
          </p:cNvPr>
          <p:cNvSpPr/>
          <p:nvPr/>
        </p:nvSpPr>
        <p:spPr>
          <a:xfrm>
            <a:off x="2358034" y="1805093"/>
            <a:ext cx="4176464" cy="212646"/>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地域生活の継続の可能性の検討及び検討した結果</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4A181EC0-CB13-4696-8708-558C7CBBB754}"/>
              </a:ext>
            </a:extLst>
          </p:cNvPr>
          <p:cNvSpPr txBox="1"/>
          <p:nvPr/>
        </p:nvSpPr>
        <p:spPr>
          <a:xfrm>
            <a:off x="3744925" y="4556783"/>
            <a:ext cx="1456408" cy="276999"/>
          </a:xfrm>
          <a:prstGeom prst="rect">
            <a:avLst/>
          </a:prstGeom>
          <a:noFill/>
        </p:spPr>
        <p:txBody>
          <a:bodyPr wrap="square" rtlCol="0">
            <a:spAutoFit/>
          </a:bodyPr>
          <a:lstStyle/>
          <a:p>
            <a:r>
              <a:rPr lang="ja-JP" altLang="en-US" sz="1200" b="1" dirty="0">
                <a:latin typeface="Calibri" panose="020F0502020204030204" pitchFamily="34" charset="0"/>
                <a:cs typeface="Calibri" panose="020F0502020204030204" pitchFamily="34" charset="0"/>
              </a:rPr>
              <a:t>「グループホーム」</a:t>
            </a:r>
            <a:endParaRPr lang="en-US" altLang="ja-JP" sz="1200" b="1" dirty="0">
              <a:latin typeface="Calibri" panose="020F0502020204030204" pitchFamily="34" charset="0"/>
              <a:cs typeface="Calibri" panose="020F0502020204030204" pitchFamily="34" charset="0"/>
            </a:endParaRPr>
          </a:p>
        </p:txBody>
      </p:sp>
      <p:graphicFrame>
        <p:nvGraphicFramePr>
          <p:cNvPr id="18" name="グラフ 17">
            <a:extLst>
              <a:ext uri="{FF2B5EF4-FFF2-40B4-BE49-F238E27FC236}">
                <a16:creationId xmlns:a16="http://schemas.microsoft.com/office/drawing/2014/main" id="{C27BC10A-711C-4A87-92F9-2B75B673B8F4}"/>
              </a:ext>
            </a:extLst>
          </p:cNvPr>
          <p:cNvGraphicFramePr/>
          <p:nvPr>
            <p:extLst>
              <p:ext uri="{D42A27DB-BD31-4B8C-83A1-F6EECF244321}">
                <p14:modId xmlns:p14="http://schemas.microsoft.com/office/powerpoint/2010/main" val="567854344"/>
              </p:ext>
            </p:extLst>
          </p:nvPr>
        </p:nvGraphicFramePr>
        <p:xfrm>
          <a:off x="-323380" y="2348880"/>
          <a:ext cx="9071844" cy="190781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237334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5F5A419-5BF9-AA24-BFBE-9DE29034CF4B}"/>
            </a:ext>
          </a:extLst>
        </p:cNvPr>
        <p:cNvGrpSpPr/>
        <p:nvPr/>
      </p:nvGrpSpPr>
      <p:grpSpPr>
        <a:xfrm>
          <a:off x="0" y="0"/>
          <a:ext cx="0" cy="0"/>
          <a:chOff x="0" y="0"/>
          <a:chExt cx="0" cy="0"/>
        </a:xfrm>
      </p:grpSpPr>
      <p:graphicFrame>
        <p:nvGraphicFramePr>
          <p:cNvPr id="8" name="グラフ 7">
            <a:extLst>
              <a:ext uri="{FF2B5EF4-FFF2-40B4-BE49-F238E27FC236}">
                <a16:creationId xmlns:a16="http://schemas.microsoft.com/office/drawing/2014/main" id="{A91C57F0-8283-4F4F-9B7A-0A6D44CC340F}"/>
              </a:ext>
            </a:extLst>
          </p:cNvPr>
          <p:cNvGraphicFramePr/>
          <p:nvPr>
            <p:extLst>
              <p:ext uri="{D42A27DB-BD31-4B8C-83A1-F6EECF244321}">
                <p14:modId xmlns:p14="http://schemas.microsoft.com/office/powerpoint/2010/main" val="3910555049"/>
              </p:ext>
            </p:extLst>
          </p:nvPr>
        </p:nvGraphicFramePr>
        <p:xfrm>
          <a:off x="395536" y="1610029"/>
          <a:ext cx="8291264" cy="302459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グラフ 8">
            <a:extLst>
              <a:ext uri="{FF2B5EF4-FFF2-40B4-BE49-F238E27FC236}">
                <a16:creationId xmlns:a16="http://schemas.microsoft.com/office/drawing/2014/main" id="{F3B32155-03FC-444E-BC86-1BE6D0488A9A}"/>
              </a:ext>
            </a:extLst>
          </p:cNvPr>
          <p:cNvGraphicFramePr/>
          <p:nvPr>
            <p:extLst>
              <p:ext uri="{D42A27DB-BD31-4B8C-83A1-F6EECF244321}">
                <p14:modId xmlns:p14="http://schemas.microsoft.com/office/powerpoint/2010/main" val="1340208104"/>
              </p:ext>
            </p:extLst>
          </p:nvPr>
        </p:nvGraphicFramePr>
        <p:xfrm>
          <a:off x="395536" y="3983190"/>
          <a:ext cx="8291264" cy="3024598"/>
        </p:xfrm>
        <a:graphic>
          <a:graphicData uri="http://schemas.openxmlformats.org/drawingml/2006/chart">
            <c:chart xmlns:c="http://schemas.openxmlformats.org/drawingml/2006/chart" xmlns:r="http://schemas.openxmlformats.org/officeDocument/2006/relationships" r:id="rId4"/>
          </a:graphicData>
        </a:graphic>
      </p:graphicFrame>
      <p:sp>
        <p:nvSpPr>
          <p:cNvPr id="3" name="テキスト ボックス 2">
            <a:extLst>
              <a:ext uri="{FF2B5EF4-FFF2-40B4-BE49-F238E27FC236}">
                <a16:creationId xmlns:a16="http://schemas.microsoft.com/office/drawing/2014/main" id="{9713C016-E992-11DE-2D9F-B421CBA3BDA3}"/>
              </a:ext>
            </a:extLst>
          </p:cNvPr>
          <p:cNvSpPr txBox="1"/>
          <p:nvPr/>
        </p:nvSpPr>
        <p:spPr>
          <a:xfrm>
            <a:off x="35496" y="84191"/>
            <a:ext cx="9071844" cy="584775"/>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待機している理由（自宅とグループホームの比較）</a:t>
            </a:r>
            <a:endParaRPr lang="en-US" altLang="ja-JP" b="1" dirty="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a:t>
            </a: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en-US" altLang="ja-JP"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967</a:t>
            </a:r>
            <a:r>
              <a:rPr lang="ja-JP" altLang="en-US" sz="1200" b="1" dirty="0">
                <a:latin typeface="Meiryo UI" panose="020B0604030504040204" pitchFamily="50" charset="-128"/>
                <a:ea typeface="Meiryo UI" panose="020B0604030504040204" pitchFamily="50" charset="-128"/>
              </a:rPr>
              <a:t> （</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待機する理由が不明の</a:t>
            </a:r>
            <a:r>
              <a:rPr lang="en-US" altLang="ja-JP" sz="1200" b="1" dirty="0">
                <a:latin typeface="Meiryo UI" panose="020B0604030504040204" pitchFamily="50" charset="-128"/>
                <a:ea typeface="Meiryo UI" panose="020B0604030504040204" pitchFamily="50" charset="-128"/>
              </a:rPr>
              <a:t>266</a:t>
            </a:r>
            <a:r>
              <a:rPr lang="ja-JP" altLang="en-US" sz="1200" b="1" dirty="0">
                <a:latin typeface="Meiryo UI" panose="020B0604030504040204" pitchFamily="50" charset="-128"/>
                <a:ea typeface="Meiryo UI" panose="020B0604030504040204" pitchFamily="50" charset="-128"/>
              </a:rPr>
              <a:t>人を除く）</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37" name="正方形/長方形 36">
            <a:extLst>
              <a:ext uri="{FF2B5EF4-FFF2-40B4-BE49-F238E27FC236}">
                <a16:creationId xmlns:a16="http://schemas.microsoft.com/office/drawing/2014/main" id="{722359C1-A69B-051C-7CD4-04CC184E0E29}"/>
              </a:ext>
            </a:extLst>
          </p:cNvPr>
          <p:cNvSpPr/>
          <p:nvPr/>
        </p:nvSpPr>
        <p:spPr>
          <a:xfrm>
            <a:off x="35496" y="732110"/>
            <a:ext cx="9071844" cy="715320"/>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居所が自宅の</a:t>
            </a:r>
            <a:r>
              <a:rPr lang="en-US" altLang="ja-JP" sz="1200" dirty="0">
                <a:solidFill>
                  <a:prstClr val="black"/>
                </a:solidFill>
                <a:latin typeface="Meiryo UI" panose="020B0604030504040204" pitchFamily="50" charset="-128"/>
                <a:ea typeface="Meiryo UI" panose="020B0604030504040204" pitchFamily="50" charset="-128"/>
              </a:rPr>
              <a:t>538</a:t>
            </a:r>
            <a:r>
              <a:rPr lang="ja-JP" altLang="en-US" sz="1200" dirty="0">
                <a:solidFill>
                  <a:prstClr val="black"/>
                </a:solidFill>
                <a:latin typeface="Meiryo UI" panose="020B0604030504040204" pitchFamily="50" charset="-128"/>
                <a:ea typeface="Meiryo UI" panose="020B0604030504040204" pitchFamily="50" charset="-128"/>
              </a:rPr>
              <a:t>人の待機している理由を見ると、最も多い「家族等の希望により待機している」が</a:t>
            </a:r>
            <a:r>
              <a:rPr lang="en-US" altLang="ja-JP" sz="1200" dirty="0">
                <a:solidFill>
                  <a:prstClr val="black"/>
                </a:solidFill>
                <a:latin typeface="Meiryo UI" panose="020B0604030504040204" pitchFamily="50" charset="-128"/>
                <a:ea typeface="Meiryo UI" panose="020B0604030504040204" pitchFamily="50" charset="-128"/>
              </a:rPr>
              <a:t>411</a:t>
            </a:r>
            <a:r>
              <a:rPr lang="ja-JP" altLang="en-US" sz="1200" dirty="0">
                <a:solidFill>
                  <a:prstClr val="black"/>
                </a:solidFill>
                <a:latin typeface="Meiryo UI" panose="020B0604030504040204" pitchFamily="50" charset="-128"/>
                <a:ea typeface="Meiryo UI" panose="020B0604030504040204" pitchFamily="50" charset="-128"/>
              </a:rPr>
              <a:t>人で</a:t>
            </a:r>
            <a:r>
              <a:rPr lang="en-US" altLang="ja-JP" sz="1200" dirty="0">
                <a:solidFill>
                  <a:prstClr val="black"/>
                </a:solidFill>
                <a:latin typeface="Meiryo UI" panose="020B0604030504040204" pitchFamily="50" charset="-128"/>
                <a:ea typeface="Meiryo UI" panose="020B0604030504040204" pitchFamily="50" charset="-128"/>
              </a:rPr>
              <a:t>76%</a:t>
            </a:r>
            <a:r>
              <a:rPr lang="ja-JP" altLang="en-US" sz="1200" dirty="0">
                <a:solidFill>
                  <a:prstClr val="black"/>
                </a:solidFill>
                <a:latin typeface="Meiryo UI" panose="020B0604030504040204" pitchFamily="50" charset="-128"/>
                <a:ea typeface="Meiryo UI" panose="020B0604030504040204" pitchFamily="50" charset="-128"/>
              </a:rPr>
              <a:t>。</a:t>
            </a: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居所がグループホームの</a:t>
            </a:r>
            <a:r>
              <a:rPr lang="en-US" altLang="ja-JP" sz="1200" dirty="0">
                <a:solidFill>
                  <a:prstClr val="black"/>
                </a:solidFill>
                <a:latin typeface="Meiryo UI" panose="020B0604030504040204" pitchFamily="50" charset="-128"/>
                <a:ea typeface="Meiryo UI" panose="020B0604030504040204" pitchFamily="50" charset="-128"/>
              </a:rPr>
              <a:t>273</a:t>
            </a:r>
            <a:r>
              <a:rPr lang="ja-JP" altLang="en-US" sz="1200" dirty="0">
                <a:solidFill>
                  <a:prstClr val="black"/>
                </a:solidFill>
                <a:latin typeface="Meiryo UI" panose="020B0604030504040204" pitchFamily="50" charset="-128"/>
                <a:ea typeface="Meiryo UI" panose="020B0604030504040204" pitchFamily="50" charset="-128"/>
              </a:rPr>
              <a:t>人の待機している理由を見ると、最も多い「家族等の希望により待機している」が</a:t>
            </a:r>
            <a:r>
              <a:rPr lang="en-US" altLang="ja-JP" sz="1200" dirty="0">
                <a:solidFill>
                  <a:prstClr val="black"/>
                </a:solidFill>
                <a:latin typeface="Meiryo UI" panose="020B0604030504040204" pitchFamily="50" charset="-128"/>
                <a:ea typeface="Meiryo UI" panose="020B0604030504040204" pitchFamily="50" charset="-128"/>
              </a:rPr>
              <a:t>193</a:t>
            </a:r>
            <a:r>
              <a:rPr lang="ja-JP" altLang="en-US" sz="1200" dirty="0">
                <a:solidFill>
                  <a:prstClr val="black"/>
                </a:solidFill>
                <a:latin typeface="Meiryo UI" panose="020B0604030504040204" pitchFamily="50" charset="-128"/>
                <a:ea typeface="Meiryo UI" panose="020B0604030504040204" pitchFamily="50" charset="-128"/>
              </a:rPr>
              <a:t>人で</a:t>
            </a:r>
            <a:r>
              <a:rPr lang="en-US" altLang="ja-JP" sz="1200" dirty="0">
                <a:solidFill>
                  <a:prstClr val="black"/>
                </a:solidFill>
                <a:latin typeface="Meiryo UI" panose="020B0604030504040204" pitchFamily="50" charset="-128"/>
                <a:ea typeface="Meiryo UI" panose="020B0604030504040204" pitchFamily="50" charset="-128"/>
              </a:rPr>
              <a:t>71%</a:t>
            </a:r>
            <a:r>
              <a:rPr lang="ja-JP" altLang="en-US" sz="1200" dirty="0">
                <a:solidFill>
                  <a:prstClr val="black"/>
                </a:solidFill>
                <a:latin typeface="Meiryo UI" panose="020B0604030504040204" pitchFamily="50" charset="-128"/>
                <a:ea typeface="Meiryo UI" panose="020B0604030504040204" pitchFamily="50" charset="-128"/>
              </a:rPr>
              <a:t>。</a:t>
            </a:r>
          </a:p>
        </p:txBody>
      </p:sp>
      <p:sp>
        <p:nvSpPr>
          <p:cNvPr id="2" name="スライド番号プレースホルダー 1">
            <a:extLst>
              <a:ext uri="{FF2B5EF4-FFF2-40B4-BE49-F238E27FC236}">
                <a16:creationId xmlns:a16="http://schemas.microsoft.com/office/drawing/2014/main" id="{A9782725-A7C2-4B92-976E-FAB30019B443}"/>
              </a:ext>
            </a:extLst>
          </p:cNvPr>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18</a:t>
            </a:fld>
            <a:endParaRPr lang="ja-JP" altLang="en-US" dirty="0"/>
          </a:p>
        </p:txBody>
      </p:sp>
      <p:sp>
        <p:nvSpPr>
          <p:cNvPr id="13" name="正方形/長方形 12">
            <a:extLst>
              <a:ext uri="{FF2B5EF4-FFF2-40B4-BE49-F238E27FC236}">
                <a16:creationId xmlns:a16="http://schemas.microsoft.com/office/drawing/2014/main" id="{17C31309-0886-8104-44E7-7E8F211B2C2A}"/>
              </a:ext>
            </a:extLst>
          </p:cNvPr>
          <p:cNvSpPr/>
          <p:nvPr/>
        </p:nvSpPr>
        <p:spPr>
          <a:xfrm>
            <a:off x="3995936" y="1660350"/>
            <a:ext cx="2073375" cy="276998"/>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待機している理由</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B21F17BC-718E-4882-8EE0-BC7A7AA1C87C}"/>
              </a:ext>
            </a:extLst>
          </p:cNvPr>
          <p:cNvSpPr txBox="1"/>
          <p:nvPr/>
        </p:nvSpPr>
        <p:spPr>
          <a:xfrm>
            <a:off x="4541168" y="1937348"/>
            <a:ext cx="1288706" cy="276999"/>
          </a:xfrm>
          <a:prstGeom prst="rect">
            <a:avLst/>
          </a:prstGeom>
          <a:noFill/>
        </p:spPr>
        <p:txBody>
          <a:bodyPr wrap="square" rtlCol="0">
            <a:spAutoFit/>
          </a:bodyPr>
          <a:lstStyle/>
          <a:p>
            <a:r>
              <a:rPr lang="ja-JP" altLang="en-US" sz="1200" b="1" dirty="0">
                <a:latin typeface="Calibri" panose="020F0502020204030204" pitchFamily="34" charset="0"/>
                <a:cs typeface="Calibri" panose="020F0502020204030204" pitchFamily="34" charset="0"/>
              </a:rPr>
              <a:t>「自宅」　</a:t>
            </a:r>
            <a:r>
              <a:rPr lang="en-US" altLang="ja-JP" sz="1200" b="1" dirty="0">
                <a:latin typeface="Calibri" panose="020F0502020204030204" pitchFamily="34" charset="0"/>
                <a:cs typeface="Calibri" panose="020F0502020204030204" pitchFamily="34" charset="0"/>
              </a:rPr>
              <a:t>N=538</a:t>
            </a:r>
          </a:p>
        </p:txBody>
      </p:sp>
      <p:sp>
        <p:nvSpPr>
          <p:cNvPr id="7" name="テキスト ボックス 6">
            <a:extLst>
              <a:ext uri="{FF2B5EF4-FFF2-40B4-BE49-F238E27FC236}">
                <a16:creationId xmlns:a16="http://schemas.microsoft.com/office/drawing/2014/main" id="{4651E76D-4314-4170-9F25-F10CA03E95A6}"/>
              </a:ext>
            </a:extLst>
          </p:cNvPr>
          <p:cNvSpPr txBox="1"/>
          <p:nvPr/>
        </p:nvSpPr>
        <p:spPr>
          <a:xfrm>
            <a:off x="4355976" y="4244013"/>
            <a:ext cx="1974342" cy="276999"/>
          </a:xfrm>
          <a:prstGeom prst="rect">
            <a:avLst/>
          </a:prstGeom>
          <a:noFill/>
        </p:spPr>
        <p:txBody>
          <a:bodyPr wrap="square" rtlCol="0">
            <a:spAutoFit/>
          </a:bodyPr>
          <a:lstStyle/>
          <a:p>
            <a:r>
              <a:rPr lang="ja-JP" altLang="en-US" sz="1200" b="1" dirty="0">
                <a:latin typeface="Calibri" panose="020F0502020204030204" pitchFamily="34" charset="0"/>
                <a:cs typeface="Calibri" panose="020F0502020204030204" pitchFamily="34" charset="0"/>
              </a:rPr>
              <a:t>「グループホーム」　</a:t>
            </a:r>
            <a:r>
              <a:rPr lang="en-US" altLang="ja-JP" sz="1200" b="1" dirty="0">
                <a:latin typeface="Calibri" panose="020F0502020204030204" pitchFamily="34" charset="0"/>
                <a:cs typeface="Calibri" panose="020F0502020204030204" pitchFamily="34" charset="0"/>
              </a:rPr>
              <a:t>N=273</a:t>
            </a:r>
          </a:p>
        </p:txBody>
      </p:sp>
    </p:spTree>
    <p:extLst>
      <p:ext uri="{BB962C8B-B14F-4D97-AF65-F5344CB8AC3E}">
        <p14:creationId xmlns:p14="http://schemas.microsoft.com/office/powerpoint/2010/main" val="4115657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3" name="表 13">
            <a:extLst>
              <a:ext uri="{FF2B5EF4-FFF2-40B4-BE49-F238E27FC236}">
                <a16:creationId xmlns:a16="http://schemas.microsoft.com/office/drawing/2014/main" id="{00B5A5EE-D8F0-4F82-9010-0576C78DF5FA}"/>
              </a:ext>
            </a:extLst>
          </p:cNvPr>
          <p:cNvGraphicFramePr>
            <a:graphicFrameLocks noGrp="1"/>
          </p:cNvGraphicFramePr>
          <p:nvPr>
            <p:extLst>
              <p:ext uri="{D42A27DB-BD31-4B8C-83A1-F6EECF244321}">
                <p14:modId xmlns:p14="http://schemas.microsoft.com/office/powerpoint/2010/main" val="1402096859"/>
              </p:ext>
            </p:extLst>
          </p:nvPr>
        </p:nvGraphicFramePr>
        <p:xfrm>
          <a:off x="358630" y="3791211"/>
          <a:ext cx="7416824" cy="2673840"/>
        </p:xfrm>
        <a:graphic>
          <a:graphicData uri="http://schemas.openxmlformats.org/drawingml/2006/table">
            <a:tbl>
              <a:tblPr firstRow="1" bandRow="1">
                <a:tableStyleId>{BC89EF96-8CEA-46FF-86C4-4CE0E7609802}</a:tableStyleId>
              </a:tblPr>
              <a:tblGrid>
                <a:gridCol w="7416824">
                  <a:extLst>
                    <a:ext uri="{9D8B030D-6E8A-4147-A177-3AD203B41FA5}">
                      <a16:colId xmlns:a16="http://schemas.microsoft.com/office/drawing/2014/main" val="2751547713"/>
                    </a:ext>
                  </a:extLst>
                </a:gridCol>
              </a:tblGrid>
              <a:tr h="0">
                <a:tc>
                  <a:txBody>
                    <a:bodyPr/>
                    <a:lstStyle/>
                    <a:p>
                      <a:pPr algn="ctr">
                        <a:spcAft>
                          <a:spcPts val="600"/>
                        </a:spcAft>
                      </a:pPr>
                      <a:r>
                        <a:rPr kumimoji="1" lang="ja-JP" altLang="en-US" sz="1100" b="0" dirty="0">
                          <a:solidFill>
                            <a:schemeClr val="tx1"/>
                          </a:solidFill>
                          <a:latin typeface="Meiryo UI" panose="020B0604030504040204" pitchFamily="50" charset="-128"/>
                          <a:ea typeface="Meiryo UI" panose="020B0604030504040204" pitchFamily="50" charset="-128"/>
                        </a:rPr>
                        <a:t>協議内容</a:t>
                      </a: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solidFill>
                      <a:schemeClr val="accent1">
                        <a:lumMod val="20000"/>
                        <a:lumOff val="80000"/>
                      </a:schemeClr>
                    </a:solidFill>
                  </a:tcPr>
                </a:tc>
                <a:extLst>
                  <a:ext uri="{0D108BD9-81ED-4DB2-BD59-A6C34878D82A}">
                    <a16:rowId xmlns:a16="http://schemas.microsoft.com/office/drawing/2014/main" val="2368992806"/>
                  </a:ext>
                </a:extLst>
              </a:tr>
              <a:tr h="2266390">
                <a:tc>
                  <a:txBody>
                    <a:bodyPr/>
                    <a:lstStyle/>
                    <a:p>
                      <a:pPr marL="87313" indent="-87313">
                        <a:spcAft>
                          <a:spcPts val="600"/>
                        </a:spcAft>
                      </a:pPr>
                      <a:r>
                        <a:rPr kumimoji="1" lang="ja-JP" altLang="en-US" sz="1100" b="0" dirty="0">
                          <a:solidFill>
                            <a:schemeClr val="tx1"/>
                          </a:solidFill>
                          <a:latin typeface="Meiryo UI" panose="020B0604030504040204" pitchFamily="50" charset="-128"/>
                          <a:ea typeface="Meiryo UI" panose="020B0604030504040204" pitchFamily="50" charset="-128"/>
                        </a:rPr>
                        <a:t>・地域移行に関するアセスメントシートの作成、グループホーム連絡会の開催等</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87313" indent="-87313">
                        <a:spcAft>
                          <a:spcPts val="600"/>
                        </a:spcAft>
                      </a:pPr>
                      <a:r>
                        <a:rPr kumimoji="1" lang="ja-JP" altLang="en-US" sz="1100" b="0" dirty="0">
                          <a:solidFill>
                            <a:schemeClr val="tx1"/>
                          </a:solidFill>
                          <a:latin typeface="Meiryo UI" panose="020B0604030504040204" pitchFamily="50" charset="-128"/>
                          <a:ea typeface="Meiryo UI" panose="020B0604030504040204" pitchFamily="50" charset="-128"/>
                        </a:rPr>
                        <a:t>・長期入院患者の退院促進及び施設入所待機者等の実態把握等</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87313" indent="-87313">
                        <a:spcAft>
                          <a:spcPts val="600"/>
                        </a:spcAft>
                      </a:pPr>
                      <a:r>
                        <a:rPr kumimoji="1" lang="ja-JP" altLang="en-US" sz="1100" b="0" dirty="0">
                          <a:solidFill>
                            <a:schemeClr val="tx1"/>
                          </a:solidFill>
                          <a:latin typeface="Meiryo UI" panose="020B0604030504040204" pitchFamily="50" charset="-128"/>
                          <a:ea typeface="Meiryo UI" panose="020B0604030504040204" pitchFamily="50" charset="-128"/>
                        </a:rPr>
                        <a:t>・障がい当事者の権利擁護</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87313" indent="-87313">
                        <a:spcAft>
                          <a:spcPts val="600"/>
                        </a:spcAft>
                      </a:pPr>
                      <a:r>
                        <a:rPr kumimoji="1" lang="ja-JP" altLang="en-US" sz="1100" b="0" dirty="0">
                          <a:solidFill>
                            <a:schemeClr val="tx1"/>
                          </a:solidFill>
                          <a:latin typeface="Meiryo UI" panose="020B0604030504040204" pitchFamily="50" charset="-128"/>
                          <a:ea typeface="Meiryo UI" panose="020B0604030504040204" pitchFamily="50" charset="-128"/>
                        </a:rPr>
                        <a:t>・地域移行の現状と課題の共有、必要な方策の検討等</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87313" indent="-87313">
                        <a:spcAft>
                          <a:spcPts val="600"/>
                        </a:spcAft>
                      </a:pPr>
                      <a:r>
                        <a:rPr kumimoji="1" lang="ja-JP" altLang="en-US" sz="1100" b="0" dirty="0">
                          <a:solidFill>
                            <a:schemeClr val="tx1"/>
                          </a:solidFill>
                          <a:latin typeface="Meiryo UI" panose="020B0604030504040204" pitchFamily="50" charset="-128"/>
                          <a:ea typeface="Meiryo UI" panose="020B0604030504040204" pitchFamily="50" charset="-128"/>
                        </a:rPr>
                        <a:t>・地域課題を抽出し、必要な社会資源、福祉サービス等の開発・改善</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87313" indent="-87313">
                        <a:spcAft>
                          <a:spcPts val="600"/>
                        </a:spcAft>
                      </a:pPr>
                      <a:r>
                        <a:rPr kumimoji="1" lang="ja-JP" altLang="en-US" sz="1100" b="0" dirty="0">
                          <a:solidFill>
                            <a:schemeClr val="tx1"/>
                          </a:solidFill>
                          <a:latin typeface="Meiryo UI" panose="020B0604030504040204" pitchFamily="50" charset="-128"/>
                          <a:ea typeface="Meiryo UI" panose="020B0604030504040204" pitchFamily="50" charset="-128"/>
                        </a:rPr>
                        <a:t>・施設入所者の推移、施設入所待機者の推移の確認</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87313" indent="-87313">
                        <a:spcAft>
                          <a:spcPts val="600"/>
                        </a:spcAft>
                      </a:pPr>
                      <a:r>
                        <a:rPr kumimoji="1" lang="ja-JP" altLang="en-US" sz="1100" b="0" dirty="0">
                          <a:solidFill>
                            <a:schemeClr val="tx1"/>
                          </a:solidFill>
                          <a:latin typeface="Meiryo UI" panose="020B0604030504040204" pitchFamily="50" charset="-128"/>
                          <a:ea typeface="Meiryo UI" panose="020B0604030504040204" pitchFamily="50" charset="-128"/>
                        </a:rPr>
                        <a:t>・市内計画相談支援事業所を中心に事例検討</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87313" indent="-87313">
                        <a:spcAft>
                          <a:spcPts val="600"/>
                        </a:spcAft>
                      </a:pPr>
                      <a:r>
                        <a:rPr kumimoji="1" lang="ja-JP" altLang="en-US" sz="1100" b="0" dirty="0">
                          <a:solidFill>
                            <a:schemeClr val="tx1"/>
                          </a:solidFill>
                          <a:latin typeface="Meiryo UI" panose="020B0604030504040204" pitchFamily="50" charset="-128"/>
                          <a:ea typeface="Meiryo UI" panose="020B0604030504040204" pitchFamily="50" charset="-128"/>
                        </a:rPr>
                        <a:t>・待機していることにより対応困難に陥っているケースについて個別で検討</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87313" indent="-87313">
                        <a:spcAft>
                          <a:spcPts val="600"/>
                        </a:spcAft>
                      </a:pPr>
                      <a:r>
                        <a:rPr kumimoji="1" lang="ja-JP" altLang="en-US" sz="1100" b="0" dirty="0">
                          <a:solidFill>
                            <a:schemeClr val="tx1"/>
                          </a:solidFill>
                          <a:latin typeface="Meiryo UI" panose="020B0604030504040204" pitchFamily="50" charset="-128"/>
                          <a:ea typeface="Meiryo UI" panose="020B0604030504040204" pitchFamily="50" charset="-128"/>
                        </a:rPr>
                        <a:t>・重度障がい者の地域生活に必要な支援について関係者で検討、地域移行に向けて対象者を抽出し、入所施設との連携を実施</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87313" indent="-87313">
                        <a:spcAft>
                          <a:spcPts val="600"/>
                        </a:spcAft>
                      </a:pPr>
                      <a:r>
                        <a:rPr kumimoji="1" lang="ja-JP" altLang="en-US" sz="1100" b="0" dirty="0">
                          <a:solidFill>
                            <a:schemeClr val="tx1"/>
                          </a:solidFill>
                          <a:latin typeface="Meiryo UI" panose="020B0604030504040204" pitchFamily="50" charset="-128"/>
                          <a:ea typeface="Meiryo UI" panose="020B0604030504040204" pitchFamily="50" charset="-128"/>
                        </a:rPr>
                        <a:t>・待機者の現状・ニーズ等情報共有等</a:t>
                      </a: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noFill/>
                  </a:tcPr>
                </a:tc>
                <a:extLst>
                  <a:ext uri="{0D108BD9-81ED-4DB2-BD59-A6C34878D82A}">
                    <a16:rowId xmlns:a16="http://schemas.microsoft.com/office/drawing/2014/main" val="4079116975"/>
                  </a:ext>
                </a:extLst>
              </a:tr>
            </a:tbl>
          </a:graphicData>
        </a:graphic>
      </p:graphicFrame>
      <p:sp>
        <p:nvSpPr>
          <p:cNvPr id="3" name="テキスト ボックス 2"/>
          <p:cNvSpPr txBox="1"/>
          <p:nvPr/>
        </p:nvSpPr>
        <p:spPr>
          <a:xfrm>
            <a:off x="3861" y="36049"/>
            <a:ext cx="9045998"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府内市町村における待機者に関する協議の場</a:t>
            </a:r>
          </a:p>
        </p:txBody>
      </p:sp>
      <p:sp>
        <p:nvSpPr>
          <p:cNvPr id="21" name="正方形/長方形 20"/>
          <p:cNvSpPr/>
          <p:nvPr/>
        </p:nvSpPr>
        <p:spPr>
          <a:xfrm>
            <a:off x="49001" y="679381"/>
            <a:ext cx="9045998" cy="1031426"/>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schemeClr val="tx1"/>
                </a:solidFill>
                <a:latin typeface="Meiryo UI" panose="020B0604030504040204" pitchFamily="50" charset="-128"/>
                <a:ea typeface="Meiryo UI" panose="020B0604030504040204" pitchFamily="50" charset="-128"/>
              </a:rPr>
              <a:t>府内市町村において、施設入所の待機者について協議する場があるのは</a:t>
            </a:r>
            <a:r>
              <a:rPr lang="en-US" altLang="ja-JP" sz="1200" dirty="0">
                <a:solidFill>
                  <a:schemeClr val="tx1"/>
                </a:solidFill>
                <a:latin typeface="Meiryo UI" panose="020B0604030504040204" pitchFamily="50" charset="-128"/>
                <a:ea typeface="Meiryo UI" panose="020B0604030504040204" pitchFamily="50" charset="-128"/>
              </a:rPr>
              <a:t>11</a:t>
            </a:r>
            <a:r>
              <a:rPr lang="ja-JP" altLang="en-US" sz="1200" dirty="0">
                <a:solidFill>
                  <a:schemeClr val="tx1"/>
                </a:solidFill>
                <a:latin typeface="Meiryo UI" panose="020B0604030504040204" pitchFamily="50" charset="-128"/>
                <a:ea typeface="Meiryo UI" panose="020B0604030504040204" pitchFamily="50" charset="-128"/>
              </a:rPr>
              <a:t>市町村、毎月～年</a:t>
            </a:r>
            <a:r>
              <a:rPr lang="en-US" altLang="ja-JP" sz="1200" dirty="0">
                <a:solidFill>
                  <a:schemeClr val="tx1"/>
                </a:solidFill>
                <a:latin typeface="Meiryo UI" panose="020B0604030504040204" pitchFamily="50" charset="-128"/>
                <a:ea typeface="Meiryo UI" panose="020B0604030504040204" pitchFamily="50" charset="-128"/>
              </a:rPr>
              <a:t>2</a:t>
            </a:r>
            <a:r>
              <a:rPr lang="ja-JP" altLang="en-US" sz="1200" dirty="0">
                <a:solidFill>
                  <a:schemeClr val="tx1"/>
                </a:solidFill>
                <a:latin typeface="Meiryo UI" panose="020B0604030504040204" pitchFamily="50" charset="-128"/>
                <a:ea typeface="Meiryo UI" panose="020B0604030504040204" pitchFamily="50" charset="-128"/>
              </a:rPr>
              <a:t>回の頻度で開催されている。</a:t>
            </a:r>
            <a:endParaRPr lang="en-US" altLang="ja-JP" sz="1200" dirty="0">
              <a:solidFill>
                <a:schemeClr val="tx1"/>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schemeClr val="tx1"/>
                </a:solidFill>
                <a:latin typeface="Meiryo UI" panose="020B0604030504040204" pitchFamily="50" charset="-128"/>
                <a:ea typeface="Meiryo UI" panose="020B0604030504040204" pitchFamily="50" charset="-128"/>
              </a:rPr>
              <a:t>協議する場での協議内容としては、待機者の実態把握や事例検討等が行われている。</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902896" y="6453336"/>
            <a:ext cx="2133600" cy="365125"/>
          </a:xfrm>
        </p:spPr>
        <p:txBody>
          <a:bodyPr/>
          <a:lstStyle/>
          <a:p>
            <a:fld id="{1C2C60DF-5D73-46A2-8FFF-B4A756D3B2D0}" type="slidenum">
              <a:rPr kumimoji="1" lang="ja-JP" altLang="en-US" smtClean="0"/>
              <a:t>19</a:t>
            </a:fld>
            <a:endParaRPr kumimoji="1" lang="ja-JP" altLang="en-US" dirty="0"/>
          </a:p>
        </p:txBody>
      </p:sp>
      <p:graphicFrame>
        <p:nvGraphicFramePr>
          <p:cNvPr id="12" name="表 12">
            <a:extLst>
              <a:ext uri="{FF2B5EF4-FFF2-40B4-BE49-F238E27FC236}">
                <a16:creationId xmlns:a16="http://schemas.microsoft.com/office/drawing/2014/main" id="{562E557A-0488-424B-BB09-B189ABE1BA36}"/>
              </a:ext>
            </a:extLst>
          </p:cNvPr>
          <p:cNvGraphicFramePr>
            <a:graphicFrameLocks noGrp="1"/>
          </p:cNvGraphicFramePr>
          <p:nvPr>
            <p:extLst>
              <p:ext uri="{D42A27DB-BD31-4B8C-83A1-F6EECF244321}">
                <p14:modId xmlns:p14="http://schemas.microsoft.com/office/powerpoint/2010/main" val="679930400"/>
              </p:ext>
            </p:extLst>
          </p:nvPr>
        </p:nvGraphicFramePr>
        <p:xfrm>
          <a:off x="350538" y="2135168"/>
          <a:ext cx="7101782" cy="1365840"/>
        </p:xfrm>
        <a:graphic>
          <a:graphicData uri="http://schemas.openxmlformats.org/drawingml/2006/table">
            <a:tbl>
              <a:tblPr firstRow="1" bandRow="1">
                <a:tableStyleId>{BC89EF96-8CEA-46FF-86C4-4CE0E7609802}</a:tableStyleId>
              </a:tblPr>
              <a:tblGrid>
                <a:gridCol w="1413150">
                  <a:extLst>
                    <a:ext uri="{9D8B030D-6E8A-4147-A177-3AD203B41FA5}">
                      <a16:colId xmlns:a16="http://schemas.microsoft.com/office/drawing/2014/main" val="772211277"/>
                    </a:ext>
                  </a:extLst>
                </a:gridCol>
                <a:gridCol w="3816424">
                  <a:extLst>
                    <a:ext uri="{9D8B030D-6E8A-4147-A177-3AD203B41FA5}">
                      <a16:colId xmlns:a16="http://schemas.microsoft.com/office/drawing/2014/main" val="178054494"/>
                    </a:ext>
                  </a:extLst>
                </a:gridCol>
                <a:gridCol w="1872208">
                  <a:extLst>
                    <a:ext uri="{9D8B030D-6E8A-4147-A177-3AD203B41FA5}">
                      <a16:colId xmlns:a16="http://schemas.microsoft.com/office/drawing/2014/main" val="2348882521"/>
                    </a:ext>
                  </a:extLst>
                </a:gridCol>
              </a:tblGrid>
              <a:tr h="186529">
                <a:tc gridSpan="2">
                  <a:txBody>
                    <a:bodyPr/>
                    <a:lstStyle/>
                    <a:p>
                      <a:r>
                        <a:rPr kumimoji="1" lang="ja-JP" altLang="en-US" sz="1100" b="0" dirty="0">
                          <a:latin typeface="Meiryo UI" panose="020B0604030504040204" pitchFamily="50" charset="-128"/>
                          <a:ea typeface="Meiryo UI" panose="020B0604030504040204" pitchFamily="50" charset="-128"/>
                        </a:rPr>
                        <a:t>施設入所の待機者について協議する場がある市町村</a:t>
                      </a:r>
                    </a:p>
                  </a:txBody>
                  <a:tcPr marL="36000" marR="36000" marT="36000" marB="36000">
                    <a:solidFill>
                      <a:schemeClr val="accent1">
                        <a:lumMod val="20000"/>
                        <a:lumOff val="80000"/>
                      </a:schemeClr>
                    </a:solidFill>
                  </a:tcPr>
                </a:tc>
                <a:tc hMerge="1">
                  <a:txBody>
                    <a:bodyPr/>
                    <a:lstStyle/>
                    <a:p>
                      <a:r>
                        <a:rPr kumimoji="1" lang="ja-JP" altLang="en-US" sz="1100" b="0" dirty="0">
                          <a:latin typeface="Meiryo UI" panose="020B0604030504040204" pitchFamily="50" charset="-128"/>
                          <a:ea typeface="Meiryo UI" panose="020B0604030504040204" pitchFamily="50" charset="-128"/>
                        </a:rPr>
                        <a:t>施設入所の待機者について協議する場がある市町村</a:t>
                      </a:r>
                    </a:p>
                  </a:txBody>
                  <a:tcPr marL="36000" marR="36000" marT="36000" marB="36000">
                    <a:solidFill>
                      <a:schemeClr val="accent1">
                        <a:lumMod val="20000"/>
                        <a:lumOff val="80000"/>
                      </a:schemeClr>
                    </a:solidFill>
                  </a:tcPr>
                </a:tc>
                <a:tc>
                  <a:txBody>
                    <a:bodyPr/>
                    <a:lstStyle/>
                    <a:p>
                      <a:pPr algn="ctr"/>
                      <a:r>
                        <a:rPr kumimoji="1" lang="en-US" altLang="ja-JP" sz="1100" b="0" dirty="0">
                          <a:latin typeface="Meiryo UI" panose="020B0604030504040204" pitchFamily="50" charset="-128"/>
                          <a:ea typeface="Meiryo UI" panose="020B0604030504040204" pitchFamily="50" charset="-128"/>
                        </a:rPr>
                        <a:t>11</a:t>
                      </a:r>
                    </a:p>
                    <a:p>
                      <a:pPr algn="ctr"/>
                      <a:r>
                        <a:rPr kumimoji="1" lang="ja-JP" altLang="en-US" sz="1100" b="0" dirty="0">
                          <a:latin typeface="Meiryo UI" panose="020B0604030504040204" pitchFamily="50" charset="-128"/>
                          <a:ea typeface="Meiryo UI" panose="020B0604030504040204" pitchFamily="50" charset="-128"/>
                        </a:rPr>
                        <a:t>（その他、設置予定あり　２）</a:t>
                      </a:r>
                      <a:endParaRPr kumimoji="1" lang="en-US" altLang="ja-JP" sz="1100" b="0" dirty="0">
                        <a:latin typeface="Meiryo UI" panose="020B0604030504040204" pitchFamily="50" charset="-128"/>
                        <a:ea typeface="Meiryo UI" panose="020B0604030504040204" pitchFamily="50" charset="-128"/>
                      </a:endParaRPr>
                    </a:p>
                  </a:txBody>
                  <a:tcPr marL="36000" marR="36000" marT="36000" marB="36000" anchor="ctr" anchorCtr="1">
                    <a:noFill/>
                  </a:tcPr>
                </a:tc>
                <a:extLst>
                  <a:ext uri="{0D108BD9-81ED-4DB2-BD59-A6C34878D82A}">
                    <a16:rowId xmlns:a16="http://schemas.microsoft.com/office/drawing/2014/main" val="1359947202"/>
                  </a:ext>
                </a:extLst>
              </a:tr>
              <a:tr h="186529">
                <a:tc gridSpan="2">
                  <a:txBody>
                    <a:bodyPr/>
                    <a:lstStyle/>
                    <a:p>
                      <a:r>
                        <a:rPr kumimoji="1" lang="ja-JP" altLang="en-US" sz="1100" b="0" dirty="0">
                          <a:latin typeface="Meiryo UI" panose="020B0604030504040204" pitchFamily="50" charset="-128"/>
                          <a:ea typeface="Meiryo UI" panose="020B0604030504040204" pitchFamily="50" charset="-128"/>
                        </a:rPr>
                        <a:t>開催頻度</a:t>
                      </a:r>
                    </a:p>
                  </a:txBody>
                  <a:tcPr marL="36000" marR="36000" marT="36000" marB="36000">
                    <a:solidFill>
                      <a:schemeClr val="accent1">
                        <a:lumMod val="20000"/>
                        <a:lumOff val="80000"/>
                      </a:schemeClr>
                    </a:solidFill>
                  </a:tcPr>
                </a:tc>
                <a:tc hMerge="1">
                  <a:txBody>
                    <a:bodyPr/>
                    <a:lstStyle/>
                    <a:p>
                      <a:r>
                        <a:rPr kumimoji="1" lang="ja-JP" altLang="en-US" sz="1100" b="0" dirty="0">
                          <a:latin typeface="Meiryo UI" panose="020B0604030504040204" pitchFamily="50" charset="-128"/>
                          <a:ea typeface="Meiryo UI" panose="020B0604030504040204" pitchFamily="50" charset="-128"/>
                        </a:rPr>
                        <a:t>開催頻度</a:t>
                      </a:r>
                    </a:p>
                  </a:txBody>
                  <a:tcPr marL="36000" marR="36000" marT="36000" marB="36000">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a:latin typeface="Meiryo UI" panose="020B0604030504040204" pitchFamily="50" charset="-128"/>
                          <a:ea typeface="Meiryo UI" panose="020B0604030504040204" pitchFamily="50" charset="-128"/>
                        </a:rPr>
                        <a:t>毎月～年２回</a:t>
                      </a:r>
                    </a:p>
                  </a:txBody>
                  <a:tcPr marL="36000" marR="36000" marT="36000" marB="36000" anchor="ctr" anchorCtr="1">
                    <a:noFill/>
                  </a:tcPr>
                </a:tc>
                <a:extLst>
                  <a:ext uri="{0D108BD9-81ED-4DB2-BD59-A6C34878D82A}">
                    <a16:rowId xmlns:a16="http://schemas.microsoft.com/office/drawing/2014/main" val="2940063873"/>
                  </a:ext>
                </a:extLst>
              </a:tr>
              <a:tr h="186529">
                <a:tc rowSpan="3">
                  <a:txBody>
                    <a:bodyPr/>
                    <a:lstStyle/>
                    <a:p>
                      <a:r>
                        <a:rPr kumimoji="1" lang="ja-JP" altLang="en-US" sz="1100" dirty="0">
                          <a:latin typeface="Meiryo UI" panose="020B0604030504040204" pitchFamily="50" charset="-128"/>
                          <a:ea typeface="Meiryo UI" panose="020B0604030504040204" pitchFamily="50" charset="-128"/>
                        </a:rPr>
                        <a:t>協議する場がある</a:t>
                      </a:r>
                      <a:r>
                        <a:rPr kumimoji="1" lang="en-US" altLang="ja-JP" sz="1100" dirty="0">
                          <a:latin typeface="Meiryo UI" panose="020B0604030504040204" pitchFamily="50" charset="-128"/>
                          <a:ea typeface="Meiryo UI" panose="020B0604030504040204" pitchFamily="50" charset="-128"/>
                        </a:rPr>
                        <a:t>11</a:t>
                      </a:r>
                      <a:r>
                        <a:rPr kumimoji="1" lang="ja-JP" altLang="en-US" sz="1100" dirty="0">
                          <a:latin typeface="Meiryo UI" panose="020B0604030504040204" pitchFamily="50" charset="-128"/>
                          <a:ea typeface="Meiryo UI" panose="020B0604030504040204" pitchFamily="50" charset="-128"/>
                        </a:rPr>
                        <a:t>市町村のうち</a:t>
                      </a:r>
                    </a:p>
                  </a:txBody>
                  <a:tcPr marL="36000" marR="36000" marT="36000" marB="36000">
                    <a:solidFill>
                      <a:schemeClr val="accent1">
                        <a:lumMod val="20000"/>
                        <a:lumOff val="80000"/>
                      </a:schemeClr>
                    </a:solidFill>
                  </a:tcPr>
                </a:tc>
                <a:tc>
                  <a:txBody>
                    <a:bodyPr/>
                    <a:lstStyle/>
                    <a:p>
                      <a:r>
                        <a:rPr kumimoji="1" lang="ja-JP" altLang="en-US" sz="1100" dirty="0">
                          <a:latin typeface="Meiryo UI" panose="020B0604030504040204" pitchFamily="50" charset="-128"/>
                          <a:ea typeface="Meiryo UI" panose="020B0604030504040204" pitchFamily="50" charset="-128"/>
                        </a:rPr>
                        <a:t>協議の場について自立支援協議会の位置づけがある市町村</a:t>
                      </a:r>
                    </a:p>
                  </a:txBody>
                  <a:tcPr marL="36000" marR="36000" marT="36000" marB="36000">
                    <a:solidFill>
                      <a:schemeClr val="accent1">
                        <a:lumMod val="20000"/>
                        <a:lumOff val="80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11</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nchorCtr="1">
                    <a:noFill/>
                  </a:tcPr>
                </a:tc>
                <a:extLst>
                  <a:ext uri="{0D108BD9-81ED-4DB2-BD59-A6C34878D82A}">
                    <a16:rowId xmlns:a16="http://schemas.microsoft.com/office/drawing/2014/main" val="1291075991"/>
                  </a:ext>
                </a:extLst>
              </a:tr>
              <a:tr h="186529">
                <a:tc vMerge="1">
                  <a:txBody>
                    <a:bodyPr/>
                    <a:lstStyle/>
                    <a:p>
                      <a:endParaRPr kumimoji="1" lang="ja-JP" altLang="en-US" sz="1100" dirty="0">
                        <a:latin typeface="Meiryo UI" panose="020B0604030504040204" pitchFamily="50" charset="-128"/>
                        <a:ea typeface="Meiryo UI" panose="020B0604030504040204" pitchFamily="50" charset="-128"/>
                      </a:endParaRPr>
                    </a:p>
                  </a:txBody>
                  <a:tcPr marL="36000" marR="36000" marT="36000" marB="36000">
                    <a:solidFill>
                      <a:schemeClr val="accent1">
                        <a:lumMod val="20000"/>
                        <a:lumOff val="80000"/>
                      </a:schemeClr>
                    </a:solidFill>
                  </a:tcPr>
                </a:tc>
                <a:tc>
                  <a:txBody>
                    <a:bodyPr/>
                    <a:lstStyle/>
                    <a:p>
                      <a:r>
                        <a:rPr kumimoji="1" lang="ja-JP" altLang="en-US" sz="1100" dirty="0">
                          <a:latin typeface="Meiryo UI" panose="020B0604030504040204" pitchFamily="50" charset="-128"/>
                          <a:ea typeface="Meiryo UI" panose="020B0604030504040204" pitchFamily="50" charset="-128"/>
                        </a:rPr>
                        <a:t>協議の場で地域生活の継続を前提とした支援の検討がある市町村</a:t>
                      </a:r>
                    </a:p>
                  </a:txBody>
                  <a:tcPr marL="36000" marR="36000" marT="36000" marB="36000">
                    <a:solidFill>
                      <a:schemeClr val="accent1">
                        <a:lumMod val="20000"/>
                        <a:lumOff val="80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7</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nchorCtr="1">
                    <a:noFill/>
                  </a:tcPr>
                </a:tc>
                <a:extLst>
                  <a:ext uri="{0D108BD9-81ED-4DB2-BD59-A6C34878D82A}">
                    <a16:rowId xmlns:a16="http://schemas.microsoft.com/office/drawing/2014/main" val="967249445"/>
                  </a:ext>
                </a:extLst>
              </a:tr>
              <a:tr h="186529">
                <a:tc vMerge="1">
                  <a:txBody>
                    <a:bodyPr/>
                    <a:lstStyle/>
                    <a:p>
                      <a:endParaRPr kumimoji="1" lang="ja-JP" altLang="en-US" sz="1100" dirty="0">
                        <a:latin typeface="Meiryo UI" panose="020B0604030504040204" pitchFamily="50" charset="-128"/>
                        <a:ea typeface="Meiryo UI" panose="020B0604030504040204" pitchFamily="50" charset="-128"/>
                      </a:endParaRPr>
                    </a:p>
                  </a:txBody>
                  <a:tcPr marL="36000" marR="36000" marT="36000" marB="36000">
                    <a:solidFill>
                      <a:schemeClr val="accent1">
                        <a:lumMod val="20000"/>
                        <a:lumOff val="80000"/>
                      </a:schemeClr>
                    </a:solidFill>
                  </a:tcPr>
                </a:tc>
                <a:tc>
                  <a:txBody>
                    <a:bodyPr/>
                    <a:lstStyle/>
                    <a:p>
                      <a:r>
                        <a:rPr kumimoji="1" lang="ja-JP" altLang="en-US" sz="1100" dirty="0">
                          <a:latin typeface="Meiryo UI" panose="020B0604030504040204" pitchFamily="50" charset="-128"/>
                          <a:ea typeface="Meiryo UI" panose="020B0604030504040204" pitchFamily="50" charset="-128"/>
                        </a:rPr>
                        <a:t>協議の場への障がい者支援施設の参加がある市町村</a:t>
                      </a:r>
                    </a:p>
                  </a:txBody>
                  <a:tcPr marL="36000" marR="36000" marT="36000" marB="36000">
                    <a:solidFill>
                      <a:schemeClr val="accent1">
                        <a:lumMod val="20000"/>
                        <a:lumOff val="80000"/>
                      </a:schemeClr>
                    </a:solidFill>
                  </a:tcPr>
                </a:tc>
                <a:tc>
                  <a:txBody>
                    <a:bodyPr/>
                    <a:lstStyle/>
                    <a:p>
                      <a:pPr algn="ctr"/>
                      <a:r>
                        <a:rPr kumimoji="1" lang="ja-JP" altLang="en-US" sz="1100" dirty="0">
                          <a:latin typeface="Meiryo UI" panose="020B0604030504040204" pitchFamily="50" charset="-128"/>
                          <a:ea typeface="Meiryo UI" panose="020B0604030504040204" pitchFamily="50" charset="-128"/>
                        </a:rPr>
                        <a:t>５</a:t>
                      </a:r>
                    </a:p>
                  </a:txBody>
                  <a:tcPr marL="36000" marR="36000" marT="36000" marB="36000" anchor="ctr" anchorCtr="1">
                    <a:noFill/>
                  </a:tcPr>
                </a:tc>
                <a:extLst>
                  <a:ext uri="{0D108BD9-81ED-4DB2-BD59-A6C34878D82A}">
                    <a16:rowId xmlns:a16="http://schemas.microsoft.com/office/drawing/2014/main" val="1933206378"/>
                  </a:ext>
                </a:extLst>
              </a:tr>
            </a:tbl>
          </a:graphicData>
        </a:graphic>
      </p:graphicFrame>
      <p:sp>
        <p:nvSpPr>
          <p:cNvPr id="26" name="正方形/長方形 25">
            <a:extLst>
              <a:ext uri="{FF2B5EF4-FFF2-40B4-BE49-F238E27FC236}">
                <a16:creationId xmlns:a16="http://schemas.microsoft.com/office/drawing/2014/main" id="{0041AA6D-E02D-49B1-A083-36958E46A434}"/>
              </a:ext>
            </a:extLst>
          </p:cNvPr>
          <p:cNvSpPr/>
          <p:nvPr/>
        </p:nvSpPr>
        <p:spPr>
          <a:xfrm>
            <a:off x="323528" y="1803594"/>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待機者に関する協議の場</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CC591702-EA2F-439B-A2D7-100E3452CBD5}"/>
              </a:ext>
            </a:extLst>
          </p:cNvPr>
          <p:cNvSpPr txBox="1"/>
          <p:nvPr/>
        </p:nvSpPr>
        <p:spPr>
          <a:xfrm>
            <a:off x="2482866" y="1772816"/>
            <a:ext cx="1872208" cy="276999"/>
          </a:xfrm>
          <a:prstGeom prst="rect">
            <a:avLst/>
          </a:prstGeom>
          <a:noFill/>
        </p:spPr>
        <p:txBody>
          <a:bodyPr wrap="square">
            <a:spAutoFit/>
          </a:bodyPr>
          <a:lstStyle/>
          <a:p>
            <a:r>
              <a:rPr lang="ja-JP" altLang="en-US" sz="1200" dirty="0">
                <a:latin typeface="Meiryo UI" panose="020B0604030504040204" pitchFamily="50" charset="-128"/>
                <a:ea typeface="Meiryo UI" panose="020B0604030504040204" pitchFamily="50" charset="-128"/>
              </a:rPr>
              <a:t>（令和６年６月末現在）</a:t>
            </a:r>
            <a:endParaRPr lang="ja-JP" altLang="en-US" sz="1200" dirty="0"/>
          </a:p>
        </p:txBody>
      </p:sp>
    </p:spTree>
    <p:extLst>
      <p:ext uri="{BB962C8B-B14F-4D97-AF65-F5344CB8AC3E}">
        <p14:creationId xmlns:p14="http://schemas.microsoft.com/office/powerpoint/2010/main" val="41411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府内市町村における待機者の状況</a:t>
            </a:r>
          </a:p>
        </p:txBody>
      </p:sp>
      <p:sp>
        <p:nvSpPr>
          <p:cNvPr id="37" name="正方形/長方形 36"/>
          <p:cNvSpPr/>
          <p:nvPr/>
        </p:nvSpPr>
        <p:spPr>
          <a:xfrm>
            <a:off x="35496" y="550955"/>
            <a:ext cx="9071844" cy="1801919"/>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令和６年３月</a:t>
            </a:r>
            <a:r>
              <a:rPr lang="en-US" altLang="ja-JP" sz="1200" dirty="0">
                <a:solidFill>
                  <a:prstClr val="black"/>
                </a:solidFill>
                <a:latin typeface="Meiryo UI" panose="020B0604030504040204" pitchFamily="50" charset="-128"/>
                <a:ea typeface="Meiryo UI" panose="020B0604030504040204" pitchFamily="50" charset="-128"/>
              </a:rPr>
              <a:t>31</a:t>
            </a:r>
            <a:r>
              <a:rPr lang="ja-JP" altLang="en-US" sz="1200" dirty="0">
                <a:solidFill>
                  <a:prstClr val="black"/>
                </a:solidFill>
                <a:latin typeface="Meiryo UI" panose="020B0604030504040204" pitchFamily="50" charset="-128"/>
                <a:ea typeface="Meiryo UI" panose="020B0604030504040204" pitchFamily="50" charset="-128"/>
              </a:rPr>
              <a:t>日時点での待機者は</a:t>
            </a:r>
            <a:r>
              <a:rPr lang="en-US" altLang="ja-JP" sz="1200" dirty="0">
                <a:solidFill>
                  <a:prstClr val="black"/>
                </a:solidFill>
                <a:latin typeface="Meiryo UI" panose="020B0604030504040204" pitchFamily="50" charset="-128"/>
                <a:ea typeface="Meiryo UI" panose="020B0604030504040204" pitchFamily="50" charset="-128"/>
              </a:rPr>
              <a:t>1,233</a:t>
            </a:r>
            <a:r>
              <a:rPr lang="ja-JP" altLang="en-US" sz="1200" dirty="0">
                <a:solidFill>
                  <a:prstClr val="black"/>
                </a:solidFill>
                <a:latin typeface="Meiryo UI" panose="020B0604030504040204" pitchFamily="50" charset="-128"/>
                <a:ea typeface="Meiryo UI" panose="020B0604030504040204" pitchFamily="50" charset="-128"/>
              </a:rPr>
              <a:t>人となっている。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schemeClr val="tx1"/>
                </a:solidFill>
                <a:latin typeface="Meiryo UI" panose="020B0604030504040204" pitchFamily="50" charset="-128"/>
                <a:ea typeface="Meiryo UI" panose="020B0604030504040204" pitchFamily="50" charset="-128"/>
              </a:rPr>
              <a:t>うち、</a:t>
            </a:r>
            <a:r>
              <a:rPr lang="en-US" altLang="ja-JP" sz="1200" dirty="0">
                <a:solidFill>
                  <a:schemeClr val="tx1"/>
                </a:solidFill>
                <a:latin typeface="Meiryo UI" panose="020B0604030504040204" pitchFamily="50" charset="-128"/>
                <a:ea typeface="Meiryo UI" panose="020B0604030504040204" pitchFamily="50" charset="-128"/>
              </a:rPr>
              <a:t>790</a:t>
            </a:r>
            <a:r>
              <a:rPr lang="ja-JP" altLang="en-US" sz="1200" dirty="0">
                <a:solidFill>
                  <a:schemeClr val="tx1"/>
                </a:solidFill>
                <a:latin typeface="Meiryo UI" panose="020B0604030504040204" pitchFamily="50" charset="-128"/>
                <a:ea typeface="Meiryo UI" panose="020B0604030504040204" pitchFamily="50" charset="-128"/>
              </a:rPr>
              <a:t>人が平成</a:t>
            </a:r>
            <a:r>
              <a:rPr lang="en-US" altLang="ja-JP" sz="1200" dirty="0">
                <a:solidFill>
                  <a:schemeClr val="tx1"/>
                </a:solidFill>
                <a:latin typeface="Meiryo UI" panose="020B0604030504040204" pitchFamily="50" charset="-128"/>
                <a:ea typeface="Meiryo UI" panose="020B0604030504040204" pitchFamily="50" charset="-128"/>
              </a:rPr>
              <a:t>30</a:t>
            </a:r>
            <a:r>
              <a:rPr lang="ja-JP" altLang="en-US" sz="1200" dirty="0">
                <a:solidFill>
                  <a:schemeClr val="tx1"/>
                </a:solidFill>
                <a:latin typeface="Meiryo UI" panose="020B0604030504040204" pitchFamily="50" charset="-128"/>
                <a:ea typeface="Meiryo UI" panose="020B0604030504040204" pitchFamily="50" charset="-128"/>
              </a:rPr>
              <a:t>年度以前から継続している待機者となっており、</a:t>
            </a:r>
            <a:r>
              <a:rPr lang="en-US" altLang="ja-JP" sz="1200" dirty="0">
                <a:solidFill>
                  <a:schemeClr val="tx1"/>
                </a:solidFill>
                <a:latin typeface="Meiryo UI" panose="020B0604030504040204" pitchFamily="50" charset="-128"/>
                <a:ea typeface="Meiryo UI" panose="020B0604030504040204" pitchFamily="50" charset="-128"/>
              </a:rPr>
              <a:t>60%</a:t>
            </a:r>
            <a:r>
              <a:rPr lang="ja-JP" altLang="en-US" sz="1200" dirty="0">
                <a:solidFill>
                  <a:schemeClr val="tx1"/>
                </a:solidFill>
                <a:latin typeface="Meiryo UI" panose="020B0604030504040204" pitchFamily="50" charset="-128"/>
                <a:ea typeface="Meiryo UI" panose="020B0604030504040204" pitchFamily="50" charset="-128"/>
              </a:rPr>
              <a:t>以上が５年以上待機している。</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年齢層では、</a:t>
            </a:r>
            <a:r>
              <a:rPr lang="en-US" altLang="ja-JP" sz="1200" dirty="0">
                <a:solidFill>
                  <a:prstClr val="black"/>
                </a:solidFill>
                <a:latin typeface="Meiryo UI" panose="020B0604030504040204" pitchFamily="50" charset="-128"/>
                <a:ea typeface="Meiryo UI" panose="020B0604030504040204" pitchFamily="50" charset="-128"/>
              </a:rPr>
              <a:t>40</a:t>
            </a:r>
            <a:r>
              <a:rPr lang="ja-JP" altLang="en-US" sz="1200" dirty="0">
                <a:solidFill>
                  <a:prstClr val="black"/>
                </a:solidFill>
                <a:latin typeface="Meiryo UI" panose="020B0604030504040204" pitchFamily="50" charset="-128"/>
                <a:ea typeface="Meiryo UI" panose="020B0604030504040204" pitchFamily="50" charset="-128"/>
              </a:rPr>
              <a:t>代が</a:t>
            </a:r>
            <a:r>
              <a:rPr lang="en-US" altLang="ja-JP" sz="1200" dirty="0">
                <a:solidFill>
                  <a:prstClr val="black"/>
                </a:solidFill>
                <a:latin typeface="Meiryo UI" panose="020B0604030504040204" pitchFamily="50" charset="-128"/>
                <a:ea typeface="Meiryo UI" panose="020B0604030504040204" pitchFamily="50" charset="-128"/>
              </a:rPr>
              <a:t>334</a:t>
            </a:r>
            <a:r>
              <a:rPr lang="ja-JP" altLang="en-US" sz="1200" dirty="0">
                <a:solidFill>
                  <a:prstClr val="black"/>
                </a:solidFill>
                <a:latin typeface="Meiryo UI" panose="020B0604030504040204" pitchFamily="50" charset="-128"/>
                <a:ea typeface="Meiryo UI" panose="020B0604030504040204" pitchFamily="50" charset="-128"/>
              </a:rPr>
              <a:t>人で</a:t>
            </a:r>
            <a:r>
              <a:rPr lang="en-US" altLang="ja-JP" sz="1200" dirty="0">
                <a:solidFill>
                  <a:prstClr val="black"/>
                </a:solidFill>
                <a:latin typeface="Meiryo UI" panose="020B0604030504040204" pitchFamily="50" charset="-128"/>
                <a:ea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rPr>
              <a:t>％と最も多く、次いで</a:t>
            </a:r>
            <a:r>
              <a:rPr lang="en-US" altLang="ja-JP" sz="1200" dirty="0">
                <a:solidFill>
                  <a:prstClr val="black"/>
                </a:solidFill>
                <a:latin typeface="Meiryo UI" panose="020B0604030504040204" pitchFamily="50" charset="-128"/>
                <a:ea typeface="Meiryo UI" panose="020B0604030504040204" pitchFamily="50" charset="-128"/>
              </a:rPr>
              <a:t>50</a:t>
            </a:r>
            <a:r>
              <a:rPr lang="ja-JP" altLang="en-US" sz="1200" dirty="0">
                <a:solidFill>
                  <a:prstClr val="black"/>
                </a:solidFill>
                <a:latin typeface="Meiryo UI" panose="020B0604030504040204" pitchFamily="50" charset="-128"/>
                <a:ea typeface="Meiryo UI" panose="020B0604030504040204" pitchFamily="50" charset="-128"/>
              </a:rPr>
              <a:t>代の</a:t>
            </a:r>
            <a:r>
              <a:rPr lang="en-US" altLang="ja-JP" sz="1200" dirty="0">
                <a:solidFill>
                  <a:prstClr val="black"/>
                </a:solidFill>
                <a:latin typeface="Meiryo UI" panose="020B0604030504040204" pitchFamily="50" charset="-128"/>
                <a:ea typeface="Meiryo UI" panose="020B0604030504040204" pitchFamily="50" charset="-128"/>
              </a:rPr>
              <a:t>307</a:t>
            </a:r>
            <a:r>
              <a:rPr lang="ja-JP" altLang="en-US" sz="1200" dirty="0">
                <a:solidFill>
                  <a:prstClr val="black"/>
                </a:solidFill>
                <a:latin typeface="Meiryo UI" panose="020B0604030504040204" pitchFamily="50" charset="-128"/>
                <a:ea typeface="Meiryo UI" panose="020B0604030504040204" pitchFamily="50" charset="-128"/>
              </a:rPr>
              <a:t>人で</a:t>
            </a:r>
            <a:r>
              <a:rPr lang="en-US" altLang="ja-JP" sz="1200" dirty="0">
                <a:solidFill>
                  <a:prstClr val="black"/>
                </a:solidFill>
                <a:latin typeface="Meiryo UI" panose="020B0604030504040204" pitchFamily="50" charset="-128"/>
                <a:ea typeface="Meiryo UI" panose="020B0604030504040204" pitchFamily="50" charset="-128"/>
              </a:rPr>
              <a:t>25</a:t>
            </a:r>
            <a:r>
              <a:rPr lang="ja-JP" altLang="en-US" sz="1200" dirty="0">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40</a:t>
            </a:r>
            <a:r>
              <a:rPr lang="ja-JP" altLang="en-US" sz="1200" dirty="0">
                <a:solidFill>
                  <a:prstClr val="black"/>
                </a:solidFill>
                <a:latin typeface="Meiryo UI" panose="020B0604030504040204" pitchFamily="50" charset="-128"/>
                <a:ea typeface="Meiryo UI" panose="020B0604030504040204" pitchFamily="50" charset="-128"/>
              </a:rPr>
              <a:t>代以上の合計では</a:t>
            </a:r>
            <a:r>
              <a:rPr lang="en-US" altLang="ja-JP" sz="1200" dirty="0">
                <a:solidFill>
                  <a:prstClr val="black"/>
                </a:solidFill>
                <a:latin typeface="Meiryo UI" panose="020B0604030504040204" pitchFamily="50" charset="-128"/>
                <a:ea typeface="Meiryo UI" panose="020B0604030504040204" pitchFamily="50" charset="-128"/>
              </a:rPr>
              <a:t>750</a:t>
            </a:r>
            <a:r>
              <a:rPr lang="ja-JP" altLang="en-US" sz="1200" dirty="0">
                <a:solidFill>
                  <a:prstClr val="black"/>
                </a:solidFill>
                <a:latin typeface="Meiryo UI" panose="020B0604030504040204" pitchFamily="50" charset="-128"/>
                <a:ea typeface="Meiryo UI" panose="020B0604030504040204" pitchFamily="50" charset="-128"/>
              </a:rPr>
              <a:t>人と</a:t>
            </a:r>
            <a:r>
              <a:rPr lang="en-US" altLang="ja-JP" sz="1200" dirty="0">
                <a:solidFill>
                  <a:prstClr val="black"/>
                </a:solidFill>
                <a:latin typeface="Meiryo UI" panose="020B0604030504040204" pitchFamily="50" charset="-128"/>
                <a:ea typeface="Meiryo UI" panose="020B0604030504040204" pitchFamily="50" charset="-128"/>
              </a:rPr>
              <a:t>60%</a:t>
            </a:r>
            <a:r>
              <a:rPr lang="ja-JP" altLang="en-US" sz="1200" dirty="0">
                <a:solidFill>
                  <a:prstClr val="black"/>
                </a:solidFill>
                <a:latin typeface="Meiryo UI" panose="020B0604030504040204" pitchFamily="50" charset="-128"/>
                <a:ea typeface="Meiryo UI" panose="020B0604030504040204" pitchFamily="50" charset="-128"/>
              </a:rPr>
              <a:t>を超えている。</a:t>
            </a: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待機者が所持している手帳の種類別に見ると、療育手帳の所持が最も多く、</a:t>
            </a:r>
            <a:r>
              <a:rPr lang="en-US" altLang="ja-JP" sz="1200" dirty="0">
                <a:solidFill>
                  <a:prstClr val="black"/>
                </a:solidFill>
                <a:latin typeface="Meiryo UI" panose="020B0604030504040204" pitchFamily="50" charset="-128"/>
                <a:ea typeface="Meiryo UI" panose="020B0604030504040204" pitchFamily="50" charset="-128"/>
              </a:rPr>
              <a:t>1,153</a:t>
            </a:r>
            <a:r>
              <a:rPr lang="ja-JP" altLang="en-US" sz="1200" dirty="0">
                <a:solidFill>
                  <a:prstClr val="black"/>
                </a:solidFill>
                <a:latin typeface="Meiryo UI" panose="020B0604030504040204" pitchFamily="50" charset="-128"/>
                <a:ea typeface="Meiryo UI" panose="020B0604030504040204" pitchFamily="50" charset="-128"/>
              </a:rPr>
              <a:t>人。待機者のうち</a:t>
            </a:r>
            <a:r>
              <a:rPr lang="en-US" altLang="ja-JP" sz="1200" dirty="0">
                <a:solidFill>
                  <a:prstClr val="black"/>
                </a:solidFill>
                <a:latin typeface="Meiryo UI" panose="020B0604030504040204" pitchFamily="50" charset="-128"/>
                <a:ea typeface="Meiryo UI" panose="020B0604030504040204" pitchFamily="50" charset="-128"/>
              </a:rPr>
              <a:t>90</a:t>
            </a:r>
            <a:r>
              <a:rPr lang="ja-JP" altLang="en-US" sz="1200" dirty="0">
                <a:solidFill>
                  <a:prstClr val="black"/>
                </a:solidFill>
                <a:latin typeface="Meiryo UI" panose="020B0604030504040204" pitchFamily="50" charset="-128"/>
                <a:ea typeface="Meiryo UI" panose="020B0604030504040204" pitchFamily="50" charset="-128"/>
              </a:rPr>
              <a:t>％以上が療育手帳を所持している。</a:t>
            </a: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医療的ケアの状況では、特に医療的ケアが必要ない人が</a:t>
            </a:r>
            <a:r>
              <a:rPr lang="en-US" altLang="ja-JP" sz="1200" dirty="0">
                <a:solidFill>
                  <a:prstClr val="black"/>
                </a:solidFill>
                <a:latin typeface="Meiryo UI" panose="020B0604030504040204" pitchFamily="50" charset="-128"/>
                <a:ea typeface="Meiryo UI" panose="020B0604030504040204" pitchFamily="50" charset="-128"/>
              </a:rPr>
              <a:t>713</a:t>
            </a:r>
            <a:r>
              <a:rPr lang="ja-JP" altLang="en-US" sz="1200" dirty="0">
                <a:solidFill>
                  <a:prstClr val="black"/>
                </a:solidFill>
                <a:latin typeface="Meiryo UI" panose="020B0604030504040204" pitchFamily="50" charset="-128"/>
                <a:ea typeface="Meiryo UI" panose="020B0604030504040204" pitchFamily="50" charset="-128"/>
              </a:rPr>
              <a:t>人で</a:t>
            </a:r>
            <a:r>
              <a:rPr lang="en-US" altLang="ja-JP" sz="1200" dirty="0">
                <a:solidFill>
                  <a:prstClr val="black"/>
                </a:solidFill>
                <a:latin typeface="Meiryo UI" panose="020B0604030504040204" pitchFamily="50" charset="-128"/>
                <a:ea typeface="Meiryo UI" panose="020B0604030504040204" pitchFamily="50" charset="-128"/>
              </a:rPr>
              <a:t>58</a:t>
            </a:r>
            <a:r>
              <a:rPr lang="ja-JP" altLang="en-US" sz="1200" dirty="0">
                <a:solidFill>
                  <a:prstClr val="black"/>
                </a:solidFill>
                <a:latin typeface="Meiryo UI" panose="020B0604030504040204" pitchFamily="50" charset="-128"/>
                <a:ea typeface="Meiryo UI" panose="020B0604030504040204" pitchFamily="50" charset="-128"/>
              </a:rPr>
              <a:t>％となっており、喀痰吸引や人工呼吸などで</a:t>
            </a:r>
            <a:r>
              <a:rPr lang="en-US" altLang="ja-JP" sz="1200" dirty="0">
                <a:solidFill>
                  <a:prstClr val="black"/>
                </a:solidFill>
                <a:latin typeface="Meiryo UI" panose="020B0604030504040204" pitchFamily="50" charset="-128"/>
                <a:ea typeface="Meiryo UI" panose="020B0604030504040204" pitchFamily="50" charset="-128"/>
              </a:rPr>
              <a:t>24</a:t>
            </a:r>
            <a:r>
              <a:rPr lang="ja-JP" altLang="en-US" sz="1200" dirty="0">
                <a:solidFill>
                  <a:prstClr val="black"/>
                </a:solidFill>
                <a:latin typeface="Meiryo UI" panose="020B0604030504040204" pitchFamily="50" charset="-128"/>
                <a:ea typeface="Meiryo UI" panose="020B0604030504040204" pitchFamily="50" charset="-128"/>
              </a:rPr>
              <a:t>時間医療的なケアが必要な人は</a:t>
            </a:r>
            <a:r>
              <a:rPr lang="en-US" altLang="ja-JP" sz="1200" dirty="0">
                <a:solidFill>
                  <a:prstClr val="black"/>
                </a:solidFill>
                <a:latin typeface="Meiryo UI" panose="020B0604030504040204" pitchFamily="50" charset="-128"/>
                <a:ea typeface="Meiryo UI" panose="020B0604030504040204" pitchFamily="50" charset="-128"/>
              </a:rPr>
              <a:t>30</a:t>
            </a:r>
            <a:r>
              <a:rPr lang="ja-JP" altLang="en-US" sz="1200" dirty="0">
                <a:solidFill>
                  <a:prstClr val="black"/>
                </a:solidFill>
                <a:latin typeface="Meiryo UI" panose="020B0604030504040204" pitchFamily="50" charset="-128"/>
                <a:ea typeface="Meiryo UI" panose="020B0604030504040204" pitchFamily="50" charset="-128"/>
              </a:rPr>
              <a:t>人で</a:t>
            </a:r>
            <a:r>
              <a:rPr lang="en-US" altLang="ja-JP" sz="1200" dirty="0">
                <a:solidFill>
                  <a:prstClr val="black"/>
                </a:solidFill>
                <a:latin typeface="Meiryo UI" panose="020B0604030504040204" pitchFamily="50" charset="-128"/>
                <a:ea typeface="Meiryo UI" panose="020B0604030504040204" pitchFamily="50" charset="-128"/>
              </a:rPr>
              <a:t>2</a:t>
            </a:r>
            <a:r>
              <a:rPr lang="ja-JP" altLang="en-US" sz="1200" dirty="0">
                <a:solidFill>
                  <a:prstClr val="black"/>
                </a:solidFill>
                <a:latin typeface="Meiryo UI" panose="020B0604030504040204" pitchFamily="50" charset="-128"/>
                <a:ea typeface="Meiryo UI" panose="020B0604030504040204" pitchFamily="50" charset="-128"/>
              </a:rPr>
              <a:t>％となっている。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a:lnSpc>
                <a:spcPts val="1500"/>
              </a:lnSpc>
              <a:spcAft>
                <a:spcPts val="600"/>
              </a:spcAft>
              <a:defRPr/>
            </a:pP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2</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1194097" y="2451346"/>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待機者となった年度</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10" name="グラフ 9">
            <a:extLst>
              <a:ext uri="{FF2B5EF4-FFF2-40B4-BE49-F238E27FC236}">
                <a16:creationId xmlns:a16="http://schemas.microsoft.com/office/drawing/2014/main" id="{78BBD80B-E9A1-4143-98DB-D1E9E064E7CF}"/>
              </a:ext>
            </a:extLst>
          </p:cNvPr>
          <p:cNvGraphicFramePr/>
          <p:nvPr>
            <p:extLst>
              <p:ext uri="{D42A27DB-BD31-4B8C-83A1-F6EECF244321}">
                <p14:modId xmlns:p14="http://schemas.microsoft.com/office/powerpoint/2010/main" val="1515631613"/>
              </p:ext>
            </p:extLst>
          </p:nvPr>
        </p:nvGraphicFramePr>
        <p:xfrm>
          <a:off x="-35343" y="2765262"/>
          <a:ext cx="4929776" cy="181012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グラフ 10">
            <a:extLst>
              <a:ext uri="{FF2B5EF4-FFF2-40B4-BE49-F238E27FC236}">
                <a16:creationId xmlns:a16="http://schemas.microsoft.com/office/drawing/2014/main" id="{4BE68F4A-AD6D-48A6-A140-A9242D201BD6}"/>
              </a:ext>
            </a:extLst>
          </p:cNvPr>
          <p:cNvGraphicFramePr/>
          <p:nvPr>
            <p:extLst>
              <p:ext uri="{D42A27DB-BD31-4B8C-83A1-F6EECF244321}">
                <p14:modId xmlns:p14="http://schemas.microsoft.com/office/powerpoint/2010/main" val="1929178489"/>
              </p:ext>
            </p:extLst>
          </p:nvPr>
        </p:nvGraphicFramePr>
        <p:xfrm>
          <a:off x="4879220" y="2706270"/>
          <a:ext cx="4228119" cy="2096130"/>
        </p:xfrm>
        <a:graphic>
          <a:graphicData uri="http://schemas.openxmlformats.org/drawingml/2006/chart">
            <c:chart xmlns:c="http://schemas.openxmlformats.org/drawingml/2006/chart" xmlns:r="http://schemas.openxmlformats.org/officeDocument/2006/relationships" r:id="rId4"/>
          </a:graphicData>
        </a:graphic>
      </p:graphicFrame>
      <p:sp>
        <p:nvSpPr>
          <p:cNvPr id="13" name="正方形/長方形 12">
            <a:extLst>
              <a:ext uri="{FF2B5EF4-FFF2-40B4-BE49-F238E27FC236}">
                <a16:creationId xmlns:a16="http://schemas.microsoft.com/office/drawing/2014/main" id="{27D74613-5994-4918-84A7-14C2060B9090}"/>
              </a:ext>
            </a:extLst>
          </p:cNvPr>
          <p:cNvSpPr/>
          <p:nvPr/>
        </p:nvSpPr>
        <p:spPr>
          <a:xfrm>
            <a:off x="5940152" y="2443748"/>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待機者の年齢層</a:t>
            </a:r>
          </a:p>
        </p:txBody>
      </p:sp>
      <p:graphicFrame>
        <p:nvGraphicFramePr>
          <p:cNvPr id="14" name="グラフ 13">
            <a:extLst>
              <a:ext uri="{FF2B5EF4-FFF2-40B4-BE49-F238E27FC236}">
                <a16:creationId xmlns:a16="http://schemas.microsoft.com/office/drawing/2014/main" id="{D6D8A1C2-F036-426A-BEC0-D75EDC7D2853}"/>
              </a:ext>
            </a:extLst>
          </p:cNvPr>
          <p:cNvGraphicFramePr/>
          <p:nvPr>
            <p:extLst>
              <p:ext uri="{D42A27DB-BD31-4B8C-83A1-F6EECF244321}">
                <p14:modId xmlns:p14="http://schemas.microsoft.com/office/powerpoint/2010/main" val="32761388"/>
              </p:ext>
            </p:extLst>
          </p:nvPr>
        </p:nvGraphicFramePr>
        <p:xfrm>
          <a:off x="4309973" y="4761871"/>
          <a:ext cx="4726523" cy="2096129"/>
        </p:xfrm>
        <a:graphic>
          <a:graphicData uri="http://schemas.openxmlformats.org/drawingml/2006/chart">
            <c:chart xmlns:c="http://schemas.openxmlformats.org/drawingml/2006/chart" xmlns:r="http://schemas.openxmlformats.org/officeDocument/2006/relationships" r:id="rId5"/>
          </a:graphicData>
        </a:graphic>
      </p:graphicFrame>
      <p:sp>
        <p:nvSpPr>
          <p:cNvPr id="15" name="正方形/長方形 14">
            <a:extLst>
              <a:ext uri="{FF2B5EF4-FFF2-40B4-BE49-F238E27FC236}">
                <a16:creationId xmlns:a16="http://schemas.microsoft.com/office/drawing/2014/main" id="{A04AD4E7-671B-4A12-BB75-D886D833770C}"/>
              </a:ext>
            </a:extLst>
          </p:cNvPr>
          <p:cNvSpPr/>
          <p:nvPr/>
        </p:nvSpPr>
        <p:spPr>
          <a:xfrm>
            <a:off x="5815185" y="4714793"/>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医療的ケアの状況</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3FAA702F-AA05-4F4D-8B6E-BE1831FC0063}"/>
              </a:ext>
            </a:extLst>
          </p:cNvPr>
          <p:cNvSpPr/>
          <p:nvPr/>
        </p:nvSpPr>
        <p:spPr>
          <a:xfrm>
            <a:off x="1268025" y="4741611"/>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手帳の種類</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62FACDB0-BB2C-4205-87DF-395AC5383453}"/>
              </a:ext>
            </a:extLst>
          </p:cNvPr>
          <p:cNvSpPr txBox="1"/>
          <p:nvPr/>
        </p:nvSpPr>
        <p:spPr>
          <a:xfrm>
            <a:off x="2777590" y="2694944"/>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N=1,233</a:t>
            </a:r>
            <a:endParaRPr kumimoji="1" lang="ja-JP" altLang="en-US" sz="1200" b="1" dirty="0">
              <a:latin typeface="Calibri" panose="020F0502020204030204" pitchFamily="34" charset="0"/>
              <a:cs typeface="Calibri" panose="020F0502020204030204" pitchFamily="34" charset="0"/>
            </a:endParaRPr>
          </a:p>
        </p:txBody>
      </p:sp>
      <p:sp>
        <p:nvSpPr>
          <p:cNvPr id="18" name="テキスト ボックス 17">
            <a:extLst>
              <a:ext uri="{FF2B5EF4-FFF2-40B4-BE49-F238E27FC236}">
                <a16:creationId xmlns:a16="http://schemas.microsoft.com/office/drawing/2014/main" id="{4BCF6330-B52E-407F-91AB-F90999FF8C69}"/>
              </a:ext>
            </a:extLst>
          </p:cNvPr>
          <p:cNvSpPr txBox="1"/>
          <p:nvPr/>
        </p:nvSpPr>
        <p:spPr>
          <a:xfrm>
            <a:off x="8069959" y="2451346"/>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N=1,233</a:t>
            </a:r>
            <a:endParaRPr kumimoji="1" lang="ja-JP" altLang="en-US" sz="1200" b="1" dirty="0">
              <a:latin typeface="Calibri" panose="020F0502020204030204" pitchFamily="34" charset="0"/>
              <a:cs typeface="Calibri" panose="020F0502020204030204" pitchFamily="34" charset="0"/>
            </a:endParaRPr>
          </a:p>
        </p:txBody>
      </p:sp>
      <p:sp>
        <p:nvSpPr>
          <p:cNvPr id="19" name="テキスト ボックス 18">
            <a:extLst>
              <a:ext uri="{FF2B5EF4-FFF2-40B4-BE49-F238E27FC236}">
                <a16:creationId xmlns:a16="http://schemas.microsoft.com/office/drawing/2014/main" id="{4325D8E0-5158-41AB-8C14-4C0DC8272ADB}"/>
              </a:ext>
            </a:extLst>
          </p:cNvPr>
          <p:cNvSpPr txBox="1"/>
          <p:nvPr/>
        </p:nvSpPr>
        <p:spPr>
          <a:xfrm>
            <a:off x="7952845" y="4714793"/>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N=1,233</a:t>
            </a:r>
            <a:endParaRPr kumimoji="1" lang="ja-JP" altLang="en-US" sz="1200" b="1" dirty="0">
              <a:latin typeface="Calibri" panose="020F0502020204030204" pitchFamily="34" charset="0"/>
              <a:cs typeface="Calibri" panose="020F0502020204030204" pitchFamily="34" charset="0"/>
            </a:endParaRPr>
          </a:p>
        </p:txBody>
      </p:sp>
      <p:graphicFrame>
        <p:nvGraphicFramePr>
          <p:cNvPr id="21" name="グラフ 20">
            <a:extLst>
              <a:ext uri="{FF2B5EF4-FFF2-40B4-BE49-F238E27FC236}">
                <a16:creationId xmlns:a16="http://schemas.microsoft.com/office/drawing/2014/main" id="{DADD0BF9-1188-447A-B8C1-DADEE49374E8}"/>
              </a:ext>
            </a:extLst>
          </p:cNvPr>
          <p:cNvGraphicFramePr/>
          <p:nvPr>
            <p:extLst>
              <p:ext uri="{D42A27DB-BD31-4B8C-83A1-F6EECF244321}">
                <p14:modId xmlns:p14="http://schemas.microsoft.com/office/powerpoint/2010/main" val="1925770077"/>
              </p:ext>
            </p:extLst>
          </p:nvPr>
        </p:nvGraphicFramePr>
        <p:xfrm>
          <a:off x="181432" y="4797152"/>
          <a:ext cx="4330824" cy="1988840"/>
        </p:xfrm>
        <a:graphic>
          <a:graphicData uri="http://schemas.openxmlformats.org/drawingml/2006/chart">
            <c:chart xmlns:c="http://schemas.openxmlformats.org/drawingml/2006/chart" xmlns:r="http://schemas.openxmlformats.org/officeDocument/2006/relationships" r:id="rId6"/>
          </a:graphicData>
        </a:graphic>
      </p:graphicFrame>
      <p:sp>
        <p:nvSpPr>
          <p:cNvPr id="22" name="テキスト ボックス 21">
            <a:extLst>
              <a:ext uri="{FF2B5EF4-FFF2-40B4-BE49-F238E27FC236}">
                <a16:creationId xmlns:a16="http://schemas.microsoft.com/office/drawing/2014/main" id="{68B2E0F8-7E17-43D7-BCDC-DF7494D18A00}"/>
              </a:ext>
            </a:extLst>
          </p:cNvPr>
          <p:cNvSpPr txBox="1"/>
          <p:nvPr/>
        </p:nvSpPr>
        <p:spPr>
          <a:xfrm>
            <a:off x="2555776" y="4952201"/>
            <a:ext cx="15841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N=1,233</a:t>
            </a:r>
            <a:r>
              <a:rPr lang="ja-JP" altLang="en-US" sz="1200" b="1" dirty="0">
                <a:latin typeface="Calibri" panose="020F0502020204030204" pitchFamily="34" charset="0"/>
                <a:cs typeface="Calibri" panose="020F0502020204030204" pitchFamily="34" charset="0"/>
              </a:rPr>
              <a:t>（複数回答）</a:t>
            </a:r>
            <a:endParaRPr kumimoji="1" lang="ja-JP" altLang="en-US" sz="1200" b="1" dirty="0">
              <a:latin typeface="Calibri" panose="020F0502020204030204" pitchFamily="34" charset="0"/>
              <a:cs typeface="Calibri" panose="020F0502020204030204" pitchFamily="34" charset="0"/>
            </a:endParaRPr>
          </a:p>
        </p:txBody>
      </p:sp>
      <p:sp>
        <p:nvSpPr>
          <p:cNvPr id="23" name="正方形/長方形 22">
            <a:extLst>
              <a:ext uri="{FF2B5EF4-FFF2-40B4-BE49-F238E27FC236}">
                <a16:creationId xmlns:a16="http://schemas.microsoft.com/office/drawing/2014/main" id="{B5846B0C-87D7-4664-BD02-549373AD1B19}"/>
              </a:ext>
            </a:extLst>
          </p:cNvPr>
          <p:cNvSpPr/>
          <p:nvPr/>
        </p:nvSpPr>
        <p:spPr>
          <a:xfrm>
            <a:off x="4836505" y="2187782"/>
            <a:ext cx="4228119" cy="213129"/>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lIns="36000" rIns="36000" rtlCol="0" anchor="ctr"/>
          <a:lstStyle/>
          <a:p>
            <a:pPr>
              <a:lnSpc>
                <a:spcPts val="1500"/>
              </a:lnSpc>
              <a:spcAft>
                <a:spcPts val="600"/>
              </a:spcAft>
              <a:defRPr/>
            </a:pPr>
            <a:r>
              <a:rPr lang="ja-JP" altLang="en-US" sz="1000" dirty="0">
                <a:solidFill>
                  <a:prstClr val="black"/>
                </a:solidFill>
                <a:latin typeface="Meiryo UI" panose="020B0604030504040204" pitchFamily="50" charset="-128"/>
                <a:ea typeface="Meiryo UI" panose="020B0604030504040204" pitchFamily="50" charset="-128"/>
              </a:rPr>
              <a:t>　</a:t>
            </a:r>
            <a:r>
              <a:rPr lang="en-US" altLang="ja-JP" sz="1000" dirty="0">
                <a:solidFill>
                  <a:prstClr val="black"/>
                </a:solidFill>
                <a:latin typeface="Meiryo UI" panose="020B0604030504040204" pitchFamily="50" charset="-128"/>
                <a:ea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rPr>
              <a:t>この調査結果の％の数値は小数点第一位を四捨五入している。（一部除く）</a:t>
            </a:r>
            <a:endParaRPr lang="en-US" altLang="ja-JP" sz="100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860460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44624"/>
            <a:ext cx="9071844" cy="276999"/>
          </a:xfrm>
          <a:prstGeom prst="rect">
            <a:avLst/>
          </a:prstGeom>
        </p:spPr>
        <p:style>
          <a:lnRef idx="1">
            <a:schemeClr val="accent5"/>
          </a:lnRef>
          <a:fillRef idx="3">
            <a:schemeClr val="accent5"/>
          </a:fillRef>
          <a:effectRef idx="2">
            <a:schemeClr val="accent5"/>
          </a:effectRef>
          <a:fontRef idx="minor">
            <a:schemeClr val="lt1"/>
          </a:fontRef>
        </p:style>
        <p:txBody>
          <a:bodyPr wrap="square" tIns="0" bIns="0" rtlCol="0" anchor="ctr">
            <a:spAutoFit/>
          </a:bodyPr>
          <a:lstStyle/>
          <a:p>
            <a:pPr algn="ctr"/>
            <a:r>
              <a:rPr lang="ja-JP" altLang="en-US" b="1" dirty="0">
                <a:solidFill>
                  <a:schemeClr val="bg1"/>
                </a:solidFill>
                <a:latin typeface="Meiryo UI" panose="020B0604030504040204" pitchFamily="50" charset="-128"/>
                <a:ea typeface="Meiryo UI" panose="020B0604030504040204" pitchFamily="50" charset="-128"/>
              </a:rPr>
              <a:t>府内</a:t>
            </a:r>
            <a:r>
              <a:rPr lang="ja-JP" altLang="en-US" b="1" dirty="0">
                <a:latin typeface="Meiryo UI" panose="020B0604030504040204" pitchFamily="50" charset="-128"/>
                <a:ea typeface="Meiryo UI" panose="020B0604030504040204" pitchFamily="50" charset="-128"/>
              </a:rPr>
              <a:t>市町村における待機者に関する独自の取組み等について</a:t>
            </a:r>
          </a:p>
        </p:txBody>
      </p:sp>
      <p:sp>
        <p:nvSpPr>
          <p:cNvPr id="37" name="正方形/長方形 36"/>
          <p:cNvSpPr/>
          <p:nvPr/>
        </p:nvSpPr>
        <p:spPr>
          <a:xfrm>
            <a:off x="35496" y="340820"/>
            <a:ext cx="9071844" cy="861821"/>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schemeClr val="tx1"/>
                </a:solidFill>
                <a:latin typeface="Meiryo UI" panose="020B0604030504040204" pitchFamily="50" charset="-128"/>
                <a:ea typeface="Meiryo UI" panose="020B0604030504040204" pitchFamily="50" charset="-128"/>
              </a:rPr>
              <a:t>待機者を解消するための取組みとして、待機者リストの情報共有により円滑に施設入所に対応するといったものの他、必要になった時に申請することの勧奨や相談支援事業所との連携による地域生活の継続を勧める等の回答があった。</a:t>
            </a:r>
            <a:endParaRPr lang="en-US" altLang="ja-JP" sz="1200" dirty="0">
              <a:solidFill>
                <a:schemeClr val="tx1"/>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schemeClr val="tx1"/>
                </a:solidFill>
                <a:latin typeface="Meiryo UI" panose="020B0604030504040204" pitchFamily="50" charset="-128"/>
                <a:ea typeface="Meiryo UI" panose="020B0604030504040204" pitchFamily="50" charset="-128"/>
              </a:rPr>
              <a:t>待機者の地域生活を進める上での課題としては、重度障がいに対応できる社会資源が少ないという回答が多く、中でも強度行動障がいのある方や医療的ケアの必要な方の受け入れができる社会資源が整っていないという回答が多かった。</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903235" y="6492875"/>
            <a:ext cx="2133600" cy="365125"/>
          </a:xfrm>
        </p:spPr>
        <p:txBody>
          <a:bodyPr/>
          <a:lstStyle/>
          <a:p>
            <a:fld id="{1C2C60DF-5D73-46A2-8FFF-B4A756D3B2D0}" type="slidenum">
              <a:rPr kumimoji="1" lang="ja-JP" altLang="en-US" smtClean="0"/>
              <a:t>20</a:t>
            </a:fld>
            <a:endParaRPr kumimoji="1" lang="ja-JP" altLang="en-US" dirty="0"/>
          </a:p>
        </p:txBody>
      </p:sp>
      <p:graphicFrame>
        <p:nvGraphicFramePr>
          <p:cNvPr id="25" name="表 13">
            <a:extLst>
              <a:ext uri="{FF2B5EF4-FFF2-40B4-BE49-F238E27FC236}">
                <a16:creationId xmlns:a16="http://schemas.microsoft.com/office/drawing/2014/main" id="{1439724B-3577-447E-BE5F-7FDF64D330B6}"/>
              </a:ext>
            </a:extLst>
          </p:cNvPr>
          <p:cNvGraphicFramePr>
            <a:graphicFrameLocks noGrp="1"/>
          </p:cNvGraphicFramePr>
          <p:nvPr>
            <p:extLst>
              <p:ext uri="{D42A27DB-BD31-4B8C-83A1-F6EECF244321}">
                <p14:modId xmlns:p14="http://schemas.microsoft.com/office/powerpoint/2010/main" val="3059878657"/>
              </p:ext>
            </p:extLst>
          </p:nvPr>
        </p:nvGraphicFramePr>
        <p:xfrm>
          <a:off x="98496" y="1509830"/>
          <a:ext cx="8947007" cy="2292840"/>
        </p:xfrm>
        <a:graphic>
          <a:graphicData uri="http://schemas.openxmlformats.org/drawingml/2006/table">
            <a:tbl>
              <a:tblPr firstRow="1" bandRow="1">
                <a:tableStyleId>{BC89EF96-8CEA-46FF-86C4-4CE0E7609802}</a:tableStyleId>
              </a:tblPr>
              <a:tblGrid>
                <a:gridCol w="8947007">
                  <a:extLst>
                    <a:ext uri="{9D8B030D-6E8A-4147-A177-3AD203B41FA5}">
                      <a16:colId xmlns:a16="http://schemas.microsoft.com/office/drawing/2014/main" val="2751547713"/>
                    </a:ext>
                  </a:extLst>
                </a:gridCol>
              </a:tblGrid>
              <a:tr h="137499">
                <a:tc>
                  <a:txBody>
                    <a:bodyPr/>
                    <a:lstStyle/>
                    <a:p>
                      <a:pPr>
                        <a:lnSpc>
                          <a:spcPct val="100000"/>
                        </a:lnSpc>
                      </a:pPr>
                      <a:r>
                        <a:rPr kumimoji="1" lang="ja-JP" altLang="en-US" sz="1100" b="0" dirty="0">
                          <a:latin typeface="Meiryo UI" panose="020B0604030504040204" pitchFamily="50" charset="-128"/>
                          <a:ea typeface="Meiryo UI" panose="020B0604030504040204" pitchFamily="50" charset="-128"/>
                        </a:rPr>
                        <a:t>待機者を解消するための取組み</a:t>
                      </a:r>
                    </a:p>
                  </a:txBody>
                  <a:tcPr marL="36000" marR="36000" marT="36000" marB="36000" anchor="ctr">
                    <a:solidFill>
                      <a:schemeClr val="accent1">
                        <a:lumMod val="20000"/>
                        <a:lumOff val="80000"/>
                      </a:schemeClr>
                    </a:solidFill>
                  </a:tcPr>
                </a:tc>
                <a:extLst>
                  <a:ext uri="{0D108BD9-81ED-4DB2-BD59-A6C34878D82A}">
                    <a16:rowId xmlns:a16="http://schemas.microsoft.com/office/drawing/2014/main" val="674288876"/>
                  </a:ext>
                </a:extLst>
              </a:tr>
              <a:tr h="1875843">
                <a:tc>
                  <a:txBody>
                    <a:bodyPr/>
                    <a:lstStyle/>
                    <a:p>
                      <a:pPr marL="87313" indent="-87313">
                        <a:lnSpc>
                          <a:spcPct val="100000"/>
                        </a:lnSpc>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・入所申込時に空きのある別の対象施設の提案、勧奨。</a:t>
                      </a:r>
                    </a:p>
                    <a:p>
                      <a:pPr marL="87313" indent="-87313">
                        <a:lnSpc>
                          <a:spcPct val="100000"/>
                        </a:lnSpc>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・グループホームや高齢者施設などで生活が落ち着いていた際は、入所調整は申請順ではなく緊急度による選定であること、必要になったときに再申請できる旨を説明し、申請取り下げを勧奨。</a:t>
                      </a:r>
                    </a:p>
                    <a:p>
                      <a:pPr marL="87313" indent="-87313">
                        <a:lnSpc>
                          <a:spcPct val="100000"/>
                        </a:lnSpc>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・地域移行可能な入所者について検討するためにアセスメントシートを作成。</a:t>
                      </a:r>
                    </a:p>
                    <a:p>
                      <a:pPr marL="87313" indent="-87313">
                        <a:lnSpc>
                          <a:spcPct val="100000"/>
                        </a:lnSpc>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・援護市による定期的なモニタリング、相談支援事業所と連携し、グループホーム入居による地域生活の継続を勧める。</a:t>
                      </a:r>
                    </a:p>
                    <a:p>
                      <a:pPr marL="87313" indent="-87313">
                        <a:lnSpc>
                          <a:spcPct val="100000"/>
                        </a:lnSpc>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・待機者を一覧リストにて管理して障がいサービス担当職員にて情報共有、入所可能施設があれば待機者への案内等を遅滞なく対応できる体制を取っている。</a:t>
                      </a:r>
                    </a:p>
                    <a:p>
                      <a:pPr marL="87313" indent="-87313">
                        <a:lnSpc>
                          <a:spcPct val="100000"/>
                        </a:lnSpc>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・定期的に待機者に対して現在の意向確認を一斉に行っている。</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87313" indent="-87313">
                        <a:lnSpc>
                          <a:spcPct val="100000"/>
                        </a:lnSpc>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・障がい支援区分更新の際の認定調査時に、地域移行についての意向確認を行っている。</a:t>
                      </a:r>
                    </a:p>
                    <a:p>
                      <a:pPr marL="87313" indent="-87313">
                        <a:lnSpc>
                          <a:spcPct val="100000"/>
                        </a:lnSpc>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・自立支援協議会において、日中サービス支援型指定共同生活援助事業所の質向上を目的に評価を行う等、地域の体制整備を行っている。</a:t>
                      </a:r>
                    </a:p>
                    <a:p>
                      <a:pPr marL="87313" indent="-87313">
                        <a:lnSpc>
                          <a:spcPct val="100000"/>
                        </a:lnSpc>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・地域生活支援拠点等の充実・活用、グループホームの開設補助金、等。</a:t>
                      </a:r>
                    </a:p>
                  </a:txBody>
                  <a:tcPr marL="36000" marR="36000" marT="36000" marB="36000" anchor="ctr">
                    <a:noFill/>
                  </a:tcPr>
                </a:tc>
                <a:extLst>
                  <a:ext uri="{0D108BD9-81ED-4DB2-BD59-A6C34878D82A}">
                    <a16:rowId xmlns:a16="http://schemas.microsoft.com/office/drawing/2014/main" val="4079116975"/>
                  </a:ext>
                </a:extLst>
              </a:tr>
            </a:tbl>
          </a:graphicData>
        </a:graphic>
      </p:graphicFrame>
      <p:sp>
        <p:nvSpPr>
          <p:cNvPr id="20" name="正方形/長方形 19">
            <a:extLst>
              <a:ext uri="{FF2B5EF4-FFF2-40B4-BE49-F238E27FC236}">
                <a16:creationId xmlns:a16="http://schemas.microsoft.com/office/drawing/2014/main" id="{96A73006-56D0-49C8-A793-F7F8A99DB902}"/>
              </a:ext>
            </a:extLst>
          </p:cNvPr>
          <p:cNvSpPr/>
          <p:nvPr/>
        </p:nvSpPr>
        <p:spPr>
          <a:xfrm>
            <a:off x="98497" y="1251625"/>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待機者に関する取組み等</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12AFB3E1-EEBD-4BE2-A612-190FB07E5B38}"/>
              </a:ext>
            </a:extLst>
          </p:cNvPr>
          <p:cNvSpPr txBox="1"/>
          <p:nvPr/>
        </p:nvSpPr>
        <p:spPr>
          <a:xfrm>
            <a:off x="2123728" y="1253093"/>
            <a:ext cx="1872208" cy="276999"/>
          </a:xfrm>
          <a:prstGeom prst="rect">
            <a:avLst/>
          </a:prstGeom>
          <a:noFill/>
        </p:spPr>
        <p:txBody>
          <a:bodyPr wrap="square">
            <a:spAutoFit/>
          </a:bodyPr>
          <a:lstStyle/>
          <a:p>
            <a:r>
              <a:rPr lang="ja-JP" altLang="en-US" sz="1200" dirty="0">
                <a:latin typeface="Meiryo UI" panose="020B0604030504040204" pitchFamily="50" charset="-128"/>
                <a:ea typeface="Meiryo UI" panose="020B0604030504040204" pitchFamily="50" charset="-128"/>
              </a:rPr>
              <a:t>（令和６年６月末現在）</a:t>
            </a:r>
            <a:endParaRPr lang="ja-JP" altLang="en-US" sz="1200" dirty="0"/>
          </a:p>
        </p:txBody>
      </p:sp>
      <p:graphicFrame>
        <p:nvGraphicFramePr>
          <p:cNvPr id="9" name="表 13">
            <a:extLst>
              <a:ext uri="{FF2B5EF4-FFF2-40B4-BE49-F238E27FC236}">
                <a16:creationId xmlns:a16="http://schemas.microsoft.com/office/drawing/2014/main" id="{7FEDA6C9-A9BF-4284-80F8-90D3A89DECE3}"/>
              </a:ext>
            </a:extLst>
          </p:cNvPr>
          <p:cNvGraphicFramePr>
            <a:graphicFrameLocks noGrp="1"/>
          </p:cNvGraphicFramePr>
          <p:nvPr>
            <p:extLst>
              <p:ext uri="{D42A27DB-BD31-4B8C-83A1-F6EECF244321}">
                <p14:modId xmlns:p14="http://schemas.microsoft.com/office/powerpoint/2010/main" val="3851505528"/>
              </p:ext>
            </p:extLst>
          </p:nvPr>
        </p:nvGraphicFramePr>
        <p:xfrm>
          <a:off x="98496" y="3858049"/>
          <a:ext cx="8938339" cy="2948160"/>
        </p:xfrm>
        <a:graphic>
          <a:graphicData uri="http://schemas.openxmlformats.org/drawingml/2006/table">
            <a:tbl>
              <a:tblPr firstRow="1" bandRow="1">
                <a:tableStyleId>{BC89EF96-8CEA-46FF-86C4-4CE0E7609802}</a:tableStyleId>
              </a:tblPr>
              <a:tblGrid>
                <a:gridCol w="8938339">
                  <a:extLst>
                    <a:ext uri="{9D8B030D-6E8A-4147-A177-3AD203B41FA5}">
                      <a16:colId xmlns:a16="http://schemas.microsoft.com/office/drawing/2014/main" val="536892976"/>
                    </a:ext>
                  </a:extLst>
                </a:gridCol>
              </a:tblGrid>
              <a:tr h="210184">
                <a:tc>
                  <a:txBody>
                    <a:bodyPr/>
                    <a:lstStyle/>
                    <a:p>
                      <a:pPr>
                        <a:lnSpc>
                          <a:spcPct val="100000"/>
                        </a:lnSpc>
                        <a:spcBef>
                          <a:spcPts val="0"/>
                        </a:spcBef>
                      </a:pPr>
                      <a:r>
                        <a:rPr kumimoji="1" lang="ja-JP" altLang="en-US" sz="1100" b="0" dirty="0">
                          <a:latin typeface="Meiryo UI" panose="020B0604030504040204" pitchFamily="50" charset="-128"/>
                          <a:ea typeface="Meiryo UI" panose="020B0604030504040204" pitchFamily="50" charset="-128"/>
                        </a:rPr>
                        <a:t>待機者の地域での生活を進める上での課題</a:t>
                      </a:r>
                    </a:p>
                  </a:txBody>
                  <a:tcPr marL="36000" marR="36000" marT="36000" marB="36000">
                    <a:solidFill>
                      <a:schemeClr val="accent1">
                        <a:lumMod val="20000"/>
                        <a:lumOff val="80000"/>
                      </a:schemeClr>
                    </a:solidFill>
                  </a:tcPr>
                </a:tc>
                <a:extLst>
                  <a:ext uri="{0D108BD9-81ED-4DB2-BD59-A6C34878D82A}">
                    <a16:rowId xmlns:a16="http://schemas.microsoft.com/office/drawing/2014/main" val="674288876"/>
                  </a:ext>
                </a:extLst>
              </a:tr>
              <a:tr h="2587066">
                <a:tc>
                  <a:txBody>
                    <a:bodyPr/>
                    <a:lstStyle/>
                    <a:p>
                      <a:pPr marL="88900" indent="-88900">
                        <a:lnSpc>
                          <a:spcPct val="100000"/>
                        </a:lnSpc>
                        <a:spcBef>
                          <a:spcPts val="0"/>
                        </a:spcBef>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・地域の障がい福祉サービスの支援力の向上と施設との連携不足。</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88900" indent="-88900">
                        <a:lnSpc>
                          <a:spcPct val="100000"/>
                        </a:lnSpc>
                        <a:spcBef>
                          <a:spcPts val="0"/>
                        </a:spcBef>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・強度行動障がい、医療的ケア等、障がい特性に対応できる事業所及び人材が不足しており受け入れ先がない、家族以外の地域での居住の場の確保が困難</a:t>
                      </a:r>
                    </a:p>
                    <a:p>
                      <a:pPr marL="88900" indent="-88900">
                        <a:lnSpc>
                          <a:spcPct val="100000"/>
                        </a:lnSpc>
                        <a:spcBef>
                          <a:spcPts val="0"/>
                        </a:spcBef>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・強度行動障がいのある方について、本人に適したグループホーム等が見つかるまでに転居を繰り返し、居住の場の確保までに時間を要する場合がある</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88900" indent="-88900">
                        <a:lnSpc>
                          <a:spcPct val="100000"/>
                        </a:lnSpc>
                        <a:spcBef>
                          <a:spcPts val="0"/>
                        </a:spcBef>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・地域移行にあたり、特に重度者の受け皿が少なく定着しないことが課題である、また、医療的ケアを必要とする場合は、よりその課題が浮き彫りになると考える。</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88900" indent="-88900">
                        <a:lnSpc>
                          <a:spcPct val="100000"/>
                        </a:lnSpc>
                        <a:spcBef>
                          <a:spcPts val="0"/>
                        </a:spcBef>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・入浴支援がある生活介護や、医療的ケアが可能な短期入所などの社会資源が乏しく、家族等への負担が大きい。</a:t>
                      </a:r>
                    </a:p>
                    <a:p>
                      <a:pPr marL="88900" indent="-88900">
                        <a:lnSpc>
                          <a:spcPct val="100000"/>
                        </a:lnSpc>
                        <a:spcBef>
                          <a:spcPts val="0"/>
                        </a:spcBef>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・緊急時の生活の場の確保。</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88900" marR="0" lvl="0" indent="-88900" algn="l" defTabSz="914400" rtl="0" eaLnBrk="1" fontAlgn="auto" latinLnBrk="0" hangingPunct="1">
                        <a:lnSpc>
                          <a:spcPct val="100000"/>
                        </a:lnSpc>
                        <a:spcBef>
                          <a:spcPts val="0"/>
                        </a:spcBef>
                        <a:spcAft>
                          <a:spcPts val="30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・ヘルパーの確保が困難になりつつあることから、今後さらに社会資源が不足していく可能性がある。</a:t>
                      </a:r>
                    </a:p>
                    <a:p>
                      <a:pPr marL="88900" indent="-88900">
                        <a:lnSpc>
                          <a:spcPct val="100000"/>
                        </a:lnSpc>
                        <a:spcBef>
                          <a:spcPts val="0"/>
                        </a:spcBef>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・グループホームに入居した場合でも、休日や病時の介護を家族に求められることがあり、再度入所施設を希望することがある。</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88900" indent="-88900">
                        <a:lnSpc>
                          <a:spcPct val="100000"/>
                        </a:lnSpc>
                        <a:spcBef>
                          <a:spcPts val="0"/>
                        </a:spcBef>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・グループホームに入居できても対応困難となり、次の行き先を探すこととなる。</a:t>
                      </a:r>
                    </a:p>
                    <a:p>
                      <a:pPr marL="88900" indent="-88900">
                        <a:lnSpc>
                          <a:spcPct val="100000"/>
                        </a:lnSpc>
                        <a:spcBef>
                          <a:spcPts val="0"/>
                        </a:spcBef>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・待機者の病状や、普段の状況等を鑑みると、介護者の負担軽減等が障がい福祉サービスの導入等では解決できないようなケースがある。</a:t>
                      </a:r>
                    </a:p>
                    <a:p>
                      <a:pPr marL="88900" indent="-88900">
                        <a:lnSpc>
                          <a:spcPct val="100000"/>
                        </a:lnSpc>
                        <a:spcBef>
                          <a:spcPts val="0"/>
                        </a:spcBef>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・家族や関係者の理解促進、介護者の高齢化、費用負担。</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88900" indent="-88900">
                        <a:lnSpc>
                          <a:spcPct val="100000"/>
                        </a:lnSpc>
                        <a:spcBef>
                          <a:spcPts val="0"/>
                        </a:spcBef>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・親等の介護者が亡くなった後の生活について、決められていないことが多い</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88900" indent="-88900">
                        <a:lnSpc>
                          <a:spcPct val="100000"/>
                        </a:lnSpc>
                        <a:spcBef>
                          <a:spcPts val="0"/>
                        </a:spcBef>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・待機者の方の多くは、市内のグループホーム生活を望むが、地価の問題から地域での受け皿がない</a:t>
                      </a:r>
                    </a:p>
                  </a:txBody>
                  <a:tcPr marL="36000" marR="36000" marT="36000" marB="36000">
                    <a:noFill/>
                  </a:tcPr>
                </a:tc>
                <a:extLst>
                  <a:ext uri="{0D108BD9-81ED-4DB2-BD59-A6C34878D82A}">
                    <a16:rowId xmlns:a16="http://schemas.microsoft.com/office/drawing/2014/main" val="4079116975"/>
                  </a:ext>
                </a:extLst>
              </a:tr>
            </a:tbl>
          </a:graphicData>
        </a:graphic>
      </p:graphicFrame>
    </p:spTree>
    <p:extLst>
      <p:ext uri="{BB962C8B-B14F-4D97-AF65-F5344CB8AC3E}">
        <p14:creationId xmlns:p14="http://schemas.microsoft.com/office/powerpoint/2010/main" val="29235096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solidFill>
                  <a:schemeClr val="bg1"/>
                </a:solidFill>
                <a:latin typeface="Meiryo UI" panose="020B0604030504040204" pitchFamily="50" charset="-128"/>
                <a:ea typeface="Meiryo UI" panose="020B0604030504040204" pitchFamily="50" charset="-128"/>
              </a:rPr>
              <a:t>府内</a:t>
            </a:r>
            <a:r>
              <a:rPr lang="ja-JP" altLang="en-US" b="1" dirty="0">
                <a:latin typeface="Meiryo UI" panose="020B0604030504040204" pitchFamily="50" charset="-128"/>
                <a:ea typeface="Meiryo UI" panose="020B0604030504040204" pitchFamily="50" charset="-128"/>
              </a:rPr>
              <a:t>市町村における待機者に関する独自の取組み等について</a:t>
            </a:r>
          </a:p>
        </p:txBody>
      </p:sp>
      <p:sp>
        <p:nvSpPr>
          <p:cNvPr id="37" name="正方形/長方形 36"/>
          <p:cNvSpPr/>
          <p:nvPr/>
        </p:nvSpPr>
        <p:spPr>
          <a:xfrm>
            <a:off x="35496" y="550956"/>
            <a:ext cx="9071844" cy="899926"/>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schemeClr val="tx1"/>
                </a:solidFill>
                <a:latin typeface="Meiryo UI" panose="020B0604030504040204" pitchFamily="50" charset="-128"/>
                <a:ea typeface="Meiryo UI" panose="020B0604030504040204" pitchFamily="50" charset="-128"/>
              </a:rPr>
              <a:t>本人や家族に対する地域生活継続及び施設入所後の地域移行についての説明における工夫として、地域移行について説明するためのパンフレット等を作成し、施設や精神科病院への配布、また申請時にパンフレット等を用いた地域移行についての情報提供を行っている等があった。</a:t>
            </a:r>
            <a:endParaRPr lang="en-US" altLang="ja-JP" sz="1200" dirty="0">
              <a:solidFill>
                <a:schemeClr val="tx1"/>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schemeClr val="tx1"/>
                </a:solidFill>
                <a:latin typeface="Meiryo UI" panose="020B0604030504040204" pitchFamily="50" charset="-128"/>
                <a:ea typeface="Meiryo UI" panose="020B0604030504040204" pitchFamily="50" charset="-128"/>
              </a:rPr>
              <a:t>本人や家族に地域生活継続及び施設入所後の地域移行についての説明において困難に感じる点として、地域移行を進めるための社会資源が少ない中での説明の難しさや、安心できる場所と考えている入所施設から地域移行することの説明の難しさについての回答が多かった。</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944785" y="6492875"/>
            <a:ext cx="2133600" cy="365125"/>
          </a:xfrm>
        </p:spPr>
        <p:txBody>
          <a:bodyPr/>
          <a:lstStyle/>
          <a:p>
            <a:fld id="{1C2C60DF-5D73-46A2-8FFF-B4A756D3B2D0}" type="slidenum">
              <a:rPr kumimoji="1" lang="ja-JP" altLang="en-US" smtClean="0"/>
              <a:t>21</a:t>
            </a:fld>
            <a:endParaRPr kumimoji="1" lang="ja-JP" altLang="en-US" dirty="0"/>
          </a:p>
        </p:txBody>
      </p:sp>
      <p:graphicFrame>
        <p:nvGraphicFramePr>
          <p:cNvPr id="25" name="表 13">
            <a:extLst>
              <a:ext uri="{FF2B5EF4-FFF2-40B4-BE49-F238E27FC236}">
                <a16:creationId xmlns:a16="http://schemas.microsoft.com/office/drawing/2014/main" id="{1439724B-3577-447E-BE5F-7FDF64D330B6}"/>
              </a:ext>
            </a:extLst>
          </p:cNvPr>
          <p:cNvGraphicFramePr>
            <a:graphicFrameLocks noGrp="1"/>
          </p:cNvGraphicFramePr>
          <p:nvPr>
            <p:extLst>
              <p:ext uri="{D42A27DB-BD31-4B8C-83A1-F6EECF244321}">
                <p14:modId xmlns:p14="http://schemas.microsoft.com/office/powerpoint/2010/main" val="2101751644"/>
              </p:ext>
            </p:extLst>
          </p:nvPr>
        </p:nvGraphicFramePr>
        <p:xfrm>
          <a:off x="107504" y="1518688"/>
          <a:ext cx="8928992" cy="1622280"/>
        </p:xfrm>
        <a:graphic>
          <a:graphicData uri="http://schemas.openxmlformats.org/drawingml/2006/table">
            <a:tbl>
              <a:tblPr firstRow="1" bandRow="1">
                <a:tableStyleId>{BC89EF96-8CEA-46FF-86C4-4CE0E7609802}</a:tableStyleId>
              </a:tblPr>
              <a:tblGrid>
                <a:gridCol w="8928992">
                  <a:extLst>
                    <a:ext uri="{9D8B030D-6E8A-4147-A177-3AD203B41FA5}">
                      <a16:colId xmlns:a16="http://schemas.microsoft.com/office/drawing/2014/main" val="2751547713"/>
                    </a:ext>
                  </a:extLst>
                </a:gridCol>
              </a:tblGrid>
              <a:tr h="223374">
                <a:tc>
                  <a:txBody>
                    <a:bodyPr/>
                    <a:lstStyle/>
                    <a:p>
                      <a:pPr>
                        <a:lnSpc>
                          <a:spcPct val="100000"/>
                        </a:lnSpc>
                        <a:spcBef>
                          <a:spcPts val="300"/>
                        </a:spcBef>
                      </a:pPr>
                      <a:r>
                        <a:rPr kumimoji="1" lang="ja-JP" altLang="en-US" sz="1100" b="0" dirty="0">
                          <a:latin typeface="Meiryo UI" panose="020B0604030504040204" pitchFamily="50" charset="-128"/>
                          <a:ea typeface="Meiryo UI" panose="020B0604030504040204" pitchFamily="50" charset="-128"/>
                        </a:rPr>
                        <a:t>本人や家族に対する地域生活継続及び施設入所後の地域移行についての説明における工夫</a:t>
                      </a:r>
                    </a:p>
                  </a:txBody>
                  <a:tcPr marL="36000" marR="36000" marT="36000" marB="36000">
                    <a:solidFill>
                      <a:schemeClr val="accent1">
                        <a:lumMod val="20000"/>
                        <a:lumOff val="80000"/>
                      </a:schemeClr>
                    </a:solidFill>
                  </a:tcPr>
                </a:tc>
                <a:extLst>
                  <a:ext uri="{0D108BD9-81ED-4DB2-BD59-A6C34878D82A}">
                    <a16:rowId xmlns:a16="http://schemas.microsoft.com/office/drawing/2014/main" val="674288876"/>
                  </a:ext>
                </a:extLst>
              </a:tr>
              <a:tr h="1288793">
                <a:tc>
                  <a:txBody>
                    <a:bodyPr/>
                    <a:lstStyle/>
                    <a:p>
                      <a:pPr marL="87313" indent="-87313">
                        <a:lnSpc>
                          <a:spcPct val="100000"/>
                        </a:lnSpc>
                        <a:spcBef>
                          <a:spcPts val="300"/>
                        </a:spcBef>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・入所申請時にパンフレットを用いて、地域移行についての情報提供を実施。</a:t>
                      </a:r>
                    </a:p>
                    <a:p>
                      <a:pPr marL="87313" indent="-87313">
                        <a:lnSpc>
                          <a:spcPct val="100000"/>
                        </a:lnSpc>
                        <a:spcBef>
                          <a:spcPts val="300"/>
                        </a:spcBef>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・地域移行するにあたって利用できる障がい福祉サービス等を、計画相談員等と連携しながら主な支援者である親族等に対して説明を行い、そのうえで本人の</a:t>
                      </a:r>
                      <a:br>
                        <a:rPr kumimoji="1" lang="en-US" altLang="ja-JP" sz="1100" dirty="0">
                          <a:solidFill>
                            <a:schemeClr val="tx1"/>
                          </a:solidFill>
                          <a:latin typeface="Meiryo UI" panose="020B0604030504040204" pitchFamily="50" charset="-128"/>
                          <a:ea typeface="Meiryo UI" panose="020B0604030504040204" pitchFamily="50" charset="-128"/>
                        </a:rPr>
                      </a:br>
                      <a:r>
                        <a:rPr kumimoji="1" lang="ja-JP" altLang="en-US" sz="1100" dirty="0">
                          <a:solidFill>
                            <a:schemeClr val="tx1"/>
                          </a:solidFill>
                          <a:latin typeface="Meiryo UI" panose="020B0604030504040204" pitchFamily="50" charset="-128"/>
                          <a:ea typeface="Meiryo UI" panose="020B0604030504040204" pitchFamily="50" charset="-128"/>
                        </a:rPr>
                        <a:t>状況等を鑑み、地域移行の可能性について説明している。</a:t>
                      </a:r>
                    </a:p>
                    <a:p>
                      <a:pPr marL="87313" indent="-87313">
                        <a:lnSpc>
                          <a:spcPct val="100000"/>
                        </a:lnSpc>
                        <a:spcBef>
                          <a:spcPts val="300"/>
                        </a:spcBef>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・地域移行のリーフレット作成の検討を行い、令和</a:t>
                      </a:r>
                      <a:r>
                        <a:rPr kumimoji="1" lang="en-US" altLang="ja-JP" sz="1100" dirty="0">
                          <a:solidFill>
                            <a:schemeClr val="tx1"/>
                          </a:solidFill>
                          <a:latin typeface="Meiryo UI" panose="020B0604030504040204" pitchFamily="50" charset="-128"/>
                          <a:ea typeface="Meiryo UI" panose="020B0604030504040204" pitchFamily="50" charset="-128"/>
                        </a:rPr>
                        <a:t>3</a:t>
                      </a:r>
                      <a:r>
                        <a:rPr kumimoji="1" lang="ja-JP" altLang="en-US" sz="1100" dirty="0">
                          <a:solidFill>
                            <a:schemeClr val="tx1"/>
                          </a:solidFill>
                          <a:latin typeface="Meiryo UI" panose="020B0604030504040204" pitchFamily="50" charset="-128"/>
                          <a:ea typeface="Meiryo UI" panose="020B0604030504040204" pitchFamily="50" charset="-128"/>
                        </a:rPr>
                        <a:t>年度作成。令和</a:t>
                      </a:r>
                      <a:r>
                        <a:rPr kumimoji="1" lang="en-US" altLang="ja-JP" sz="1100" dirty="0">
                          <a:solidFill>
                            <a:schemeClr val="tx1"/>
                          </a:solidFill>
                          <a:latin typeface="Meiryo UI" panose="020B0604030504040204" pitchFamily="50" charset="-128"/>
                          <a:ea typeface="Meiryo UI" panose="020B0604030504040204" pitchFamily="50" charset="-128"/>
                        </a:rPr>
                        <a:t>4</a:t>
                      </a:r>
                      <a:r>
                        <a:rPr kumimoji="1" lang="ja-JP" altLang="en-US" sz="1100" dirty="0">
                          <a:solidFill>
                            <a:schemeClr val="tx1"/>
                          </a:solidFill>
                          <a:latin typeface="Meiryo UI" panose="020B0604030504040204" pitchFamily="50" charset="-128"/>
                          <a:ea typeface="Meiryo UI" panose="020B0604030504040204" pitchFamily="50" charset="-128"/>
                        </a:rPr>
                        <a:t>年度はリーフレットを施設や精神科病院に説明し配布した。</a:t>
                      </a:r>
                    </a:p>
                    <a:p>
                      <a:pPr marL="87313" indent="-87313">
                        <a:lnSpc>
                          <a:spcPct val="100000"/>
                        </a:lnSpc>
                        <a:spcBef>
                          <a:spcPts val="300"/>
                        </a:spcBef>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・計画相談員を中心として、本人及び家族への支援を行っている。</a:t>
                      </a:r>
                    </a:p>
                    <a:p>
                      <a:pPr marL="87313" indent="-87313">
                        <a:lnSpc>
                          <a:spcPct val="100000"/>
                        </a:lnSpc>
                        <a:spcBef>
                          <a:spcPts val="300"/>
                        </a:spcBef>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・地域移行支援等を福祉の手引きを使って説明する、等</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marL="36000" marR="36000" marT="36000" marB="36000">
                    <a:noFill/>
                  </a:tcPr>
                </a:tc>
                <a:extLst>
                  <a:ext uri="{0D108BD9-81ED-4DB2-BD59-A6C34878D82A}">
                    <a16:rowId xmlns:a16="http://schemas.microsoft.com/office/drawing/2014/main" val="4079116975"/>
                  </a:ext>
                </a:extLst>
              </a:tr>
            </a:tbl>
          </a:graphicData>
        </a:graphic>
      </p:graphicFrame>
      <p:graphicFrame>
        <p:nvGraphicFramePr>
          <p:cNvPr id="19" name="表 13">
            <a:extLst>
              <a:ext uri="{FF2B5EF4-FFF2-40B4-BE49-F238E27FC236}">
                <a16:creationId xmlns:a16="http://schemas.microsoft.com/office/drawing/2014/main" id="{9C99F235-AFB8-48D0-B2AE-EFFEC25D35A0}"/>
              </a:ext>
            </a:extLst>
          </p:cNvPr>
          <p:cNvGraphicFramePr>
            <a:graphicFrameLocks noGrp="1"/>
          </p:cNvGraphicFramePr>
          <p:nvPr>
            <p:extLst>
              <p:ext uri="{D42A27DB-BD31-4B8C-83A1-F6EECF244321}">
                <p14:modId xmlns:p14="http://schemas.microsoft.com/office/powerpoint/2010/main" val="491006978"/>
              </p:ext>
            </p:extLst>
          </p:nvPr>
        </p:nvGraphicFramePr>
        <p:xfrm>
          <a:off x="107504" y="3212976"/>
          <a:ext cx="8928992" cy="3582157"/>
        </p:xfrm>
        <a:graphic>
          <a:graphicData uri="http://schemas.openxmlformats.org/drawingml/2006/table">
            <a:tbl>
              <a:tblPr firstRow="1" bandRow="1">
                <a:tableStyleId>{BC89EF96-8CEA-46FF-86C4-4CE0E7609802}</a:tableStyleId>
              </a:tblPr>
              <a:tblGrid>
                <a:gridCol w="8928992">
                  <a:extLst>
                    <a:ext uri="{9D8B030D-6E8A-4147-A177-3AD203B41FA5}">
                      <a16:colId xmlns:a16="http://schemas.microsoft.com/office/drawing/2014/main" val="536892976"/>
                    </a:ext>
                  </a:extLst>
                </a:gridCol>
              </a:tblGrid>
              <a:tr h="248797">
                <a:tc>
                  <a:txBody>
                    <a:bodyPr/>
                    <a:lstStyle/>
                    <a:p>
                      <a:pPr>
                        <a:spcBef>
                          <a:spcPts val="600"/>
                        </a:spcBef>
                        <a:spcAft>
                          <a:spcPts val="0"/>
                        </a:spcAft>
                      </a:pPr>
                      <a:r>
                        <a:rPr kumimoji="1" lang="ja-JP" altLang="en-US" sz="1100" b="0" dirty="0">
                          <a:latin typeface="Meiryo UI" panose="020B0604030504040204" pitchFamily="50" charset="-128"/>
                          <a:ea typeface="Meiryo UI" panose="020B0604030504040204" pitchFamily="50" charset="-128"/>
                        </a:rPr>
                        <a:t>本人や家族に対する地域生活継続及び施設入所後の地域移行についての説明において困難に感じる点</a:t>
                      </a:r>
                    </a:p>
                  </a:txBody>
                  <a:tcPr marL="36000" marR="36000" marT="36000" marB="36000">
                    <a:solidFill>
                      <a:schemeClr val="accent1">
                        <a:lumMod val="20000"/>
                        <a:lumOff val="80000"/>
                      </a:schemeClr>
                    </a:solidFill>
                  </a:tcPr>
                </a:tc>
                <a:extLst>
                  <a:ext uri="{0D108BD9-81ED-4DB2-BD59-A6C34878D82A}">
                    <a16:rowId xmlns:a16="http://schemas.microsoft.com/office/drawing/2014/main" val="674288876"/>
                  </a:ext>
                </a:extLst>
              </a:tr>
              <a:tr h="2701256">
                <a:tc>
                  <a:txBody>
                    <a:bodyPr/>
                    <a:lstStyle/>
                    <a:p>
                      <a:pPr marL="88900" indent="-88900">
                        <a:spcBef>
                          <a:spcPts val="600"/>
                        </a:spcBef>
                        <a:spcAft>
                          <a:spcPts val="0"/>
                        </a:spcAft>
                      </a:pPr>
                      <a:r>
                        <a:rPr kumimoji="1" lang="ja-JP" altLang="en-US" sz="1100" dirty="0">
                          <a:solidFill>
                            <a:schemeClr val="tx1"/>
                          </a:solidFill>
                          <a:latin typeface="Meiryo UI" panose="020B0604030504040204" pitchFamily="50" charset="-128"/>
                          <a:ea typeface="Meiryo UI" panose="020B0604030504040204" pitchFamily="50" charset="-128"/>
                        </a:rPr>
                        <a:t>・いつ入所できるかもわからない待機者に入所後の地域移行の話をすること自体が困難。</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88900" indent="-88900">
                        <a:spcBef>
                          <a:spcPts val="600"/>
                        </a:spcBef>
                        <a:spcAft>
                          <a:spcPts val="0"/>
                        </a:spcAft>
                      </a:pPr>
                      <a:r>
                        <a:rPr kumimoji="1" lang="ja-JP" altLang="en-US" sz="1100" dirty="0">
                          <a:solidFill>
                            <a:schemeClr val="tx1"/>
                          </a:solidFill>
                          <a:latin typeface="Meiryo UI" panose="020B0604030504040204" pitchFamily="50" charset="-128"/>
                          <a:ea typeface="Meiryo UI" panose="020B0604030504040204" pitchFamily="50" charset="-128"/>
                        </a:rPr>
                        <a:t>・ご家族も地域で生活させたいが限界だと悩み抜いて施設待機の申し込みをされている方もいるので、代替施設を提案できない中で地域生活継続の話はしづらい</a:t>
                      </a:r>
                    </a:p>
                    <a:p>
                      <a:pPr marL="88900" indent="-88900">
                        <a:spcBef>
                          <a:spcPts val="600"/>
                        </a:spcBef>
                        <a:spcAft>
                          <a:spcPts val="0"/>
                        </a:spcAft>
                      </a:pPr>
                      <a:r>
                        <a:rPr kumimoji="1" lang="ja-JP" altLang="en-US" sz="1100" dirty="0">
                          <a:solidFill>
                            <a:schemeClr val="tx1"/>
                          </a:solidFill>
                          <a:latin typeface="Meiryo UI" panose="020B0604030504040204" pitchFamily="50" charset="-128"/>
                          <a:ea typeface="Meiryo UI" panose="020B0604030504040204" pitchFamily="50" charset="-128"/>
                        </a:rPr>
                        <a:t>・強度行動障がいのある方に対応できる、地域の事業所が少なく、地域生活の継続に対して保護者が消極的、もしくはイメージができず、説明が困難である。</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88900" marR="0" lvl="0" indent="-88900" algn="l" defTabSz="914400" rtl="0" eaLnBrk="1" fontAlgn="auto" latinLnBrk="0" hangingPunct="1">
                        <a:lnSpc>
                          <a:spcPct val="100000"/>
                        </a:lnSpc>
                        <a:spcBef>
                          <a:spcPts val="60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・家族は介護に疲弊した状況で、親亡き後を考え本人が安心して過ごせる場所を切実に希望されている。しかし、地域の資源が不足する中、受け皿がないのに</a:t>
                      </a:r>
                      <a:br>
                        <a:rPr kumimoji="1" lang="en-US" altLang="ja-JP" sz="1100" dirty="0">
                          <a:solidFill>
                            <a:schemeClr val="tx1"/>
                          </a:solidFill>
                          <a:latin typeface="Meiryo UI" panose="020B0604030504040204" pitchFamily="50" charset="-128"/>
                          <a:ea typeface="Meiryo UI" panose="020B0604030504040204" pitchFamily="50" charset="-128"/>
                        </a:rPr>
                      </a:br>
                      <a:r>
                        <a:rPr kumimoji="1" lang="ja-JP" altLang="en-US" sz="1100" dirty="0">
                          <a:solidFill>
                            <a:schemeClr val="tx1"/>
                          </a:solidFill>
                          <a:latin typeface="Meiryo UI" panose="020B0604030504040204" pitchFamily="50" charset="-128"/>
                          <a:ea typeface="Meiryo UI" panose="020B0604030504040204" pitchFamily="50" charset="-128"/>
                        </a:rPr>
                        <a:t>地域移行を進めることはできない状況がある。</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88900" marR="0" lvl="0" indent="-88900" algn="l" defTabSz="914400" rtl="0" eaLnBrk="1" fontAlgn="auto" latinLnBrk="0" hangingPunct="1">
                        <a:lnSpc>
                          <a:spcPct val="100000"/>
                        </a:lnSpc>
                        <a:spcBef>
                          <a:spcPts val="60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・本人の障がい特性等を鑑みたときに、受入れが可能なグループホームや、障がい福祉サービス事業者等の地域資源が不足している。</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88900" marR="0" lvl="0" indent="-88900" algn="l" defTabSz="914400" rtl="0" eaLnBrk="1" fontAlgn="auto" latinLnBrk="0" hangingPunct="1">
                        <a:lnSpc>
                          <a:spcPct val="100000"/>
                        </a:lnSpc>
                        <a:spcBef>
                          <a:spcPts val="60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・地域移行の選択肢として複数の社会資源の提供が困難。</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88900" marR="0" lvl="0" indent="-88900" algn="l" defTabSz="914400" rtl="0" eaLnBrk="1" fontAlgn="auto" latinLnBrk="0" hangingPunct="1">
                        <a:lnSpc>
                          <a:spcPct val="100000"/>
                        </a:lnSpc>
                        <a:spcBef>
                          <a:spcPts val="60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・入所施設での生活をイメージされている方に地域生活のイメージを持ってもらうことが難しい。</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88900" marR="0" lvl="0" indent="-88900" algn="l" defTabSz="914400" rtl="0" eaLnBrk="1" fontAlgn="auto" latinLnBrk="0" hangingPunct="1">
                        <a:lnSpc>
                          <a:spcPct val="100000"/>
                        </a:lnSpc>
                        <a:spcBef>
                          <a:spcPts val="60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・高齢の家族は特に入所施設への希望が強くなり、入所施設は終の棲家であるという認識を変えることは難しい。</a:t>
                      </a:r>
                    </a:p>
                    <a:p>
                      <a:pPr marL="88900" indent="-88900">
                        <a:spcBef>
                          <a:spcPts val="600"/>
                        </a:spcBef>
                        <a:spcAft>
                          <a:spcPts val="0"/>
                        </a:spcAft>
                      </a:pPr>
                      <a:r>
                        <a:rPr kumimoji="1" lang="ja-JP" altLang="en-US" sz="1100" dirty="0">
                          <a:solidFill>
                            <a:schemeClr val="tx1"/>
                          </a:solidFill>
                          <a:latin typeface="Meiryo UI" panose="020B0604030504040204" pitchFamily="50" charset="-128"/>
                          <a:ea typeface="Meiryo UI" panose="020B0604030504040204" pitchFamily="50" charset="-128"/>
                        </a:rPr>
                        <a:t>・入所施設は安心という思いは依然強く、地域での生活の可能性を説明しても安心のために入所申込する親等の思いは否定できない。</a:t>
                      </a:r>
                    </a:p>
                    <a:p>
                      <a:pPr marL="88900" indent="-88900">
                        <a:spcBef>
                          <a:spcPts val="600"/>
                        </a:spcBef>
                        <a:spcAft>
                          <a:spcPts val="0"/>
                        </a:spcAft>
                      </a:pPr>
                      <a:r>
                        <a:rPr kumimoji="1" lang="ja-JP" altLang="en-US" sz="1100" dirty="0">
                          <a:solidFill>
                            <a:schemeClr val="tx1"/>
                          </a:solidFill>
                          <a:latin typeface="Meiryo UI" panose="020B0604030504040204" pitchFamily="50" charset="-128"/>
                          <a:ea typeface="Meiryo UI" panose="020B0604030504040204" pitchFamily="50" charset="-128"/>
                        </a:rPr>
                        <a:t>・長期間待機をして入所可能となった後、地域移行の説明をすることは家族の不安を高めてしまうため説明の仕方に困難を感じる。</a:t>
                      </a:r>
                    </a:p>
                    <a:p>
                      <a:pPr marL="88900" indent="-88900">
                        <a:spcBef>
                          <a:spcPts val="600"/>
                        </a:spcBef>
                        <a:spcAft>
                          <a:spcPts val="0"/>
                        </a:spcAft>
                      </a:pPr>
                      <a:r>
                        <a:rPr kumimoji="1" lang="ja-JP" altLang="en-US" sz="1100" dirty="0">
                          <a:solidFill>
                            <a:schemeClr val="tx1"/>
                          </a:solidFill>
                          <a:latin typeface="Meiryo UI" panose="020B0604030504040204" pitchFamily="50" charset="-128"/>
                          <a:ea typeface="Meiryo UI" panose="020B0604030504040204" pitchFamily="50" charset="-128"/>
                        </a:rPr>
                        <a:t>・計画相談員の技量にばらつきがあり、本人もしくは家族へ誤った認識を与えることがある。</a:t>
                      </a:r>
                    </a:p>
                    <a:p>
                      <a:pPr marL="88900" indent="-88900">
                        <a:spcBef>
                          <a:spcPts val="600"/>
                        </a:spcBef>
                        <a:spcAft>
                          <a:spcPts val="0"/>
                        </a:spcAft>
                      </a:pPr>
                      <a:r>
                        <a:rPr kumimoji="1" lang="ja-JP" altLang="en-US" sz="1100" dirty="0">
                          <a:solidFill>
                            <a:schemeClr val="tx1"/>
                          </a:solidFill>
                          <a:latin typeface="Meiryo UI" panose="020B0604030504040204" pitchFamily="50" charset="-128"/>
                          <a:ea typeface="Meiryo UI" panose="020B0604030504040204" pitchFamily="50" charset="-128"/>
                        </a:rPr>
                        <a:t>・親亡き後の生活や本人の粗暴行為に悩み家族に対し、不安を煽らないよう説明しなければならない点。</a:t>
                      </a:r>
                    </a:p>
                    <a:p>
                      <a:pPr marL="88900" indent="-88900">
                        <a:spcBef>
                          <a:spcPts val="600"/>
                        </a:spcBef>
                        <a:spcAft>
                          <a:spcPts val="0"/>
                        </a:spcAft>
                      </a:pPr>
                      <a:r>
                        <a:rPr kumimoji="1" lang="ja-JP" altLang="en-US" sz="1100" dirty="0">
                          <a:solidFill>
                            <a:schemeClr val="tx1"/>
                          </a:solidFill>
                          <a:latin typeface="Meiryo UI" panose="020B0604030504040204" pitchFamily="50" charset="-128"/>
                          <a:ea typeface="Meiryo UI" panose="020B0604030504040204" pitchFamily="50" charset="-128"/>
                        </a:rPr>
                        <a:t>・本人・家族共に安心できる場所から、地域に移行することによるメリットを示すことが難しい、等</a:t>
                      </a:r>
                    </a:p>
                  </a:txBody>
                  <a:tcPr marL="36000" marR="36000" marT="36000" marB="36000">
                    <a:noFill/>
                  </a:tcPr>
                </a:tc>
                <a:extLst>
                  <a:ext uri="{0D108BD9-81ED-4DB2-BD59-A6C34878D82A}">
                    <a16:rowId xmlns:a16="http://schemas.microsoft.com/office/drawing/2014/main" val="4079116975"/>
                  </a:ext>
                </a:extLst>
              </a:tr>
            </a:tbl>
          </a:graphicData>
        </a:graphic>
      </p:graphicFrame>
    </p:spTree>
    <p:extLst>
      <p:ext uri="{BB962C8B-B14F-4D97-AF65-F5344CB8AC3E}">
        <p14:creationId xmlns:p14="http://schemas.microsoft.com/office/powerpoint/2010/main" val="8700154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p:cNvSpPr/>
          <p:nvPr/>
        </p:nvSpPr>
        <p:spPr>
          <a:xfrm>
            <a:off x="36078" y="893026"/>
            <a:ext cx="9071844" cy="1152128"/>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schemeClr val="tx1"/>
                </a:solidFill>
                <a:latin typeface="Meiryo UI" panose="020B0604030504040204" pitchFamily="50" charset="-128"/>
                <a:ea typeface="Meiryo UI" panose="020B0604030504040204" pitchFamily="50" charset="-128"/>
              </a:rPr>
              <a:t>待機者となった年度について、平成</a:t>
            </a:r>
            <a:r>
              <a:rPr lang="en-US" altLang="ja-JP" sz="1200" dirty="0">
                <a:solidFill>
                  <a:schemeClr val="tx1"/>
                </a:solidFill>
                <a:latin typeface="Meiryo UI" panose="020B0604030504040204" pitchFamily="50" charset="-128"/>
                <a:ea typeface="Meiryo UI" panose="020B0604030504040204" pitchFamily="50" charset="-128"/>
              </a:rPr>
              <a:t>30</a:t>
            </a:r>
            <a:r>
              <a:rPr lang="ja-JP" altLang="en-US" sz="1200" dirty="0">
                <a:solidFill>
                  <a:schemeClr val="tx1"/>
                </a:solidFill>
                <a:latin typeface="Meiryo UI" panose="020B0604030504040204" pitchFamily="50" charset="-128"/>
                <a:ea typeface="Meiryo UI" panose="020B0604030504040204" pitchFamily="50" charset="-128"/>
              </a:rPr>
              <a:t>年度以前からの待機者数と令和元年度以降に待機者となった数の割合を圏域ごとに比較すると、令和元年度以降に待機者となった数の割合は北河内圏域（</a:t>
            </a:r>
            <a:r>
              <a:rPr lang="en-US" altLang="ja-JP" sz="1200" dirty="0">
                <a:solidFill>
                  <a:schemeClr val="tx1"/>
                </a:solidFill>
                <a:latin typeface="Meiryo UI" panose="020B0604030504040204" pitchFamily="50" charset="-128"/>
                <a:ea typeface="Meiryo UI" panose="020B0604030504040204" pitchFamily="50" charset="-128"/>
              </a:rPr>
              <a:t>40</a:t>
            </a:r>
            <a:r>
              <a:rPr lang="ja-JP" altLang="en-US" sz="1200" dirty="0">
                <a:solidFill>
                  <a:schemeClr val="tx1"/>
                </a:solidFill>
                <a:latin typeface="Meiryo UI" panose="020B0604030504040204" pitchFamily="50" charset="-128"/>
                <a:ea typeface="Meiryo UI" panose="020B0604030504040204" pitchFamily="50" charset="-128"/>
              </a:rPr>
              <a:t>％）が最も多く、南河内圏域（</a:t>
            </a:r>
            <a:r>
              <a:rPr lang="en-US" altLang="ja-JP" sz="1200" dirty="0">
                <a:solidFill>
                  <a:schemeClr val="tx1"/>
                </a:solidFill>
                <a:latin typeface="Meiryo UI" panose="020B0604030504040204" pitchFamily="50" charset="-128"/>
                <a:ea typeface="Meiryo UI" panose="020B0604030504040204" pitchFamily="50" charset="-128"/>
              </a:rPr>
              <a:t>23</a:t>
            </a:r>
            <a:r>
              <a:rPr lang="ja-JP" altLang="en-US" sz="1200" dirty="0">
                <a:solidFill>
                  <a:schemeClr val="tx1"/>
                </a:solidFill>
                <a:latin typeface="Meiryo UI" panose="020B0604030504040204" pitchFamily="50" charset="-128"/>
                <a:ea typeface="Meiryo UI" panose="020B0604030504040204" pitchFamily="50" charset="-128"/>
              </a:rPr>
              <a:t>％）が最も少なくなっている。</a:t>
            </a:r>
            <a:endParaRPr lang="en-US" altLang="ja-JP" sz="1200" dirty="0">
              <a:solidFill>
                <a:schemeClr val="tx1"/>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schemeClr val="tx1"/>
                </a:solidFill>
                <a:latin typeface="Meiryo UI" panose="020B0604030504040204" pitchFamily="50" charset="-128"/>
                <a:ea typeface="Meiryo UI" panose="020B0604030504040204" pitchFamily="50" charset="-128"/>
              </a:rPr>
              <a:t>待機している理由について圏域ごとに比較すると、地域生活を継続するための障がい福祉サービスが不足により待機している割合は豊能地域（</a:t>
            </a:r>
            <a:r>
              <a:rPr lang="en-US" altLang="ja-JP" sz="1200" dirty="0">
                <a:solidFill>
                  <a:schemeClr val="tx1"/>
                </a:solidFill>
                <a:latin typeface="Meiryo UI" panose="020B0604030504040204" pitchFamily="50" charset="-128"/>
                <a:ea typeface="Meiryo UI" panose="020B0604030504040204" pitchFamily="50" charset="-128"/>
              </a:rPr>
              <a:t>39</a:t>
            </a:r>
            <a:r>
              <a:rPr lang="ja-JP" altLang="en-US" sz="1200" dirty="0">
                <a:solidFill>
                  <a:schemeClr val="tx1"/>
                </a:solidFill>
                <a:latin typeface="Meiryo UI" panose="020B0604030504040204" pitchFamily="50" charset="-128"/>
                <a:ea typeface="Meiryo UI" panose="020B0604030504040204" pitchFamily="50" charset="-128"/>
              </a:rPr>
              <a:t>％）が最も多く、家族等の希望により待機している割合は南河内圏域（</a:t>
            </a:r>
            <a:r>
              <a:rPr lang="en-US" altLang="ja-JP" sz="1200" dirty="0">
                <a:solidFill>
                  <a:schemeClr val="tx1"/>
                </a:solidFill>
                <a:latin typeface="Meiryo UI" panose="020B0604030504040204" pitchFamily="50" charset="-128"/>
                <a:ea typeface="Meiryo UI" panose="020B0604030504040204" pitchFamily="50" charset="-128"/>
              </a:rPr>
              <a:t>82</a:t>
            </a:r>
            <a:r>
              <a:rPr lang="ja-JP" altLang="en-US" sz="1200" dirty="0">
                <a:solidFill>
                  <a:schemeClr val="tx1"/>
                </a:solidFill>
                <a:latin typeface="Meiryo UI" panose="020B0604030504040204" pitchFamily="50" charset="-128"/>
                <a:ea typeface="Meiryo UI" panose="020B0604030504040204" pitchFamily="50" charset="-128"/>
              </a:rPr>
              <a:t>％）が最も多くなっている。</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938182" y="6516521"/>
            <a:ext cx="2133600" cy="365125"/>
          </a:xfrm>
        </p:spPr>
        <p:txBody>
          <a:bodyPr/>
          <a:lstStyle/>
          <a:p>
            <a:fld id="{1C2C60DF-5D73-46A2-8FFF-B4A756D3B2D0}" type="slidenum">
              <a:rPr lang="ja-JP" altLang="en-US" smtClean="0"/>
              <a:pPr/>
              <a:t>22</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6040952" y="2135632"/>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待機している</a:t>
            </a:r>
            <a:r>
              <a:rPr kumimoji="1" lang="ja-JP" altLang="en-US" sz="1200" dirty="0">
                <a:solidFill>
                  <a:schemeClr val="tx1"/>
                </a:solidFill>
                <a:latin typeface="Meiryo UI" panose="020B0604030504040204" pitchFamily="50" charset="-128"/>
                <a:ea typeface="Meiryo UI" panose="020B0604030504040204" pitchFamily="50" charset="-128"/>
              </a:rPr>
              <a:t>理由</a:t>
            </a:r>
          </a:p>
        </p:txBody>
      </p:sp>
      <p:graphicFrame>
        <p:nvGraphicFramePr>
          <p:cNvPr id="6" name="グラフ 5">
            <a:extLst>
              <a:ext uri="{FF2B5EF4-FFF2-40B4-BE49-F238E27FC236}">
                <a16:creationId xmlns:a16="http://schemas.microsoft.com/office/drawing/2014/main" id="{0DAD4C12-0E4E-4AAD-BB30-22702B87096A}"/>
              </a:ext>
            </a:extLst>
          </p:cNvPr>
          <p:cNvGraphicFramePr/>
          <p:nvPr>
            <p:extLst>
              <p:ext uri="{D42A27DB-BD31-4B8C-83A1-F6EECF244321}">
                <p14:modId xmlns:p14="http://schemas.microsoft.com/office/powerpoint/2010/main" val="3168292327"/>
              </p:ext>
            </p:extLst>
          </p:nvPr>
        </p:nvGraphicFramePr>
        <p:xfrm>
          <a:off x="4716016" y="2357366"/>
          <a:ext cx="4248472" cy="5184000"/>
        </p:xfrm>
        <a:graphic>
          <a:graphicData uri="http://schemas.openxmlformats.org/drawingml/2006/chart">
            <c:chart xmlns:c="http://schemas.openxmlformats.org/drawingml/2006/chart" xmlns:r="http://schemas.openxmlformats.org/officeDocument/2006/relationships" r:id="rId3"/>
          </a:graphicData>
        </a:graphic>
      </p:graphicFrame>
      <p:sp>
        <p:nvSpPr>
          <p:cNvPr id="12" name="正方形/長方形 11">
            <a:extLst>
              <a:ext uri="{FF2B5EF4-FFF2-40B4-BE49-F238E27FC236}">
                <a16:creationId xmlns:a16="http://schemas.microsoft.com/office/drawing/2014/main" id="{42304042-FD7B-43B0-8BBC-3D270E95D08A}"/>
              </a:ext>
            </a:extLst>
          </p:cNvPr>
          <p:cNvSpPr/>
          <p:nvPr/>
        </p:nvSpPr>
        <p:spPr>
          <a:xfrm>
            <a:off x="336327" y="2135632"/>
            <a:ext cx="4032448"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待機者となった年度（平成</a:t>
            </a:r>
            <a:r>
              <a:rPr lang="en-US" altLang="ja-JP" sz="1200" dirty="0">
                <a:solidFill>
                  <a:schemeClr val="tx1"/>
                </a:solidFill>
                <a:latin typeface="Meiryo UI" panose="020B0604030504040204" pitchFamily="50" charset="-128"/>
                <a:ea typeface="Meiryo UI" panose="020B0604030504040204" pitchFamily="50" charset="-128"/>
              </a:rPr>
              <a:t>30</a:t>
            </a:r>
            <a:r>
              <a:rPr kumimoji="1" lang="ja-JP" altLang="en-US" sz="1200" dirty="0">
                <a:solidFill>
                  <a:schemeClr val="tx1"/>
                </a:solidFill>
                <a:latin typeface="Meiryo UI" panose="020B0604030504040204" pitchFamily="50" charset="-128"/>
                <a:ea typeface="Meiryo UI" panose="020B0604030504040204" pitchFamily="50" charset="-128"/>
              </a:rPr>
              <a:t>年度以前と</a:t>
            </a:r>
            <a:r>
              <a:rPr lang="ja-JP" altLang="en-US" sz="1200" dirty="0">
                <a:solidFill>
                  <a:schemeClr val="tx1"/>
                </a:solidFill>
                <a:latin typeface="Meiryo UI" panose="020B0604030504040204" pitchFamily="50" charset="-128"/>
                <a:ea typeface="Meiryo UI" panose="020B0604030504040204" pitchFamily="50" charset="-128"/>
              </a:rPr>
              <a:t>令和元</a:t>
            </a:r>
            <a:r>
              <a:rPr kumimoji="1" lang="ja-JP" altLang="en-US" sz="1200" dirty="0">
                <a:solidFill>
                  <a:schemeClr val="tx1"/>
                </a:solidFill>
                <a:latin typeface="Meiryo UI" panose="020B0604030504040204" pitchFamily="50" charset="-128"/>
                <a:ea typeface="Meiryo UI" panose="020B0604030504040204" pitchFamily="50" charset="-128"/>
              </a:rPr>
              <a:t>年度以降）</a:t>
            </a:r>
          </a:p>
        </p:txBody>
      </p:sp>
      <p:graphicFrame>
        <p:nvGraphicFramePr>
          <p:cNvPr id="13" name="グラフ 12">
            <a:extLst>
              <a:ext uri="{FF2B5EF4-FFF2-40B4-BE49-F238E27FC236}">
                <a16:creationId xmlns:a16="http://schemas.microsoft.com/office/drawing/2014/main" id="{9B381062-D327-4D33-90C2-D5743E77F6F0}"/>
              </a:ext>
            </a:extLst>
          </p:cNvPr>
          <p:cNvGraphicFramePr/>
          <p:nvPr>
            <p:extLst>
              <p:ext uri="{D42A27DB-BD31-4B8C-83A1-F6EECF244321}">
                <p14:modId xmlns:p14="http://schemas.microsoft.com/office/powerpoint/2010/main" val="335935557"/>
              </p:ext>
            </p:extLst>
          </p:nvPr>
        </p:nvGraphicFramePr>
        <p:xfrm>
          <a:off x="179512" y="2412066"/>
          <a:ext cx="4248472" cy="4104455"/>
        </p:xfrm>
        <a:graphic>
          <a:graphicData uri="http://schemas.openxmlformats.org/drawingml/2006/chart">
            <c:chart xmlns:c="http://schemas.openxmlformats.org/drawingml/2006/chart" xmlns:r="http://schemas.openxmlformats.org/officeDocument/2006/relationships" r:id="rId4"/>
          </a:graphicData>
        </a:graphic>
      </p:graphicFrame>
      <p:sp>
        <p:nvSpPr>
          <p:cNvPr id="15" name="テキスト ボックス 14">
            <a:extLst>
              <a:ext uri="{FF2B5EF4-FFF2-40B4-BE49-F238E27FC236}">
                <a16:creationId xmlns:a16="http://schemas.microsoft.com/office/drawing/2014/main" id="{C6FD6246-1B38-4A6A-ADC3-3FC76B50C568}"/>
              </a:ext>
            </a:extLst>
          </p:cNvPr>
          <p:cNvSpPr txBox="1"/>
          <p:nvPr/>
        </p:nvSpPr>
        <p:spPr>
          <a:xfrm>
            <a:off x="5126414" y="5301586"/>
            <a:ext cx="3891721" cy="1538883"/>
          </a:xfrm>
          <a:prstGeom prst="rect">
            <a:avLst/>
          </a:prstGeom>
          <a:noFill/>
        </p:spPr>
        <p:txBody>
          <a:bodyPr wrap="square">
            <a:spAutoFit/>
          </a:bodyPr>
          <a:lstStyle/>
          <a:p>
            <a:r>
              <a:rPr lang="ja-JP" altLang="en-US" sz="1000" dirty="0"/>
              <a:t>その他</a:t>
            </a:r>
            <a:endParaRPr lang="en-US" altLang="ja-JP" sz="1000" dirty="0"/>
          </a:p>
          <a:p>
            <a:r>
              <a:rPr lang="ja-JP" altLang="en-US" sz="400" dirty="0"/>
              <a:t>　</a:t>
            </a:r>
            <a:endParaRPr lang="en-US" altLang="ja-JP" sz="400" dirty="0"/>
          </a:p>
          <a:p>
            <a:r>
              <a:rPr lang="ja-JP" altLang="en-US" sz="1000" dirty="0"/>
              <a:t>支援方法の整理や環境調整により、本人の行動改善や生活能力の</a:t>
            </a:r>
            <a:endParaRPr lang="en-US" altLang="ja-JP" sz="1000" dirty="0"/>
          </a:p>
          <a:p>
            <a:r>
              <a:rPr lang="ja-JP" altLang="en-US" sz="1000" dirty="0"/>
              <a:t>習得を図るため</a:t>
            </a:r>
            <a:endParaRPr lang="en-US" altLang="ja-JP" sz="1000" dirty="0"/>
          </a:p>
          <a:p>
            <a:r>
              <a:rPr lang="ja-JP" altLang="en-US" sz="200" dirty="0"/>
              <a:t>　</a:t>
            </a:r>
            <a:endParaRPr lang="en-US" altLang="ja-JP" sz="200" dirty="0"/>
          </a:p>
          <a:p>
            <a:r>
              <a:rPr lang="ja-JP" altLang="en-US" sz="200" dirty="0"/>
              <a:t>　</a:t>
            </a:r>
            <a:endParaRPr lang="en-US" altLang="ja-JP" sz="200" dirty="0"/>
          </a:p>
          <a:p>
            <a:r>
              <a:rPr lang="ja-JP" altLang="en-US" sz="1000" dirty="0"/>
              <a:t>地域生活を継続するための障がい福祉サービスが不足しているため</a:t>
            </a:r>
            <a:endParaRPr lang="en-US" altLang="ja-JP" sz="1000" dirty="0"/>
          </a:p>
          <a:p>
            <a:r>
              <a:rPr lang="ja-JP" altLang="en-US" sz="400" dirty="0"/>
              <a:t>　</a:t>
            </a:r>
            <a:endParaRPr lang="en-US" altLang="ja-JP" sz="400" dirty="0"/>
          </a:p>
          <a:p>
            <a:endParaRPr lang="en-US" altLang="ja-JP" sz="200" dirty="0"/>
          </a:p>
          <a:p>
            <a:r>
              <a:rPr lang="ja-JP" altLang="en-US" sz="200" dirty="0"/>
              <a:t>　</a:t>
            </a:r>
            <a:endParaRPr lang="en-US" altLang="ja-JP" sz="200" dirty="0"/>
          </a:p>
          <a:p>
            <a:r>
              <a:rPr lang="ja-JP" altLang="en-US" sz="1000" dirty="0"/>
              <a:t>家族等の希望により待機している</a:t>
            </a:r>
            <a:endParaRPr lang="en-US" altLang="ja-JP" sz="1000" dirty="0"/>
          </a:p>
          <a:p>
            <a:r>
              <a:rPr lang="ja-JP" altLang="en-US" sz="400" dirty="0"/>
              <a:t>　</a:t>
            </a:r>
            <a:endParaRPr lang="en-US" altLang="ja-JP" sz="400" dirty="0"/>
          </a:p>
          <a:p>
            <a:r>
              <a:rPr lang="ja-JP" altLang="en-US" sz="200" dirty="0"/>
              <a:t>　</a:t>
            </a:r>
            <a:endParaRPr lang="en-US" altLang="ja-JP" sz="200" dirty="0"/>
          </a:p>
          <a:p>
            <a:r>
              <a:rPr lang="ja-JP" altLang="en-US" sz="1000" dirty="0"/>
              <a:t>相談時から待機者としてエントリーしたまま、その後の相談がなく</a:t>
            </a:r>
            <a:endParaRPr lang="en-US" altLang="ja-JP" sz="1000" dirty="0"/>
          </a:p>
          <a:p>
            <a:r>
              <a:rPr lang="ja-JP" altLang="en-US" sz="1000" dirty="0"/>
              <a:t>現時点で待機する理由は不明</a:t>
            </a:r>
          </a:p>
        </p:txBody>
      </p:sp>
      <p:sp>
        <p:nvSpPr>
          <p:cNvPr id="16" name="正方形/長方形 15">
            <a:extLst>
              <a:ext uri="{FF2B5EF4-FFF2-40B4-BE49-F238E27FC236}">
                <a16:creationId xmlns:a16="http://schemas.microsoft.com/office/drawing/2014/main" id="{BF826074-ACBC-4F04-9988-B9731CCF1C26}"/>
              </a:ext>
            </a:extLst>
          </p:cNvPr>
          <p:cNvSpPr/>
          <p:nvPr/>
        </p:nvSpPr>
        <p:spPr>
          <a:xfrm>
            <a:off x="5004045" y="6480264"/>
            <a:ext cx="177086" cy="197252"/>
          </a:xfrm>
          <a:prstGeom prst="rect">
            <a:avLst/>
          </a:prstGeom>
          <a:pattFill prst="pct25">
            <a:fgClr>
              <a:schemeClr val="tx1"/>
            </a:fgClr>
            <a:bgClr>
              <a:schemeClr val="bg1"/>
            </a:bgClr>
          </a:patt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CB203D4F-21A4-47DD-A0C7-ECD5C54401FB}"/>
              </a:ext>
            </a:extLst>
          </p:cNvPr>
          <p:cNvSpPr/>
          <p:nvPr/>
        </p:nvSpPr>
        <p:spPr>
          <a:xfrm>
            <a:off x="5004045" y="6186590"/>
            <a:ext cx="177085" cy="19725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4E008BF2-123C-41CE-9DC9-33088025FFE0}"/>
              </a:ext>
            </a:extLst>
          </p:cNvPr>
          <p:cNvSpPr/>
          <p:nvPr/>
        </p:nvSpPr>
        <p:spPr>
          <a:xfrm>
            <a:off x="5004047" y="5906204"/>
            <a:ext cx="177084" cy="197252"/>
          </a:xfrm>
          <a:prstGeom prst="rect">
            <a:avLst/>
          </a:prstGeom>
          <a:pattFill prst="pct20">
            <a:fgClr>
              <a:schemeClr val="tx1"/>
            </a:fgClr>
            <a:bgClr>
              <a:schemeClr val="bg1"/>
            </a:bgClr>
          </a:patt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479A277F-1537-4688-8189-835F59B42D5D}"/>
              </a:ext>
            </a:extLst>
          </p:cNvPr>
          <p:cNvSpPr/>
          <p:nvPr/>
        </p:nvSpPr>
        <p:spPr>
          <a:xfrm>
            <a:off x="5004047" y="5614640"/>
            <a:ext cx="177084" cy="197252"/>
          </a:xfrm>
          <a:prstGeom prst="rect">
            <a:avLst/>
          </a:prstGeom>
          <a:pattFill prst="divot">
            <a:fgClr>
              <a:schemeClr val="accent1">
                <a:lumMod val="40000"/>
                <a:lumOff val="60000"/>
              </a:schemeClr>
            </a:fgClr>
            <a:bgClr>
              <a:schemeClr val="bg1"/>
            </a:bgClr>
          </a:patt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2868DC1F-4628-4E98-A788-FCD6396C8B3F}"/>
              </a:ext>
            </a:extLst>
          </p:cNvPr>
          <p:cNvSpPr/>
          <p:nvPr/>
        </p:nvSpPr>
        <p:spPr>
          <a:xfrm>
            <a:off x="5004047" y="5326910"/>
            <a:ext cx="177083" cy="197252"/>
          </a:xfrm>
          <a:prstGeom prst="rect">
            <a:avLst/>
          </a:prstGeom>
          <a:solidFill>
            <a:schemeClr val="accent1">
              <a:lumMod val="60000"/>
              <a:lumOff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6E788DCB-5091-4076-B982-273CC98223E3}"/>
              </a:ext>
            </a:extLst>
          </p:cNvPr>
          <p:cNvSpPr txBox="1"/>
          <p:nvPr/>
        </p:nvSpPr>
        <p:spPr>
          <a:xfrm>
            <a:off x="36078" y="0"/>
            <a:ext cx="9071844" cy="83671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noAutofit/>
          </a:bodyPr>
          <a:lstStyle/>
          <a:p>
            <a:pPr algn="ctr"/>
            <a:r>
              <a:rPr lang="ja-JP" altLang="en-US" b="1" dirty="0">
                <a:latin typeface="Meiryo UI" panose="020B0604030504040204" pitchFamily="50" charset="-128"/>
                <a:ea typeface="Meiryo UI" panose="020B0604030504040204" pitchFamily="50" charset="-128"/>
              </a:rPr>
              <a:t>政令市・圏域別の状況の比較</a:t>
            </a:r>
            <a:endParaRPr lang="en-US" altLang="ja-JP" b="1" dirty="0">
              <a:latin typeface="Meiryo UI" panose="020B0604030504040204" pitchFamily="50" charset="-128"/>
              <a:ea typeface="Meiryo UI" panose="020B0604030504040204" pitchFamily="50" charset="-128"/>
            </a:endParaRPr>
          </a:p>
          <a:p>
            <a:pPr algn="ctr"/>
            <a:r>
              <a:rPr lang="ja-JP" altLang="en-US" b="1" dirty="0">
                <a:latin typeface="Meiryo UI" panose="020B0604030504040204" pitchFamily="50" charset="-128"/>
                <a:ea typeface="Meiryo UI" panose="020B0604030504040204" pitchFamily="50" charset="-128"/>
              </a:rPr>
              <a:t>（待機者となった年度及び待機している理由）</a:t>
            </a:r>
          </a:p>
        </p:txBody>
      </p:sp>
    </p:spTree>
    <p:extLst>
      <p:ext uri="{BB962C8B-B14F-4D97-AF65-F5344CB8AC3E}">
        <p14:creationId xmlns:p14="http://schemas.microsoft.com/office/powerpoint/2010/main" val="5177859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6078" y="0"/>
            <a:ext cx="9071844" cy="83671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noAutofit/>
          </a:bodyPr>
          <a:lstStyle/>
          <a:p>
            <a:pPr algn="ctr"/>
            <a:r>
              <a:rPr lang="ja-JP" altLang="en-US" b="1" dirty="0">
                <a:latin typeface="Meiryo UI" panose="020B0604030504040204" pitchFamily="50" charset="-128"/>
                <a:ea typeface="Meiryo UI" panose="020B0604030504040204" pitchFamily="50" charset="-128"/>
              </a:rPr>
              <a:t>政令市・圏域別の状況の比較</a:t>
            </a:r>
            <a:endParaRPr lang="en-US" altLang="ja-JP" b="1" dirty="0">
              <a:latin typeface="Meiryo UI" panose="020B0604030504040204" pitchFamily="50" charset="-128"/>
              <a:ea typeface="Meiryo UI" panose="020B0604030504040204" pitchFamily="50" charset="-128"/>
            </a:endParaRPr>
          </a:p>
          <a:p>
            <a:pPr algn="ctr"/>
            <a:r>
              <a:rPr lang="ja-JP" altLang="en-US" b="1" dirty="0">
                <a:latin typeface="Meiryo UI" panose="020B0604030504040204" pitchFamily="50" charset="-128"/>
                <a:ea typeface="Meiryo UI" panose="020B0604030504040204" pitchFamily="50" charset="-128"/>
              </a:rPr>
              <a:t>（サービス等利用計画の策定及び地域生活の継続の可能性の検討）</a:t>
            </a:r>
          </a:p>
        </p:txBody>
      </p:sp>
      <p:sp>
        <p:nvSpPr>
          <p:cNvPr id="37" name="正方形/長方形 36"/>
          <p:cNvSpPr/>
          <p:nvPr/>
        </p:nvSpPr>
        <p:spPr>
          <a:xfrm>
            <a:off x="38536" y="836712"/>
            <a:ext cx="9071844" cy="1084156"/>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schemeClr val="tx1"/>
                </a:solidFill>
                <a:latin typeface="Meiryo UI" panose="020B0604030504040204" pitchFamily="50" charset="-128"/>
                <a:ea typeface="Meiryo UI" panose="020B0604030504040204" pitchFamily="50" charset="-128"/>
              </a:rPr>
              <a:t>サービス等利用計画等の策定状況について、圏域ごとに比較すると、サービス等利用計画を策定している割合は豊能圏域と泉州圏域（</a:t>
            </a:r>
            <a:r>
              <a:rPr lang="en-US" altLang="ja-JP" sz="1200" dirty="0">
                <a:solidFill>
                  <a:schemeClr val="tx1"/>
                </a:solidFill>
                <a:latin typeface="Meiryo UI" panose="020B0604030504040204" pitchFamily="50" charset="-128"/>
                <a:ea typeface="Meiryo UI" panose="020B0604030504040204" pitchFamily="50" charset="-128"/>
              </a:rPr>
              <a:t>84</a:t>
            </a:r>
            <a:r>
              <a:rPr lang="ja-JP" altLang="en-US" sz="1200" dirty="0">
                <a:solidFill>
                  <a:schemeClr val="tx1"/>
                </a:solidFill>
                <a:latin typeface="Meiryo UI" panose="020B0604030504040204" pitchFamily="50" charset="-128"/>
                <a:ea typeface="Meiryo UI" panose="020B0604030504040204" pitchFamily="50" charset="-128"/>
              </a:rPr>
              <a:t>％）が最も多く、北河内圏域（</a:t>
            </a:r>
            <a:r>
              <a:rPr lang="en-US" altLang="ja-JP" sz="1200" dirty="0">
                <a:solidFill>
                  <a:schemeClr val="tx1"/>
                </a:solidFill>
                <a:latin typeface="Meiryo UI" panose="020B0604030504040204" pitchFamily="50" charset="-128"/>
                <a:ea typeface="Meiryo UI" panose="020B0604030504040204" pitchFamily="50" charset="-128"/>
              </a:rPr>
              <a:t>61</a:t>
            </a:r>
            <a:r>
              <a:rPr lang="ja-JP" altLang="en-US" sz="1200" dirty="0">
                <a:solidFill>
                  <a:schemeClr val="tx1"/>
                </a:solidFill>
                <a:latin typeface="Meiryo UI" panose="020B0604030504040204" pitchFamily="50" charset="-128"/>
                <a:ea typeface="Meiryo UI" panose="020B0604030504040204" pitchFamily="50" charset="-128"/>
              </a:rPr>
              <a:t>％）が最も少なくなっている。</a:t>
            </a:r>
            <a:endParaRPr lang="en-US" altLang="ja-JP" sz="1200" dirty="0">
              <a:solidFill>
                <a:schemeClr val="tx1"/>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schemeClr val="tx1"/>
                </a:solidFill>
                <a:latin typeface="Meiryo UI" panose="020B0604030504040204" pitchFamily="50" charset="-128"/>
                <a:ea typeface="Meiryo UI" panose="020B0604030504040204" pitchFamily="50" charset="-128"/>
              </a:rPr>
              <a:t>地域生活の継続の可能性の検討の有無について、圏域ごとに比較すると、検討した割合は豊能圏域（</a:t>
            </a:r>
            <a:r>
              <a:rPr lang="en-US" altLang="ja-JP" sz="1200" dirty="0">
                <a:solidFill>
                  <a:schemeClr val="tx1"/>
                </a:solidFill>
                <a:latin typeface="Meiryo UI" panose="020B0604030504040204" pitchFamily="50" charset="-128"/>
                <a:ea typeface="Meiryo UI" panose="020B0604030504040204" pitchFamily="50" charset="-128"/>
              </a:rPr>
              <a:t>92</a:t>
            </a:r>
            <a:r>
              <a:rPr lang="ja-JP" altLang="en-US" sz="1200" dirty="0">
                <a:solidFill>
                  <a:schemeClr val="tx1"/>
                </a:solidFill>
                <a:latin typeface="Meiryo UI" panose="020B0604030504040204" pitchFamily="50" charset="-128"/>
                <a:ea typeface="Meiryo UI" panose="020B0604030504040204" pitchFamily="50" charset="-128"/>
              </a:rPr>
              <a:t>％）が最も多く、三島圏域と南河内圏域（</a:t>
            </a:r>
            <a:r>
              <a:rPr lang="en-US" altLang="ja-JP" sz="1200" dirty="0">
                <a:solidFill>
                  <a:schemeClr val="tx1"/>
                </a:solidFill>
                <a:latin typeface="Meiryo UI" panose="020B0604030504040204" pitchFamily="50" charset="-128"/>
                <a:ea typeface="Meiryo UI" panose="020B0604030504040204" pitchFamily="50" charset="-128"/>
              </a:rPr>
              <a:t>48</a:t>
            </a:r>
            <a:r>
              <a:rPr lang="ja-JP" altLang="en-US" sz="1200" dirty="0">
                <a:solidFill>
                  <a:schemeClr val="tx1"/>
                </a:solidFill>
                <a:latin typeface="Meiryo UI" panose="020B0604030504040204" pitchFamily="50" charset="-128"/>
                <a:ea typeface="Meiryo UI" panose="020B0604030504040204" pitchFamily="50" charset="-128"/>
              </a:rPr>
              <a:t>％）が最も少なくなっている。</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23</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5615232" y="2206581"/>
            <a:ext cx="2589685"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地域生活の継続の可能性の検討</a:t>
            </a:r>
          </a:p>
        </p:txBody>
      </p:sp>
      <p:graphicFrame>
        <p:nvGraphicFramePr>
          <p:cNvPr id="6" name="グラフ 5">
            <a:extLst>
              <a:ext uri="{FF2B5EF4-FFF2-40B4-BE49-F238E27FC236}">
                <a16:creationId xmlns:a16="http://schemas.microsoft.com/office/drawing/2014/main" id="{0DAD4C12-0E4E-4AAD-BB30-22702B87096A}"/>
              </a:ext>
            </a:extLst>
          </p:cNvPr>
          <p:cNvGraphicFramePr/>
          <p:nvPr>
            <p:extLst>
              <p:ext uri="{D42A27DB-BD31-4B8C-83A1-F6EECF244321}">
                <p14:modId xmlns:p14="http://schemas.microsoft.com/office/powerpoint/2010/main" val="1920725063"/>
              </p:ext>
            </p:extLst>
          </p:nvPr>
        </p:nvGraphicFramePr>
        <p:xfrm>
          <a:off x="4644008" y="2417766"/>
          <a:ext cx="4248472" cy="410445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グラフ 10">
            <a:extLst>
              <a:ext uri="{FF2B5EF4-FFF2-40B4-BE49-F238E27FC236}">
                <a16:creationId xmlns:a16="http://schemas.microsoft.com/office/drawing/2014/main" id="{1A74D65D-C249-41CB-8C05-FA71B05A347E}"/>
              </a:ext>
            </a:extLst>
          </p:cNvPr>
          <p:cNvGraphicFramePr/>
          <p:nvPr>
            <p:extLst>
              <p:ext uri="{D42A27DB-BD31-4B8C-83A1-F6EECF244321}">
                <p14:modId xmlns:p14="http://schemas.microsoft.com/office/powerpoint/2010/main" val="1258445594"/>
              </p:ext>
            </p:extLst>
          </p:nvPr>
        </p:nvGraphicFramePr>
        <p:xfrm>
          <a:off x="247769" y="2407320"/>
          <a:ext cx="4252223" cy="4118024"/>
        </p:xfrm>
        <a:graphic>
          <a:graphicData uri="http://schemas.openxmlformats.org/drawingml/2006/chart">
            <c:chart xmlns:c="http://schemas.openxmlformats.org/drawingml/2006/chart" xmlns:r="http://schemas.openxmlformats.org/officeDocument/2006/relationships" r:id="rId4"/>
          </a:graphicData>
        </a:graphic>
      </p:graphicFrame>
      <p:sp>
        <p:nvSpPr>
          <p:cNvPr id="12" name="正方形/長方形 11">
            <a:extLst>
              <a:ext uri="{FF2B5EF4-FFF2-40B4-BE49-F238E27FC236}">
                <a16:creationId xmlns:a16="http://schemas.microsoft.com/office/drawing/2014/main" id="{B58B3DA8-62D0-4649-BC42-7C9ACE44BBC1}"/>
              </a:ext>
            </a:extLst>
          </p:cNvPr>
          <p:cNvSpPr/>
          <p:nvPr/>
        </p:nvSpPr>
        <p:spPr>
          <a:xfrm>
            <a:off x="1193821" y="2202322"/>
            <a:ext cx="2545619"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サービス等利用計画の策定状況</a:t>
            </a:r>
          </a:p>
        </p:txBody>
      </p:sp>
    </p:spTree>
    <p:extLst>
      <p:ext uri="{BB962C8B-B14F-4D97-AF65-F5344CB8AC3E}">
        <p14:creationId xmlns:p14="http://schemas.microsoft.com/office/powerpoint/2010/main" val="29891079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p:cNvSpPr/>
          <p:nvPr/>
        </p:nvSpPr>
        <p:spPr>
          <a:xfrm>
            <a:off x="36078" y="836712"/>
            <a:ext cx="9071844" cy="1243246"/>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schemeClr val="tx1"/>
                </a:solidFill>
                <a:latin typeface="Meiryo UI" panose="020B0604030504040204" pitchFamily="50" charset="-128"/>
                <a:ea typeface="Meiryo UI" panose="020B0604030504040204" pitchFamily="50" charset="-128"/>
              </a:rPr>
              <a:t>本人や家族等に対して施設入所後の地域移行についての説明をした上での意向確認の有無を圏域ごとに比較した。</a:t>
            </a:r>
            <a:endParaRPr lang="en-US" altLang="ja-JP" sz="1200" dirty="0">
              <a:solidFill>
                <a:schemeClr val="tx1"/>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schemeClr val="tx1"/>
                </a:solidFill>
                <a:latin typeface="Meiryo UI" panose="020B0604030504040204" pitchFamily="50" charset="-128"/>
                <a:ea typeface="Meiryo UI" panose="020B0604030504040204" pitchFamily="50" charset="-128"/>
              </a:rPr>
              <a:t>本人への説明及び意向確認を行っている割合は豊能圏域（</a:t>
            </a:r>
            <a:r>
              <a:rPr lang="en-US" altLang="ja-JP" sz="1200" dirty="0">
                <a:solidFill>
                  <a:schemeClr val="tx1"/>
                </a:solidFill>
                <a:latin typeface="Meiryo UI" panose="020B0604030504040204" pitchFamily="50" charset="-128"/>
                <a:ea typeface="Meiryo UI" panose="020B0604030504040204" pitchFamily="50" charset="-128"/>
              </a:rPr>
              <a:t>75</a:t>
            </a:r>
            <a:r>
              <a:rPr lang="ja-JP" altLang="en-US" sz="1200" dirty="0">
                <a:solidFill>
                  <a:schemeClr val="tx1"/>
                </a:solidFill>
                <a:latin typeface="Meiryo UI" panose="020B0604030504040204" pitchFamily="50" charset="-128"/>
                <a:ea typeface="Meiryo UI" panose="020B0604030504040204" pitchFamily="50" charset="-128"/>
              </a:rPr>
              <a:t>％）が最も多く、説明及び意向確認を行っていない割合は、南河内圏域（</a:t>
            </a:r>
            <a:r>
              <a:rPr lang="en-US" altLang="ja-JP" sz="1200" dirty="0">
                <a:solidFill>
                  <a:schemeClr val="tx1"/>
                </a:solidFill>
                <a:latin typeface="Meiryo UI" panose="020B0604030504040204" pitchFamily="50" charset="-128"/>
                <a:ea typeface="Meiryo UI" panose="020B0604030504040204" pitchFamily="50" charset="-128"/>
              </a:rPr>
              <a:t>100</a:t>
            </a:r>
            <a:r>
              <a:rPr lang="ja-JP" altLang="en-US" sz="1200" dirty="0">
                <a:solidFill>
                  <a:schemeClr val="tx1"/>
                </a:solidFill>
                <a:latin typeface="Meiryo UI" panose="020B0604030504040204" pitchFamily="50" charset="-128"/>
                <a:ea typeface="Meiryo UI" panose="020B0604030504040204" pitchFamily="50" charset="-128"/>
              </a:rPr>
              <a:t>％）が最も多くなっている。</a:t>
            </a:r>
            <a:endParaRPr lang="en-US" altLang="ja-JP" sz="1200" dirty="0">
              <a:solidFill>
                <a:schemeClr val="tx1"/>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schemeClr val="tx1"/>
                </a:solidFill>
                <a:latin typeface="Meiryo UI" panose="020B0604030504040204" pitchFamily="50" charset="-128"/>
                <a:ea typeface="Meiryo UI" panose="020B0604030504040204" pitchFamily="50" charset="-128"/>
              </a:rPr>
              <a:t>家族等への説明及び意向確認を行っている割合は中河内圏域（</a:t>
            </a:r>
            <a:r>
              <a:rPr lang="en-US" altLang="ja-JP" sz="1200" dirty="0">
                <a:solidFill>
                  <a:schemeClr val="tx1"/>
                </a:solidFill>
                <a:latin typeface="Meiryo UI" panose="020B0604030504040204" pitchFamily="50" charset="-128"/>
                <a:ea typeface="Meiryo UI" panose="020B0604030504040204" pitchFamily="50" charset="-128"/>
              </a:rPr>
              <a:t>85</a:t>
            </a:r>
            <a:r>
              <a:rPr lang="ja-JP" altLang="en-US" sz="1200" dirty="0">
                <a:solidFill>
                  <a:schemeClr val="tx1"/>
                </a:solidFill>
                <a:latin typeface="Meiryo UI" panose="020B0604030504040204" pitchFamily="50" charset="-128"/>
                <a:ea typeface="Meiryo UI" panose="020B0604030504040204" pitchFamily="50" charset="-128"/>
              </a:rPr>
              <a:t>％）が最も多く、説明及び意向確認を行っていない割合は三島圏域（</a:t>
            </a:r>
            <a:r>
              <a:rPr lang="en-US" altLang="ja-JP" sz="1200" dirty="0">
                <a:solidFill>
                  <a:schemeClr val="tx1"/>
                </a:solidFill>
                <a:latin typeface="Meiryo UI" panose="020B0604030504040204" pitchFamily="50" charset="-128"/>
                <a:ea typeface="Meiryo UI" panose="020B0604030504040204" pitchFamily="50" charset="-128"/>
              </a:rPr>
              <a:t>99</a:t>
            </a:r>
            <a:r>
              <a:rPr lang="ja-JP" altLang="en-US" sz="1200" dirty="0">
                <a:solidFill>
                  <a:schemeClr val="tx1"/>
                </a:solidFill>
                <a:latin typeface="Meiryo UI" panose="020B0604030504040204" pitchFamily="50" charset="-128"/>
                <a:ea typeface="Meiryo UI" panose="020B0604030504040204" pitchFamily="50" charset="-128"/>
              </a:rPr>
              <a:t>％）が最も多くなっている。</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24</a:t>
            </a:fld>
            <a:endParaRPr lang="ja-JP" altLang="en-US" dirty="0"/>
          </a:p>
        </p:txBody>
      </p:sp>
      <p:graphicFrame>
        <p:nvGraphicFramePr>
          <p:cNvPr id="9" name="グラフ 8">
            <a:extLst>
              <a:ext uri="{FF2B5EF4-FFF2-40B4-BE49-F238E27FC236}">
                <a16:creationId xmlns:a16="http://schemas.microsoft.com/office/drawing/2014/main" id="{64CEDCF0-368C-4639-AC2E-1FFF88052EA9}"/>
              </a:ext>
            </a:extLst>
          </p:cNvPr>
          <p:cNvGraphicFramePr/>
          <p:nvPr>
            <p:extLst>
              <p:ext uri="{D42A27DB-BD31-4B8C-83A1-F6EECF244321}">
                <p14:modId xmlns:p14="http://schemas.microsoft.com/office/powerpoint/2010/main" val="3018761169"/>
              </p:ext>
            </p:extLst>
          </p:nvPr>
        </p:nvGraphicFramePr>
        <p:xfrm>
          <a:off x="4712265" y="2386080"/>
          <a:ext cx="4252223" cy="4355288"/>
        </p:xfrm>
        <a:graphic>
          <a:graphicData uri="http://schemas.openxmlformats.org/drawingml/2006/chart">
            <c:chart xmlns:c="http://schemas.openxmlformats.org/drawingml/2006/chart" xmlns:r="http://schemas.openxmlformats.org/officeDocument/2006/relationships" r:id="rId3"/>
          </a:graphicData>
        </a:graphic>
      </p:graphicFrame>
      <p:sp>
        <p:nvSpPr>
          <p:cNvPr id="10" name="正方形/長方形 9">
            <a:extLst>
              <a:ext uri="{FF2B5EF4-FFF2-40B4-BE49-F238E27FC236}">
                <a16:creationId xmlns:a16="http://schemas.microsoft.com/office/drawing/2014/main" id="{48E5275E-8430-46B3-909F-3E49A01C97E1}"/>
              </a:ext>
            </a:extLst>
          </p:cNvPr>
          <p:cNvSpPr/>
          <p:nvPr/>
        </p:nvSpPr>
        <p:spPr>
          <a:xfrm>
            <a:off x="5720377" y="2172439"/>
            <a:ext cx="2740055" cy="248449"/>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家族等への地域移行の説明・意向確認</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8" name="グラフ 7">
            <a:extLst>
              <a:ext uri="{FF2B5EF4-FFF2-40B4-BE49-F238E27FC236}">
                <a16:creationId xmlns:a16="http://schemas.microsoft.com/office/drawing/2014/main" id="{7CBF9972-340C-44F6-8C57-5CCC00E389BB}"/>
              </a:ext>
            </a:extLst>
          </p:cNvPr>
          <p:cNvGraphicFramePr/>
          <p:nvPr>
            <p:extLst>
              <p:ext uri="{D42A27DB-BD31-4B8C-83A1-F6EECF244321}">
                <p14:modId xmlns:p14="http://schemas.microsoft.com/office/powerpoint/2010/main" val="3049904389"/>
              </p:ext>
            </p:extLst>
          </p:nvPr>
        </p:nvGraphicFramePr>
        <p:xfrm>
          <a:off x="179512" y="2386080"/>
          <a:ext cx="4252223" cy="4355288"/>
        </p:xfrm>
        <a:graphic>
          <a:graphicData uri="http://schemas.openxmlformats.org/drawingml/2006/chart">
            <c:chart xmlns:c="http://schemas.openxmlformats.org/drawingml/2006/chart" xmlns:r="http://schemas.openxmlformats.org/officeDocument/2006/relationships" r:id="rId4"/>
          </a:graphicData>
        </a:graphic>
      </p:graphicFrame>
      <p:sp>
        <p:nvSpPr>
          <p:cNvPr id="11" name="正方形/長方形 10">
            <a:extLst>
              <a:ext uri="{FF2B5EF4-FFF2-40B4-BE49-F238E27FC236}">
                <a16:creationId xmlns:a16="http://schemas.microsoft.com/office/drawing/2014/main" id="{1AC86425-8E69-4BAD-9F52-1246760587E2}"/>
              </a:ext>
            </a:extLst>
          </p:cNvPr>
          <p:cNvSpPr/>
          <p:nvPr/>
        </p:nvSpPr>
        <p:spPr>
          <a:xfrm>
            <a:off x="1178340" y="2172440"/>
            <a:ext cx="2545619"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本人への地域移行の説明・意向確認</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0FA34709-15CE-43E5-873D-E022C65B5CB7}"/>
              </a:ext>
            </a:extLst>
          </p:cNvPr>
          <p:cNvSpPr txBox="1"/>
          <p:nvPr/>
        </p:nvSpPr>
        <p:spPr>
          <a:xfrm>
            <a:off x="36078" y="0"/>
            <a:ext cx="9071844" cy="83671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noAutofit/>
          </a:bodyPr>
          <a:lstStyle/>
          <a:p>
            <a:pPr algn="ctr"/>
            <a:r>
              <a:rPr lang="ja-JP" altLang="en-US" b="1" dirty="0">
                <a:latin typeface="Meiryo UI" panose="020B0604030504040204" pitchFamily="50" charset="-128"/>
                <a:ea typeface="Meiryo UI" panose="020B0604030504040204" pitchFamily="50" charset="-128"/>
              </a:rPr>
              <a:t>政令市・圏域別の状況の比較</a:t>
            </a:r>
            <a:endParaRPr lang="en-US" altLang="ja-JP" b="1" dirty="0">
              <a:latin typeface="Meiryo UI" panose="020B0604030504040204" pitchFamily="50" charset="-128"/>
              <a:ea typeface="Meiryo UI" panose="020B0604030504040204" pitchFamily="50" charset="-128"/>
            </a:endParaRPr>
          </a:p>
          <a:p>
            <a:pPr algn="ctr"/>
            <a:r>
              <a:rPr lang="ja-JP" altLang="en-US" b="1" dirty="0">
                <a:latin typeface="Meiryo UI" panose="020B0604030504040204" pitchFamily="50" charset="-128"/>
                <a:ea typeface="Meiryo UI" panose="020B0604030504040204" pitchFamily="50" charset="-128"/>
              </a:rPr>
              <a:t>（本人・家族等への地域移行の説明及び意向確認）</a:t>
            </a:r>
          </a:p>
        </p:txBody>
      </p:sp>
    </p:spTree>
    <p:extLst>
      <p:ext uri="{BB962C8B-B14F-4D97-AF65-F5344CB8AC3E}">
        <p14:creationId xmlns:p14="http://schemas.microsoft.com/office/powerpoint/2010/main" val="3263676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待機者の状況</a:t>
            </a:r>
          </a:p>
        </p:txBody>
      </p:sp>
      <p:sp>
        <p:nvSpPr>
          <p:cNvPr id="37" name="正方形/長方形 36"/>
          <p:cNvSpPr/>
          <p:nvPr/>
        </p:nvSpPr>
        <p:spPr>
          <a:xfrm>
            <a:off x="35496" y="550954"/>
            <a:ext cx="9071844" cy="1716289"/>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障がい支援区分では、標準的な支援の度合いが最も高い区分６が</a:t>
            </a:r>
            <a:r>
              <a:rPr lang="en-US" altLang="ja-JP" sz="1200" dirty="0">
                <a:solidFill>
                  <a:prstClr val="black"/>
                </a:solidFill>
                <a:latin typeface="Meiryo UI" panose="020B0604030504040204" pitchFamily="50" charset="-128"/>
                <a:ea typeface="Meiryo UI" panose="020B0604030504040204" pitchFamily="50" charset="-128"/>
              </a:rPr>
              <a:t>720</a:t>
            </a:r>
            <a:r>
              <a:rPr lang="ja-JP" altLang="en-US" sz="1200" dirty="0">
                <a:solidFill>
                  <a:prstClr val="black"/>
                </a:solidFill>
                <a:latin typeface="Meiryo UI" panose="020B0604030504040204" pitchFamily="50" charset="-128"/>
                <a:ea typeface="Meiryo UI" panose="020B0604030504040204" pitchFamily="50" charset="-128"/>
              </a:rPr>
              <a:t>人で</a:t>
            </a:r>
            <a:r>
              <a:rPr lang="en-US" altLang="ja-JP" sz="1200" dirty="0">
                <a:solidFill>
                  <a:prstClr val="black"/>
                </a:solidFill>
                <a:latin typeface="Meiryo UI" panose="020B0604030504040204" pitchFamily="50" charset="-128"/>
                <a:ea typeface="Meiryo UI" panose="020B0604030504040204" pitchFamily="50" charset="-128"/>
              </a:rPr>
              <a:t>58</a:t>
            </a:r>
            <a:r>
              <a:rPr lang="ja-JP" altLang="en-US" sz="1200" dirty="0">
                <a:solidFill>
                  <a:prstClr val="black"/>
                </a:solidFill>
                <a:latin typeface="Meiryo UI" panose="020B0604030504040204" pitchFamily="50" charset="-128"/>
                <a:ea typeface="Meiryo UI" panose="020B0604030504040204" pitchFamily="50" charset="-128"/>
              </a:rPr>
              <a:t>％と最も多く、次に高い区分５が</a:t>
            </a:r>
            <a:r>
              <a:rPr lang="en-US" altLang="ja-JP" sz="1200" dirty="0">
                <a:solidFill>
                  <a:prstClr val="black"/>
                </a:solidFill>
                <a:latin typeface="Meiryo UI" panose="020B0604030504040204" pitchFamily="50" charset="-128"/>
                <a:ea typeface="Meiryo UI" panose="020B0604030504040204" pitchFamily="50" charset="-128"/>
              </a:rPr>
              <a:t>287</a:t>
            </a:r>
            <a:r>
              <a:rPr lang="ja-JP" altLang="en-US" sz="1200" dirty="0">
                <a:solidFill>
                  <a:prstClr val="black"/>
                </a:solidFill>
                <a:latin typeface="Meiryo UI" panose="020B0604030504040204" pitchFamily="50" charset="-128"/>
                <a:ea typeface="Meiryo UI" panose="020B0604030504040204" pitchFamily="50" charset="-128"/>
              </a:rPr>
              <a:t>人で</a:t>
            </a:r>
            <a:r>
              <a:rPr lang="en-US" altLang="ja-JP" sz="1200" dirty="0">
                <a:solidFill>
                  <a:prstClr val="black"/>
                </a:solidFill>
                <a:latin typeface="Meiryo UI" panose="020B0604030504040204" pitchFamily="50" charset="-128"/>
                <a:ea typeface="Meiryo UI" panose="020B0604030504040204" pitchFamily="50" charset="-128"/>
              </a:rPr>
              <a:t>23</a:t>
            </a:r>
            <a:r>
              <a:rPr lang="ja-JP" altLang="en-US" sz="1200" dirty="0">
                <a:solidFill>
                  <a:prstClr val="black"/>
                </a:solidFill>
                <a:latin typeface="Meiryo UI" panose="020B0604030504040204" pitchFamily="50" charset="-128"/>
                <a:ea typeface="Meiryo UI" panose="020B0604030504040204" pitchFamily="50" charset="-128"/>
              </a:rPr>
              <a:t>％となっており、</a:t>
            </a:r>
            <a:endParaRPr lang="en-US" altLang="ja-JP" sz="1200" dirty="0">
              <a:solidFill>
                <a:prstClr val="black"/>
              </a:solidFill>
              <a:latin typeface="Meiryo UI" panose="020B0604030504040204" pitchFamily="50" charset="-128"/>
              <a:ea typeface="Meiryo UI" panose="020B0604030504040204" pitchFamily="50" charset="-128"/>
            </a:endParaRPr>
          </a:p>
          <a:p>
            <a:pPr>
              <a:lnSpc>
                <a:spcPts val="1500"/>
              </a:lnSpc>
              <a:spcAft>
                <a:spcPts val="600"/>
              </a:spcAft>
              <a:defRPr/>
            </a:pPr>
            <a:r>
              <a:rPr lang="ja-JP" altLang="en-US" sz="1200" dirty="0">
                <a:solidFill>
                  <a:prstClr val="black"/>
                </a:solidFill>
                <a:latin typeface="Meiryo UI" panose="020B0604030504040204" pitchFamily="50" charset="-128"/>
                <a:ea typeface="Meiryo UI" panose="020B0604030504040204" pitchFamily="50" charset="-128"/>
              </a:rPr>
              <a:t>　 支援度合いの高い区分５、６の待機者が</a:t>
            </a:r>
            <a:r>
              <a:rPr lang="en-US" altLang="ja-JP" sz="1200" dirty="0">
                <a:solidFill>
                  <a:prstClr val="black"/>
                </a:solidFill>
                <a:latin typeface="Meiryo UI" panose="020B0604030504040204" pitchFamily="50" charset="-128"/>
                <a:ea typeface="Meiryo UI" panose="020B0604030504040204" pitchFamily="50" charset="-128"/>
              </a:rPr>
              <a:t>1,007</a:t>
            </a:r>
            <a:r>
              <a:rPr lang="ja-JP" altLang="en-US" sz="1200" dirty="0">
                <a:solidFill>
                  <a:prstClr val="black"/>
                </a:solidFill>
                <a:latin typeface="Meiryo UI" panose="020B0604030504040204" pitchFamily="50" charset="-128"/>
                <a:ea typeface="Meiryo UI" panose="020B0604030504040204" pitchFamily="50" charset="-128"/>
              </a:rPr>
              <a:t>人と</a:t>
            </a:r>
            <a:r>
              <a:rPr lang="en-US" altLang="ja-JP" sz="1200" dirty="0">
                <a:solidFill>
                  <a:prstClr val="black"/>
                </a:solidFill>
                <a:latin typeface="Meiryo UI" panose="020B0604030504040204" pitchFamily="50" charset="-128"/>
                <a:ea typeface="Meiryo UI" panose="020B0604030504040204" pitchFamily="50" charset="-128"/>
              </a:rPr>
              <a:t>82%</a:t>
            </a:r>
            <a:r>
              <a:rPr lang="ja-JP" altLang="en-US" sz="1200" dirty="0">
                <a:solidFill>
                  <a:prstClr val="black"/>
                </a:solidFill>
                <a:latin typeface="Meiryo UI" panose="020B0604030504040204" pitchFamily="50" charset="-128"/>
                <a:ea typeface="Meiryo UI" panose="020B0604030504040204" pitchFamily="50" charset="-128"/>
              </a:rPr>
              <a:t>を占めている。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行動関連項目については、</a:t>
            </a:r>
            <a:r>
              <a:rPr lang="en-US" altLang="ja-JP" sz="1200" dirty="0">
                <a:solidFill>
                  <a:prstClr val="black"/>
                </a:solidFill>
                <a:latin typeface="Meiryo UI" panose="020B0604030504040204" pitchFamily="50" charset="-128"/>
                <a:ea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rPr>
              <a:t>点以上は</a:t>
            </a:r>
            <a:r>
              <a:rPr lang="en-US" altLang="ja-JP" sz="1200" dirty="0">
                <a:solidFill>
                  <a:prstClr val="black"/>
                </a:solidFill>
                <a:latin typeface="Meiryo UI" panose="020B0604030504040204" pitchFamily="50" charset="-128"/>
                <a:ea typeface="Meiryo UI" panose="020B0604030504040204" pitchFamily="50" charset="-128"/>
              </a:rPr>
              <a:t>709</a:t>
            </a:r>
            <a:r>
              <a:rPr lang="ja-JP" altLang="en-US" sz="1200" dirty="0">
                <a:solidFill>
                  <a:prstClr val="black"/>
                </a:solidFill>
                <a:latin typeface="Meiryo UI" panose="020B0604030504040204" pitchFamily="50" charset="-128"/>
                <a:ea typeface="Meiryo UI" panose="020B0604030504040204" pitchFamily="50" charset="-128"/>
              </a:rPr>
              <a:t>人であり、　半数以上が強度行動障がいの状態を示している。　</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一方で、行動関連項目が０点の方も入所を希望している。</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3</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899592" y="2996952"/>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障がい支援区分</a:t>
            </a:r>
          </a:p>
        </p:txBody>
      </p:sp>
      <p:graphicFrame>
        <p:nvGraphicFramePr>
          <p:cNvPr id="6" name="グラフ 5">
            <a:extLst>
              <a:ext uri="{FF2B5EF4-FFF2-40B4-BE49-F238E27FC236}">
                <a16:creationId xmlns:a16="http://schemas.microsoft.com/office/drawing/2014/main" id="{6CA934D1-70F5-46A1-ADD7-3A9CEFDC2DC2}"/>
              </a:ext>
            </a:extLst>
          </p:cNvPr>
          <p:cNvGraphicFramePr/>
          <p:nvPr>
            <p:extLst>
              <p:ext uri="{D42A27DB-BD31-4B8C-83A1-F6EECF244321}">
                <p14:modId xmlns:p14="http://schemas.microsoft.com/office/powerpoint/2010/main" val="781174877"/>
              </p:ext>
            </p:extLst>
          </p:nvPr>
        </p:nvGraphicFramePr>
        <p:xfrm>
          <a:off x="-18001" y="3472833"/>
          <a:ext cx="4464496" cy="2134543"/>
        </p:xfrm>
        <a:graphic>
          <a:graphicData uri="http://schemas.openxmlformats.org/drawingml/2006/chart">
            <c:chart xmlns:c="http://schemas.openxmlformats.org/drawingml/2006/chart" xmlns:r="http://schemas.openxmlformats.org/officeDocument/2006/relationships" r:id="rId3"/>
          </a:graphicData>
        </a:graphic>
      </p:graphicFrame>
      <p:sp>
        <p:nvSpPr>
          <p:cNvPr id="9" name="正方形/長方形 8">
            <a:extLst>
              <a:ext uri="{FF2B5EF4-FFF2-40B4-BE49-F238E27FC236}">
                <a16:creationId xmlns:a16="http://schemas.microsoft.com/office/drawing/2014/main" id="{BB732682-15F5-47B6-A748-B55CB29BADDF}"/>
              </a:ext>
            </a:extLst>
          </p:cNvPr>
          <p:cNvSpPr/>
          <p:nvPr/>
        </p:nvSpPr>
        <p:spPr>
          <a:xfrm>
            <a:off x="5868144" y="2996952"/>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行動関連項目の点数</a:t>
            </a:r>
          </a:p>
        </p:txBody>
      </p:sp>
      <p:graphicFrame>
        <p:nvGraphicFramePr>
          <p:cNvPr id="4" name="グラフ 3">
            <a:extLst>
              <a:ext uri="{FF2B5EF4-FFF2-40B4-BE49-F238E27FC236}">
                <a16:creationId xmlns:a16="http://schemas.microsoft.com/office/drawing/2014/main" id="{20078962-8D64-B26E-1017-02BF109AC954}"/>
              </a:ext>
            </a:extLst>
          </p:cNvPr>
          <p:cNvGraphicFramePr/>
          <p:nvPr>
            <p:extLst>
              <p:ext uri="{D42A27DB-BD31-4B8C-83A1-F6EECF244321}">
                <p14:modId xmlns:p14="http://schemas.microsoft.com/office/powerpoint/2010/main" val="2932162133"/>
              </p:ext>
            </p:extLst>
          </p:nvPr>
        </p:nvGraphicFramePr>
        <p:xfrm>
          <a:off x="4511112" y="3424081"/>
          <a:ext cx="4499993" cy="2385272"/>
        </p:xfrm>
        <a:graphic>
          <a:graphicData uri="http://schemas.openxmlformats.org/drawingml/2006/chart">
            <c:chart xmlns:c="http://schemas.openxmlformats.org/drawingml/2006/chart" xmlns:r="http://schemas.openxmlformats.org/officeDocument/2006/relationships" r:id="rId4"/>
          </a:graphicData>
        </a:graphic>
      </p:graphicFrame>
      <p:sp>
        <p:nvSpPr>
          <p:cNvPr id="11" name="テキスト ボックス 10">
            <a:extLst>
              <a:ext uri="{FF2B5EF4-FFF2-40B4-BE49-F238E27FC236}">
                <a16:creationId xmlns:a16="http://schemas.microsoft.com/office/drawing/2014/main" id="{05C71934-CA69-4D37-AD78-BC224BF4A5F9}"/>
              </a:ext>
            </a:extLst>
          </p:cNvPr>
          <p:cNvSpPr txBox="1"/>
          <p:nvPr/>
        </p:nvSpPr>
        <p:spPr>
          <a:xfrm>
            <a:off x="2400659" y="3225106"/>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N=1,233</a:t>
            </a:r>
            <a:endParaRPr kumimoji="1" lang="ja-JP" altLang="en-US" sz="1200" b="1" dirty="0">
              <a:latin typeface="Calibri" panose="020F0502020204030204" pitchFamily="34" charset="0"/>
              <a:cs typeface="Calibri" panose="020F0502020204030204" pitchFamily="34" charset="0"/>
            </a:endParaRPr>
          </a:p>
        </p:txBody>
      </p:sp>
      <p:sp>
        <p:nvSpPr>
          <p:cNvPr id="12" name="テキスト ボックス 11">
            <a:extLst>
              <a:ext uri="{FF2B5EF4-FFF2-40B4-BE49-F238E27FC236}">
                <a16:creationId xmlns:a16="http://schemas.microsoft.com/office/drawing/2014/main" id="{7E5BC632-DB03-4065-874F-D42F88B0DD2A}"/>
              </a:ext>
            </a:extLst>
          </p:cNvPr>
          <p:cNvSpPr txBox="1"/>
          <p:nvPr/>
        </p:nvSpPr>
        <p:spPr>
          <a:xfrm>
            <a:off x="7380312" y="3237816"/>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N=1,233</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5006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待機者の状況</a:t>
            </a:r>
          </a:p>
        </p:txBody>
      </p:sp>
      <p:sp>
        <p:nvSpPr>
          <p:cNvPr id="37" name="正方形/長方形 36"/>
          <p:cNvSpPr/>
          <p:nvPr/>
        </p:nvSpPr>
        <p:spPr>
          <a:xfrm>
            <a:off x="35496" y="550955"/>
            <a:ext cx="9071844" cy="1372836"/>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強度行動障がいの状態を示す行動関連項目</a:t>
            </a:r>
            <a:r>
              <a:rPr lang="en-US" altLang="ja-JP" sz="1200" dirty="0">
                <a:solidFill>
                  <a:prstClr val="black"/>
                </a:solidFill>
                <a:latin typeface="Meiryo UI" panose="020B0604030504040204" pitchFamily="50" charset="-128"/>
                <a:ea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rPr>
              <a:t>点以上の</a:t>
            </a:r>
            <a:r>
              <a:rPr lang="en-US" altLang="ja-JP" sz="1200" dirty="0">
                <a:solidFill>
                  <a:prstClr val="black"/>
                </a:solidFill>
                <a:latin typeface="Meiryo UI" panose="020B0604030504040204" pitchFamily="50" charset="-128"/>
                <a:ea typeface="Meiryo UI" panose="020B0604030504040204" pitchFamily="50" charset="-128"/>
              </a:rPr>
              <a:t>709</a:t>
            </a:r>
            <a:r>
              <a:rPr lang="ja-JP" altLang="en-US" sz="1200" dirty="0">
                <a:solidFill>
                  <a:prstClr val="black"/>
                </a:solidFill>
                <a:latin typeface="Meiryo UI" panose="020B0604030504040204" pitchFamily="50" charset="-128"/>
                <a:ea typeface="Meiryo UI" panose="020B0604030504040204" pitchFamily="50" charset="-128"/>
              </a:rPr>
              <a:t>人のうち、支援の度合いが高い区分５、６の人は</a:t>
            </a:r>
            <a:r>
              <a:rPr lang="en-US" altLang="ja-JP" sz="1200" dirty="0">
                <a:solidFill>
                  <a:prstClr val="black"/>
                </a:solidFill>
                <a:latin typeface="Meiryo UI" panose="020B0604030504040204" pitchFamily="50" charset="-128"/>
                <a:ea typeface="Meiryo UI" panose="020B0604030504040204" pitchFamily="50" charset="-128"/>
              </a:rPr>
              <a:t>655</a:t>
            </a:r>
            <a:r>
              <a:rPr lang="ja-JP" altLang="en-US" sz="1200" dirty="0">
                <a:solidFill>
                  <a:prstClr val="black"/>
                </a:solidFill>
                <a:latin typeface="Meiryo UI" panose="020B0604030504040204" pitchFamily="50" charset="-128"/>
                <a:ea typeface="Meiryo UI" panose="020B0604030504040204" pitchFamily="50" charset="-128"/>
              </a:rPr>
              <a:t>人となっており、待機者</a:t>
            </a:r>
            <a:r>
              <a:rPr lang="en-US" altLang="ja-JP" sz="1200" dirty="0">
                <a:solidFill>
                  <a:prstClr val="black"/>
                </a:solidFill>
                <a:latin typeface="Meiryo UI" panose="020B0604030504040204" pitchFamily="50" charset="-128"/>
                <a:ea typeface="Meiryo UI" panose="020B0604030504040204" pitchFamily="50" charset="-128"/>
              </a:rPr>
              <a:t>1,233</a:t>
            </a:r>
            <a:r>
              <a:rPr lang="ja-JP" altLang="en-US" sz="1200" dirty="0">
                <a:solidFill>
                  <a:prstClr val="black"/>
                </a:solidFill>
                <a:latin typeface="Meiryo UI" panose="020B0604030504040204" pitchFamily="50" charset="-128"/>
                <a:ea typeface="Meiryo UI" panose="020B0604030504040204" pitchFamily="50" charset="-128"/>
              </a:rPr>
              <a:t>人のうち、強度行動障がいの状態かつ支援の度合いが高く、専門性の高い支援が求められる人が半数を占めている。</a:t>
            </a: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行動関連項目</a:t>
            </a:r>
            <a:r>
              <a:rPr lang="en-US" altLang="ja-JP" sz="1200" dirty="0">
                <a:solidFill>
                  <a:prstClr val="black"/>
                </a:solidFill>
                <a:latin typeface="Meiryo UI" panose="020B0604030504040204" pitchFamily="50" charset="-128"/>
                <a:ea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rPr>
              <a:t>点以上の</a:t>
            </a:r>
            <a:r>
              <a:rPr lang="en-US" altLang="ja-JP" sz="1200" dirty="0">
                <a:solidFill>
                  <a:prstClr val="black"/>
                </a:solidFill>
                <a:latin typeface="Meiryo UI" panose="020B0604030504040204" pitchFamily="50" charset="-128"/>
                <a:ea typeface="Meiryo UI" panose="020B0604030504040204" pitchFamily="50" charset="-128"/>
              </a:rPr>
              <a:t>709</a:t>
            </a:r>
            <a:r>
              <a:rPr lang="ja-JP" altLang="en-US" sz="1200" dirty="0">
                <a:solidFill>
                  <a:prstClr val="black"/>
                </a:solidFill>
                <a:latin typeface="Meiryo UI" panose="020B0604030504040204" pitchFamily="50" charset="-128"/>
                <a:ea typeface="Meiryo UI" panose="020B0604030504040204" pitchFamily="50" charset="-128"/>
              </a:rPr>
              <a:t>人の特に激しい行動上の問題では、激しいこだわりが最も多く</a:t>
            </a:r>
            <a:r>
              <a:rPr lang="en-US" altLang="ja-JP" sz="1200" dirty="0">
                <a:solidFill>
                  <a:prstClr val="black"/>
                </a:solidFill>
                <a:latin typeface="Meiryo UI" panose="020B0604030504040204" pitchFamily="50" charset="-128"/>
                <a:ea typeface="Meiryo UI" panose="020B0604030504040204" pitchFamily="50" charset="-128"/>
              </a:rPr>
              <a:t>349</a:t>
            </a:r>
            <a:r>
              <a:rPr lang="ja-JP" altLang="en-US" sz="1200" dirty="0">
                <a:solidFill>
                  <a:prstClr val="black"/>
                </a:solidFill>
                <a:latin typeface="Meiryo UI" panose="020B0604030504040204" pitchFamily="50" charset="-128"/>
                <a:ea typeface="Meiryo UI" panose="020B0604030504040204" pitchFamily="50" charset="-128"/>
              </a:rPr>
              <a:t>人、次いで他傷行為が</a:t>
            </a:r>
            <a:r>
              <a:rPr lang="en-US" altLang="ja-JP" sz="1200" dirty="0">
                <a:solidFill>
                  <a:prstClr val="black"/>
                </a:solidFill>
                <a:latin typeface="Meiryo UI" panose="020B0604030504040204" pitchFamily="50" charset="-128"/>
                <a:ea typeface="Meiryo UI" panose="020B0604030504040204" pitchFamily="50" charset="-128"/>
              </a:rPr>
              <a:t>319</a:t>
            </a:r>
            <a:r>
              <a:rPr lang="ja-JP" altLang="en-US" sz="1200" dirty="0">
                <a:solidFill>
                  <a:prstClr val="black"/>
                </a:solidFill>
                <a:latin typeface="Meiryo UI" panose="020B0604030504040204" pitchFamily="50" charset="-128"/>
                <a:ea typeface="Meiryo UI" panose="020B0604030504040204" pitchFamily="50" charset="-128"/>
              </a:rPr>
              <a:t>人、大声等の行動が</a:t>
            </a:r>
            <a:r>
              <a:rPr lang="en-US" altLang="ja-JP" sz="1200" dirty="0">
                <a:solidFill>
                  <a:prstClr val="black"/>
                </a:solidFill>
                <a:latin typeface="Meiryo UI" panose="020B0604030504040204" pitchFamily="50" charset="-128"/>
                <a:ea typeface="Meiryo UI" panose="020B0604030504040204" pitchFamily="50" charset="-128"/>
              </a:rPr>
              <a:t>296</a:t>
            </a:r>
            <a:r>
              <a:rPr lang="ja-JP" altLang="en-US" sz="1200" dirty="0">
                <a:solidFill>
                  <a:prstClr val="black"/>
                </a:solidFill>
                <a:latin typeface="Meiryo UI" panose="020B0604030504040204" pitchFamily="50" charset="-128"/>
                <a:ea typeface="Meiryo UI" panose="020B0604030504040204" pitchFamily="50" charset="-128"/>
              </a:rPr>
              <a:t>人、自傷行為が</a:t>
            </a:r>
            <a:r>
              <a:rPr lang="en-US" altLang="ja-JP" sz="1200" dirty="0">
                <a:solidFill>
                  <a:prstClr val="black"/>
                </a:solidFill>
                <a:latin typeface="Meiryo UI" panose="020B0604030504040204" pitchFamily="50" charset="-128"/>
                <a:ea typeface="Meiryo UI" panose="020B0604030504040204" pitchFamily="50" charset="-128"/>
              </a:rPr>
              <a:t>293</a:t>
            </a:r>
            <a:r>
              <a:rPr lang="ja-JP" altLang="en-US" sz="1200" dirty="0">
                <a:solidFill>
                  <a:prstClr val="black"/>
                </a:solidFill>
                <a:latin typeface="Meiryo UI" panose="020B0604030504040204" pitchFamily="50" charset="-128"/>
                <a:ea typeface="Meiryo UI" panose="020B0604030504040204" pitchFamily="50" charset="-128"/>
              </a:rPr>
              <a:t>人となっている。（複数回答）</a:t>
            </a: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4</a:t>
            </a:fld>
            <a:endParaRPr lang="ja-JP" altLang="en-US" dirty="0"/>
          </a:p>
        </p:txBody>
      </p:sp>
      <p:sp>
        <p:nvSpPr>
          <p:cNvPr id="10" name="正方形/長方形 9">
            <a:extLst>
              <a:ext uri="{FF2B5EF4-FFF2-40B4-BE49-F238E27FC236}">
                <a16:creationId xmlns:a16="http://schemas.microsoft.com/office/drawing/2014/main" id="{26229F16-BC45-4086-890D-C1011A81D399}"/>
              </a:ext>
            </a:extLst>
          </p:cNvPr>
          <p:cNvSpPr/>
          <p:nvPr/>
        </p:nvSpPr>
        <p:spPr>
          <a:xfrm>
            <a:off x="5243703" y="2276873"/>
            <a:ext cx="3744416" cy="212646"/>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行動関連項目</a:t>
            </a:r>
            <a:r>
              <a:rPr lang="en-US" altLang="ja-JP" sz="1200" dirty="0">
                <a:solidFill>
                  <a:schemeClr val="tx1"/>
                </a:solidFill>
                <a:latin typeface="Meiryo UI" panose="020B0604030504040204" pitchFamily="50" charset="-128"/>
                <a:ea typeface="Meiryo UI" panose="020B0604030504040204" pitchFamily="50" charset="-128"/>
              </a:rPr>
              <a:t>10</a:t>
            </a:r>
            <a:r>
              <a:rPr lang="ja-JP" altLang="en-US" sz="1200" dirty="0">
                <a:solidFill>
                  <a:schemeClr val="tx1"/>
                </a:solidFill>
                <a:latin typeface="Meiryo UI" panose="020B0604030504040204" pitchFamily="50" charset="-128"/>
                <a:ea typeface="Meiryo UI" panose="020B0604030504040204" pitchFamily="50" charset="-128"/>
              </a:rPr>
              <a:t>点以上の方の特に激しい行動上の問題</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6" name="グラフ 5">
            <a:extLst>
              <a:ext uri="{FF2B5EF4-FFF2-40B4-BE49-F238E27FC236}">
                <a16:creationId xmlns:a16="http://schemas.microsoft.com/office/drawing/2014/main" id="{7EE33705-BE59-4DA6-B645-7E860ABEBD3C}"/>
              </a:ext>
            </a:extLst>
          </p:cNvPr>
          <p:cNvGraphicFramePr/>
          <p:nvPr>
            <p:extLst>
              <p:ext uri="{D42A27DB-BD31-4B8C-83A1-F6EECF244321}">
                <p14:modId xmlns:p14="http://schemas.microsoft.com/office/powerpoint/2010/main" val="2316155890"/>
              </p:ext>
            </p:extLst>
          </p:nvPr>
        </p:nvGraphicFramePr>
        <p:xfrm>
          <a:off x="5076056" y="2729534"/>
          <a:ext cx="3912063" cy="3238087"/>
        </p:xfrm>
        <a:graphic>
          <a:graphicData uri="http://schemas.openxmlformats.org/drawingml/2006/chart">
            <c:chart xmlns:c="http://schemas.openxmlformats.org/drawingml/2006/chart" xmlns:r="http://schemas.openxmlformats.org/officeDocument/2006/relationships" r:id="rId3"/>
          </a:graphicData>
        </a:graphic>
      </p:graphicFrame>
      <p:sp>
        <p:nvSpPr>
          <p:cNvPr id="11" name="テキスト ボックス 10">
            <a:extLst>
              <a:ext uri="{FF2B5EF4-FFF2-40B4-BE49-F238E27FC236}">
                <a16:creationId xmlns:a16="http://schemas.microsoft.com/office/drawing/2014/main" id="{B0A10E11-76C0-4A38-816D-9580B7F8FFB2}"/>
              </a:ext>
            </a:extLst>
          </p:cNvPr>
          <p:cNvSpPr txBox="1"/>
          <p:nvPr/>
        </p:nvSpPr>
        <p:spPr>
          <a:xfrm>
            <a:off x="7524328" y="2505694"/>
            <a:ext cx="1463791"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709</a:t>
            </a:r>
            <a:r>
              <a:rPr lang="ja-JP" altLang="en-US" sz="1200" b="1" dirty="0">
                <a:latin typeface="Calibri" panose="020F0502020204030204" pitchFamily="34" charset="0"/>
                <a:cs typeface="Calibri" panose="020F0502020204030204" pitchFamily="34" charset="0"/>
              </a:rPr>
              <a:t>（複数回答）</a:t>
            </a:r>
            <a:endParaRPr kumimoji="1" lang="ja-JP" altLang="en-US" sz="1200" b="1" dirty="0">
              <a:latin typeface="Calibri" panose="020F0502020204030204" pitchFamily="34" charset="0"/>
              <a:cs typeface="Calibri" panose="020F0502020204030204" pitchFamily="34" charset="0"/>
            </a:endParaRPr>
          </a:p>
        </p:txBody>
      </p:sp>
      <p:graphicFrame>
        <p:nvGraphicFramePr>
          <p:cNvPr id="12" name="グラフ 11">
            <a:extLst>
              <a:ext uri="{FF2B5EF4-FFF2-40B4-BE49-F238E27FC236}">
                <a16:creationId xmlns:a16="http://schemas.microsoft.com/office/drawing/2014/main" id="{4FC572C7-43E6-491B-A3B4-CA5874FCA824}"/>
              </a:ext>
            </a:extLst>
          </p:cNvPr>
          <p:cNvGraphicFramePr/>
          <p:nvPr>
            <p:extLst>
              <p:ext uri="{D42A27DB-BD31-4B8C-83A1-F6EECF244321}">
                <p14:modId xmlns:p14="http://schemas.microsoft.com/office/powerpoint/2010/main" val="156685161"/>
              </p:ext>
            </p:extLst>
          </p:nvPr>
        </p:nvGraphicFramePr>
        <p:xfrm>
          <a:off x="-108520" y="3135800"/>
          <a:ext cx="5499312" cy="1846647"/>
        </p:xfrm>
        <a:graphic>
          <a:graphicData uri="http://schemas.openxmlformats.org/drawingml/2006/chart">
            <c:chart xmlns:c="http://schemas.openxmlformats.org/drawingml/2006/chart" xmlns:r="http://schemas.openxmlformats.org/officeDocument/2006/relationships" r:id="rId4"/>
          </a:graphicData>
        </a:graphic>
      </p:graphicFrame>
      <p:sp>
        <p:nvSpPr>
          <p:cNvPr id="13" name="正方形/長方形 12">
            <a:extLst>
              <a:ext uri="{FF2B5EF4-FFF2-40B4-BE49-F238E27FC236}">
                <a16:creationId xmlns:a16="http://schemas.microsoft.com/office/drawing/2014/main" id="{78D570D5-16FE-49FF-BFF9-1302E5D7F463}"/>
              </a:ext>
            </a:extLst>
          </p:cNvPr>
          <p:cNvSpPr/>
          <p:nvPr/>
        </p:nvSpPr>
        <p:spPr>
          <a:xfrm>
            <a:off x="395536" y="2276872"/>
            <a:ext cx="4176464" cy="212646"/>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行動関連項目</a:t>
            </a:r>
            <a:r>
              <a:rPr lang="en-US" altLang="ja-JP" sz="1200" dirty="0">
                <a:solidFill>
                  <a:schemeClr val="tx1"/>
                </a:solidFill>
                <a:latin typeface="Meiryo UI" panose="020B0604030504040204" pitchFamily="50" charset="-128"/>
                <a:ea typeface="Meiryo UI" panose="020B0604030504040204" pitchFamily="50" charset="-128"/>
              </a:rPr>
              <a:t>10</a:t>
            </a:r>
            <a:r>
              <a:rPr lang="ja-JP" altLang="en-US" sz="1200" dirty="0">
                <a:solidFill>
                  <a:schemeClr val="tx1"/>
                </a:solidFill>
                <a:latin typeface="Meiryo UI" panose="020B0604030504040204" pitchFamily="50" charset="-128"/>
                <a:ea typeface="Meiryo UI" panose="020B0604030504040204" pitchFamily="50" charset="-128"/>
              </a:rPr>
              <a:t>点以上の方の障がい支援区分</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C07D7920-2D26-4D3D-9DDB-0974ABDF2B83}"/>
              </a:ext>
            </a:extLst>
          </p:cNvPr>
          <p:cNvSpPr txBox="1"/>
          <p:nvPr/>
        </p:nvSpPr>
        <p:spPr>
          <a:xfrm>
            <a:off x="1259632" y="2858801"/>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N=1,233</a:t>
            </a:r>
            <a:endParaRPr kumimoji="1" lang="ja-JP" altLang="en-US" sz="1200" b="1" dirty="0">
              <a:latin typeface="Calibri" panose="020F0502020204030204" pitchFamily="34" charset="0"/>
              <a:cs typeface="Calibri" panose="020F0502020204030204" pitchFamily="34" charset="0"/>
            </a:endParaRPr>
          </a:p>
        </p:txBody>
      </p:sp>
      <p:sp>
        <p:nvSpPr>
          <p:cNvPr id="15" name="テキスト ボックス 14">
            <a:extLst>
              <a:ext uri="{FF2B5EF4-FFF2-40B4-BE49-F238E27FC236}">
                <a16:creationId xmlns:a16="http://schemas.microsoft.com/office/drawing/2014/main" id="{9998D447-BD33-4EAE-9F63-334FF27B4D2A}"/>
              </a:ext>
            </a:extLst>
          </p:cNvPr>
          <p:cNvSpPr txBox="1"/>
          <p:nvPr/>
        </p:nvSpPr>
        <p:spPr>
          <a:xfrm>
            <a:off x="3707904" y="2879529"/>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709</a:t>
            </a:r>
            <a:endParaRPr kumimoji="1" lang="ja-JP" altLang="en-US" sz="1200" b="1" dirty="0">
              <a:latin typeface="Calibri" panose="020F0502020204030204" pitchFamily="34" charset="0"/>
              <a:cs typeface="Calibri" panose="020F0502020204030204" pitchFamily="34" charset="0"/>
            </a:endParaRPr>
          </a:p>
        </p:txBody>
      </p:sp>
      <p:sp>
        <p:nvSpPr>
          <p:cNvPr id="16" name="正方形/長方形 15">
            <a:extLst>
              <a:ext uri="{FF2B5EF4-FFF2-40B4-BE49-F238E27FC236}">
                <a16:creationId xmlns:a16="http://schemas.microsoft.com/office/drawing/2014/main" id="{F21CDE30-2A10-4FC7-AB62-10A4F7E34198}"/>
              </a:ext>
            </a:extLst>
          </p:cNvPr>
          <p:cNvSpPr/>
          <p:nvPr/>
        </p:nvSpPr>
        <p:spPr>
          <a:xfrm>
            <a:off x="2422248" y="3501009"/>
            <a:ext cx="853608" cy="504056"/>
          </a:xfrm>
          <a:prstGeom prst="rect">
            <a:avLst/>
          </a:prstGeom>
          <a:noFill/>
          <a:ln w="28575">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037060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待機者の状況</a:t>
            </a:r>
          </a:p>
        </p:txBody>
      </p:sp>
      <p:sp>
        <p:nvSpPr>
          <p:cNvPr id="37" name="正方形/長方形 36"/>
          <p:cNvSpPr/>
          <p:nvPr/>
        </p:nvSpPr>
        <p:spPr>
          <a:xfrm>
            <a:off x="35496" y="550955"/>
            <a:ext cx="9071844" cy="1276229"/>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現在の居所として、自宅で家族と同居している人が約半数の</a:t>
            </a:r>
            <a:r>
              <a:rPr lang="en-US" altLang="ja-JP" sz="1200" dirty="0">
                <a:solidFill>
                  <a:prstClr val="black"/>
                </a:solidFill>
                <a:latin typeface="Meiryo UI" panose="020B0604030504040204" pitchFamily="50" charset="-128"/>
                <a:ea typeface="Meiryo UI" panose="020B0604030504040204" pitchFamily="50" charset="-128"/>
              </a:rPr>
              <a:t>608</a:t>
            </a:r>
            <a:r>
              <a:rPr lang="ja-JP" altLang="en-US" sz="1200" dirty="0">
                <a:solidFill>
                  <a:prstClr val="black"/>
                </a:solidFill>
                <a:latin typeface="Meiryo UI" panose="020B0604030504040204" pitchFamily="50" charset="-128"/>
                <a:ea typeface="Meiryo UI" panose="020B0604030504040204" pitchFamily="50" charset="-128"/>
              </a:rPr>
              <a:t>人となっており、それ以外は家族の元とは離れた居所となっている。</a:t>
            </a: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障がい者や高齢者の入所施設が居所となっている人が</a:t>
            </a:r>
            <a:r>
              <a:rPr lang="en-US" altLang="ja-JP" sz="1200" dirty="0">
                <a:solidFill>
                  <a:prstClr val="black"/>
                </a:solidFill>
                <a:latin typeface="Meiryo UI" panose="020B0604030504040204" pitchFamily="50" charset="-128"/>
                <a:ea typeface="Meiryo UI" panose="020B0604030504040204" pitchFamily="50" charset="-128"/>
              </a:rPr>
              <a:t>107</a:t>
            </a:r>
            <a:r>
              <a:rPr lang="ja-JP" altLang="en-US" sz="1200" dirty="0">
                <a:solidFill>
                  <a:prstClr val="black"/>
                </a:solidFill>
                <a:latin typeface="Meiryo UI" panose="020B0604030504040204" pitchFamily="50" charset="-128"/>
                <a:ea typeface="Meiryo UI" panose="020B0604030504040204" pitchFamily="50" charset="-128"/>
              </a:rPr>
              <a:t>人で</a:t>
            </a:r>
            <a:r>
              <a:rPr lang="en-US" altLang="ja-JP" sz="1200" dirty="0">
                <a:solidFill>
                  <a:prstClr val="black"/>
                </a:solidFill>
                <a:latin typeface="Meiryo UI" panose="020B0604030504040204" pitchFamily="50" charset="-128"/>
                <a:ea typeface="Meiryo UI" panose="020B0604030504040204" pitchFamily="50" charset="-128"/>
              </a:rPr>
              <a:t>9</a:t>
            </a:r>
            <a:r>
              <a:rPr lang="ja-JP" altLang="en-US" sz="1200" dirty="0">
                <a:solidFill>
                  <a:prstClr val="black"/>
                </a:solidFill>
                <a:latin typeface="Meiryo UI" panose="020B0604030504040204" pitchFamily="50" charset="-128"/>
                <a:ea typeface="Meiryo UI" panose="020B0604030504040204" pitchFamily="50" charset="-128"/>
              </a:rPr>
              <a:t>％と、割合的には少ないものの施設に入所しながら待機している人もいる。</a:t>
            </a: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主な介護者が親（父、母）となっている人が</a:t>
            </a:r>
            <a:r>
              <a:rPr lang="en-US" altLang="ja-JP" sz="1200" dirty="0">
                <a:solidFill>
                  <a:prstClr val="black"/>
                </a:solidFill>
                <a:latin typeface="Meiryo UI" panose="020B0604030504040204" pitchFamily="50" charset="-128"/>
                <a:ea typeface="Meiryo UI" panose="020B0604030504040204" pitchFamily="50" charset="-128"/>
              </a:rPr>
              <a:t>574</a:t>
            </a:r>
            <a:r>
              <a:rPr lang="ja-JP" altLang="en-US" sz="1200" dirty="0">
                <a:solidFill>
                  <a:prstClr val="black"/>
                </a:solidFill>
                <a:latin typeface="Meiryo UI" panose="020B0604030504040204" pitchFamily="50" charset="-128"/>
                <a:ea typeface="Meiryo UI" panose="020B0604030504040204" pitchFamily="50" charset="-128"/>
              </a:rPr>
              <a:t>人</a:t>
            </a:r>
            <a:r>
              <a:rPr lang="ja-JP" altLang="en-US" sz="1200" dirty="0">
                <a:solidFill>
                  <a:schemeClr val="tx1"/>
                </a:solidFill>
                <a:latin typeface="Meiryo UI" panose="020B0604030504040204" pitchFamily="50" charset="-128"/>
                <a:ea typeface="Meiryo UI" panose="020B0604030504040204" pitchFamily="50" charset="-128"/>
              </a:rPr>
              <a:t>で</a:t>
            </a:r>
            <a:r>
              <a:rPr lang="en-US" altLang="ja-JP" sz="1200" dirty="0">
                <a:solidFill>
                  <a:schemeClr val="tx1"/>
                </a:solidFill>
                <a:latin typeface="Meiryo UI" panose="020B0604030504040204" pitchFamily="50" charset="-128"/>
                <a:ea typeface="Meiryo UI" panose="020B0604030504040204" pitchFamily="50" charset="-128"/>
              </a:rPr>
              <a:t>4</a:t>
            </a:r>
            <a:r>
              <a:rPr lang="en-US" altLang="ja-JP" sz="1200" dirty="0">
                <a:solidFill>
                  <a:prstClr val="black"/>
                </a:solidFill>
                <a:latin typeface="Meiryo UI" panose="020B0604030504040204" pitchFamily="50" charset="-128"/>
                <a:ea typeface="Meiryo UI" panose="020B0604030504040204" pitchFamily="50" charset="-128"/>
              </a:rPr>
              <a:t>7</a:t>
            </a:r>
            <a:r>
              <a:rPr lang="ja-JP" altLang="en-US" sz="1200" dirty="0">
                <a:solidFill>
                  <a:prstClr val="black"/>
                </a:solidFill>
                <a:latin typeface="Meiryo UI" panose="020B0604030504040204" pitchFamily="50" charset="-128"/>
                <a:ea typeface="Meiryo UI" panose="020B0604030504040204" pitchFamily="50" charset="-128"/>
              </a:rPr>
              <a:t>％となっている。</a:t>
            </a: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5</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1602112" y="2011372"/>
            <a:ext cx="1758309"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現在の居所</a:t>
            </a:r>
          </a:p>
        </p:txBody>
      </p:sp>
      <p:graphicFrame>
        <p:nvGraphicFramePr>
          <p:cNvPr id="6" name="グラフ 5">
            <a:extLst>
              <a:ext uri="{FF2B5EF4-FFF2-40B4-BE49-F238E27FC236}">
                <a16:creationId xmlns:a16="http://schemas.microsoft.com/office/drawing/2014/main" id="{8E4386ED-177F-4696-AE18-10D00E0B4F9C}"/>
              </a:ext>
            </a:extLst>
          </p:cNvPr>
          <p:cNvGraphicFramePr/>
          <p:nvPr>
            <p:extLst>
              <p:ext uri="{D42A27DB-BD31-4B8C-83A1-F6EECF244321}">
                <p14:modId xmlns:p14="http://schemas.microsoft.com/office/powerpoint/2010/main" val="3793794219"/>
              </p:ext>
            </p:extLst>
          </p:nvPr>
        </p:nvGraphicFramePr>
        <p:xfrm>
          <a:off x="179512" y="2595191"/>
          <a:ext cx="4824536" cy="299404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グラフ 8">
            <a:extLst>
              <a:ext uri="{FF2B5EF4-FFF2-40B4-BE49-F238E27FC236}">
                <a16:creationId xmlns:a16="http://schemas.microsoft.com/office/drawing/2014/main" id="{543AC590-6666-48FC-9D72-A1C2B331FEDA}"/>
              </a:ext>
            </a:extLst>
          </p:cNvPr>
          <p:cNvGraphicFramePr/>
          <p:nvPr>
            <p:extLst>
              <p:ext uri="{D42A27DB-BD31-4B8C-83A1-F6EECF244321}">
                <p14:modId xmlns:p14="http://schemas.microsoft.com/office/powerpoint/2010/main" val="3203618591"/>
              </p:ext>
            </p:extLst>
          </p:nvPr>
        </p:nvGraphicFramePr>
        <p:xfrm>
          <a:off x="4823372" y="3046897"/>
          <a:ext cx="4283968" cy="2522911"/>
        </p:xfrm>
        <a:graphic>
          <a:graphicData uri="http://schemas.openxmlformats.org/drawingml/2006/chart">
            <c:chart xmlns:c="http://schemas.openxmlformats.org/drawingml/2006/chart" xmlns:r="http://schemas.openxmlformats.org/officeDocument/2006/relationships" r:id="rId4"/>
          </a:graphicData>
        </a:graphic>
      </p:graphicFrame>
      <p:sp>
        <p:nvSpPr>
          <p:cNvPr id="11" name="正方形/長方形 10">
            <a:extLst>
              <a:ext uri="{FF2B5EF4-FFF2-40B4-BE49-F238E27FC236}">
                <a16:creationId xmlns:a16="http://schemas.microsoft.com/office/drawing/2014/main" id="{A4FF7331-4D09-411D-A961-62306F82EFE0}"/>
              </a:ext>
            </a:extLst>
          </p:cNvPr>
          <p:cNvSpPr/>
          <p:nvPr/>
        </p:nvSpPr>
        <p:spPr>
          <a:xfrm>
            <a:off x="5923198" y="1976603"/>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主な介護者</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9DDCF3ED-D46F-4B0D-AD15-8DE3745C0D02}"/>
              </a:ext>
            </a:extLst>
          </p:cNvPr>
          <p:cNvSpPr txBox="1"/>
          <p:nvPr/>
        </p:nvSpPr>
        <p:spPr>
          <a:xfrm>
            <a:off x="2682320" y="2272504"/>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N=1,233</a:t>
            </a:r>
            <a:endParaRPr kumimoji="1" lang="ja-JP" altLang="en-US" sz="1200" b="1" dirty="0">
              <a:latin typeface="Calibri" panose="020F0502020204030204" pitchFamily="34" charset="0"/>
              <a:cs typeface="Calibri" panose="020F0502020204030204" pitchFamily="34" charset="0"/>
            </a:endParaRPr>
          </a:p>
        </p:txBody>
      </p:sp>
      <p:sp>
        <p:nvSpPr>
          <p:cNvPr id="14" name="テキスト ボックス 13">
            <a:extLst>
              <a:ext uri="{FF2B5EF4-FFF2-40B4-BE49-F238E27FC236}">
                <a16:creationId xmlns:a16="http://schemas.microsoft.com/office/drawing/2014/main" id="{141ADDBD-8EAC-4A8F-9008-6243E1A4DCAB}"/>
              </a:ext>
            </a:extLst>
          </p:cNvPr>
          <p:cNvSpPr txBox="1"/>
          <p:nvPr/>
        </p:nvSpPr>
        <p:spPr>
          <a:xfrm>
            <a:off x="7524328" y="2259912"/>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N=1,233</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04468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家族等の状況</a:t>
            </a:r>
          </a:p>
        </p:txBody>
      </p:sp>
      <p:sp>
        <p:nvSpPr>
          <p:cNvPr id="37" name="正方形/長方形 36"/>
          <p:cNvSpPr/>
          <p:nvPr/>
        </p:nvSpPr>
        <p:spPr>
          <a:xfrm>
            <a:off x="35496" y="550954"/>
            <a:ext cx="9071844" cy="1015444"/>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親の年代を見ると、父母ともに</a:t>
            </a:r>
            <a:r>
              <a:rPr lang="en-US" altLang="ja-JP" sz="1200" dirty="0">
                <a:solidFill>
                  <a:prstClr val="black"/>
                </a:solidFill>
                <a:latin typeface="Meiryo UI" panose="020B0604030504040204" pitchFamily="50" charset="-128"/>
                <a:ea typeface="Meiryo UI" panose="020B0604030504040204" pitchFamily="50" charset="-128"/>
              </a:rPr>
              <a:t>70</a:t>
            </a:r>
            <a:r>
              <a:rPr lang="ja-JP" altLang="en-US" sz="1200" dirty="0">
                <a:solidFill>
                  <a:prstClr val="black"/>
                </a:solidFill>
                <a:latin typeface="Meiryo UI" panose="020B0604030504040204" pitchFamily="50" charset="-128"/>
                <a:ea typeface="Meiryo UI" panose="020B0604030504040204" pitchFamily="50" charset="-128"/>
              </a:rPr>
              <a:t>代が最も多く、父が</a:t>
            </a:r>
            <a:r>
              <a:rPr lang="en-US" altLang="ja-JP" sz="1200" dirty="0">
                <a:solidFill>
                  <a:prstClr val="black"/>
                </a:solidFill>
                <a:latin typeface="Meiryo UI" panose="020B0604030504040204" pitchFamily="50" charset="-128"/>
                <a:ea typeface="Meiryo UI" panose="020B0604030504040204" pitchFamily="50" charset="-128"/>
              </a:rPr>
              <a:t>208</a:t>
            </a:r>
            <a:r>
              <a:rPr lang="ja-JP" altLang="en-US" sz="1200" dirty="0">
                <a:solidFill>
                  <a:prstClr val="black"/>
                </a:solidFill>
                <a:latin typeface="Meiryo UI" panose="020B0604030504040204" pitchFamily="50" charset="-128"/>
                <a:ea typeface="Meiryo UI" panose="020B0604030504040204" pitchFamily="50" charset="-128"/>
              </a:rPr>
              <a:t>人、母が</a:t>
            </a:r>
            <a:r>
              <a:rPr lang="en-US" altLang="ja-JP" sz="1200" dirty="0">
                <a:solidFill>
                  <a:prstClr val="black"/>
                </a:solidFill>
                <a:latin typeface="Meiryo UI" panose="020B0604030504040204" pitchFamily="50" charset="-128"/>
                <a:ea typeface="Meiryo UI" panose="020B0604030504040204" pitchFamily="50" charset="-128"/>
              </a:rPr>
              <a:t>303</a:t>
            </a:r>
            <a:r>
              <a:rPr lang="ja-JP" altLang="en-US" sz="1200" dirty="0">
                <a:solidFill>
                  <a:prstClr val="black"/>
                </a:solidFill>
                <a:latin typeface="Meiryo UI" panose="020B0604030504040204" pitchFamily="50" charset="-128"/>
                <a:ea typeface="Meiryo UI" panose="020B0604030504040204" pitchFamily="50" charset="-128"/>
              </a:rPr>
              <a:t>人。次いで</a:t>
            </a:r>
            <a:r>
              <a:rPr lang="en-US" altLang="ja-JP" sz="1200" dirty="0">
                <a:solidFill>
                  <a:prstClr val="black"/>
                </a:solidFill>
                <a:latin typeface="Meiryo UI" panose="020B0604030504040204" pitchFamily="50" charset="-128"/>
                <a:ea typeface="Meiryo UI" panose="020B0604030504040204" pitchFamily="50" charset="-128"/>
              </a:rPr>
              <a:t>60</a:t>
            </a:r>
            <a:r>
              <a:rPr lang="ja-JP" altLang="en-US" sz="1200" dirty="0">
                <a:solidFill>
                  <a:prstClr val="black"/>
                </a:solidFill>
                <a:latin typeface="Meiryo UI" panose="020B0604030504040204" pitchFamily="50" charset="-128"/>
                <a:ea typeface="Meiryo UI" panose="020B0604030504040204" pitchFamily="50" charset="-128"/>
              </a:rPr>
              <a:t>代は、父が</a:t>
            </a:r>
            <a:r>
              <a:rPr lang="en-US" altLang="ja-JP" sz="1200" dirty="0">
                <a:solidFill>
                  <a:prstClr val="black"/>
                </a:solidFill>
                <a:latin typeface="Meiryo UI" panose="020B0604030504040204" pitchFamily="50" charset="-128"/>
                <a:ea typeface="Meiryo UI" panose="020B0604030504040204" pitchFamily="50" charset="-128"/>
              </a:rPr>
              <a:t>166</a:t>
            </a:r>
            <a:r>
              <a:rPr lang="ja-JP" altLang="en-US" sz="1200" dirty="0">
                <a:solidFill>
                  <a:prstClr val="black"/>
                </a:solidFill>
                <a:latin typeface="Meiryo UI" panose="020B0604030504040204" pitchFamily="50" charset="-128"/>
                <a:ea typeface="Meiryo UI" panose="020B0604030504040204" pitchFamily="50" charset="-128"/>
              </a:rPr>
              <a:t>人、母が</a:t>
            </a:r>
            <a:r>
              <a:rPr lang="en-US" altLang="ja-JP" sz="1200" dirty="0">
                <a:solidFill>
                  <a:prstClr val="black"/>
                </a:solidFill>
                <a:latin typeface="Meiryo UI" panose="020B0604030504040204" pitchFamily="50" charset="-128"/>
                <a:ea typeface="Meiryo UI" panose="020B0604030504040204" pitchFamily="50" charset="-128"/>
              </a:rPr>
              <a:t>259</a:t>
            </a:r>
            <a:r>
              <a:rPr lang="ja-JP" altLang="en-US" sz="1200" dirty="0">
                <a:solidFill>
                  <a:prstClr val="black"/>
                </a:solidFill>
                <a:latin typeface="Meiryo UI" panose="020B0604030504040204" pitchFamily="50" charset="-128"/>
                <a:ea typeface="Meiryo UI" panose="020B0604030504040204" pitchFamily="50" charset="-128"/>
              </a:rPr>
              <a:t>人。</a:t>
            </a:r>
            <a:r>
              <a:rPr lang="en-US" altLang="ja-JP" sz="1200" dirty="0">
                <a:solidFill>
                  <a:prstClr val="black"/>
                </a:solidFill>
                <a:latin typeface="Meiryo UI" panose="020B0604030504040204" pitchFamily="50" charset="-128"/>
                <a:ea typeface="Meiryo UI" panose="020B0604030504040204" pitchFamily="50" charset="-128"/>
              </a:rPr>
              <a:t>80</a:t>
            </a:r>
            <a:r>
              <a:rPr lang="ja-JP" altLang="en-US" sz="1200" dirty="0">
                <a:solidFill>
                  <a:prstClr val="black"/>
                </a:solidFill>
                <a:latin typeface="Meiryo UI" panose="020B0604030504040204" pitchFamily="50" charset="-128"/>
                <a:ea typeface="Meiryo UI" panose="020B0604030504040204" pitchFamily="50" charset="-128"/>
              </a:rPr>
              <a:t>代は、父が</a:t>
            </a:r>
            <a:r>
              <a:rPr lang="en-US" altLang="ja-JP" sz="1200" dirty="0">
                <a:solidFill>
                  <a:prstClr val="black"/>
                </a:solidFill>
                <a:latin typeface="Meiryo UI" panose="020B0604030504040204" pitchFamily="50" charset="-128"/>
                <a:ea typeface="Meiryo UI" panose="020B0604030504040204" pitchFamily="50" charset="-128"/>
              </a:rPr>
              <a:t>120</a:t>
            </a:r>
            <a:r>
              <a:rPr lang="ja-JP" altLang="en-US" sz="1200" dirty="0">
                <a:solidFill>
                  <a:prstClr val="black"/>
                </a:solidFill>
                <a:latin typeface="Meiryo UI" panose="020B0604030504040204" pitchFamily="50" charset="-128"/>
                <a:ea typeface="Meiryo UI" panose="020B0604030504040204" pitchFamily="50" charset="-128"/>
              </a:rPr>
              <a:t>人、</a:t>
            </a:r>
            <a:br>
              <a:rPr lang="en-US" altLang="ja-JP" sz="1200" dirty="0">
                <a:solidFill>
                  <a:prstClr val="black"/>
                </a:solidFill>
                <a:latin typeface="Meiryo UI" panose="020B0604030504040204" pitchFamily="50" charset="-128"/>
                <a:ea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rPr>
              <a:t>母が</a:t>
            </a:r>
            <a:r>
              <a:rPr lang="en-US" altLang="ja-JP" sz="1200" dirty="0">
                <a:solidFill>
                  <a:prstClr val="black"/>
                </a:solidFill>
                <a:latin typeface="Meiryo UI" panose="020B0604030504040204" pitchFamily="50" charset="-128"/>
                <a:ea typeface="Meiryo UI" panose="020B0604030504040204" pitchFamily="50" charset="-128"/>
              </a:rPr>
              <a:t>173</a:t>
            </a:r>
            <a:r>
              <a:rPr lang="ja-JP" altLang="en-US" sz="1200" dirty="0">
                <a:solidFill>
                  <a:prstClr val="black"/>
                </a:solidFill>
                <a:latin typeface="Meiryo UI" panose="020B0604030504040204" pitchFamily="50" charset="-128"/>
                <a:ea typeface="Meiryo UI" panose="020B0604030504040204" pitchFamily="50" charset="-128"/>
              </a:rPr>
              <a:t>人となっている。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自宅で家族と同居する</a:t>
            </a:r>
            <a:r>
              <a:rPr lang="en-US" altLang="ja-JP" sz="1200" dirty="0">
                <a:solidFill>
                  <a:prstClr val="black"/>
                </a:solidFill>
                <a:latin typeface="Meiryo UI" panose="020B0604030504040204" pitchFamily="50" charset="-128"/>
                <a:ea typeface="Meiryo UI" panose="020B0604030504040204" pitchFamily="50" charset="-128"/>
              </a:rPr>
              <a:t>608</a:t>
            </a:r>
            <a:r>
              <a:rPr lang="ja-JP" altLang="en-US" sz="1200" dirty="0">
                <a:solidFill>
                  <a:prstClr val="black"/>
                </a:solidFill>
                <a:latin typeface="Meiryo UI" panose="020B0604030504040204" pitchFamily="50" charset="-128"/>
                <a:ea typeface="Meiryo UI" panose="020B0604030504040204" pitchFamily="50" charset="-128"/>
              </a:rPr>
              <a:t>人の主な介護者の年齢を見ると、</a:t>
            </a:r>
            <a:r>
              <a:rPr lang="en-US" altLang="ja-JP" sz="1200" dirty="0">
                <a:solidFill>
                  <a:prstClr val="black"/>
                </a:solidFill>
                <a:latin typeface="Meiryo UI" panose="020B0604030504040204" pitchFamily="50" charset="-128"/>
                <a:ea typeface="Meiryo UI" panose="020B0604030504040204" pitchFamily="50" charset="-128"/>
              </a:rPr>
              <a:t>70</a:t>
            </a:r>
            <a:r>
              <a:rPr lang="ja-JP" altLang="en-US" sz="1200" dirty="0">
                <a:solidFill>
                  <a:prstClr val="black"/>
                </a:solidFill>
                <a:latin typeface="Meiryo UI" panose="020B0604030504040204" pitchFamily="50" charset="-128"/>
                <a:ea typeface="Meiryo UI" panose="020B0604030504040204" pitchFamily="50" charset="-128"/>
              </a:rPr>
              <a:t>代が最も多く</a:t>
            </a:r>
            <a:r>
              <a:rPr lang="en-US" altLang="ja-JP" sz="1200" dirty="0">
                <a:solidFill>
                  <a:prstClr val="black"/>
                </a:solidFill>
                <a:latin typeface="Meiryo UI" panose="020B0604030504040204" pitchFamily="50" charset="-128"/>
                <a:ea typeface="Meiryo UI" panose="020B0604030504040204" pitchFamily="50" charset="-128"/>
              </a:rPr>
              <a:t>182</a:t>
            </a:r>
            <a:r>
              <a:rPr lang="ja-JP" altLang="en-US" sz="1200" dirty="0">
                <a:solidFill>
                  <a:prstClr val="black"/>
                </a:solidFill>
                <a:latin typeface="Meiryo UI" panose="020B0604030504040204" pitchFamily="50" charset="-128"/>
                <a:ea typeface="Meiryo UI" panose="020B0604030504040204" pitchFamily="50" charset="-128"/>
              </a:rPr>
              <a:t>人、次いで</a:t>
            </a:r>
            <a:r>
              <a:rPr lang="en-US" altLang="ja-JP" sz="1200" dirty="0">
                <a:solidFill>
                  <a:prstClr val="black"/>
                </a:solidFill>
                <a:latin typeface="Meiryo UI" panose="020B0604030504040204" pitchFamily="50" charset="-128"/>
                <a:ea typeface="Meiryo UI" panose="020B0604030504040204" pitchFamily="50" charset="-128"/>
              </a:rPr>
              <a:t>60</a:t>
            </a:r>
            <a:r>
              <a:rPr lang="ja-JP" altLang="en-US" sz="1200" dirty="0">
                <a:solidFill>
                  <a:prstClr val="black"/>
                </a:solidFill>
                <a:latin typeface="Meiryo UI" panose="020B0604030504040204" pitchFamily="50" charset="-128"/>
                <a:ea typeface="Meiryo UI" panose="020B0604030504040204" pitchFamily="50" charset="-128"/>
              </a:rPr>
              <a:t>代が</a:t>
            </a:r>
            <a:r>
              <a:rPr lang="en-US" altLang="ja-JP" sz="1200" dirty="0">
                <a:solidFill>
                  <a:prstClr val="black"/>
                </a:solidFill>
                <a:latin typeface="Meiryo UI" panose="020B0604030504040204" pitchFamily="50" charset="-128"/>
                <a:ea typeface="Meiryo UI" panose="020B0604030504040204" pitchFamily="50" charset="-128"/>
              </a:rPr>
              <a:t>143</a:t>
            </a:r>
            <a:r>
              <a:rPr lang="ja-JP" altLang="en-US" sz="1200" dirty="0">
                <a:solidFill>
                  <a:prstClr val="black"/>
                </a:solidFill>
                <a:latin typeface="Meiryo UI" panose="020B0604030504040204" pitchFamily="50" charset="-128"/>
                <a:ea typeface="Meiryo UI" panose="020B0604030504040204" pitchFamily="50" charset="-128"/>
              </a:rPr>
              <a:t>人となっている。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後見人等の有無では、後見人がついている人が</a:t>
            </a:r>
            <a:r>
              <a:rPr lang="en-US" altLang="ja-JP" sz="1200" dirty="0">
                <a:solidFill>
                  <a:prstClr val="black"/>
                </a:solidFill>
                <a:latin typeface="Meiryo UI" panose="020B0604030504040204" pitchFamily="50" charset="-128"/>
                <a:ea typeface="Meiryo UI" panose="020B0604030504040204" pitchFamily="50" charset="-128"/>
              </a:rPr>
              <a:t>86</a:t>
            </a:r>
            <a:r>
              <a:rPr lang="ja-JP" altLang="en-US" sz="1200" dirty="0">
                <a:solidFill>
                  <a:prstClr val="black"/>
                </a:solidFill>
                <a:latin typeface="Meiryo UI" panose="020B0604030504040204" pitchFamily="50" charset="-128"/>
                <a:ea typeface="Meiryo UI" panose="020B0604030504040204" pitchFamily="50" charset="-128"/>
              </a:rPr>
              <a:t>人</a:t>
            </a:r>
            <a:r>
              <a:rPr lang="ja-JP" altLang="en-US" sz="1200" dirty="0">
                <a:solidFill>
                  <a:schemeClr val="tx1"/>
                </a:solidFill>
                <a:latin typeface="Meiryo UI" panose="020B0604030504040204" pitchFamily="50" charset="-128"/>
                <a:ea typeface="Meiryo UI" panose="020B0604030504040204" pitchFamily="50" charset="-128"/>
              </a:rPr>
              <a:t>で</a:t>
            </a:r>
            <a:r>
              <a:rPr lang="en-US" altLang="ja-JP" sz="1200" dirty="0">
                <a:solidFill>
                  <a:prstClr val="black"/>
                </a:solidFill>
                <a:latin typeface="Meiryo UI" panose="020B0604030504040204" pitchFamily="50" charset="-128"/>
                <a:ea typeface="Meiryo UI" panose="020B0604030504040204" pitchFamily="50" charset="-128"/>
              </a:rPr>
              <a:t>7</a:t>
            </a:r>
            <a:r>
              <a:rPr lang="ja-JP" altLang="en-US" sz="1200" dirty="0">
                <a:solidFill>
                  <a:prstClr val="black"/>
                </a:solidFill>
                <a:latin typeface="Meiryo UI" panose="020B0604030504040204" pitchFamily="50" charset="-128"/>
                <a:ea typeface="Meiryo UI" panose="020B0604030504040204" pitchFamily="50" charset="-128"/>
              </a:rPr>
              <a:t>％と少なく、大半の</a:t>
            </a:r>
            <a:r>
              <a:rPr lang="en-US" altLang="ja-JP" sz="1200" dirty="0">
                <a:solidFill>
                  <a:prstClr val="black"/>
                </a:solidFill>
                <a:latin typeface="Meiryo UI" panose="020B0604030504040204" pitchFamily="50" charset="-128"/>
                <a:ea typeface="Meiryo UI" panose="020B0604030504040204" pitchFamily="50" charset="-128"/>
              </a:rPr>
              <a:t>1,139</a:t>
            </a:r>
            <a:r>
              <a:rPr lang="ja-JP" altLang="en-US" sz="1200" dirty="0">
                <a:solidFill>
                  <a:prstClr val="black"/>
                </a:solidFill>
                <a:latin typeface="Meiryo UI" panose="020B0604030504040204" pitchFamily="50" charset="-128"/>
                <a:ea typeface="Meiryo UI" panose="020B0604030504040204" pitchFamily="50" charset="-128"/>
              </a:rPr>
              <a:t>人には後見人がついていない。</a:t>
            </a: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6</a:t>
            </a:fld>
            <a:endParaRPr lang="ja-JP" altLang="en-US" dirty="0"/>
          </a:p>
        </p:txBody>
      </p:sp>
      <p:graphicFrame>
        <p:nvGraphicFramePr>
          <p:cNvPr id="4" name="グラフ 3">
            <a:extLst>
              <a:ext uri="{FF2B5EF4-FFF2-40B4-BE49-F238E27FC236}">
                <a16:creationId xmlns:a16="http://schemas.microsoft.com/office/drawing/2014/main" id="{198F35F5-0033-A6C8-2F3A-858B788E7470}"/>
              </a:ext>
            </a:extLst>
          </p:cNvPr>
          <p:cNvGraphicFramePr/>
          <p:nvPr>
            <p:extLst>
              <p:ext uri="{D42A27DB-BD31-4B8C-83A1-F6EECF244321}">
                <p14:modId xmlns:p14="http://schemas.microsoft.com/office/powerpoint/2010/main" val="3980287786"/>
              </p:ext>
            </p:extLst>
          </p:nvPr>
        </p:nvGraphicFramePr>
        <p:xfrm>
          <a:off x="106921" y="2867445"/>
          <a:ext cx="4605149" cy="2900245"/>
        </p:xfrm>
        <a:graphic>
          <a:graphicData uri="http://schemas.openxmlformats.org/drawingml/2006/chart">
            <c:chart xmlns:c="http://schemas.openxmlformats.org/drawingml/2006/chart" xmlns:r="http://schemas.openxmlformats.org/officeDocument/2006/relationships" r:id="rId3"/>
          </a:graphicData>
        </a:graphic>
      </p:graphicFrame>
      <p:sp>
        <p:nvSpPr>
          <p:cNvPr id="7" name="正方形/長方形 6">
            <a:extLst>
              <a:ext uri="{FF2B5EF4-FFF2-40B4-BE49-F238E27FC236}">
                <a16:creationId xmlns:a16="http://schemas.microsoft.com/office/drawing/2014/main" id="{6C5709C6-4CAA-584B-94B5-EFEC4908520F}"/>
              </a:ext>
            </a:extLst>
          </p:cNvPr>
          <p:cNvSpPr/>
          <p:nvPr/>
        </p:nvSpPr>
        <p:spPr>
          <a:xfrm>
            <a:off x="395536" y="2239708"/>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父母の年代</a:t>
            </a:r>
          </a:p>
        </p:txBody>
      </p:sp>
      <p:sp>
        <p:nvSpPr>
          <p:cNvPr id="15" name="テキスト ボックス 14">
            <a:extLst>
              <a:ext uri="{FF2B5EF4-FFF2-40B4-BE49-F238E27FC236}">
                <a16:creationId xmlns:a16="http://schemas.microsoft.com/office/drawing/2014/main" id="{076CFA6C-CEAB-4A9C-B82D-CEF013BC506E}"/>
              </a:ext>
            </a:extLst>
          </p:cNvPr>
          <p:cNvSpPr txBox="1"/>
          <p:nvPr/>
        </p:nvSpPr>
        <p:spPr>
          <a:xfrm>
            <a:off x="2052350" y="2467083"/>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N=1,233</a:t>
            </a:r>
            <a:endParaRPr kumimoji="1" lang="ja-JP" altLang="en-US" sz="1200" b="1" dirty="0">
              <a:latin typeface="Calibri" panose="020F0502020204030204" pitchFamily="34" charset="0"/>
              <a:cs typeface="Calibri" panose="020F0502020204030204" pitchFamily="34" charset="0"/>
            </a:endParaRPr>
          </a:p>
        </p:txBody>
      </p:sp>
      <p:graphicFrame>
        <p:nvGraphicFramePr>
          <p:cNvPr id="17" name="グラフ 16">
            <a:extLst>
              <a:ext uri="{FF2B5EF4-FFF2-40B4-BE49-F238E27FC236}">
                <a16:creationId xmlns:a16="http://schemas.microsoft.com/office/drawing/2014/main" id="{142AE512-9D3B-4EE9-9D2A-01410707992D}"/>
              </a:ext>
            </a:extLst>
          </p:cNvPr>
          <p:cNvGraphicFramePr/>
          <p:nvPr>
            <p:extLst>
              <p:ext uri="{D42A27DB-BD31-4B8C-83A1-F6EECF244321}">
                <p14:modId xmlns:p14="http://schemas.microsoft.com/office/powerpoint/2010/main" val="711798365"/>
              </p:ext>
            </p:extLst>
          </p:nvPr>
        </p:nvGraphicFramePr>
        <p:xfrm>
          <a:off x="4639722" y="1978690"/>
          <a:ext cx="4605149" cy="2314406"/>
        </p:xfrm>
        <a:graphic>
          <a:graphicData uri="http://schemas.openxmlformats.org/drawingml/2006/chart">
            <c:chart xmlns:c="http://schemas.openxmlformats.org/drawingml/2006/chart" xmlns:r="http://schemas.openxmlformats.org/officeDocument/2006/relationships" r:id="rId4"/>
          </a:graphicData>
        </a:graphic>
      </p:graphicFrame>
      <p:sp>
        <p:nvSpPr>
          <p:cNvPr id="18" name="正方形/長方形 17">
            <a:extLst>
              <a:ext uri="{FF2B5EF4-FFF2-40B4-BE49-F238E27FC236}">
                <a16:creationId xmlns:a16="http://schemas.microsoft.com/office/drawing/2014/main" id="{5F21286D-3E25-4D57-ACFD-9F92A8B577E0}"/>
              </a:ext>
            </a:extLst>
          </p:cNvPr>
          <p:cNvSpPr/>
          <p:nvPr/>
        </p:nvSpPr>
        <p:spPr>
          <a:xfrm>
            <a:off x="5188138" y="1876561"/>
            <a:ext cx="3700639" cy="22145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自宅で家族と同居する</a:t>
            </a:r>
            <a:r>
              <a:rPr lang="en-US" altLang="ja-JP" sz="1200" dirty="0">
                <a:solidFill>
                  <a:schemeClr val="tx1"/>
                </a:solidFill>
                <a:latin typeface="Meiryo UI" panose="020B0604030504040204" pitchFamily="50" charset="-128"/>
                <a:ea typeface="Meiryo UI" panose="020B0604030504040204" pitchFamily="50" charset="-128"/>
              </a:rPr>
              <a:t>608</a:t>
            </a:r>
            <a:r>
              <a:rPr kumimoji="1" lang="ja-JP" altLang="en-US" sz="1200" dirty="0">
                <a:solidFill>
                  <a:schemeClr val="tx1"/>
                </a:solidFill>
                <a:latin typeface="Meiryo UI" panose="020B0604030504040204" pitchFamily="50" charset="-128"/>
                <a:ea typeface="Meiryo UI" panose="020B0604030504040204" pitchFamily="50" charset="-128"/>
              </a:rPr>
              <a:t>人の主な介護者の年齢</a:t>
            </a:r>
          </a:p>
        </p:txBody>
      </p:sp>
      <p:sp>
        <p:nvSpPr>
          <p:cNvPr id="20" name="テキスト ボックス 19">
            <a:extLst>
              <a:ext uri="{FF2B5EF4-FFF2-40B4-BE49-F238E27FC236}">
                <a16:creationId xmlns:a16="http://schemas.microsoft.com/office/drawing/2014/main" id="{FCB48070-97FC-48FA-BB01-07700467FFE7}"/>
              </a:ext>
            </a:extLst>
          </p:cNvPr>
          <p:cNvSpPr txBox="1"/>
          <p:nvPr/>
        </p:nvSpPr>
        <p:spPr>
          <a:xfrm>
            <a:off x="8203663" y="2126481"/>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N=608</a:t>
            </a:r>
            <a:endParaRPr kumimoji="1" lang="ja-JP" altLang="en-US" sz="1200" b="1" dirty="0">
              <a:latin typeface="Calibri" panose="020F0502020204030204" pitchFamily="34" charset="0"/>
              <a:cs typeface="Calibri" panose="020F0502020204030204" pitchFamily="34" charset="0"/>
            </a:endParaRPr>
          </a:p>
        </p:txBody>
      </p:sp>
      <p:graphicFrame>
        <p:nvGraphicFramePr>
          <p:cNvPr id="11" name="グラフ 10">
            <a:extLst>
              <a:ext uri="{FF2B5EF4-FFF2-40B4-BE49-F238E27FC236}">
                <a16:creationId xmlns:a16="http://schemas.microsoft.com/office/drawing/2014/main" id="{D89CDBD4-A052-4B7C-BC38-D8086CAF92B4}"/>
              </a:ext>
            </a:extLst>
          </p:cNvPr>
          <p:cNvGraphicFramePr/>
          <p:nvPr>
            <p:extLst>
              <p:ext uri="{D42A27DB-BD31-4B8C-83A1-F6EECF244321}">
                <p14:modId xmlns:p14="http://schemas.microsoft.com/office/powerpoint/2010/main" val="660071592"/>
              </p:ext>
            </p:extLst>
          </p:nvPr>
        </p:nvGraphicFramePr>
        <p:xfrm>
          <a:off x="5004048" y="4656274"/>
          <a:ext cx="3816424" cy="1970893"/>
        </p:xfrm>
        <a:graphic>
          <a:graphicData uri="http://schemas.openxmlformats.org/drawingml/2006/chart">
            <c:chart xmlns:c="http://schemas.openxmlformats.org/drawingml/2006/chart" xmlns:r="http://schemas.openxmlformats.org/officeDocument/2006/relationships" r:id="rId5"/>
          </a:graphicData>
        </a:graphic>
      </p:graphicFrame>
      <p:sp>
        <p:nvSpPr>
          <p:cNvPr id="12" name="正方形/長方形 11">
            <a:extLst>
              <a:ext uri="{FF2B5EF4-FFF2-40B4-BE49-F238E27FC236}">
                <a16:creationId xmlns:a16="http://schemas.microsoft.com/office/drawing/2014/main" id="{45E28905-1DB6-4E42-BDF2-DB12D93D6A06}"/>
              </a:ext>
            </a:extLst>
          </p:cNvPr>
          <p:cNvSpPr/>
          <p:nvPr/>
        </p:nvSpPr>
        <p:spPr>
          <a:xfrm>
            <a:off x="6127916" y="4581128"/>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後見人等の有無</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C103E406-3944-4619-8B22-C6FEBEFC8FDC}"/>
              </a:ext>
            </a:extLst>
          </p:cNvPr>
          <p:cNvSpPr txBox="1"/>
          <p:nvPr/>
        </p:nvSpPr>
        <p:spPr>
          <a:xfrm>
            <a:off x="8285553" y="4581128"/>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N=1,233</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41024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地域移行についての説明と意向確認</a:t>
            </a:r>
          </a:p>
        </p:txBody>
      </p:sp>
      <p:sp>
        <p:nvSpPr>
          <p:cNvPr id="37" name="正方形/長方形 36"/>
          <p:cNvSpPr/>
          <p:nvPr/>
        </p:nvSpPr>
        <p:spPr>
          <a:xfrm>
            <a:off x="35496" y="550955"/>
            <a:ext cx="9071844" cy="1885865"/>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marR="0" lvl="0" indent="-171450" algn="l" defTabSz="914400" rtl="0" eaLnBrk="1" fontAlgn="auto" latinLnBrk="0" hangingPunct="1">
              <a:lnSpc>
                <a:spcPts val="1500"/>
              </a:lnSpc>
              <a:spcBef>
                <a:spcPts val="0"/>
              </a:spcBef>
              <a:spcAft>
                <a:spcPts val="600"/>
              </a:spcAft>
              <a:buClrTx/>
              <a:buSzTx/>
              <a:buFont typeface="Wingdings" panose="05000000000000000000" pitchFamily="2" charset="2"/>
              <a:buChar char="u"/>
              <a:tabLst/>
              <a:defRPr/>
            </a:pPr>
            <a:r>
              <a:rPr lang="ja-JP" altLang="en-US" sz="1200" dirty="0">
                <a:solidFill>
                  <a:prstClr val="black"/>
                </a:solidFill>
                <a:latin typeface="Meiryo UI" panose="020B0604030504040204" pitchFamily="50" charset="-128"/>
                <a:ea typeface="Meiryo UI" panose="020B0604030504040204" pitchFamily="50" charset="-128"/>
              </a:rPr>
              <a:t>本人や家族等に対して、施設入所の待機について「障がい者支援施設は終の棲家ではなく、一定期間の支援を経た後、地域で生活することを前提としていること」について説明をした上で意向確認を行ったかを調査した</a:t>
            </a:r>
            <a:r>
              <a:rPr lang="ja-JP" altLang="en-US" sz="1600" dirty="0">
                <a:solidFill>
                  <a:prstClr val="black"/>
                </a:solidFill>
                <a:latin typeface="Meiryo UI" panose="020B0604030504040204" pitchFamily="50" charset="-128"/>
                <a:ea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ts val="1500"/>
              </a:lnSpc>
              <a:spcBef>
                <a:spcPts val="0"/>
              </a:spcBef>
              <a:spcAft>
                <a:spcPts val="600"/>
              </a:spcAft>
              <a:buClrTx/>
              <a:buSzTx/>
              <a:buFont typeface="Wingdings" panose="05000000000000000000" pitchFamily="2" charset="2"/>
              <a:buChar char="u"/>
              <a:tabLst/>
              <a:defRPr/>
            </a:pPr>
            <a:r>
              <a:rPr lang="ja-JP" altLang="en-US" sz="1200" dirty="0">
                <a:solidFill>
                  <a:prstClr val="black"/>
                </a:solidFill>
                <a:latin typeface="Meiryo UI" panose="020B0604030504040204" pitchFamily="50" charset="-128"/>
                <a:ea typeface="Meiryo UI" panose="020B0604030504040204" pitchFamily="50" charset="-128"/>
              </a:rPr>
              <a:t>本人への地域移行の説明を踏まえた意向確認を行っていないのは</a:t>
            </a:r>
            <a:r>
              <a:rPr lang="en-US" altLang="ja-JP" sz="1200" dirty="0">
                <a:solidFill>
                  <a:prstClr val="black"/>
                </a:solidFill>
                <a:latin typeface="Meiryo UI" panose="020B0604030504040204" pitchFamily="50" charset="-128"/>
                <a:ea typeface="Meiryo UI" panose="020B0604030504040204" pitchFamily="50" charset="-128"/>
              </a:rPr>
              <a:t>942</a:t>
            </a:r>
            <a:r>
              <a:rPr lang="ja-JP" altLang="en-US" sz="1200" dirty="0">
                <a:solidFill>
                  <a:prstClr val="black"/>
                </a:solidFill>
                <a:latin typeface="Meiryo UI" panose="020B0604030504040204" pitchFamily="50" charset="-128"/>
                <a:ea typeface="Meiryo UI" panose="020B0604030504040204" pitchFamily="50" charset="-128"/>
              </a:rPr>
              <a:t>人（</a:t>
            </a:r>
            <a:r>
              <a:rPr lang="en-US" altLang="ja-JP" sz="1200" dirty="0">
                <a:solidFill>
                  <a:prstClr val="black"/>
                </a:solidFill>
                <a:latin typeface="Meiryo UI" panose="020B0604030504040204" pitchFamily="50" charset="-128"/>
                <a:ea typeface="Meiryo UI" panose="020B0604030504040204" pitchFamily="50" charset="-128"/>
              </a:rPr>
              <a:t>76</a:t>
            </a:r>
            <a:r>
              <a:rPr lang="ja-JP" altLang="en-US" sz="1200" dirty="0">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4</a:t>
            </a:r>
            <a:r>
              <a:rPr lang="ja-JP" altLang="en-US" sz="1200" dirty="0">
                <a:solidFill>
                  <a:prstClr val="black"/>
                </a:solidFill>
                <a:latin typeface="Meiryo UI" panose="020B0604030504040204" pitchFamily="50" charset="-128"/>
                <a:ea typeface="Meiryo UI" panose="020B0604030504040204" pitchFamily="50" charset="-128"/>
              </a:rPr>
              <a:t>分の</a:t>
            </a:r>
            <a:r>
              <a:rPr lang="en-US" altLang="ja-JP" sz="1200" dirty="0">
                <a:solidFill>
                  <a:prstClr val="black"/>
                </a:solidFill>
                <a:latin typeface="Meiryo UI" panose="020B0604030504040204" pitchFamily="50" charset="-128"/>
                <a:ea typeface="Meiryo UI" panose="020B0604030504040204" pitchFamily="50" charset="-128"/>
              </a:rPr>
              <a:t>3</a:t>
            </a:r>
            <a:r>
              <a:rPr lang="ja-JP" altLang="en-US" sz="1200" dirty="0">
                <a:solidFill>
                  <a:prstClr val="black"/>
                </a:solidFill>
                <a:latin typeface="Meiryo UI" panose="020B0604030504040204" pitchFamily="50" charset="-128"/>
                <a:ea typeface="Meiryo UI" panose="020B0604030504040204" pitchFamily="50" charset="-128"/>
              </a:rPr>
              <a:t>が地域移行の説明を踏まえた意向確認がされない</a:t>
            </a:r>
            <a:br>
              <a:rPr lang="en-US" altLang="ja-JP" sz="1200" dirty="0">
                <a:solidFill>
                  <a:prstClr val="black"/>
                </a:solidFill>
                <a:latin typeface="Meiryo UI" panose="020B0604030504040204" pitchFamily="50" charset="-128"/>
                <a:ea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rPr>
              <a:t>まま待機者となっている。</a:t>
            </a:r>
          </a:p>
          <a:p>
            <a:pPr marL="171450" marR="0" lvl="0" indent="-171450" algn="l" defTabSz="914400" rtl="0" eaLnBrk="1" fontAlgn="auto" latinLnBrk="0" hangingPunct="1">
              <a:lnSpc>
                <a:spcPts val="1500"/>
              </a:lnSpc>
              <a:spcBef>
                <a:spcPts val="0"/>
              </a:spcBef>
              <a:spcAft>
                <a:spcPts val="600"/>
              </a:spcAft>
              <a:buClrTx/>
              <a:buSzTx/>
              <a:buFont typeface="Wingdings" panose="05000000000000000000" pitchFamily="2" charset="2"/>
              <a:buChar char="u"/>
              <a:tabLst/>
              <a:defRPr/>
            </a:pPr>
            <a:r>
              <a:rPr lang="ja-JP" altLang="en-US" sz="1200" dirty="0">
                <a:solidFill>
                  <a:prstClr val="black"/>
                </a:solidFill>
                <a:latin typeface="Meiryo UI" panose="020B0604030504040204" pitchFamily="50" charset="-128"/>
                <a:ea typeface="Meiryo UI" panose="020B0604030504040204" pitchFamily="50" charset="-128"/>
              </a:rPr>
              <a:t>家族等への地域移行の説明を踏まえた意向確認を行っていないのが</a:t>
            </a:r>
            <a:r>
              <a:rPr lang="en-US" altLang="ja-JP" sz="1200" dirty="0">
                <a:solidFill>
                  <a:prstClr val="black"/>
                </a:solidFill>
                <a:latin typeface="Meiryo UI" panose="020B0604030504040204" pitchFamily="50" charset="-128"/>
                <a:ea typeface="Meiryo UI" panose="020B0604030504040204" pitchFamily="50" charset="-128"/>
              </a:rPr>
              <a:t>897</a:t>
            </a:r>
            <a:r>
              <a:rPr lang="ja-JP" altLang="en-US" sz="1200" dirty="0">
                <a:solidFill>
                  <a:prstClr val="black"/>
                </a:solidFill>
                <a:latin typeface="Meiryo UI" panose="020B0604030504040204" pitchFamily="50" charset="-128"/>
                <a:ea typeface="Meiryo UI" panose="020B0604030504040204" pitchFamily="50" charset="-128"/>
              </a:rPr>
              <a:t>人（</a:t>
            </a:r>
            <a:r>
              <a:rPr lang="en-US" altLang="ja-JP" sz="1200" dirty="0">
                <a:solidFill>
                  <a:prstClr val="black"/>
                </a:solidFill>
                <a:latin typeface="Meiryo UI" panose="020B0604030504040204" pitchFamily="50" charset="-128"/>
                <a:ea typeface="Meiryo UI" panose="020B0604030504040204" pitchFamily="50" charset="-128"/>
              </a:rPr>
              <a:t>73</a:t>
            </a:r>
            <a:r>
              <a:rPr lang="ja-JP" altLang="en-US" sz="1200" dirty="0">
                <a:solidFill>
                  <a:prstClr val="black"/>
                </a:solidFill>
                <a:latin typeface="Meiryo UI" panose="020B0604030504040204" pitchFamily="50" charset="-128"/>
                <a:ea typeface="Meiryo UI" panose="020B0604030504040204" pitchFamily="50" charset="-128"/>
              </a:rPr>
              <a:t>％）。待機者の</a:t>
            </a:r>
            <a:r>
              <a:rPr lang="en-US" altLang="ja-JP" sz="1200" dirty="0">
                <a:solidFill>
                  <a:prstClr val="black"/>
                </a:solidFill>
                <a:latin typeface="Meiryo UI" panose="020B0604030504040204" pitchFamily="50" charset="-128"/>
                <a:ea typeface="Meiryo UI" panose="020B0604030504040204" pitchFamily="50" charset="-128"/>
              </a:rPr>
              <a:t>4</a:t>
            </a:r>
            <a:r>
              <a:rPr lang="ja-JP" altLang="en-US" sz="1200" dirty="0">
                <a:solidFill>
                  <a:prstClr val="black"/>
                </a:solidFill>
                <a:latin typeface="Meiryo UI" panose="020B0604030504040204" pitchFamily="50" charset="-128"/>
                <a:ea typeface="Meiryo UI" panose="020B0604030504040204" pitchFamily="50" charset="-128"/>
              </a:rPr>
              <a:t>分の</a:t>
            </a:r>
            <a:r>
              <a:rPr lang="en-US" altLang="ja-JP" sz="1200" dirty="0">
                <a:solidFill>
                  <a:prstClr val="black"/>
                </a:solidFill>
                <a:latin typeface="Meiryo UI" panose="020B0604030504040204" pitchFamily="50" charset="-128"/>
                <a:ea typeface="Meiryo UI" panose="020B0604030504040204" pitchFamily="50" charset="-128"/>
              </a:rPr>
              <a:t>3</a:t>
            </a:r>
            <a:r>
              <a:rPr lang="ja-JP" altLang="en-US" sz="1200" dirty="0">
                <a:solidFill>
                  <a:prstClr val="black"/>
                </a:solidFill>
                <a:latin typeface="Meiryo UI" panose="020B0604030504040204" pitchFamily="50" charset="-128"/>
                <a:ea typeface="Meiryo UI" panose="020B0604030504040204" pitchFamily="50" charset="-128"/>
              </a:rPr>
              <a:t>近くの家族等は地域移行の説明を踏まえた意向確認がされていない。</a:t>
            </a:r>
            <a:endParaRPr lang="en-US" altLang="ja-JP" sz="1200" dirty="0">
              <a:solidFill>
                <a:prstClr val="black"/>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ts val="1500"/>
              </a:lnSpc>
              <a:spcBef>
                <a:spcPts val="0"/>
              </a:spcBef>
              <a:spcAft>
                <a:spcPts val="600"/>
              </a:spcAft>
              <a:buClrTx/>
              <a:buSzTx/>
              <a:buFont typeface="Wingdings" panose="05000000000000000000" pitchFamily="2" charset="2"/>
              <a:buChar char="u"/>
              <a:tabLst/>
              <a:defRPr/>
            </a:pPr>
            <a:r>
              <a:rPr lang="ja-JP" altLang="en-US" sz="1200" dirty="0">
                <a:solidFill>
                  <a:prstClr val="black"/>
                </a:solidFill>
                <a:latin typeface="Meiryo UI" panose="020B0604030504040204" pitchFamily="50" charset="-128"/>
                <a:ea typeface="Meiryo UI" panose="020B0604030504040204" pitchFamily="50" charset="-128"/>
              </a:rPr>
              <a:t>待機者</a:t>
            </a:r>
            <a:r>
              <a:rPr lang="en-US" altLang="ja-JP" sz="1200" dirty="0">
                <a:solidFill>
                  <a:prstClr val="black"/>
                </a:solidFill>
                <a:latin typeface="Meiryo UI" panose="020B0604030504040204" pitchFamily="50" charset="-128"/>
                <a:ea typeface="Meiryo UI" panose="020B0604030504040204" pitchFamily="50" charset="-128"/>
              </a:rPr>
              <a:t>1,233</a:t>
            </a:r>
            <a:r>
              <a:rPr lang="ja-JP" altLang="en-US" sz="1200" dirty="0">
                <a:solidFill>
                  <a:prstClr val="black"/>
                </a:solidFill>
                <a:latin typeface="Meiryo UI" panose="020B0604030504040204" pitchFamily="50" charset="-128"/>
                <a:ea typeface="Meiryo UI" panose="020B0604030504040204" pitchFamily="50" charset="-128"/>
              </a:rPr>
              <a:t>人のうち</a:t>
            </a:r>
            <a:r>
              <a:rPr lang="en-US" altLang="ja-JP" sz="1200" dirty="0">
                <a:solidFill>
                  <a:prstClr val="black"/>
                </a:solidFill>
                <a:latin typeface="Meiryo UI" panose="020B0604030504040204" pitchFamily="50" charset="-128"/>
                <a:ea typeface="Meiryo UI" panose="020B0604030504040204" pitchFamily="50" charset="-128"/>
              </a:rPr>
              <a:t>218</a:t>
            </a:r>
            <a:r>
              <a:rPr lang="ja-JP" altLang="en-US" sz="1200" dirty="0">
                <a:solidFill>
                  <a:prstClr val="black"/>
                </a:solidFill>
                <a:latin typeface="Meiryo UI" panose="020B0604030504040204" pitchFamily="50" charset="-128"/>
                <a:ea typeface="Meiryo UI" panose="020B0604030504040204" pitchFamily="50" charset="-128"/>
              </a:rPr>
              <a:t>人はセルフプラン、計画無しが</a:t>
            </a:r>
            <a:r>
              <a:rPr lang="en-US" altLang="ja-JP" sz="1200" dirty="0">
                <a:solidFill>
                  <a:prstClr val="black"/>
                </a:solidFill>
                <a:latin typeface="Meiryo UI" panose="020B0604030504040204" pitchFamily="50" charset="-128"/>
                <a:ea typeface="Meiryo UI" panose="020B0604030504040204" pitchFamily="50" charset="-128"/>
              </a:rPr>
              <a:t>54</a:t>
            </a:r>
            <a:r>
              <a:rPr lang="ja-JP" altLang="en-US" sz="1200" dirty="0">
                <a:solidFill>
                  <a:prstClr val="black"/>
                </a:solidFill>
                <a:latin typeface="Meiryo UI" panose="020B0604030504040204" pitchFamily="50" charset="-128"/>
                <a:ea typeface="Meiryo UI" panose="020B0604030504040204" pitchFamily="50" charset="-128"/>
              </a:rPr>
              <a:t>名となっている。</a:t>
            </a:r>
          </a:p>
        </p:txBody>
      </p:sp>
      <p:sp>
        <p:nvSpPr>
          <p:cNvPr id="2" name="スライド番号プレースホルダー 1"/>
          <p:cNvSpPr>
            <a:spLocks noGrp="1"/>
          </p:cNvSpPr>
          <p:nvPr>
            <p:ph type="sldNum" sz="quarter" idx="12"/>
          </p:nvPr>
        </p:nvSpPr>
        <p:spPr>
          <a:xfrm>
            <a:off x="6876256" y="6358111"/>
            <a:ext cx="2133600" cy="365125"/>
          </a:xfrm>
        </p:spPr>
        <p:txBody>
          <a:bodyPr/>
          <a:lstStyle/>
          <a:p>
            <a:fld id="{1C2C60DF-5D73-46A2-8FFF-B4A756D3B2D0}" type="slidenum">
              <a:rPr lang="ja-JP" altLang="en-US" smtClean="0"/>
              <a:pPr/>
              <a:t>7</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251520" y="3070696"/>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地域移行の説明と意向確認</a:t>
            </a:r>
          </a:p>
        </p:txBody>
      </p:sp>
      <p:graphicFrame>
        <p:nvGraphicFramePr>
          <p:cNvPr id="4" name="表 4">
            <a:extLst>
              <a:ext uri="{FF2B5EF4-FFF2-40B4-BE49-F238E27FC236}">
                <a16:creationId xmlns:a16="http://schemas.microsoft.com/office/drawing/2014/main" id="{BB8B8ACC-37E5-459F-6F10-3E2AC155B71C}"/>
              </a:ext>
            </a:extLst>
          </p:cNvPr>
          <p:cNvGraphicFramePr>
            <a:graphicFrameLocks noGrp="1"/>
          </p:cNvGraphicFramePr>
          <p:nvPr>
            <p:extLst>
              <p:ext uri="{D42A27DB-BD31-4B8C-83A1-F6EECF244321}">
                <p14:modId xmlns:p14="http://schemas.microsoft.com/office/powerpoint/2010/main" val="4020297613"/>
              </p:ext>
            </p:extLst>
          </p:nvPr>
        </p:nvGraphicFramePr>
        <p:xfrm>
          <a:off x="231439" y="3416931"/>
          <a:ext cx="4268553" cy="1740261"/>
        </p:xfrm>
        <a:graphic>
          <a:graphicData uri="http://schemas.openxmlformats.org/drawingml/2006/table">
            <a:tbl>
              <a:tblPr firstRow="1" bandRow="1">
                <a:tableStyleId>{69CF1AB2-1976-4502-BF36-3FF5EA218861}</a:tableStyleId>
              </a:tblPr>
              <a:tblGrid>
                <a:gridCol w="1152128">
                  <a:extLst>
                    <a:ext uri="{9D8B030D-6E8A-4147-A177-3AD203B41FA5}">
                      <a16:colId xmlns:a16="http://schemas.microsoft.com/office/drawing/2014/main" val="4206567204"/>
                    </a:ext>
                  </a:extLst>
                </a:gridCol>
                <a:gridCol w="1152128">
                  <a:extLst>
                    <a:ext uri="{9D8B030D-6E8A-4147-A177-3AD203B41FA5}">
                      <a16:colId xmlns:a16="http://schemas.microsoft.com/office/drawing/2014/main" val="4227561102"/>
                    </a:ext>
                  </a:extLst>
                </a:gridCol>
                <a:gridCol w="1152128">
                  <a:extLst>
                    <a:ext uri="{9D8B030D-6E8A-4147-A177-3AD203B41FA5}">
                      <a16:colId xmlns:a16="http://schemas.microsoft.com/office/drawing/2014/main" val="2350263201"/>
                    </a:ext>
                  </a:extLst>
                </a:gridCol>
                <a:gridCol w="360040">
                  <a:extLst>
                    <a:ext uri="{9D8B030D-6E8A-4147-A177-3AD203B41FA5}">
                      <a16:colId xmlns:a16="http://schemas.microsoft.com/office/drawing/2014/main" val="1268467682"/>
                    </a:ext>
                  </a:extLst>
                </a:gridCol>
                <a:gridCol w="452129">
                  <a:extLst>
                    <a:ext uri="{9D8B030D-6E8A-4147-A177-3AD203B41FA5}">
                      <a16:colId xmlns:a16="http://schemas.microsoft.com/office/drawing/2014/main" val="2766326359"/>
                    </a:ext>
                  </a:extLst>
                </a:gridCol>
              </a:tblGrid>
              <a:tr h="272044">
                <a:tc>
                  <a:txBody>
                    <a:bodyPr/>
                    <a:lstStyle/>
                    <a:p>
                      <a:endParaRPr kumimoji="1" lang="ja-JP" altLang="en-US" sz="900" dirty="0">
                        <a:latin typeface="Calibri" panose="020F0502020204030204" pitchFamily="34" charset="0"/>
                        <a:cs typeface="Calibri" panose="020F0502020204030204" pitchFamily="34" charset="0"/>
                      </a:endParaRPr>
                    </a:p>
                  </a:txBody>
                  <a:tcPr marL="36000" marR="36000" marT="36000" marB="36000"/>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家族等への説明</a:t>
                      </a:r>
                      <a:endParaRPr kumimoji="1" lang="en-US" altLang="ja-JP" sz="1000" dirty="0">
                        <a:solidFill>
                          <a:schemeClr val="tx1"/>
                        </a:solidFill>
                        <a:latin typeface="Calibri" panose="020F0502020204030204" pitchFamily="34" charset="0"/>
                        <a:cs typeface="Calibri" panose="020F0502020204030204" pitchFamily="34" charset="0"/>
                      </a:endParaRPr>
                    </a:p>
                    <a:p>
                      <a:r>
                        <a:rPr kumimoji="1" lang="ja-JP" altLang="en-US" sz="1000" dirty="0">
                          <a:solidFill>
                            <a:schemeClr val="tx1"/>
                          </a:solidFill>
                          <a:latin typeface="Calibri" panose="020F0502020204030204" pitchFamily="34" charset="0"/>
                          <a:cs typeface="Calibri" panose="020F0502020204030204" pitchFamily="34" charset="0"/>
                        </a:rPr>
                        <a:t>及び意向確認　有</a:t>
                      </a:r>
                    </a:p>
                  </a:txBody>
                  <a:tcPr marL="36000" marR="36000" marT="36000" marB="36000">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家族等への説明</a:t>
                      </a:r>
                      <a:endParaRPr kumimoji="1" lang="en-US" altLang="ja-JP" sz="1000" dirty="0">
                        <a:solidFill>
                          <a:schemeClr val="tx1"/>
                        </a:solidFill>
                        <a:latin typeface="Calibri" panose="020F0502020204030204" pitchFamily="34" charset="0"/>
                        <a:cs typeface="Calibri" panose="020F0502020204030204" pitchFamily="34" charset="0"/>
                      </a:endParaRPr>
                    </a:p>
                    <a:p>
                      <a:r>
                        <a:rPr kumimoji="1" lang="ja-JP" altLang="en-US" sz="1000" dirty="0">
                          <a:solidFill>
                            <a:schemeClr val="tx1"/>
                          </a:solidFill>
                          <a:latin typeface="Calibri" panose="020F0502020204030204" pitchFamily="34" charset="0"/>
                          <a:cs typeface="Calibri" panose="020F0502020204030204" pitchFamily="34" charset="0"/>
                        </a:rPr>
                        <a:t>及び意向確認　無</a:t>
                      </a:r>
                    </a:p>
                  </a:txBody>
                  <a:tcPr marL="36000" marR="36000" marT="36000" marB="36000">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不明</a:t>
                      </a:r>
                    </a:p>
                  </a:txBody>
                  <a:tcPr marL="36000" marR="36000" marT="36000" marB="36000" anchor="ctr">
                    <a:solidFill>
                      <a:schemeClr val="accent1">
                        <a:lumMod val="40000"/>
                        <a:lumOff val="60000"/>
                      </a:schemeClr>
                    </a:solidFill>
                  </a:tcPr>
                </a:tc>
                <a:tc>
                  <a:txBody>
                    <a:bodyPr/>
                    <a:lstStyle/>
                    <a:p>
                      <a:pPr algn="ctr"/>
                      <a:r>
                        <a:rPr kumimoji="1" lang="ja-JP" altLang="en-US" sz="1000" dirty="0">
                          <a:solidFill>
                            <a:schemeClr val="tx1"/>
                          </a:solidFill>
                        </a:rPr>
                        <a:t>計</a:t>
                      </a:r>
                      <a:endParaRPr kumimoji="1" lang="ja-JP" altLang="en-US" sz="1000" dirty="0">
                        <a:solidFill>
                          <a:schemeClr val="tx1"/>
                        </a:solidFill>
                        <a:latin typeface="Calibri" panose="020F0502020204030204" pitchFamily="34" charset="0"/>
                        <a:cs typeface="Calibri" panose="020F0502020204030204" pitchFamily="34" charset="0"/>
                      </a:endParaRPr>
                    </a:p>
                  </a:txBody>
                  <a:tcPr marL="36000" marR="36000" marT="36000" marB="36000" anchor="ctr"/>
                </a:tc>
                <a:extLst>
                  <a:ext uri="{0D108BD9-81ED-4DB2-BD59-A6C34878D82A}">
                    <a16:rowId xmlns:a16="http://schemas.microsoft.com/office/drawing/2014/main" val="3230365364"/>
                  </a:ext>
                </a:extLst>
              </a:tr>
              <a:tr h="272044">
                <a:tc>
                  <a:txBody>
                    <a:bodyPr/>
                    <a:lstStyle/>
                    <a:p>
                      <a:r>
                        <a:rPr kumimoji="1" lang="ja-JP" altLang="en-US" sz="1000" b="1" dirty="0">
                          <a:latin typeface="Calibri" panose="020F0502020204030204" pitchFamily="34" charset="0"/>
                          <a:cs typeface="Calibri" panose="020F0502020204030204" pitchFamily="34" charset="0"/>
                        </a:rPr>
                        <a:t>本人への説明及び</a:t>
                      </a:r>
                      <a:endParaRPr kumimoji="1" lang="en-US" altLang="ja-JP" sz="1000" b="1" dirty="0">
                        <a:latin typeface="Calibri" panose="020F0502020204030204" pitchFamily="34" charset="0"/>
                        <a:cs typeface="Calibri" panose="020F0502020204030204" pitchFamily="34" charset="0"/>
                      </a:endParaRPr>
                    </a:p>
                    <a:p>
                      <a:r>
                        <a:rPr kumimoji="1" lang="ja-JP" altLang="en-US" sz="1000" b="1" dirty="0">
                          <a:latin typeface="Calibri" panose="020F0502020204030204" pitchFamily="34" charset="0"/>
                          <a:cs typeface="Calibri" panose="020F0502020204030204" pitchFamily="34" charset="0"/>
                        </a:rPr>
                        <a:t>意向確認　有</a:t>
                      </a:r>
                    </a:p>
                  </a:txBody>
                  <a:tcPr marL="36000" marR="36000" marT="36000" marB="36000">
                    <a:solidFill>
                      <a:schemeClr val="accent1">
                        <a:lumMod val="40000"/>
                        <a:lumOff val="60000"/>
                      </a:schemeClr>
                    </a:solidFill>
                  </a:tcPr>
                </a:tc>
                <a:tc>
                  <a:txBody>
                    <a:bodyPr/>
                    <a:lstStyle/>
                    <a:p>
                      <a:r>
                        <a:rPr kumimoji="1" lang="en-US" altLang="ja-JP" sz="1100" dirty="0">
                          <a:latin typeface="Calibri" panose="020F0502020204030204" pitchFamily="34" charset="0"/>
                          <a:cs typeface="Calibri" panose="020F0502020204030204" pitchFamily="34" charset="0"/>
                        </a:rPr>
                        <a:t>276</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solidFill>
                  </a:tcPr>
                </a:tc>
                <a:tc>
                  <a:txBody>
                    <a:bodyPr/>
                    <a:lstStyle/>
                    <a:p>
                      <a:r>
                        <a:rPr kumimoji="1" lang="en-US" altLang="ja-JP" sz="1100" dirty="0">
                          <a:latin typeface="Calibri" panose="020F0502020204030204" pitchFamily="34" charset="0"/>
                          <a:cs typeface="Calibri" panose="020F0502020204030204" pitchFamily="34" charset="0"/>
                        </a:rPr>
                        <a:t>8</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solidFill>
                  </a:tcPr>
                </a:tc>
                <a:tc>
                  <a:txBody>
                    <a:bodyPr/>
                    <a:lstStyle/>
                    <a:p>
                      <a:r>
                        <a:rPr kumimoji="1" lang="en-US" altLang="ja-JP" sz="1100" dirty="0">
                          <a:latin typeface="Calibri" panose="020F0502020204030204" pitchFamily="34" charset="0"/>
                          <a:cs typeface="Calibri" panose="020F0502020204030204" pitchFamily="34" charset="0"/>
                        </a:rPr>
                        <a:t>0</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solidFill>
                  </a:tcPr>
                </a:tc>
                <a:tc>
                  <a:txBody>
                    <a:bodyPr/>
                    <a:lstStyle/>
                    <a:p>
                      <a:r>
                        <a:rPr kumimoji="1" lang="en-US" altLang="ja-JP" sz="1100" dirty="0">
                          <a:latin typeface="Calibri" panose="020F0502020204030204" pitchFamily="34" charset="0"/>
                          <a:cs typeface="Calibri" panose="020F0502020204030204" pitchFamily="34" charset="0"/>
                        </a:rPr>
                        <a:t>284</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lumMod val="95000"/>
                      </a:schemeClr>
                    </a:solidFill>
                  </a:tcPr>
                </a:tc>
                <a:extLst>
                  <a:ext uri="{0D108BD9-81ED-4DB2-BD59-A6C34878D82A}">
                    <a16:rowId xmlns:a16="http://schemas.microsoft.com/office/drawing/2014/main" val="1607442925"/>
                  </a:ext>
                </a:extLst>
              </a:tr>
              <a:tr h="274378">
                <a:tc>
                  <a:txBody>
                    <a:bodyPr/>
                    <a:lstStyle/>
                    <a:p>
                      <a:r>
                        <a:rPr kumimoji="1" lang="ja-JP" altLang="en-US" sz="1000" b="1" dirty="0"/>
                        <a:t>本人への説明及び</a:t>
                      </a:r>
                      <a:endParaRPr kumimoji="1" lang="en-US" altLang="ja-JP" sz="1000" b="1" dirty="0"/>
                    </a:p>
                    <a:p>
                      <a:r>
                        <a:rPr kumimoji="1" lang="ja-JP" altLang="en-US" sz="1000" b="1" dirty="0"/>
                        <a:t>意向確認　無</a:t>
                      </a:r>
                      <a:endParaRPr kumimoji="1" lang="ja-JP" altLang="en-US" sz="1000" b="1" dirty="0">
                        <a:latin typeface="Calibri" panose="020F0502020204030204" pitchFamily="34" charset="0"/>
                        <a:cs typeface="Calibri" panose="020F0502020204030204" pitchFamily="34" charset="0"/>
                      </a:endParaRPr>
                    </a:p>
                  </a:txBody>
                  <a:tcPr marL="36000" marR="36000" marT="36000" marB="36000">
                    <a:solidFill>
                      <a:schemeClr val="accent1">
                        <a:lumMod val="40000"/>
                        <a:lumOff val="60000"/>
                      </a:schemeClr>
                    </a:solidFill>
                  </a:tcPr>
                </a:tc>
                <a:tc>
                  <a:txBody>
                    <a:bodyPr/>
                    <a:lstStyle/>
                    <a:p>
                      <a:r>
                        <a:rPr kumimoji="1" lang="en-US" altLang="ja-JP" sz="1100" dirty="0">
                          <a:latin typeface="Calibri" panose="020F0502020204030204" pitchFamily="34" charset="0"/>
                          <a:cs typeface="Calibri" panose="020F0502020204030204" pitchFamily="34" charset="0"/>
                        </a:rPr>
                        <a:t>53</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solidFill>
                  </a:tcPr>
                </a:tc>
                <a:tc>
                  <a:txBody>
                    <a:bodyPr/>
                    <a:lstStyle/>
                    <a:p>
                      <a:r>
                        <a:rPr kumimoji="1" lang="en-US" altLang="ja-JP" sz="1100" dirty="0">
                          <a:latin typeface="Calibri" panose="020F0502020204030204" pitchFamily="34" charset="0"/>
                          <a:cs typeface="Calibri" panose="020F0502020204030204" pitchFamily="34" charset="0"/>
                        </a:rPr>
                        <a:t>889</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solidFill>
                  </a:tcPr>
                </a:tc>
                <a:tc>
                  <a:txBody>
                    <a:bodyPr/>
                    <a:lstStyle/>
                    <a:p>
                      <a:r>
                        <a:rPr kumimoji="1" lang="en-US" altLang="ja-JP" sz="1100" dirty="0">
                          <a:latin typeface="Calibri" panose="020F0502020204030204" pitchFamily="34" charset="0"/>
                          <a:cs typeface="Calibri" panose="020F0502020204030204" pitchFamily="34" charset="0"/>
                        </a:rPr>
                        <a:t>0</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solidFill>
                  </a:tcPr>
                </a:tc>
                <a:tc>
                  <a:txBody>
                    <a:bodyPr/>
                    <a:lstStyle/>
                    <a:p>
                      <a:r>
                        <a:rPr kumimoji="1" lang="en-US" altLang="ja-JP" sz="1100" dirty="0">
                          <a:latin typeface="Calibri" panose="020F0502020204030204" pitchFamily="34" charset="0"/>
                          <a:cs typeface="Calibri" panose="020F0502020204030204" pitchFamily="34" charset="0"/>
                        </a:rPr>
                        <a:t>942</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lumMod val="95000"/>
                      </a:schemeClr>
                    </a:solidFill>
                  </a:tcPr>
                </a:tc>
                <a:extLst>
                  <a:ext uri="{0D108BD9-81ED-4DB2-BD59-A6C34878D82A}">
                    <a16:rowId xmlns:a16="http://schemas.microsoft.com/office/drawing/2014/main" val="3180501155"/>
                  </a:ext>
                </a:extLst>
              </a:tr>
              <a:tr h="272044">
                <a:tc>
                  <a:txBody>
                    <a:bodyPr/>
                    <a:lstStyle/>
                    <a:p>
                      <a:r>
                        <a:rPr kumimoji="1" lang="ja-JP" altLang="en-US" sz="1000" b="1" dirty="0">
                          <a:latin typeface="Calibri" panose="020F0502020204030204" pitchFamily="34" charset="0"/>
                          <a:cs typeface="Calibri" panose="020F0502020204030204" pitchFamily="34" charset="0"/>
                        </a:rPr>
                        <a:t>不明</a:t>
                      </a:r>
                    </a:p>
                  </a:txBody>
                  <a:tcPr marL="36000" marR="36000" marT="36000" marB="36000">
                    <a:solidFill>
                      <a:schemeClr val="accent1">
                        <a:lumMod val="40000"/>
                        <a:lumOff val="60000"/>
                      </a:schemeClr>
                    </a:solidFill>
                  </a:tcPr>
                </a:tc>
                <a:tc>
                  <a:txBody>
                    <a:bodyPr/>
                    <a:lstStyle/>
                    <a:p>
                      <a:r>
                        <a:rPr kumimoji="1" lang="en-US" altLang="ja-JP" sz="1100" dirty="0">
                          <a:latin typeface="Calibri" panose="020F0502020204030204" pitchFamily="34" charset="0"/>
                          <a:cs typeface="Calibri" panose="020F0502020204030204" pitchFamily="34" charset="0"/>
                        </a:rPr>
                        <a:t>1</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solidFill>
                  </a:tcPr>
                </a:tc>
                <a:tc>
                  <a:txBody>
                    <a:bodyPr/>
                    <a:lstStyle/>
                    <a:p>
                      <a:r>
                        <a:rPr kumimoji="1" lang="en-US" altLang="ja-JP" sz="1100" dirty="0">
                          <a:latin typeface="Calibri" panose="020F0502020204030204" pitchFamily="34" charset="0"/>
                          <a:cs typeface="Calibri" panose="020F0502020204030204" pitchFamily="34" charset="0"/>
                        </a:rPr>
                        <a:t>0</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solidFill>
                  </a:tcPr>
                </a:tc>
                <a:tc>
                  <a:txBody>
                    <a:bodyPr/>
                    <a:lstStyle/>
                    <a:p>
                      <a:r>
                        <a:rPr kumimoji="1" lang="en-US" altLang="ja-JP" sz="1100" dirty="0">
                          <a:latin typeface="Calibri" panose="020F0502020204030204" pitchFamily="34" charset="0"/>
                          <a:cs typeface="Calibri" panose="020F0502020204030204" pitchFamily="34" charset="0"/>
                        </a:rPr>
                        <a:t>6</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solidFill>
                  </a:tcPr>
                </a:tc>
                <a:tc>
                  <a:txBody>
                    <a:bodyPr/>
                    <a:lstStyle/>
                    <a:p>
                      <a:r>
                        <a:rPr kumimoji="1" lang="en-US" altLang="ja-JP" sz="1100" dirty="0">
                          <a:latin typeface="Calibri" panose="020F0502020204030204" pitchFamily="34" charset="0"/>
                          <a:cs typeface="Calibri" panose="020F0502020204030204" pitchFamily="34" charset="0"/>
                        </a:rPr>
                        <a:t>7</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lumMod val="95000"/>
                      </a:schemeClr>
                    </a:solidFill>
                  </a:tcPr>
                </a:tc>
                <a:extLst>
                  <a:ext uri="{0D108BD9-81ED-4DB2-BD59-A6C34878D82A}">
                    <a16:rowId xmlns:a16="http://schemas.microsoft.com/office/drawing/2014/main" val="984977200"/>
                  </a:ext>
                </a:extLst>
              </a:tr>
              <a:tr h="337817">
                <a:tc>
                  <a:txBody>
                    <a:bodyPr/>
                    <a:lstStyle/>
                    <a:p>
                      <a:r>
                        <a:rPr kumimoji="1" lang="ja-JP" altLang="en-US" sz="1000" b="1" dirty="0"/>
                        <a:t>計</a:t>
                      </a:r>
                      <a:endParaRPr kumimoji="1" lang="ja-JP" altLang="en-US" sz="1000" b="1" dirty="0">
                        <a:latin typeface="Calibri" panose="020F0502020204030204" pitchFamily="34" charset="0"/>
                        <a:cs typeface="Calibri" panose="020F0502020204030204" pitchFamily="34" charset="0"/>
                      </a:endParaRPr>
                    </a:p>
                  </a:txBody>
                  <a:tcPr marL="36000" marR="36000" marT="36000" marB="36000" anchor="ctr"/>
                </a:tc>
                <a:tc>
                  <a:txBody>
                    <a:bodyPr/>
                    <a:lstStyle/>
                    <a:p>
                      <a:r>
                        <a:rPr kumimoji="1" lang="en-US" altLang="ja-JP" sz="1100" dirty="0">
                          <a:latin typeface="Calibri" panose="020F0502020204030204" pitchFamily="34" charset="0"/>
                          <a:cs typeface="Calibri" panose="020F0502020204030204" pitchFamily="34" charset="0"/>
                        </a:rPr>
                        <a:t>330</a:t>
                      </a:r>
                    </a:p>
                  </a:txBody>
                  <a:tcPr marL="36000" marR="36000" marT="36000" marB="36000" anchor="ctr" anchorCtr="1">
                    <a:solidFill>
                      <a:schemeClr val="bg1">
                        <a:lumMod val="95000"/>
                      </a:schemeClr>
                    </a:solidFill>
                  </a:tcPr>
                </a:tc>
                <a:tc>
                  <a:txBody>
                    <a:bodyPr/>
                    <a:lstStyle/>
                    <a:p>
                      <a:r>
                        <a:rPr kumimoji="1" lang="en-US" altLang="ja-JP" sz="1100" dirty="0">
                          <a:latin typeface="Calibri" panose="020F0502020204030204" pitchFamily="34" charset="0"/>
                          <a:cs typeface="Calibri" panose="020F0502020204030204" pitchFamily="34" charset="0"/>
                        </a:rPr>
                        <a:t>897</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lumMod val="95000"/>
                      </a:schemeClr>
                    </a:solidFill>
                  </a:tcPr>
                </a:tc>
                <a:tc>
                  <a:txBody>
                    <a:bodyPr/>
                    <a:lstStyle/>
                    <a:p>
                      <a:r>
                        <a:rPr kumimoji="1" lang="en-US" altLang="ja-JP" sz="1100" dirty="0">
                          <a:latin typeface="Calibri" panose="020F0502020204030204" pitchFamily="34" charset="0"/>
                          <a:cs typeface="Calibri" panose="020F0502020204030204" pitchFamily="34" charset="0"/>
                        </a:rPr>
                        <a:t>6</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lumMod val="95000"/>
                      </a:schemeClr>
                    </a:solidFill>
                  </a:tcPr>
                </a:tc>
                <a:tc>
                  <a:txBody>
                    <a:bodyPr/>
                    <a:lstStyle/>
                    <a:p>
                      <a:r>
                        <a:rPr kumimoji="1" lang="en-US" altLang="ja-JP" sz="1100" dirty="0"/>
                        <a:t>1,233</a:t>
                      </a:r>
                      <a:endParaRPr kumimoji="1" lang="ja-JP" altLang="en-US" sz="1100" dirty="0">
                        <a:latin typeface="Calibri" panose="020F0502020204030204" pitchFamily="34" charset="0"/>
                        <a:cs typeface="Calibri" panose="020F0502020204030204" pitchFamily="34" charset="0"/>
                      </a:endParaRPr>
                    </a:p>
                  </a:txBody>
                  <a:tcPr marL="36000" marR="36000" marT="36000" marB="36000" anchor="ctr" anchorCtr="1">
                    <a:solidFill>
                      <a:schemeClr val="bg1">
                        <a:lumMod val="95000"/>
                      </a:schemeClr>
                    </a:solidFill>
                  </a:tcPr>
                </a:tc>
                <a:extLst>
                  <a:ext uri="{0D108BD9-81ED-4DB2-BD59-A6C34878D82A}">
                    <a16:rowId xmlns:a16="http://schemas.microsoft.com/office/drawing/2014/main" val="2079216208"/>
                  </a:ext>
                </a:extLst>
              </a:tr>
            </a:tbl>
          </a:graphicData>
        </a:graphic>
      </p:graphicFrame>
      <p:sp>
        <p:nvSpPr>
          <p:cNvPr id="9" name="テキスト ボックス 8">
            <a:extLst>
              <a:ext uri="{FF2B5EF4-FFF2-40B4-BE49-F238E27FC236}">
                <a16:creationId xmlns:a16="http://schemas.microsoft.com/office/drawing/2014/main" id="{01A88214-13B4-4D24-A616-ECA2C69C61BA}"/>
              </a:ext>
            </a:extLst>
          </p:cNvPr>
          <p:cNvSpPr txBox="1"/>
          <p:nvPr/>
        </p:nvSpPr>
        <p:spPr>
          <a:xfrm>
            <a:off x="2409157" y="3070696"/>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N=1,233</a:t>
            </a:r>
            <a:endParaRPr kumimoji="1" lang="ja-JP" altLang="en-US" sz="1200" b="1" dirty="0">
              <a:latin typeface="Calibri" panose="020F0502020204030204" pitchFamily="34" charset="0"/>
              <a:cs typeface="Calibri" panose="020F0502020204030204" pitchFamily="34" charset="0"/>
            </a:endParaRPr>
          </a:p>
        </p:txBody>
      </p:sp>
      <p:sp>
        <p:nvSpPr>
          <p:cNvPr id="8" name="正方形/長方形 7">
            <a:extLst>
              <a:ext uri="{FF2B5EF4-FFF2-40B4-BE49-F238E27FC236}">
                <a16:creationId xmlns:a16="http://schemas.microsoft.com/office/drawing/2014/main" id="{0901BF33-CED9-4D91-A4DF-EEBA397D5AB7}"/>
              </a:ext>
            </a:extLst>
          </p:cNvPr>
          <p:cNvSpPr/>
          <p:nvPr/>
        </p:nvSpPr>
        <p:spPr>
          <a:xfrm>
            <a:off x="5078659" y="2996952"/>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サービス等利用計画策定状況　</a:t>
            </a:r>
          </a:p>
        </p:txBody>
      </p:sp>
      <p:graphicFrame>
        <p:nvGraphicFramePr>
          <p:cNvPr id="10" name="グラフ 9">
            <a:extLst>
              <a:ext uri="{FF2B5EF4-FFF2-40B4-BE49-F238E27FC236}">
                <a16:creationId xmlns:a16="http://schemas.microsoft.com/office/drawing/2014/main" id="{AA1DCCAD-2D2B-4E52-B23B-302D33E9978C}"/>
              </a:ext>
            </a:extLst>
          </p:cNvPr>
          <p:cNvGraphicFramePr/>
          <p:nvPr>
            <p:extLst>
              <p:ext uri="{D42A27DB-BD31-4B8C-83A1-F6EECF244321}">
                <p14:modId xmlns:p14="http://schemas.microsoft.com/office/powerpoint/2010/main" val="2182318328"/>
              </p:ext>
            </p:extLst>
          </p:nvPr>
        </p:nvGraphicFramePr>
        <p:xfrm>
          <a:off x="5074754" y="3343335"/>
          <a:ext cx="4249774" cy="1885865"/>
        </p:xfrm>
        <a:graphic>
          <a:graphicData uri="http://schemas.openxmlformats.org/drawingml/2006/chart">
            <c:chart xmlns:c="http://schemas.openxmlformats.org/drawingml/2006/chart" xmlns:r="http://schemas.openxmlformats.org/officeDocument/2006/relationships" r:id="rId3"/>
          </a:graphicData>
        </a:graphic>
      </p:graphicFrame>
      <p:sp>
        <p:nvSpPr>
          <p:cNvPr id="11" name="テキスト ボックス 10">
            <a:extLst>
              <a:ext uri="{FF2B5EF4-FFF2-40B4-BE49-F238E27FC236}">
                <a16:creationId xmlns:a16="http://schemas.microsoft.com/office/drawing/2014/main" id="{1282DA3C-8FF2-4426-8EB2-81B41714CF28}"/>
              </a:ext>
            </a:extLst>
          </p:cNvPr>
          <p:cNvSpPr txBox="1"/>
          <p:nvPr/>
        </p:nvSpPr>
        <p:spPr>
          <a:xfrm>
            <a:off x="7315683" y="2996952"/>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N=1,233</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71956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地域移行についての説明と意向確認</a:t>
            </a:r>
          </a:p>
        </p:txBody>
      </p:sp>
      <p:sp>
        <p:nvSpPr>
          <p:cNvPr id="37" name="正方形/長方形 36"/>
          <p:cNvSpPr/>
          <p:nvPr/>
        </p:nvSpPr>
        <p:spPr>
          <a:xfrm>
            <a:off x="35496" y="550955"/>
            <a:ext cx="9071844" cy="1538803"/>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marR="0" lvl="0" indent="-171450" algn="l" defTabSz="914400" rtl="0" eaLnBrk="1" fontAlgn="auto" latinLnBrk="0" hangingPunct="1">
              <a:lnSpc>
                <a:spcPts val="1500"/>
              </a:lnSpc>
              <a:spcBef>
                <a:spcPts val="0"/>
              </a:spcBef>
              <a:spcAft>
                <a:spcPts val="600"/>
              </a:spcAft>
              <a:buClrTx/>
              <a:buSzTx/>
              <a:buFont typeface="Wingdings" panose="05000000000000000000" pitchFamily="2" charset="2"/>
              <a:buChar char="u"/>
              <a:tabLst/>
              <a:defRPr/>
            </a:pPr>
            <a:r>
              <a:rPr lang="ja-JP" altLang="en-US" sz="1200" dirty="0">
                <a:solidFill>
                  <a:prstClr val="black"/>
                </a:solidFill>
                <a:latin typeface="Meiryo UI" panose="020B0604030504040204" pitchFamily="50" charset="-128"/>
                <a:ea typeface="Meiryo UI" panose="020B0604030504040204" pitchFamily="50" charset="-128"/>
              </a:rPr>
              <a:t>待機者</a:t>
            </a:r>
            <a:r>
              <a:rPr lang="en-US" altLang="ja-JP" sz="1200" dirty="0">
                <a:solidFill>
                  <a:prstClr val="black"/>
                </a:solidFill>
                <a:latin typeface="Meiryo UI" panose="020B0604030504040204" pitchFamily="50" charset="-128"/>
                <a:ea typeface="Meiryo UI" panose="020B0604030504040204" pitchFamily="50" charset="-128"/>
              </a:rPr>
              <a:t>1,233</a:t>
            </a:r>
            <a:r>
              <a:rPr lang="ja-JP" altLang="en-US" sz="1200" dirty="0">
                <a:solidFill>
                  <a:prstClr val="black"/>
                </a:solidFill>
                <a:latin typeface="Meiryo UI" panose="020B0604030504040204" pitchFamily="50" charset="-128"/>
                <a:ea typeface="Meiryo UI" panose="020B0604030504040204" pitchFamily="50" charset="-128"/>
              </a:rPr>
              <a:t>人のうち、</a:t>
            </a:r>
            <a:r>
              <a:rPr lang="en-US" altLang="ja-JP" sz="1200" dirty="0">
                <a:solidFill>
                  <a:prstClr val="black"/>
                </a:solidFill>
                <a:latin typeface="Meiryo UI" panose="020B0604030504040204" pitchFamily="50" charset="-128"/>
                <a:ea typeface="Meiryo UI" panose="020B0604030504040204" pitchFamily="50" charset="-128"/>
              </a:rPr>
              <a:t>40%</a:t>
            </a:r>
            <a:r>
              <a:rPr lang="ja-JP" altLang="en-US" sz="1200" dirty="0">
                <a:solidFill>
                  <a:prstClr val="black"/>
                </a:solidFill>
                <a:latin typeface="Meiryo UI" panose="020B0604030504040204" pitchFamily="50" charset="-128"/>
                <a:ea typeface="Meiryo UI" panose="020B0604030504040204" pitchFamily="50" charset="-128"/>
              </a:rPr>
              <a:t>の</a:t>
            </a:r>
            <a:r>
              <a:rPr lang="en-US" altLang="ja-JP" sz="1200" dirty="0">
                <a:solidFill>
                  <a:prstClr val="black"/>
                </a:solidFill>
                <a:latin typeface="Meiryo UI" panose="020B0604030504040204" pitchFamily="50" charset="-128"/>
                <a:ea typeface="Meiryo UI" panose="020B0604030504040204" pitchFamily="50" charset="-128"/>
              </a:rPr>
              <a:t>498</a:t>
            </a:r>
            <a:r>
              <a:rPr lang="ja-JP" altLang="en-US" sz="1200" dirty="0">
                <a:solidFill>
                  <a:prstClr val="black"/>
                </a:solidFill>
                <a:latin typeface="Meiryo UI" panose="020B0604030504040204" pitchFamily="50" charset="-128"/>
                <a:ea typeface="Meiryo UI" panose="020B0604030504040204" pitchFamily="50" charset="-128"/>
              </a:rPr>
              <a:t>人が地域生活の継続の可能性が検討されないまま待機している。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ts val="1500"/>
              </a:lnSpc>
              <a:spcBef>
                <a:spcPts val="0"/>
              </a:spcBef>
              <a:spcAft>
                <a:spcPts val="600"/>
              </a:spcAft>
              <a:buClrTx/>
              <a:buSzTx/>
              <a:buFont typeface="Wingdings" panose="05000000000000000000" pitchFamily="2" charset="2"/>
              <a:buChar char="u"/>
              <a:tabLst/>
              <a:defRPr/>
            </a:pPr>
            <a:r>
              <a:rPr lang="ja-JP" altLang="en-US" sz="1200" dirty="0">
                <a:solidFill>
                  <a:prstClr val="black"/>
                </a:solidFill>
                <a:latin typeface="Meiryo UI" panose="020B0604030504040204" pitchFamily="50" charset="-128"/>
                <a:ea typeface="Meiryo UI" panose="020B0604030504040204" pitchFamily="50" charset="-128"/>
              </a:rPr>
              <a:t>地域生活の継続の可能性を検討した割合を見ると、サービス等利用計画を策定している場合は、</a:t>
            </a:r>
            <a:r>
              <a:rPr lang="en-US" altLang="ja-JP" sz="1200" dirty="0">
                <a:solidFill>
                  <a:prstClr val="black"/>
                </a:solidFill>
                <a:latin typeface="Meiryo UI" panose="020B0604030504040204" pitchFamily="50" charset="-128"/>
                <a:ea typeface="Meiryo UI" panose="020B0604030504040204" pitchFamily="50" charset="-128"/>
              </a:rPr>
              <a:t>60%</a:t>
            </a:r>
            <a:r>
              <a:rPr lang="ja-JP" altLang="en-US" sz="1200" dirty="0">
                <a:solidFill>
                  <a:prstClr val="black"/>
                </a:solidFill>
                <a:latin typeface="Meiryo UI" panose="020B0604030504040204" pitchFamily="50" charset="-128"/>
                <a:ea typeface="Meiryo UI" panose="020B0604030504040204" pitchFamily="50" charset="-128"/>
              </a:rPr>
              <a:t>以上が検討しているが、セルフプランや計画無しの場合は、検討した割合が</a:t>
            </a:r>
            <a:r>
              <a:rPr lang="en-US" altLang="ja-JP" sz="1200" dirty="0">
                <a:solidFill>
                  <a:prstClr val="black"/>
                </a:solidFill>
                <a:latin typeface="Meiryo UI" panose="020B0604030504040204" pitchFamily="50" charset="-128"/>
                <a:ea typeface="Meiryo UI" panose="020B0604030504040204" pitchFamily="50" charset="-128"/>
              </a:rPr>
              <a:t>40%</a:t>
            </a:r>
            <a:r>
              <a:rPr lang="ja-JP" altLang="en-US" sz="1200" dirty="0">
                <a:solidFill>
                  <a:prstClr val="black"/>
                </a:solidFill>
                <a:latin typeface="Meiryo UI" panose="020B0604030504040204" pitchFamily="50" charset="-128"/>
                <a:ea typeface="Meiryo UI" panose="020B0604030504040204" pitchFamily="50" charset="-128"/>
              </a:rPr>
              <a:t>程度に止まっており、サービス等利用計画を策定していない場合は、地域生活の継続の可能性を検討されないまま待機している割合が高い。</a:t>
            </a:r>
            <a:r>
              <a:rPr lang="ja-JP" altLang="en-US" sz="1200" dirty="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検討の有無が不明の</a:t>
            </a:r>
            <a:r>
              <a:rPr lang="en-US" altLang="ja-JP" sz="1200" dirty="0">
                <a:solidFill>
                  <a:schemeClr val="tx1"/>
                </a:solidFill>
                <a:latin typeface="Meiryo UI" panose="020B0604030504040204" pitchFamily="50" charset="-128"/>
                <a:ea typeface="Meiryo UI" panose="020B0604030504040204" pitchFamily="50" charset="-128"/>
              </a:rPr>
              <a:t>8</a:t>
            </a:r>
            <a:r>
              <a:rPr lang="ja-JP" altLang="en-US" sz="1200" dirty="0">
                <a:solidFill>
                  <a:schemeClr val="tx1"/>
                </a:solidFill>
                <a:latin typeface="Meiryo UI" panose="020B0604030504040204" pitchFamily="50" charset="-128"/>
                <a:ea typeface="Meiryo UI" panose="020B0604030504040204" pitchFamily="50" charset="-128"/>
              </a:rPr>
              <a:t>人は「検討していない」に含んでいる。）</a:t>
            </a:r>
          </a:p>
        </p:txBody>
      </p:sp>
      <p:sp>
        <p:nvSpPr>
          <p:cNvPr id="2" name="スライド番号プレースホルダー 1"/>
          <p:cNvSpPr>
            <a:spLocks noGrp="1"/>
          </p:cNvSpPr>
          <p:nvPr>
            <p:ph type="sldNum" sz="quarter" idx="12"/>
          </p:nvPr>
        </p:nvSpPr>
        <p:spPr>
          <a:xfrm>
            <a:off x="6873058" y="6453336"/>
            <a:ext cx="2133600" cy="365125"/>
          </a:xfrm>
        </p:spPr>
        <p:txBody>
          <a:bodyPr/>
          <a:lstStyle/>
          <a:p>
            <a:fld id="{1C2C60DF-5D73-46A2-8FFF-B4A756D3B2D0}" type="slidenum">
              <a:rPr lang="ja-JP" altLang="en-US" smtClean="0"/>
              <a:pPr/>
              <a:t>8</a:t>
            </a:fld>
            <a:endParaRPr lang="ja-JP" altLang="en-US" dirty="0"/>
          </a:p>
        </p:txBody>
      </p:sp>
      <p:graphicFrame>
        <p:nvGraphicFramePr>
          <p:cNvPr id="12" name="グラフ 11">
            <a:extLst>
              <a:ext uri="{FF2B5EF4-FFF2-40B4-BE49-F238E27FC236}">
                <a16:creationId xmlns:a16="http://schemas.microsoft.com/office/drawing/2014/main" id="{AE4D8B24-A00F-4AAB-A268-E769E2CCCEA4}"/>
              </a:ext>
            </a:extLst>
          </p:cNvPr>
          <p:cNvGraphicFramePr/>
          <p:nvPr>
            <p:extLst>
              <p:ext uri="{D42A27DB-BD31-4B8C-83A1-F6EECF244321}">
                <p14:modId xmlns:p14="http://schemas.microsoft.com/office/powerpoint/2010/main" val="758786798"/>
              </p:ext>
            </p:extLst>
          </p:nvPr>
        </p:nvGraphicFramePr>
        <p:xfrm>
          <a:off x="35496" y="3407199"/>
          <a:ext cx="4319314" cy="2121006"/>
        </p:xfrm>
        <a:graphic>
          <a:graphicData uri="http://schemas.openxmlformats.org/drawingml/2006/chart">
            <c:chart xmlns:c="http://schemas.openxmlformats.org/drawingml/2006/chart" xmlns:r="http://schemas.openxmlformats.org/officeDocument/2006/relationships" r:id="rId3"/>
          </a:graphicData>
        </a:graphic>
      </p:graphicFrame>
      <p:sp>
        <p:nvSpPr>
          <p:cNvPr id="13" name="正方形/長方形 12">
            <a:extLst>
              <a:ext uri="{FF2B5EF4-FFF2-40B4-BE49-F238E27FC236}">
                <a16:creationId xmlns:a16="http://schemas.microsoft.com/office/drawing/2014/main" id="{B3766048-6CFB-4CE2-A0A7-5F6EB14A2683}"/>
              </a:ext>
            </a:extLst>
          </p:cNvPr>
          <p:cNvSpPr/>
          <p:nvPr/>
        </p:nvSpPr>
        <p:spPr>
          <a:xfrm>
            <a:off x="323528" y="2889230"/>
            <a:ext cx="2376264"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地域生活の継続の可能性の検討</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F9F44E9F-EC33-4C4B-AE00-216852272C40}"/>
              </a:ext>
            </a:extLst>
          </p:cNvPr>
          <p:cNvSpPr txBox="1"/>
          <p:nvPr/>
        </p:nvSpPr>
        <p:spPr>
          <a:xfrm>
            <a:off x="2771800" y="2889230"/>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N=1,233</a:t>
            </a:r>
            <a:endParaRPr kumimoji="1" lang="ja-JP" altLang="en-US" sz="1200" b="1" dirty="0">
              <a:latin typeface="Calibri" panose="020F0502020204030204" pitchFamily="34" charset="0"/>
              <a:cs typeface="Calibri" panose="020F0502020204030204" pitchFamily="34" charset="0"/>
            </a:endParaRPr>
          </a:p>
        </p:txBody>
      </p:sp>
      <p:graphicFrame>
        <p:nvGraphicFramePr>
          <p:cNvPr id="17" name="グラフ 16">
            <a:extLst>
              <a:ext uri="{FF2B5EF4-FFF2-40B4-BE49-F238E27FC236}">
                <a16:creationId xmlns:a16="http://schemas.microsoft.com/office/drawing/2014/main" id="{FEFBDC53-2136-4907-A126-513E74C82785}"/>
              </a:ext>
            </a:extLst>
          </p:cNvPr>
          <p:cNvGraphicFramePr/>
          <p:nvPr>
            <p:extLst>
              <p:ext uri="{D42A27DB-BD31-4B8C-83A1-F6EECF244321}">
                <p14:modId xmlns:p14="http://schemas.microsoft.com/office/powerpoint/2010/main" val="3163471133"/>
              </p:ext>
            </p:extLst>
          </p:nvPr>
        </p:nvGraphicFramePr>
        <p:xfrm>
          <a:off x="4139952" y="3334970"/>
          <a:ext cx="4536504" cy="2326278"/>
        </p:xfrm>
        <a:graphic>
          <a:graphicData uri="http://schemas.openxmlformats.org/drawingml/2006/chart">
            <c:chart xmlns:c="http://schemas.openxmlformats.org/drawingml/2006/chart" xmlns:r="http://schemas.openxmlformats.org/officeDocument/2006/relationships" r:id="rId4"/>
          </a:graphicData>
        </a:graphic>
      </p:graphicFrame>
      <p:sp>
        <p:nvSpPr>
          <p:cNvPr id="18" name="正方形/長方形 17">
            <a:extLst>
              <a:ext uri="{FF2B5EF4-FFF2-40B4-BE49-F238E27FC236}">
                <a16:creationId xmlns:a16="http://schemas.microsoft.com/office/drawing/2014/main" id="{79A1331D-9D3A-49B6-8485-946E4F26DDBD}"/>
              </a:ext>
            </a:extLst>
          </p:cNvPr>
          <p:cNvSpPr/>
          <p:nvPr/>
        </p:nvSpPr>
        <p:spPr>
          <a:xfrm>
            <a:off x="4588908" y="2873561"/>
            <a:ext cx="3069383"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計画策定状況ごとの地域生活の継続の検討</a:t>
            </a:r>
          </a:p>
        </p:txBody>
      </p:sp>
      <p:sp>
        <p:nvSpPr>
          <p:cNvPr id="19" name="テキスト ボックス 18">
            <a:extLst>
              <a:ext uri="{FF2B5EF4-FFF2-40B4-BE49-F238E27FC236}">
                <a16:creationId xmlns:a16="http://schemas.microsoft.com/office/drawing/2014/main" id="{8EA820FD-A077-4A6F-81EA-328C5A7A8335}"/>
              </a:ext>
            </a:extLst>
          </p:cNvPr>
          <p:cNvSpPr txBox="1"/>
          <p:nvPr/>
        </p:nvSpPr>
        <p:spPr>
          <a:xfrm>
            <a:off x="7884368" y="2842783"/>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N=1,233</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49759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地域生活の検討について</a:t>
            </a:r>
          </a:p>
        </p:txBody>
      </p:sp>
      <p:sp>
        <p:nvSpPr>
          <p:cNvPr id="37" name="正方形/長方形 36"/>
          <p:cNvSpPr/>
          <p:nvPr/>
        </p:nvSpPr>
        <p:spPr>
          <a:xfrm>
            <a:off x="35496" y="550955"/>
            <a:ext cx="9071844" cy="1149854"/>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spcAft>
                <a:spcPts val="600"/>
              </a:spcAft>
              <a:buFont typeface="Wingdings" panose="05000000000000000000" pitchFamily="2" charset="2"/>
              <a:buChar char="u"/>
              <a:defRPr/>
            </a:pPr>
            <a:r>
              <a:rPr lang="ja-JP" altLang="en-US" sz="1200" dirty="0">
                <a:solidFill>
                  <a:schemeClr val="tx1"/>
                </a:solidFill>
                <a:latin typeface="Meiryo UI" panose="020B0604030504040204" pitchFamily="50" charset="-128"/>
                <a:ea typeface="Meiryo UI" panose="020B0604030504040204" pitchFamily="50" charset="-128"/>
              </a:rPr>
              <a:t>地域生活の継続の可能性を検討した</a:t>
            </a:r>
            <a:r>
              <a:rPr lang="en-US" altLang="ja-JP" sz="1200" dirty="0">
                <a:solidFill>
                  <a:schemeClr val="tx1"/>
                </a:solidFill>
                <a:latin typeface="Meiryo UI" panose="020B0604030504040204" pitchFamily="50" charset="-128"/>
                <a:ea typeface="Meiryo UI" panose="020B0604030504040204" pitchFamily="50" charset="-128"/>
              </a:rPr>
              <a:t>727</a:t>
            </a:r>
            <a:r>
              <a:rPr lang="ja-JP" altLang="en-US" sz="1200" dirty="0">
                <a:solidFill>
                  <a:schemeClr val="tx1"/>
                </a:solidFill>
                <a:latin typeface="Meiryo UI" panose="020B0604030504040204" pitchFamily="50" charset="-128"/>
                <a:ea typeface="Meiryo UI" panose="020B0604030504040204" pitchFamily="50" charset="-128"/>
              </a:rPr>
              <a:t>人について、検討した内容を見ると、「計画相談員と協議した」が最も多く、</a:t>
            </a:r>
            <a:r>
              <a:rPr lang="en-US" altLang="ja-JP" sz="1200" dirty="0">
                <a:solidFill>
                  <a:schemeClr val="tx1"/>
                </a:solidFill>
                <a:latin typeface="Meiryo UI" panose="020B0604030504040204" pitchFamily="50" charset="-128"/>
                <a:ea typeface="Meiryo UI" panose="020B0604030504040204" pitchFamily="50" charset="-128"/>
              </a:rPr>
              <a:t>395</a:t>
            </a:r>
            <a:r>
              <a:rPr lang="ja-JP" altLang="en-US" sz="1200" dirty="0">
                <a:solidFill>
                  <a:schemeClr val="tx1"/>
                </a:solidFill>
                <a:latin typeface="Meiryo UI" panose="020B0604030504040204" pitchFamily="50" charset="-128"/>
                <a:ea typeface="Meiryo UI" panose="020B0604030504040204" pitchFamily="50" charset="-128"/>
              </a:rPr>
              <a:t>人であった。</a:t>
            </a:r>
            <a:endParaRPr lang="en-US" altLang="ja-JP" sz="1200" dirty="0">
              <a:solidFill>
                <a:schemeClr val="tx1"/>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schemeClr val="tx1"/>
                </a:solidFill>
                <a:latin typeface="Meiryo UI" panose="020B0604030504040204" pitchFamily="50" charset="-128"/>
                <a:ea typeface="Meiryo UI" panose="020B0604030504040204" pitchFamily="50" charset="-128"/>
              </a:rPr>
              <a:t>検討した結果として、「施設入所に向けて調整中」であるのは</a:t>
            </a:r>
            <a:r>
              <a:rPr lang="en-US" altLang="ja-JP" sz="1200" dirty="0">
                <a:solidFill>
                  <a:schemeClr val="tx1"/>
                </a:solidFill>
                <a:latin typeface="Meiryo UI" panose="020B0604030504040204" pitchFamily="50" charset="-128"/>
                <a:ea typeface="Meiryo UI" panose="020B0604030504040204" pitchFamily="50" charset="-128"/>
              </a:rPr>
              <a:t>47%</a:t>
            </a:r>
            <a:r>
              <a:rPr lang="ja-JP" altLang="en-US" sz="1200" dirty="0">
                <a:solidFill>
                  <a:schemeClr val="tx1"/>
                </a:solidFill>
                <a:latin typeface="Meiryo UI" panose="020B0604030504040204" pitchFamily="50" charset="-128"/>
                <a:ea typeface="Meiryo UI" panose="020B0604030504040204" pitchFamily="50" charset="-128"/>
              </a:rPr>
              <a:t>の</a:t>
            </a:r>
            <a:r>
              <a:rPr lang="en-US" altLang="ja-JP" sz="1200" dirty="0">
                <a:solidFill>
                  <a:schemeClr val="tx1"/>
                </a:solidFill>
                <a:latin typeface="Meiryo UI" panose="020B0604030504040204" pitchFamily="50" charset="-128"/>
                <a:ea typeface="Meiryo UI" panose="020B0604030504040204" pitchFamily="50" charset="-128"/>
              </a:rPr>
              <a:t>339</a:t>
            </a:r>
            <a:r>
              <a:rPr lang="ja-JP" altLang="en-US" sz="1200" dirty="0">
                <a:solidFill>
                  <a:schemeClr val="tx1"/>
                </a:solidFill>
                <a:latin typeface="Meiryo UI" panose="020B0604030504040204" pitchFamily="50" charset="-128"/>
                <a:ea typeface="Meiryo UI" panose="020B0604030504040204" pitchFamily="50" charset="-128"/>
              </a:rPr>
              <a:t>人、「地域生活の継続に向けて調整中」が</a:t>
            </a:r>
            <a:r>
              <a:rPr lang="en-US" altLang="ja-JP" sz="1200" dirty="0">
                <a:solidFill>
                  <a:schemeClr val="tx1"/>
                </a:solidFill>
                <a:latin typeface="Meiryo UI" panose="020B0604030504040204" pitchFamily="50" charset="-128"/>
                <a:ea typeface="Meiryo UI" panose="020B0604030504040204" pitchFamily="50" charset="-128"/>
              </a:rPr>
              <a:t>13%</a:t>
            </a:r>
            <a:r>
              <a:rPr lang="ja-JP" altLang="en-US" sz="1200" dirty="0">
                <a:solidFill>
                  <a:schemeClr val="tx1"/>
                </a:solidFill>
                <a:latin typeface="Meiryo UI" panose="020B0604030504040204" pitchFamily="50" charset="-128"/>
                <a:ea typeface="Meiryo UI" panose="020B0604030504040204" pitchFamily="50" charset="-128"/>
              </a:rPr>
              <a:t>の</a:t>
            </a:r>
            <a:r>
              <a:rPr lang="en-US" altLang="ja-JP" sz="1200" dirty="0">
                <a:solidFill>
                  <a:schemeClr val="tx1"/>
                </a:solidFill>
                <a:latin typeface="Meiryo UI" panose="020B0604030504040204" pitchFamily="50" charset="-128"/>
                <a:ea typeface="Meiryo UI" panose="020B0604030504040204" pitchFamily="50" charset="-128"/>
              </a:rPr>
              <a:t>98</a:t>
            </a:r>
            <a:r>
              <a:rPr lang="ja-JP" altLang="en-US" sz="1200" dirty="0">
                <a:solidFill>
                  <a:schemeClr val="tx1"/>
                </a:solidFill>
                <a:latin typeface="Meiryo UI" panose="020B0604030504040204" pitchFamily="50" charset="-128"/>
                <a:ea typeface="Meiryo UI" panose="020B0604030504040204" pitchFamily="50" charset="-128"/>
              </a:rPr>
              <a:t>人であった。</a:t>
            </a:r>
            <a:r>
              <a:rPr lang="en-US" altLang="ja-JP" sz="1200" dirty="0">
                <a:solidFill>
                  <a:schemeClr val="tx1"/>
                </a:solidFill>
                <a:latin typeface="Meiryo UI" panose="020B0604030504040204" pitchFamily="50" charset="-128"/>
                <a:ea typeface="Meiryo UI" panose="020B0604030504040204" pitchFamily="50" charset="-128"/>
              </a:rPr>
              <a:t>30%</a:t>
            </a:r>
            <a:r>
              <a:rPr lang="ja-JP" altLang="en-US" sz="1200" dirty="0">
                <a:solidFill>
                  <a:schemeClr val="tx1"/>
                </a:solidFill>
                <a:latin typeface="Meiryo UI" panose="020B0604030504040204" pitchFamily="50" charset="-128"/>
                <a:ea typeface="Meiryo UI" panose="020B0604030504040204" pitchFamily="50" charset="-128"/>
              </a:rPr>
              <a:t>の</a:t>
            </a:r>
            <a:r>
              <a:rPr lang="en-US" altLang="ja-JP" sz="1200" dirty="0">
                <a:solidFill>
                  <a:schemeClr val="tx1"/>
                </a:solidFill>
                <a:latin typeface="Meiryo UI" panose="020B0604030504040204" pitchFamily="50" charset="-128"/>
                <a:ea typeface="Meiryo UI" panose="020B0604030504040204" pitchFamily="50" charset="-128"/>
              </a:rPr>
              <a:t>216</a:t>
            </a:r>
            <a:r>
              <a:rPr lang="ja-JP" altLang="en-US" sz="1200" dirty="0">
                <a:solidFill>
                  <a:schemeClr val="tx1"/>
                </a:solidFill>
                <a:latin typeface="Meiryo UI" panose="020B0604030504040204" pitchFamily="50" charset="-128"/>
                <a:ea typeface="Meiryo UI" panose="020B0604030504040204" pitchFamily="50" charset="-128"/>
              </a:rPr>
              <a:t>人は「施設入所と地域生活の継続を併せて調整中」であった。</a:t>
            </a:r>
            <a:endParaRPr lang="en-US" altLang="ja-JP" sz="1200" dirty="0">
              <a:solidFill>
                <a:schemeClr val="tx1"/>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schemeClr val="tx1"/>
                </a:solidFill>
                <a:latin typeface="Meiryo UI" panose="020B0604030504040204" pitchFamily="50" charset="-128"/>
                <a:ea typeface="Meiryo UI" panose="020B0604030504040204" pitchFamily="50" charset="-128"/>
              </a:rPr>
              <a:t>地域生活の継続の可能性を検討していない</a:t>
            </a:r>
            <a:r>
              <a:rPr lang="en-US" altLang="ja-JP" sz="1200" dirty="0">
                <a:solidFill>
                  <a:schemeClr val="tx1"/>
                </a:solidFill>
                <a:latin typeface="Meiryo UI" panose="020B0604030504040204" pitchFamily="50" charset="-128"/>
                <a:ea typeface="Meiryo UI" panose="020B0604030504040204" pitchFamily="50" charset="-128"/>
              </a:rPr>
              <a:t>498</a:t>
            </a:r>
            <a:r>
              <a:rPr lang="ja-JP" altLang="en-US" sz="1200" dirty="0">
                <a:solidFill>
                  <a:schemeClr val="tx1"/>
                </a:solidFill>
                <a:latin typeface="Meiryo UI" panose="020B0604030504040204" pitchFamily="50" charset="-128"/>
                <a:ea typeface="Meiryo UI" panose="020B0604030504040204" pitchFamily="50" charset="-128"/>
              </a:rPr>
              <a:t>人について、検討しなかった理由を見ると、「現在は地域生活ができており、本人や家族も今すぐの入所を希望していない」が</a:t>
            </a:r>
            <a:r>
              <a:rPr lang="en-US" altLang="ja-JP" sz="1200" dirty="0">
                <a:solidFill>
                  <a:schemeClr val="tx1"/>
                </a:solidFill>
                <a:latin typeface="Meiryo UI" panose="020B0604030504040204" pitchFamily="50" charset="-128"/>
                <a:ea typeface="Meiryo UI" panose="020B0604030504040204" pitchFamily="50" charset="-128"/>
              </a:rPr>
              <a:t>41%</a:t>
            </a:r>
            <a:r>
              <a:rPr lang="ja-JP" altLang="en-US" sz="1200" dirty="0">
                <a:solidFill>
                  <a:schemeClr val="tx1"/>
                </a:solidFill>
                <a:latin typeface="Meiryo UI" panose="020B0604030504040204" pitchFamily="50" charset="-128"/>
                <a:ea typeface="Meiryo UI" panose="020B0604030504040204" pitchFamily="50" charset="-128"/>
              </a:rPr>
              <a:t>の</a:t>
            </a:r>
            <a:r>
              <a:rPr lang="en-US" altLang="ja-JP" sz="1200" dirty="0">
                <a:solidFill>
                  <a:schemeClr val="tx1"/>
                </a:solidFill>
                <a:latin typeface="Meiryo UI" panose="020B0604030504040204" pitchFamily="50" charset="-128"/>
                <a:ea typeface="Meiryo UI" panose="020B0604030504040204" pitchFamily="50" charset="-128"/>
              </a:rPr>
              <a:t>206</a:t>
            </a:r>
            <a:r>
              <a:rPr lang="ja-JP" altLang="en-US" sz="1200" dirty="0">
                <a:solidFill>
                  <a:schemeClr val="tx1"/>
                </a:solidFill>
                <a:latin typeface="Meiryo UI" panose="020B0604030504040204" pitchFamily="50" charset="-128"/>
                <a:ea typeface="Meiryo UI" panose="020B0604030504040204" pitchFamily="50" charset="-128"/>
              </a:rPr>
              <a:t>人であった。　</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9</a:t>
            </a:fld>
            <a:endParaRPr lang="ja-JP" altLang="en-US" dirty="0"/>
          </a:p>
        </p:txBody>
      </p:sp>
      <p:graphicFrame>
        <p:nvGraphicFramePr>
          <p:cNvPr id="5" name="グラフ 4">
            <a:extLst>
              <a:ext uri="{FF2B5EF4-FFF2-40B4-BE49-F238E27FC236}">
                <a16:creationId xmlns:a16="http://schemas.microsoft.com/office/drawing/2014/main" id="{CA5CAABB-FD52-E7F3-F5B3-BD8B26545E98}"/>
              </a:ext>
            </a:extLst>
          </p:cNvPr>
          <p:cNvGraphicFramePr/>
          <p:nvPr>
            <p:extLst>
              <p:ext uri="{D42A27DB-BD31-4B8C-83A1-F6EECF244321}">
                <p14:modId xmlns:p14="http://schemas.microsoft.com/office/powerpoint/2010/main" val="3271812957"/>
              </p:ext>
            </p:extLst>
          </p:nvPr>
        </p:nvGraphicFramePr>
        <p:xfrm>
          <a:off x="4519386" y="2125112"/>
          <a:ext cx="4624614" cy="2151883"/>
        </p:xfrm>
        <a:graphic>
          <a:graphicData uri="http://schemas.openxmlformats.org/drawingml/2006/chart">
            <c:chart xmlns:c="http://schemas.openxmlformats.org/drawingml/2006/chart" xmlns:r="http://schemas.openxmlformats.org/officeDocument/2006/relationships" r:id="rId3"/>
          </a:graphicData>
        </a:graphic>
      </p:graphicFrame>
      <p:sp>
        <p:nvSpPr>
          <p:cNvPr id="7" name="正方形/長方形 6">
            <a:extLst>
              <a:ext uri="{FF2B5EF4-FFF2-40B4-BE49-F238E27FC236}">
                <a16:creationId xmlns:a16="http://schemas.microsoft.com/office/drawing/2014/main" id="{EA54C81C-B526-2DBA-8CF5-3EBB4ED5EB32}"/>
              </a:ext>
            </a:extLst>
          </p:cNvPr>
          <p:cNvSpPr/>
          <p:nvPr/>
        </p:nvSpPr>
        <p:spPr>
          <a:xfrm>
            <a:off x="4746738" y="1775513"/>
            <a:ext cx="2376264"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検討した結果</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9" name="グラフ 8">
            <a:extLst>
              <a:ext uri="{FF2B5EF4-FFF2-40B4-BE49-F238E27FC236}">
                <a16:creationId xmlns:a16="http://schemas.microsoft.com/office/drawing/2014/main" id="{4606A1AA-E4AD-83BD-FF88-FACD078AD299}"/>
              </a:ext>
            </a:extLst>
          </p:cNvPr>
          <p:cNvGraphicFramePr/>
          <p:nvPr>
            <p:extLst>
              <p:ext uri="{D42A27DB-BD31-4B8C-83A1-F6EECF244321}">
                <p14:modId xmlns:p14="http://schemas.microsoft.com/office/powerpoint/2010/main" val="1322764057"/>
              </p:ext>
            </p:extLst>
          </p:nvPr>
        </p:nvGraphicFramePr>
        <p:xfrm>
          <a:off x="4415230" y="4674531"/>
          <a:ext cx="4728770" cy="2046944"/>
        </p:xfrm>
        <a:graphic>
          <a:graphicData uri="http://schemas.openxmlformats.org/drawingml/2006/chart">
            <c:chart xmlns:c="http://schemas.openxmlformats.org/drawingml/2006/chart" xmlns:r="http://schemas.openxmlformats.org/officeDocument/2006/relationships" r:id="rId4"/>
          </a:graphicData>
        </a:graphic>
      </p:graphicFrame>
      <p:sp>
        <p:nvSpPr>
          <p:cNvPr id="10" name="正方形/長方形 9">
            <a:extLst>
              <a:ext uri="{FF2B5EF4-FFF2-40B4-BE49-F238E27FC236}">
                <a16:creationId xmlns:a16="http://schemas.microsoft.com/office/drawing/2014/main" id="{660134A8-B5A8-E144-DDD5-A09B8ACBD4BF}"/>
              </a:ext>
            </a:extLst>
          </p:cNvPr>
          <p:cNvSpPr/>
          <p:nvPr/>
        </p:nvSpPr>
        <p:spPr>
          <a:xfrm>
            <a:off x="4745176" y="4449127"/>
            <a:ext cx="2726900" cy="22540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検討しなかった理由</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5DC5E24D-C722-2300-5686-6BFA85F7076E}"/>
              </a:ext>
            </a:extLst>
          </p:cNvPr>
          <p:cNvSpPr txBox="1"/>
          <p:nvPr/>
        </p:nvSpPr>
        <p:spPr>
          <a:xfrm>
            <a:off x="6719500" y="2085855"/>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727</a:t>
            </a:r>
            <a:endParaRPr kumimoji="1" lang="ja-JP" altLang="en-US" sz="1200" b="1" dirty="0">
              <a:latin typeface="Calibri" panose="020F0502020204030204" pitchFamily="34" charset="0"/>
              <a:cs typeface="Calibri" panose="020F0502020204030204" pitchFamily="34" charset="0"/>
            </a:endParaRPr>
          </a:p>
        </p:txBody>
      </p:sp>
      <p:sp>
        <p:nvSpPr>
          <p:cNvPr id="11" name="テキスト ボックス 10">
            <a:extLst>
              <a:ext uri="{FF2B5EF4-FFF2-40B4-BE49-F238E27FC236}">
                <a16:creationId xmlns:a16="http://schemas.microsoft.com/office/drawing/2014/main" id="{BE5C9334-2EBE-1518-BAB3-D1D5B44C76A7}"/>
              </a:ext>
            </a:extLst>
          </p:cNvPr>
          <p:cNvSpPr txBox="1"/>
          <p:nvPr/>
        </p:nvSpPr>
        <p:spPr>
          <a:xfrm>
            <a:off x="6117219" y="4726915"/>
            <a:ext cx="67007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N=498</a:t>
            </a:r>
            <a:endParaRPr kumimoji="1" lang="ja-JP" altLang="en-US" sz="1200" b="1" dirty="0">
              <a:latin typeface="Calibri" panose="020F0502020204030204" pitchFamily="34" charset="0"/>
              <a:cs typeface="Calibri" panose="020F0502020204030204" pitchFamily="34" charset="0"/>
            </a:endParaRPr>
          </a:p>
        </p:txBody>
      </p:sp>
      <p:graphicFrame>
        <p:nvGraphicFramePr>
          <p:cNvPr id="16" name="表 15">
            <a:extLst>
              <a:ext uri="{FF2B5EF4-FFF2-40B4-BE49-F238E27FC236}">
                <a16:creationId xmlns:a16="http://schemas.microsoft.com/office/drawing/2014/main" id="{3655C6C7-AD94-4443-8910-9D68F825B22E}"/>
              </a:ext>
            </a:extLst>
          </p:cNvPr>
          <p:cNvGraphicFramePr>
            <a:graphicFrameLocks noGrp="1"/>
          </p:cNvGraphicFramePr>
          <p:nvPr>
            <p:extLst>
              <p:ext uri="{D42A27DB-BD31-4B8C-83A1-F6EECF244321}">
                <p14:modId xmlns:p14="http://schemas.microsoft.com/office/powerpoint/2010/main" val="3349080596"/>
              </p:ext>
            </p:extLst>
          </p:nvPr>
        </p:nvGraphicFramePr>
        <p:xfrm>
          <a:off x="179512" y="2124444"/>
          <a:ext cx="4060520" cy="2744716"/>
        </p:xfrm>
        <a:graphic>
          <a:graphicData uri="http://schemas.openxmlformats.org/drawingml/2006/table">
            <a:tbl>
              <a:tblPr>
                <a:tableStyleId>{BDBED569-4797-4DF1-A0F4-6AAB3CD982D8}</a:tableStyleId>
              </a:tblPr>
              <a:tblGrid>
                <a:gridCol w="3664144">
                  <a:extLst>
                    <a:ext uri="{9D8B030D-6E8A-4147-A177-3AD203B41FA5}">
                      <a16:colId xmlns:a16="http://schemas.microsoft.com/office/drawing/2014/main" val="2807385868"/>
                    </a:ext>
                  </a:extLst>
                </a:gridCol>
                <a:gridCol w="396376">
                  <a:extLst>
                    <a:ext uri="{9D8B030D-6E8A-4147-A177-3AD203B41FA5}">
                      <a16:colId xmlns:a16="http://schemas.microsoft.com/office/drawing/2014/main" val="1198061211"/>
                    </a:ext>
                  </a:extLst>
                </a:gridCol>
              </a:tblGrid>
              <a:tr h="211132">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自立支援協議会等の会議で検討した</a:t>
                      </a:r>
                    </a:p>
                  </a:txBody>
                  <a:tcPr marL="6350" marR="6350" marT="6350" marB="0" anchor="ctr">
                    <a:solidFill>
                      <a:schemeClr val="accent1">
                        <a:lumMod val="20000"/>
                        <a:lumOff val="80000"/>
                      </a:schemeClr>
                    </a:solidFill>
                  </a:tcPr>
                </a:tc>
                <a:tc>
                  <a:txBody>
                    <a:bodyPr/>
                    <a:lstStyle/>
                    <a:p>
                      <a:pPr algn="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1</a:t>
                      </a:r>
                    </a:p>
                  </a:txBody>
                  <a:tcPr marL="9525" marR="9525" marT="9525" marB="0" anchor="ctr">
                    <a:noFill/>
                  </a:tcPr>
                </a:tc>
                <a:extLst>
                  <a:ext uri="{0D108BD9-81ED-4DB2-BD59-A6C34878D82A}">
                    <a16:rowId xmlns:a16="http://schemas.microsoft.com/office/drawing/2014/main" val="506930914"/>
                  </a:ext>
                </a:extLst>
              </a:tr>
              <a:tr h="211132">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モニタリング会議等のケースカンファレンスで確認した</a:t>
                      </a:r>
                    </a:p>
                  </a:txBody>
                  <a:tcPr marL="6350" marR="6350" marT="6350" marB="0" anchor="ctr">
                    <a:solidFill>
                      <a:schemeClr val="accent1">
                        <a:lumMod val="20000"/>
                        <a:lumOff val="80000"/>
                      </a:schemeClr>
                    </a:solidFill>
                  </a:tcPr>
                </a:tc>
                <a:tc>
                  <a:txBody>
                    <a:bodyPr/>
                    <a:lstStyle/>
                    <a:p>
                      <a:pPr algn="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37</a:t>
                      </a:r>
                    </a:p>
                  </a:txBody>
                  <a:tcPr marL="9525" marR="9525" marT="9525" marB="0" anchor="ctr">
                    <a:noFill/>
                  </a:tcPr>
                </a:tc>
                <a:extLst>
                  <a:ext uri="{0D108BD9-81ED-4DB2-BD59-A6C34878D82A}">
                    <a16:rowId xmlns:a16="http://schemas.microsoft.com/office/drawing/2014/main" val="780362062"/>
                  </a:ext>
                </a:extLst>
              </a:tr>
              <a:tr h="211132">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グループホームの体験利用、入居等により検討した</a:t>
                      </a:r>
                    </a:p>
                  </a:txBody>
                  <a:tcPr marL="6350" marR="6350" marT="6350" marB="0" anchor="ctr">
                    <a:solidFill>
                      <a:schemeClr val="accent1">
                        <a:lumMod val="20000"/>
                        <a:lumOff val="80000"/>
                      </a:schemeClr>
                    </a:solidFill>
                  </a:tcPr>
                </a:tc>
                <a:tc>
                  <a:txBody>
                    <a:bodyPr/>
                    <a:lstStyle/>
                    <a:p>
                      <a:pPr algn="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132</a:t>
                      </a:r>
                    </a:p>
                  </a:txBody>
                  <a:tcPr marL="9525" marR="9525" marT="9525" marB="0" anchor="ctr">
                    <a:noFill/>
                  </a:tcPr>
                </a:tc>
                <a:extLst>
                  <a:ext uri="{0D108BD9-81ED-4DB2-BD59-A6C34878D82A}">
                    <a16:rowId xmlns:a16="http://schemas.microsoft.com/office/drawing/2014/main" val="2999728482"/>
                  </a:ext>
                </a:extLst>
              </a:tr>
              <a:tr h="211132">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グループホームの見学等により検討した</a:t>
                      </a:r>
                    </a:p>
                  </a:txBody>
                  <a:tcPr marL="6350" marR="6350" marT="6350" marB="0" anchor="ctr">
                    <a:solidFill>
                      <a:schemeClr val="accent1">
                        <a:lumMod val="20000"/>
                        <a:lumOff val="80000"/>
                      </a:schemeClr>
                    </a:solidFill>
                  </a:tcPr>
                </a:tc>
                <a:tc>
                  <a:txBody>
                    <a:bodyPr/>
                    <a:lstStyle/>
                    <a:p>
                      <a:pPr algn="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21</a:t>
                      </a:r>
                    </a:p>
                  </a:txBody>
                  <a:tcPr marL="9525" marR="9525" marT="9525" marB="0" anchor="ctr">
                    <a:noFill/>
                  </a:tcPr>
                </a:tc>
                <a:extLst>
                  <a:ext uri="{0D108BD9-81ED-4DB2-BD59-A6C34878D82A}">
                    <a16:rowId xmlns:a16="http://schemas.microsoft.com/office/drawing/2014/main" val="2194114126"/>
                  </a:ext>
                </a:extLst>
              </a:tr>
              <a:tr h="211132">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短期入所の利用により検討した</a:t>
                      </a:r>
                    </a:p>
                  </a:txBody>
                  <a:tcPr marL="6350" marR="6350" marT="6350" marB="0" anchor="ctr">
                    <a:solidFill>
                      <a:schemeClr val="accent1">
                        <a:lumMod val="20000"/>
                        <a:lumOff val="80000"/>
                      </a:schemeClr>
                    </a:solidFill>
                  </a:tcPr>
                </a:tc>
                <a:tc>
                  <a:txBody>
                    <a:bodyPr/>
                    <a:lstStyle/>
                    <a:p>
                      <a:pPr algn="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128</a:t>
                      </a:r>
                    </a:p>
                  </a:txBody>
                  <a:tcPr marL="9525" marR="9525" marT="9525" marB="0" anchor="ctr">
                    <a:noFill/>
                  </a:tcPr>
                </a:tc>
                <a:extLst>
                  <a:ext uri="{0D108BD9-81ED-4DB2-BD59-A6C34878D82A}">
                    <a16:rowId xmlns:a16="http://schemas.microsoft.com/office/drawing/2014/main" val="1634526378"/>
                  </a:ext>
                </a:extLst>
              </a:tr>
              <a:tr h="211132">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生活介護等の通所サービスの利用により検討した</a:t>
                      </a:r>
                    </a:p>
                  </a:txBody>
                  <a:tcPr marL="6350" marR="6350" marT="6350" marB="0" anchor="ctr">
                    <a:solidFill>
                      <a:schemeClr val="accent1">
                        <a:lumMod val="20000"/>
                        <a:lumOff val="80000"/>
                      </a:schemeClr>
                    </a:solidFill>
                  </a:tcPr>
                </a:tc>
                <a:tc>
                  <a:txBody>
                    <a:bodyPr/>
                    <a:lstStyle/>
                    <a:p>
                      <a:pPr algn="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100</a:t>
                      </a:r>
                    </a:p>
                  </a:txBody>
                  <a:tcPr marL="9525" marR="9525" marT="9525" marB="0" anchor="ctr">
                    <a:noFill/>
                  </a:tcPr>
                </a:tc>
                <a:extLst>
                  <a:ext uri="{0D108BD9-81ED-4DB2-BD59-A6C34878D82A}">
                    <a16:rowId xmlns:a16="http://schemas.microsoft.com/office/drawing/2014/main" val="2458759924"/>
                  </a:ext>
                </a:extLst>
              </a:tr>
              <a:tr h="211132">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居宅介護等の在宅サービスの利用により検討した</a:t>
                      </a:r>
                    </a:p>
                  </a:txBody>
                  <a:tcPr marL="6350" marR="6350" marT="6350" marB="0" anchor="ctr">
                    <a:solidFill>
                      <a:schemeClr val="accent1">
                        <a:lumMod val="20000"/>
                        <a:lumOff val="80000"/>
                      </a:schemeClr>
                    </a:solidFill>
                  </a:tcPr>
                </a:tc>
                <a:tc>
                  <a:txBody>
                    <a:bodyPr/>
                    <a:lstStyle/>
                    <a:p>
                      <a:pPr algn="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78</a:t>
                      </a:r>
                    </a:p>
                  </a:txBody>
                  <a:tcPr marL="9525" marR="9525" marT="9525" marB="0" anchor="ctr">
                    <a:noFill/>
                  </a:tcPr>
                </a:tc>
                <a:extLst>
                  <a:ext uri="{0D108BD9-81ED-4DB2-BD59-A6C34878D82A}">
                    <a16:rowId xmlns:a16="http://schemas.microsoft.com/office/drawing/2014/main" val="2770601268"/>
                  </a:ext>
                </a:extLst>
              </a:tr>
              <a:tr h="211132">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サービス付き高齢者住宅等の高齢者向け住居への入居により検討した</a:t>
                      </a:r>
                    </a:p>
                  </a:txBody>
                  <a:tcPr marL="6350" marR="6350" marT="6350" marB="0" anchor="ctr">
                    <a:solidFill>
                      <a:schemeClr val="accent1">
                        <a:lumMod val="20000"/>
                        <a:lumOff val="80000"/>
                      </a:schemeClr>
                    </a:solidFill>
                  </a:tcPr>
                </a:tc>
                <a:tc>
                  <a:txBody>
                    <a:bodyPr/>
                    <a:lstStyle/>
                    <a:p>
                      <a:pPr algn="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8</a:t>
                      </a:r>
                    </a:p>
                  </a:txBody>
                  <a:tcPr marL="9525" marR="9525" marT="9525" marB="0" anchor="ctr">
                    <a:noFill/>
                  </a:tcPr>
                </a:tc>
                <a:extLst>
                  <a:ext uri="{0D108BD9-81ED-4DB2-BD59-A6C34878D82A}">
                    <a16:rowId xmlns:a16="http://schemas.microsoft.com/office/drawing/2014/main" val="1206218028"/>
                  </a:ext>
                </a:extLst>
              </a:tr>
              <a:tr h="211132">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計画相談員と協議した</a:t>
                      </a:r>
                    </a:p>
                  </a:txBody>
                  <a:tcPr marL="6350" marR="6350" marT="6350" marB="0" anchor="ctr">
                    <a:solidFill>
                      <a:schemeClr val="accent1">
                        <a:lumMod val="20000"/>
                        <a:lumOff val="80000"/>
                      </a:schemeClr>
                    </a:solidFill>
                  </a:tcPr>
                </a:tc>
                <a:tc>
                  <a:txBody>
                    <a:bodyPr/>
                    <a:lstStyle/>
                    <a:p>
                      <a:pPr algn="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395</a:t>
                      </a:r>
                    </a:p>
                  </a:txBody>
                  <a:tcPr marL="9525" marR="9525" marT="9525" marB="0" anchor="ctr">
                    <a:noFill/>
                  </a:tcPr>
                </a:tc>
                <a:extLst>
                  <a:ext uri="{0D108BD9-81ED-4DB2-BD59-A6C34878D82A}">
                    <a16:rowId xmlns:a16="http://schemas.microsoft.com/office/drawing/2014/main" val="875510563"/>
                  </a:ext>
                </a:extLst>
              </a:tr>
              <a:tr h="211132">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計画相談員以外の相談支援専門員と協議した</a:t>
                      </a:r>
                    </a:p>
                  </a:txBody>
                  <a:tcPr marL="6350" marR="6350" marT="6350" marB="0" anchor="ctr">
                    <a:solidFill>
                      <a:schemeClr val="accent1">
                        <a:lumMod val="20000"/>
                        <a:lumOff val="80000"/>
                      </a:schemeClr>
                    </a:solidFill>
                  </a:tcPr>
                </a:tc>
                <a:tc>
                  <a:txBody>
                    <a:bodyPr/>
                    <a:lstStyle/>
                    <a:p>
                      <a:pPr algn="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25</a:t>
                      </a:r>
                    </a:p>
                  </a:txBody>
                  <a:tcPr marL="9525" marR="9525" marT="9525" marB="0" anchor="ctr">
                    <a:noFill/>
                  </a:tcPr>
                </a:tc>
                <a:extLst>
                  <a:ext uri="{0D108BD9-81ED-4DB2-BD59-A6C34878D82A}">
                    <a16:rowId xmlns:a16="http://schemas.microsoft.com/office/drawing/2014/main" val="1325659621"/>
                  </a:ext>
                </a:extLst>
              </a:tr>
              <a:tr h="211132">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病院の相談員と協議した</a:t>
                      </a:r>
                    </a:p>
                  </a:txBody>
                  <a:tcPr marL="6350" marR="6350" marT="6350" marB="0" anchor="ctr">
                    <a:solidFill>
                      <a:schemeClr val="accent1">
                        <a:lumMod val="20000"/>
                        <a:lumOff val="80000"/>
                      </a:schemeClr>
                    </a:solidFill>
                  </a:tcPr>
                </a:tc>
                <a:tc>
                  <a:txBody>
                    <a:bodyPr/>
                    <a:lstStyle/>
                    <a:p>
                      <a:pPr algn="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28</a:t>
                      </a:r>
                    </a:p>
                  </a:txBody>
                  <a:tcPr marL="9525" marR="9525" marT="9525" marB="0" anchor="ctr">
                    <a:noFill/>
                  </a:tcPr>
                </a:tc>
                <a:extLst>
                  <a:ext uri="{0D108BD9-81ED-4DB2-BD59-A6C34878D82A}">
                    <a16:rowId xmlns:a16="http://schemas.microsoft.com/office/drawing/2014/main" val="1236884359"/>
                  </a:ext>
                </a:extLst>
              </a:tr>
              <a:tr h="211132">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提出されたサービス等利用計画案により検討した</a:t>
                      </a:r>
                    </a:p>
                  </a:txBody>
                  <a:tcPr marL="6350" marR="6350" marT="6350" marB="0" anchor="ctr">
                    <a:solidFill>
                      <a:schemeClr val="accent1">
                        <a:lumMod val="20000"/>
                        <a:lumOff val="80000"/>
                      </a:schemeClr>
                    </a:solidFill>
                  </a:tcPr>
                </a:tc>
                <a:tc>
                  <a:txBody>
                    <a:bodyPr/>
                    <a:lstStyle/>
                    <a:p>
                      <a:pPr algn="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59</a:t>
                      </a:r>
                    </a:p>
                  </a:txBody>
                  <a:tcPr marL="9525" marR="9525" marT="9525" marB="0" anchor="ctr">
                    <a:noFill/>
                  </a:tcPr>
                </a:tc>
                <a:extLst>
                  <a:ext uri="{0D108BD9-81ED-4DB2-BD59-A6C34878D82A}">
                    <a16:rowId xmlns:a16="http://schemas.microsoft.com/office/drawing/2014/main" val="2466446134"/>
                  </a:ext>
                </a:extLst>
              </a:tr>
              <a:tr h="211132">
                <a:tc>
                  <a:txBody>
                    <a:bodyPr/>
                    <a:lstStyle/>
                    <a:p>
                      <a:pPr algn="l" fontAlgn="b"/>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その他</a:t>
                      </a:r>
                    </a:p>
                  </a:txBody>
                  <a:tcPr marL="6350" marR="6350" marT="6350" marB="0" anchor="b">
                    <a:solidFill>
                      <a:schemeClr val="accent1">
                        <a:lumMod val="20000"/>
                        <a:lumOff val="80000"/>
                      </a:schemeClr>
                    </a:solidFill>
                  </a:tcPr>
                </a:tc>
                <a:tc>
                  <a:txBody>
                    <a:bodyPr/>
                    <a:lstStyle/>
                    <a:p>
                      <a:pPr algn="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51</a:t>
                      </a:r>
                    </a:p>
                  </a:txBody>
                  <a:tcPr marL="9525" marR="9525" marT="9525" marB="0" anchor="ctr">
                    <a:noFill/>
                  </a:tcPr>
                </a:tc>
                <a:extLst>
                  <a:ext uri="{0D108BD9-81ED-4DB2-BD59-A6C34878D82A}">
                    <a16:rowId xmlns:a16="http://schemas.microsoft.com/office/drawing/2014/main" val="3043773743"/>
                  </a:ext>
                </a:extLst>
              </a:tr>
            </a:tbl>
          </a:graphicData>
        </a:graphic>
      </p:graphicFrame>
      <p:sp>
        <p:nvSpPr>
          <p:cNvPr id="17" name="正方形/長方形 16">
            <a:extLst>
              <a:ext uri="{FF2B5EF4-FFF2-40B4-BE49-F238E27FC236}">
                <a16:creationId xmlns:a16="http://schemas.microsoft.com/office/drawing/2014/main" id="{167C5791-0981-4A17-B482-2CC6B83BAD46}"/>
              </a:ext>
            </a:extLst>
          </p:cNvPr>
          <p:cNvSpPr/>
          <p:nvPr/>
        </p:nvSpPr>
        <p:spPr>
          <a:xfrm>
            <a:off x="179512" y="1858754"/>
            <a:ext cx="1224136" cy="20209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検討した内容</a:t>
            </a:r>
          </a:p>
        </p:txBody>
      </p:sp>
      <p:sp>
        <p:nvSpPr>
          <p:cNvPr id="18" name="テキスト ボックス 17">
            <a:extLst>
              <a:ext uri="{FF2B5EF4-FFF2-40B4-BE49-F238E27FC236}">
                <a16:creationId xmlns:a16="http://schemas.microsoft.com/office/drawing/2014/main" id="{F42234B3-0EA1-4908-8BB0-A511AEE67742}"/>
              </a:ext>
            </a:extLst>
          </p:cNvPr>
          <p:cNvSpPr txBox="1"/>
          <p:nvPr/>
        </p:nvSpPr>
        <p:spPr>
          <a:xfrm>
            <a:off x="1403647" y="1855857"/>
            <a:ext cx="2376263"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727</a:t>
            </a:r>
            <a:r>
              <a:rPr lang="ja-JP" altLang="en-US" sz="1200" b="1" dirty="0">
                <a:latin typeface="Calibri" panose="020F0502020204030204" pitchFamily="34" charset="0"/>
                <a:cs typeface="Calibri" panose="020F0502020204030204" pitchFamily="34" charset="0"/>
              </a:rPr>
              <a:t>　（３つまで複数回答あり）</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3572158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7334</Words>
  <Application>Microsoft Office PowerPoint</Application>
  <PresentationFormat>画面に合わせる (4:3)</PresentationFormat>
  <Paragraphs>753</Paragraphs>
  <Slides>24</Slides>
  <Notes>23</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24</vt:i4>
      </vt:variant>
    </vt:vector>
  </HeadingPairs>
  <TitlesOfParts>
    <vt:vector size="34" baseType="lpstr">
      <vt:lpstr>HG丸ｺﾞｼｯｸM-PRO</vt:lpstr>
      <vt:lpstr>Meiryo UI</vt:lpstr>
      <vt:lpstr>ＭＳ Ｐゴシック</vt:lpstr>
      <vt:lpstr>ＭＳ ゴシック</vt:lpstr>
      <vt:lpstr>メイリオ</vt:lpstr>
      <vt:lpstr>游ゴシック</vt:lpstr>
      <vt:lpstr>Arial</vt:lpstr>
      <vt:lpstr>Calibri</vt:lpstr>
      <vt:lpstr>Wingdings</vt:lpstr>
      <vt:lpstr>Office ​​テーマ</vt:lpstr>
      <vt:lpstr>令和６年度 施設入所の待機者に関する 実態調査結果  【大阪府福祉部障がい福祉室】</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2025-03-24T05:54:46Z</dcterms:created>
  <dcterms:modified xsi:type="dcterms:W3CDTF">2025-03-24T06:11:26Z</dcterms:modified>
</cp:coreProperties>
</file>