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
  </p:notesMasterIdLst>
  <p:sldIdLst>
    <p:sldId id="256" r:id="rId2"/>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bodhKRjOMiA8w6gYe6Iopg==" hashData="5T7nODigfdWRZ1hWhfbpOC6I0Xw2X3WAtAlaattu/piY8jKAxVoFH1UjG1bkV4OCCrDO97SLp7ya925svqHySw=="/>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05" autoAdjust="0"/>
    <p:restoredTop sz="93837" autoAdjust="0"/>
  </p:normalViewPr>
  <p:slideViewPr>
    <p:cSldViewPr snapToGrid="0">
      <p:cViewPr varScale="1">
        <p:scale>
          <a:sx n="94" d="100"/>
          <a:sy n="94" d="100"/>
        </p:scale>
        <p:origin x="8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86FC48-1140-434D-BB96-A6C655BF477B}" type="datetimeFigureOut">
              <a:rPr kumimoji="1" lang="ja-JP" altLang="en-US" smtClean="0"/>
              <a:t>2024/2/29</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6A998E-7A17-489F-B1B6-58575973D0DB}" type="slidenum">
              <a:rPr kumimoji="1" lang="ja-JP" altLang="en-US" smtClean="0"/>
              <a:t>‹#›</a:t>
            </a:fld>
            <a:endParaRPr kumimoji="1" lang="ja-JP" altLang="en-US"/>
          </a:p>
        </p:txBody>
      </p:sp>
    </p:spTree>
    <p:extLst>
      <p:ext uri="{BB962C8B-B14F-4D97-AF65-F5344CB8AC3E}">
        <p14:creationId xmlns:p14="http://schemas.microsoft.com/office/powerpoint/2010/main" val="423034116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D6A998E-7A17-489F-B1B6-58575973D0DB}" type="slidenum">
              <a:rPr kumimoji="1" lang="ja-JP" altLang="en-US" smtClean="0"/>
              <a:t>1</a:t>
            </a:fld>
            <a:endParaRPr kumimoji="1" lang="ja-JP" altLang="en-US"/>
          </a:p>
        </p:txBody>
      </p:sp>
    </p:spTree>
    <p:extLst>
      <p:ext uri="{BB962C8B-B14F-4D97-AF65-F5344CB8AC3E}">
        <p14:creationId xmlns:p14="http://schemas.microsoft.com/office/powerpoint/2010/main" val="219202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56EAD53-CD98-488F-885E-ED06F1DBDC2B}" type="datetimeFigureOut">
              <a:rPr kumimoji="1" lang="ja-JP" altLang="en-US" smtClean="0"/>
              <a:t>2024/2/29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557043-2B65-44D0-A203-BA36A8971699}" type="slidenum">
              <a:rPr kumimoji="1" lang="ja-JP" altLang="en-US" smtClean="0"/>
              <a:t>‹#›</a:t>
            </a:fld>
            <a:endParaRPr kumimoji="1" lang="ja-JP" altLang="en-US"/>
          </a:p>
        </p:txBody>
      </p:sp>
    </p:spTree>
    <p:extLst>
      <p:ext uri="{BB962C8B-B14F-4D97-AF65-F5344CB8AC3E}">
        <p14:creationId xmlns:p14="http://schemas.microsoft.com/office/powerpoint/2010/main" val="1475140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56EAD53-CD98-488F-885E-ED06F1DBDC2B}" type="datetimeFigureOut">
              <a:rPr kumimoji="1" lang="ja-JP" altLang="en-US" smtClean="0"/>
              <a:t>2024/2/29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557043-2B65-44D0-A203-BA36A8971699}" type="slidenum">
              <a:rPr kumimoji="1" lang="ja-JP" altLang="en-US" smtClean="0"/>
              <a:t>‹#›</a:t>
            </a:fld>
            <a:endParaRPr kumimoji="1" lang="ja-JP" altLang="en-US"/>
          </a:p>
        </p:txBody>
      </p:sp>
    </p:spTree>
    <p:extLst>
      <p:ext uri="{BB962C8B-B14F-4D97-AF65-F5344CB8AC3E}">
        <p14:creationId xmlns:p14="http://schemas.microsoft.com/office/powerpoint/2010/main" val="2945713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56EAD53-CD98-488F-885E-ED06F1DBDC2B}" type="datetimeFigureOut">
              <a:rPr kumimoji="1" lang="ja-JP" altLang="en-US" smtClean="0"/>
              <a:t>2024/2/29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557043-2B65-44D0-A203-BA36A8971699}" type="slidenum">
              <a:rPr kumimoji="1" lang="ja-JP" altLang="en-US" smtClean="0"/>
              <a:t>‹#›</a:t>
            </a:fld>
            <a:endParaRPr kumimoji="1" lang="ja-JP" altLang="en-US"/>
          </a:p>
        </p:txBody>
      </p:sp>
    </p:spTree>
    <p:extLst>
      <p:ext uri="{BB962C8B-B14F-4D97-AF65-F5344CB8AC3E}">
        <p14:creationId xmlns:p14="http://schemas.microsoft.com/office/powerpoint/2010/main" val="1249241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56EAD53-CD98-488F-885E-ED06F1DBDC2B}" type="datetimeFigureOut">
              <a:rPr kumimoji="1" lang="ja-JP" altLang="en-US" smtClean="0"/>
              <a:t>2024/2/29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557043-2B65-44D0-A203-BA36A8971699}" type="slidenum">
              <a:rPr kumimoji="1" lang="ja-JP" altLang="en-US" smtClean="0"/>
              <a:t>‹#›</a:t>
            </a:fld>
            <a:endParaRPr kumimoji="1" lang="ja-JP" altLang="en-US"/>
          </a:p>
        </p:txBody>
      </p:sp>
    </p:spTree>
    <p:extLst>
      <p:ext uri="{BB962C8B-B14F-4D97-AF65-F5344CB8AC3E}">
        <p14:creationId xmlns:p14="http://schemas.microsoft.com/office/powerpoint/2010/main" val="3563920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56EAD53-CD98-488F-885E-ED06F1DBDC2B}" type="datetimeFigureOut">
              <a:rPr kumimoji="1" lang="ja-JP" altLang="en-US" smtClean="0"/>
              <a:t>2024/2/29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557043-2B65-44D0-A203-BA36A8971699}" type="slidenum">
              <a:rPr kumimoji="1" lang="ja-JP" altLang="en-US" smtClean="0"/>
              <a:t>‹#›</a:t>
            </a:fld>
            <a:endParaRPr kumimoji="1" lang="ja-JP" altLang="en-US"/>
          </a:p>
        </p:txBody>
      </p:sp>
    </p:spTree>
    <p:extLst>
      <p:ext uri="{BB962C8B-B14F-4D97-AF65-F5344CB8AC3E}">
        <p14:creationId xmlns:p14="http://schemas.microsoft.com/office/powerpoint/2010/main" val="937467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56EAD53-CD98-488F-885E-ED06F1DBDC2B}" type="datetimeFigureOut">
              <a:rPr kumimoji="1" lang="ja-JP" altLang="en-US" smtClean="0"/>
              <a:t>2024/2/29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557043-2B65-44D0-A203-BA36A8971699}" type="slidenum">
              <a:rPr kumimoji="1" lang="ja-JP" altLang="en-US" smtClean="0"/>
              <a:t>‹#›</a:t>
            </a:fld>
            <a:endParaRPr kumimoji="1" lang="ja-JP" altLang="en-US"/>
          </a:p>
        </p:txBody>
      </p:sp>
    </p:spTree>
    <p:extLst>
      <p:ext uri="{BB962C8B-B14F-4D97-AF65-F5344CB8AC3E}">
        <p14:creationId xmlns:p14="http://schemas.microsoft.com/office/powerpoint/2010/main" val="754963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56EAD53-CD98-488F-885E-ED06F1DBDC2B}" type="datetimeFigureOut">
              <a:rPr kumimoji="1" lang="ja-JP" altLang="en-US" smtClean="0"/>
              <a:t>2024/2/29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5557043-2B65-44D0-A203-BA36A8971699}" type="slidenum">
              <a:rPr kumimoji="1" lang="ja-JP" altLang="en-US" smtClean="0"/>
              <a:t>‹#›</a:t>
            </a:fld>
            <a:endParaRPr kumimoji="1" lang="ja-JP" altLang="en-US"/>
          </a:p>
        </p:txBody>
      </p:sp>
    </p:spTree>
    <p:extLst>
      <p:ext uri="{BB962C8B-B14F-4D97-AF65-F5344CB8AC3E}">
        <p14:creationId xmlns:p14="http://schemas.microsoft.com/office/powerpoint/2010/main" val="802083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56EAD53-CD98-488F-885E-ED06F1DBDC2B}" type="datetimeFigureOut">
              <a:rPr kumimoji="1" lang="ja-JP" altLang="en-US" smtClean="0"/>
              <a:t>2024/2/29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5557043-2B65-44D0-A203-BA36A8971699}" type="slidenum">
              <a:rPr kumimoji="1" lang="ja-JP" altLang="en-US" smtClean="0"/>
              <a:t>‹#›</a:t>
            </a:fld>
            <a:endParaRPr kumimoji="1" lang="ja-JP" altLang="en-US"/>
          </a:p>
        </p:txBody>
      </p:sp>
    </p:spTree>
    <p:extLst>
      <p:ext uri="{BB962C8B-B14F-4D97-AF65-F5344CB8AC3E}">
        <p14:creationId xmlns:p14="http://schemas.microsoft.com/office/powerpoint/2010/main" val="4111495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6EAD53-CD98-488F-885E-ED06F1DBDC2B}" type="datetimeFigureOut">
              <a:rPr kumimoji="1" lang="ja-JP" altLang="en-US" smtClean="0"/>
              <a:t>2024/2/29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5557043-2B65-44D0-A203-BA36A8971699}" type="slidenum">
              <a:rPr kumimoji="1" lang="ja-JP" altLang="en-US" smtClean="0"/>
              <a:t>‹#›</a:t>
            </a:fld>
            <a:endParaRPr kumimoji="1" lang="ja-JP" altLang="en-US"/>
          </a:p>
        </p:txBody>
      </p:sp>
    </p:spTree>
    <p:extLst>
      <p:ext uri="{BB962C8B-B14F-4D97-AF65-F5344CB8AC3E}">
        <p14:creationId xmlns:p14="http://schemas.microsoft.com/office/powerpoint/2010/main" val="284388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56EAD53-CD98-488F-885E-ED06F1DBDC2B}" type="datetimeFigureOut">
              <a:rPr kumimoji="1" lang="ja-JP" altLang="en-US" smtClean="0"/>
              <a:t>2024/2/29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557043-2B65-44D0-A203-BA36A8971699}" type="slidenum">
              <a:rPr kumimoji="1" lang="ja-JP" altLang="en-US" smtClean="0"/>
              <a:t>‹#›</a:t>
            </a:fld>
            <a:endParaRPr kumimoji="1" lang="ja-JP" altLang="en-US"/>
          </a:p>
        </p:txBody>
      </p:sp>
    </p:spTree>
    <p:extLst>
      <p:ext uri="{BB962C8B-B14F-4D97-AF65-F5344CB8AC3E}">
        <p14:creationId xmlns:p14="http://schemas.microsoft.com/office/powerpoint/2010/main" val="2566115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56EAD53-CD98-488F-885E-ED06F1DBDC2B}" type="datetimeFigureOut">
              <a:rPr kumimoji="1" lang="ja-JP" altLang="en-US" smtClean="0"/>
              <a:t>2024/2/29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557043-2B65-44D0-A203-BA36A8971699}" type="slidenum">
              <a:rPr kumimoji="1" lang="ja-JP" altLang="en-US" smtClean="0"/>
              <a:t>‹#›</a:t>
            </a:fld>
            <a:endParaRPr kumimoji="1" lang="ja-JP" altLang="en-US"/>
          </a:p>
        </p:txBody>
      </p:sp>
    </p:spTree>
    <p:extLst>
      <p:ext uri="{BB962C8B-B14F-4D97-AF65-F5344CB8AC3E}">
        <p14:creationId xmlns:p14="http://schemas.microsoft.com/office/powerpoint/2010/main" val="789904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6EAD53-CD98-488F-885E-ED06F1DBDC2B}" type="datetimeFigureOut">
              <a:rPr kumimoji="1" lang="ja-JP" altLang="en-US" smtClean="0"/>
              <a:t>2024/2/29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557043-2B65-44D0-A203-BA36A8971699}" type="slidenum">
              <a:rPr kumimoji="1" lang="ja-JP" altLang="en-US" smtClean="0"/>
              <a:t>‹#›</a:t>
            </a:fld>
            <a:endParaRPr kumimoji="1" lang="ja-JP" altLang="en-US"/>
          </a:p>
        </p:txBody>
      </p:sp>
    </p:spTree>
    <p:extLst>
      <p:ext uri="{BB962C8B-B14F-4D97-AF65-F5344CB8AC3E}">
        <p14:creationId xmlns:p14="http://schemas.microsoft.com/office/powerpoint/2010/main" val="9880557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www.oatis.jp/" TargetMode="Externa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EA9E0A5D-FD9A-424C-A262-74249A8BFAA3}"/>
              </a:ext>
            </a:extLst>
          </p:cNvPr>
          <p:cNvSpPr/>
          <p:nvPr/>
        </p:nvSpPr>
        <p:spPr>
          <a:xfrm>
            <a:off x="0" y="-1"/>
            <a:ext cx="9906000" cy="416569"/>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latin typeface="BIZ UDPゴシック" panose="020B0400000000000000" pitchFamily="50" charset="-128"/>
                <a:ea typeface="BIZ UDPゴシック" panose="020B0400000000000000" pitchFamily="50" charset="-128"/>
              </a:rPr>
              <a:t>「おおさか依存症</a:t>
            </a:r>
            <a:r>
              <a:rPr lang="ja-JP" altLang="en-US" b="1">
                <a:latin typeface="BIZ UDPゴシック" panose="020B0400000000000000" pitchFamily="50" charset="-128"/>
                <a:ea typeface="BIZ UDPゴシック" panose="020B0400000000000000" pitchFamily="50" charset="-128"/>
              </a:rPr>
              <a:t>ポータルサイト」の開設について</a:t>
            </a:r>
            <a:endParaRPr lang="ja-JP" altLang="en-US" b="1" dirty="0">
              <a:latin typeface="BIZ UDPゴシック" panose="020B0400000000000000" pitchFamily="50" charset="-128"/>
              <a:ea typeface="BIZ UDPゴシック" panose="020B0400000000000000" pitchFamily="50" charset="-128"/>
            </a:endParaRPr>
          </a:p>
        </p:txBody>
      </p:sp>
      <p:sp>
        <p:nvSpPr>
          <p:cNvPr id="3" name="正方形/長方形 2">
            <a:extLst>
              <a:ext uri="{FF2B5EF4-FFF2-40B4-BE49-F238E27FC236}">
                <a16:creationId xmlns:a16="http://schemas.microsoft.com/office/drawing/2014/main" id="{DD5727EC-452F-416F-904E-7EC1732D0490}"/>
              </a:ext>
            </a:extLst>
          </p:cNvPr>
          <p:cNvSpPr/>
          <p:nvPr/>
        </p:nvSpPr>
        <p:spPr>
          <a:xfrm>
            <a:off x="8473440" y="64231"/>
            <a:ext cx="1310640" cy="428626"/>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令和</a:t>
            </a:r>
            <a:r>
              <a:rPr kumimoji="1" lang="en-US" altLang="ja-JP" sz="1100" dirty="0">
                <a:solidFill>
                  <a:schemeClr val="tx1"/>
                </a:solidFill>
              </a:rPr>
              <a:t>5</a:t>
            </a:r>
            <a:r>
              <a:rPr kumimoji="1" lang="ja-JP" altLang="en-US" sz="1100" dirty="0">
                <a:solidFill>
                  <a:schemeClr val="tx1"/>
                </a:solidFill>
              </a:rPr>
              <a:t>年</a:t>
            </a:r>
            <a:r>
              <a:rPr kumimoji="1" lang="en-US" altLang="ja-JP" sz="1100" dirty="0">
                <a:solidFill>
                  <a:schemeClr val="tx1"/>
                </a:solidFill>
              </a:rPr>
              <a:t>11</a:t>
            </a:r>
            <a:r>
              <a:rPr kumimoji="1" lang="ja-JP" altLang="en-US" sz="1100" dirty="0">
                <a:solidFill>
                  <a:schemeClr val="tx1"/>
                </a:solidFill>
              </a:rPr>
              <a:t>月</a:t>
            </a:r>
            <a:r>
              <a:rPr kumimoji="1" lang="en-US" altLang="ja-JP" sz="1100" dirty="0">
                <a:solidFill>
                  <a:schemeClr val="tx1"/>
                </a:solidFill>
              </a:rPr>
              <a:t>22</a:t>
            </a:r>
            <a:r>
              <a:rPr kumimoji="1" lang="ja-JP" altLang="en-US" sz="1100" dirty="0">
                <a:solidFill>
                  <a:schemeClr val="tx1"/>
                </a:solidFill>
              </a:rPr>
              <a:t>日</a:t>
            </a:r>
            <a:endParaRPr kumimoji="1" lang="en-US" altLang="ja-JP" sz="1100" dirty="0">
              <a:solidFill>
                <a:schemeClr val="tx1"/>
              </a:solidFill>
            </a:endParaRPr>
          </a:p>
          <a:p>
            <a:pPr algn="ctr"/>
            <a:r>
              <a:rPr kumimoji="1" lang="ja-JP" altLang="en-US" sz="1100" dirty="0">
                <a:solidFill>
                  <a:schemeClr val="tx1"/>
                </a:solidFill>
              </a:rPr>
              <a:t>大阪府地域保健課</a:t>
            </a:r>
          </a:p>
        </p:txBody>
      </p:sp>
      <p:sp>
        <p:nvSpPr>
          <p:cNvPr id="4" name="正方形/長方形 3">
            <a:extLst>
              <a:ext uri="{FF2B5EF4-FFF2-40B4-BE49-F238E27FC236}">
                <a16:creationId xmlns:a16="http://schemas.microsoft.com/office/drawing/2014/main" id="{E8D3CAF1-3768-438F-AA1C-D0EF401F52B0}"/>
              </a:ext>
            </a:extLst>
          </p:cNvPr>
          <p:cNvSpPr/>
          <p:nvPr/>
        </p:nvSpPr>
        <p:spPr>
          <a:xfrm>
            <a:off x="154854" y="694465"/>
            <a:ext cx="9430850" cy="1327940"/>
          </a:xfrm>
          <a:prstGeom prst="rect">
            <a:avLst/>
          </a:prstGeom>
          <a:solidFill>
            <a:schemeClr val="bg1">
              <a:lumMod val="95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フリーフォーム: 図形 30">
            <a:extLst>
              <a:ext uri="{FF2B5EF4-FFF2-40B4-BE49-F238E27FC236}">
                <a16:creationId xmlns:a16="http://schemas.microsoft.com/office/drawing/2014/main" id="{B8E3C1F3-1518-4DF8-86FE-F9E7E8D8C0A2}"/>
              </a:ext>
            </a:extLst>
          </p:cNvPr>
          <p:cNvSpPr/>
          <p:nvPr/>
        </p:nvSpPr>
        <p:spPr>
          <a:xfrm rot="16200000">
            <a:off x="4894063" y="1376038"/>
            <a:ext cx="400040" cy="248185"/>
          </a:xfrm>
          <a:custGeom>
            <a:avLst/>
            <a:gdLst>
              <a:gd name="connsiteX0" fmla="*/ 0 w 1499636"/>
              <a:gd name="connsiteY0" fmla="*/ 0 h 504000"/>
              <a:gd name="connsiteX1" fmla="*/ 1499636 w 1499636"/>
              <a:gd name="connsiteY1" fmla="*/ 0 h 504000"/>
              <a:gd name="connsiteX2" fmla="*/ 749818 w 1499636"/>
              <a:gd name="connsiteY2" fmla="*/ 504000 h 504000"/>
            </a:gdLst>
            <a:ahLst/>
            <a:cxnLst>
              <a:cxn ang="0">
                <a:pos x="connsiteX0" y="connsiteY0"/>
              </a:cxn>
              <a:cxn ang="0">
                <a:pos x="connsiteX1" y="connsiteY1"/>
              </a:cxn>
              <a:cxn ang="0">
                <a:pos x="connsiteX2" y="connsiteY2"/>
              </a:cxn>
            </a:cxnLst>
            <a:rect l="l" t="t" r="r" b="b"/>
            <a:pathLst>
              <a:path w="1499636" h="504000">
                <a:moveTo>
                  <a:pt x="0" y="0"/>
                </a:moveTo>
                <a:lnTo>
                  <a:pt x="1499636" y="0"/>
                </a:lnTo>
                <a:lnTo>
                  <a:pt x="749818" y="504000"/>
                </a:lnTo>
                <a:close/>
              </a:path>
            </a:pathLst>
          </a:custGeom>
          <a:gradFill flip="none" rotWithShape="1">
            <a:gsLst>
              <a:gs pos="67000">
                <a:srgbClr val="0099FF"/>
              </a:gs>
              <a:gs pos="0">
                <a:schemeClr val="bg1"/>
              </a:gs>
              <a:gs pos="100000">
                <a:srgbClr val="003399"/>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gn="l"/>
            <a:endParaRPr kumimoji="1" lang="ja-JP" altLang="en-US" dirty="0"/>
          </a:p>
        </p:txBody>
      </p:sp>
      <p:sp>
        <p:nvSpPr>
          <p:cNvPr id="7" name="タイトル 14">
            <a:extLst>
              <a:ext uri="{FF2B5EF4-FFF2-40B4-BE49-F238E27FC236}">
                <a16:creationId xmlns:a16="http://schemas.microsoft.com/office/drawing/2014/main" id="{43960D96-6469-47BA-979F-E2A1FF35DAEB}"/>
              </a:ext>
            </a:extLst>
          </p:cNvPr>
          <p:cNvSpPr txBox="1">
            <a:spLocks/>
          </p:cNvSpPr>
          <p:nvPr/>
        </p:nvSpPr>
        <p:spPr>
          <a:xfrm>
            <a:off x="121920" y="557089"/>
            <a:ext cx="3726180" cy="216000"/>
          </a:xfrm>
          <a:prstGeom prst="snip1Rect">
            <a:avLst/>
          </a:prstGeom>
          <a:solidFill>
            <a:schemeClr val="accent5">
              <a:lumMod val="75000"/>
            </a:schemeClr>
          </a:solidFill>
          <a:ln>
            <a:noFill/>
          </a:ln>
        </p:spPr>
        <p:txBody>
          <a:bodyPr lIns="7200" tIns="7200" rIns="7200" bIns="720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100000"/>
              </a:lnSpc>
            </a:pPr>
            <a:r>
              <a:rPr lang="ja-JP" altLang="en-US" sz="1200" dirty="0">
                <a:solidFill>
                  <a:schemeClr val="bg1"/>
                </a:solidFill>
                <a:latin typeface="HGP創英角ｺﾞｼｯｸUB" panose="020B0900000000000000" pitchFamily="50" charset="-128"/>
                <a:ea typeface="HGP創英角ｺﾞｼｯｸUB" panose="020B0900000000000000" pitchFamily="50" charset="-128"/>
              </a:rPr>
              <a:t>　◆第２期大阪府ギャンブル等依存症対策推進計画</a:t>
            </a:r>
            <a:endParaRPr lang="en-US" altLang="ja-JP" sz="12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8" name="四角形: 角を丸くする 7">
            <a:extLst>
              <a:ext uri="{FF2B5EF4-FFF2-40B4-BE49-F238E27FC236}">
                <a16:creationId xmlns:a16="http://schemas.microsoft.com/office/drawing/2014/main" id="{77F1F23D-B5F7-447C-BFFE-5B37DBA64E5D}"/>
              </a:ext>
            </a:extLst>
          </p:cNvPr>
          <p:cNvSpPr/>
          <p:nvPr/>
        </p:nvSpPr>
        <p:spPr>
          <a:xfrm>
            <a:off x="237977" y="1110246"/>
            <a:ext cx="4648891" cy="692584"/>
          </a:xfrm>
          <a:prstGeom prst="roundRect">
            <a:avLst>
              <a:gd name="adj" fmla="val 13940"/>
            </a:avLst>
          </a:prstGeom>
          <a:solidFill>
            <a:schemeClr val="bg1"/>
          </a:solidFill>
          <a:ln>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6BA53A77-C48E-4E09-BA33-D5935DDF366E}"/>
              </a:ext>
            </a:extLst>
          </p:cNvPr>
          <p:cNvSpPr/>
          <p:nvPr/>
        </p:nvSpPr>
        <p:spPr>
          <a:xfrm>
            <a:off x="226201" y="967543"/>
            <a:ext cx="4033377" cy="20504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b="1" dirty="0">
                <a:solidFill>
                  <a:schemeClr val="bg1"/>
                </a:solidFill>
                <a:latin typeface="BIZ UDPゴシック" panose="020B0400000000000000" pitchFamily="50" charset="-128"/>
                <a:ea typeface="BIZ UDPゴシック" panose="020B0400000000000000" pitchFamily="50" charset="-128"/>
              </a:rPr>
              <a:t>重点施策②　：　依存症に関する正しい知識の普及と理解の促進</a:t>
            </a:r>
          </a:p>
        </p:txBody>
      </p:sp>
      <p:sp>
        <p:nvSpPr>
          <p:cNvPr id="12" name="正方形/長方形 11">
            <a:extLst>
              <a:ext uri="{FF2B5EF4-FFF2-40B4-BE49-F238E27FC236}">
                <a16:creationId xmlns:a16="http://schemas.microsoft.com/office/drawing/2014/main" id="{60E4614A-AD64-4EBD-BFB2-633350D1EFB6}"/>
              </a:ext>
            </a:extLst>
          </p:cNvPr>
          <p:cNvSpPr/>
          <p:nvPr/>
        </p:nvSpPr>
        <p:spPr>
          <a:xfrm>
            <a:off x="237977" y="1165374"/>
            <a:ext cx="4648891" cy="57357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sz="1000" b="1" spc="-40" dirty="0">
                <a:solidFill>
                  <a:schemeClr val="tx1"/>
                </a:solidFill>
                <a:latin typeface="BIZ UDPゴシック" panose="020B0400000000000000" pitchFamily="50" charset="-128"/>
                <a:ea typeface="BIZ UDPゴシック" panose="020B0400000000000000" pitchFamily="50" charset="-128"/>
              </a:rPr>
              <a:t>【</a:t>
            </a:r>
            <a:r>
              <a:rPr lang="ja-JP" altLang="en-US" sz="1000" b="1" spc="-40" dirty="0">
                <a:solidFill>
                  <a:schemeClr val="tx1"/>
                </a:solidFill>
                <a:latin typeface="BIZ UDPゴシック" panose="020B0400000000000000" pitchFamily="50" charset="-128"/>
                <a:ea typeface="BIZ UDPゴシック" panose="020B0400000000000000" pitchFamily="50" charset="-128"/>
              </a:rPr>
              <a:t>具体的な取組み</a:t>
            </a:r>
            <a:r>
              <a:rPr lang="en-US" altLang="ja-JP" sz="1000" b="1" spc="-40" dirty="0">
                <a:solidFill>
                  <a:schemeClr val="tx1"/>
                </a:solidFill>
                <a:latin typeface="BIZ UDPゴシック" panose="020B0400000000000000" pitchFamily="50" charset="-128"/>
                <a:ea typeface="BIZ UDPゴシック" panose="020B0400000000000000" pitchFamily="50" charset="-128"/>
              </a:rPr>
              <a:t>】</a:t>
            </a:r>
          </a:p>
          <a:p>
            <a:r>
              <a:rPr lang="ja-JP" altLang="en-US" sz="1000" b="1" spc="-40" dirty="0">
                <a:solidFill>
                  <a:schemeClr val="tx1"/>
                </a:solidFill>
                <a:latin typeface="BIZ UDPゴシック" panose="020B0400000000000000" pitchFamily="50" charset="-128"/>
                <a:ea typeface="BIZ UDPゴシック" panose="020B0400000000000000" pitchFamily="50" charset="-128"/>
              </a:rPr>
              <a:t>依存症に悩む本人やその家族等が必要な情報に容易にアクセスできるよう、依存症に関する各種情報が一元的に集約された依存症総合ポータルサイトを整備する。</a:t>
            </a:r>
          </a:p>
        </p:txBody>
      </p:sp>
      <p:pic>
        <p:nvPicPr>
          <p:cNvPr id="26" name="図 25">
            <a:extLst>
              <a:ext uri="{FF2B5EF4-FFF2-40B4-BE49-F238E27FC236}">
                <a16:creationId xmlns:a16="http://schemas.microsoft.com/office/drawing/2014/main" id="{651E3430-0007-4ADB-98E5-8E526C9980C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75315" y="995673"/>
            <a:ext cx="3171160" cy="911709"/>
          </a:xfrm>
          <a:prstGeom prst="rect">
            <a:avLst/>
          </a:prstGeom>
          <a:ln>
            <a:solidFill>
              <a:schemeClr val="tx1"/>
            </a:solidFill>
          </a:ln>
        </p:spPr>
      </p:pic>
      <p:sp>
        <p:nvSpPr>
          <p:cNvPr id="27" name="テキスト ボックス 26">
            <a:extLst>
              <a:ext uri="{FF2B5EF4-FFF2-40B4-BE49-F238E27FC236}">
                <a16:creationId xmlns:a16="http://schemas.microsoft.com/office/drawing/2014/main" id="{6F25E15D-17A1-46C0-B601-78CFF2A72E5A}"/>
              </a:ext>
            </a:extLst>
          </p:cNvPr>
          <p:cNvSpPr txBox="1"/>
          <p:nvPr/>
        </p:nvSpPr>
        <p:spPr>
          <a:xfrm>
            <a:off x="5419365" y="707619"/>
            <a:ext cx="2468880" cy="276999"/>
          </a:xfrm>
          <a:prstGeom prst="rect">
            <a:avLst/>
          </a:prstGeom>
          <a:noFill/>
        </p:spPr>
        <p:txBody>
          <a:bodyPr wrap="square" rtlCol="0">
            <a:spAutoFit/>
          </a:bodyPr>
          <a:lstStyle/>
          <a:p>
            <a:r>
              <a:rPr kumimoji="1" lang="en-US" altLang="ja-JP" sz="1200" b="1" i="1" dirty="0">
                <a:latin typeface="BIZ UDPゴシック" panose="020B0400000000000000" pitchFamily="50" charset="-128"/>
                <a:ea typeface="BIZ UDPゴシック" panose="020B0400000000000000" pitchFamily="50" charset="-128"/>
              </a:rPr>
              <a:t>【</a:t>
            </a:r>
            <a:r>
              <a:rPr kumimoji="1" lang="ja-JP" altLang="en-US" sz="1200" b="1" i="1" dirty="0">
                <a:latin typeface="BIZ UDPゴシック" panose="020B0400000000000000" pitchFamily="50" charset="-128"/>
                <a:ea typeface="BIZ UDPゴシック" panose="020B0400000000000000" pitchFamily="50" charset="-128"/>
              </a:rPr>
              <a:t>令和５年</a:t>
            </a:r>
            <a:r>
              <a:rPr kumimoji="1" lang="en-US" altLang="ja-JP" sz="1200" b="1" i="1" dirty="0">
                <a:latin typeface="BIZ UDPゴシック" panose="020B0400000000000000" pitchFamily="50" charset="-128"/>
                <a:ea typeface="BIZ UDPゴシック" panose="020B0400000000000000" pitchFamily="50" charset="-128"/>
              </a:rPr>
              <a:t>11</a:t>
            </a:r>
            <a:r>
              <a:rPr kumimoji="1" lang="ja-JP" altLang="en-US" sz="1200" b="1" i="1" dirty="0">
                <a:latin typeface="BIZ UDPゴシック" panose="020B0400000000000000" pitchFamily="50" charset="-128"/>
                <a:ea typeface="BIZ UDPゴシック" panose="020B0400000000000000" pitchFamily="50" charset="-128"/>
              </a:rPr>
              <a:t>月９日開設</a:t>
            </a:r>
            <a:r>
              <a:rPr kumimoji="1" lang="en-US" altLang="ja-JP" sz="1200" b="1" i="1" dirty="0">
                <a:latin typeface="BIZ UDPゴシック" panose="020B0400000000000000" pitchFamily="50" charset="-128"/>
                <a:ea typeface="BIZ UDPゴシック" panose="020B0400000000000000" pitchFamily="50" charset="-128"/>
              </a:rPr>
              <a:t>】</a:t>
            </a:r>
            <a:endParaRPr kumimoji="1" lang="ja-JP" altLang="en-US" sz="1200" b="1" i="1" dirty="0">
              <a:latin typeface="BIZ UDPゴシック" panose="020B0400000000000000" pitchFamily="50" charset="-128"/>
              <a:ea typeface="BIZ UDPゴシック" panose="020B0400000000000000" pitchFamily="50" charset="-128"/>
            </a:endParaRPr>
          </a:p>
        </p:txBody>
      </p:sp>
      <p:sp>
        <p:nvSpPr>
          <p:cNvPr id="39" name="正方形/長方形 38">
            <a:extLst>
              <a:ext uri="{FF2B5EF4-FFF2-40B4-BE49-F238E27FC236}">
                <a16:creationId xmlns:a16="http://schemas.microsoft.com/office/drawing/2014/main" id="{BE93C3BC-EC0B-4AB8-B5C8-E07A52ABA713}"/>
              </a:ext>
            </a:extLst>
          </p:cNvPr>
          <p:cNvSpPr/>
          <p:nvPr/>
        </p:nvSpPr>
        <p:spPr>
          <a:xfrm>
            <a:off x="130725" y="2199687"/>
            <a:ext cx="9454979" cy="2683078"/>
          </a:xfrm>
          <a:prstGeom prst="rect">
            <a:avLst/>
          </a:prstGeom>
          <a:solidFill>
            <a:schemeClr val="bg1">
              <a:lumMod val="95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1" name="タイトル 14">
            <a:extLst>
              <a:ext uri="{FF2B5EF4-FFF2-40B4-BE49-F238E27FC236}">
                <a16:creationId xmlns:a16="http://schemas.microsoft.com/office/drawing/2014/main" id="{82D69CE2-C838-48FE-AF23-D9753EF260E8}"/>
              </a:ext>
            </a:extLst>
          </p:cNvPr>
          <p:cNvSpPr txBox="1">
            <a:spLocks/>
          </p:cNvSpPr>
          <p:nvPr/>
        </p:nvSpPr>
        <p:spPr>
          <a:xfrm>
            <a:off x="121920" y="2081869"/>
            <a:ext cx="3726180" cy="216000"/>
          </a:xfrm>
          <a:prstGeom prst="snip1Rect">
            <a:avLst/>
          </a:prstGeom>
          <a:solidFill>
            <a:schemeClr val="accent5">
              <a:lumMod val="75000"/>
            </a:schemeClr>
          </a:solidFill>
          <a:ln>
            <a:noFill/>
          </a:ln>
        </p:spPr>
        <p:txBody>
          <a:bodyPr lIns="7200" tIns="7200" rIns="7200" bIns="720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100000"/>
              </a:lnSpc>
            </a:pPr>
            <a:r>
              <a:rPr lang="ja-JP" altLang="en-US" sz="1200" dirty="0">
                <a:solidFill>
                  <a:schemeClr val="bg1"/>
                </a:solidFill>
                <a:latin typeface="HGP創英角ｺﾞｼｯｸUB" panose="020B0900000000000000" pitchFamily="50" charset="-128"/>
                <a:ea typeface="HGP創英角ｺﾞｼｯｸUB" panose="020B0900000000000000" pitchFamily="50" charset="-128"/>
              </a:rPr>
              <a:t>　◆「おおさか依存症ポータルサイト」の内容・機能</a:t>
            </a:r>
            <a:endParaRPr lang="en-US" altLang="ja-JP" sz="1200" dirty="0">
              <a:solidFill>
                <a:schemeClr val="bg1"/>
              </a:solidFill>
              <a:latin typeface="HGP創英角ｺﾞｼｯｸUB" panose="020B0900000000000000" pitchFamily="50" charset="-128"/>
              <a:ea typeface="HGP創英角ｺﾞｼｯｸUB" panose="020B0900000000000000" pitchFamily="50" charset="-128"/>
            </a:endParaRPr>
          </a:p>
        </p:txBody>
      </p:sp>
      <p:pic>
        <p:nvPicPr>
          <p:cNvPr id="28" name="図 27">
            <a:extLst>
              <a:ext uri="{FF2B5EF4-FFF2-40B4-BE49-F238E27FC236}">
                <a16:creationId xmlns:a16="http://schemas.microsoft.com/office/drawing/2014/main" id="{DC7A8A73-D9F8-4F0A-AF61-38C1EB99FD33}"/>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335536" y="2657261"/>
            <a:ext cx="3904501" cy="2174989"/>
          </a:xfrm>
          <a:prstGeom prst="rect">
            <a:avLst/>
          </a:prstGeom>
          <a:noFill/>
          <a:ln>
            <a:noFill/>
          </a:ln>
        </p:spPr>
      </p:pic>
      <p:sp>
        <p:nvSpPr>
          <p:cNvPr id="64" name="フリーフォーム: 図形 30">
            <a:extLst>
              <a:ext uri="{FF2B5EF4-FFF2-40B4-BE49-F238E27FC236}">
                <a16:creationId xmlns:a16="http://schemas.microsoft.com/office/drawing/2014/main" id="{15620F70-FF1B-4F12-9A2C-7E93E9CD96AB}"/>
              </a:ext>
            </a:extLst>
          </p:cNvPr>
          <p:cNvSpPr/>
          <p:nvPr/>
        </p:nvSpPr>
        <p:spPr>
          <a:xfrm rot="16200000">
            <a:off x="4298156" y="2817698"/>
            <a:ext cx="324133" cy="205050"/>
          </a:xfrm>
          <a:custGeom>
            <a:avLst/>
            <a:gdLst>
              <a:gd name="connsiteX0" fmla="*/ 0 w 1499636"/>
              <a:gd name="connsiteY0" fmla="*/ 0 h 504000"/>
              <a:gd name="connsiteX1" fmla="*/ 1499636 w 1499636"/>
              <a:gd name="connsiteY1" fmla="*/ 0 h 504000"/>
              <a:gd name="connsiteX2" fmla="*/ 749818 w 1499636"/>
              <a:gd name="connsiteY2" fmla="*/ 504000 h 504000"/>
            </a:gdLst>
            <a:ahLst/>
            <a:cxnLst>
              <a:cxn ang="0">
                <a:pos x="connsiteX0" y="connsiteY0"/>
              </a:cxn>
              <a:cxn ang="0">
                <a:pos x="connsiteX1" y="connsiteY1"/>
              </a:cxn>
              <a:cxn ang="0">
                <a:pos x="connsiteX2" y="connsiteY2"/>
              </a:cxn>
            </a:cxnLst>
            <a:rect l="l" t="t" r="r" b="b"/>
            <a:pathLst>
              <a:path w="1499636" h="504000">
                <a:moveTo>
                  <a:pt x="0" y="0"/>
                </a:moveTo>
                <a:lnTo>
                  <a:pt x="1499636" y="0"/>
                </a:lnTo>
                <a:lnTo>
                  <a:pt x="749818" y="504000"/>
                </a:lnTo>
                <a:close/>
              </a:path>
            </a:pathLst>
          </a:custGeom>
          <a:gradFill flip="none" rotWithShape="1">
            <a:gsLst>
              <a:gs pos="67000">
                <a:srgbClr val="0099FF"/>
              </a:gs>
              <a:gs pos="0">
                <a:schemeClr val="bg1"/>
              </a:gs>
              <a:gs pos="100000">
                <a:srgbClr val="003399"/>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gn="l"/>
            <a:endParaRPr kumimoji="1" lang="ja-JP" altLang="en-US" sz="800" dirty="0"/>
          </a:p>
        </p:txBody>
      </p:sp>
      <p:sp>
        <p:nvSpPr>
          <p:cNvPr id="65" name="フリーフォーム: 図形 30">
            <a:extLst>
              <a:ext uri="{FF2B5EF4-FFF2-40B4-BE49-F238E27FC236}">
                <a16:creationId xmlns:a16="http://schemas.microsoft.com/office/drawing/2014/main" id="{F963D57D-27F4-49AA-BD8E-5C4D6E02166A}"/>
              </a:ext>
            </a:extLst>
          </p:cNvPr>
          <p:cNvSpPr/>
          <p:nvPr/>
        </p:nvSpPr>
        <p:spPr>
          <a:xfrm rot="16200000">
            <a:off x="4298156" y="3204494"/>
            <a:ext cx="324133" cy="205050"/>
          </a:xfrm>
          <a:custGeom>
            <a:avLst/>
            <a:gdLst>
              <a:gd name="connsiteX0" fmla="*/ 0 w 1499636"/>
              <a:gd name="connsiteY0" fmla="*/ 0 h 504000"/>
              <a:gd name="connsiteX1" fmla="*/ 1499636 w 1499636"/>
              <a:gd name="connsiteY1" fmla="*/ 0 h 504000"/>
              <a:gd name="connsiteX2" fmla="*/ 749818 w 1499636"/>
              <a:gd name="connsiteY2" fmla="*/ 504000 h 504000"/>
            </a:gdLst>
            <a:ahLst/>
            <a:cxnLst>
              <a:cxn ang="0">
                <a:pos x="connsiteX0" y="connsiteY0"/>
              </a:cxn>
              <a:cxn ang="0">
                <a:pos x="connsiteX1" y="connsiteY1"/>
              </a:cxn>
              <a:cxn ang="0">
                <a:pos x="connsiteX2" y="connsiteY2"/>
              </a:cxn>
            </a:cxnLst>
            <a:rect l="l" t="t" r="r" b="b"/>
            <a:pathLst>
              <a:path w="1499636" h="504000">
                <a:moveTo>
                  <a:pt x="0" y="0"/>
                </a:moveTo>
                <a:lnTo>
                  <a:pt x="1499636" y="0"/>
                </a:lnTo>
                <a:lnTo>
                  <a:pt x="749818" y="504000"/>
                </a:lnTo>
                <a:close/>
              </a:path>
            </a:pathLst>
          </a:custGeom>
          <a:gradFill flip="none" rotWithShape="1">
            <a:gsLst>
              <a:gs pos="67000">
                <a:srgbClr val="0099FF"/>
              </a:gs>
              <a:gs pos="0">
                <a:schemeClr val="bg1"/>
              </a:gs>
              <a:gs pos="100000">
                <a:srgbClr val="003399"/>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gn="l"/>
            <a:endParaRPr kumimoji="1" lang="ja-JP" altLang="en-US" sz="800" dirty="0"/>
          </a:p>
        </p:txBody>
      </p:sp>
      <p:sp>
        <p:nvSpPr>
          <p:cNvPr id="76" name="フリーフォーム: 図形 30">
            <a:extLst>
              <a:ext uri="{FF2B5EF4-FFF2-40B4-BE49-F238E27FC236}">
                <a16:creationId xmlns:a16="http://schemas.microsoft.com/office/drawing/2014/main" id="{B3049370-22AE-48DC-8401-9F95FE7EC639}"/>
              </a:ext>
            </a:extLst>
          </p:cNvPr>
          <p:cNvSpPr/>
          <p:nvPr/>
        </p:nvSpPr>
        <p:spPr>
          <a:xfrm rot="16200000">
            <a:off x="4298156" y="3603225"/>
            <a:ext cx="324133" cy="205050"/>
          </a:xfrm>
          <a:custGeom>
            <a:avLst/>
            <a:gdLst>
              <a:gd name="connsiteX0" fmla="*/ 0 w 1499636"/>
              <a:gd name="connsiteY0" fmla="*/ 0 h 504000"/>
              <a:gd name="connsiteX1" fmla="*/ 1499636 w 1499636"/>
              <a:gd name="connsiteY1" fmla="*/ 0 h 504000"/>
              <a:gd name="connsiteX2" fmla="*/ 749818 w 1499636"/>
              <a:gd name="connsiteY2" fmla="*/ 504000 h 504000"/>
            </a:gdLst>
            <a:ahLst/>
            <a:cxnLst>
              <a:cxn ang="0">
                <a:pos x="connsiteX0" y="connsiteY0"/>
              </a:cxn>
              <a:cxn ang="0">
                <a:pos x="connsiteX1" y="connsiteY1"/>
              </a:cxn>
              <a:cxn ang="0">
                <a:pos x="connsiteX2" y="connsiteY2"/>
              </a:cxn>
            </a:cxnLst>
            <a:rect l="l" t="t" r="r" b="b"/>
            <a:pathLst>
              <a:path w="1499636" h="504000">
                <a:moveTo>
                  <a:pt x="0" y="0"/>
                </a:moveTo>
                <a:lnTo>
                  <a:pt x="1499636" y="0"/>
                </a:lnTo>
                <a:lnTo>
                  <a:pt x="749818" y="504000"/>
                </a:lnTo>
                <a:close/>
              </a:path>
            </a:pathLst>
          </a:custGeom>
          <a:gradFill flip="none" rotWithShape="1">
            <a:gsLst>
              <a:gs pos="67000">
                <a:srgbClr val="0099FF"/>
              </a:gs>
              <a:gs pos="0">
                <a:schemeClr val="bg1"/>
              </a:gs>
              <a:gs pos="100000">
                <a:srgbClr val="003399"/>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gn="l"/>
            <a:endParaRPr kumimoji="1" lang="ja-JP" altLang="en-US" sz="800" dirty="0"/>
          </a:p>
        </p:txBody>
      </p:sp>
      <p:sp>
        <p:nvSpPr>
          <p:cNvPr id="77" name="フリーフォーム: 図形 30">
            <a:extLst>
              <a:ext uri="{FF2B5EF4-FFF2-40B4-BE49-F238E27FC236}">
                <a16:creationId xmlns:a16="http://schemas.microsoft.com/office/drawing/2014/main" id="{F040E1FD-50B5-4FC8-BE82-6CD9C2BFA7FA}"/>
              </a:ext>
            </a:extLst>
          </p:cNvPr>
          <p:cNvSpPr/>
          <p:nvPr/>
        </p:nvSpPr>
        <p:spPr>
          <a:xfrm rot="16200000">
            <a:off x="4298156" y="4040828"/>
            <a:ext cx="324133" cy="205050"/>
          </a:xfrm>
          <a:custGeom>
            <a:avLst/>
            <a:gdLst>
              <a:gd name="connsiteX0" fmla="*/ 0 w 1499636"/>
              <a:gd name="connsiteY0" fmla="*/ 0 h 504000"/>
              <a:gd name="connsiteX1" fmla="*/ 1499636 w 1499636"/>
              <a:gd name="connsiteY1" fmla="*/ 0 h 504000"/>
              <a:gd name="connsiteX2" fmla="*/ 749818 w 1499636"/>
              <a:gd name="connsiteY2" fmla="*/ 504000 h 504000"/>
            </a:gdLst>
            <a:ahLst/>
            <a:cxnLst>
              <a:cxn ang="0">
                <a:pos x="connsiteX0" y="connsiteY0"/>
              </a:cxn>
              <a:cxn ang="0">
                <a:pos x="connsiteX1" y="connsiteY1"/>
              </a:cxn>
              <a:cxn ang="0">
                <a:pos x="connsiteX2" y="connsiteY2"/>
              </a:cxn>
            </a:cxnLst>
            <a:rect l="l" t="t" r="r" b="b"/>
            <a:pathLst>
              <a:path w="1499636" h="504000">
                <a:moveTo>
                  <a:pt x="0" y="0"/>
                </a:moveTo>
                <a:lnTo>
                  <a:pt x="1499636" y="0"/>
                </a:lnTo>
                <a:lnTo>
                  <a:pt x="749818" y="504000"/>
                </a:lnTo>
                <a:close/>
              </a:path>
            </a:pathLst>
          </a:custGeom>
          <a:gradFill flip="none" rotWithShape="1">
            <a:gsLst>
              <a:gs pos="67000">
                <a:srgbClr val="0099FF"/>
              </a:gs>
              <a:gs pos="0">
                <a:schemeClr val="bg1"/>
              </a:gs>
              <a:gs pos="100000">
                <a:srgbClr val="003399"/>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gn="l"/>
            <a:endParaRPr kumimoji="1" lang="ja-JP" altLang="en-US" sz="800" dirty="0"/>
          </a:p>
        </p:txBody>
      </p:sp>
      <p:sp>
        <p:nvSpPr>
          <p:cNvPr id="88" name="フリーフォーム: 図形 30">
            <a:extLst>
              <a:ext uri="{FF2B5EF4-FFF2-40B4-BE49-F238E27FC236}">
                <a16:creationId xmlns:a16="http://schemas.microsoft.com/office/drawing/2014/main" id="{4307652C-416C-4E5F-B7F0-3EA7F58BAF3B}"/>
              </a:ext>
            </a:extLst>
          </p:cNvPr>
          <p:cNvSpPr/>
          <p:nvPr/>
        </p:nvSpPr>
        <p:spPr>
          <a:xfrm rot="16200000">
            <a:off x="4298156" y="4447807"/>
            <a:ext cx="324133" cy="205050"/>
          </a:xfrm>
          <a:custGeom>
            <a:avLst/>
            <a:gdLst>
              <a:gd name="connsiteX0" fmla="*/ 0 w 1499636"/>
              <a:gd name="connsiteY0" fmla="*/ 0 h 504000"/>
              <a:gd name="connsiteX1" fmla="*/ 1499636 w 1499636"/>
              <a:gd name="connsiteY1" fmla="*/ 0 h 504000"/>
              <a:gd name="connsiteX2" fmla="*/ 749818 w 1499636"/>
              <a:gd name="connsiteY2" fmla="*/ 504000 h 504000"/>
            </a:gdLst>
            <a:ahLst/>
            <a:cxnLst>
              <a:cxn ang="0">
                <a:pos x="connsiteX0" y="connsiteY0"/>
              </a:cxn>
              <a:cxn ang="0">
                <a:pos x="connsiteX1" y="connsiteY1"/>
              </a:cxn>
              <a:cxn ang="0">
                <a:pos x="connsiteX2" y="connsiteY2"/>
              </a:cxn>
            </a:cxnLst>
            <a:rect l="l" t="t" r="r" b="b"/>
            <a:pathLst>
              <a:path w="1499636" h="504000">
                <a:moveTo>
                  <a:pt x="0" y="0"/>
                </a:moveTo>
                <a:lnTo>
                  <a:pt x="1499636" y="0"/>
                </a:lnTo>
                <a:lnTo>
                  <a:pt x="749818" y="504000"/>
                </a:lnTo>
                <a:close/>
              </a:path>
            </a:pathLst>
          </a:custGeom>
          <a:gradFill flip="none" rotWithShape="1">
            <a:gsLst>
              <a:gs pos="67000">
                <a:srgbClr val="0099FF"/>
              </a:gs>
              <a:gs pos="0">
                <a:schemeClr val="bg1"/>
              </a:gs>
              <a:gs pos="100000">
                <a:srgbClr val="003399"/>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gn="l"/>
            <a:endParaRPr kumimoji="1" lang="ja-JP" altLang="en-US" sz="800" dirty="0"/>
          </a:p>
        </p:txBody>
      </p:sp>
      <p:sp>
        <p:nvSpPr>
          <p:cNvPr id="100" name="正方形/長方形 99">
            <a:extLst>
              <a:ext uri="{FF2B5EF4-FFF2-40B4-BE49-F238E27FC236}">
                <a16:creationId xmlns:a16="http://schemas.microsoft.com/office/drawing/2014/main" id="{88B440F3-9814-4AAA-A313-523C15BC0AAD}"/>
              </a:ext>
            </a:extLst>
          </p:cNvPr>
          <p:cNvSpPr/>
          <p:nvPr/>
        </p:nvSpPr>
        <p:spPr>
          <a:xfrm>
            <a:off x="4689861" y="2409511"/>
            <a:ext cx="1396860" cy="20504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latin typeface="BIZ UDPゴシック" panose="020B0400000000000000" pitchFamily="50" charset="-128"/>
                <a:ea typeface="BIZ UDPゴシック" panose="020B0400000000000000" pitchFamily="50" charset="-128"/>
              </a:rPr>
              <a:t>主な内容・機能</a:t>
            </a:r>
          </a:p>
        </p:txBody>
      </p:sp>
      <p:sp>
        <p:nvSpPr>
          <p:cNvPr id="101" name="正方形/長方形 100">
            <a:extLst>
              <a:ext uri="{FF2B5EF4-FFF2-40B4-BE49-F238E27FC236}">
                <a16:creationId xmlns:a16="http://schemas.microsoft.com/office/drawing/2014/main" id="{D9E01EBC-CA1C-402C-826E-EA48390E2C59}"/>
              </a:ext>
            </a:extLst>
          </p:cNvPr>
          <p:cNvSpPr/>
          <p:nvPr/>
        </p:nvSpPr>
        <p:spPr>
          <a:xfrm>
            <a:off x="237978" y="2507260"/>
            <a:ext cx="4021600" cy="2324990"/>
          </a:xfrm>
          <a:prstGeom prst="rect">
            <a:avLst/>
          </a:prstGeom>
          <a:noFill/>
          <a:ln>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正方形/長方形 101">
            <a:extLst>
              <a:ext uri="{FF2B5EF4-FFF2-40B4-BE49-F238E27FC236}">
                <a16:creationId xmlns:a16="http://schemas.microsoft.com/office/drawing/2014/main" id="{5EDE8109-1326-4C29-918D-ECFF5D933544}"/>
              </a:ext>
            </a:extLst>
          </p:cNvPr>
          <p:cNvSpPr/>
          <p:nvPr/>
        </p:nvSpPr>
        <p:spPr>
          <a:xfrm>
            <a:off x="4738695" y="2758194"/>
            <a:ext cx="4702485" cy="304695"/>
          </a:xfrm>
          <a:prstGeom prst="rect">
            <a:avLst/>
          </a:prstGeom>
          <a:solidFill>
            <a:schemeClr val="accent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b="1" dirty="0">
                <a:latin typeface="BIZ UDPゴシック" panose="020B0400000000000000" pitchFamily="50" charset="-128"/>
                <a:ea typeface="BIZ UDPゴシック" panose="020B0400000000000000" pitchFamily="50" charset="-128"/>
              </a:rPr>
              <a:t>　　　　　　　　　　　　　</a:t>
            </a:r>
          </a:p>
        </p:txBody>
      </p:sp>
      <p:sp>
        <p:nvSpPr>
          <p:cNvPr id="103" name="正方形/長方形 102">
            <a:extLst>
              <a:ext uri="{FF2B5EF4-FFF2-40B4-BE49-F238E27FC236}">
                <a16:creationId xmlns:a16="http://schemas.microsoft.com/office/drawing/2014/main" id="{7BB7A37F-EE8E-4515-8E50-EB1772B5735A}"/>
              </a:ext>
            </a:extLst>
          </p:cNvPr>
          <p:cNvSpPr/>
          <p:nvPr/>
        </p:nvSpPr>
        <p:spPr>
          <a:xfrm>
            <a:off x="4738695" y="3144952"/>
            <a:ext cx="4702485" cy="3498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b="1" dirty="0">
                <a:latin typeface="BIZ UDPゴシック" panose="020B0400000000000000" pitchFamily="50" charset="-128"/>
                <a:ea typeface="BIZ UDPゴシック" panose="020B0400000000000000" pitchFamily="50" charset="-128"/>
              </a:rPr>
              <a:t>　　　　　　　　　　　　</a:t>
            </a:r>
          </a:p>
        </p:txBody>
      </p:sp>
      <p:sp>
        <p:nvSpPr>
          <p:cNvPr id="106" name="テキスト ボックス 105">
            <a:extLst>
              <a:ext uri="{FF2B5EF4-FFF2-40B4-BE49-F238E27FC236}">
                <a16:creationId xmlns:a16="http://schemas.microsoft.com/office/drawing/2014/main" id="{636CE0FE-B902-4873-84F5-E94AB0869F40}"/>
              </a:ext>
            </a:extLst>
          </p:cNvPr>
          <p:cNvSpPr txBox="1"/>
          <p:nvPr/>
        </p:nvSpPr>
        <p:spPr>
          <a:xfrm>
            <a:off x="4778696" y="3122353"/>
            <a:ext cx="878959" cy="369332"/>
          </a:xfrm>
          <a:prstGeom prst="rect">
            <a:avLst/>
          </a:prstGeom>
          <a:noFill/>
        </p:spPr>
        <p:txBody>
          <a:bodyPr wrap="square" rtlCol="0">
            <a:spAutoFit/>
          </a:bodyPr>
          <a:lstStyle/>
          <a:p>
            <a:r>
              <a:rPr kumimoji="1" lang="en-US" altLang="ja-JP" sz="900" b="1" dirty="0">
                <a:solidFill>
                  <a:schemeClr val="bg1"/>
                </a:solidFill>
                <a:latin typeface="BIZ UDPゴシック" panose="020B0400000000000000" pitchFamily="50" charset="-128"/>
                <a:ea typeface="BIZ UDPゴシック" panose="020B0400000000000000" pitchFamily="50" charset="-128"/>
              </a:rPr>
              <a:t>【</a:t>
            </a:r>
            <a:r>
              <a:rPr kumimoji="1" lang="ja-JP" altLang="en-US" sz="900" b="1" dirty="0">
                <a:solidFill>
                  <a:schemeClr val="bg1"/>
                </a:solidFill>
                <a:latin typeface="BIZ UDPゴシック" panose="020B0400000000000000" pitchFamily="50" charset="-128"/>
                <a:ea typeface="BIZ UDPゴシック" panose="020B0400000000000000" pitchFamily="50" charset="-128"/>
              </a:rPr>
              <a:t>依存症相談</a:t>
            </a:r>
            <a:endParaRPr kumimoji="1" lang="en-US" altLang="ja-JP" sz="900" b="1" dirty="0">
              <a:solidFill>
                <a:schemeClr val="bg1"/>
              </a:solidFill>
              <a:latin typeface="BIZ UDPゴシック" panose="020B0400000000000000" pitchFamily="50" charset="-128"/>
              <a:ea typeface="BIZ UDPゴシック" panose="020B0400000000000000" pitchFamily="50" charset="-128"/>
            </a:endParaRPr>
          </a:p>
          <a:p>
            <a:r>
              <a:rPr kumimoji="1" lang="ja-JP" altLang="en-US" sz="900" b="1" dirty="0">
                <a:solidFill>
                  <a:schemeClr val="bg1"/>
                </a:solidFill>
                <a:latin typeface="BIZ UDPゴシック" panose="020B0400000000000000" pitchFamily="50" charset="-128"/>
                <a:ea typeface="BIZ UDPゴシック" panose="020B0400000000000000" pitchFamily="50" charset="-128"/>
              </a:rPr>
              <a:t>　のご案内</a:t>
            </a:r>
            <a:r>
              <a:rPr kumimoji="1" lang="en-US" altLang="ja-JP" sz="900" b="1" dirty="0">
                <a:solidFill>
                  <a:schemeClr val="bg1"/>
                </a:solidFill>
                <a:latin typeface="BIZ UDPゴシック" panose="020B0400000000000000" pitchFamily="50" charset="-128"/>
                <a:ea typeface="BIZ UDPゴシック" panose="020B0400000000000000" pitchFamily="50" charset="-128"/>
              </a:rPr>
              <a:t>】</a:t>
            </a:r>
            <a:endParaRPr kumimoji="1" lang="ja-JP" altLang="en-US" sz="900" b="1" dirty="0">
              <a:solidFill>
                <a:schemeClr val="bg1"/>
              </a:solidFill>
              <a:latin typeface="BIZ UDPゴシック" panose="020B0400000000000000" pitchFamily="50" charset="-128"/>
              <a:ea typeface="BIZ UDPゴシック" panose="020B0400000000000000" pitchFamily="50" charset="-128"/>
            </a:endParaRPr>
          </a:p>
        </p:txBody>
      </p:sp>
      <p:sp>
        <p:nvSpPr>
          <p:cNvPr id="108" name="テキスト ボックス 107">
            <a:extLst>
              <a:ext uri="{FF2B5EF4-FFF2-40B4-BE49-F238E27FC236}">
                <a16:creationId xmlns:a16="http://schemas.microsoft.com/office/drawing/2014/main" id="{C44E1FB0-CB89-4099-9482-4179B6B28878}"/>
              </a:ext>
            </a:extLst>
          </p:cNvPr>
          <p:cNvSpPr txBox="1"/>
          <p:nvPr/>
        </p:nvSpPr>
        <p:spPr>
          <a:xfrm>
            <a:off x="5767844" y="2769250"/>
            <a:ext cx="2813112" cy="230832"/>
          </a:xfrm>
          <a:prstGeom prst="rect">
            <a:avLst/>
          </a:prstGeom>
          <a:noFill/>
        </p:spPr>
        <p:txBody>
          <a:bodyPr wrap="square" rtlCol="0">
            <a:spAutoFit/>
          </a:bodyPr>
          <a:lstStyle/>
          <a:p>
            <a:r>
              <a:rPr kumimoji="1" lang="ja-JP" altLang="en-US" sz="900" b="1" dirty="0">
                <a:solidFill>
                  <a:schemeClr val="bg1"/>
                </a:solidFill>
                <a:latin typeface="BIZ UDPゴシック" panose="020B0400000000000000" pitchFamily="50" charset="-128"/>
                <a:ea typeface="BIZ UDPゴシック" panose="020B0400000000000000" pitchFamily="50" charset="-128"/>
              </a:rPr>
              <a:t>依存症についての正しい知識など</a:t>
            </a:r>
          </a:p>
        </p:txBody>
      </p:sp>
      <p:sp>
        <p:nvSpPr>
          <p:cNvPr id="109" name="テキスト ボックス 108">
            <a:extLst>
              <a:ext uri="{FF2B5EF4-FFF2-40B4-BE49-F238E27FC236}">
                <a16:creationId xmlns:a16="http://schemas.microsoft.com/office/drawing/2014/main" id="{B66408BA-B532-4867-B727-F7CC03A3C67F}"/>
              </a:ext>
            </a:extLst>
          </p:cNvPr>
          <p:cNvSpPr txBox="1"/>
          <p:nvPr/>
        </p:nvSpPr>
        <p:spPr>
          <a:xfrm>
            <a:off x="5767844" y="3115656"/>
            <a:ext cx="3680807" cy="369332"/>
          </a:xfrm>
          <a:prstGeom prst="rect">
            <a:avLst/>
          </a:prstGeom>
          <a:noFill/>
        </p:spPr>
        <p:txBody>
          <a:bodyPr wrap="square" rtlCol="0">
            <a:spAutoFit/>
          </a:bodyPr>
          <a:lstStyle/>
          <a:p>
            <a:r>
              <a:rPr kumimoji="1" lang="ja-JP" altLang="en-US" sz="900" b="1" dirty="0">
                <a:solidFill>
                  <a:schemeClr val="bg1"/>
                </a:solidFill>
                <a:latin typeface="BIZ UDPゴシック" panose="020B0400000000000000" pitchFamily="50" charset="-128"/>
                <a:ea typeface="BIZ UDPゴシック" panose="020B0400000000000000" pitchFamily="50" charset="-128"/>
              </a:rPr>
              <a:t>府・市等が実施する相談先一覧、</a:t>
            </a:r>
            <a:r>
              <a:rPr kumimoji="1" lang="en-US" altLang="ja-JP" sz="900" b="1" dirty="0">
                <a:solidFill>
                  <a:schemeClr val="bg1"/>
                </a:solidFill>
                <a:latin typeface="BIZ UDPゴシック" panose="020B0400000000000000" pitchFamily="50" charset="-128"/>
                <a:ea typeface="BIZ UDPゴシック" panose="020B0400000000000000" pitchFamily="50" charset="-128"/>
              </a:rPr>
              <a:t>SNS</a:t>
            </a:r>
            <a:r>
              <a:rPr kumimoji="1" lang="ja-JP" altLang="en-US" sz="900" b="1" dirty="0">
                <a:solidFill>
                  <a:schemeClr val="bg1"/>
                </a:solidFill>
                <a:latin typeface="BIZ UDPゴシック" panose="020B0400000000000000" pitchFamily="50" charset="-128"/>
                <a:ea typeface="BIZ UDPゴシック" panose="020B0400000000000000" pitchFamily="50" charset="-128"/>
              </a:rPr>
              <a:t>相談、ギャンブル等依存症簡易相談支援アプリのご案内</a:t>
            </a:r>
          </a:p>
        </p:txBody>
      </p:sp>
      <p:sp>
        <p:nvSpPr>
          <p:cNvPr id="110" name="正方形/長方形 109">
            <a:extLst>
              <a:ext uri="{FF2B5EF4-FFF2-40B4-BE49-F238E27FC236}">
                <a16:creationId xmlns:a16="http://schemas.microsoft.com/office/drawing/2014/main" id="{77D986E5-F177-4F41-BBA4-267B5EBC864F}"/>
              </a:ext>
            </a:extLst>
          </p:cNvPr>
          <p:cNvSpPr/>
          <p:nvPr/>
        </p:nvSpPr>
        <p:spPr>
          <a:xfrm>
            <a:off x="4738695" y="3550447"/>
            <a:ext cx="4702485" cy="3498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b="1" dirty="0">
                <a:latin typeface="BIZ UDPゴシック" panose="020B0400000000000000" pitchFamily="50" charset="-128"/>
                <a:ea typeface="BIZ UDPゴシック" panose="020B0400000000000000" pitchFamily="50" charset="-128"/>
              </a:rPr>
              <a:t>　　　　　　　　　　　　</a:t>
            </a:r>
          </a:p>
        </p:txBody>
      </p:sp>
      <p:sp>
        <p:nvSpPr>
          <p:cNvPr id="111" name="テキスト ボックス 110">
            <a:extLst>
              <a:ext uri="{FF2B5EF4-FFF2-40B4-BE49-F238E27FC236}">
                <a16:creationId xmlns:a16="http://schemas.microsoft.com/office/drawing/2014/main" id="{CE76B731-3C22-47CA-9779-968F0FB40DA1}"/>
              </a:ext>
            </a:extLst>
          </p:cNvPr>
          <p:cNvSpPr txBox="1"/>
          <p:nvPr/>
        </p:nvSpPr>
        <p:spPr>
          <a:xfrm>
            <a:off x="4778696" y="3527848"/>
            <a:ext cx="989148" cy="369332"/>
          </a:xfrm>
          <a:prstGeom prst="rect">
            <a:avLst/>
          </a:prstGeom>
          <a:noFill/>
        </p:spPr>
        <p:txBody>
          <a:bodyPr wrap="square" rtlCol="0">
            <a:spAutoFit/>
          </a:bodyPr>
          <a:lstStyle/>
          <a:p>
            <a:r>
              <a:rPr kumimoji="1" lang="en-US" altLang="ja-JP" sz="900" b="1" dirty="0">
                <a:solidFill>
                  <a:schemeClr val="bg1"/>
                </a:solidFill>
                <a:latin typeface="BIZ UDPゴシック" panose="020B0400000000000000" pitchFamily="50" charset="-128"/>
                <a:ea typeface="BIZ UDPゴシック" panose="020B0400000000000000" pitchFamily="50" charset="-128"/>
              </a:rPr>
              <a:t>【</a:t>
            </a:r>
            <a:r>
              <a:rPr kumimoji="1" lang="ja-JP" altLang="en-US" sz="900" b="1" dirty="0">
                <a:solidFill>
                  <a:schemeClr val="bg1"/>
                </a:solidFill>
                <a:latin typeface="BIZ UDPゴシック" panose="020B0400000000000000" pitchFamily="50" charset="-128"/>
                <a:ea typeface="BIZ UDPゴシック" panose="020B0400000000000000" pitchFamily="50" charset="-128"/>
              </a:rPr>
              <a:t>医療機関・相談　</a:t>
            </a:r>
            <a:endParaRPr kumimoji="1" lang="en-US" altLang="ja-JP" sz="900" b="1" dirty="0">
              <a:solidFill>
                <a:schemeClr val="bg1"/>
              </a:solidFill>
              <a:latin typeface="BIZ UDPゴシック" panose="020B0400000000000000" pitchFamily="50" charset="-128"/>
              <a:ea typeface="BIZ UDPゴシック" panose="020B0400000000000000" pitchFamily="50" charset="-128"/>
            </a:endParaRPr>
          </a:p>
          <a:p>
            <a:r>
              <a:rPr kumimoji="1" lang="ja-JP" altLang="en-US" sz="900" b="1" dirty="0">
                <a:solidFill>
                  <a:schemeClr val="bg1"/>
                </a:solidFill>
                <a:latin typeface="BIZ UDPゴシック" panose="020B0400000000000000" pitchFamily="50" charset="-128"/>
                <a:ea typeface="BIZ UDPゴシック" panose="020B0400000000000000" pitchFamily="50" charset="-128"/>
              </a:rPr>
              <a:t>　機関等検索</a:t>
            </a:r>
            <a:r>
              <a:rPr kumimoji="1" lang="en-US" altLang="ja-JP" sz="900" b="1" dirty="0">
                <a:solidFill>
                  <a:schemeClr val="bg1"/>
                </a:solidFill>
                <a:latin typeface="BIZ UDPゴシック" panose="020B0400000000000000" pitchFamily="50" charset="-128"/>
                <a:ea typeface="BIZ UDPゴシック" panose="020B0400000000000000" pitchFamily="50" charset="-128"/>
              </a:rPr>
              <a:t>】</a:t>
            </a:r>
            <a:endParaRPr kumimoji="1" lang="ja-JP" altLang="en-US" sz="900" b="1" dirty="0">
              <a:solidFill>
                <a:schemeClr val="bg1"/>
              </a:solidFill>
              <a:latin typeface="BIZ UDPゴシック" panose="020B0400000000000000" pitchFamily="50" charset="-128"/>
              <a:ea typeface="BIZ UDPゴシック" panose="020B0400000000000000" pitchFamily="50" charset="-128"/>
            </a:endParaRPr>
          </a:p>
        </p:txBody>
      </p:sp>
      <p:sp>
        <p:nvSpPr>
          <p:cNvPr id="112" name="テキスト ボックス 111">
            <a:extLst>
              <a:ext uri="{FF2B5EF4-FFF2-40B4-BE49-F238E27FC236}">
                <a16:creationId xmlns:a16="http://schemas.microsoft.com/office/drawing/2014/main" id="{4CBA199B-0443-4ABC-9E47-758587321ED6}"/>
              </a:ext>
            </a:extLst>
          </p:cNvPr>
          <p:cNvSpPr txBox="1"/>
          <p:nvPr/>
        </p:nvSpPr>
        <p:spPr>
          <a:xfrm>
            <a:off x="5767844" y="3612631"/>
            <a:ext cx="3841812" cy="230832"/>
          </a:xfrm>
          <a:prstGeom prst="rect">
            <a:avLst/>
          </a:prstGeom>
          <a:noFill/>
        </p:spPr>
        <p:txBody>
          <a:bodyPr wrap="square" rtlCol="0">
            <a:spAutoFit/>
          </a:bodyPr>
          <a:lstStyle/>
          <a:p>
            <a:r>
              <a:rPr kumimoji="1" lang="ja-JP" altLang="en-US" sz="900" b="1" dirty="0">
                <a:solidFill>
                  <a:schemeClr val="bg1"/>
                </a:solidFill>
                <a:latin typeface="BIZ UDPゴシック" panose="020B0400000000000000" pitchFamily="50" charset="-128"/>
                <a:ea typeface="BIZ UDPゴシック" panose="020B0400000000000000" pitchFamily="50" charset="-128"/>
              </a:rPr>
              <a:t>居住地域や依存症の種類、支援機関種別などで検索可能</a:t>
            </a:r>
          </a:p>
        </p:txBody>
      </p:sp>
      <p:sp>
        <p:nvSpPr>
          <p:cNvPr id="113" name="正方形/長方形 112">
            <a:extLst>
              <a:ext uri="{FF2B5EF4-FFF2-40B4-BE49-F238E27FC236}">
                <a16:creationId xmlns:a16="http://schemas.microsoft.com/office/drawing/2014/main" id="{A12C2C04-FD9A-4C0F-AD62-72AEB9DC43B5}"/>
              </a:ext>
            </a:extLst>
          </p:cNvPr>
          <p:cNvSpPr/>
          <p:nvPr/>
        </p:nvSpPr>
        <p:spPr>
          <a:xfrm>
            <a:off x="4738695" y="3959093"/>
            <a:ext cx="4702485" cy="3498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b="1" dirty="0">
                <a:latin typeface="BIZ UDPゴシック" panose="020B0400000000000000" pitchFamily="50" charset="-128"/>
                <a:ea typeface="BIZ UDPゴシック" panose="020B0400000000000000" pitchFamily="50" charset="-128"/>
              </a:rPr>
              <a:t>　　　　　　　　　　　　</a:t>
            </a:r>
          </a:p>
        </p:txBody>
      </p:sp>
      <p:sp>
        <p:nvSpPr>
          <p:cNvPr id="114" name="テキスト ボックス 113">
            <a:extLst>
              <a:ext uri="{FF2B5EF4-FFF2-40B4-BE49-F238E27FC236}">
                <a16:creationId xmlns:a16="http://schemas.microsoft.com/office/drawing/2014/main" id="{FF24C940-D44F-4D7C-92B3-55029E7E5125}"/>
              </a:ext>
            </a:extLst>
          </p:cNvPr>
          <p:cNvSpPr txBox="1"/>
          <p:nvPr/>
        </p:nvSpPr>
        <p:spPr>
          <a:xfrm>
            <a:off x="4778696" y="3936494"/>
            <a:ext cx="878959" cy="369332"/>
          </a:xfrm>
          <a:prstGeom prst="rect">
            <a:avLst/>
          </a:prstGeom>
          <a:noFill/>
        </p:spPr>
        <p:txBody>
          <a:bodyPr wrap="square" rtlCol="0">
            <a:spAutoFit/>
          </a:bodyPr>
          <a:lstStyle/>
          <a:p>
            <a:r>
              <a:rPr kumimoji="1" lang="en-US" altLang="ja-JP" sz="900" b="1" dirty="0">
                <a:solidFill>
                  <a:schemeClr val="bg1"/>
                </a:solidFill>
                <a:latin typeface="BIZ UDPゴシック" panose="020B0400000000000000" pitchFamily="50" charset="-128"/>
                <a:ea typeface="BIZ UDPゴシック" panose="020B0400000000000000" pitchFamily="50" charset="-128"/>
              </a:rPr>
              <a:t>【</a:t>
            </a:r>
            <a:r>
              <a:rPr kumimoji="1" lang="ja-JP" altLang="en-US" sz="900" b="1" dirty="0">
                <a:solidFill>
                  <a:schemeClr val="bg1"/>
                </a:solidFill>
                <a:latin typeface="BIZ UDPゴシック" panose="020B0400000000000000" pitchFamily="50" charset="-128"/>
                <a:ea typeface="BIZ UDPゴシック" panose="020B0400000000000000" pitchFamily="50" charset="-128"/>
              </a:rPr>
              <a:t>普及・啓発</a:t>
            </a:r>
            <a:endParaRPr kumimoji="1" lang="en-US" altLang="ja-JP" sz="900" b="1" dirty="0">
              <a:solidFill>
                <a:schemeClr val="bg1"/>
              </a:solidFill>
              <a:latin typeface="BIZ UDPゴシック" panose="020B0400000000000000" pitchFamily="50" charset="-128"/>
              <a:ea typeface="BIZ UDPゴシック" panose="020B0400000000000000" pitchFamily="50" charset="-128"/>
            </a:endParaRPr>
          </a:p>
          <a:p>
            <a:r>
              <a:rPr kumimoji="1" lang="ja-JP" altLang="en-US" sz="900" b="1" dirty="0">
                <a:solidFill>
                  <a:schemeClr val="bg1"/>
                </a:solidFill>
                <a:latin typeface="BIZ UDPゴシック" panose="020B0400000000000000" pitchFamily="50" charset="-128"/>
                <a:ea typeface="BIZ UDPゴシック" panose="020B0400000000000000" pitchFamily="50" charset="-128"/>
              </a:rPr>
              <a:t>　　関連</a:t>
            </a:r>
            <a:r>
              <a:rPr kumimoji="1" lang="en-US" altLang="ja-JP" sz="900" b="1" dirty="0">
                <a:solidFill>
                  <a:schemeClr val="bg1"/>
                </a:solidFill>
                <a:latin typeface="BIZ UDPゴシック" panose="020B0400000000000000" pitchFamily="50" charset="-128"/>
                <a:ea typeface="BIZ UDPゴシック" panose="020B0400000000000000" pitchFamily="50" charset="-128"/>
              </a:rPr>
              <a:t>】</a:t>
            </a:r>
            <a:endParaRPr kumimoji="1" lang="ja-JP" altLang="en-US" sz="900" b="1" dirty="0">
              <a:solidFill>
                <a:schemeClr val="bg1"/>
              </a:solidFill>
              <a:latin typeface="BIZ UDPゴシック" panose="020B0400000000000000" pitchFamily="50" charset="-128"/>
              <a:ea typeface="BIZ UDPゴシック" panose="020B0400000000000000" pitchFamily="50" charset="-128"/>
            </a:endParaRPr>
          </a:p>
        </p:txBody>
      </p:sp>
      <p:sp>
        <p:nvSpPr>
          <p:cNvPr id="115" name="テキスト ボックス 114">
            <a:extLst>
              <a:ext uri="{FF2B5EF4-FFF2-40B4-BE49-F238E27FC236}">
                <a16:creationId xmlns:a16="http://schemas.microsoft.com/office/drawing/2014/main" id="{77197DBA-E925-40FD-A122-43882413EE55}"/>
              </a:ext>
            </a:extLst>
          </p:cNvPr>
          <p:cNvSpPr txBox="1"/>
          <p:nvPr/>
        </p:nvSpPr>
        <p:spPr>
          <a:xfrm>
            <a:off x="5775315" y="3987248"/>
            <a:ext cx="3841812" cy="230832"/>
          </a:xfrm>
          <a:prstGeom prst="rect">
            <a:avLst/>
          </a:prstGeom>
          <a:noFill/>
        </p:spPr>
        <p:txBody>
          <a:bodyPr wrap="square" rtlCol="0">
            <a:spAutoFit/>
          </a:bodyPr>
          <a:lstStyle/>
          <a:p>
            <a:r>
              <a:rPr kumimoji="1" lang="ja-JP" altLang="en-US" sz="900" b="1" dirty="0">
                <a:solidFill>
                  <a:schemeClr val="bg1"/>
                </a:solidFill>
                <a:latin typeface="BIZ UDPゴシック" panose="020B0400000000000000" pitchFamily="50" charset="-128"/>
                <a:ea typeface="BIZ UDPゴシック" panose="020B0400000000000000" pitchFamily="50" charset="-128"/>
              </a:rPr>
              <a:t>啓発動画やリーフレット、</a:t>
            </a:r>
            <a:r>
              <a:rPr kumimoji="1" lang="en-US" altLang="ja-JP" sz="900" b="1" dirty="0">
                <a:solidFill>
                  <a:schemeClr val="bg1"/>
                </a:solidFill>
                <a:latin typeface="BIZ UDPゴシック" panose="020B0400000000000000" pitchFamily="50" charset="-128"/>
                <a:ea typeface="BIZ UDPゴシック" panose="020B0400000000000000" pitchFamily="50" charset="-128"/>
              </a:rPr>
              <a:t>PGSI</a:t>
            </a:r>
            <a:r>
              <a:rPr kumimoji="1" lang="ja-JP" altLang="en-US" sz="900" b="1" dirty="0">
                <a:solidFill>
                  <a:schemeClr val="bg1"/>
                </a:solidFill>
                <a:latin typeface="BIZ UDPゴシック" panose="020B0400000000000000" pitchFamily="50" charset="-128"/>
                <a:ea typeface="BIZ UDPゴシック" panose="020B0400000000000000" pitchFamily="50" charset="-128"/>
              </a:rPr>
              <a:t>、著名人からの応援メッセージなど</a:t>
            </a:r>
          </a:p>
        </p:txBody>
      </p:sp>
      <p:sp>
        <p:nvSpPr>
          <p:cNvPr id="116" name="正方形/長方形 115">
            <a:extLst>
              <a:ext uri="{FF2B5EF4-FFF2-40B4-BE49-F238E27FC236}">
                <a16:creationId xmlns:a16="http://schemas.microsoft.com/office/drawing/2014/main" id="{854BC73D-DE50-48A9-8BE9-47010FC21A92}"/>
              </a:ext>
            </a:extLst>
          </p:cNvPr>
          <p:cNvSpPr/>
          <p:nvPr/>
        </p:nvSpPr>
        <p:spPr>
          <a:xfrm>
            <a:off x="4738695" y="4364589"/>
            <a:ext cx="4702485" cy="3241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b="1" dirty="0">
                <a:latin typeface="BIZ UDPゴシック" panose="020B0400000000000000" pitchFamily="50" charset="-128"/>
                <a:ea typeface="BIZ UDPゴシック" panose="020B0400000000000000" pitchFamily="50" charset="-128"/>
              </a:rPr>
              <a:t>　　　　　　　　　　　　</a:t>
            </a:r>
          </a:p>
        </p:txBody>
      </p:sp>
      <p:sp>
        <p:nvSpPr>
          <p:cNvPr id="117" name="テキスト ボックス 116">
            <a:extLst>
              <a:ext uri="{FF2B5EF4-FFF2-40B4-BE49-F238E27FC236}">
                <a16:creationId xmlns:a16="http://schemas.microsoft.com/office/drawing/2014/main" id="{7483CCE1-F086-40D4-AEB3-84F1AB550868}"/>
              </a:ext>
            </a:extLst>
          </p:cNvPr>
          <p:cNvSpPr txBox="1"/>
          <p:nvPr/>
        </p:nvSpPr>
        <p:spPr>
          <a:xfrm>
            <a:off x="4778696" y="4392059"/>
            <a:ext cx="989148" cy="230832"/>
          </a:xfrm>
          <a:prstGeom prst="rect">
            <a:avLst/>
          </a:prstGeom>
          <a:noFill/>
        </p:spPr>
        <p:txBody>
          <a:bodyPr wrap="square" rtlCol="0">
            <a:spAutoFit/>
          </a:bodyPr>
          <a:lstStyle/>
          <a:p>
            <a:r>
              <a:rPr kumimoji="1" lang="en-US" altLang="ja-JP" sz="900" b="1" dirty="0">
                <a:solidFill>
                  <a:schemeClr val="bg1"/>
                </a:solidFill>
                <a:latin typeface="BIZ UDPゴシック" panose="020B0400000000000000" pitchFamily="50" charset="-128"/>
                <a:ea typeface="BIZ UDPゴシック" panose="020B0400000000000000" pitchFamily="50" charset="-128"/>
              </a:rPr>
              <a:t>【</a:t>
            </a:r>
            <a:r>
              <a:rPr kumimoji="1" lang="ja-JP" altLang="en-US" sz="900" b="1" dirty="0">
                <a:solidFill>
                  <a:schemeClr val="bg1"/>
                </a:solidFill>
                <a:latin typeface="BIZ UDPゴシック" panose="020B0400000000000000" pitchFamily="50" charset="-128"/>
                <a:ea typeface="BIZ UDPゴシック" panose="020B0400000000000000" pitchFamily="50" charset="-128"/>
              </a:rPr>
              <a:t>新着情報</a:t>
            </a:r>
            <a:r>
              <a:rPr kumimoji="1" lang="en-US" altLang="ja-JP" sz="900" b="1" dirty="0">
                <a:solidFill>
                  <a:schemeClr val="bg1"/>
                </a:solidFill>
                <a:latin typeface="BIZ UDPゴシック" panose="020B0400000000000000" pitchFamily="50" charset="-128"/>
                <a:ea typeface="BIZ UDPゴシック" panose="020B0400000000000000" pitchFamily="50" charset="-128"/>
              </a:rPr>
              <a:t>】</a:t>
            </a:r>
            <a:endParaRPr kumimoji="1" lang="ja-JP" altLang="en-US" sz="900" b="1" dirty="0">
              <a:solidFill>
                <a:schemeClr val="bg1"/>
              </a:solidFill>
              <a:latin typeface="BIZ UDPゴシック" panose="020B0400000000000000" pitchFamily="50" charset="-128"/>
              <a:ea typeface="BIZ UDPゴシック" panose="020B0400000000000000" pitchFamily="50" charset="-128"/>
            </a:endParaRPr>
          </a:p>
        </p:txBody>
      </p:sp>
      <p:sp>
        <p:nvSpPr>
          <p:cNvPr id="118" name="テキスト ボックス 117">
            <a:extLst>
              <a:ext uri="{FF2B5EF4-FFF2-40B4-BE49-F238E27FC236}">
                <a16:creationId xmlns:a16="http://schemas.microsoft.com/office/drawing/2014/main" id="{4288C326-AC34-47A4-A994-CD694ADF3983}"/>
              </a:ext>
            </a:extLst>
          </p:cNvPr>
          <p:cNvSpPr txBox="1"/>
          <p:nvPr/>
        </p:nvSpPr>
        <p:spPr>
          <a:xfrm>
            <a:off x="5775315" y="4395894"/>
            <a:ext cx="3673336" cy="230832"/>
          </a:xfrm>
          <a:prstGeom prst="rect">
            <a:avLst/>
          </a:prstGeom>
          <a:noFill/>
        </p:spPr>
        <p:txBody>
          <a:bodyPr wrap="square" rtlCol="0">
            <a:spAutoFit/>
          </a:bodyPr>
          <a:lstStyle/>
          <a:p>
            <a:r>
              <a:rPr kumimoji="1" lang="ja-JP" altLang="en-US" sz="900" b="1" dirty="0">
                <a:solidFill>
                  <a:schemeClr val="bg1"/>
                </a:solidFill>
                <a:latin typeface="BIZ UDPゴシック" panose="020B0400000000000000" pitchFamily="50" charset="-128"/>
                <a:ea typeface="BIZ UDPゴシック" panose="020B0400000000000000" pitchFamily="50" charset="-128"/>
              </a:rPr>
              <a:t>依存症に関する研修や催し案内など</a:t>
            </a:r>
          </a:p>
        </p:txBody>
      </p:sp>
      <p:sp>
        <p:nvSpPr>
          <p:cNvPr id="119" name="正方形/長方形 118">
            <a:extLst>
              <a:ext uri="{FF2B5EF4-FFF2-40B4-BE49-F238E27FC236}">
                <a16:creationId xmlns:a16="http://schemas.microsoft.com/office/drawing/2014/main" id="{D830CE76-664B-4A9A-8695-CA244CE465EE}"/>
              </a:ext>
            </a:extLst>
          </p:cNvPr>
          <p:cNvSpPr/>
          <p:nvPr/>
        </p:nvSpPr>
        <p:spPr>
          <a:xfrm>
            <a:off x="7269898" y="5028660"/>
            <a:ext cx="2354526" cy="1648209"/>
          </a:xfrm>
          <a:prstGeom prst="rect">
            <a:avLst/>
          </a:prstGeom>
          <a:solidFill>
            <a:schemeClr val="bg1">
              <a:lumMod val="95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0" name="タイトル 14">
            <a:extLst>
              <a:ext uri="{FF2B5EF4-FFF2-40B4-BE49-F238E27FC236}">
                <a16:creationId xmlns:a16="http://schemas.microsoft.com/office/drawing/2014/main" id="{60C9E80D-D52E-415E-B227-8AD7C4C0A61E}"/>
              </a:ext>
            </a:extLst>
          </p:cNvPr>
          <p:cNvSpPr txBox="1">
            <a:spLocks/>
          </p:cNvSpPr>
          <p:nvPr/>
        </p:nvSpPr>
        <p:spPr>
          <a:xfrm>
            <a:off x="7269898" y="4920660"/>
            <a:ext cx="1440180" cy="216000"/>
          </a:xfrm>
          <a:prstGeom prst="snip1Rect">
            <a:avLst/>
          </a:prstGeom>
          <a:solidFill>
            <a:schemeClr val="accent5">
              <a:lumMod val="75000"/>
            </a:schemeClr>
          </a:solidFill>
          <a:ln>
            <a:noFill/>
          </a:ln>
        </p:spPr>
        <p:txBody>
          <a:bodyPr lIns="7200" tIns="7200" rIns="7200" bIns="720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100000"/>
              </a:lnSpc>
            </a:pPr>
            <a:r>
              <a:rPr lang="ja-JP" altLang="en-US" sz="1200" dirty="0">
                <a:solidFill>
                  <a:schemeClr val="bg1"/>
                </a:solidFill>
                <a:latin typeface="HGP創英角ｺﾞｼｯｸUB" panose="020B0900000000000000" pitchFamily="50" charset="-128"/>
                <a:ea typeface="HGP創英角ｺﾞｼｯｸUB" panose="020B0900000000000000" pitchFamily="50" charset="-128"/>
              </a:rPr>
              <a:t>　◆</a:t>
            </a:r>
            <a:r>
              <a:rPr lang="en-US" altLang="ja-JP" sz="1200" dirty="0">
                <a:solidFill>
                  <a:schemeClr val="bg1"/>
                </a:solidFill>
                <a:latin typeface="HGP創英角ｺﾞｼｯｸUB" panose="020B0900000000000000" pitchFamily="50" charset="-128"/>
                <a:ea typeface="HGP創英角ｺﾞｼｯｸUB" panose="020B0900000000000000" pitchFamily="50" charset="-128"/>
              </a:rPr>
              <a:t>URL</a:t>
            </a:r>
            <a:r>
              <a:rPr lang="ja-JP" altLang="en-US" sz="1200" dirty="0">
                <a:solidFill>
                  <a:schemeClr val="bg1"/>
                </a:solidFill>
                <a:latin typeface="HGP創英角ｺﾞｼｯｸUB" panose="020B0900000000000000" pitchFamily="50" charset="-128"/>
                <a:ea typeface="HGP創英角ｺﾞｼｯｸUB" panose="020B0900000000000000" pitchFamily="50" charset="-128"/>
              </a:rPr>
              <a:t>・</a:t>
            </a:r>
            <a:r>
              <a:rPr lang="en-US" altLang="ja-JP" sz="1200" dirty="0">
                <a:solidFill>
                  <a:schemeClr val="bg1"/>
                </a:solidFill>
                <a:latin typeface="HGP創英角ｺﾞｼｯｸUB" panose="020B0900000000000000" pitchFamily="50" charset="-128"/>
                <a:ea typeface="HGP創英角ｺﾞｼｯｸUB" panose="020B0900000000000000" pitchFamily="50" charset="-128"/>
              </a:rPr>
              <a:t>QR</a:t>
            </a:r>
            <a:r>
              <a:rPr lang="ja-JP" altLang="en-US" sz="1200" dirty="0">
                <a:solidFill>
                  <a:schemeClr val="bg1"/>
                </a:solidFill>
                <a:latin typeface="HGP創英角ｺﾞｼｯｸUB" panose="020B0900000000000000" pitchFamily="50" charset="-128"/>
                <a:ea typeface="HGP創英角ｺﾞｼｯｸUB" panose="020B0900000000000000" pitchFamily="50" charset="-128"/>
              </a:rPr>
              <a:t>コード</a:t>
            </a:r>
            <a:endParaRPr lang="en-US" altLang="ja-JP" sz="1200" dirty="0">
              <a:solidFill>
                <a:schemeClr val="bg1"/>
              </a:solidFill>
              <a:latin typeface="HGP創英角ｺﾞｼｯｸUB" panose="020B0900000000000000" pitchFamily="50" charset="-128"/>
              <a:ea typeface="HGP創英角ｺﾞｼｯｸUB" panose="020B0900000000000000" pitchFamily="50" charset="-128"/>
            </a:endParaRPr>
          </a:p>
        </p:txBody>
      </p:sp>
      <p:pic>
        <p:nvPicPr>
          <p:cNvPr id="148" name="図 147">
            <a:extLst>
              <a:ext uri="{FF2B5EF4-FFF2-40B4-BE49-F238E27FC236}">
                <a16:creationId xmlns:a16="http://schemas.microsoft.com/office/drawing/2014/main" id="{45AF8317-C0C0-40F8-ABB4-F935D8CD149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88245" y="5510371"/>
            <a:ext cx="1306648" cy="1059568"/>
          </a:xfrm>
          <a:prstGeom prst="rect">
            <a:avLst/>
          </a:prstGeom>
        </p:spPr>
      </p:pic>
      <p:sp>
        <p:nvSpPr>
          <p:cNvPr id="149" name="テキスト ボックス 148">
            <a:extLst>
              <a:ext uri="{FF2B5EF4-FFF2-40B4-BE49-F238E27FC236}">
                <a16:creationId xmlns:a16="http://schemas.microsoft.com/office/drawing/2014/main" id="{2BAE1FFD-64F1-4998-BD65-1DB42651A568}"/>
              </a:ext>
            </a:extLst>
          </p:cNvPr>
          <p:cNvSpPr txBox="1"/>
          <p:nvPr/>
        </p:nvSpPr>
        <p:spPr>
          <a:xfrm>
            <a:off x="7338035" y="5192296"/>
            <a:ext cx="2271621" cy="369332"/>
          </a:xfrm>
          <a:prstGeom prst="rect">
            <a:avLst/>
          </a:prstGeom>
          <a:noFill/>
        </p:spPr>
        <p:txBody>
          <a:bodyPr wrap="square" rtlCol="0">
            <a:spAutoFit/>
          </a:bodyPr>
          <a:lstStyle/>
          <a:p>
            <a:pPr algn="l"/>
            <a:r>
              <a:rPr lang="en-US" altLang="ja-JP" sz="18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http://www.oatis.jp</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50" name="正方形/長方形 149">
            <a:extLst>
              <a:ext uri="{FF2B5EF4-FFF2-40B4-BE49-F238E27FC236}">
                <a16:creationId xmlns:a16="http://schemas.microsoft.com/office/drawing/2014/main" id="{BFFF92FF-946B-4212-8554-B6B5614E5942}"/>
              </a:ext>
            </a:extLst>
          </p:cNvPr>
          <p:cNvSpPr/>
          <p:nvPr/>
        </p:nvSpPr>
        <p:spPr>
          <a:xfrm>
            <a:off x="121920" y="5274414"/>
            <a:ext cx="6911340" cy="1015131"/>
          </a:xfrm>
          <a:prstGeom prst="rect">
            <a:avLst/>
          </a:prstGeom>
          <a:solidFill>
            <a:schemeClr val="bg1">
              <a:lumMod val="95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2" name="タイトル 14">
            <a:extLst>
              <a:ext uri="{FF2B5EF4-FFF2-40B4-BE49-F238E27FC236}">
                <a16:creationId xmlns:a16="http://schemas.microsoft.com/office/drawing/2014/main" id="{D798BCE5-62FE-479E-A84C-9E20A5257967}"/>
              </a:ext>
            </a:extLst>
          </p:cNvPr>
          <p:cNvSpPr txBox="1">
            <a:spLocks/>
          </p:cNvSpPr>
          <p:nvPr/>
        </p:nvSpPr>
        <p:spPr>
          <a:xfrm>
            <a:off x="121920" y="5020519"/>
            <a:ext cx="2042160" cy="216000"/>
          </a:xfrm>
          <a:prstGeom prst="snip1Rect">
            <a:avLst/>
          </a:prstGeom>
          <a:solidFill>
            <a:schemeClr val="accent5">
              <a:lumMod val="75000"/>
            </a:schemeClr>
          </a:solidFill>
          <a:ln>
            <a:noFill/>
          </a:ln>
        </p:spPr>
        <p:txBody>
          <a:bodyPr lIns="7200" tIns="7200" rIns="7200" bIns="720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100000"/>
              </a:lnSpc>
            </a:pPr>
            <a:r>
              <a:rPr lang="ja-JP" altLang="en-US" sz="1200" dirty="0">
                <a:solidFill>
                  <a:schemeClr val="bg1"/>
                </a:solidFill>
                <a:latin typeface="HGP創英角ｺﾞｼｯｸUB" panose="020B0900000000000000" pitchFamily="50" charset="-128"/>
                <a:ea typeface="HGP創英角ｺﾞｼｯｸUB" panose="020B0900000000000000" pitchFamily="50" charset="-128"/>
              </a:rPr>
              <a:t>　◆今後の周知について（案）</a:t>
            </a:r>
            <a:endParaRPr lang="en-US" altLang="ja-JP" sz="12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53" name="四角形: 角を丸くする 152">
            <a:extLst>
              <a:ext uri="{FF2B5EF4-FFF2-40B4-BE49-F238E27FC236}">
                <a16:creationId xmlns:a16="http://schemas.microsoft.com/office/drawing/2014/main" id="{40ABD455-8FFA-407B-B4C8-3D1F1BED4A76}"/>
              </a:ext>
            </a:extLst>
          </p:cNvPr>
          <p:cNvSpPr/>
          <p:nvPr/>
        </p:nvSpPr>
        <p:spPr>
          <a:xfrm>
            <a:off x="241772" y="5475885"/>
            <a:ext cx="2627211" cy="573839"/>
          </a:xfrm>
          <a:prstGeom prst="roundRect">
            <a:avLst>
              <a:gd name="adj" fmla="val 13940"/>
            </a:avLst>
          </a:prstGeom>
          <a:solidFill>
            <a:schemeClr val="bg1"/>
          </a:solidFill>
          <a:ln>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4" name="正方形/長方形 153">
            <a:extLst>
              <a:ext uri="{FF2B5EF4-FFF2-40B4-BE49-F238E27FC236}">
                <a16:creationId xmlns:a16="http://schemas.microsoft.com/office/drawing/2014/main" id="{3E5BCD14-0B6D-4B47-8F66-5EDDBA70D8A2}"/>
              </a:ext>
            </a:extLst>
          </p:cNvPr>
          <p:cNvSpPr/>
          <p:nvPr/>
        </p:nvSpPr>
        <p:spPr>
          <a:xfrm>
            <a:off x="229997" y="5325313"/>
            <a:ext cx="2634832" cy="18445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b="1">
                <a:solidFill>
                  <a:schemeClr val="bg1"/>
                </a:solidFill>
                <a:latin typeface="BIZ UDPゴシック" panose="020B0400000000000000" pitchFamily="50" charset="-128"/>
                <a:ea typeface="BIZ UDPゴシック" panose="020B0400000000000000" pitchFamily="50" charset="-128"/>
              </a:rPr>
              <a:t>①</a:t>
            </a:r>
            <a:r>
              <a:rPr lang="en-US" altLang="ja-JP" sz="1000" b="1">
                <a:solidFill>
                  <a:schemeClr val="bg1"/>
                </a:solidFill>
                <a:latin typeface="BIZ UDPゴシック" panose="020B0400000000000000" pitchFamily="50" charset="-128"/>
                <a:ea typeface="BIZ UDPゴシック" panose="020B0400000000000000" pitchFamily="50" charset="-128"/>
              </a:rPr>
              <a:t>SNS</a:t>
            </a:r>
            <a:r>
              <a:rPr lang="ja-JP" altLang="en-US" sz="1000" b="1">
                <a:solidFill>
                  <a:schemeClr val="bg1"/>
                </a:solidFill>
                <a:latin typeface="BIZ UDPゴシック" panose="020B0400000000000000" pitchFamily="50" charset="-128"/>
                <a:ea typeface="BIZ UDPゴシック" panose="020B0400000000000000" pitchFamily="50" charset="-128"/>
              </a:rPr>
              <a:t>広告による普及動画の放映</a:t>
            </a:r>
            <a:endParaRPr lang="ja-JP" altLang="en-US" sz="1000" b="1" dirty="0">
              <a:solidFill>
                <a:schemeClr val="bg1"/>
              </a:solidFill>
              <a:latin typeface="BIZ UDPゴシック" panose="020B0400000000000000" pitchFamily="50" charset="-128"/>
              <a:ea typeface="BIZ UDPゴシック" panose="020B0400000000000000" pitchFamily="50" charset="-128"/>
            </a:endParaRPr>
          </a:p>
        </p:txBody>
      </p:sp>
      <p:sp>
        <p:nvSpPr>
          <p:cNvPr id="155" name="正方形/長方形 154">
            <a:extLst>
              <a:ext uri="{FF2B5EF4-FFF2-40B4-BE49-F238E27FC236}">
                <a16:creationId xmlns:a16="http://schemas.microsoft.com/office/drawing/2014/main" id="{1B36CF37-18DF-484C-AEA0-340E760A80CA}"/>
              </a:ext>
            </a:extLst>
          </p:cNvPr>
          <p:cNvSpPr/>
          <p:nvPr/>
        </p:nvSpPr>
        <p:spPr>
          <a:xfrm>
            <a:off x="241772" y="5583465"/>
            <a:ext cx="2627210" cy="27782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sz="1000" b="1" spc="-40" dirty="0">
                <a:solidFill>
                  <a:schemeClr val="tx1"/>
                </a:solidFill>
                <a:latin typeface="BIZ UDPゴシック" panose="020B0400000000000000" pitchFamily="50" charset="-128"/>
                <a:ea typeface="BIZ UDPゴシック" panose="020B0400000000000000" pitchFamily="50" charset="-128"/>
              </a:rPr>
              <a:t>SNS</a:t>
            </a:r>
            <a:r>
              <a:rPr lang="ja-JP" altLang="en-US" sz="1000" b="1" spc="-40" dirty="0">
                <a:solidFill>
                  <a:schemeClr val="tx1"/>
                </a:solidFill>
                <a:latin typeface="BIZ UDPゴシック" panose="020B0400000000000000" pitchFamily="50" charset="-128"/>
                <a:ea typeface="BIZ UDPゴシック" panose="020B0400000000000000" pitchFamily="50" charset="-128"/>
              </a:rPr>
              <a:t>での広告を検討。　</a:t>
            </a:r>
            <a:r>
              <a:rPr lang="en-US" altLang="ja-JP" sz="1000" b="1" spc="-40" dirty="0">
                <a:solidFill>
                  <a:schemeClr val="tx1"/>
                </a:solidFill>
                <a:latin typeface="BIZ UDPゴシック" panose="020B0400000000000000" pitchFamily="50" charset="-128"/>
                <a:ea typeface="BIZ UDPゴシック" panose="020B0400000000000000" pitchFamily="50" charset="-128"/>
              </a:rPr>
              <a:t>【</a:t>
            </a:r>
            <a:r>
              <a:rPr lang="ja-JP" altLang="en-US" sz="1000" b="1" spc="-40" dirty="0">
                <a:solidFill>
                  <a:schemeClr val="tx1"/>
                </a:solidFill>
                <a:latin typeface="BIZ UDPゴシック" panose="020B0400000000000000" pitchFamily="50" charset="-128"/>
                <a:ea typeface="BIZ UDPゴシック" panose="020B0400000000000000" pitchFamily="50" charset="-128"/>
              </a:rPr>
              <a:t>広告時期</a:t>
            </a:r>
            <a:r>
              <a:rPr lang="en-US" altLang="ja-JP" sz="1000" b="1" spc="-40" dirty="0">
                <a:solidFill>
                  <a:schemeClr val="tx1"/>
                </a:solidFill>
                <a:latin typeface="BIZ UDPゴシック" panose="020B0400000000000000" pitchFamily="50" charset="-128"/>
                <a:ea typeface="BIZ UDPゴシック" panose="020B0400000000000000" pitchFamily="50" charset="-128"/>
              </a:rPr>
              <a:t>】12</a:t>
            </a:r>
            <a:r>
              <a:rPr lang="ja-JP" altLang="en-US" sz="1000" b="1" spc="-40" dirty="0">
                <a:solidFill>
                  <a:schemeClr val="tx1"/>
                </a:solidFill>
                <a:latin typeface="BIZ UDPゴシック" panose="020B0400000000000000" pitchFamily="50" charset="-128"/>
                <a:ea typeface="BIZ UDPゴシック" panose="020B0400000000000000" pitchFamily="50" charset="-128"/>
              </a:rPr>
              <a:t>月以降</a:t>
            </a:r>
            <a:endParaRPr lang="en-US" altLang="ja-JP" sz="1000" b="1" spc="-40" dirty="0">
              <a:solidFill>
                <a:schemeClr val="tx1"/>
              </a:solidFill>
              <a:latin typeface="BIZ UDPゴシック" panose="020B0400000000000000" pitchFamily="50" charset="-128"/>
              <a:ea typeface="BIZ UDPゴシック" panose="020B0400000000000000" pitchFamily="50" charset="-128"/>
            </a:endParaRPr>
          </a:p>
        </p:txBody>
      </p:sp>
      <p:sp>
        <p:nvSpPr>
          <p:cNvPr id="160" name="四角形: 角を丸くする 159">
            <a:extLst>
              <a:ext uri="{FF2B5EF4-FFF2-40B4-BE49-F238E27FC236}">
                <a16:creationId xmlns:a16="http://schemas.microsoft.com/office/drawing/2014/main" id="{CC3D545F-D91A-47B9-81ED-2981987803F1}"/>
              </a:ext>
            </a:extLst>
          </p:cNvPr>
          <p:cNvSpPr/>
          <p:nvPr/>
        </p:nvSpPr>
        <p:spPr>
          <a:xfrm>
            <a:off x="3105999" y="5500351"/>
            <a:ext cx="3802378" cy="545593"/>
          </a:xfrm>
          <a:prstGeom prst="roundRect">
            <a:avLst>
              <a:gd name="adj" fmla="val 13940"/>
            </a:avLst>
          </a:prstGeom>
          <a:solidFill>
            <a:schemeClr val="bg1"/>
          </a:solidFill>
          <a:ln>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正方形/長方形 160">
            <a:extLst>
              <a:ext uri="{FF2B5EF4-FFF2-40B4-BE49-F238E27FC236}">
                <a16:creationId xmlns:a16="http://schemas.microsoft.com/office/drawing/2014/main" id="{CADCAA28-90ED-4B6C-9BC7-E1E4B03512E3}"/>
              </a:ext>
            </a:extLst>
          </p:cNvPr>
          <p:cNvSpPr/>
          <p:nvPr/>
        </p:nvSpPr>
        <p:spPr>
          <a:xfrm>
            <a:off x="3101846" y="5327380"/>
            <a:ext cx="3789964" cy="17297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b="1" dirty="0">
                <a:solidFill>
                  <a:schemeClr val="bg1"/>
                </a:solidFill>
                <a:latin typeface="BIZ UDPゴシック" panose="020B0400000000000000" pitchFamily="50" charset="-128"/>
                <a:ea typeface="BIZ UDPゴシック" panose="020B0400000000000000" pitchFamily="50" charset="-128"/>
              </a:rPr>
              <a:t>②チラシ等の制作・配布</a:t>
            </a:r>
          </a:p>
        </p:txBody>
      </p:sp>
      <p:sp>
        <p:nvSpPr>
          <p:cNvPr id="162" name="正方形/長方形 161">
            <a:extLst>
              <a:ext uri="{FF2B5EF4-FFF2-40B4-BE49-F238E27FC236}">
                <a16:creationId xmlns:a16="http://schemas.microsoft.com/office/drawing/2014/main" id="{9F1F122B-93B7-472D-9C10-3EE8960D2206}"/>
              </a:ext>
            </a:extLst>
          </p:cNvPr>
          <p:cNvSpPr/>
          <p:nvPr/>
        </p:nvSpPr>
        <p:spPr>
          <a:xfrm>
            <a:off x="3110154" y="5534728"/>
            <a:ext cx="3781656" cy="46213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000" b="1" spc="-40" dirty="0">
                <a:solidFill>
                  <a:schemeClr val="tx1"/>
                </a:solidFill>
                <a:latin typeface="BIZ UDPゴシック" panose="020B0400000000000000" pitchFamily="50" charset="-128"/>
                <a:ea typeface="BIZ UDPゴシック" panose="020B0400000000000000" pitchFamily="50" charset="-128"/>
              </a:rPr>
              <a:t>チラシ等の普及資材を制作し、関係機関等へ配布。　配架・掲載を依頼予定。</a:t>
            </a:r>
            <a:r>
              <a:rPr lang="en-US" altLang="ja-JP" sz="1000" b="1" spc="-40" dirty="0">
                <a:solidFill>
                  <a:schemeClr val="tx1"/>
                </a:solidFill>
                <a:latin typeface="BIZ UDPゴシック" panose="020B0400000000000000" pitchFamily="50" charset="-128"/>
                <a:ea typeface="BIZ UDPゴシック" panose="020B0400000000000000" pitchFamily="50" charset="-128"/>
              </a:rPr>
              <a:t>【</a:t>
            </a:r>
            <a:r>
              <a:rPr lang="ja-JP" altLang="en-US" sz="1000" b="1" spc="-40" dirty="0">
                <a:solidFill>
                  <a:schemeClr val="tx1"/>
                </a:solidFill>
                <a:latin typeface="BIZ UDPゴシック" panose="020B0400000000000000" pitchFamily="50" charset="-128"/>
                <a:ea typeface="BIZ UDPゴシック" panose="020B0400000000000000" pitchFamily="50" charset="-128"/>
              </a:rPr>
              <a:t>配布予定時期</a:t>
            </a:r>
            <a:r>
              <a:rPr lang="en-US" altLang="ja-JP" sz="1000" b="1" spc="-40" dirty="0">
                <a:solidFill>
                  <a:schemeClr val="tx1"/>
                </a:solidFill>
                <a:latin typeface="BIZ UDPゴシック" panose="020B0400000000000000" pitchFamily="50" charset="-128"/>
                <a:ea typeface="BIZ UDPゴシック" panose="020B0400000000000000" pitchFamily="50" charset="-128"/>
              </a:rPr>
              <a:t>】12</a:t>
            </a:r>
            <a:r>
              <a:rPr lang="ja-JP" altLang="en-US" sz="1000" b="1" spc="-40" dirty="0">
                <a:solidFill>
                  <a:schemeClr val="tx1"/>
                </a:solidFill>
                <a:latin typeface="BIZ UDPゴシック" panose="020B0400000000000000" pitchFamily="50" charset="-128"/>
                <a:ea typeface="BIZ UDPゴシック" panose="020B0400000000000000" pitchFamily="50" charset="-128"/>
              </a:rPr>
              <a:t>月中に配布予定</a:t>
            </a:r>
            <a:endParaRPr lang="en-US" altLang="ja-JP" sz="1000" b="1" spc="-40" dirty="0">
              <a:solidFill>
                <a:schemeClr val="tx1"/>
              </a:solidFill>
              <a:latin typeface="BIZ UDPゴシック" panose="020B0400000000000000" pitchFamily="50" charset="-128"/>
              <a:ea typeface="BIZ UDPゴシック" panose="020B0400000000000000" pitchFamily="50" charset="-128"/>
            </a:endParaRPr>
          </a:p>
        </p:txBody>
      </p:sp>
      <p:sp>
        <p:nvSpPr>
          <p:cNvPr id="165" name="四角形: 角を丸くする 164">
            <a:extLst>
              <a:ext uri="{FF2B5EF4-FFF2-40B4-BE49-F238E27FC236}">
                <a16:creationId xmlns:a16="http://schemas.microsoft.com/office/drawing/2014/main" id="{2A59ACB3-F340-499C-A537-FDC7D2D6BC47}"/>
              </a:ext>
            </a:extLst>
          </p:cNvPr>
          <p:cNvSpPr/>
          <p:nvPr/>
        </p:nvSpPr>
        <p:spPr>
          <a:xfrm>
            <a:off x="425522" y="6180055"/>
            <a:ext cx="6164580" cy="379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latin typeface="BIZ UDPゴシック" panose="020B0400000000000000" pitchFamily="50" charset="-128"/>
                <a:ea typeface="BIZ UDPゴシック" panose="020B0400000000000000" pitchFamily="50" charset="-128"/>
              </a:rPr>
              <a:t>本サイトの積極的な活用及び周知にご協力をお願いします。</a:t>
            </a:r>
          </a:p>
        </p:txBody>
      </p:sp>
      <p:sp>
        <p:nvSpPr>
          <p:cNvPr id="50" name="正方形/長方形 49">
            <a:extLst>
              <a:ext uri="{FF2B5EF4-FFF2-40B4-BE49-F238E27FC236}">
                <a16:creationId xmlns:a16="http://schemas.microsoft.com/office/drawing/2014/main" id="{9CF9F32B-B128-4912-8E51-6DB457DE44DB}"/>
              </a:ext>
            </a:extLst>
          </p:cNvPr>
          <p:cNvSpPr/>
          <p:nvPr/>
        </p:nvSpPr>
        <p:spPr>
          <a:xfrm>
            <a:off x="226201" y="2403553"/>
            <a:ext cx="1396860" cy="20504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b="1" dirty="0">
                <a:solidFill>
                  <a:schemeClr val="bg1"/>
                </a:solidFill>
                <a:latin typeface="BIZ UDPゴシック" panose="020B0400000000000000" pitchFamily="50" charset="-128"/>
                <a:ea typeface="BIZ UDPゴシック" panose="020B0400000000000000" pitchFamily="50" charset="-128"/>
              </a:rPr>
              <a:t>サイトトップ画面</a:t>
            </a:r>
          </a:p>
        </p:txBody>
      </p:sp>
      <p:sp>
        <p:nvSpPr>
          <p:cNvPr id="107" name="テキスト ボックス 106">
            <a:extLst>
              <a:ext uri="{FF2B5EF4-FFF2-40B4-BE49-F238E27FC236}">
                <a16:creationId xmlns:a16="http://schemas.microsoft.com/office/drawing/2014/main" id="{3AF0651A-B127-4789-B696-B7A98C406AFA}"/>
              </a:ext>
            </a:extLst>
          </p:cNvPr>
          <p:cNvSpPr txBox="1"/>
          <p:nvPr/>
        </p:nvSpPr>
        <p:spPr>
          <a:xfrm>
            <a:off x="4778696" y="2716711"/>
            <a:ext cx="878959" cy="369332"/>
          </a:xfrm>
          <a:prstGeom prst="rect">
            <a:avLst/>
          </a:prstGeom>
          <a:noFill/>
        </p:spPr>
        <p:txBody>
          <a:bodyPr wrap="square" rtlCol="0">
            <a:spAutoFit/>
          </a:bodyPr>
          <a:lstStyle/>
          <a:p>
            <a:r>
              <a:rPr kumimoji="1" lang="en-US" altLang="ja-JP" sz="900" b="1" dirty="0">
                <a:solidFill>
                  <a:schemeClr val="bg1"/>
                </a:solidFill>
                <a:latin typeface="BIZ UDPゴシック" panose="020B0400000000000000" pitchFamily="50" charset="-128"/>
                <a:ea typeface="BIZ UDPゴシック" panose="020B0400000000000000" pitchFamily="50" charset="-128"/>
              </a:rPr>
              <a:t>【</a:t>
            </a:r>
            <a:r>
              <a:rPr kumimoji="1" lang="ja-JP" altLang="en-US" sz="900" b="1" dirty="0">
                <a:solidFill>
                  <a:schemeClr val="bg1"/>
                </a:solidFill>
                <a:latin typeface="BIZ UDPゴシック" panose="020B0400000000000000" pitchFamily="50" charset="-128"/>
                <a:ea typeface="BIZ UDPゴシック" panose="020B0400000000000000" pitchFamily="50" charset="-128"/>
              </a:rPr>
              <a:t>依存症に</a:t>
            </a:r>
            <a:endParaRPr kumimoji="1" lang="en-US" altLang="ja-JP" sz="900" b="1" dirty="0">
              <a:solidFill>
                <a:schemeClr val="bg1"/>
              </a:solidFill>
              <a:latin typeface="BIZ UDPゴシック" panose="020B0400000000000000" pitchFamily="50" charset="-128"/>
              <a:ea typeface="BIZ UDPゴシック" panose="020B0400000000000000" pitchFamily="50" charset="-128"/>
            </a:endParaRPr>
          </a:p>
          <a:p>
            <a:r>
              <a:rPr kumimoji="1" lang="ja-JP" altLang="en-US" sz="900" b="1" dirty="0">
                <a:solidFill>
                  <a:schemeClr val="bg1"/>
                </a:solidFill>
                <a:latin typeface="BIZ UDPゴシック" panose="020B0400000000000000" pitchFamily="50" charset="-128"/>
                <a:ea typeface="BIZ UDPゴシック" panose="020B0400000000000000" pitchFamily="50" charset="-128"/>
              </a:rPr>
              <a:t>　ついて</a:t>
            </a:r>
            <a:r>
              <a:rPr kumimoji="1" lang="en-US" altLang="ja-JP" sz="900" b="1" dirty="0">
                <a:solidFill>
                  <a:schemeClr val="bg1"/>
                </a:solidFill>
                <a:latin typeface="BIZ UDPゴシック" panose="020B0400000000000000" pitchFamily="50" charset="-128"/>
                <a:ea typeface="BIZ UDPゴシック" panose="020B0400000000000000" pitchFamily="50" charset="-128"/>
              </a:rPr>
              <a:t>】</a:t>
            </a:r>
            <a:endParaRPr kumimoji="1" lang="ja-JP" altLang="en-US" sz="900" b="1" dirty="0">
              <a:solidFill>
                <a:schemeClr val="bg1"/>
              </a:solidFill>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5B96A5CA-F538-4716-818B-74F4C3BE92B3}"/>
              </a:ext>
            </a:extLst>
          </p:cNvPr>
          <p:cNvSpPr txBox="1"/>
          <p:nvPr/>
        </p:nvSpPr>
        <p:spPr>
          <a:xfrm>
            <a:off x="237977" y="39663"/>
            <a:ext cx="1008928" cy="369332"/>
          </a:xfrm>
          <a:prstGeom prst="rect">
            <a:avLst/>
          </a:prstGeom>
          <a:noFill/>
        </p:spPr>
        <p:txBody>
          <a:bodyPr wrap="square" rtlCol="0">
            <a:spAutoFit/>
          </a:bodyPr>
          <a:lstStyle/>
          <a:p>
            <a:r>
              <a:rPr kumimoji="1" lang="ja-JP" altLang="en-US" dirty="0">
                <a:solidFill>
                  <a:schemeClr val="bg1"/>
                </a:solidFill>
              </a:rPr>
              <a:t>資料１</a:t>
            </a:r>
          </a:p>
        </p:txBody>
      </p:sp>
    </p:spTree>
    <p:extLst>
      <p:ext uri="{BB962C8B-B14F-4D97-AF65-F5344CB8AC3E}">
        <p14:creationId xmlns:p14="http://schemas.microsoft.com/office/powerpoint/2010/main" val="281254792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372</Words>
  <Application>Microsoft Office PowerPoint</Application>
  <PresentationFormat>A4 210 x 297 mm</PresentationFormat>
  <Paragraphs>40</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BIZ UDPゴシック</vt:lpstr>
      <vt:lpstr>HGP創英角ｺﾞｼｯｸUB</vt:lpstr>
      <vt:lpstr>游ゴシック</vt:lpstr>
      <vt:lpstr>游明朝</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2024-02-22T04:14:25Z</dcterms:created>
  <dcterms:modified xsi:type="dcterms:W3CDTF">2024-02-29T05:26:20Z</dcterms:modified>
  <cp:contentStatus/>
</cp:coreProperties>
</file>