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sldIdLst>
    <p:sldId id="256" r:id="rId2"/>
  </p:sldIdLst>
  <p:sldSz cx="9720263" cy="68580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6aQGSAQGQIfUb/XUkGGalg==" hashData="aqcu54a7bhfVVy5FXXqOUmR8hvM2MPnP7qDItSeEJERUUMli9bsZ8koJnDCxX7KkPGhjOM4Zz8K4uj4wo4rTQQ=="/>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00" d="100"/>
          <a:sy n="100" d="100"/>
        </p:scale>
        <p:origin x="79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29020" y="1122363"/>
            <a:ext cx="8262224"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15033" y="3602038"/>
            <a:ext cx="7290197"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75E00DB-43B3-4CE1-AEA3-9DE96A6E58C5}" type="datetimeFigureOut">
              <a:rPr kumimoji="1" lang="ja-JP" altLang="en-US" smtClean="0"/>
              <a:t>2024/3/26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7441737-9CA8-4C78-9D7B-5AC7366B06F0}" type="slidenum">
              <a:rPr kumimoji="1" lang="ja-JP" altLang="en-US" smtClean="0"/>
              <a:t>‹#›</a:t>
            </a:fld>
            <a:endParaRPr kumimoji="1" lang="ja-JP" altLang="en-US"/>
          </a:p>
        </p:txBody>
      </p:sp>
    </p:spTree>
    <p:extLst>
      <p:ext uri="{BB962C8B-B14F-4D97-AF65-F5344CB8AC3E}">
        <p14:creationId xmlns:p14="http://schemas.microsoft.com/office/powerpoint/2010/main" val="3952107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75E00DB-43B3-4CE1-AEA3-9DE96A6E58C5}" type="datetimeFigureOut">
              <a:rPr kumimoji="1" lang="ja-JP" altLang="en-US" smtClean="0"/>
              <a:t>2024/3/26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7441737-9CA8-4C78-9D7B-5AC7366B06F0}" type="slidenum">
              <a:rPr kumimoji="1" lang="ja-JP" altLang="en-US" smtClean="0"/>
              <a:t>‹#›</a:t>
            </a:fld>
            <a:endParaRPr kumimoji="1" lang="ja-JP" altLang="en-US"/>
          </a:p>
        </p:txBody>
      </p:sp>
    </p:spTree>
    <p:extLst>
      <p:ext uri="{BB962C8B-B14F-4D97-AF65-F5344CB8AC3E}">
        <p14:creationId xmlns:p14="http://schemas.microsoft.com/office/powerpoint/2010/main" val="736754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56064" y="365125"/>
            <a:ext cx="2095932"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68269" y="365125"/>
            <a:ext cx="6166292"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75E00DB-43B3-4CE1-AEA3-9DE96A6E58C5}" type="datetimeFigureOut">
              <a:rPr kumimoji="1" lang="ja-JP" altLang="en-US" smtClean="0"/>
              <a:t>2024/3/26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7441737-9CA8-4C78-9D7B-5AC7366B06F0}" type="slidenum">
              <a:rPr kumimoji="1" lang="ja-JP" altLang="en-US" smtClean="0"/>
              <a:t>‹#›</a:t>
            </a:fld>
            <a:endParaRPr kumimoji="1" lang="ja-JP" altLang="en-US"/>
          </a:p>
        </p:txBody>
      </p:sp>
    </p:spTree>
    <p:extLst>
      <p:ext uri="{BB962C8B-B14F-4D97-AF65-F5344CB8AC3E}">
        <p14:creationId xmlns:p14="http://schemas.microsoft.com/office/powerpoint/2010/main" val="2524348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75E00DB-43B3-4CE1-AEA3-9DE96A6E58C5}" type="datetimeFigureOut">
              <a:rPr kumimoji="1" lang="ja-JP" altLang="en-US" smtClean="0"/>
              <a:t>2024/3/26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7441737-9CA8-4C78-9D7B-5AC7366B06F0}" type="slidenum">
              <a:rPr kumimoji="1" lang="ja-JP" altLang="en-US" smtClean="0"/>
              <a:t>‹#›</a:t>
            </a:fld>
            <a:endParaRPr kumimoji="1" lang="ja-JP" altLang="en-US"/>
          </a:p>
        </p:txBody>
      </p:sp>
    </p:spTree>
    <p:extLst>
      <p:ext uri="{BB962C8B-B14F-4D97-AF65-F5344CB8AC3E}">
        <p14:creationId xmlns:p14="http://schemas.microsoft.com/office/powerpoint/2010/main" val="1178706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63206" y="1709740"/>
            <a:ext cx="8383727"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63206" y="4589465"/>
            <a:ext cx="8383727"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75E00DB-43B3-4CE1-AEA3-9DE96A6E58C5}" type="datetimeFigureOut">
              <a:rPr kumimoji="1" lang="ja-JP" altLang="en-US" smtClean="0"/>
              <a:t>2024/3/26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7441737-9CA8-4C78-9D7B-5AC7366B06F0}" type="slidenum">
              <a:rPr kumimoji="1" lang="ja-JP" altLang="en-US" smtClean="0"/>
              <a:t>‹#›</a:t>
            </a:fld>
            <a:endParaRPr kumimoji="1" lang="ja-JP" altLang="en-US"/>
          </a:p>
        </p:txBody>
      </p:sp>
    </p:spTree>
    <p:extLst>
      <p:ext uri="{BB962C8B-B14F-4D97-AF65-F5344CB8AC3E}">
        <p14:creationId xmlns:p14="http://schemas.microsoft.com/office/powerpoint/2010/main" val="28403766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68268" y="1825625"/>
            <a:ext cx="4131112"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920883" y="1825625"/>
            <a:ext cx="4131112"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75E00DB-43B3-4CE1-AEA3-9DE96A6E58C5}" type="datetimeFigureOut">
              <a:rPr kumimoji="1" lang="ja-JP" altLang="en-US" smtClean="0"/>
              <a:t>2024/3/26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7441737-9CA8-4C78-9D7B-5AC7366B06F0}" type="slidenum">
              <a:rPr kumimoji="1" lang="ja-JP" altLang="en-US" smtClean="0"/>
              <a:t>‹#›</a:t>
            </a:fld>
            <a:endParaRPr kumimoji="1" lang="ja-JP" altLang="en-US"/>
          </a:p>
        </p:txBody>
      </p:sp>
    </p:spTree>
    <p:extLst>
      <p:ext uri="{BB962C8B-B14F-4D97-AF65-F5344CB8AC3E}">
        <p14:creationId xmlns:p14="http://schemas.microsoft.com/office/powerpoint/2010/main" val="3720189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69534" y="365127"/>
            <a:ext cx="8383727"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69535" y="1681163"/>
            <a:ext cx="411212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69535" y="2505075"/>
            <a:ext cx="4112126"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920884" y="1681163"/>
            <a:ext cx="413237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920884" y="2505075"/>
            <a:ext cx="413237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75E00DB-43B3-4CE1-AEA3-9DE96A6E58C5}" type="datetimeFigureOut">
              <a:rPr kumimoji="1" lang="ja-JP" altLang="en-US" smtClean="0"/>
              <a:t>2024/3/26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7441737-9CA8-4C78-9D7B-5AC7366B06F0}" type="slidenum">
              <a:rPr kumimoji="1" lang="ja-JP" altLang="en-US" smtClean="0"/>
              <a:t>‹#›</a:t>
            </a:fld>
            <a:endParaRPr kumimoji="1" lang="ja-JP" altLang="en-US"/>
          </a:p>
        </p:txBody>
      </p:sp>
    </p:spTree>
    <p:extLst>
      <p:ext uri="{BB962C8B-B14F-4D97-AF65-F5344CB8AC3E}">
        <p14:creationId xmlns:p14="http://schemas.microsoft.com/office/powerpoint/2010/main" val="38564448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75E00DB-43B3-4CE1-AEA3-9DE96A6E58C5}" type="datetimeFigureOut">
              <a:rPr kumimoji="1" lang="ja-JP" altLang="en-US" smtClean="0"/>
              <a:t>2024/3/26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7441737-9CA8-4C78-9D7B-5AC7366B06F0}" type="slidenum">
              <a:rPr kumimoji="1" lang="ja-JP" altLang="en-US" smtClean="0"/>
              <a:t>‹#›</a:t>
            </a:fld>
            <a:endParaRPr kumimoji="1" lang="ja-JP" altLang="en-US"/>
          </a:p>
        </p:txBody>
      </p:sp>
    </p:spTree>
    <p:extLst>
      <p:ext uri="{BB962C8B-B14F-4D97-AF65-F5344CB8AC3E}">
        <p14:creationId xmlns:p14="http://schemas.microsoft.com/office/powerpoint/2010/main" val="15271062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5E00DB-43B3-4CE1-AEA3-9DE96A6E58C5}" type="datetimeFigureOut">
              <a:rPr kumimoji="1" lang="ja-JP" altLang="en-US" smtClean="0"/>
              <a:t>2024/3/26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7441737-9CA8-4C78-9D7B-5AC7366B06F0}" type="slidenum">
              <a:rPr kumimoji="1" lang="ja-JP" altLang="en-US" smtClean="0"/>
              <a:t>‹#›</a:t>
            </a:fld>
            <a:endParaRPr kumimoji="1" lang="ja-JP" altLang="en-US"/>
          </a:p>
        </p:txBody>
      </p:sp>
    </p:spTree>
    <p:extLst>
      <p:ext uri="{BB962C8B-B14F-4D97-AF65-F5344CB8AC3E}">
        <p14:creationId xmlns:p14="http://schemas.microsoft.com/office/powerpoint/2010/main" val="22893235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69534" y="457200"/>
            <a:ext cx="313503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132378" y="987427"/>
            <a:ext cx="492088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69534" y="2057400"/>
            <a:ext cx="313503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75E00DB-43B3-4CE1-AEA3-9DE96A6E58C5}" type="datetimeFigureOut">
              <a:rPr kumimoji="1" lang="ja-JP" altLang="en-US" smtClean="0"/>
              <a:t>2024/3/26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7441737-9CA8-4C78-9D7B-5AC7366B06F0}" type="slidenum">
              <a:rPr kumimoji="1" lang="ja-JP" altLang="en-US" smtClean="0"/>
              <a:t>‹#›</a:t>
            </a:fld>
            <a:endParaRPr kumimoji="1" lang="ja-JP" altLang="en-US"/>
          </a:p>
        </p:txBody>
      </p:sp>
    </p:spTree>
    <p:extLst>
      <p:ext uri="{BB962C8B-B14F-4D97-AF65-F5344CB8AC3E}">
        <p14:creationId xmlns:p14="http://schemas.microsoft.com/office/powerpoint/2010/main" val="41534759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69534" y="457200"/>
            <a:ext cx="313503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132378" y="987427"/>
            <a:ext cx="492088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69534" y="2057400"/>
            <a:ext cx="313503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75E00DB-43B3-4CE1-AEA3-9DE96A6E58C5}" type="datetimeFigureOut">
              <a:rPr kumimoji="1" lang="ja-JP" altLang="en-US" smtClean="0"/>
              <a:t>2024/3/26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7441737-9CA8-4C78-9D7B-5AC7366B06F0}" type="slidenum">
              <a:rPr kumimoji="1" lang="ja-JP" altLang="en-US" smtClean="0"/>
              <a:t>‹#›</a:t>
            </a:fld>
            <a:endParaRPr kumimoji="1" lang="ja-JP" altLang="en-US"/>
          </a:p>
        </p:txBody>
      </p:sp>
    </p:spTree>
    <p:extLst>
      <p:ext uri="{BB962C8B-B14F-4D97-AF65-F5344CB8AC3E}">
        <p14:creationId xmlns:p14="http://schemas.microsoft.com/office/powerpoint/2010/main" val="41318969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68268" y="365127"/>
            <a:ext cx="8383727"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68268" y="1825625"/>
            <a:ext cx="8383727"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68268" y="6356352"/>
            <a:ext cx="2187059"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5E00DB-43B3-4CE1-AEA3-9DE96A6E58C5}" type="datetimeFigureOut">
              <a:rPr kumimoji="1" lang="ja-JP" altLang="en-US" smtClean="0"/>
              <a:t>2024/3/26</a:t>
            </a:fld>
            <a:endParaRPr kumimoji="1" lang="ja-JP" altLang="en-US"/>
          </a:p>
        </p:txBody>
      </p:sp>
      <p:sp>
        <p:nvSpPr>
          <p:cNvPr id="5" name="Footer Placeholder 4"/>
          <p:cNvSpPr>
            <a:spLocks noGrp="1"/>
          </p:cNvSpPr>
          <p:nvPr>
            <p:ph type="ftr" sz="quarter" idx="3"/>
          </p:nvPr>
        </p:nvSpPr>
        <p:spPr>
          <a:xfrm>
            <a:off x="3219837" y="6356352"/>
            <a:ext cx="3280589"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864936" y="6356352"/>
            <a:ext cx="2187059"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441737-9CA8-4C78-9D7B-5AC7366B06F0}" type="slidenum">
              <a:rPr kumimoji="1" lang="ja-JP" altLang="en-US" smtClean="0"/>
              <a:t>‹#›</a:t>
            </a:fld>
            <a:endParaRPr kumimoji="1" lang="ja-JP" altLang="en-US"/>
          </a:p>
        </p:txBody>
      </p:sp>
    </p:spTree>
    <p:extLst>
      <p:ext uri="{BB962C8B-B14F-4D97-AF65-F5344CB8AC3E}">
        <p14:creationId xmlns:p14="http://schemas.microsoft.com/office/powerpoint/2010/main" val="221010798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642" y="0"/>
            <a:ext cx="9720263" cy="373759"/>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913"/>
          </a:p>
        </p:txBody>
      </p:sp>
      <p:sp>
        <p:nvSpPr>
          <p:cNvPr id="19" name="正方形/長方形 18">
            <a:extLst>
              <a:ext uri="{FF2B5EF4-FFF2-40B4-BE49-F238E27FC236}">
                <a16:creationId xmlns:a16="http://schemas.microsoft.com/office/drawing/2014/main" id="{D2E57B6F-9CB5-4690-A8A6-9A270667AACA}"/>
              </a:ext>
            </a:extLst>
          </p:cNvPr>
          <p:cNvSpPr/>
          <p:nvPr/>
        </p:nvSpPr>
        <p:spPr>
          <a:xfrm>
            <a:off x="51515" y="411176"/>
            <a:ext cx="4589065" cy="565570"/>
          </a:xfrm>
          <a:prstGeom prst="rect">
            <a:avLst/>
          </a:prstGeom>
          <a:solidFill>
            <a:schemeClr val="accent6">
              <a:lumMod val="20000"/>
              <a:lumOff val="80000"/>
            </a:schemeClr>
          </a:solidFill>
          <a:ln/>
        </p:spPr>
        <p:style>
          <a:lnRef idx="2">
            <a:schemeClr val="accent1"/>
          </a:lnRef>
          <a:fillRef idx="1">
            <a:schemeClr val="lt1"/>
          </a:fillRef>
          <a:effectRef idx="0">
            <a:schemeClr val="accent1"/>
          </a:effectRef>
          <a:fontRef idx="minor">
            <a:schemeClr val="dk1"/>
          </a:fontRef>
        </p:style>
        <p:txBody>
          <a:bodyPr rtlCol="0" anchor="t"/>
          <a:lstStyle/>
          <a:p>
            <a:r>
              <a:rPr kumimoji="1" lang="en-US" altLang="ja-JP" sz="1276" dirty="0">
                <a:latin typeface="Meiryo UI" panose="020B0604030504040204" pitchFamily="50" charset="-128"/>
                <a:ea typeface="Meiryo UI" panose="020B0604030504040204" pitchFamily="50" charset="-128"/>
              </a:rPr>
              <a:t>【</a:t>
            </a:r>
            <a:r>
              <a:rPr kumimoji="1" lang="ja-JP" altLang="en-US" sz="1276" dirty="0">
                <a:latin typeface="Meiryo UI" panose="020B0604030504040204" pitchFamily="50" charset="-128"/>
                <a:ea typeface="Meiryo UI" panose="020B0604030504040204" pitchFamily="50" charset="-128"/>
              </a:rPr>
              <a:t>第</a:t>
            </a:r>
            <a:r>
              <a:rPr kumimoji="1" lang="en-US" altLang="ja-JP" sz="1276" dirty="0">
                <a:latin typeface="Meiryo UI" panose="020B0604030504040204" pitchFamily="50" charset="-128"/>
                <a:ea typeface="Meiryo UI" panose="020B0604030504040204" pitchFamily="50" charset="-128"/>
              </a:rPr>
              <a:t>1</a:t>
            </a:r>
            <a:r>
              <a:rPr kumimoji="1" lang="ja-JP" altLang="en-US" sz="1276" dirty="0">
                <a:latin typeface="Meiryo UI" panose="020B0604030504040204" pitchFamily="50" charset="-128"/>
                <a:ea typeface="Meiryo UI" panose="020B0604030504040204" pitchFamily="50" charset="-128"/>
              </a:rPr>
              <a:t>回</a:t>
            </a:r>
            <a:r>
              <a:rPr kumimoji="1" lang="en-US" altLang="ja-JP" sz="1276" dirty="0">
                <a:latin typeface="Meiryo UI" panose="020B0604030504040204" pitchFamily="50" charset="-128"/>
                <a:ea typeface="Meiryo UI" panose="020B0604030504040204" pitchFamily="50" charset="-128"/>
              </a:rPr>
              <a:t>】</a:t>
            </a:r>
            <a:r>
              <a:rPr kumimoji="1" lang="ja-JP" altLang="en-US" sz="1276" dirty="0">
                <a:latin typeface="Meiryo UI" panose="020B0604030504040204" pitchFamily="50" charset="-128"/>
                <a:ea typeface="Meiryo UI" panose="020B0604030504040204" pitchFamily="50" charset="-128"/>
              </a:rPr>
              <a:t>　</a:t>
            </a:r>
            <a:r>
              <a:rPr kumimoji="1" lang="en-US" altLang="ja-JP" sz="1276" dirty="0">
                <a:latin typeface="Meiryo UI" panose="020B0604030504040204" pitchFamily="50" charset="-128"/>
                <a:ea typeface="Meiryo UI" panose="020B0604030504040204" pitchFamily="50" charset="-128"/>
              </a:rPr>
              <a:t>R</a:t>
            </a:r>
            <a:r>
              <a:rPr kumimoji="1" lang="ja-JP" altLang="en-US" sz="1276" dirty="0">
                <a:latin typeface="Meiryo UI" panose="020B0604030504040204" pitchFamily="50" charset="-128"/>
                <a:ea typeface="Meiryo UI" panose="020B0604030504040204" pitchFamily="50" charset="-128"/>
              </a:rPr>
              <a:t>５</a:t>
            </a:r>
            <a:r>
              <a:rPr kumimoji="1" lang="en-US" altLang="ja-JP" sz="1276" dirty="0">
                <a:latin typeface="Meiryo UI" panose="020B0604030504040204" pitchFamily="50" charset="-128"/>
                <a:ea typeface="Meiryo UI" panose="020B0604030504040204" pitchFamily="50" charset="-128"/>
              </a:rPr>
              <a:t>.12.13</a:t>
            </a:r>
            <a:r>
              <a:rPr kumimoji="1" lang="ja-JP" altLang="en-US" sz="1276" dirty="0">
                <a:latin typeface="Meiryo UI" panose="020B0604030504040204" pitchFamily="50" charset="-128"/>
                <a:ea typeface="Meiryo UI" panose="020B0604030504040204" pitchFamily="50" charset="-128"/>
              </a:rPr>
              <a:t>　</a:t>
            </a:r>
            <a:r>
              <a:rPr kumimoji="1" lang="ja-JP" altLang="en-US" sz="1116" dirty="0">
                <a:latin typeface="Meiryo UI" panose="020B0604030504040204" pitchFamily="50" charset="-128"/>
                <a:ea typeface="Meiryo UI" panose="020B0604030504040204" pitchFamily="50" charset="-128"/>
              </a:rPr>
              <a:t>＠大阪</a:t>
            </a:r>
            <a:r>
              <a:rPr kumimoji="1" lang="ja-JP" altLang="en-US" sz="1116">
                <a:latin typeface="Meiryo UI" panose="020B0604030504040204" pitchFamily="50" charset="-128"/>
                <a:ea typeface="Meiryo UI" panose="020B0604030504040204" pitchFamily="50" charset="-128"/>
              </a:rPr>
              <a:t>市立阿倍野区市民</a:t>
            </a:r>
            <a:r>
              <a:rPr kumimoji="1" lang="ja-JP" altLang="en-US" sz="1116" dirty="0">
                <a:latin typeface="Meiryo UI" panose="020B0604030504040204" pitchFamily="50" charset="-128"/>
                <a:ea typeface="Meiryo UI" panose="020B0604030504040204" pitchFamily="50" charset="-128"/>
              </a:rPr>
              <a:t>学習センター講堂</a:t>
            </a:r>
            <a:endParaRPr kumimoji="1" lang="en-US" altLang="ja-JP" sz="1010" dirty="0">
              <a:latin typeface="Meiryo UI" panose="020B0604030504040204" pitchFamily="50" charset="-128"/>
              <a:ea typeface="Meiryo UI" panose="020B0604030504040204" pitchFamily="50" charset="-128"/>
            </a:endParaRPr>
          </a:p>
          <a:p>
            <a:r>
              <a:rPr kumimoji="1" lang="ja-JP" altLang="en-US" sz="1010" dirty="0">
                <a:latin typeface="Meiryo UI" panose="020B0604030504040204" pitchFamily="50" charset="-128"/>
                <a:ea typeface="Meiryo UI" panose="020B0604030504040204" pitchFamily="50" charset="-128"/>
              </a:rPr>
              <a:t>（１）薬物依存症者サポート事業の取組みについて</a:t>
            </a:r>
            <a:endParaRPr kumimoji="1" lang="en-US" altLang="ja-JP" sz="1010" dirty="0">
              <a:latin typeface="Meiryo UI" panose="020B0604030504040204" pitchFamily="50" charset="-128"/>
              <a:ea typeface="Meiryo UI" panose="020B0604030504040204" pitchFamily="50" charset="-128"/>
            </a:endParaRPr>
          </a:p>
          <a:p>
            <a:r>
              <a:rPr kumimoji="1" lang="ja-JP" altLang="en-US" sz="1010" dirty="0">
                <a:latin typeface="Meiryo UI" panose="020B0604030504040204" pitchFamily="50" charset="-128"/>
                <a:ea typeface="Meiryo UI" panose="020B0604030504040204" pitchFamily="50" charset="-128"/>
              </a:rPr>
              <a:t>（２）その他</a:t>
            </a:r>
            <a:endParaRPr kumimoji="1" lang="en-US" altLang="ja-JP" sz="1010" dirty="0">
              <a:latin typeface="Meiryo UI" panose="020B0604030504040204" pitchFamily="50" charset="-128"/>
              <a:ea typeface="Meiryo UI" panose="020B0604030504040204" pitchFamily="50" charset="-128"/>
            </a:endParaRPr>
          </a:p>
        </p:txBody>
      </p:sp>
      <p:sp>
        <p:nvSpPr>
          <p:cNvPr id="20" name="正方形/長方形 19">
            <a:extLst>
              <a:ext uri="{FF2B5EF4-FFF2-40B4-BE49-F238E27FC236}">
                <a16:creationId xmlns:a16="http://schemas.microsoft.com/office/drawing/2014/main" id="{C72539E9-EF89-4E13-BDFF-396E39856925}"/>
              </a:ext>
            </a:extLst>
          </p:cNvPr>
          <p:cNvSpPr/>
          <p:nvPr/>
        </p:nvSpPr>
        <p:spPr>
          <a:xfrm>
            <a:off x="4701540" y="402211"/>
            <a:ext cx="4957615" cy="588389"/>
          </a:xfrm>
          <a:prstGeom prst="rect">
            <a:avLst/>
          </a:prstGeom>
          <a:solidFill>
            <a:schemeClr val="accent6">
              <a:lumMod val="20000"/>
              <a:lumOff val="80000"/>
            </a:schemeClr>
          </a:solidFill>
          <a:ln/>
        </p:spPr>
        <p:style>
          <a:lnRef idx="2">
            <a:schemeClr val="accent1"/>
          </a:lnRef>
          <a:fillRef idx="1">
            <a:schemeClr val="lt1"/>
          </a:fillRef>
          <a:effectRef idx="0">
            <a:schemeClr val="accent1"/>
          </a:effectRef>
          <a:fontRef idx="minor">
            <a:schemeClr val="dk1"/>
          </a:fontRef>
        </p:style>
        <p:txBody>
          <a:bodyPr rtlCol="0" anchor="t"/>
          <a:lstStyle/>
          <a:p>
            <a:pPr lvl="0"/>
            <a:r>
              <a:rPr kumimoji="1" lang="en-US" altLang="ja-JP" sz="1276" dirty="0">
                <a:solidFill>
                  <a:prstClr val="black"/>
                </a:solidFill>
                <a:latin typeface="Meiryo UI" panose="020B0604030504040204" pitchFamily="50" charset="-128"/>
                <a:ea typeface="Meiryo UI" panose="020B0604030504040204" pitchFamily="50" charset="-128"/>
              </a:rPr>
              <a:t>【</a:t>
            </a:r>
            <a:r>
              <a:rPr kumimoji="1" lang="ja-JP" altLang="en-US" sz="1276" dirty="0">
                <a:solidFill>
                  <a:prstClr val="black"/>
                </a:solidFill>
                <a:latin typeface="Meiryo UI" panose="020B0604030504040204" pitchFamily="50" charset="-128"/>
                <a:ea typeface="Meiryo UI" panose="020B0604030504040204" pitchFamily="50" charset="-128"/>
              </a:rPr>
              <a:t>第</a:t>
            </a:r>
            <a:r>
              <a:rPr kumimoji="1" lang="en-US" altLang="ja-JP" sz="1276" dirty="0">
                <a:solidFill>
                  <a:prstClr val="black"/>
                </a:solidFill>
                <a:latin typeface="Meiryo UI" panose="020B0604030504040204" pitchFamily="50" charset="-128"/>
                <a:ea typeface="Meiryo UI" panose="020B0604030504040204" pitchFamily="50" charset="-128"/>
              </a:rPr>
              <a:t>2</a:t>
            </a:r>
            <a:r>
              <a:rPr kumimoji="1" lang="ja-JP" altLang="en-US" sz="1276" dirty="0">
                <a:solidFill>
                  <a:prstClr val="black"/>
                </a:solidFill>
                <a:latin typeface="Meiryo UI" panose="020B0604030504040204" pitchFamily="50" charset="-128"/>
                <a:ea typeface="Meiryo UI" panose="020B0604030504040204" pitchFamily="50" charset="-128"/>
              </a:rPr>
              <a:t>回</a:t>
            </a:r>
            <a:r>
              <a:rPr kumimoji="1" lang="en-US" altLang="ja-JP" sz="1276" dirty="0">
                <a:solidFill>
                  <a:prstClr val="black"/>
                </a:solidFill>
                <a:latin typeface="Meiryo UI" panose="020B0604030504040204" pitchFamily="50" charset="-128"/>
                <a:ea typeface="Meiryo UI" panose="020B0604030504040204" pitchFamily="50" charset="-128"/>
              </a:rPr>
              <a:t>】</a:t>
            </a:r>
            <a:r>
              <a:rPr kumimoji="1" lang="ja-JP" altLang="en-US" sz="1276" dirty="0">
                <a:solidFill>
                  <a:prstClr val="black"/>
                </a:solidFill>
                <a:latin typeface="Meiryo UI" panose="020B0604030504040204" pitchFamily="50" charset="-128"/>
                <a:ea typeface="Meiryo UI" panose="020B0604030504040204" pitchFamily="50" charset="-128"/>
              </a:rPr>
              <a:t>　</a:t>
            </a:r>
            <a:r>
              <a:rPr kumimoji="1" lang="en-US" altLang="ja-JP" sz="1276" dirty="0">
                <a:solidFill>
                  <a:prstClr val="black"/>
                </a:solidFill>
                <a:latin typeface="Meiryo UI" panose="020B0604030504040204" pitchFamily="50" charset="-128"/>
                <a:ea typeface="Meiryo UI" panose="020B0604030504040204" pitchFamily="50" charset="-128"/>
              </a:rPr>
              <a:t>R</a:t>
            </a:r>
            <a:r>
              <a:rPr kumimoji="1" lang="ja-JP" altLang="en-US" sz="1276" dirty="0">
                <a:solidFill>
                  <a:prstClr val="black"/>
                </a:solidFill>
                <a:latin typeface="Meiryo UI" panose="020B0604030504040204" pitchFamily="50" charset="-128"/>
                <a:ea typeface="Meiryo UI" panose="020B0604030504040204" pitchFamily="50" charset="-128"/>
              </a:rPr>
              <a:t>６</a:t>
            </a:r>
            <a:r>
              <a:rPr kumimoji="1" lang="en-US" altLang="ja-JP" sz="1276" dirty="0">
                <a:solidFill>
                  <a:prstClr val="black"/>
                </a:solidFill>
                <a:latin typeface="Meiryo UI" panose="020B0604030504040204" pitchFamily="50" charset="-128"/>
                <a:ea typeface="Meiryo UI" panose="020B0604030504040204" pitchFamily="50" charset="-128"/>
              </a:rPr>
              <a:t>.2.</a:t>
            </a:r>
            <a:r>
              <a:rPr kumimoji="1" lang="ja-JP" altLang="en-US" sz="1276" dirty="0">
                <a:solidFill>
                  <a:prstClr val="black"/>
                </a:solidFill>
                <a:latin typeface="Meiryo UI" panose="020B0604030504040204" pitchFamily="50" charset="-128"/>
                <a:ea typeface="Meiryo UI" panose="020B0604030504040204" pitchFamily="50" charset="-128"/>
              </a:rPr>
              <a:t>５　</a:t>
            </a:r>
            <a:r>
              <a:rPr kumimoji="1" lang="ja-JP" altLang="en-US" sz="1116" dirty="0">
                <a:solidFill>
                  <a:prstClr val="black"/>
                </a:solidFill>
                <a:latin typeface="Meiryo UI" panose="020B0604030504040204" pitchFamily="50" charset="-128"/>
                <a:ea typeface="Meiryo UI" panose="020B0604030504040204" pitchFamily="50" charset="-128"/>
              </a:rPr>
              <a:t>＠たかつガーデン（大阪府教育会館）</a:t>
            </a:r>
            <a:r>
              <a:rPr kumimoji="1" lang="en-US" altLang="ja-JP" sz="1116" dirty="0">
                <a:solidFill>
                  <a:prstClr val="black"/>
                </a:solidFill>
                <a:latin typeface="Meiryo UI" panose="020B0604030504040204" pitchFamily="50" charset="-128"/>
                <a:ea typeface="Meiryo UI" panose="020B0604030504040204" pitchFamily="50" charset="-128"/>
              </a:rPr>
              <a:t>2</a:t>
            </a:r>
            <a:r>
              <a:rPr kumimoji="1" lang="ja-JP" altLang="en-US" sz="1116" dirty="0">
                <a:solidFill>
                  <a:prstClr val="black"/>
                </a:solidFill>
                <a:latin typeface="Meiryo UI" panose="020B0604030504040204" pitchFamily="50" charset="-128"/>
                <a:ea typeface="Meiryo UI" panose="020B0604030504040204" pitchFamily="50" charset="-128"/>
              </a:rPr>
              <a:t>階会議室コスモス　</a:t>
            </a:r>
            <a:endParaRPr kumimoji="1" lang="en-US" altLang="ja-JP" sz="1116" dirty="0">
              <a:solidFill>
                <a:prstClr val="black"/>
              </a:solidFill>
              <a:latin typeface="Meiryo UI" panose="020B0604030504040204" pitchFamily="50" charset="-128"/>
              <a:ea typeface="Meiryo UI" panose="020B0604030504040204" pitchFamily="50" charset="-128"/>
            </a:endParaRPr>
          </a:p>
          <a:p>
            <a:pPr lvl="0"/>
            <a:r>
              <a:rPr kumimoji="1" lang="ja-JP" altLang="en-US" sz="1010" dirty="0">
                <a:solidFill>
                  <a:prstClr val="black"/>
                </a:solidFill>
                <a:latin typeface="Meiryo UI" panose="020B0604030504040204" pitchFamily="50" charset="-128"/>
                <a:ea typeface="Meiryo UI" panose="020B0604030504040204" pitchFamily="50" charset="-128"/>
              </a:rPr>
              <a:t>（１）処方薬・市販薬依存（乱用）について</a:t>
            </a:r>
            <a:endParaRPr kumimoji="1" lang="en-US" altLang="ja-JP" sz="1010" dirty="0">
              <a:solidFill>
                <a:prstClr val="black"/>
              </a:solidFill>
              <a:latin typeface="Meiryo UI" panose="020B0604030504040204" pitchFamily="50" charset="-128"/>
              <a:ea typeface="Meiryo UI" panose="020B0604030504040204" pitchFamily="50" charset="-128"/>
            </a:endParaRPr>
          </a:p>
          <a:p>
            <a:pPr lvl="0"/>
            <a:r>
              <a:rPr kumimoji="1" lang="ja-JP" altLang="en-US" sz="1010" dirty="0">
                <a:solidFill>
                  <a:prstClr val="black"/>
                </a:solidFill>
                <a:latin typeface="Meiryo UI" panose="020B0604030504040204" pitchFamily="50" charset="-128"/>
                <a:ea typeface="Meiryo UI" panose="020B0604030504040204" pitchFamily="50" charset="-128"/>
              </a:rPr>
              <a:t>（２）その他</a:t>
            </a:r>
          </a:p>
        </p:txBody>
      </p:sp>
      <p:sp>
        <p:nvSpPr>
          <p:cNvPr id="21" name="四角形: 角を丸くする 16">
            <a:extLst>
              <a:ext uri="{FF2B5EF4-FFF2-40B4-BE49-F238E27FC236}">
                <a16:creationId xmlns:a16="http://schemas.microsoft.com/office/drawing/2014/main" id="{577E0209-837E-470E-83FF-F0105CE1C8A4}"/>
              </a:ext>
            </a:extLst>
          </p:cNvPr>
          <p:cNvSpPr/>
          <p:nvPr/>
        </p:nvSpPr>
        <p:spPr>
          <a:xfrm>
            <a:off x="51515" y="1028017"/>
            <a:ext cx="9607640" cy="2581875"/>
          </a:xfrm>
          <a:prstGeom prst="roundRect">
            <a:avLst>
              <a:gd name="adj" fmla="val 3206"/>
            </a:avLst>
          </a:prstGeom>
        </p:spPr>
        <p:style>
          <a:lnRef idx="2">
            <a:schemeClr val="accent1"/>
          </a:lnRef>
          <a:fillRef idx="1">
            <a:schemeClr val="lt1"/>
          </a:fillRef>
          <a:effectRef idx="0">
            <a:schemeClr val="accent1"/>
          </a:effectRef>
          <a:fontRef idx="minor">
            <a:schemeClr val="dk1"/>
          </a:fontRef>
        </p:style>
        <p:txBody>
          <a:bodyPr rtlCol="0" anchor="t"/>
          <a:lstStyle/>
          <a:p>
            <a:r>
              <a:rPr lang="ja-JP" altLang="en-US" sz="1000" b="1" dirty="0">
                <a:latin typeface="Meiryo UI" panose="020B0604030504040204" pitchFamily="50" charset="-128"/>
                <a:ea typeface="Meiryo UI" panose="020B0604030504040204" pitchFamily="50" charset="-128"/>
              </a:rPr>
              <a:t>①</a:t>
            </a:r>
            <a:r>
              <a:rPr lang="en-US" altLang="ja-JP" sz="1000" b="1" dirty="0">
                <a:latin typeface="Meiryo UI" panose="020B0604030504040204" pitchFamily="50" charset="-128"/>
                <a:ea typeface="Meiryo UI" panose="020B0604030504040204" pitchFamily="50" charset="-128"/>
              </a:rPr>
              <a:t>【</a:t>
            </a:r>
            <a:r>
              <a:rPr lang="ja-JP" altLang="en-US" sz="1000" b="1" dirty="0">
                <a:latin typeface="Meiryo UI" panose="020B0604030504040204" pitchFamily="50" charset="-128"/>
                <a:ea typeface="Meiryo UI" panose="020B0604030504040204" pitchFamily="50" charset="-128"/>
              </a:rPr>
              <a:t>講演</a:t>
            </a:r>
            <a:r>
              <a:rPr lang="en-US" altLang="ja-JP" sz="1000" b="1" dirty="0">
                <a:latin typeface="Meiryo UI" panose="020B0604030504040204" pitchFamily="50" charset="-128"/>
                <a:ea typeface="Meiryo UI" panose="020B0604030504040204" pitchFamily="50" charset="-128"/>
              </a:rPr>
              <a:t>】</a:t>
            </a:r>
            <a:r>
              <a:rPr lang="ja-JP" altLang="en-US" sz="1000" b="1" dirty="0">
                <a:latin typeface="Meiryo UI" panose="020B0604030504040204" pitchFamily="50" charset="-128"/>
                <a:ea typeface="Meiryo UI" panose="020B0604030504040204" pitchFamily="50" charset="-128"/>
              </a:rPr>
              <a:t>「薬物依存症者等サポート事業の取組みについて」　参考人：大阪市西成区保健福祉センター　保健福祉課　</a:t>
            </a:r>
            <a:endParaRPr lang="en-US" altLang="ja-JP" sz="1000" b="1"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・平成</a:t>
            </a:r>
            <a:r>
              <a:rPr lang="en-US" altLang="ja-JP" sz="900" dirty="0">
                <a:latin typeface="Meiryo UI" panose="020B0604030504040204" pitchFamily="50" charset="-128"/>
                <a:ea typeface="Meiryo UI" panose="020B0604030504040204" pitchFamily="50" charset="-128"/>
              </a:rPr>
              <a:t>28</a:t>
            </a:r>
            <a:r>
              <a:rPr lang="ja-JP" altLang="en-US" sz="900" dirty="0">
                <a:latin typeface="Meiryo UI" panose="020B0604030504040204" pitchFamily="50" charset="-128"/>
                <a:ea typeface="Meiryo UI" panose="020B0604030504040204" pitchFamily="50" charset="-128"/>
              </a:rPr>
              <a:t>年より、西成区独自事業として、覚せい剤等</a:t>
            </a:r>
            <a:r>
              <a:rPr lang="ja-JP" altLang="en-US" sz="900" b="1" u="sng" dirty="0">
                <a:latin typeface="Meiryo UI" panose="020B0604030504040204" pitchFamily="50" charset="-128"/>
                <a:ea typeface="Meiryo UI" panose="020B0604030504040204" pitchFamily="50" charset="-128"/>
              </a:rPr>
              <a:t>薬物の相談支援強化</a:t>
            </a:r>
            <a:r>
              <a:rPr lang="ja-JP" altLang="en-US" sz="900" dirty="0">
                <a:latin typeface="Meiryo UI" panose="020B0604030504040204" pitchFamily="50" charset="-128"/>
                <a:ea typeface="Meiryo UI" panose="020B0604030504040204" pitchFamily="50" charset="-128"/>
              </a:rPr>
              <a:t>のため</a:t>
            </a:r>
            <a:r>
              <a:rPr lang="ja-JP" altLang="en-US" sz="900" b="1" u="sng" dirty="0">
                <a:latin typeface="Meiryo UI" panose="020B0604030504040204" pitchFamily="50" charset="-128"/>
                <a:ea typeface="Meiryo UI" panose="020B0604030504040204" pitchFamily="50" charset="-128"/>
              </a:rPr>
              <a:t>個別支援と普及啓発の</a:t>
            </a:r>
            <a:r>
              <a:rPr lang="en-US" altLang="ja-JP" sz="900" dirty="0">
                <a:latin typeface="Meiryo UI" panose="020B0604030504040204" pitchFamily="50" charset="-128"/>
                <a:ea typeface="Meiryo UI" panose="020B0604030504040204" pitchFamily="50" charset="-128"/>
              </a:rPr>
              <a:t>2</a:t>
            </a:r>
            <a:r>
              <a:rPr lang="ja-JP" altLang="en-US" sz="900" dirty="0">
                <a:latin typeface="Meiryo UI" panose="020B0604030504040204" pitchFamily="50" charset="-128"/>
                <a:ea typeface="Meiryo UI" panose="020B0604030504040204" pitchFamily="50" charset="-128"/>
              </a:rPr>
              <a:t>本柱で実施。</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・個別支援では、生活保護申請時、薬物使用歴があれば事業を案内し、継続支援を希望される場合に、専任保健師の</a:t>
            </a:r>
            <a:r>
              <a:rPr lang="ja-JP" altLang="en-US" sz="900" b="1" u="sng" dirty="0">
                <a:latin typeface="Meiryo UI" panose="020B0604030504040204" pitchFamily="50" charset="-128"/>
                <a:ea typeface="Meiryo UI" panose="020B0604030504040204" pitchFamily="50" charset="-128"/>
              </a:rPr>
              <a:t>個別面談（生活面全般の相談対応、</a:t>
            </a:r>
            <a:r>
              <a:rPr lang="en-US" altLang="ja-JP" sz="900" b="1" u="sng" dirty="0">
                <a:latin typeface="Meiryo UI" panose="020B0604030504040204" pitchFamily="50" charset="-128"/>
                <a:ea typeface="Meiryo UI" panose="020B0604030504040204" pitchFamily="50" charset="-128"/>
              </a:rPr>
              <a:t>SMARPP</a:t>
            </a:r>
            <a:r>
              <a:rPr lang="ja-JP" altLang="en-US" sz="900" b="1" u="sng" dirty="0">
                <a:latin typeface="Meiryo UI" panose="020B0604030504040204" pitchFamily="50" charset="-128"/>
                <a:ea typeface="Meiryo UI" panose="020B0604030504040204" pitchFamily="50" charset="-128"/>
              </a:rPr>
              <a:t>を引用した「西成リカバリーだより」</a:t>
            </a:r>
            <a:endParaRPr lang="en-US" altLang="ja-JP" sz="900" b="1" u="sng"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a:t>
            </a:r>
            <a:r>
              <a:rPr lang="ja-JP" altLang="en-US" sz="900" b="1" u="sng" dirty="0">
                <a:latin typeface="Meiryo UI" panose="020B0604030504040204" pitchFamily="50" charset="-128"/>
                <a:ea typeface="Meiryo UI" panose="020B0604030504040204" pitchFamily="50" charset="-128"/>
              </a:rPr>
              <a:t>の読み合わせ、必要に応じて医療機関や回復施設、自助グループ等へのつなぎのための同行）</a:t>
            </a:r>
            <a:r>
              <a:rPr lang="ja-JP" altLang="en-US" sz="900" dirty="0">
                <a:latin typeface="Meiryo UI" panose="020B0604030504040204" pitchFamily="50" charset="-128"/>
                <a:ea typeface="Meiryo UI" panose="020B0604030504040204" pitchFamily="50" charset="-128"/>
              </a:rPr>
              <a:t>を実施。併せて、</a:t>
            </a:r>
            <a:r>
              <a:rPr lang="ja-JP" altLang="en-US" sz="900" b="1" u="sng" dirty="0">
                <a:latin typeface="Meiryo UI" panose="020B0604030504040204" pitchFamily="50" charset="-128"/>
                <a:ea typeface="Meiryo UI" panose="020B0604030504040204" pitchFamily="50" charset="-128"/>
              </a:rPr>
              <a:t>グループミーティング</a:t>
            </a:r>
            <a:r>
              <a:rPr lang="ja-JP" altLang="en-US" sz="900" dirty="0">
                <a:latin typeface="Meiryo UI" panose="020B0604030504040204" pitchFamily="50" charset="-128"/>
                <a:ea typeface="Meiryo UI" panose="020B0604030504040204" pitchFamily="50" charset="-128"/>
              </a:rPr>
              <a:t>を実施しており、参加を勧めている。</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・個別面談は</a:t>
            </a:r>
            <a:r>
              <a:rPr lang="ja-JP" altLang="en-US" sz="900" b="1" u="sng" dirty="0">
                <a:latin typeface="Meiryo UI" panose="020B0604030504040204" pitchFamily="50" charset="-128"/>
                <a:ea typeface="Meiryo UI" panose="020B0604030504040204" pitchFamily="50" charset="-128"/>
              </a:rPr>
              <a:t>安心して他者に相談して断薬を意識できる場として定着</a:t>
            </a:r>
            <a:r>
              <a:rPr lang="ja-JP" altLang="en-US" sz="900" dirty="0">
                <a:latin typeface="Meiryo UI" panose="020B0604030504040204" pitchFamily="50" charset="-128"/>
                <a:ea typeface="Meiryo UI" panose="020B0604030504040204" pitchFamily="50" charset="-128"/>
              </a:rPr>
              <a:t>している。一方でグループミーティングは、</a:t>
            </a:r>
            <a:r>
              <a:rPr lang="ja-JP" altLang="en-US" sz="900" b="1" u="sng" dirty="0">
                <a:latin typeface="Meiryo UI" panose="020B0604030504040204" pitchFamily="50" charset="-128"/>
                <a:ea typeface="Meiryo UI" panose="020B0604030504040204" pitchFamily="50" charset="-128"/>
              </a:rPr>
              <a:t>再使用の引き金になる、人前で話すのが苦手</a:t>
            </a:r>
            <a:r>
              <a:rPr lang="ja-JP" altLang="en-US" sz="900" dirty="0">
                <a:latin typeface="Meiryo UI" panose="020B0604030504040204" pitchFamily="50" charset="-128"/>
                <a:ea typeface="Meiryo UI" panose="020B0604030504040204" pitchFamily="50" charset="-128"/>
              </a:rPr>
              <a:t>といった理由から参加率が低迷しているが、</a:t>
            </a:r>
            <a:r>
              <a:rPr lang="ja-JP" altLang="en-US" sz="900" b="1" u="sng" dirty="0">
                <a:latin typeface="Meiryo UI" panose="020B0604030504040204" pitchFamily="50" charset="-128"/>
                <a:ea typeface="Meiryo UI" panose="020B0604030504040204" pitchFamily="50" charset="-128"/>
              </a:rPr>
              <a:t>細く長く</a:t>
            </a:r>
            <a:endParaRPr lang="en-US" altLang="ja-JP" sz="900" b="1" u="sng" dirty="0">
              <a:latin typeface="Meiryo UI" panose="020B0604030504040204" pitchFamily="50" charset="-128"/>
              <a:ea typeface="Meiryo UI" panose="020B0604030504040204" pitchFamily="50" charset="-128"/>
            </a:endParaRPr>
          </a:p>
          <a:p>
            <a:r>
              <a:rPr lang="ja-JP" altLang="en-US" sz="900" b="1" dirty="0">
                <a:latin typeface="Meiryo UI" panose="020B0604030504040204" pitchFamily="50" charset="-128"/>
                <a:ea typeface="Meiryo UI" panose="020B0604030504040204" pitchFamily="50" charset="-128"/>
              </a:rPr>
              <a:t>　</a:t>
            </a:r>
            <a:r>
              <a:rPr lang="ja-JP" altLang="en-US" sz="900" b="1" u="sng" dirty="0">
                <a:latin typeface="Meiryo UI" panose="020B0604030504040204" pitchFamily="50" charset="-128"/>
                <a:ea typeface="Meiryo UI" panose="020B0604030504040204" pitchFamily="50" charset="-128"/>
              </a:rPr>
              <a:t>行政につながり続けていただくことが重要</a:t>
            </a:r>
            <a:r>
              <a:rPr lang="ja-JP" altLang="en-US" sz="900" dirty="0">
                <a:latin typeface="Meiryo UI" panose="020B0604030504040204" pitchFamily="50" charset="-128"/>
                <a:ea typeface="Meiryo UI" panose="020B0604030504040204" pitchFamily="50" charset="-128"/>
              </a:rPr>
              <a:t>と考え、実施している。</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・面談の予約カードは財布等に入れられるサイズにしたり、</a:t>
            </a:r>
            <a:r>
              <a:rPr lang="ja-JP" altLang="en-US" sz="900" b="1" u="sng" dirty="0">
                <a:latin typeface="Meiryo UI" panose="020B0604030504040204" pitchFamily="50" charset="-128"/>
                <a:ea typeface="Meiryo UI" panose="020B0604030504040204" pitchFamily="50" charset="-128"/>
              </a:rPr>
              <a:t>本人のモチベーションを上げる</a:t>
            </a:r>
            <a:r>
              <a:rPr lang="ja-JP" altLang="en-US" sz="900" dirty="0">
                <a:latin typeface="Meiryo UI" panose="020B0604030504040204" pitchFamily="50" charset="-128"/>
                <a:ea typeface="Meiryo UI" panose="020B0604030504040204" pitchFamily="50" charset="-128"/>
              </a:rPr>
              <a:t>ため、出席時にシールを貼ったり、グループミーティングの継続参加者には表彰状や手書きカードをわたす等の工夫もしている。</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・平成</a:t>
            </a:r>
            <a:r>
              <a:rPr lang="en-US" altLang="ja-JP" sz="900" dirty="0">
                <a:latin typeface="Meiryo UI" panose="020B0604030504040204" pitchFamily="50" charset="-128"/>
                <a:ea typeface="Meiryo UI" panose="020B0604030504040204" pitchFamily="50" charset="-128"/>
              </a:rPr>
              <a:t>28</a:t>
            </a:r>
            <a:r>
              <a:rPr lang="ja-JP" altLang="en-US" sz="900" dirty="0">
                <a:latin typeface="Meiryo UI" panose="020B0604030504040204" pitchFamily="50" charset="-128"/>
                <a:ea typeface="Meiryo UI" panose="020B0604030504040204" pitchFamily="50" charset="-128"/>
              </a:rPr>
              <a:t>年度から令和</a:t>
            </a:r>
            <a:r>
              <a:rPr lang="en-US" altLang="ja-JP" sz="900" dirty="0">
                <a:latin typeface="Meiryo UI" panose="020B0604030504040204" pitchFamily="50" charset="-128"/>
                <a:ea typeface="Meiryo UI" panose="020B0604030504040204" pitchFamily="50" charset="-128"/>
              </a:rPr>
              <a:t>4</a:t>
            </a:r>
            <a:r>
              <a:rPr lang="ja-JP" altLang="en-US" sz="900" dirty="0">
                <a:latin typeface="Meiryo UI" panose="020B0604030504040204" pitchFamily="50" charset="-128"/>
                <a:ea typeface="Meiryo UI" panose="020B0604030504040204" pitchFamily="50" charset="-128"/>
              </a:rPr>
              <a:t>年度までの登録者</a:t>
            </a:r>
            <a:r>
              <a:rPr lang="en-US" altLang="ja-JP" sz="900" dirty="0">
                <a:latin typeface="Meiryo UI" panose="020B0604030504040204" pitchFamily="50" charset="-128"/>
                <a:ea typeface="Meiryo UI" panose="020B0604030504040204" pitchFamily="50" charset="-128"/>
              </a:rPr>
              <a:t>235</a:t>
            </a:r>
            <a:r>
              <a:rPr lang="ja-JP" altLang="en-US" sz="900" dirty="0">
                <a:latin typeface="Meiryo UI" panose="020B0604030504040204" pitchFamily="50" charset="-128"/>
                <a:ea typeface="Meiryo UI" panose="020B0604030504040204" pitchFamily="50" charset="-128"/>
              </a:rPr>
              <a:t>名のうち、安定終了・継続支援者が</a:t>
            </a:r>
            <a:r>
              <a:rPr lang="en-US" altLang="ja-JP" sz="900" dirty="0">
                <a:latin typeface="Meiryo UI" panose="020B0604030504040204" pitchFamily="50" charset="-128"/>
                <a:ea typeface="Meiryo UI" panose="020B0604030504040204" pitchFamily="50" charset="-128"/>
              </a:rPr>
              <a:t>172</a:t>
            </a:r>
            <a:r>
              <a:rPr lang="ja-JP" altLang="en-US" sz="900" dirty="0">
                <a:latin typeface="Meiryo UI" panose="020B0604030504040204" pitchFamily="50" charset="-128"/>
                <a:ea typeface="Meiryo UI" panose="020B0604030504040204" pitchFamily="50" charset="-128"/>
              </a:rPr>
              <a:t>名となっている。</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a:t>
            </a:r>
            <a:r>
              <a:rPr lang="ja-JP" altLang="en-US" sz="900" b="1" u="sng" dirty="0">
                <a:latin typeface="Meiryo UI" panose="020B0604030504040204" pitchFamily="50" charset="-128"/>
                <a:ea typeface="Meiryo UI" panose="020B0604030504040204" pitchFamily="50" charset="-128"/>
              </a:rPr>
              <a:t>個別面談とグループミーティング両方を利用している相談者の方が</a:t>
            </a:r>
            <a:r>
              <a:rPr lang="ja-JP" altLang="en-US" sz="900" dirty="0">
                <a:latin typeface="Meiryo UI" panose="020B0604030504040204" pitchFamily="50" charset="-128"/>
                <a:ea typeface="Meiryo UI" panose="020B0604030504040204" pitchFamily="50" charset="-128"/>
              </a:rPr>
              <a:t>福祉サービスや回復施設・自助グループ、就労等につながっていることが多く、</a:t>
            </a:r>
            <a:r>
              <a:rPr lang="ja-JP" altLang="en-US" sz="900" b="1" u="sng" dirty="0">
                <a:latin typeface="Meiryo UI" panose="020B0604030504040204" pitchFamily="50" charset="-128"/>
                <a:ea typeface="Meiryo UI" panose="020B0604030504040204" pitchFamily="50" charset="-128"/>
              </a:rPr>
              <a:t>事業終了後も自立した断薬継続が期待できる</a:t>
            </a:r>
            <a:r>
              <a:rPr lang="ja-JP" altLang="en-US" sz="900" dirty="0">
                <a:latin typeface="Meiryo UI" panose="020B0604030504040204" pitchFamily="50" charset="-128"/>
                <a:ea typeface="Meiryo UI" panose="020B0604030504040204" pitchFamily="50" charset="-128"/>
              </a:rPr>
              <a:t>と考察。</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・普及・啓発は、関係職員を対象とし、</a:t>
            </a:r>
            <a:r>
              <a:rPr lang="ja-JP" altLang="en-US" sz="900" b="1" u="sng" dirty="0">
                <a:latin typeface="Meiryo UI" panose="020B0604030504040204" pitchFamily="50" charset="-128"/>
                <a:ea typeface="Meiryo UI" panose="020B0604030504040204" pitchFamily="50" charset="-128"/>
              </a:rPr>
              <a:t>薬物依存症の理解を深め、今後の支援につなげるための講演会</a:t>
            </a:r>
            <a:r>
              <a:rPr lang="ja-JP" altLang="en-US" sz="900" dirty="0">
                <a:latin typeface="Meiryo UI" panose="020B0604030504040204" pitchFamily="50" charset="-128"/>
                <a:ea typeface="Meiryo UI" panose="020B0604030504040204" pitchFamily="50" charset="-128"/>
              </a:rPr>
              <a:t>を実施。また、</a:t>
            </a:r>
            <a:r>
              <a:rPr lang="ja-JP" altLang="en-US" sz="900" b="1" u="sng" dirty="0">
                <a:latin typeface="Meiryo UI" panose="020B0604030504040204" pitchFamily="50" charset="-128"/>
                <a:ea typeface="Meiryo UI" panose="020B0604030504040204" pitchFamily="50" charset="-128"/>
              </a:rPr>
              <a:t>正しい理解が浸透するよう</a:t>
            </a:r>
            <a:r>
              <a:rPr lang="ja-JP" altLang="en-US" sz="900" dirty="0">
                <a:latin typeface="Meiryo UI" panose="020B0604030504040204" pitchFamily="50" charset="-128"/>
                <a:ea typeface="Meiryo UI" panose="020B0604030504040204" pitchFamily="50" charset="-128"/>
              </a:rPr>
              <a:t>、支援者向け一般府民向けにそれぞれ啓発リーフレットを作</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成し配布している。</a:t>
            </a:r>
            <a:endParaRPr lang="en-US" altLang="ja-JP" sz="900" dirty="0">
              <a:latin typeface="Meiryo UI" panose="020B0604030504040204" pitchFamily="50" charset="-128"/>
              <a:ea typeface="Meiryo UI" panose="020B0604030504040204" pitchFamily="50" charset="-128"/>
            </a:endParaRPr>
          </a:p>
          <a:p>
            <a:r>
              <a:rPr lang="en-US" altLang="ja-JP" sz="1000" b="1" dirty="0">
                <a:latin typeface="Meiryo UI" panose="020B0604030504040204" pitchFamily="50" charset="-128"/>
                <a:ea typeface="Meiryo UI" panose="020B0604030504040204" pitchFamily="50" charset="-128"/>
              </a:rPr>
              <a:t>【</a:t>
            </a:r>
            <a:r>
              <a:rPr lang="ja-JP" altLang="en-US" sz="1000" b="1" dirty="0">
                <a:latin typeface="Meiryo UI" panose="020B0604030504040204" pitchFamily="50" charset="-128"/>
                <a:ea typeface="Meiryo UI" panose="020B0604030504040204" pitchFamily="50" charset="-128"/>
              </a:rPr>
              <a:t>意見交換</a:t>
            </a:r>
            <a:r>
              <a:rPr lang="en-US" altLang="ja-JP" sz="1000" b="1" dirty="0">
                <a:latin typeface="Meiryo UI" panose="020B0604030504040204" pitchFamily="50" charset="-128"/>
                <a:ea typeface="Meiryo UI" panose="020B0604030504040204" pitchFamily="50" charset="-128"/>
              </a:rPr>
              <a:t>】</a:t>
            </a:r>
            <a:r>
              <a:rPr lang="ja-JP" altLang="en-US" sz="1000" b="1" dirty="0">
                <a:latin typeface="Meiryo UI" panose="020B0604030504040204" pitchFamily="50" charset="-128"/>
                <a:ea typeface="Meiryo UI" panose="020B0604030504040204" pitchFamily="50" charset="-128"/>
              </a:rPr>
              <a:t>　「支援につなぎ継続的にかかわる」ことをテーマに、各機関の取組みや課題について</a:t>
            </a:r>
            <a:r>
              <a:rPr lang="ja-JP" altLang="en-US" sz="900" dirty="0">
                <a:latin typeface="Meiryo UI" panose="020B0604030504040204" pitchFamily="50" charset="-128"/>
                <a:ea typeface="Meiryo UI" panose="020B0604030504040204" pitchFamily="50" charset="-128"/>
              </a:rPr>
              <a:t>（発言意見を一部要約）</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・精神保健福祉センターでの取組みでは、継続的にかかわっていくために</a:t>
            </a:r>
            <a:r>
              <a:rPr lang="ja-JP" altLang="en-US" sz="900" b="1" u="sng" dirty="0">
                <a:latin typeface="Meiryo UI" panose="020B0604030504040204" pitchFamily="50" charset="-128"/>
                <a:ea typeface="Meiryo UI" panose="020B0604030504040204" pitchFamily="50" charset="-128"/>
              </a:rPr>
              <a:t>本人と家族の両輪で支援</a:t>
            </a:r>
            <a:r>
              <a:rPr lang="ja-JP" altLang="en-US" sz="900" dirty="0">
                <a:latin typeface="Meiryo UI" panose="020B0604030504040204" pitchFamily="50" charset="-128"/>
                <a:ea typeface="Meiryo UI" panose="020B0604030504040204" pitchFamily="50" charset="-128"/>
              </a:rPr>
              <a:t>をしている。</a:t>
            </a:r>
            <a:r>
              <a:rPr lang="ja-JP" altLang="en-US" sz="900" b="1" u="sng" dirty="0">
                <a:latin typeface="Meiryo UI" panose="020B0604030504040204" pitchFamily="50" charset="-128"/>
                <a:ea typeface="Meiryo UI" panose="020B0604030504040204" pitchFamily="50" charset="-128"/>
              </a:rPr>
              <a:t>家族教室への参加回数が多いほど、本人が回復プログラムに参加しやすい</a:t>
            </a:r>
            <a:r>
              <a:rPr lang="ja-JP" altLang="en-US" sz="900" dirty="0">
                <a:latin typeface="Meiryo UI" panose="020B0604030504040204" pitchFamily="50" charset="-128"/>
                <a:ea typeface="Meiryo UI" panose="020B0604030504040204" pitchFamily="50" charset="-128"/>
              </a:rPr>
              <a:t>傾向がある。</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・継続率を上げる要因としては、</a:t>
            </a:r>
            <a:r>
              <a:rPr lang="ja-JP" altLang="en-US" sz="900" b="1" u="sng" dirty="0">
                <a:latin typeface="Meiryo UI" panose="020B0604030504040204" pitchFamily="50" charset="-128"/>
                <a:ea typeface="Meiryo UI" panose="020B0604030504040204" pitchFamily="50" charset="-128"/>
              </a:rPr>
              <a:t>地理的要因、通院時間</a:t>
            </a:r>
            <a:r>
              <a:rPr lang="ja-JP" altLang="en-US" sz="900" dirty="0">
                <a:latin typeface="Meiryo UI" panose="020B0604030504040204" pitchFamily="50" charset="-128"/>
                <a:ea typeface="Meiryo UI" panose="020B0604030504040204" pitchFamily="50" charset="-128"/>
              </a:rPr>
              <a:t>がある。また、</a:t>
            </a:r>
            <a:r>
              <a:rPr lang="ja-JP" altLang="en-US" sz="900" b="1" u="sng" dirty="0">
                <a:latin typeface="Meiryo UI" panose="020B0604030504040204" pitchFamily="50" charset="-128"/>
                <a:ea typeface="Meiryo UI" panose="020B0604030504040204" pitchFamily="50" charset="-128"/>
              </a:rPr>
              <a:t>「安心である」</a:t>
            </a:r>
            <a:r>
              <a:rPr lang="ja-JP" altLang="en-US" sz="900" dirty="0">
                <a:latin typeface="Meiryo UI" panose="020B0604030504040204" pitchFamily="50" charset="-128"/>
                <a:ea typeface="Meiryo UI" panose="020B0604030504040204" pitchFamily="50" charset="-128"/>
              </a:rPr>
              <a:t>という点と</a:t>
            </a:r>
            <a:r>
              <a:rPr lang="ja-JP" altLang="en-US" sz="900" b="1" u="sng" dirty="0">
                <a:latin typeface="Meiryo UI" panose="020B0604030504040204" pitchFamily="50" charset="-128"/>
                <a:ea typeface="Meiryo UI" panose="020B0604030504040204" pitchFamily="50" charset="-128"/>
              </a:rPr>
              <a:t>「身近である」</a:t>
            </a:r>
            <a:r>
              <a:rPr lang="ja-JP" altLang="en-US" sz="900" dirty="0">
                <a:latin typeface="Meiryo UI" panose="020B0604030504040204" pitchFamily="50" charset="-128"/>
                <a:ea typeface="Meiryo UI" panose="020B0604030504040204" pitchFamily="50" charset="-128"/>
              </a:rPr>
              <a:t>という点が大切である。</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・近畿厚生局は検察庁と連携し、</a:t>
            </a:r>
            <a:r>
              <a:rPr lang="en-US" altLang="ja-JP" sz="900" dirty="0">
                <a:latin typeface="Meiryo UI" panose="020B0604030504040204" pitchFamily="50" charset="-128"/>
                <a:ea typeface="Meiryo UI" panose="020B0604030504040204" pitchFamily="50" charset="-128"/>
              </a:rPr>
              <a:t>2</a:t>
            </a:r>
            <a:r>
              <a:rPr lang="ja-JP" altLang="en-US" sz="900" dirty="0">
                <a:latin typeface="Meiryo UI" panose="020B0604030504040204" pitchFamily="50" charset="-128"/>
                <a:ea typeface="Meiryo UI" panose="020B0604030504040204" pitchFamily="50" charset="-128"/>
              </a:rPr>
              <a:t>年間のサポート期間で</a:t>
            </a:r>
            <a:r>
              <a:rPr lang="ja-JP" altLang="en-US" sz="900" b="1" u="sng" dirty="0">
                <a:latin typeface="Meiryo UI" panose="020B0604030504040204" pitchFamily="50" charset="-128"/>
                <a:ea typeface="Meiryo UI" panose="020B0604030504040204" pitchFamily="50" charset="-128"/>
              </a:rPr>
              <a:t>個別面談や再乱用防止プログラムを実施</a:t>
            </a:r>
            <a:r>
              <a:rPr lang="ja-JP" altLang="en-US" sz="900" dirty="0">
                <a:latin typeface="Meiryo UI" panose="020B0604030504040204" pitchFamily="50" charset="-128"/>
                <a:ea typeface="Meiryo UI" panose="020B0604030504040204" pitchFamily="50" charset="-128"/>
              </a:rPr>
              <a:t>している。</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・回復施設からは、</a:t>
            </a:r>
            <a:r>
              <a:rPr lang="ja-JP" altLang="en-US" sz="900" b="1" u="sng" dirty="0">
                <a:latin typeface="Meiryo UI" panose="020B0604030504040204" pitchFamily="50" charset="-128"/>
                <a:ea typeface="Meiryo UI" panose="020B0604030504040204" pitchFamily="50" charset="-128"/>
              </a:rPr>
              <a:t>矯正施設や行政、病院へメッセージを届ける啓発活動</a:t>
            </a:r>
            <a:r>
              <a:rPr lang="ja-JP" altLang="en-US" sz="900" dirty="0">
                <a:latin typeface="Meiryo UI" panose="020B0604030504040204" pitchFamily="50" charset="-128"/>
                <a:ea typeface="Meiryo UI" panose="020B0604030504040204" pitchFamily="50" charset="-128"/>
              </a:rPr>
              <a:t>の取組みを強化している。</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・矯正施設では、</a:t>
            </a:r>
            <a:r>
              <a:rPr lang="ja-JP" altLang="en-US" sz="900" b="1" u="sng" dirty="0">
                <a:latin typeface="Meiryo UI" panose="020B0604030504040204" pitchFamily="50" charset="-128"/>
                <a:ea typeface="Meiryo UI" panose="020B0604030504040204" pitchFamily="50" charset="-128"/>
              </a:rPr>
              <a:t>社会復帰後のつながり先</a:t>
            </a:r>
            <a:r>
              <a:rPr lang="ja-JP" altLang="en-US" sz="900" dirty="0">
                <a:latin typeface="Meiryo UI" panose="020B0604030504040204" pitchFamily="50" charset="-128"/>
                <a:ea typeface="Meiryo UI" panose="020B0604030504040204" pitchFamily="50" charset="-128"/>
              </a:rPr>
              <a:t>を紹介している。</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・自殺未遂者相談支援事業（大阪府・市、堺市で実施）を通して支援につながってきているケースの傾向として</a:t>
            </a:r>
            <a:r>
              <a:rPr lang="ja-JP" altLang="en-US" sz="900" b="1" u="sng" dirty="0">
                <a:latin typeface="Meiryo UI" panose="020B0604030504040204" pitchFamily="50" charset="-128"/>
                <a:ea typeface="Meiryo UI" panose="020B0604030504040204" pitchFamily="50" charset="-128"/>
              </a:rPr>
              <a:t>市販薬や処方薬の過量服薬が多く</a:t>
            </a:r>
            <a:r>
              <a:rPr lang="ja-JP" altLang="en-US" sz="900" dirty="0">
                <a:latin typeface="Meiryo UI" panose="020B0604030504040204" pitchFamily="50" charset="-128"/>
                <a:ea typeface="Meiryo UI" panose="020B0604030504040204" pitchFamily="50" charset="-128"/>
              </a:rPr>
              <a:t>なってきており、また薬剤師会としても懸念している。</a:t>
            </a:r>
            <a:endParaRPr lang="en-US" altLang="ja-JP" sz="900" b="1" u="sng" dirty="0">
              <a:latin typeface="Meiryo UI" panose="020B0604030504040204" pitchFamily="50" charset="-128"/>
              <a:ea typeface="Meiryo UI" panose="020B0604030504040204" pitchFamily="50" charset="-128"/>
            </a:endParaRPr>
          </a:p>
        </p:txBody>
      </p:sp>
      <p:sp>
        <p:nvSpPr>
          <p:cNvPr id="22" name="四角形: 角を丸くする 16">
            <a:extLst>
              <a:ext uri="{FF2B5EF4-FFF2-40B4-BE49-F238E27FC236}">
                <a16:creationId xmlns:a16="http://schemas.microsoft.com/office/drawing/2014/main" id="{577E0209-837E-470E-83FF-F0105CE1C8A4}"/>
              </a:ext>
            </a:extLst>
          </p:cNvPr>
          <p:cNvSpPr/>
          <p:nvPr/>
        </p:nvSpPr>
        <p:spPr>
          <a:xfrm>
            <a:off x="61108" y="3661163"/>
            <a:ext cx="9607640" cy="3134602"/>
          </a:xfrm>
          <a:prstGeom prst="roundRect">
            <a:avLst>
              <a:gd name="adj" fmla="val 4321"/>
            </a:avLst>
          </a:prstGeom>
        </p:spPr>
        <p:style>
          <a:lnRef idx="2">
            <a:schemeClr val="accent1"/>
          </a:lnRef>
          <a:fillRef idx="1">
            <a:schemeClr val="lt1"/>
          </a:fillRef>
          <a:effectRef idx="0">
            <a:schemeClr val="accent1"/>
          </a:effectRef>
          <a:fontRef idx="minor">
            <a:schemeClr val="dk1"/>
          </a:fontRef>
        </p:style>
        <p:txBody>
          <a:bodyPr rtlCol="0" anchor="t"/>
          <a:lstStyle/>
          <a:p>
            <a:pPr>
              <a:lnSpc>
                <a:spcPts val="1169"/>
              </a:lnSpc>
            </a:pPr>
            <a:r>
              <a:rPr lang="ja-JP" altLang="en-US" sz="1000" b="1" dirty="0">
                <a:latin typeface="Meiryo UI" panose="020B0604030504040204" pitchFamily="50" charset="-128"/>
                <a:ea typeface="Meiryo UI" panose="020B0604030504040204" pitchFamily="50" charset="-128"/>
              </a:rPr>
              <a:t>②処方薬・市販薬依存（乱用）について　</a:t>
            </a:r>
            <a:r>
              <a:rPr lang="ja-JP" altLang="en-US" sz="900" b="1"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医療、薬剤師の立場から、それぞれの支援の状況や課題について話題提供いただいた後、委員より意見を伺った。（発言意見を一部要約）</a:t>
            </a:r>
            <a:endParaRPr lang="en-US" altLang="ja-JP" sz="900" dirty="0">
              <a:latin typeface="Meiryo UI" panose="020B0604030504040204" pitchFamily="50" charset="-128"/>
              <a:ea typeface="Meiryo UI" panose="020B0604030504040204" pitchFamily="50" charset="-128"/>
            </a:endParaRPr>
          </a:p>
          <a:p>
            <a:pPr>
              <a:lnSpc>
                <a:spcPts val="1169"/>
              </a:lnSpc>
            </a:pPr>
            <a:r>
              <a:rPr lang="en-US" altLang="ja-JP" sz="1000" b="1" dirty="0">
                <a:latin typeface="Meiryo UI" panose="020B0604030504040204" pitchFamily="50" charset="-128"/>
                <a:ea typeface="Meiryo UI" panose="020B0604030504040204" pitchFamily="50" charset="-128"/>
              </a:rPr>
              <a:t>【</a:t>
            </a:r>
            <a:r>
              <a:rPr lang="ja-JP" altLang="en-US" sz="1000" b="1" dirty="0">
                <a:latin typeface="Meiryo UI" panose="020B0604030504040204" pitchFamily="50" charset="-128"/>
                <a:ea typeface="Meiryo UI" panose="020B0604030504040204" pitchFamily="50" charset="-128"/>
              </a:rPr>
              <a:t>薬剤師の立場から</a:t>
            </a:r>
            <a:r>
              <a:rPr lang="en-US" altLang="ja-JP" sz="1000" b="1" dirty="0">
                <a:latin typeface="Meiryo UI" panose="020B0604030504040204" pitchFamily="50" charset="-128"/>
                <a:ea typeface="Meiryo UI" panose="020B0604030504040204" pitchFamily="50" charset="-128"/>
              </a:rPr>
              <a:t>】</a:t>
            </a:r>
          </a:p>
          <a:p>
            <a:pPr>
              <a:lnSpc>
                <a:spcPts val="1169"/>
              </a:lnSpc>
            </a:pPr>
            <a:r>
              <a:rPr lang="ja-JP" altLang="en-US" sz="900" dirty="0">
                <a:latin typeface="Meiryo UI" panose="020B0604030504040204" pitchFamily="50" charset="-128"/>
                <a:ea typeface="Meiryo UI" panose="020B0604030504040204" pitchFamily="50" charset="-128"/>
              </a:rPr>
              <a:t>・ある調査では</a:t>
            </a:r>
            <a:r>
              <a:rPr lang="ja-JP" altLang="en-US" sz="900" b="1" u="sng" dirty="0">
                <a:latin typeface="Meiryo UI" panose="020B0604030504040204" pitchFamily="50" charset="-128"/>
                <a:ea typeface="Meiryo UI" panose="020B0604030504040204" pitchFamily="50" charset="-128"/>
              </a:rPr>
              <a:t>高校生の</a:t>
            </a:r>
            <a:r>
              <a:rPr lang="en-US" altLang="ja-JP" sz="900" b="1" u="sng" dirty="0">
                <a:latin typeface="Meiryo UI" panose="020B0604030504040204" pitchFamily="50" charset="-128"/>
                <a:ea typeface="Meiryo UI" panose="020B0604030504040204" pitchFamily="50" charset="-128"/>
              </a:rPr>
              <a:t>60</a:t>
            </a:r>
            <a:r>
              <a:rPr lang="ja-JP" altLang="en-US" sz="900" b="1" u="sng" dirty="0">
                <a:latin typeface="Meiryo UI" panose="020B0604030504040204" pitchFamily="50" charset="-128"/>
                <a:ea typeface="Meiryo UI" panose="020B0604030504040204" pitchFamily="50" charset="-128"/>
              </a:rPr>
              <a:t>人に</a:t>
            </a:r>
            <a:r>
              <a:rPr lang="en-US" altLang="ja-JP" sz="900" b="1" u="sng" dirty="0">
                <a:latin typeface="Meiryo UI" panose="020B0604030504040204" pitchFamily="50" charset="-128"/>
                <a:ea typeface="Meiryo UI" panose="020B0604030504040204" pitchFamily="50" charset="-128"/>
              </a:rPr>
              <a:t>1</a:t>
            </a:r>
            <a:r>
              <a:rPr lang="ja-JP" altLang="en-US" sz="900" b="1" u="sng" dirty="0">
                <a:latin typeface="Meiryo UI" panose="020B0604030504040204" pitchFamily="50" charset="-128"/>
                <a:ea typeface="Meiryo UI" panose="020B0604030504040204" pitchFamily="50" charset="-128"/>
              </a:rPr>
              <a:t>人の割合で過量服薬がある</a:t>
            </a:r>
            <a:r>
              <a:rPr lang="ja-JP" altLang="en-US" sz="900" dirty="0">
                <a:latin typeface="Meiryo UI" panose="020B0604030504040204" pitchFamily="50" charset="-128"/>
                <a:ea typeface="Meiryo UI" panose="020B0604030504040204" pitchFamily="50" charset="-128"/>
              </a:rPr>
              <a:t>という中、薬剤師として、病院や薬局での服薬指導、学校での啓発を行っている。また、市販薬については、購入時、</a:t>
            </a:r>
            <a:r>
              <a:rPr lang="en-US" altLang="ja-JP" sz="900" dirty="0">
                <a:latin typeface="Meiryo UI" panose="020B0604030504040204" pitchFamily="50" charset="-128"/>
                <a:ea typeface="Meiryo UI" panose="020B0604030504040204" pitchFamily="50" charset="-128"/>
              </a:rPr>
              <a:t>20</a:t>
            </a:r>
            <a:r>
              <a:rPr lang="ja-JP" altLang="en-US" sz="900" dirty="0">
                <a:latin typeface="Meiryo UI" panose="020B0604030504040204" pitchFamily="50" charset="-128"/>
                <a:ea typeface="Meiryo UI" panose="020B0604030504040204" pitchFamily="50" charset="-128"/>
              </a:rPr>
              <a:t>歳未満である場合は</a:t>
            </a:r>
            <a:r>
              <a:rPr lang="ja-JP" altLang="en-US" sz="10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氏</a:t>
            </a:r>
            <a:endParaRPr lang="en-US" altLang="ja-JP" sz="900" dirty="0">
              <a:latin typeface="Meiryo UI" panose="020B0604030504040204" pitchFamily="50" charset="-128"/>
              <a:ea typeface="Meiryo UI" panose="020B0604030504040204" pitchFamily="50" charset="-128"/>
            </a:endParaRPr>
          </a:p>
          <a:p>
            <a:pPr>
              <a:lnSpc>
                <a:spcPts val="1169"/>
              </a:lnSpc>
            </a:pPr>
            <a:r>
              <a:rPr lang="ja-JP" altLang="en-US" sz="900" dirty="0">
                <a:latin typeface="Meiryo UI" panose="020B0604030504040204" pitchFamily="50" charset="-128"/>
                <a:ea typeface="Meiryo UI" panose="020B0604030504040204" pitchFamily="50" charset="-128"/>
              </a:rPr>
              <a:t>　名、年齢、使用状況を確認し、同じ医薬品を他店で購入していないか確認はするが、</a:t>
            </a:r>
            <a:r>
              <a:rPr lang="ja-JP" altLang="en-US" sz="900" b="1" u="sng" dirty="0">
                <a:latin typeface="Meiryo UI" panose="020B0604030504040204" pitchFamily="50" charset="-128"/>
                <a:ea typeface="Meiryo UI" panose="020B0604030504040204" pitchFamily="50" charset="-128"/>
              </a:rPr>
              <a:t>確認のみで規制というところまでいかない</a:t>
            </a:r>
            <a:r>
              <a:rPr lang="ja-JP" altLang="en-US" sz="1000" b="1" u="sng" dirty="0">
                <a:latin typeface="Meiryo UI" panose="020B0604030504040204" pitchFamily="50" charset="-128"/>
                <a:ea typeface="Meiryo UI" panose="020B0604030504040204" pitchFamily="50" charset="-128"/>
              </a:rPr>
              <a:t>。</a:t>
            </a:r>
            <a:endParaRPr lang="en-US" altLang="ja-JP" sz="1000" b="1" u="sng" dirty="0">
              <a:latin typeface="Meiryo UI" panose="020B0604030504040204" pitchFamily="50" charset="-128"/>
              <a:ea typeface="Meiryo UI" panose="020B0604030504040204" pitchFamily="50" charset="-128"/>
            </a:endParaRPr>
          </a:p>
          <a:p>
            <a:pPr>
              <a:lnSpc>
                <a:spcPts val="1169"/>
              </a:lnSpc>
            </a:pPr>
            <a:r>
              <a:rPr lang="en-US" altLang="ja-JP" sz="1000" b="1" dirty="0">
                <a:latin typeface="Meiryo UI" panose="020B0604030504040204" pitchFamily="50" charset="-128"/>
                <a:ea typeface="Meiryo UI" panose="020B0604030504040204" pitchFamily="50" charset="-128"/>
              </a:rPr>
              <a:t>【</a:t>
            </a:r>
            <a:r>
              <a:rPr lang="ja-JP" altLang="en-US" sz="1000" b="1" dirty="0">
                <a:latin typeface="Meiryo UI" panose="020B0604030504040204" pitchFamily="50" charset="-128"/>
                <a:ea typeface="Meiryo UI" panose="020B0604030504040204" pitchFamily="50" charset="-128"/>
              </a:rPr>
              <a:t>医療の立場から</a:t>
            </a:r>
            <a:r>
              <a:rPr lang="en-US" altLang="ja-JP" sz="1000" b="1" dirty="0">
                <a:latin typeface="Meiryo UI" panose="020B0604030504040204" pitchFamily="50" charset="-128"/>
                <a:ea typeface="Meiryo UI" panose="020B0604030504040204" pitchFamily="50" charset="-128"/>
              </a:rPr>
              <a:t>】</a:t>
            </a:r>
          </a:p>
          <a:p>
            <a:pPr>
              <a:lnSpc>
                <a:spcPts val="1169"/>
              </a:lnSpc>
            </a:pPr>
            <a:r>
              <a:rPr lang="ja-JP" altLang="en-US" sz="900" dirty="0">
                <a:latin typeface="Meiryo UI" panose="020B0604030504040204" pitchFamily="50" charset="-128"/>
                <a:ea typeface="Meiryo UI" panose="020B0604030504040204" pitchFamily="50" charset="-128"/>
              </a:rPr>
              <a:t>・国立精神・神経医療研究センターの報告では、</a:t>
            </a:r>
            <a:r>
              <a:rPr lang="en-US" altLang="ja-JP" sz="900" dirty="0">
                <a:latin typeface="Meiryo UI" panose="020B0604030504040204" pitchFamily="50" charset="-128"/>
                <a:ea typeface="Meiryo UI" panose="020B0604030504040204" pitchFamily="50" charset="-128"/>
              </a:rPr>
              <a:t>10</a:t>
            </a:r>
            <a:r>
              <a:rPr lang="ja-JP" altLang="en-US" sz="900" dirty="0">
                <a:latin typeface="Meiryo UI" panose="020B0604030504040204" pitchFamily="50" charset="-128"/>
                <a:ea typeface="Meiryo UI" panose="020B0604030504040204" pitchFamily="50" charset="-128"/>
              </a:rPr>
              <a:t>代における主たる薬物の経年推移をみると、危険ドラッグから大麻へと移り、</a:t>
            </a:r>
            <a:r>
              <a:rPr lang="ja-JP" altLang="en-US" sz="900" b="1" u="sng" dirty="0">
                <a:latin typeface="Meiryo UI" panose="020B0604030504040204" pitchFamily="50" charset="-128"/>
                <a:ea typeface="Meiryo UI" panose="020B0604030504040204" pitchFamily="50" charset="-128"/>
              </a:rPr>
              <a:t>現在は市販薬が最も多く</a:t>
            </a:r>
            <a:r>
              <a:rPr lang="ja-JP" altLang="en-US" sz="900" dirty="0">
                <a:latin typeface="Meiryo UI" panose="020B0604030504040204" pitchFamily="50" charset="-128"/>
                <a:ea typeface="Meiryo UI" panose="020B0604030504040204" pitchFamily="50" charset="-128"/>
              </a:rPr>
              <a:t>なっている。　　</a:t>
            </a:r>
            <a:endParaRPr lang="en-US" altLang="ja-JP" sz="900" dirty="0">
              <a:latin typeface="Meiryo UI" panose="020B0604030504040204" pitchFamily="50" charset="-128"/>
              <a:ea typeface="Meiryo UI" panose="020B0604030504040204" pitchFamily="50" charset="-128"/>
            </a:endParaRPr>
          </a:p>
          <a:p>
            <a:pPr>
              <a:lnSpc>
                <a:spcPts val="1169"/>
              </a:lnSpc>
            </a:pPr>
            <a:r>
              <a:rPr lang="ja-JP" altLang="en-US" sz="900" dirty="0">
                <a:latin typeface="Meiryo UI" panose="020B0604030504040204" pitchFamily="50" charset="-128"/>
                <a:ea typeface="Meiryo UI" panose="020B0604030504040204" pitchFamily="50" charset="-128"/>
              </a:rPr>
              <a:t>・</a:t>
            </a:r>
            <a:r>
              <a:rPr lang="ja-JP" altLang="en-US" sz="900" b="1" u="sng" dirty="0">
                <a:latin typeface="Meiryo UI" panose="020B0604030504040204" pitchFamily="50" charset="-128"/>
                <a:ea typeface="Meiryo UI" panose="020B0604030504040204" pitchFamily="50" charset="-128"/>
              </a:rPr>
              <a:t>背景に虐待やいじめなどを受けた経験があり、不安や希死念慮がある</a:t>
            </a:r>
            <a:r>
              <a:rPr lang="ja-JP" altLang="en-US" sz="900" dirty="0">
                <a:latin typeface="Meiryo UI" panose="020B0604030504040204" pitchFamily="50" charset="-128"/>
                <a:ea typeface="Meiryo UI" panose="020B0604030504040204" pitchFamily="50" charset="-128"/>
              </a:rPr>
              <a:t>子どもが、精神科治療にアクセスできずに、</a:t>
            </a:r>
            <a:r>
              <a:rPr lang="en-US" altLang="ja-JP" sz="900" b="1" u="sng" dirty="0">
                <a:latin typeface="Meiryo UI" panose="020B0604030504040204" pitchFamily="50" charset="-128"/>
                <a:ea typeface="Meiryo UI" panose="020B0604030504040204" pitchFamily="50" charset="-128"/>
              </a:rPr>
              <a:t>SNS</a:t>
            </a:r>
            <a:r>
              <a:rPr lang="ja-JP" altLang="en-US" sz="900" b="1" u="sng" dirty="0">
                <a:latin typeface="Meiryo UI" panose="020B0604030504040204" pitchFamily="50" charset="-128"/>
                <a:ea typeface="Meiryo UI" panose="020B0604030504040204" pitchFamily="50" charset="-128"/>
              </a:rPr>
              <a:t>でなんとか楽になる方法として情報を得て</a:t>
            </a:r>
            <a:r>
              <a:rPr lang="ja-JP" altLang="en-US" sz="900" dirty="0">
                <a:latin typeface="Meiryo UI" panose="020B0604030504040204" pitchFamily="50" charset="-128"/>
                <a:ea typeface="Meiryo UI" panose="020B0604030504040204" pitchFamily="50" charset="-128"/>
              </a:rPr>
              <a:t>、市販薬の過量服薬をしている。</a:t>
            </a:r>
            <a:endParaRPr lang="en-US" altLang="ja-JP" sz="900" dirty="0">
              <a:latin typeface="Meiryo UI" panose="020B0604030504040204" pitchFamily="50" charset="-128"/>
              <a:ea typeface="Meiryo UI" panose="020B0604030504040204" pitchFamily="50" charset="-128"/>
            </a:endParaRPr>
          </a:p>
          <a:p>
            <a:pPr>
              <a:lnSpc>
                <a:spcPts val="1169"/>
              </a:lnSpc>
            </a:pPr>
            <a:r>
              <a:rPr lang="ja-JP" altLang="en-US" sz="900" dirty="0">
                <a:latin typeface="Meiryo UI" panose="020B0604030504040204" pitchFamily="50" charset="-128"/>
                <a:ea typeface="Meiryo UI" panose="020B0604030504040204" pitchFamily="50" charset="-128"/>
              </a:rPr>
              <a:t>・処方薬依存については、内科や精神科で、「不安」や「眠れない」というと処方してもらえ、どんどん量が増えていき、何か所も受診して薬を手に入れることによって起こっている。急に減薬や断薬をすると離脱症</a:t>
            </a:r>
            <a:endParaRPr lang="en-US" altLang="ja-JP" sz="900" dirty="0">
              <a:latin typeface="Meiryo UI" panose="020B0604030504040204" pitchFamily="50" charset="-128"/>
              <a:ea typeface="Meiryo UI" panose="020B0604030504040204" pitchFamily="50" charset="-128"/>
            </a:endParaRPr>
          </a:p>
          <a:p>
            <a:pPr>
              <a:lnSpc>
                <a:spcPts val="1169"/>
              </a:lnSpc>
            </a:pPr>
            <a:r>
              <a:rPr lang="ja-JP" altLang="en-US" sz="900" dirty="0">
                <a:latin typeface="Meiryo UI" panose="020B0604030504040204" pitchFamily="50" charset="-128"/>
                <a:ea typeface="Meiryo UI" panose="020B0604030504040204" pitchFamily="50" charset="-128"/>
              </a:rPr>
              <a:t>　状が出るため、</a:t>
            </a:r>
            <a:r>
              <a:rPr lang="ja-JP" altLang="en-US" sz="900" b="1" u="sng" dirty="0">
                <a:latin typeface="Meiryo UI" panose="020B0604030504040204" pitchFamily="50" charset="-128"/>
                <a:ea typeface="Meiryo UI" panose="020B0604030504040204" pitchFamily="50" charset="-128"/>
              </a:rPr>
              <a:t>治療が難しい</a:t>
            </a:r>
            <a:r>
              <a:rPr lang="ja-JP" altLang="en-US" sz="900" dirty="0">
                <a:latin typeface="Meiryo UI" panose="020B0604030504040204" pitchFamily="50" charset="-128"/>
                <a:ea typeface="Meiryo UI" panose="020B0604030504040204" pitchFamily="50" charset="-128"/>
              </a:rPr>
              <a:t>。　</a:t>
            </a:r>
            <a:endParaRPr lang="en-US" altLang="ja-JP" sz="900" dirty="0">
              <a:latin typeface="Meiryo UI" panose="020B0604030504040204" pitchFamily="50" charset="-128"/>
              <a:ea typeface="Meiryo UI" panose="020B0604030504040204" pitchFamily="50" charset="-128"/>
            </a:endParaRPr>
          </a:p>
          <a:p>
            <a:pPr>
              <a:lnSpc>
                <a:spcPts val="1169"/>
              </a:lnSpc>
            </a:pPr>
            <a:r>
              <a:rPr lang="en-US" altLang="ja-JP" sz="1000" b="1" dirty="0">
                <a:latin typeface="Meiryo UI" panose="020B0604030504040204" pitchFamily="50" charset="-128"/>
                <a:ea typeface="Meiryo UI" panose="020B0604030504040204" pitchFamily="50" charset="-128"/>
              </a:rPr>
              <a:t>【</a:t>
            </a:r>
            <a:r>
              <a:rPr lang="ja-JP" altLang="en-US" sz="1000" b="1" dirty="0">
                <a:latin typeface="Meiryo UI" panose="020B0604030504040204" pitchFamily="50" charset="-128"/>
                <a:ea typeface="Meiryo UI" panose="020B0604030504040204" pitchFamily="50" charset="-128"/>
              </a:rPr>
              <a:t>意見交換</a:t>
            </a:r>
            <a:r>
              <a:rPr lang="en-US" altLang="ja-JP" sz="1000" b="1" dirty="0">
                <a:latin typeface="Meiryo UI" panose="020B0604030504040204" pitchFamily="50" charset="-128"/>
                <a:ea typeface="Meiryo UI" panose="020B0604030504040204" pitchFamily="50" charset="-128"/>
              </a:rPr>
              <a:t>】</a:t>
            </a:r>
            <a:r>
              <a:rPr lang="ja-JP" altLang="en-US" sz="1000" b="1" dirty="0">
                <a:latin typeface="Meiryo UI" panose="020B0604030504040204" pitchFamily="50" charset="-128"/>
                <a:ea typeface="Meiryo UI" panose="020B0604030504040204" pitchFamily="50" charset="-128"/>
              </a:rPr>
              <a:t>　「各機関での取組みの現状や課題」について</a:t>
            </a:r>
            <a:r>
              <a:rPr lang="ja-JP" altLang="en-US" sz="900" dirty="0">
                <a:latin typeface="Meiryo UI" panose="020B0604030504040204" pitchFamily="50" charset="-128"/>
                <a:ea typeface="Meiryo UI" panose="020B0604030504040204" pitchFamily="50" charset="-128"/>
              </a:rPr>
              <a:t>（発言意見を一部要約）</a:t>
            </a:r>
          </a:p>
          <a:p>
            <a:pPr>
              <a:lnSpc>
                <a:spcPts val="1169"/>
              </a:lnSpc>
            </a:pPr>
            <a:r>
              <a:rPr lang="ja-JP" altLang="en-US" sz="900" dirty="0">
                <a:latin typeface="Meiryo UI" panose="020B0604030504040204" pitchFamily="50" charset="-128"/>
                <a:ea typeface="Meiryo UI" panose="020B0604030504040204" pitchFamily="50" charset="-128"/>
              </a:rPr>
              <a:t>・弁護士として相談を受ける中では、若い世代で自己破産をしているケースや漠然とした不安を抱えた高齢者のケースでは、眠れず、不安を解消するために処方薬としてデパスを服用していることが多い。処方</a:t>
            </a:r>
            <a:endParaRPr lang="en-US" altLang="ja-JP" sz="900" dirty="0">
              <a:latin typeface="Meiryo UI" panose="020B0604030504040204" pitchFamily="50" charset="-128"/>
              <a:ea typeface="Meiryo UI" panose="020B0604030504040204" pitchFamily="50" charset="-128"/>
            </a:endParaRPr>
          </a:p>
          <a:p>
            <a:pPr>
              <a:lnSpc>
                <a:spcPts val="1169"/>
              </a:lnSpc>
            </a:pPr>
            <a:r>
              <a:rPr lang="ja-JP" altLang="en-US" sz="900" dirty="0">
                <a:latin typeface="Meiryo UI" panose="020B0604030504040204" pitchFamily="50" charset="-128"/>
                <a:ea typeface="Meiryo UI" panose="020B0604030504040204" pitchFamily="50" charset="-128"/>
              </a:rPr>
              <a:t>　薬だけではなく、</a:t>
            </a:r>
            <a:r>
              <a:rPr lang="ja-JP" altLang="en-US" sz="900" b="1" u="sng" dirty="0">
                <a:latin typeface="Meiryo UI" panose="020B0604030504040204" pitchFamily="50" charset="-128"/>
                <a:ea typeface="Meiryo UI" panose="020B0604030504040204" pitchFamily="50" charset="-128"/>
              </a:rPr>
              <a:t>「悩みを聞き、辛さを共感し、ともに考える場」が必要</a:t>
            </a:r>
            <a:r>
              <a:rPr lang="ja-JP" altLang="en-US" sz="900" dirty="0">
                <a:latin typeface="Meiryo UI" panose="020B0604030504040204" pitchFamily="50" charset="-128"/>
                <a:ea typeface="Meiryo UI" panose="020B0604030504040204" pitchFamily="50" charset="-128"/>
              </a:rPr>
              <a:t>なのではないか。</a:t>
            </a:r>
            <a:endParaRPr lang="en-US" altLang="ja-JP" sz="900" dirty="0">
              <a:latin typeface="Meiryo UI" panose="020B0604030504040204" pitchFamily="50" charset="-128"/>
              <a:ea typeface="Meiryo UI" panose="020B0604030504040204" pitchFamily="50" charset="-128"/>
            </a:endParaRPr>
          </a:p>
          <a:p>
            <a:pPr>
              <a:lnSpc>
                <a:spcPts val="1169"/>
              </a:lnSpc>
            </a:pPr>
            <a:r>
              <a:rPr lang="ja-JP" altLang="en-US" sz="900" dirty="0">
                <a:latin typeface="Meiryo UI" panose="020B0604030504040204" pitchFamily="50" charset="-128"/>
                <a:ea typeface="Meiryo UI" panose="020B0604030504040204" pitchFamily="50" charset="-128"/>
              </a:rPr>
              <a:t>・保健所では</a:t>
            </a:r>
            <a:r>
              <a:rPr lang="ja-JP" altLang="en-US" sz="900" b="1" u="sng" dirty="0">
                <a:latin typeface="Meiryo UI" panose="020B0604030504040204" pitchFamily="50" charset="-128"/>
                <a:ea typeface="Meiryo UI" panose="020B0604030504040204" pitchFamily="50" charset="-128"/>
              </a:rPr>
              <a:t>自殺未遂者相談支援事業でかかわるケースに過量服薬を手段としているケースが多い</a:t>
            </a:r>
            <a:r>
              <a:rPr lang="ja-JP" altLang="en-US" sz="900" dirty="0">
                <a:latin typeface="Meiryo UI" panose="020B0604030504040204" pitchFamily="50" charset="-128"/>
                <a:ea typeface="Meiryo UI" panose="020B0604030504040204" pitchFamily="50" charset="-128"/>
              </a:rPr>
              <a:t>。男性より女性が多い。家族相談が主となるが、本人につながった時には、まずは関係づくりから進め、</a:t>
            </a:r>
            <a:r>
              <a:rPr lang="ja-JP" altLang="en-US" sz="900" b="1" u="sng" dirty="0">
                <a:latin typeface="Meiryo UI" panose="020B0604030504040204" pitchFamily="50" charset="-128"/>
                <a:ea typeface="Meiryo UI" panose="020B0604030504040204" pitchFamily="50" charset="-128"/>
              </a:rPr>
              <a:t>つ</a:t>
            </a:r>
            <a:endParaRPr lang="en-US" altLang="ja-JP" sz="900" b="1" u="sng" dirty="0">
              <a:latin typeface="Meiryo UI" panose="020B0604030504040204" pitchFamily="50" charset="-128"/>
              <a:ea typeface="Meiryo UI" panose="020B0604030504040204" pitchFamily="50" charset="-128"/>
            </a:endParaRPr>
          </a:p>
          <a:p>
            <a:pPr>
              <a:lnSpc>
                <a:spcPts val="1169"/>
              </a:lnSpc>
            </a:pPr>
            <a:r>
              <a:rPr lang="ja-JP" altLang="en-US" sz="900" dirty="0">
                <a:latin typeface="Meiryo UI" panose="020B0604030504040204" pitchFamily="50" charset="-128"/>
                <a:ea typeface="Meiryo UI" panose="020B0604030504040204" pitchFamily="50" charset="-128"/>
              </a:rPr>
              <a:t>　</a:t>
            </a:r>
            <a:r>
              <a:rPr lang="ja-JP" altLang="en-US" sz="900" b="1" u="sng" dirty="0">
                <a:latin typeface="Meiryo UI" panose="020B0604030504040204" pitchFamily="50" charset="-128"/>
                <a:ea typeface="Meiryo UI" panose="020B0604030504040204" pitchFamily="50" charset="-128"/>
              </a:rPr>
              <a:t>ながりが切れないようにしている。</a:t>
            </a:r>
            <a:endParaRPr lang="en-US" altLang="ja-JP" sz="900" b="1" u="sng" dirty="0">
              <a:latin typeface="Meiryo UI" panose="020B0604030504040204" pitchFamily="50" charset="-128"/>
              <a:ea typeface="Meiryo UI" panose="020B0604030504040204" pitchFamily="50" charset="-128"/>
            </a:endParaRPr>
          </a:p>
          <a:p>
            <a:pPr>
              <a:lnSpc>
                <a:spcPts val="1169"/>
              </a:lnSpc>
            </a:pPr>
            <a:r>
              <a:rPr lang="ja-JP" altLang="en-US" sz="900" dirty="0">
                <a:latin typeface="Meiryo UI" panose="020B0604030504040204" pitchFamily="50" charset="-128"/>
                <a:ea typeface="Meiryo UI" panose="020B0604030504040204" pitchFamily="50" charset="-128"/>
              </a:rPr>
              <a:t>・自殺未遂のケースの手段で過量服薬が最も多いというデータがあるが、本人が本当に死にたくて過量服薬しているのか。</a:t>
            </a:r>
            <a:r>
              <a:rPr lang="ja-JP" altLang="en-US" sz="900" b="1" u="sng" dirty="0">
                <a:latin typeface="Meiryo UI" panose="020B0604030504040204" pitchFamily="50" charset="-128"/>
                <a:ea typeface="Meiryo UI" panose="020B0604030504040204" pitchFamily="50" charset="-128"/>
              </a:rPr>
              <a:t>生きるために過量服薬している可能性もある</a:t>
            </a:r>
            <a:r>
              <a:rPr lang="ja-JP" altLang="en-US" sz="900" dirty="0">
                <a:latin typeface="Meiryo UI" panose="020B0604030504040204" pitchFamily="50" charset="-128"/>
                <a:ea typeface="Meiryo UI" panose="020B0604030504040204" pitchFamily="50" charset="-128"/>
              </a:rPr>
              <a:t>。</a:t>
            </a:r>
            <a:endParaRPr lang="en-US" altLang="ja-JP" sz="900" dirty="0">
              <a:latin typeface="Meiryo UI" panose="020B0604030504040204" pitchFamily="50" charset="-128"/>
              <a:ea typeface="Meiryo UI" panose="020B0604030504040204" pitchFamily="50" charset="-128"/>
            </a:endParaRPr>
          </a:p>
          <a:p>
            <a:pPr>
              <a:lnSpc>
                <a:spcPts val="1169"/>
              </a:lnSpc>
            </a:pPr>
            <a:r>
              <a:rPr lang="ja-JP" altLang="en-US" sz="900" dirty="0">
                <a:latin typeface="Meiryo UI" panose="020B0604030504040204" pitchFamily="50" charset="-128"/>
                <a:ea typeface="Meiryo UI" panose="020B0604030504040204" pitchFamily="50" charset="-128"/>
              </a:rPr>
              <a:t>・違法薬物を使い矯正施設につながったケースにも、処方薬や市販薬の過量服薬の経過があるケースが複数ある。</a:t>
            </a:r>
            <a:r>
              <a:rPr lang="ja-JP" altLang="en-US" sz="900" b="1" u="sng" dirty="0">
                <a:latin typeface="Meiryo UI" panose="020B0604030504040204" pitchFamily="50" charset="-128"/>
                <a:ea typeface="Meiryo UI" panose="020B0604030504040204" pitchFamily="50" charset="-128"/>
              </a:rPr>
              <a:t>なぜ何かに依存しないといけなかったのか</a:t>
            </a:r>
            <a:r>
              <a:rPr lang="ja-JP" altLang="en-US" sz="900" dirty="0">
                <a:latin typeface="Meiryo UI" panose="020B0604030504040204" pitchFamily="50" charset="-128"/>
                <a:ea typeface="Meiryo UI" panose="020B0604030504040204" pitchFamily="50" charset="-128"/>
              </a:rPr>
              <a:t>ということや、</a:t>
            </a:r>
            <a:r>
              <a:rPr lang="ja-JP" altLang="en-US" sz="900" b="1" u="sng" dirty="0">
                <a:latin typeface="Meiryo UI" panose="020B0604030504040204" pitchFamily="50" charset="-128"/>
                <a:ea typeface="Meiryo UI" panose="020B0604030504040204" pitchFamily="50" charset="-128"/>
              </a:rPr>
              <a:t>気持ちが落ち込んだ時の対応</a:t>
            </a:r>
            <a:r>
              <a:rPr lang="ja-JP" altLang="en-US" sz="900" dirty="0">
                <a:latin typeface="Meiryo UI" panose="020B0604030504040204" pitchFamily="50" charset="-128"/>
                <a:ea typeface="Meiryo UI" panose="020B0604030504040204" pitchFamily="50" charset="-128"/>
              </a:rPr>
              <a:t>を中心</a:t>
            </a:r>
            <a:endParaRPr lang="en-US" altLang="ja-JP" sz="900" dirty="0">
              <a:latin typeface="Meiryo UI" panose="020B0604030504040204" pitchFamily="50" charset="-128"/>
              <a:ea typeface="Meiryo UI" panose="020B0604030504040204" pitchFamily="50" charset="-128"/>
            </a:endParaRPr>
          </a:p>
          <a:p>
            <a:pPr>
              <a:lnSpc>
                <a:spcPts val="1169"/>
              </a:lnSpc>
            </a:pPr>
            <a:r>
              <a:rPr lang="ja-JP" altLang="en-US" sz="900" dirty="0">
                <a:latin typeface="Meiryo UI" panose="020B0604030504040204" pitchFamily="50" charset="-128"/>
                <a:ea typeface="Meiryo UI" panose="020B0604030504040204" pitchFamily="50" charset="-128"/>
              </a:rPr>
              <a:t>　に指導を重ねている。</a:t>
            </a:r>
            <a:endParaRPr lang="en-US" altLang="ja-JP" sz="900" dirty="0">
              <a:latin typeface="Meiryo UI" panose="020B0604030504040204" pitchFamily="50" charset="-128"/>
              <a:ea typeface="Meiryo UI" panose="020B0604030504040204" pitchFamily="50" charset="-128"/>
            </a:endParaRPr>
          </a:p>
          <a:p>
            <a:pPr>
              <a:lnSpc>
                <a:spcPts val="1169"/>
              </a:lnSpc>
            </a:pPr>
            <a:r>
              <a:rPr lang="ja-JP" altLang="en-US" sz="900" dirty="0">
                <a:latin typeface="Meiryo UI" panose="020B0604030504040204" pitchFamily="50" charset="-128"/>
                <a:ea typeface="Meiryo UI" panose="020B0604030504040204" pitchFamily="50" charset="-128"/>
              </a:rPr>
              <a:t>・依存する薬物は変わっていても、依存症の子どもは、</a:t>
            </a:r>
            <a:r>
              <a:rPr lang="ja-JP" altLang="en-US" sz="900" b="1" u="sng" dirty="0">
                <a:latin typeface="Meiryo UI" panose="020B0604030504040204" pitchFamily="50" charset="-128"/>
                <a:ea typeface="Meiryo UI" panose="020B0604030504040204" pitchFamily="50" charset="-128"/>
              </a:rPr>
              <a:t>生きていくのがつらい、しんどい、居場所がない</a:t>
            </a:r>
            <a:r>
              <a:rPr lang="ja-JP" altLang="en-US" sz="900" dirty="0">
                <a:latin typeface="Meiryo UI" panose="020B0604030504040204" pitchFamily="50" charset="-128"/>
                <a:ea typeface="Meiryo UI" panose="020B0604030504040204" pitchFamily="50" charset="-128"/>
              </a:rPr>
              <a:t>状況から、「グリ下」などの危険なところを居場所として、いろいろな薬物に依存している。</a:t>
            </a:r>
            <a:r>
              <a:rPr lang="ja-JP" altLang="en-US" sz="900" b="1" u="sng" dirty="0">
                <a:latin typeface="Meiryo UI" panose="020B0604030504040204" pitchFamily="50" charset="-128"/>
                <a:ea typeface="Meiryo UI" panose="020B0604030504040204" pitchFamily="50" charset="-128"/>
              </a:rPr>
              <a:t>生きていくために使っ</a:t>
            </a:r>
            <a:endParaRPr lang="en-US" altLang="ja-JP" sz="900" b="1" u="sng" dirty="0">
              <a:latin typeface="Meiryo UI" panose="020B0604030504040204" pitchFamily="50" charset="-128"/>
              <a:ea typeface="Meiryo UI" panose="020B0604030504040204" pitchFamily="50" charset="-128"/>
            </a:endParaRPr>
          </a:p>
          <a:p>
            <a:pPr>
              <a:lnSpc>
                <a:spcPts val="1169"/>
              </a:lnSpc>
            </a:pPr>
            <a:r>
              <a:rPr lang="ja-JP" altLang="en-US" sz="900" dirty="0">
                <a:latin typeface="Meiryo UI" panose="020B0604030504040204" pitchFamily="50" charset="-128"/>
                <a:ea typeface="Meiryo UI" panose="020B0604030504040204" pitchFamily="50" charset="-128"/>
              </a:rPr>
              <a:t>　</a:t>
            </a:r>
            <a:r>
              <a:rPr lang="ja-JP" altLang="en-US" sz="900" b="1" u="sng" dirty="0">
                <a:latin typeface="Meiryo UI" panose="020B0604030504040204" pitchFamily="50" charset="-128"/>
                <a:ea typeface="Meiryo UI" panose="020B0604030504040204" pitchFamily="50" charset="-128"/>
              </a:rPr>
              <a:t>ている</a:t>
            </a:r>
            <a:r>
              <a:rPr lang="ja-JP" altLang="en-US" sz="900" dirty="0">
                <a:latin typeface="Meiryo UI" panose="020B0604030504040204" pitchFamily="50" charset="-128"/>
                <a:ea typeface="Meiryo UI" panose="020B0604030504040204" pitchFamily="50" charset="-128"/>
              </a:rPr>
              <a:t>子もいる。</a:t>
            </a:r>
            <a:r>
              <a:rPr lang="ja-JP" altLang="en-US" sz="900" b="1" u="sng" dirty="0">
                <a:latin typeface="Meiryo UI" panose="020B0604030504040204" pitchFamily="50" charset="-128"/>
                <a:ea typeface="Meiryo UI" panose="020B0604030504040204" pitchFamily="50" charset="-128"/>
              </a:rPr>
              <a:t>単に規制をしたり、ダメだと伝えるだけでは、本人の生きていくための「浮き輪」をとってしまうだけになる</a:t>
            </a:r>
            <a:r>
              <a:rPr lang="ja-JP" altLang="en-US" sz="900" dirty="0">
                <a:latin typeface="Meiryo UI" panose="020B0604030504040204" pitchFamily="50" charset="-128"/>
                <a:ea typeface="Meiryo UI" panose="020B0604030504040204" pitchFamily="50" charset="-128"/>
              </a:rPr>
              <a:t>。</a:t>
            </a:r>
            <a:endParaRPr lang="en-US" altLang="ja-JP" sz="900" dirty="0">
              <a:latin typeface="Meiryo UI" panose="020B0604030504040204" pitchFamily="50" charset="-128"/>
              <a:ea typeface="Meiryo UI" panose="020B0604030504040204" pitchFamily="50" charset="-128"/>
            </a:endParaRPr>
          </a:p>
          <a:p>
            <a:pPr>
              <a:lnSpc>
                <a:spcPts val="1169"/>
              </a:lnSpc>
            </a:pPr>
            <a:r>
              <a:rPr lang="ja-JP" altLang="en-US" sz="900" dirty="0">
                <a:latin typeface="Meiryo UI" panose="020B0604030504040204" pitchFamily="50" charset="-128"/>
                <a:ea typeface="Meiryo UI" panose="020B0604030504040204" pitchFamily="50" charset="-128"/>
              </a:rPr>
              <a:t>・小学生くらいから</a:t>
            </a:r>
            <a:r>
              <a:rPr lang="ja-JP" altLang="en-US" sz="900" b="1" u="sng" dirty="0">
                <a:latin typeface="Meiryo UI" panose="020B0604030504040204" pitchFamily="50" charset="-128"/>
                <a:ea typeface="Meiryo UI" panose="020B0604030504040204" pitchFamily="50" charset="-128"/>
              </a:rPr>
              <a:t>薬物の危険性を伝える</a:t>
            </a:r>
            <a:r>
              <a:rPr lang="ja-JP" altLang="en-US" sz="900" dirty="0">
                <a:latin typeface="Meiryo UI" panose="020B0604030504040204" pitchFamily="50" charset="-128"/>
                <a:ea typeface="Meiryo UI" panose="020B0604030504040204" pitchFamily="50" charset="-128"/>
              </a:rPr>
              <a:t>ことと合わせて、</a:t>
            </a:r>
            <a:r>
              <a:rPr lang="en-US" altLang="ja-JP" sz="900" b="1" u="sng" dirty="0">
                <a:latin typeface="Meiryo UI" panose="020B0604030504040204" pitchFamily="50" charset="-128"/>
                <a:ea typeface="Meiryo UI" panose="020B0604030504040204" pitchFamily="50" charset="-128"/>
              </a:rPr>
              <a:t>SOS</a:t>
            </a:r>
            <a:r>
              <a:rPr lang="ja-JP" altLang="en-US" sz="900" b="1" u="sng" dirty="0">
                <a:latin typeface="Meiryo UI" panose="020B0604030504040204" pitchFamily="50" charset="-128"/>
                <a:ea typeface="Meiryo UI" panose="020B0604030504040204" pitchFamily="50" charset="-128"/>
              </a:rPr>
              <a:t>の出し方教育</a:t>
            </a:r>
            <a:r>
              <a:rPr lang="ja-JP" altLang="en-US" sz="900" dirty="0">
                <a:latin typeface="Meiryo UI" panose="020B0604030504040204" pitchFamily="50" charset="-128"/>
                <a:ea typeface="Meiryo UI" panose="020B0604030504040204" pitchFamily="50" charset="-128"/>
              </a:rPr>
              <a:t>など</a:t>
            </a:r>
            <a:r>
              <a:rPr lang="ja-JP" altLang="en-US" sz="900">
                <a:latin typeface="Meiryo UI" panose="020B0604030504040204" pitchFamily="50" charset="-128"/>
                <a:ea typeface="Meiryo UI" panose="020B0604030504040204" pitchFamily="50" charset="-128"/>
              </a:rPr>
              <a:t>の啓発を行っている。</a:t>
            </a:r>
            <a:endParaRPr lang="en-US" altLang="ja-JP" sz="900" dirty="0">
              <a:latin typeface="Meiryo UI" panose="020B0604030504040204" pitchFamily="50" charset="-128"/>
              <a:ea typeface="Meiryo UI" panose="020B0604030504040204" pitchFamily="50" charset="-128"/>
            </a:endParaRPr>
          </a:p>
          <a:p>
            <a:pPr>
              <a:lnSpc>
                <a:spcPts val="1169"/>
              </a:lnSpc>
            </a:pPr>
            <a:endParaRPr lang="en-US" altLang="ja-JP" sz="900" dirty="0">
              <a:latin typeface="Meiryo UI" panose="020B0604030504040204" pitchFamily="50" charset="-128"/>
              <a:ea typeface="Meiryo UI" panose="020B0604030504040204" pitchFamily="50" charset="-128"/>
            </a:endParaRPr>
          </a:p>
          <a:p>
            <a:pPr>
              <a:lnSpc>
                <a:spcPts val="1169"/>
              </a:lnSpc>
            </a:pPr>
            <a:endParaRPr lang="en-US" altLang="ja-JP" sz="1000" dirty="0">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2279560" y="680"/>
            <a:ext cx="5059680" cy="338554"/>
          </a:xfrm>
          <a:prstGeom prst="rect">
            <a:avLst/>
          </a:prstGeom>
          <a:noFill/>
        </p:spPr>
        <p:txBody>
          <a:bodyPr wrap="square" rtlCol="0">
            <a:spAutoFit/>
          </a:bodyPr>
          <a:lstStyle/>
          <a:p>
            <a:r>
              <a:rPr kumimoji="1" lang="ja-JP" altLang="en-US" sz="1600" b="1" dirty="0">
                <a:solidFill>
                  <a:schemeClr val="bg1"/>
                </a:solidFill>
                <a:latin typeface="BIZ UDPゴシック" panose="020B0400000000000000" pitchFamily="50" charset="-128"/>
                <a:ea typeface="BIZ UDPゴシック" panose="020B0400000000000000" pitchFamily="50" charset="-128"/>
              </a:rPr>
              <a:t>令和５年度薬物依存症地域支援体制推進部会の概要</a:t>
            </a:r>
          </a:p>
        </p:txBody>
      </p:sp>
      <p:sp>
        <p:nvSpPr>
          <p:cNvPr id="2" name="テキスト ボックス 1"/>
          <p:cNvSpPr txBox="1"/>
          <p:nvPr/>
        </p:nvSpPr>
        <p:spPr>
          <a:xfrm>
            <a:off x="8696528" y="62235"/>
            <a:ext cx="962627" cy="261610"/>
          </a:xfrm>
          <a:prstGeom prst="rect">
            <a:avLst/>
          </a:prstGeom>
          <a:solidFill>
            <a:schemeClr val="bg1"/>
          </a:solidFill>
        </p:spPr>
        <p:txBody>
          <a:bodyPr wrap="square" rtlCol="0">
            <a:spAutoFit/>
          </a:bodyPr>
          <a:lstStyle/>
          <a:p>
            <a:r>
              <a:rPr kumimoji="1" lang="ja-JP" altLang="en-US" sz="1100">
                <a:latin typeface="BIZ UDPゴシック" panose="020B0400000000000000" pitchFamily="50" charset="-128"/>
                <a:ea typeface="BIZ UDPゴシック" panose="020B0400000000000000" pitchFamily="50" charset="-128"/>
              </a:rPr>
              <a:t>資料２－３</a:t>
            </a:r>
            <a:endParaRPr kumimoji="1" lang="ja-JP" altLang="en-US" sz="11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55735772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1419</Words>
  <Application>Microsoft Office PowerPoint</Application>
  <PresentationFormat>ユーザー設定</PresentationFormat>
  <Paragraphs>46</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BIZ UDPゴシック</vt:lpstr>
      <vt:lpstr>Meiryo UI</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2024-03-26T11:44:06Z</dcterms:created>
  <dcterms:modified xsi:type="dcterms:W3CDTF">2024-03-26T11:44:50Z</dcterms:modified>
</cp:coreProperties>
</file>