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56" r:id="rId2"/>
  </p:sldIdLst>
  <p:sldSz cx="9720263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11K/z5HwTa1BWIWyxXaRmg==" hashData="Nkw3670wZ/FzHUYNIQzYTMq2jR1aseO+8dz5/aUYZDRw5cwoF5ZmNYS1eM5izXxHrnD+7IqZLSBTZKyRqeSEjg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1122363"/>
            <a:ext cx="826222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3602038"/>
            <a:ext cx="7290197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00DB-43B3-4CE1-AEA3-9DE96A6E58C5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41737-9CA8-4C78-9D7B-5AC7366B0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10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00DB-43B3-4CE1-AEA3-9DE96A6E58C5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41737-9CA8-4C78-9D7B-5AC7366B0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75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365125"/>
            <a:ext cx="2095932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365125"/>
            <a:ext cx="6166292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00DB-43B3-4CE1-AEA3-9DE96A6E58C5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41737-9CA8-4C78-9D7B-5AC7366B0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434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00DB-43B3-4CE1-AEA3-9DE96A6E58C5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41737-9CA8-4C78-9D7B-5AC7366B0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870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1709740"/>
            <a:ext cx="838372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4589465"/>
            <a:ext cx="838372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00DB-43B3-4CE1-AEA3-9DE96A6E58C5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41737-9CA8-4C78-9D7B-5AC7366B0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376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1825625"/>
            <a:ext cx="4131112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1825625"/>
            <a:ext cx="4131112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00DB-43B3-4CE1-AEA3-9DE96A6E58C5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41737-9CA8-4C78-9D7B-5AC7366B0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0189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365127"/>
            <a:ext cx="8383727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1681163"/>
            <a:ext cx="411212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2505075"/>
            <a:ext cx="4112126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1681163"/>
            <a:ext cx="413237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2505075"/>
            <a:ext cx="413237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00DB-43B3-4CE1-AEA3-9DE96A6E58C5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41737-9CA8-4C78-9D7B-5AC7366B0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6444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00DB-43B3-4CE1-AEA3-9DE96A6E58C5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41737-9CA8-4C78-9D7B-5AC7366B0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710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00DB-43B3-4CE1-AEA3-9DE96A6E58C5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41737-9CA8-4C78-9D7B-5AC7366B0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932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457200"/>
            <a:ext cx="31350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987427"/>
            <a:ext cx="492088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2057400"/>
            <a:ext cx="31350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00DB-43B3-4CE1-AEA3-9DE96A6E58C5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41737-9CA8-4C78-9D7B-5AC7366B0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3475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457200"/>
            <a:ext cx="31350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987427"/>
            <a:ext cx="492088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2057400"/>
            <a:ext cx="31350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00DB-43B3-4CE1-AEA3-9DE96A6E58C5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41737-9CA8-4C78-9D7B-5AC7366B0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896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268" y="365127"/>
            <a:ext cx="838372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268" y="1825625"/>
            <a:ext cx="838372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268" y="6356352"/>
            <a:ext cx="2187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E00DB-43B3-4CE1-AEA3-9DE96A6E58C5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9837" y="6356352"/>
            <a:ext cx="32805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4936" y="6356352"/>
            <a:ext cx="2187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41737-9CA8-4C78-9D7B-5AC7366B0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010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642" y="0"/>
            <a:ext cx="9720263" cy="37375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13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D2E57B6F-9CB5-4690-A8A6-9A270667AACA}"/>
              </a:ext>
            </a:extLst>
          </p:cNvPr>
          <p:cNvSpPr/>
          <p:nvPr/>
        </p:nvSpPr>
        <p:spPr>
          <a:xfrm>
            <a:off x="64394" y="410940"/>
            <a:ext cx="9607640" cy="4618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en-US" altLang="ja-JP" sz="1276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276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kumimoji="1" lang="en-US" altLang="ja-JP" sz="1276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276" dirty="0"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  <a:r>
              <a:rPr kumimoji="1" lang="en-US" altLang="ja-JP" sz="1276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276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276" dirty="0">
                <a:latin typeface="Meiryo UI" panose="020B0604030504040204" pitchFamily="50" charset="-128"/>
                <a:ea typeface="Meiryo UI" panose="020B0604030504040204" pitchFamily="50" charset="-128"/>
              </a:rPr>
              <a:t>R5.10.</a:t>
            </a:r>
            <a:r>
              <a:rPr kumimoji="1" lang="ja-JP" altLang="en-US" sz="1276" dirty="0">
                <a:latin typeface="Meiryo UI" panose="020B0604030504040204" pitchFamily="50" charset="-128"/>
                <a:ea typeface="Meiryo UI" panose="020B0604030504040204" pitchFamily="50" charset="-128"/>
              </a:rPr>
              <a:t>４　</a:t>
            </a:r>
            <a:r>
              <a:rPr kumimoji="1" lang="ja-JP" altLang="en-US" sz="1116" dirty="0">
                <a:latin typeface="Meiryo UI" panose="020B0604030504040204" pitchFamily="50" charset="-128"/>
                <a:ea typeface="Meiryo UI" panose="020B0604030504040204" pitchFamily="50" charset="-128"/>
              </a:rPr>
              <a:t>＠ドーンセンター　大会議室３</a:t>
            </a:r>
            <a:endParaRPr kumimoji="1" lang="en-US" altLang="ja-JP" sz="1116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10" dirty="0">
                <a:latin typeface="Meiryo UI" panose="020B0604030504040204" pitchFamily="50" charset="-128"/>
                <a:ea typeface="Meiryo UI" panose="020B0604030504040204" pitchFamily="50" charset="-128"/>
              </a:rPr>
              <a:t>（１）女性のアルコール関連問題の現状と今後の支援について　　（２）アルコール健康障がい予防啓発について　　（３）その他　　　</a:t>
            </a:r>
          </a:p>
        </p:txBody>
      </p:sp>
      <p:sp>
        <p:nvSpPr>
          <p:cNvPr id="21" name="四角形: 角を丸くする 16">
            <a:extLst>
              <a:ext uri="{FF2B5EF4-FFF2-40B4-BE49-F238E27FC236}">
                <a16:creationId xmlns:a16="http://schemas.microsoft.com/office/drawing/2014/main" id="{577E0209-837E-470E-83FF-F0105CE1C8A4}"/>
              </a:ext>
            </a:extLst>
          </p:cNvPr>
          <p:cNvSpPr/>
          <p:nvPr/>
        </p:nvSpPr>
        <p:spPr>
          <a:xfrm>
            <a:off x="64393" y="985963"/>
            <a:ext cx="9594761" cy="4953661"/>
          </a:xfrm>
          <a:prstGeom prst="roundRect">
            <a:avLst>
              <a:gd name="adj" fmla="val 320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105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① 女性のアルコール関連問題の現状と今後の支援について</a:t>
            </a:r>
            <a:r>
              <a:rPr lang="ja-JP" altLang="en-US" sz="10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0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＊医療、回復施設、自助グループの立場から、それぞれの支援の状況や課題について話題提供いただいた後、委員より意見を伺った。</a:t>
            </a: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（発言意見を一部要約）</a:t>
            </a:r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（各機関での取組みについて）</a:t>
            </a:r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女性ユニットの開設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（医療機関や回復施設）や、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女性のみのミーティングや例会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（医療機関・回復施設・自助団体）を行っている。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年に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女性のみの一日研修会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を行っている。例年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150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名くらいの参加がある。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女性のアルコール依存症者の体験談冊子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も作成。（自助団体）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・女性ユニットでは、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さまざまな活動の機会を持つ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ことを目的に、カフェでの仕事や内職作業、老人ホームや病院での仕事など福祉的就労の機会を提供。（回復施設）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・リストカットや過量服薬を繰り返すケースに対し、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感情を調整することで、効果が得られたり、自己効力感が上がる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といわれており、アルコールだけに特化せずに女性だけのプログラムを行っている。</a:t>
            </a:r>
            <a:r>
              <a:rPr lang="en-US" altLang="ja-JP" sz="900" spc="-8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900" spc="-80" dirty="0">
                <a:latin typeface="Meiryo UI" panose="020B0604030504040204" pitchFamily="50" charset="-128"/>
                <a:ea typeface="Meiryo UI" panose="020B0604030504040204" pitchFamily="50" charset="-128"/>
              </a:rPr>
              <a:t>医療機関）</a:t>
            </a:r>
            <a:endParaRPr lang="en-US" altLang="ja-JP" sz="900" spc="-8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・女性のみのグループを実施しているが、アルコール以外の依存症等の問題を抱える人も参加するプログラムのため、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ジェンダーの視点やトラウマの回復、家族関係の問題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などを中心に実施。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医療機関）</a:t>
            </a:r>
          </a:p>
          <a:p>
            <a:pPr marL="123893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・薬物依存症の女性プログラムを実施する際に、薬物そのものを取り扱う時間を減らし、一緒に作業をしたり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「居場所」になるように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意識している。また、アンガーマネージメントやアサーティブなコミュニケーションの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取り方など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対人関係をテーマに取り入れる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等の工夫をしている。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精神保健福祉センター）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・女性ミーティングをする中で、新たに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「親子の会」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をしている。アルコール依存症の親と子どもが一緒に参加し、子どもがいる親同士が出会う。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子どもは、「アルコール依存症」について知り、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「本当のお母さんと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病気のお母さんは違うんだ」ということを知ってもらい、また、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子ども同士も一緒に遊ぶ時間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を持っている。（医療機関）</a:t>
            </a:r>
            <a:endParaRPr lang="en-US" altLang="ja-JP" sz="9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（支援につながっている女性の特徴）</a:t>
            </a:r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・入院に至るケースは、外来と比べ、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生活基盤が不安定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なことが多い。（医療機関）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・女性の場合は、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薬物乱用の既往歴や、精神疾患がある人が多く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、特に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歳代の若い人にその傾向が強い。（医療機関）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・（委員の所属機関である）回復施設につながっている人は、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単身で無職の人が多い。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（回復施設）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・初回飲酒の年齢が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歳代、あるいはもっと若い時に飲酒をしている人が多く、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子ども時代の生きづらさの問題が影響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しているといえる。（回復施設）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背景にいくつかの問題が複合している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ことが多く、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DV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や性虐待を受けていたり、機能不全の家庭で育ったなど、家族の問題もある。また、大切な家族の死などによって、飲酒が進んでしまったという話もある。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（回復施設）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・保健所では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子育てをしている人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とつながることも多い。出産や育児、家事など、女性に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負担が多くかかり、それを乗り切るためにお酒の力を借りている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人も多い。（保健所）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介護が必要な人の家族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にアルコール問題がわかることがあるが、支援者が入るときは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隠したり、家族もなかなか相談しようとしない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ことがある。（民間支援団体）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・自殺未遂者支援の中で、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死にたい思いをもっている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女性にアルコールを乱用している人が多い印象がある。若い女性から中高年層の女性まで幅広い年齢層でみられる。（精神保健福祉センター）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・女性のアルコール依存症の中で、仕事をしている人としてない人では、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仕事をしている人の方が飲酒量が多い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という報告もある。（関西アルコール関連問題学会）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（女性の支援についての課題）</a:t>
            </a:r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・まだまだ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女性の自助グループが少ない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。（自助団体）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・本人が女性の場合は、家族である夫が家族グループにつながりにくい。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家族グループは女性が多い中、男性が参加しづらい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ことがある。（自助団体）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・背景にある問題から、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トラウマに焦点をあてたかかわりやプログラムの導入が必要。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（医療機関）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・若い女性は回復施設につながっても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定着しない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こともあり、その後の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フォローが課題。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（回復施設）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・グループ等の集団では、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すぐに仲良くなるものの、急に嫌いになったり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内部で小グループができたりする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こともあり、どのようにグループを管理運営するのか支援者の力量が問われる。（医療機関）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集団の中に入っていくのが苦手な人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も多い。そういった人にはオンラインかのグループへの参加が、セルフヘルプグループ参加の入り口として効果がある。（医療機関）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・子どものいる人への支援については、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子ども側の支援者は子ども中心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に考えるため、「（アルコール依存症である親を）どうにかしてほしい」「入院させてください」と相談が入る。世代間連鎖の問題やリスクなど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依存症について共に学び、連携していく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ことが必要</a:t>
            </a:r>
            <a:r>
              <a:rPr lang="ja-JP" altLang="en-US" sz="900">
                <a:latin typeface="Meiryo UI" panose="020B0604030504040204" pitchFamily="50" charset="-128"/>
                <a:ea typeface="Meiryo UI" panose="020B0604030504040204" pitchFamily="50" charset="-128"/>
              </a:rPr>
              <a:t>。（医療機関）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・女性特有の背景要因を明らかにしたり、プログラムの利用が困難となったり、自助グループにつながりにくい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理由の分析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が必要。（精神保健福祉センター）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・女性の支援を考える時には、周産期が重要。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周産期は、女性の抱えるすべての問題へのアプローチのスタートになりやすい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。（精神保健福祉センター）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3893"/>
            <a:endParaRPr lang="en-US" altLang="ja-JP" sz="9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四角形: 角を丸くする 16">
            <a:extLst>
              <a:ext uri="{FF2B5EF4-FFF2-40B4-BE49-F238E27FC236}">
                <a16:creationId xmlns:a16="http://schemas.microsoft.com/office/drawing/2014/main" id="{577E0209-837E-470E-83FF-F0105CE1C8A4}"/>
              </a:ext>
            </a:extLst>
          </p:cNvPr>
          <p:cNvSpPr/>
          <p:nvPr/>
        </p:nvSpPr>
        <p:spPr>
          <a:xfrm>
            <a:off x="90152" y="6044724"/>
            <a:ext cx="9594761" cy="747046"/>
          </a:xfrm>
          <a:prstGeom prst="roundRect">
            <a:avLst>
              <a:gd name="adj" fmla="val 10235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105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②</a:t>
            </a:r>
            <a:r>
              <a:rPr lang="ja-JP" altLang="en-US" sz="105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アルコール健康障がい予防啓発について　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＊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年度アルコール関連問題啓発週間における大阪府の取組みについて</a:t>
            </a:r>
            <a:r>
              <a:rPr lang="ja-JP" altLang="en-US" sz="900">
                <a:latin typeface="Meiryo UI" panose="020B0604030504040204" pitchFamily="50" charset="-128"/>
                <a:ea typeface="Meiryo UI" panose="020B0604030504040204" pitchFamily="50" charset="-128"/>
              </a:rPr>
              <a:t>紹介し、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啓発について委員より意見を伺う。</a:t>
            </a: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（発言意見を一部要約）</a:t>
            </a:r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・啓発の方法について、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対象を絞り、寄り添うような文言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などを使うことがいいのではないか。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・啓発フォーラム等を活用し、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府民を対象にも啓発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が必要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169"/>
              </a:lnSpc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169"/>
              </a:lnSpc>
            </a:pP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169"/>
              </a:lnSpc>
            </a:pP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369712" y="-25272"/>
            <a:ext cx="5499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令和５年度アルコール健康障がい対策部会の概要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8564451" y="66230"/>
            <a:ext cx="991673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資料２－２</a:t>
            </a:r>
          </a:p>
        </p:txBody>
      </p:sp>
    </p:spTree>
    <p:extLst>
      <p:ext uri="{BB962C8B-B14F-4D97-AF65-F5344CB8AC3E}">
        <p14:creationId xmlns:p14="http://schemas.microsoft.com/office/powerpoint/2010/main" val="1557357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1324</Words>
  <Application>Microsoft Office PowerPoint</Application>
  <PresentationFormat>ユーザー設定</PresentationFormat>
  <Paragraphs>73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2024-03-26T11:42:50Z</dcterms:created>
  <dcterms:modified xsi:type="dcterms:W3CDTF">2024-03-26T11:43:47Z</dcterms:modified>
</cp:coreProperties>
</file>