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9144000" cy="6858000" type="screen4x3"/>
  <p:notesSz cx="6807200" cy="9939338"/>
  <p:custDataLst>
    <p:tags r:id="rId4"/>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3Yj+BlrlNBK1D8yL5T8CFg==" hashData="I2LCIcEaXxOUOirmvZ/vtC5nE0oQqqEL+wb7C5/RnFm1+0rP/Sh/3c1z5GwHpfuraN12cqTTJoltCCXAbU13aQ=="/>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35" autoAdjust="0"/>
    <p:restoredTop sz="94660"/>
  </p:normalViewPr>
  <p:slideViewPr>
    <p:cSldViewPr>
      <p:cViewPr varScale="1">
        <p:scale>
          <a:sx n="94" d="100"/>
          <a:sy n="94" d="100"/>
        </p:scale>
        <p:origin x="1248"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8475"/>
          </a:xfrm>
          <a:prstGeom prst="rect">
            <a:avLst/>
          </a:prstGeom>
        </p:spPr>
        <p:txBody>
          <a:bodyPr vert="horz" lIns="91418" tIns="45710" rIns="91418"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8475"/>
          </a:xfrm>
          <a:prstGeom prst="rect">
            <a:avLst/>
          </a:prstGeom>
        </p:spPr>
        <p:txBody>
          <a:bodyPr vert="horz" lIns="91418" tIns="45710" rIns="91418" bIns="45710" rtlCol="0"/>
          <a:lstStyle>
            <a:lvl1pPr algn="r">
              <a:defRPr sz="1200"/>
            </a:lvl1pPr>
          </a:lstStyle>
          <a:p>
            <a:fld id="{FFCD3121-41F7-43FF-B4DD-434C9D3EDB9C}" type="datetimeFigureOut">
              <a:rPr kumimoji="1" lang="ja-JP" altLang="en-US" smtClean="0"/>
              <a:t>2024/3/26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18" tIns="45710" rIns="91418" bIns="45710" rtlCol="0" anchor="ctr"/>
          <a:lstStyle/>
          <a:p>
            <a:endParaRPr lang="ja-JP" altLang="en-US"/>
          </a:p>
        </p:txBody>
      </p:sp>
      <p:sp>
        <p:nvSpPr>
          <p:cNvPr id="5" name="ノート プレースホルダー 4"/>
          <p:cNvSpPr>
            <a:spLocks noGrp="1"/>
          </p:cNvSpPr>
          <p:nvPr>
            <p:ph type="body" sz="quarter" idx="3"/>
          </p:nvPr>
        </p:nvSpPr>
        <p:spPr>
          <a:xfrm>
            <a:off x="681040" y="4783138"/>
            <a:ext cx="5445125" cy="3913187"/>
          </a:xfrm>
          <a:prstGeom prst="rect">
            <a:avLst/>
          </a:prstGeom>
        </p:spPr>
        <p:txBody>
          <a:bodyPr vert="horz" lIns="91418" tIns="45710" rIns="91418"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18" tIns="45710" rIns="91418"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18" tIns="45710" rIns="91418" bIns="45710" rtlCol="0" anchor="b"/>
          <a:lstStyle>
            <a:lvl1pPr algn="r">
              <a:defRPr sz="1200"/>
            </a:lvl1pPr>
          </a:lstStyle>
          <a:p>
            <a:fld id="{E6FE3608-E30F-43EF-B0B6-84ED92166FA4}" type="slidenum">
              <a:rPr kumimoji="1" lang="ja-JP" altLang="en-US" smtClean="0"/>
              <a:t>‹#›</a:t>
            </a:fld>
            <a:endParaRPr kumimoji="1" lang="ja-JP" altLang="en-US"/>
          </a:p>
        </p:txBody>
      </p:sp>
    </p:spTree>
    <p:extLst>
      <p:ext uri="{BB962C8B-B14F-4D97-AF65-F5344CB8AC3E}">
        <p14:creationId xmlns:p14="http://schemas.microsoft.com/office/powerpoint/2010/main" val="8139304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FE3608-E30F-43EF-B0B6-84ED92166FA4}" type="slidenum">
              <a:rPr kumimoji="1" lang="ja-JP" altLang="en-US" smtClean="0"/>
              <a:t>1</a:t>
            </a:fld>
            <a:endParaRPr kumimoji="1" lang="ja-JP" altLang="en-US"/>
          </a:p>
        </p:txBody>
      </p:sp>
    </p:spTree>
    <p:extLst>
      <p:ext uri="{BB962C8B-B14F-4D97-AF65-F5344CB8AC3E}">
        <p14:creationId xmlns:p14="http://schemas.microsoft.com/office/powerpoint/2010/main" val="422261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2963648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3375700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1919452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177798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1300077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266644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28624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266105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3752361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1891451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0D4BD1-52FB-48B5-A76C-27329533E05E}" type="datetimeFigureOut">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195198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D4BD1-52FB-48B5-A76C-27329533E05E}" type="datetimeFigureOut">
              <a:rPr kumimoji="1" lang="ja-JP" altLang="en-US" smtClean="0"/>
              <a:t>2024/3/26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2B29A-D5D0-4DA1-BC81-A734158F525F}" type="slidenum">
              <a:rPr kumimoji="1" lang="ja-JP" altLang="en-US" smtClean="0"/>
              <a:t>‹#›</a:t>
            </a:fld>
            <a:endParaRPr kumimoji="1" lang="ja-JP" altLang="en-US"/>
          </a:p>
        </p:txBody>
      </p:sp>
    </p:spTree>
    <p:extLst>
      <p:ext uri="{BB962C8B-B14F-4D97-AF65-F5344CB8AC3E}">
        <p14:creationId xmlns:p14="http://schemas.microsoft.com/office/powerpoint/2010/main" val="3305666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302" y="46072"/>
            <a:ext cx="7535993" cy="261186"/>
          </a:xfr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ja-JP" altLang="en-US" sz="1800" b="1" dirty="0"/>
              <a:t>令和５年度大阪府依存症関連機関連携会議及び各部会について</a:t>
            </a:r>
            <a:endParaRPr kumimoji="1" lang="ja-JP" altLang="en-US" sz="1800" b="1" dirty="0"/>
          </a:p>
        </p:txBody>
      </p:sp>
      <p:sp>
        <p:nvSpPr>
          <p:cNvPr id="7" name="テキスト ボックス 6"/>
          <p:cNvSpPr txBox="1"/>
          <p:nvPr/>
        </p:nvSpPr>
        <p:spPr>
          <a:xfrm>
            <a:off x="182613" y="593904"/>
            <a:ext cx="8622059" cy="276999"/>
          </a:xfrm>
          <a:prstGeom prst="rect">
            <a:avLst/>
          </a:prstGeom>
          <a:noFill/>
        </p:spPr>
        <p:txBody>
          <a:bodyPr wrap="square" rtlCol="0">
            <a:spAutoFit/>
          </a:bodyPr>
          <a:lstStyle/>
          <a:p>
            <a:r>
              <a:rPr kumimoji="1" lang="ja-JP" altLang="en-US" sz="1200" dirty="0"/>
              <a:t>　</a:t>
            </a:r>
            <a:r>
              <a:rPr kumimoji="1" lang="ja-JP" altLang="en-US" sz="1200" b="1" dirty="0"/>
              <a:t>大阪府における依存症の本人及び家族等への支援に関することについて協議・検討するための会議</a:t>
            </a:r>
            <a:endParaRPr kumimoji="1" lang="ja-JP" altLang="en-US" sz="1200" dirty="0"/>
          </a:p>
        </p:txBody>
      </p:sp>
      <p:sp>
        <p:nvSpPr>
          <p:cNvPr id="11" name="正方形/長方形 10"/>
          <p:cNvSpPr/>
          <p:nvPr/>
        </p:nvSpPr>
        <p:spPr>
          <a:xfrm>
            <a:off x="126302" y="480787"/>
            <a:ext cx="8911182" cy="18185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08414" y="370546"/>
            <a:ext cx="5184576" cy="216000"/>
          </a:xfrm>
          <a:prstGeom prst="rect">
            <a:avLst/>
          </a:prstGeom>
          <a:ln>
            <a:noFill/>
          </a:ln>
        </p:spPr>
        <p:style>
          <a:lnRef idx="2">
            <a:schemeClr val="accent1">
              <a:shade val="50000"/>
            </a:schemeClr>
          </a:lnRef>
          <a:fillRef idx="1001">
            <a:schemeClr val="dk2"/>
          </a:fillRef>
          <a:effectRef idx="0">
            <a:schemeClr val="accent1"/>
          </a:effectRef>
          <a:fontRef idx="minor">
            <a:schemeClr val="lt1"/>
          </a:fontRef>
        </p:style>
        <p:txBody>
          <a:bodyPr wrap="square" rtlCol="0">
            <a:spAutoFit/>
          </a:bodyPr>
          <a:lstStyle/>
          <a:p>
            <a:pPr algn="ctr">
              <a:lnSpc>
                <a:spcPts val="1400"/>
              </a:lnSpc>
            </a:pPr>
            <a:r>
              <a:rPr kumimoji="1" lang="ja-JP" altLang="en-US" sz="1200" b="1" dirty="0"/>
              <a:t>大阪府依存症関連機関連携会議（平成</a:t>
            </a:r>
            <a:r>
              <a:rPr kumimoji="1" lang="en-US" altLang="ja-JP" sz="1200" b="1" dirty="0"/>
              <a:t>29</a:t>
            </a:r>
            <a:r>
              <a:rPr kumimoji="1" lang="ja-JP" altLang="en-US" sz="1200" b="1" dirty="0"/>
              <a:t>年４月設置）</a:t>
            </a:r>
          </a:p>
        </p:txBody>
      </p:sp>
      <p:sp>
        <p:nvSpPr>
          <p:cNvPr id="22" name="テキスト ボックス 21"/>
          <p:cNvSpPr txBox="1"/>
          <p:nvPr/>
        </p:nvSpPr>
        <p:spPr>
          <a:xfrm>
            <a:off x="355867" y="818622"/>
            <a:ext cx="8572369" cy="507831"/>
          </a:xfrm>
          <a:prstGeom prst="rect">
            <a:avLst/>
          </a:prstGeom>
          <a:noFill/>
          <a:ln>
            <a:solidFill>
              <a:schemeClr val="tx1"/>
            </a:solidFill>
            <a:prstDash val="sysDot"/>
          </a:ln>
        </p:spPr>
        <p:txBody>
          <a:bodyPr wrap="square" rtlCol="0">
            <a:spAutoFit/>
          </a:bodyPr>
          <a:lstStyle/>
          <a:p>
            <a:r>
              <a:rPr lang="en-US" altLang="ja-JP" sz="900" dirty="0">
                <a:latin typeface="ＭＳ 明朝" panose="02020609040205080304" pitchFamily="17" charset="-128"/>
                <a:ea typeface="ＭＳ 明朝" panose="02020609040205080304" pitchFamily="17" charset="-128"/>
              </a:rPr>
              <a:t>【</a:t>
            </a:r>
            <a:r>
              <a:rPr lang="ja-JP" altLang="en-US" sz="900" dirty="0">
                <a:latin typeface="ＭＳ 明朝" panose="02020609040205080304" pitchFamily="17" charset="-128"/>
                <a:ea typeface="ＭＳ 明朝" panose="02020609040205080304" pitchFamily="17" charset="-128"/>
              </a:rPr>
              <a:t>所管事項（設置要綱第２条）</a:t>
            </a:r>
            <a:r>
              <a:rPr lang="en-US" altLang="ja-JP" sz="900" dirty="0">
                <a:latin typeface="ＭＳ 明朝" panose="02020609040205080304" pitchFamily="17" charset="-128"/>
                <a:ea typeface="ＭＳ 明朝" panose="02020609040205080304" pitchFamily="17" charset="-128"/>
              </a:rPr>
              <a:t>】</a:t>
            </a:r>
            <a:r>
              <a:rPr lang="ja-JP" altLang="en-US" sz="900" dirty="0">
                <a:latin typeface="ＭＳ 明朝" panose="02020609040205080304" pitchFamily="17" charset="-128"/>
                <a:ea typeface="ＭＳ 明朝" panose="02020609040205080304" pitchFamily="17" charset="-128"/>
              </a:rPr>
              <a:t>・・・（１）依存症の本人・家族への支援に関すること</a:t>
            </a:r>
            <a:endParaRPr lang="en-US" altLang="ja-JP" sz="900" dirty="0">
              <a:latin typeface="ＭＳ 明朝" panose="02020609040205080304" pitchFamily="17" charset="-128"/>
              <a:ea typeface="ＭＳ 明朝" panose="02020609040205080304" pitchFamily="17" charset="-128"/>
            </a:endParaRPr>
          </a:p>
          <a:p>
            <a:r>
              <a:rPr lang="ja-JP" altLang="en-US" sz="900" dirty="0">
                <a:latin typeface="ＭＳ 明朝" panose="02020609040205080304" pitchFamily="17" charset="-128"/>
                <a:ea typeface="ＭＳ 明朝" panose="02020609040205080304" pitchFamily="17" charset="-128"/>
              </a:rPr>
              <a:t>　　　　　　　　　　　　　　　　　　（２）大阪アディクションセンター（以下「ＯＡＣ」という。）に関すること</a:t>
            </a:r>
            <a:endParaRPr lang="en-US" altLang="ja-JP" sz="900" dirty="0">
              <a:latin typeface="ＭＳ 明朝" panose="02020609040205080304" pitchFamily="17" charset="-128"/>
              <a:ea typeface="ＭＳ 明朝" panose="02020609040205080304" pitchFamily="17" charset="-128"/>
            </a:endParaRPr>
          </a:p>
          <a:p>
            <a:r>
              <a:rPr lang="en-US" altLang="ja-JP" sz="900" dirty="0">
                <a:latin typeface="ＭＳ 明朝" panose="02020609040205080304" pitchFamily="17" charset="-128"/>
                <a:ea typeface="ＭＳ 明朝" panose="02020609040205080304" pitchFamily="17" charset="-128"/>
              </a:rPr>
              <a:t>【</a:t>
            </a:r>
            <a:r>
              <a:rPr lang="ja-JP" altLang="en-US" sz="900" dirty="0">
                <a:latin typeface="ＭＳ 明朝" panose="02020609040205080304" pitchFamily="17" charset="-128"/>
                <a:ea typeface="ＭＳ 明朝" panose="02020609040205080304" pitchFamily="17" charset="-128"/>
              </a:rPr>
              <a:t>部会（設置要綱第４条）</a:t>
            </a:r>
            <a:r>
              <a:rPr lang="en-US" altLang="ja-JP" sz="900" dirty="0">
                <a:latin typeface="ＭＳ 明朝" panose="02020609040205080304" pitchFamily="17" charset="-128"/>
                <a:ea typeface="ＭＳ 明朝" panose="02020609040205080304" pitchFamily="17" charset="-128"/>
              </a:rPr>
              <a:t>】</a:t>
            </a:r>
            <a:r>
              <a:rPr lang="ja-JP" altLang="en-US" sz="900" dirty="0">
                <a:latin typeface="ＭＳ 明朝" panose="02020609040205080304" pitchFamily="17" charset="-128"/>
                <a:ea typeface="ＭＳ 明朝" panose="02020609040205080304" pitchFamily="17" charset="-128"/>
              </a:rPr>
              <a:t>・・・・・専門的な事項を協議・検討するために、連携会議に部会を設置することができる</a:t>
            </a:r>
            <a:endParaRPr kumimoji="1" lang="ja-JP" altLang="en-US" sz="900" dirty="0">
              <a:latin typeface="ＭＳ 明朝" panose="02020609040205080304" pitchFamily="17" charset="-128"/>
              <a:ea typeface="ＭＳ 明朝" panose="02020609040205080304" pitchFamily="17" charset="-128"/>
            </a:endParaRPr>
          </a:p>
        </p:txBody>
      </p:sp>
      <p:sp>
        <p:nvSpPr>
          <p:cNvPr id="35" name="テキスト ボックス 34"/>
          <p:cNvSpPr txBox="1"/>
          <p:nvPr/>
        </p:nvSpPr>
        <p:spPr>
          <a:xfrm>
            <a:off x="482721" y="5316227"/>
            <a:ext cx="8570622" cy="1293971"/>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400" b="1" dirty="0"/>
              <a:t>（３）ギャンブル等依存症地域支援体制推進部会</a:t>
            </a:r>
            <a:r>
              <a:rPr lang="ja-JP" altLang="en-US" sz="900" b="1" dirty="0"/>
              <a:t>　</a:t>
            </a:r>
            <a:r>
              <a:rPr kumimoji="1" lang="ja-JP" altLang="en-US" sz="800" dirty="0"/>
              <a:t>（所管事項：</a:t>
            </a:r>
            <a:r>
              <a:rPr lang="ja-JP" altLang="en-US" sz="800" dirty="0"/>
              <a:t>ギャンブル等依存症に関する地域での支援体制の充実に向けた方策</a:t>
            </a:r>
            <a:r>
              <a:rPr kumimoji="1" lang="ja-JP" altLang="en-US" sz="800" dirty="0"/>
              <a:t>）</a:t>
            </a:r>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kumimoji="1" lang="en-US" altLang="ja-JP" sz="800" dirty="0"/>
          </a:p>
          <a:p>
            <a:endParaRPr lang="en-US" altLang="ja-JP" sz="800" dirty="0"/>
          </a:p>
          <a:p>
            <a:r>
              <a:rPr kumimoji="1" lang="ja-JP" altLang="en-US" sz="800" dirty="0"/>
              <a:t>　</a:t>
            </a:r>
          </a:p>
        </p:txBody>
      </p:sp>
      <p:cxnSp>
        <p:nvCxnSpPr>
          <p:cNvPr id="41" name="直線コネクタ 40"/>
          <p:cNvCxnSpPr/>
          <p:nvPr/>
        </p:nvCxnSpPr>
        <p:spPr>
          <a:xfrm flipH="1">
            <a:off x="320622" y="3000143"/>
            <a:ext cx="1" cy="296307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195070" y="4489280"/>
            <a:ext cx="275549"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直線コネクタ 54"/>
          <p:cNvCxnSpPr>
            <a:cxnSpLocks/>
          </p:cNvCxnSpPr>
          <p:nvPr/>
        </p:nvCxnSpPr>
        <p:spPr>
          <a:xfrm>
            <a:off x="319525" y="2999978"/>
            <a:ext cx="216000" cy="16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直線コネクタ 19"/>
          <p:cNvCxnSpPr>
            <a:cxnSpLocks/>
          </p:cNvCxnSpPr>
          <p:nvPr/>
        </p:nvCxnSpPr>
        <p:spPr>
          <a:xfrm>
            <a:off x="207693" y="2299347"/>
            <a:ext cx="0" cy="218993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12442" y="1348631"/>
            <a:ext cx="4311029" cy="820738"/>
          </a:xfrm>
          <a:prstGeom prst="rect">
            <a:avLst/>
          </a:prstGeom>
          <a:noFill/>
        </p:spPr>
        <p:txBody>
          <a:bodyPr wrap="square" rtlCol="0">
            <a:spAutoFit/>
          </a:bodyPr>
          <a:lstStyle/>
          <a:p>
            <a:r>
              <a:rPr lang="en-US" altLang="ja-JP" sz="1000" dirty="0">
                <a:latin typeface="+mj-ea"/>
                <a:ea typeface="+mj-ea"/>
              </a:rPr>
              <a:t>〔</a:t>
            </a:r>
            <a:r>
              <a:rPr lang="ja-JP" altLang="en-US" sz="1000" dirty="0">
                <a:latin typeface="+mj-ea"/>
                <a:ea typeface="+mj-ea"/>
              </a:rPr>
              <a:t>第１回</a:t>
            </a:r>
            <a:r>
              <a:rPr lang="en-US" altLang="ja-JP" sz="1000" dirty="0">
                <a:latin typeface="+mj-ea"/>
                <a:ea typeface="+mj-ea"/>
              </a:rPr>
              <a:t>〕</a:t>
            </a:r>
            <a:r>
              <a:rPr lang="ja-JP" altLang="en-US" sz="1000" dirty="0">
                <a:latin typeface="+mj-ea"/>
                <a:ea typeface="+mj-ea"/>
              </a:rPr>
              <a:t>　＠ドーンセンター　特別会議室</a:t>
            </a:r>
            <a:endParaRPr lang="en-US" altLang="ja-JP" sz="1000" dirty="0">
              <a:latin typeface="+mj-ea"/>
              <a:ea typeface="+mj-ea"/>
            </a:endParaRPr>
          </a:p>
          <a:p>
            <a:r>
              <a:rPr lang="ja-JP" altLang="en-US" sz="1000" dirty="0">
                <a:latin typeface="+mj-ea"/>
                <a:ea typeface="+mj-ea"/>
              </a:rPr>
              <a:t>　　日　時：令和５年６月７日（水）　午前</a:t>
            </a:r>
            <a:r>
              <a:rPr lang="en-US" altLang="ja-JP" sz="1000" dirty="0">
                <a:latin typeface="+mj-ea"/>
                <a:ea typeface="+mj-ea"/>
              </a:rPr>
              <a:t>10</a:t>
            </a:r>
            <a:r>
              <a:rPr lang="ja-JP" altLang="en-US" sz="1000" dirty="0">
                <a:latin typeface="+mj-ea"/>
                <a:ea typeface="+mj-ea"/>
              </a:rPr>
              <a:t>時から</a:t>
            </a:r>
            <a:r>
              <a:rPr lang="en-US" altLang="ja-JP" sz="1000" dirty="0">
                <a:latin typeface="+mj-ea"/>
                <a:ea typeface="+mj-ea"/>
              </a:rPr>
              <a:t>11</a:t>
            </a:r>
            <a:r>
              <a:rPr lang="ja-JP" altLang="en-US" sz="1000" dirty="0">
                <a:latin typeface="+mj-ea"/>
                <a:ea typeface="+mj-ea"/>
              </a:rPr>
              <a:t>時</a:t>
            </a:r>
            <a:r>
              <a:rPr lang="en-US" altLang="ja-JP" sz="1000" dirty="0">
                <a:latin typeface="+mj-ea"/>
                <a:ea typeface="+mj-ea"/>
              </a:rPr>
              <a:t>30</a:t>
            </a:r>
            <a:r>
              <a:rPr lang="ja-JP" altLang="en-US" sz="1000" dirty="0">
                <a:latin typeface="+mj-ea"/>
                <a:ea typeface="+mj-ea"/>
              </a:rPr>
              <a:t>分</a:t>
            </a:r>
            <a:endParaRPr lang="en-US" altLang="ja-JP" sz="1000" dirty="0">
              <a:latin typeface="+mj-ea"/>
              <a:ea typeface="+mj-ea"/>
            </a:endParaRPr>
          </a:p>
          <a:p>
            <a:pPr lvl="0">
              <a:lnSpc>
                <a:spcPts val="400"/>
              </a:lnSpc>
            </a:pPr>
            <a:r>
              <a:rPr lang="ja-JP" altLang="en-US" sz="800" dirty="0">
                <a:solidFill>
                  <a:prstClr val="black"/>
                </a:solidFill>
                <a:latin typeface="ＭＳ Ｐゴシック"/>
              </a:rPr>
              <a:t>　　　　　　</a:t>
            </a:r>
            <a:endParaRPr lang="en-US" altLang="ja-JP" sz="800" dirty="0">
              <a:solidFill>
                <a:prstClr val="black"/>
              </a:solidFill>
              <a:latin typeface="ＭＳ Ｐゴシック"/>
            </a:endParaRPr>
          </a:p>
          <a:p>
            <a:pPr lvl="0"/>
            <a:r>
              <a:rPr lang="ja-JP" altLang="en-US" sz="800" dirty="0">
                <a:solidFill>
                  <a:prstClr val="black"/>
                </a:solidFill>
                <a:latin typeface="ＭＳ Ｐゴシック"/>
              </a:rPr>
              <a:t>　　　（１）令和５年度大阪府依存症対策強化事業について</a:t>
            </a:r>
            <a:endParaRPr lang="en-US" altLang="ja-JP" sz="800" dirty="0">
              <a:solidFill>
                <a:prstClr val="black"/>
              </a:solidFill>
              <a:latin typeface="ＭＳ Ｐゴシック"/>
            </a:endParaRPr>
          </a:p>
          <a:p>
            <a:pPr lvl="0"/>
            <a:r>
              <a:rPr lang="ja-JP" altLang="en-US" sz="800" dirty="0">
                <a:solidFill>
                  <a:prstClr val="black"/>
                </a:solidFill>
                <a:latin typeface="ＭＳ Ｐゴシック"/>
              </a:rPr>
              <a:t>　　　（２）大阪アディクションセンターの活動について</a:t>
            </a:r>
            <a:endParaRPr lang="en-US" altLang="ja-JP" sz="800" dirty="0">
              <a:solidFill>
                <a:prstClr val="black"/>
              </a:solidFill>
              <a:latin typeface="ＭＳ Ｐゴシック"/>
            </a:endParaRPr>
          </a:p>
          <a:p>
            <a:pPr lvl="0"/>
            <a:r>
              <a:rPr lang="ja-JP" altLang="en-US" sz="800" dirty="0">
                <a:solidFill>
                  <a:prstClr val="black"/>
                </a:solidFill>
                <a:latin typeface="ＭＳ Ｐゴシック"/>
              </a:rPr>
              <a:t>　　　（３）その他</a:t>
            </a:r>
          </a:p>
        </p:txBody>
      </p:sp>
      <p:cxnSp>
        <p:nvCxnSpPr>
          <p:cNvPr id="32" name="直線コネクタ 31"/>
          <p:cNvCxnSpPr>
            <a:cxnSpLocks/>
            <a:stCxn id="35" idx="1"/>
          </p:cNvCxnSpPr>
          <p:nvPr/>
        </p:nvCxnSpPr>
        <p:spPr>
          <a:xfrm flipH="1" flipV="1">
            <a:off x="319525" y="5960150"/>
            <a:ext cx="163196" cy="3063"/>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13" name="グループ化 12"/>
          <p:cNvGrpSpPr/>
          <p:nvPr/>
        </p:nvGrpSpPr>
        <p:grpSpPr>
          <a:xfrm>
            <a:off x="482721" y="2423516"/>
            <a:ext cx="8586901" cy="1303584"/>
            <a:chOff x="382364" y="2359184"/>
            <a:chExt cx="8532756" cy="1256279"/>
          </a:xfrm>
        </p:grpSpPr>
        <p:sp>
          <p:nvSpPr>
            <p:cNvPr id="18" name="テキスト ボックス 17"/>
            <p:cNvSpPr txBox="1"/>
            <p:nvPr/>
          </p:nvSpPr>
          <p:spPr>
            <a:xfrm>
              <a:off x="382364" y="2359184"/>
              <a:ext cx="8532756" cy="1247015"/>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b="1" dirty="0"/>
                <a:t>（１）アルコール健康障がい対策部会</a:t>
              </a:r>
              <a:r>
                <a:rPr lang="ja-JP" altLang="en-US" sz="1400" dirty="0"/>
                <a:t>　</a:t>
              </a:r>
              <a:r>
                <a:rPr lang="ja-JP" altLang="en-US" sz="800" dirty="0"/>
                <a:t>（所管事項：アルコール健康障がい対策の充実に向けた方策）</a:t>
              </a:r>
            </a:p>
            <a:p>
              <a:endParaRPr lang="en-US" altLang="ja-JP" sz="1400" b="1" dirty="0"/>
            </a:p>
            <a:p>
              <a:endParaRPr lang="en-US" altLang="ja-JP" sz="1400" b="1" dirty="0"/>
            </a:p>
            <a:p>
              <a:endParaRPr lang="en-US" altLang="ja-JP" sz="1400" b="1" dirty="0"/>
            </a:p>
            <a:p>
              <a:endParaRPr lang="en-US" altLang="ja-JP" sz="1400" b="1" dirty="0"/>
            </a:p>
          </p:txBody>
        </p:sp>
        <p:sp>
          <p:nvSpPr>
            <p:cNvPr id="26" name="テキスト ボックス 25"/>
            <p:cNvSpPr txBox="1"/>
            <p:nvPr/>
          </p:nvSpPr>
          <p:spPr>
            <a:xfrm>
              <a:off x="551310" y="2705866"/>
              <a:ext cx="3806284" cy="909597"/>
            </a:xfrm>
            <a:prstGeom prst="rect">
              <a:avLst/>
            </a:prstGeom>
            <a:noFill/>
          </p:spPr>
          <p:txBody>
            <a:bodyPr wrap="square" rtlCol="0">
              <a:spAutoFit/>
            </a:bodyPr>
            <a:lstStyle/>
            <a:p>
              <a:r>
                <a:rPr lang="en-US" altLang="ja-JP" sz="1000" dirty="0">
                  <a:latin typeface="+mj-ea"/>
                  <a:ea typeface="+mj-ea"/>
                </a:rPr>
                <a:t>〔</a:t>
              </a:r>
              <a:r>
                <a:rPr lang="ja-JP" altLang="en-US" sz="1000" dirty="0">
                  <a:latin typeface="+mj-ea"/>
                  <a:ea typeface="+mj-ea"/>
                </a:rPr>
                <a:t>第１回</a:t>
              </a:r>
              <a:r>
                <a:rPr lang="en-US" altLang="ja-JP" sz="1000" dirty="0">
                  <a:latin typeface="+mj-ea"/>
                  <a:ea typeface="+mj-ea"/>
                </a:rPr>
                <a:t>〕</a:t>
              </a:r>
              <a:r>
                <a:rPr lang="ja-JP" altLang="en-US" sz="1000" dirty="0">
                  <a:latin typeface="+mj-ea"/>
                  <a:ea typeface="+mj-ea"/>
                </a:rPr>
                <a:t>　＠ドーンセンター　大会議室３</a:t>
              </a:r>
              <a:endParaRPr lang="en-US" altLang="ja-JP" sz="1000" dirty="0">
                <a:latin typeface="+mj-ea"/>
              </a:endParaRPr>
            </a:p>
            <a:p>
              <a:r>
                <a:rPr lang="ja-JP" altLang="en-US" sz="1000" dirty="0">
                  <a:latin typeface="+mj-ea"/>
                  <a:ea typeface="+mj-ea"/>
                </a:rPr>
                <a:t>　日　時：令和５年</a:t>
              </a:r>
              <a:r>
                <a:rPr lang="en-US" altLang="ja-JP" sz="1000" dirty="0">
                  <a:latin typeface="+mj-ea"/>
                  <a:ea typeface="+mj-ea"/>
                </a:rPr>
                <a:t>10</a:t>
              </a:r>
              <a:r>
                <a:rPr lang="ja-JP" altLang="en-US" sz="1000" dirty="0">
                  <a:latin typeface="+mj-ea"/>
                  <a:ea typeface="+mj-ea"/>
                </a:rPr>
                <a:t>月４日（水）　午前</a:t>
              </a:r>
              <a:r>
                <a:rPr lang="en-US" altLang="ja-JP" sz="1000" dirty="0">
                  <a:latin typeface="+mj-ea"/>
                  <a:ea typeface="+mj-ea"/>
                </a:rPr>
                <a:t>10</a:t>
              </a:r>
              <a:r>
                <a:rPr lang="ja-JP" altLang="en-US" sz="1000" dirty="0">
                  <a:latin typeface="+mj-ea"/>
                  <a:ea typeface="+mj-ea"/>
                </a:rPr>
                <a:t>時から</a:t>
              </a:r>
              <a:r>
                <a:rPr lang="en-US" altLang="ja-JP" sz="1000" dirty="0">
                  <a:latin typeface="+mj-ea"/>
                  <a:ea typeface="+mj-ea"/>
                </a:rPr>
                <a:t>11</a:t>
              </a:r>
              <a:r>
                <a:rPr lang="ja-JP" altLang="en-US" sz="1000" dirty="0">
                  <a:latin typeface="+mj-ea"/>
                  <a:ea typeface="+mj-ea"/>
                </a:rPr>
                <a:t>時</a:t>
              </a:r>
              <a:r>
                <a:rPr lang="en-US" altLang="ja-JP" sz="1000" dirty="0">
                  <a:latin typeface="+mj-ea"/>
                  <a:ea typeface="+mj-ea"/>
                </a:rPr>
                <a:t>30</a:t>
              </a:r>
              <a:r>
                <a:rPr lang="ja-JP" altLang="en-US" sz="1000" dirty="0">
                  <a:latin typeface="+mj-ea"/>
                  <a:ea typeface="+mj-ea"/>
                </a:rPr>
                <a:t>分</a:t>
              </a:r>
              <a:endParaRPr lang="en-US" altLang="ja-JP" sz="1000" dirty="0">
                <a:latin typeface="+mj-ea"/>
                <a:ea typeface="+mj-ea"/>
              </a:endParaRPr>
            </a:p>
            <a:p>
              <a:pPr>
                <a:lnSpc>
                  <a:spcPts val="400"/>
                </a:lnSpc>
              </a:pPr>
              <a:r>
                <a:rPr lang="ja-JP" altLang="en-US" sz="800" dirty="0">
                  <a:highlight>
                    <a:srgbClr val="FFFF00"/>
                  </a:highlight>
                  <a:latin typeface="+mj-ea"/>
                  <a:ea typeface="+mj-ea"/>
                </a:rPr>
                <a:t>　　　　　　</a:t>
              </a:r>
              <a:endParaRPr lang="en-US" altLang="ja-JP" sz="800" dirty="0">
                <a:highlight>
                  <a:srgbClr val="FFFF00"/>
                </a:highlight>
                <a:latin typeface="+mj-ea"/>
                <a:ea typeface="+mj-ea"/>
              </a:endParaRPr>
            </a:p>
            <a:p>
              <a:r>
                <a:rPr lang="ja-JP" altLang="en-US" sz="800" dirty="0">
                  <a:latin typeface="+mj-ea"/>
                  <a:ea typeface="+mj-ea"/>
                </a:rPr>
                <a:t>　（１）女性のアルコール関連問題の現状と今後の支援について</a:t>
              </a:r>
            </a:p>
            <a:p>
              <a:r>
                <a:rPr lang="ja-JP" altLang="en-US" sz="800" dirty="0">
                  <a:latin typeface="+mj-ea"/>
                  <a:ea typeface="+mj-ea"/>
                </a:rPr>
                <a:t>　（２）アルコール健康障がい予防啓発について</a:t>
              </a:r>
            </a:p>
            <a:p>
              <a:r>
                <a:rPr lang="ja-JP" altLang="en-US" sz="800" dirty="0">
                  <a:latin typeface="+mj-ea"/>
                  <a:ea typeface="+mj-ea"/>
                </a:rPr>
                <a:t>　（３）その他</a:t>
              </a:r>
            </a:p>
            <a:p>
              <a:endParaRPr lang="ja-JP" altLang="en-US" sz="800" dirty="0">
                <a:latin typeface="+mj-ea"/>
                <a:ea typeface="+mj-ea"/>
              </a:endParaRPr>
            </a:p>
          </p:txBody>
        </p:sp>
      </p:grpSp>
      <p:grpSp>
        <p:nvGrpSpPr>
          <p:cNvPr id="14" name="グループ化 13"/>
          <p:cNvGrpSpPr/>
          <p:nvPr/>
        </p:nvGrpSpPr>
        <p:grpSpPr>
          <a:xfrm>
            <a:off x="470619" y="3840645"/>
            <a:ext cx="8570622" cy="2571916"/>
            <a:chOff x="579241" y="3512577"/>
            <a:chExt cx="8570622" cy="2451872"/>
          </a:xfrm>
        </p:grpSpPr>
        <p:sp>
          <p:nvSpPr>
            <p:cNvPr id="39" name="テキスト ボックス 38"/>
            <p:cNvSpPr txBox="1"/>
            <p:nvPr/>
          </p:nvSpPr>
          <p:spPr>
            <a:xfrm>
              <a:off x="579241" y="3512577"/>
              <a:ext cx="8570622" cy="1293971"/>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b="1" dirty="0"/>
                <a:t>（２）薬物依存症地域支援体制推進</a:t>
              </a:r>
              <a:r>
                <a:rPr kumimoji="1" lang="ja-JP" altLang="en-US" sz="1400" b="1" dirty="0"/>
                <a:t>部会</a:t>
              </a:r>
              <a:r>
                <a:rPr lang="ja-JP" altLang="en-US" sz="900" dirty="0"/>
                <a:t>　</a:t>
              </a:r>
              <a:r>
                <a:rPr kumimoji="1" lang="ja-JP" altLang="en-US" sz="800" dirty="0"/>
                <a:t>（所管事項：</a:t>
              </a:r>
              <a:r>
                <a:rPr lang="ja-JP" altLang="en-US" sz="800" dirty="0"/>
                <a:t>薬物依存症に関する地域での支援体制の充実に向けた方策</a:t>
              </a:r>
              <a:r>
                <a:rPr kumimoji="1" lang="ja-JP" altLang="en-US" sz="800" dirty="0"/>
                <a:t>）</a:t>
              </a:r>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lang="en-US" altLang="ja-JP" sz="800" dirty="0"/>
            </a:p>
            <a:p>
              <a:endParaRPr kumimoji="1" lang="en-US" altLang="ja-JP" sz="800" dirty="0"/>
            </a:p>
            <a:p>
              <a:endParaRPr lang="en-US" altLang="ja-JP" sz="800" dirty="0"/>
            </a:p>
          </p:txBody>
        </p:sp>
        <p:sp>
          <p:nvSpPr>
            <p:cNvPr id="34" name="テキスト ボックス 33"/>
            <p:cNvSpPr txBox="1"/>
            <p:nvPr/>
          </p:nvSpPr>
          <p:spPr>
            <a:xfrm>
              <a:off x="773391" y="5299384"/>
              <a:ext cx="3377171" cy="665065"/>
            </a:xfrm>
            <a:prstGeom prst="rect">
              <a:avLst/>
            </a:prstGeom>
            <a:noFill/>
          </p:spPr>
          <p:txBody>
            <a:bodyPr wrap="square" rtlCol="0">
              <a:spAutoFit/>
            </a:bodyPr>
            <a:lstStyle/>
            <a:p>
              <a:r>
                <a:rPr lang="en-US" altLang="ja-JP" sz="1000" dirty="0">
                  <a:latin typeface="+mj-ea"/>
                  <a:ea typeface="+mj-ea"/>
                </a:rPr>
                <a:t>〔</a:t>
              </a:r>
              <a:r>
                <a:rPr lang="ja-JP" altLang="en-US" sz="1000" dirty="0">
                  <a:latin typeface="+mj-ea"/>
                  <a:ea typeface="+mj-ea"/>
                </a:rPr>
                <a:t>第１回</a:t>
              </a:r>
              <a:r>
                <a:rPr lang="en-US" altLang="ja-JP" sz="1000" dirty="0">
                  <a:latin typeface="+mj-ea"/>
                  <a:ea typeface="+mj-ea"/>
                </a:rPr>
                <a:t>〕</a:t>
              </a:r>
              <a:r>
                <a:rPr lang="ja-JP" altLang="en-US" sz="1000" dirty="0">
                  <a:latin typeface="+mj-ea"/>
                  <a:ea typeface="+mj-ea"/>
                </a:rPr>
                <a:t>　＠ドーンセンター　大会議室３</a:t>
              </a:r>
              <a:endParaRPr lang="en-US" altLang="ja-JP" sz="1000" dirty="0">
                <a:latin typeface="+mj-ea"/>
                <a:ea typeface="+mj-ea"/>
              </a:endParaRPr>
            </a:p>
            <a:p>
              <a:r>
                <a:rPr lang="ja-JP" altLang="en-US" sz="1000" dirty="0">
                  <a:latin typeface="+mj-ea"/>
                  <a:ea typeface="+mj-ea"/>
                </a:rPr>
                <a:t>　日　時：令和５年７月</a:t>
              </a:r>
              <a:r>
                <a:rPr lang="en-US" altLang="ja-JP" sz="1000" dirty="0">
                  <a:latin typeface="+mj-ea"/>
                  <a:ea typeface="+mj-ea"/>
                </a:rPr>
                <a:t>26</a:t>
              </a:r>
              <a:r>
                <a:rPr lang="ja-JP" altLang="en-US" sz="1000" dirty="0">
                  <a:latin typeface="+mj-ea"/>
                  <a:ea typeface="+mj-ea"/>
                </a:rPr>
                <a:t>日（水）　午前</a:t>
              </a:r>
              <a:r>
                <a:rPr lang="en-US" altLang="ja-JP" sz="1000" dirty="0">
                  <a:latin typeface="+mj-ea"/>
                  <a:ea typeface="+mj-ea"/>
                </a:rPr>
                <a:t>10</a:t>
              </a:r>
              <a:r>
                <a:rPr lang="ja-JP" altLang="en-US" sz="1000" dirty="0">
                  <a:latin typeface="+mj-ea"/>
                  <a:ea typeface="+mj-ea"/>
                </a:rPr>
                <a:t>時から</a:t>
              </a:r>
              <a:r>
                <a:rPr lang="en-US" altLang="ja-JP" sz="1000" dirty="0">
                  <a:latin typeface="+mj-ea"/>
                  <a:ea typeface="+mj-ea"/>
                </a:rPr>
                <a:t>11</a:t>
              </a:r>
              <a:r>
                <a:rPr lang="ja-JP" altLang="en-US" sz="1000" dirty="0">
                  <a:latin typeface="+mj-ea"/>
                  <a:ea typeface="+mj-ea"/>
                </a:rPr>
                <a:t>時</a:t>
              </a:r>
              <a:r>
                <a:rPr lang="en-US" altLang="ja-JP" sz="1000" dirty="0">
                  <a:latin typeface="+mj-ea"/>
                  <a:ea typeface="+mj-ea"/>
                </a:rPr>
                <a:t>30</a:t>
              </a:r>
              <a:r>
                <a:rPr lang="ja-JP" altLang="en-US" sz="1000" dirty="0">
                  <a:latin typeface="+mj-ea"/>
                  <a:ea typeface="+mj-ea"/>
                </a:rPr>
                <a:t>分</a:t>
              </a:r>
              <a:endParaRPr lang="en-US" altLang="ja-JP" sz="1000" dirty="0">
                <a:latin typeface="+mj-ea"/>
                <a:ea typeface="+mj-ea"/>
              </a:endParaRPr>
            </a:p>
            <a:p>
              <a:pPr>
                <a:lnSpc>
                  <a:spcPts val="400"/>
                </a:lnSpc>
              </a:pPr>
              <a:endParaRPr lang="en-US" altLang="ja-JP" sz="1000" dirty="0">
                <a:latin typeface="+mj-ea"/>
                <a:ea typeface="+mj-ea"/>
              </a:endParaRPr>
            </a:p>
            <a:p>
              <a:r>
                <a:rPr lang="ja-JP" altLang="en-US" sz="800" dirty="0">
                  <a:latin typeface="+mj-ea"/>
                  <a:ea typeface="+mj-ea"/>
                </a:rPr>
                <a:t>　（１）ギャンブル等依存症の啓発について</a:t>
              </a:r>
              <a:endParaRPr lang="en-US" altLang="ja-JP" sz="800" dirty="0">
                <a:latin typeface="+mj-ea"/>
                <a:ea typeface="+mj-ea"/>
              </a:endParaRPr>
            </a:p>
            <a:p>
              <a:r>
                <a:rPr lang="ja-JP" altLang="en-US" sz="800" dirty="0">
                  <a:latin typeface="+mj-ea"/>
                  <a:ea typeface="+mj-ea"/>
                </a:rPr>
                <a:t>　（２）その他</a:t>
              </a:r>
            </a:p>
          </p:txBody>
        </p:sp>
      </p:grpSp>
      <p:sp>
        <p:nvSpPr>
          <p:cNvPr id="48" name="テキスト ボックス 47"/>
          <p:cNvSpPr txBox="1"/>
          <p:nvPr/>
        </p:nvSpPr>
        <p:spPr>
          <a:xfrm>
            <a:off x="4310509" y="1349994"/>
            <a:ext cx="4311029" cy="874598"/>
          </a:xfrm>
          <a:prstGeom prst="rect">
            <a:avLst/>
          </a:prstGeom>
          <a:noFill/>
        </p:spPr>
        <p:txBody>
          <a:bodyPr wrap="square" rtlCol="0">
            <a:spAutoFit/>
          </a:bodyPr>
          <a:lstStyle/>
          <a:p>
            <a:pPr lvl="0"/>
            <a:r>
              <a:rPr lang="en-US" altLang="ja-JP" sz="1000" dirty="0">
                <a:latin typeface="+mj-ea"/>
                <a:ea typeface="+mj-ea"/>
              </a:rPr>
              <a:t>〔</a:t>
            </a:r>
            <a:r>
              <a:rPr lang="ja-JP" altLang="en-US" sz="1000" dirty="0">
                <a:latin typeface="+mj-ea"/>
                <a:ea typeface="+mj-ea"/>
              </a:rPr>
              <a:t>第２回</a:t>
            </a:r>
            <a:r>
              <a:rPr lang="en-US" altLang="ja-JP" sz="1000" dirty="0">
                <a:latin typeface="+mj-ea"/>
                <a:ea typeface="+mj-ea"/>
              </a:rPr>
              <a:t>〕</a:t>
            </a:r>
            <a:r>
              <a:rPr lang="ja-JP" altLang="en-US" sz="1000" dirty="0">
                <a:latin typeface="+mj-ea"/>
                <a:ea typeface="+mj-ea"/>
              </a:rPr>
              <a:t>　＠ドーンセンター　特別会議室</a:t>
            </a:r>
            <a:endParaRPr lang="en-US" altLang="ja-JP" sz="1000" dirty="0">
              <a:latin typeface="+mj-ea"/>
              <a:ea typeface="+mj-ea"/>
            </a:endParaRPr>
          </a:p>
          <a:p>
            <a:pPr lvl="0"/>
            <a:r>
              <a:rPr lang="ja-JP" altLang="en-US" sz="1000" dirty="0">
                <a:latin typeface="+mj-ea"/>
              </a:rPr>
              <a:t>　　日　時：令和６年３月６日（水）　午後３時から５時</a:t>
            </a:r>
            <a:endParaRPr lang="en-US" altLang="ja-JP" sz="1000" dirty="0">
              <a:latin typeface="+mj-ea"/>
            </a:endParaRPr>
          </a:p>
          <a:p>
            <a:pPr lvl="0">
              <a:lnSpc>
                <a:spcPts val="500"/>
              </a:lnSpc>
            </a:pPr>
            <a:endParaRPr lang="ja-JP" altLang="en-US" sz="1000" dirty="0">
              <a:solidFill>
                <a:prstClr val="black"/>
              </a:solidFill>
              <a:latin typeface="ＭＳ Ｐゴシック"/>
            </a:endParaRPr>
          </a:p>
          <a:p>
            <a:pPr lvl="0">
              <a:lnSpc>
                <a:spcPts val="400"/>
              </a:lnSpc>
            </a:pPr>
            <a:r>
              <a:rPr lang="ja-JP" altLang="en-US" sz="800" dirty="0">
                <a:solidFill>
                  <a:prstClr val="black"/>
                </a:solidFill>
                <a:latin typeface="ＭＳ Ｐゴシック"/>
              </a:rPr>
              <a:t>　　　</a:t>
            </a:r>
            <a:endParaRPr lang="en-US" altLang="ja-JP" sz="800" dirty="0">
              <a:solidFill>
                <a:prstClr val="black"/>
              </a:solidFill>
              <a:latin typeface="ＭＳ Ｐゴシック"/>
            </a:endParaRPr>
          </a:p>
          <a:p>
            <a:pPr lvl="0">
              <a:lnSpc>
                <a:spcPts val="400"/>
              </a:lnSpc>
            </a:pPr>
            <a:r>
              <a:rPr lang="ja-JP" altLang="en-US" sz="800" dirty="0">
                <a:solidFill>
                  <a:prstClr val="black"/>
                </a:solidFill>
                <a:latin typeface="ＭＳ Ｐゴシック"/>
              </a:rPr>
              <a:t>　　　（１）令和５年度大阪府依存症対策強化事業の実施状況について</a:t>
            </a:r>
          </a:p>
          <a:p>
            <a:pPr lvl="0">
              <a:lnSpc>
                <a:spcPts val="400"/>
              </a:lnSpc>
            </a:pPr>
            <a:r>
              <a:rPr lang="ja-JP" altLang="en-US" sz="800" dirty="0">
                <a:solidFill>
                  <a:prstClr val="black"/>
                </a:solidFill>
                <a:latin typeface="ＭＳ Ｐゴシック"/>
              </a:rPr>
              <a:t>　　　　　　　　</a:t>
            </a:r>
          </a:p>
          <a:p>
            <a:pPr lvl="0">
              <a:lnSpc>
                <a:spcPts val="400"/>
              </a:lnSpc>
            </a:pPr>
            <a:r>
              <a:rPr lang="ja-JP" altLang="en-US" sz="800" dirty="0">
                <a:solidFill>
                  <a:prstClr val="black"/>
                </a:solidFill>
                <a:latin typeface="ＭＳ Ｐゴシック"/>
              </a:rPr>
              <a:t>　　　（２）各部会の報告について</a:t>
            </a:r>
          </a:p>
          <a:p>
            <a:pPr lvl="0">
              <a:lnSpc>
                <a:spcPts val="400"/>
              </a:lnSpc>
            </a:pPr>
            <a:endParaRPr lang="ja-JP" altLang="en-US" sz="800" dirty="0">
              <a:solidFill>
                <a:prstClr val="black"/>
              </a:solidFill>
              <a:latin typeface="ＭＳ Ｐゴシック"/>
            </a:endParaRPr>
          </a:p>
          <a:p>
            <a:pPr lvl="0">
              <a:lnSpc>
                <a:spcPts val="400"/>
              </a:lnSpc>
            </a:pPr>
            <a:r>
              <a:rPr lang="ja-JP" altLang="en-US" sz="800" dirty="0">
                <a:solidFill>
                  <a:prstClr val="black"/>
                </a:solidFill>
                <a:latin typeface="ＭＳ Ｐゴシック"/>
              </a:rPr>
              <a:t>　　　（３）大阪アディクションセンターの活動について</a:t>
            </a:r>
          </a:p>
          <a:p>
            <a:pPr lvl="0">
              <a:lnSpc>
                <a:spcPts val="400"/>
              </a:lnSpc>
            </a:pPr>
            <a:endParaRPr lang="ja-JP" altLang="en-US" sz="800" dirty="0">
              <a:solidFill>
                <a:prstClr val="black"/>
              </a:solidFill>
              <a:latin typeface="ＭＳ Ｐゴシック"/>
            </a:endParaRPr>
          </a:p>
          <a:p>
            <a:pPr lvl="0">
              <a:lnSpc>
                <a:spcPts val="400"/>
              </a:lnSpc>
            </a:pPr>
            <a:r>
              <a:rPr lang="ja-JP" altLang="en-US" sz="800" dirty="0">
                <a:solidFill>
                  <a:prstClr val="black"/>
                </a:solidFill>
                <a:latin typeface="ＭＳ Ｐゴシック"/>
              </a:rPr>
              <a:t>　　　（４）その他</a:t>
            </a:r>
          </a:p>
        </p:txBody>
      </p:sp>
      <p:sp>
        <p:nvSpPr>
          <p:cNvPr id="25" name="テキスト ボックス 24">
            <a:extLst>
              <a:ext uri="{FF2B5EF4-FFF2-40B4-BE49-F238E27FC236}">
                <a16:creationId xmlns:a16="http://schemas.microsoft.com/office/drawing/2014/main" id="{C6A5F204-A14A-4CB6-9D54-EF805D4FB180}"/>
              </a:ext>
            </a:extLst>
          </p:cNvPr>
          <p:cNvSpPr txBox="1"/>
          <p:nvPr/>
        </p:nvSpPr>
        <p:spPr>
          <a:xfrm>
            <a:off x="643078" y="4238493"/>
            <a:ext cx="4424667" cy="697627"/>
          </a:xfrm>
          <a:prstGeom prst="rect">
            <a:avLst/>
          </a:prstGeom>
          <a:noFill/>
        </p:spPr>
        <p:txBody>
          <a:bodyPr wrap="square" rtlCol="0">
            <a:spAutoFit/>
          </a:bodyPr>
          <a:lstStyle/>
          <a:p>
            <a:r>
              <a:rPr lang="en-US" altLang="ja-JP" sz="1000" dirty="0">
                <a:latin typeface="+mj-ea"/>
                <a:ea typeface="+mj-ea"/>
              </a:rPr>
              <a:t>〔</a:t>
            </a:r>
            <a:r>
              <a:rPr lang="ja-JP" altLang="en-US" sz="1000" dirty="0">
                <a:latin typeface="+mj-ea"/>
                <a:ea typeface="+mj-ea"/>
              </a:rPr>
              <a:t>第１回</a:t>
            </a:r>
            <a:r>
              <a:rPr lang="en-US" altLang="ja-JP" sz="1000" dirty="0">
                <a:latin typeface="+mj-ea"/>
                <a:ea typeface="+mj-ea"/>
              </a:rPr>
              <a:t>〕</a:t>
            </a:r>
            <a:r>
              <a:rPr lang="ja-JP" altLang="en-US" sz="1000" dirty="0">
                <a:latin typeface="+mj-ea"/>
                <a:ea typeface="+mj-ea"/>
              </a:rPr>
              <a:t>　＠大阪市立阿倍野市民学習センター講堂</a:t>
            </a:r>
            <a:endParaRPr lang="en-US" altLang="ja-JP" sz="1000" dirty="0">
              <a:latin typeface="+mj-ea"/>
              <a:ea typeface="+mj-ea"/>
            </a:endParaRPr>
          </a:p>
          <a:p>
            <a:r>
              <a:rPr lang="ja-JP" altLang="en-US" sz="1000" dirty="0">
                <a:latin typeface="+mj-ea"/>
                <a:ea typeface="+mj-ea"/>
              </a:rPr>
              <a:t>　日　時：令和５年</a:t>
            </a:r>
            <a:r>
              <a:rPr lang="en-US" altLang="ja-JP" sz="1000" dirty="0">
                <a:latin typeface="+mj-ea"/>
                <a:ea typeface="+mj-ea"/>
              </a:rPr>
              <a:t>12</a:t>
            </a:r>
            <a:r>
              <a:rPr lang="ja-JP" altLang="en-US" sz="1000" dirty="0">
                <a:latin typeface="+mj-ea"/>
                <a:ea typeface="+mj-ea"/>
              </a:rPr>
              <a:t>月</a:t>
            </a:r>
            <a:r>
              <a:rPr lang="en-US" altLang="ja-JP" sz="1000" dirty="0">
                <a:latin typeface="+mj-ea"/>
                <a:ea typeface="+mj-ea"/>
              </a:rPr>
              <a:t>13</a:t>
            </a:r>
            <a:r>
              <a:rPr lang="ja-JP" altLang="en-US" sz="1000" dirty="0">
                <a:latin typeface="+mj-ea"/>
                <a:ea typeface="+mj-ea"/>
              </a:rPr>
              <a:t>日（水）　午後３時から４時</a:t>
            </a:r>
            <a:r>
              <a:rPr lang="en-US" altLang="ja-JP" sz="1000" dirty="0">
                <a:latin typeface="+mj-ea"/>
                <a:ea typeface="+mj-ea"/>
              </a:rPr>
              <a:t>30</a:t>
            </a:r>
            <a:r>
              <a:rPr lang="ja-JP" altLang="en-US" sz="1000" dirty="0">
                <a:latin typeface="+mj-ea"/>
                <a:ea typeface="+mj-ea"/>
              </a:rPr>
              <a:t>分</a:t>
            </a:r>
            <a:endParaRPr lang="en-US" altLang="ja-JP" sz="1000" dirty="0">
              <a:latin typeface="+mj-ea"/>
              <a:ea typeface="+mj-ea"/>
            </a:endParaRPr>
          </a:p>
          <a:p>
            <a:pPr>
              <a:lnSpc>
                <a:spcPts val="400"/>
              </a:lnSpc>
            </a:pPr>
            <a:endParaRPr lang="en-US" altLang="ja-JP" sz="1000" dirty="0">
              <a:latin typeface="+mj-ea"/>
              <a:ea typeface="+mj-ea"/>
            </a:endParaRPr>
          </a:p>
          <a:p>
            <a:r>
              <a:rPr lang="ja-JP" altLang="en-US" sz="800" dirty="0">
                <a:latin typeface="+mj-ea"/>
                <a:ea typeface="+mj-ea"/>
              </a:rPr>
              <a:t>　　（１）薬物依存症者サポート事業の取組みについて</a:t>
            </a:r>
            <a:endParaRPr lang="en-US" altLang="ja-JP" sz="800" dirty="0">
              <a:latin typeface="+mj-ea"/>
              <a:ea typeface="+mj-ea"/>
            </a:endParaRPr>
          </a:p>
          <a:p>
            <a:r>
              <a:rPr lang="ja-JP" altLang="en-US" sz="800" dirty="0">
                <a:latin typeface="+mj-ea"/>
                <a:ea typeface="+mj-ea"/>
              </a:rPr>
              <a:t>　　（２）その他</a:t>
            </a:r>
          </a:p>
        </p:txBody>
      </p:sp>
      <p:sp>
        <p:nvSpPr>
          <p:cNvPr id="3" name="テキスト ボックス 2"/>
          <p:cNvSpPr txBox="1"/>
          <p:nvPr/>
        </p:nvSpPr>
        <p:spPr>
          <a:xfrm>
            <a:off x="7912325" y="47858"/>
            <a:ext cx="1085567" cy="307777"/>
          </a:xfrm>
          <a:prstGeom prst="rect">
            <a:avLst/>
          </a:prstGeom>
          <a:noFill/>
          <a:ln w="3175">
            <a:solidFill>
              <a:schemeClr val="tx1"/>
            </a:solidFill>
          </a:ln>
        </p:spPr>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資料２－１</a:t>
            </a:r>
          </a:p>
        </p:txBody>
      </p:sp>
      <p:sp>
        <p:nvSpPr>
          <p:cNvPr id="27" name="テキスト ボックス 26">
            <a:extLst>
              <a:ext uri="{FF2B5EF4-FFF2-40B4-BE49-F238E27FC236}">
                <a16:creationId xmlns:a16="http://schemas.microsoft.com/office/drawing/2014/main" id="{5FF3C550-7BA3-4BB3-ABD9-DD44A0EE5F12}"/>
              </a:ext>
            </a:extLst>
          </p:cNvPr>
          <p:cNvSpPr txBox="1"/>
          <p:nvPr/>
        </p:nvSpPr>
        <p:spPr>
          <a:xfrm>
            <a:off x="4355976" y="5704251"/>
            <a:ext cx="3377171" cy="697627"/>
          </a:xfrm>
          <a:prstGeom prst="rect">
            <a:avLst/>
          </a:prstGeom>
          <a:noFill/>
        </p:spPr>
        <p:txBody>
          <a:bodyPr wrap="square" rtlCol="0">
            <a:spAutoFit/>
          </a:bodyPr>
          <a:lstStyle/>
          <a:p>
            <a:r>
              <a:rPr lang="en-US" altLang="ja-JP" sz="1000" dirty="0">
                <a:latin typeface="+mj-ea"/>
                <a:ea typeface="+mj-ea"/>
              </a:rPr>
              <a:t>〔</a:t>
            </a:r>
            <a:r>
              <a:rPr lang="ja-JP" altLang="en-US" sz="1000" dirty="0">
                <a:latin typeface="+mj-ea"/>
                <a:ea typeface="+mj-ea"/>
              </a:rPr>
              <a:t>第２回</a:t>
            </a:r>
            <a:r>
              <a:rPr lang="en-US" altLang="ja-JP" sz="1000" dirty="0">
                <a:latin typeface="+mj-ea"/>
                <a:ea typeface="+mj-ea"/>
              </a:rPr>
              <a:t>〕</a:t>
            </a:r>
            <a:r>
              <a:rPr lang="ja-JP" altLang="en-US" sz="1000" dirty="0">
                <a:latin typeface="+mj-ea"/>
                <a:ea typeface="+mj-ea"/>
              </a:rPr>
              <a:t>　＠ドーンセンター　大会議室３</a:t>
            </a:r>
            <a:endParaRPr lang="en-US" altLang="ja-JP" sz="1000" dirty="0">
              <a:latin typeface="+mj-ea"/>
              <a:ea typeface="+mj-ea"/>
            </a:endParaRPr>
          </a:p>
          <a:p>
            <a:r>
              <a:rPr lang="ja-JP" altLang="en-US" sz="1000" dirty="0">
                <a:latin typeface="+mj-ea"/>
                <a:ea typeface="+mj-ea"/>
              </a:rPr>
              <a:t>　日　時：令和５年</a:t>
            </a:r>
            <a:r>
              <a:rPr lang="en-US" altLang="ja-JP" sz="1000" dirty="0">
                <a:latin typeface="+mj-ea"/>
                <a:ea typeface="+mj-ea"/>
              </a:rPr>
              <a:t>11</a:t>
            </a:r>
            <a:r>
              <a:rPr lang="ja-JP" altLang="en-US" sz="1000" dirty="0">
                <a:latin typeface="+mj-ea"/>
                <a:ea typeface="+mj-ea"/>
              </a:rPr>
              <a:t>月</a:t>
            </a:r>
            <a:r>
              <a:rPr lang="en-US" altLang="ja-JP" sz="1000" dirty="0">
                <a:latin typeface="+mj-ea"/>
                <a:ea typeface="+mj-ea"/>
              </a:rPr>
              <a:t>22</a:t>
            </a:r>
            <a:r>
              <a:rPr lang="ja-JP" altLang="en-US" sz="1000" dirty="0">
                <a:latin typeface="+mj-ea"/>
                <a:ea typeface="+mj-ea"/>
              </a:rPr>
              <a:t>日（水）　午後２時から４時</a:t>
            </a:r>
            <a:endParaRPr lang="en-US" altLang="ja-JP" sz="1000" dirty="0">
              <a:latin typeface="+mj-ea"/>
              <a:ea typeface="+mj-ea"/>
            </a:endParaRPr>
          </a:p>
          <a:p>
            <a:pPr>
              <a:lnSpc>
                <a:spcPts val="400"/>
              </a:lnSpc>
            </a:pPr>
            <a:endParaRPr lang="en-US" altLang="ja-JP" sz="1000" dirty="0">
              <a:latin typeface="+mj-ea"/>
              <a:ea typeface="+mj-ea"/>
            </a:endParaRPr>
          </a:p>
          <a:p>
            <a:r>
              <a:rPr lang="ja-JP" altLang="en-US" sz="800" dirty="0">
                <a:latin typeface="+mj-ea"/>
                <a:ea typeface="+mj-ea"/>
              </a:rPr>
              <a:t>　（１）今年度の取組みについて</a:t>
            </a:r>
          </a:p>
          <a:p>
            <a:r>
              <a:rPr lang="ja-JP" altLang="en-US" sz="800" dirty="0">
                <a:latin typeface="+mj-ea"/>
                <a:ea typeface="+mj-ea"/>
              </a:rPr>
              <a:t>　（２）その他</a:t>
            </a:r>
          </a:p>
        </p:txBody>
      </p:sp>
      <p:sp>
        <p:nvSpPr>
          <p:cNvPr id="28" name="テキスト ボックス 27">
            <a:extLst>
              <a:ext uri="{FF2B5EF4-FFF2-40B4-BE49-F238E27FC236}">
                <a16:creationId xmlns:a16="http://schemas.microsoft.com/office/drawing/2014/main" id="{B6F37681-6F88-4F70-B0FA-E8BB5F53B106}"/>
              </a:ext>
            </a:extLst>
          </p:cNvPr>
          <p:cNvSpPr txBox="1"/>
          <p:nvPr/>
        </p:nvSpPr>
        <p:spPr>
          <a:xfrm>
            <a:off x="4316239" y="4238492"/>
            <a:ext cx="4424667" cy="697627"/>
          </a:xfrm>
          <a:prstGeom prst="rect">
            <a:avLst/>
          </a:prstGeom>
          <a:noFill/>
        </p:spPr>
        <p:txBody>
          <a:bodyPr wrap="square" rtlCol="0">
            <a:spAutoFit/>
          </a:bodyPr>
          <a:lstStyle/>
          <a:p>
            <a:r>
              <a:rPr lang="en-US" altLang="ja-JP" sz="1000" dirty="0">
                <a:latin typeface="+mj-ea"/>
                <a:ea typeface="+mj-ea"/>
              </a:rPr>
              <a:t>〔</a:t>
            </a:r>
            <a:r>
              <a:rPr lang="ja-JP" altLang="en-US" sz="1000" dirty="0">
                <a:latin typeface="+mj-ea"/>
                <a:ea typeface="+mj-ea"/>
              </a:rPr>
              <a:t>第２回</a:t>
            </a:r>
            <a:r>
              <a:rPr lang="en-US" altLang="ja-JP" sz="1000" dirty="0">
                <a:latin typeface="+mj-ea"/>
                <a:ea typeface="+mj-ea"/>
              </a:rPr>
              <a:t>〕</a:t>
            </a:r>
            <a:r>
              <a:rPr lang="ja-JP" altLang="en-US" sz="1000" dirty="0">
                <a:latin typeface="+mj-ea"/>
                <a:ea typeface="+mj-ea"/>
              </a:rPr>
              <a:t>　＠たかつガーデン（大阪府教育会館）　２階会議室コスモス</a:t>
            </a:r>
            <a:endParaRPr lang="en-US" altLang="ja-JP" sz="1000" dirty="0">
              <a:latin typeface="+mj-ea"/>
              <a:ea typeface="+mj-ea"/>
            </a:endParaRPr>
          </a:p>
          <a:p>
            <a:r>
              <a:rPr lang="ja-JP" altLang="en-US" sz="1000" dirty="0">
                <a:latin typeface="+mj-ea"/>
                <a:ea typeface="+mj-ea"/>
              </a:rPr>
              <a:t>　日　時：令和６年２月５日（月）　午後３時から４時</a:t>
            </a:r>
            <a:r>
              <a:rPr lang="en-US" altLang="ja-JP" sz="1000" dirty="0">
                <a:latin typeface="+mj-ea"/>
                <a:ea typeface="+mj-ea"/>
              </a:rPr>
              <a:t>30</a:t>
            </a:r>
            <a:r>
              <a:rPr lang="ja-JP" altLang="en-US" sz="1000" dirty="0">
                <a:latin typeface="+mj-ea"/>
                <a:ea typeface="+mj-ea"/>
              </a:rPr>
              <a:t>分</a:t>
            </a:r>
            <a:endParaRPr lang="en-US" altLang="ja-JP" sz="1000" dirty="0">
              <a:latin typeface="+mj-ea"/>
              <a:ea typeface="+mj-ea"/>
            </a:endParaRPr>
          </a:p>
          <a:p>
            <a:pPr>
              <a:lnSpc>
                <a:spcPts val="400"/>
              </a:lnSpc>
            </a:pPr>
            <a:endParaRPr lang="en-US" altLang="ja-JP" sz="1000" dirty="0">
              <a:latin typeface="+mj-ea"/>
              <a:ea typeface="+mj-ea"/>
            </a:endParaRPr>
          </a:p>
          <a:p>
            <a:r>
              <a:rPr lang="ja-JP" altLang="en-US" sz="800" dirty="0">
                <a:latin typeface="+mj-ea"/>
                <a:ea typeface="+mj-ea"/>
              </a:rPr>
              <a:t>　　（１）処方薬・市販薬依存（乱用）について</a:t>
            </a:r>
            <a:endParaRPr lang="en-US" altLang="ja-JP" sz="800" dirty="0">
              <a:latin typeface="+mj-ea"/>
              <a:ea typeface="+mj-ea"/>
            </a:endParaRPr>
          </a:p>
          <a:p>
            <a:r>
              <a:rPr lang="ja-JP" altLang="en-US" sz="800" dirty="0">
                <a:latin typeface="+mj-ea"/>
                <a:ea typeface="+mj-ea"/>
              </a:rPr>
              <a:t>　　（２）その他</a:t>
            </a:r>
          </a:p>
        </p:txBody>
      </p:sp>
    </p:spTree>
    <p:custDataLst>
      <p:tags r:id="rId1"/>
    </p:custDataLst>
    <p:extLst>
      <p:ext uri="{BB962C8B-B14F-4D97-AF65-F5344CB8AC3E}">
        <p14:creationId xmlns:p14="http://schemas.microsoft.com/office/powerpoint/2010/main" val="22432090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RESPONSE_KEYRANGE" val="1-100"/>
</p:tagLst>
</file>

<file path=ppt/tags/tag2.xml><?xml version="1.0" encoding="utf-8"?>
<p:tagLst xmlns:a="http://schemas.openxmlformats.org/drawingml/2006/main" xmlns:r="http://schemas.openxmlformats.org/officeDocument/2006/relationships" xmlns:p="http://schemas.openxmlformats.org/presentationml/2006/main">
  <p:tag name="ARS_KEYPADPARA_OPTIONMODE" val="0"/>
  <p:tag name="ARS_RESPONSEPARA_NAMEMODE" val="1"/>
  <p:tag name="ARS_RESPONSEPARA_CANVOTE" val="cvAll"/>
  <p:tag name="ARS_RESPONSETYPE" val="None"/>
  <p:tag name="ARS_KEYPADPARA_MODIFYMODE" val="0"/>
  <p:tag name="ARS_CHARTPARA_DATAFORMAT" val="ltNumberValue"/>
  <p:tag name="ARS_CHARTPARA_SHOWTIME" val="csStop"/>
  <p:tag name="ARS_CHARTPARA_DATAPERCENTBASE" val="crResponse"/>
  <p:tag name="ARS_CHARTPARA_RELATEMODE" val="crNone"/>
  <p:tag name="ARS_CHARTPARA_RELATESLIDE" val="0"/>
  <p:tag name="ARS_CHARTPARA_SHOW3D" val="0"/>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629</Words>
  <Application>Microsoft Office PowerPoint</Application>
  <PresentationFormat>画面に合わせる (4:3)</PresentationFormat>
  <Paragraphs>68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ＭＳ Ｐゴシック</vt:lpstr>
      <vt:lpstr>ＭＳ 明朝</vt:lpstr>
      <vt:lpstr>游ゴシック</vt:lpstr>
      <vt:lpstr>Arial</vt:lpstr>
      <vt:lpstr>Calibri</vt:lpstr>
      <vt:lpstr>Office ​​テーマ</vt:lpstr>
      <vt:lpstr>令和５年度大阪府依存症関連機関連携会議及び各部会について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2022-03-28T08:38:36Z</dcterms:created>
  <dcterms:modified xsi:type="dcterms:W3CDTF">2024-03-26T11:42:19Z</dcterms:modified>
</cp:coreProperties>
</file>