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 autoAdjust="0"/>
    <p:restoredTop sz="94660"/>
  </p:normalViewPr>
  <p:slideViewPr>
    <p:cSldViewPr>
      <p:cViewPr>
        <p:scale>
          <a:sx n="75" d="100"/>
          <a:sy n="75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1BEE4-6C51-48E8-A33C-FEFD2CE9552C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08E91-A964-4A39-9145-FC00797AE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24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D384-E756-4813-BEAC-D09716E57EF9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6E54-A6B5-4207-80B4-DA3D59C87E06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47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0579-18D8-48E7-80D6-9568F6F2CE9C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26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C4D-0DC1-44D1-AF36-465A31C763A8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41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877-D4AB-4519-A632-7FD904BBECDA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57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E4D6-4434-4D6E-B3A4-BB04865A458D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68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C2B5-D957-4E58-8E77-13344B75FFDA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25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AB05-4D8F-42EE-9D66-024BB1444ADA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43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5BA-C7CF-4380-95DC-D3C4876212D6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58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37D7-6C23-49B1-B887-C59D137A0DF7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88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F66E-723F-4E11-8BA6-2B9DF668C047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15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EDE0-2648-4DED-A42A-44FB67DE9B14}" type="datetime1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10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55576" y="1916832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都市</a:t>
            </a:r>
            <a:r>
              <a:rPr kumimoji="1" lang="ja-JP" altLang="en-US" sz="3200" dirty="0" smtClean="0"/>
              <a:t>整備部　土木技術</a:t>
            </a:r>
            <a:r>
              <a:rPr kumimoji="1" lang="ja-JP" altLang="en-US" sz="3200" dirty="0" smtClean="0"/>
              <a:t>職員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 smtClean="0"/>
              <a:t>キャリアアンケート</a:t>
            </a:r>
            <a:endParaRPr lang="en-US" altLang="ja-JP" sz="3200" dirty="0" smtClean="0"/>
          </a:p>
          <a:p>
            <a:pPr algn="ctr"/>
            <a:r>
              <a:rPr lang="ja-JP" altLang="en-US" sz="3200" dirty="0" smtClean="0"/>
              <a:t>結果</a:t>
            </a:r>
            <a:endParaRPr kumimoji="1" lang="ja-JP" altLang="en-US" sz="320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452320" y="157162"/>
            <a:ext cx="1560512" cy="4143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ｺﾞｼｯｸE" pitchFamily="50" charset="-128"/>
                <a:ea typeface="HGSｺﾞｼｯｸE" pitchFamily="50" charset="-128"/>
                <a:cs typeface="ＭＳ Ｐゴシック" pitchFamily="50" charset="-128"/>
              </a:rPr>
              <a:t>参考資料</a:t>
            </a:r>
            <a:r>
              <a:rPr kumimoji="1" lang="ja-JP" alt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GSｺﾞｼｯｸE" pitchFamily="50" charset="-128"/>
                <a:ea typeface="HGSｺﾞｼｯｸE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ｺﾞｼｯｸE" pitchFamily="50" charset="-128"/>
                <a:ea typeface="HGSｺﾞｼｯｸE" pitchFamily="50" charset="-128"/>
                <a:cs typeface="ＭＳ Ｐゴシック" pitchFamily="50" charset="-128"/>
              </a:rPr>
              <a:t>６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6444" y="508518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大阪府都市基盤施設維持管理技術審議会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66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88" y="882154"/>
            <a:ext cx="3517349" cy="211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882154"/>
            <a:ext cx="3517349" cy="211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80370"/>
            <a:ext cx="3517348" cy="2068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777" y="3933056"/>
            <a:ext cx="3517348" cy="2068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r>
              <a:rPr lang="ja-JP" altLang="en-US" sz="1400" b="1" u="sng" dirty="0" smtClean="0">
                <a:latin typeface="+mj-ea"/>
                <a:ea typeface="+mj-ea"/>
              </a:rPr>
              <a:t>～重要構造物等～</a:t>
            </a:r>
            <a:endParaRPr lang="en-US" altLang="ja-JP" sz="1400" b="1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5100" y="299695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606599" y="1629598"/>
            <a:ext cx="1733153" cy="11513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58055" y="299695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139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5100" y="6025529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72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58055" y="6025529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82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18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4992717" y="1700808"/>
            <a:ext cx="1733153" cy="100811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467544" y="4914824"/>
            <a:ext cx="1005631" cy="67441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5058055" y="4985395"/>
            <a:ext cx="1098121" cy="74786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9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089" y="476672"/>
            <a:ext cx="4904183" cy="3123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港湾・海岸系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3573016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r>
              <a:rPr lang="ja-JP" altLang="en-US" sz="1400" b="1" u="sng" dirty="0">
                <a:solidFill>
                  <a:prstClr val="black"/>
                </a:solidFill>
                <a:latin typeface="ＭＳ Ｐゴシック"/>
              </a:rPr>
              <a:t>～重要構造物等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ＭＳ Ｐゴシック"/>
              </a:rPr>
              <a:t>～</a:t>
            </a:r>
            <a:endParaRPr lang="en-US" altLang="ja-JP" sz="1400" b="1" u="sng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56176" y="980728"/>
            <a:ext cx="288032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港湾系は、１０年未満が大半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海岸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は、５年未満が大半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407" y="3933056"/>
            <a:ext cx="3533033" cy="2078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07" y="3995772"/>
            <a:ext cx="3433345" cy="2019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1385646" y="6002704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46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78134" y="601119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194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39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971589" y="4437112"/>
            <a:ext cx="936115" cy="122413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148064" y="4509119"/>
            <a:ext cx="1134132" cy="122413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27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下水系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3861048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endParaRPr lang="en-US" altLang="ja-JP" sz="1400" b="1" u="sng" dirty="0">
              <a:solidFill>
                <a:prstClr val="black"/>
              </a:solidFill>
              <a:latin typeface="ＭＳ Ｐゴシック"/>
            </a:endParaRPr>
          </a:p>
          <a:p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1238351"/>
            <a:ext cx="2954808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下水道管渠、下水道施設ともに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１５年未満が大半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日常的維持管理は、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１０年未満が大半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90"/>
          <a:stretch/>
        </p:blipFill>
        <p:spPr bwMode="auto">
          <a:xfrm>
            <a:off x="2915816" y="767446"/>
            <a:ext cx="5920067" cy="3201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305526" y="6021288"/>
            <a:ext cx="203422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347864" y="6021288"/>
            <a:ext cx="203422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153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76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72200" y="6021288"/>
            <a:ext cx="203422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163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19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8" y="4251325"/>
            <a:ext cx="27987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381" y="4303042"/>
            <a:ext cx="27987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17" y="4303043"/>
            <a:ext cx="27987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円/楕円 22"/>
          <p:cNvSpPr/>
          <p:nvPr/>
        </p:nvSpPr>
        <p:spPr>
          <a:xfrm>
            <a:off x="251520" y="5229200"/>
            <a:ext cx="936104" cy="45233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3328864" y="4869160"/>
            <a:ext cx="1315144" cy="93610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6372200" y="4987317"/>
            <a:ext cx="1315144" cy="81794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18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メモ 1"/>
          <p:cNvSpPr/>
          <p:nvPr/>
        </p:nvSpPr>
        <p:spPr>
          <a:xfrm>
            <a:off x="4716016" y="5013176"/>
            <a:ext cx="4104456" cy="1398089"/>
          </a:xfrm>
          <a:prstGeom prst="foldedCorner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土木技術系職員の現況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07659" y="5177945"/>
            <a:ext cx="39387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対象職種　：　土木職、衛生工学職</a:t>
            </a: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対象者数　：　</a:t>
            </a:r>
            <a:r>
              <a:rPr lang="en-US" altLang="ja-JP" dirty="0" smtClean="0"/>
              <a:t>884</a:t>
            </a:r>
            <a:r>
              <a:rPr lang="ja-JP" altLang="en-US" dirty="0" smtClean="0"/>
              <a:t>名</a:t>
            </a: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回答者数　：　</a:t>
            </a:r>
            <a:r>
              <a:rPr kumimoji="1" lang="en-US" altLang="ja-JP" dirty="0" smtClean="0"/>
              <a:t>748</a:t>
            </a:r>
            <a:r>
              <a:rPr kumimoji="1" lang="ja-JP" altLang="en-US" dirty="0" smtClean="0"/>
              <a:t>名（約</a:t>
            </a:r>
            <a:r>
              <a:rPr lang="en-US" altLang="ja-JP" dirty="0" smtClean="0"/>
              <a:t>85%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7" y="787276"/>
            <a:ext cx="40481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356" y="799405"/>
            <a:ext cx="3895725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7" y="3861048"/>
            <a:ext cx="4253941" cy="255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195736" y="2564904"/>
            <a:ext cx="1759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出先に約８割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本庁</a:t>
            </a: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に約２割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505258"/>
            <a:ext cx="175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配属先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24128" y="533844"/>
            <a:ext cx="175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分野別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74841" y="2671888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道路交通系：３４％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河川系：２３％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下水系：１４％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港湾系：５％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3568" y="3676382"/>
            <a:ext cx="175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業務別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95736" y="5787261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整備系：３８％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維持管理系：２７％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企画</a:t>
            </a: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系：２５％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技術管理系</a:t>
            </a: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５％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74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4" r="7377"/>
          <a:stretch/>
        </p:blipFill>
        <p:spPr bwMode="auto">
          <a:xfrm>
            <a:off x="3347864" y="2708920"/>
            <a:ext cx="5688632" cy="394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各分野毎の経験豊富な職員数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8012" y="432529"/>
            <a:ext cx="885647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◆</a:t>
            </a:r>
            <a:r>
              <a:rPr kumimoji="1" lang="ja-JP" altLang="en-US" dirty="0" smtClean="0"/>
              <a:t>技術職員のうち、道路や河川など</a:t>
            </a:r>
            <a:r>
              <a:rPr kumimoji="1" lang="ja-JP" altLang="en-US" b="1" u="sng" dirty="0" smtClean="0"/>
              <a:t>特定の分野に長く配属</a:t>
            </a:r>
            <a:r>
              <a:rPr kumimoji="1" lang="ja-JP" altLang="en-US" dirty="0" smtClean="0"/>
              <a:t>されている割合について</a:t>
            </a:r>
            <a:endParaRPr kumimoji="1"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ja-JP" altLang="en-US" dirty="0" smtClean="0"/>
              <a:t>勤続１０年以上の職員を対象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　　　　⇒</a:t>
            </a:r>
            <a:r>
              <a:rPr lang="en-US" altLang="ja-JP" dirty="0" smtClean="0"/>
              <a:t>621</a:t>
            </a:r>
            <a:r>
              <a:rPr lang="ja-JP" altLang="en-US" dirty="0" smtClean="0"/>
              <a:t>人／</a:t>
            </a:r>
            <a:r>
              <a:rPr lang="en-US" altLang="ja-JP" dirty="0" smtClean="0"/>
              <a:t>743</a:t>
            </a:r>
            <a:r>
              <a:rPr lang="ja-JP" altLang="en-US" dirty="0" smtClean="0"/>
              <a:t>人（</a:t>
            </a:r>
            <a:r>
              <a:rPr lang="en-US" altLang="ja-JP" dirty="0" smtClean="0"/>
              <a:t>83.6</a:t>
            </a:r>
            <a:r>
              <a:rPr lang="en-US" altLang="ja-JP" dirty="0"/>
              <a:t>%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ja-JP" altLang="en-US" dirty="0" smtClean="0"/>
              <a:t>経験の</a:t>
            </a:r>
            <a:r>
              <a:rPr lang="ja-JP" altLang="en-US" b="1" u="sng" dirty="0" smtClean="0">
                <a:solidFill>
                  <a:srgbClr val="FF0000"/>
                </a:solidFill>
              </a:rPr>
              <a:t>半分以上</a:t>
            </a:r>
            <a:r>
              <a:rPr lang="ja-JP" altLang="en-US" b="1" u="sng" dirty="0" smtClean="0"/>
              <a:t>が特定の分野の職員</a:t>
            </a:r>
            <a:r>
              <a:rPr lang="ja-JP" altLang="en-US" dirty="0" smtClean="0"/>
              <a:t>を抽出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〔</a:t>
            </a:r>
            <a:r>
              <a:rPr lang="ja-JP" altLang="en-US" dirty="0" smtClean="0"/>
              <a:t>企画・計画系</a:t>
            </a:r>
            <a:r>
              <a:rPr lang="en-US" altLang="ja-JP" dirty="0" smtClean="0"/>
              <a:t>〕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〔</a:t>
            </a:r>
            <a:r>
              <a:rPr lang="ja-JP" altLang="en-US" dirty="0" smtClean="0"/>
              <a:t>整備系</a:t>
            </a:r>
            <a:r>
              <a:rPr lang="en-US" altLang="ja-JP" dirty="0" smtClean="0"/>
              <a:t>〕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〔</a:t>
            </a:r>
            <a:r>
              <a:rPr lang="ja-JP" altLang="en-US" dirty="0" smtClean="0"/>
              <a:t>維持管理系</a:t>
            </a:r>
            <a:r>
              <a:rPr lang="en-US" altLang="ja-JP" dirty="0" smtClean="0"/>
              <a:t>〕</a:t>
            </a:r>
            <a:r>
              <a:rPr lang="ja-JP" altLang="en-US" dirty="0" smtClean="0"/>
              <a:t>といった業務分類は問わず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〔</a:t>
            </a:r>
            <a:r>
              <a:rPr lang="ja-JP" altLang="en-US" dirty="0" smtClean="0"/>
              <a:t>その他</a:t>
            </a:r>
            <a:r>
              <a:rPr lang="en-US" altLang="ja-JP" dirty="0" smtClean="0"/>
              <a:t>〕</a:t>
            </a:r>
            <a:r>
              <a:rPr lang="ja-JP" altLang="en-US" dirty="0" smtClean="0"/>
              <a:t>は、入札・契約業務や防災関連など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/>
          </a:p>
          <a:p>
            <a:r>
              <a:rPr lang="ja-JP" altLang="en-US" dirty="0" smtClean="0"/>
              <a:t>◆キャリアパスにおける分野傾向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約６７％の職員が特定の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分野内の異動を繰り返す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　</a:t>
            </a:r>
            <a:r>
              <a:rPr kumimoji="1" lang="ja-JP" altLang="en-US" dirty="0" smtClean="0"/>
              <a:t>　傾向</a:t>
            </a:r>
            <a:endParaRPr kumimoji="1"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いわゆる“背番号”の付いた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職員数は、各分野の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規模（職員数）に</a:t>
            </a:r>
            <a:r>
              <a:rPr kumimoji="1" lang="ja-JP" altLang="en-US" dirty="0" smtClean="0"/>
              <a:t>比例しているが、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比較的規模の小さい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港湾局</a:t>
            </a:r>
            <a:r>
              <a:rPr kumimoji="1" lang="ja-JP" altLang="en-US" dirty="0" smtClean="0"/>
              <a:t>では、同分野内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に留まる</a:t>
            </a:r>
            <a:r>
              <a:rPr lang="ja-JP" altLang="en-US" dirty="0" smtClean="0"/>
              <a:t>職員数は少ない</a:t>
            </a:r>
            <a:endParaRPr kumimoji="1"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kumimoji="1" lang="en-US" altLang="ja-JP" dirty="0" smtClean="0"/>
          </a:p>
          <a:p>
            <a:endParaRPr kumimoji="1" lang="en-US" altLang="ja-JP" sz="16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26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5" r="2284"/>
          <a:stretch/>
        </p:blipFill>
        <p:spPr bwMode="auto">
          <a:xfrm>
            <a:off x="2832130" y="2564904"/>
            <a:ext cx="6311872" cy="4177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各分野毎の経験豊富な職員数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8012" y="432529"/>
            <a:ext cx="88564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◆</a:t>
            </a:r>
            <a:r>
              <a:rPr kumimoji="1" lang="ja-JP" altLang="en-US" dirty="0" smtClean="0"/>
              <a:t>技術職員のうち、道路や河川など</a:t>
            </a:r>
            <a:r>
              <a:rPr kumimoji="1" lang="ja-JP" altLang="en-US" b="1" u="sng" dirty="0" smtClean="0"/>
              <a:t>特定の分野に長く配属</a:t>
            </a:r>
            <a:r>
              <a:rPr kumimoji="1" lang="ja-JP" altLang="en-US" dirty="0" smtClean="0"/>
              <a:t>されている割合について</a:t>
            </a:r>
            <a:endParaRPr kumimoji="1"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ja-JP" altLang="en-US" dirty="0" smtClean="0"/>
              <a:t>勤続１０年以上の職員を対象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　　　　⇒</a:t>
            </a:r>
            <a:r>
              <a:rPr lang="en-US" altLang="ja-JP" dirty="0" smtClean="0"/>
              <a:t>621</a:t>
            </a:r>
            <a:r>
              <a:rPr lang="ja-JP" altLang="en-US" dirty="0" smtClean="0"/>
              <a:t>人／</a:t>
            </a:r>
            <a:r>
              <a:rPr lang="en-US" altLang="ja-JP" dirty="0" smtClean="0"/>
              <a:t>743</a:t>
            </a:r>
            <a:r>
              <a:rPr lang="ja-JP" altLang="en-US" dirty="0" smtClean="0"/>
              <a:t>人（</a:t>
            </a:r>
            <a:r>
              <a:rPr lang="en-US" altLang="ja-JP" dirty="0" smtClean="0"/>
              <a:t>83.6</a:t>
            </a:r>
            <a:r>
              <a:rPr lang="en-US" altLang="ja-JP" dirty="0"/>
              <a:t>%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ja-JP" altLang="en-US" dirty="0" smtClean="0"/>
              <a:t>経験の</a:t>
            </a:r>
            <a:r>
              <a:rPr lang="ja-JP" altLang="en-US" b="1" u="sng" dirty="0" smtClean="0">
                <a:solidFill>
                  <a:srgbClr val="FF0000"/>
                </a:solidFill>
              </a:rPr>
              <a:t>７割以上</a:t>
            </a:r>
            <a:r>
              <a:rPr lang="ja-JP" altLang="en-US" b="1" u="sng" dirty="0" smtClean="0"/>
              <a:t>が特定の分野の職員</a:t>
            </a:r>
            <a:r>
              <a:rPr lang="ja-JP" altLang="en-US" dirty="0" smtClean="0"/>
              <a:t>を抽出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〔</a:t>
            </a:r>
            <a:r>
              <a:rPr lang="ja-JP" altLang="en-US" dirty="0" smtClean="0"/>
              <a:t>企画・計画系</a:t>
            </a:r>
            <a:r>
              <a:rPr lang="en-US" altLang="ja-JP" dirty="0" smtClean="0"/>
              <a:t>〕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〔</a:t>
            </a:r>
            <a:r>
              <a:rPr lang="ja-JP" altLang="en-US" dirty="0" smtClean="0"/>
              <a:t>整備系</a:t>
            </a:r>
            <a:r>
              <a:rPr lang="en-US" altLang="ja-JP" dirty="0" smtClean="0"/>
              <a:t>〕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〔</a:t>
            </a:r>
            <a:r>
              <a:rPr lang="ja-JP" altLang="en-US" dirty="0" smtClean="0"/>
              <a:t>維持管理系</a:t>
            </a:r>
            <a:r>
              <a:rPr lang="en-US" altLang="ja-JP" dirty="0" smtClean="0"/>
              <a:t>〕</a:t>
            </a:r>
            <a:r>
              <a:rPr lang="ja-JP" altLang="en-US" dirty="0" smtClean="0"/>
              <a:t>といった業務分類は問わず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〔</a:t>
            </a:r>
            <a:r>
              <a:rPr lang="ja-JP" altLang="en-US" dirty="0" smtClean="0"/>
              <a:t>その他</a:t>
            </a:r>
            <a:r>
              <a:rPr lang="en-US" altLang="ja-JP" dirty="0" smtClean="0"/>
              <a:t>〕</a:t>
            </a:r>
            <a:r>
              <a:rPr lang="ja-JP" altLang="en-US" dirty="0" smtClean="0"/>
              <a:t>は、入札・契約業務や防災関連など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◆</a:t>
            </a:r>
            <a:r>
              <a:rPr lang="ja-JP" altLang="en-US" dirty="0"/>
              <a:t>キャリアパスにおける分野傾向</a:t>
            </a:r>
            <a:endParaRPr lang="en-US" altLang="ja-JP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“７割以上”に限定すると、</a:t>
            </a:r>
            <a:endParaRPr lang="en-US" altLang="ja-JP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道路分野は大幅に減少</a:t>
            </a:r>
            <a:endParaRPr lang="en-US" altLang="ja-JP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河川分野は半減</a:t>
            </a:r>
            <a:endParaRPr lang="en-US" altLang="ja-JP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下水分野は微減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下水分野では、一旦、配属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されると、長期間継続している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傾向読み取れる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約６５％の職員は、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キャリアの３割以上は、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他の分野を経験</a:t>
            </a:r>
            <a:endParaRPr lang="en-US" altLang="ja-JP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8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本庁・出先別経験年数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4139788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平均経験年数（</a:t>
            </a:r>
            <a:r>
              <a:rPr lang="en-US" altLang="ja-JP" u="sng" dirty="0" smtClean="0">
                <a:latin typeface="+mj-ea"/>
                <a:ea typeface="+mj-ea"/>
              </a:rPr>
              <a:t>30</a:t>
            </a:r>
            <a:r>
              <a:rPr lang="ja-JP" altLang="en-US" u="sng" dirty="0" smtClean="0">
                <a:latin typeface="+mj-ea"/>
                <a:ea typeface="+mj-ea"/>
              </a:rPr>
              <a:t>年以上のみ）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4590"/>
            <a:ext cx="4097337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5" y="4803775"/>
            <a:ext cx="3425825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265637" y="3050376"/>
            <a:ext cx="337837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出先は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年未満から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年以上まで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ほぼ均一に分布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本庁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年までが大半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75383" y="4509120"/>
            <a:ext cx="1936577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キャリアの平均は、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出先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22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本庁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出向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70191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業務別経験年数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26175" y="4139788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平均経験年数（</a:t>
            </a:r>
            <a:r>
              <a:rPr lang="en-US" altLang="ja-JP" u="sng" dirty="0" smtClean="0">
                <a:latin typeface="+mj-ea"/>
                <a:ea typeface="+mj-ea"/>
              </a:rPr>
              <a:t>30</a:t>
            </a:r>
            <a:r>
              <a:rPr lang="ja-JP" altLang="en-US" u="sng" dirty="0" smtClean="0">
                <a:latin typeface="+mj-ea"/>
                <a:ea typeface="+mj-ea"/>
              </a:rPr>
              <a:t>年以上のみ）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354" y="836712"/>
            <a:ext cx="4121150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751" y="4653137"/>
            <a:ext cx="3674772" cy="2204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6876256" y="4509120"/>
            <a:ext cx="1936577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キャリアの平均は、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整備系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維持管理系７年、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企画系６年、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技術管理系２年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652120" y="3140968"/>
            <a:ext cx="337837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整備系は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年から２０年が大半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企画、維持管理系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０年未満が大半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技術</a:t>
            </a:r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管理系</a:t>
            </a: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は５年未満が大半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09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分野別経験年数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71800" y="5397023"/>
            <a:ext cx="61926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各分野（防災除く）と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も１５年未満までの人材は豊富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道路、河川系の経験者が多い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道路、河川、下水系は、２５年まで相当割合が分布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港湾系の１５年以上は少数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980727"/>
            <a:ext cx="6912769" cy="436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75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0"/>
          <a:stretch/>
        </p:blipFill>
        <p:spPr bwMode="auto">
          <a:xfrm>
            <a:off x="539552" y="689924"/>
            <a:ext cx="7704856" cy="3259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道路交通系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4096965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91980" y="1268760"/>
            <a:ext cx="45005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道路・街路は、１０年以上の経験者が豊富（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96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人）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日常維持管理は、１０年未満が大半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57005"/>
            <a:ext cx="2808312" cy="1654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74701"/>
            <a:ext cx="2808312" cy="1654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494793"/>
            <a:ext cx="2808312" cy="1654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円/楕円 4"/>
          <p:cNvSpPr/>
          <p:nvPr/>
        </p:nvSpPr>
        <p:spPr>
          <a:xfrm>
            <a:off x="6516216" y="5322014"/>
            <a:ext cx="720080" cy="663313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323528" y="4817045"/>
            <a:ext cx="1080120" cy="106022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3936" y="6237460"/>
            <a:ext cx="26102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１０年までが多数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3311860" y="4867834"/>
            <a:ext cx="1836204" cy="100943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11860" y="6290076"/>
            <a:ext cx="248427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１５年</a:t>
            </a: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まで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の幅広く分布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642230" y="6290076"/>
            <a:ext cx="226825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５年までが多数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149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r>
              <a:rPr lang="ja-JP" altLang="en-US" sz="1400" b="1" u="sng" dirty="0" smtClean="0">
                <a:latin typeface="+mj-ea"/>
                <a:ea typeface="+mj-ea"/>
              </a:rPr>
              <a:t>～重要構造物等～</a:t>
            </a:r>
            <a:endParaRPr lang="en-US" altLang="ja-JP" sz="1400" b="1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5100" y="299695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経験者数９６人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21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うち１０年以上３人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3626505" cy="213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13926"/>
            <a:ext cx="3626505" cy="213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789040"/>
            <a:ext cx="3626505" cy="213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89040"/>
            <a:ext cx="3863160" cy="2272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円/楕円 20"/>
          <p:cNvSpPr/>
          <p:nvPr/>
        </p:nvSpPr>
        <p:spPr>
          <a:xfrm>
            <a:off x="611560" y="1982156"/>
            <a:ext cx="936104" cy="78093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5076056" y="1976330"/>
            <a:ext cx="792088" cy="71475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635100" y="4925198"/>
            <a:ext cx="936104" cy="619909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099720" y="5066451"/>
            <a:ext cx="768424" cy="619909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130062" y="299695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経験者数８５人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うち１０年以上４人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5100" y="6025529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経験者数６８人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うち１０年以上１人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130062" y="6025529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経験者数３３人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うち１０年以上１人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386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57154"/>
            <a:ext cx="2798763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397" y="4444454"/>
            <a:ext cx="2798763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31754"/>
            <a:ext cx="2798763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44"/>
          <a:stretch/>
        </p:blipFill>
        <p:spPr bwMode="auto">
          <a:xfrm>
            <a:off x="35496" y="836712"/>
            <a:ext cx="7401039" cy="3332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河川・砂防・ダム系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4096965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88904" y="1078136"/>
            <a:ext cx="45005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中小河川は、１０年以上の経験者も一定数（３５人）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砂防、都市河川は、１０年未満が大半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日常維持管理は、５年未満が大半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6516216" y="5394021"/>
            <a:ext cx="576064" cy="555259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323528" y="5013175"/>
            <a:ext cx="1080120" cy="86409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3936" y="6237460"/>
            <a:ext cx="26102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１０年までが大半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11860" y="6290076"/>
            <a:ext cx="248427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１０年までが大半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642230" y="6290076"/>
            <a:ext cx="226825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５年までが大半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9592" y="4497442"/>
            <a:ext cx="1440160" cy="261610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河川</a:t>
            </a:r>
            <a:r>
              <a:rPr kumimoji="1" lang="en-US" altLang="ja-JP" sz="1100" b="1" dirty="0" smtClean="0"/>
              <a:t>〔</a:t>
            </a:r>
            <a:r>
              <a:rPr kumimoji="1" lang="ja-JP" altLang="en-US" sz="1100" b="1" dirty="0" smtClean="0"/>
              <a:t>企画・計画</a:t>
            </a:r>
            <a:r>
              <a:rPr kumimoji="1" lang="en-US" altLang="ja-JP" sz="1100" b="1" dirty="0" smtClean="0"/>
              <a:t>〕</a:t>
            </a:r>
            <a:endParaRPr kumimoji="1" lang="ja-JP" altLang="en-US" sz="11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23928" y="4501634"/>
            <a:ext cx="1584176" cy="261610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ダム</a:t>
            </a:r>
            <a:r>
              <a:rPr kumimoji="1" lang="en-US" altLang="ja-JP" sz="1100" b="1" dirty="0" smtClean="0"/>
              <a:t>〔</a:t>
            </a:r>
            <a:r>
              <a:rPr kumimoji="1" lang="ja-JP" altLang="en-US" sz="1100" b="1" dirty="0" smtClean="0"/>
              <a:t>企画・計画</a:t>
            </a:r>
            <a:r>
              <a:rPr lang="ja-JP" altLang="en-US" sz="1100" b="1" dirty="0"/>
              <a:t>含む</a:t>
            </a:r>
            <a:r>
              <a:rPr kumimoji="1" lang="en-US" altLang="ja-JP" sz="1100" b="1" dirty="0" smtClean="0"/>
              <a:t>〕</a:t>
            </a:r>
            <a:endParaRPr kumimoji="1" lang="ja-JP" altLang="en-US" sz="1100" b="1" dirty="0"/>
          </a:p>
        </p:txBody>
      </p:sp>
      <p:sp>
        <p:nvSpPr>
          <p:cNvPr id="28" name="円/楕円 27"/>
          <p:cNvSpPr/>
          <p:nvPr/>
        </p:nvSpPr>
        <p:spPr>
          <a:xfrm>
            <a:off x="3419872" y="5322015"/>
            <a:ext cx="1080120" cy="5552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5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677</Words>
  <Application>Microsoft Office PowerPoint</Application>
  <PresentationFormat>画面に合わせる (4:3)</PresentationFormat>
  <Paragraphs>181</Paragraphs>
  <Slides>12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大井祥之</cp:lastModifiedBy>
  <cp:revision>75</cp:revision>
  <cp:lastPrinted>2014-05-29T10:50:52Z</cp:lastPrinted>
  <dcterms:created xsi:type="dcterms:W3CDTF">2014-05-23T11:06:09Z</dcterms:created>
  <dcterms:modified xsi:type="dcterms:W3CDTF">2014-08-07T03:37:35Z</dcterms:modified>
</cp:coreProperties>
</file>