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9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D0377C93-8EA0-4184-8F41-164D22D7D286}" type="datetimeFigureOut">
              <a:rPr kumimoji="1" lang="ja-JP" altLang="en-US" smtClean="0"/>
              <a:t>2015/2/9</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EDBB45-66A0-4B38-96B1-1C54612D89B7}" type="slidenum">
              <a:rPr kumimoji="1" lang="ja-JP" altLang="en-US" smtClean="0"/>
              <a:t>1</a:t>
            </a:fld>
            <a:endParaRPr kumimoji="1" lang="ja-JP" altLang="en-US"/>
          </a:p>
        </p:txBody>
      </p:sp>
    </p:spTree>
    <p:extLst>
      <p:ext uri="{BB962C8B-B14F-4D97-AF65-F5344CB8AC3E}">
        <p14:creationId xmlns:p14="http://schemas.microsoft.com/office/powerpoint/2010/main" val="2134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6565" y="5565426"/>
            <a:ext cx="5157119" cy="1137842"/>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1905360"/>
            <a:ext cx="5166326" cy="3467856"/>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16241" y="2036405"/>
            <a:ext cx="5258206" cy="3336811"/>
          </a:xfrm>
          <a:prstGeom prst="rect">
            <a:avLst/>
          </a:prstGeom>
          <a:noFill/>
        </p:spPr>
        <p:txBody>
          <a:bodyPr wrap="square" rtlCol="0">
            <a:spAutoFit/>
          </a:bodyPr>
          <a:lstStyle/>
          <a:p>
            <a:pPr algn="just">
              <a:lnSpc>
                <a:spcPts val="1100"/>
              </a:lnSpc>
            </a:pPr>
            <a:r>
              <a:rPr lang="en-US" altLang="ja-JP" sz="900" b="1" u="sng" kern="100" dirty="0" smtClean="0">
                <a:effectLst/>
                <a:latin typeface="Georgia" panose="02040502050405020303" pitchFamily="18" charset="0"/>
                <a:ea typeface="Meiryo UI" panose="020B0604030504040204" pitchFamily="50" charset="-128"/>
                <a:cs typeface="Meiryo UI" panose="020B0604030504040204" pitchFamily="50" charset="-128"/>
              </a:rPr>
              <a:t>1.</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内部等、不可視部分に対して、分解整備等の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着実に実施する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非常用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設備の点検は、管理運転時における状態監視に努め、点検データの蓄積、可能な範囲での傾向</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管理を実施する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予見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できない故障発生時の即時復旧のために、部品供給状況の把握に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民間</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プラント設備における維持管理手法も参考に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し、維持管理を実施していく</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2.</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管理手法</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設定」、「更新の考え方」</a:t>
            </a:r>
            <a:endParaRPr lang="en-US" altLang="ja-JP" sz="8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設備は基本的に状態監視型、電気設備は時間計画型による維持管理を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排水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ポンプ駆動用エンジンは、適正な状態監視型での維持管理に努めた上で、更新は部品供給状況を見極め、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設置後　３５年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を目途に更新する時間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計画型を導入する</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3.</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重点</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設定</a:t>
            </a: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「リスクに着目した重点化」</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marL="144000" indent="-457200">
              <a:lnSpc>
                <a:spcPts val="1100"/>
              </a:lnSpc>
              <a:tabLst>
                <a:tab pos="363538" algn="l"/>
              </a:tabLs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重点化</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・優先順位は、不具合発生の可能性と社会的影響度から評価</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457200">
              <a:lnSpc>
                <a:spcPts val="1100"/>
              </a:lnSpc>
              <a:tabLst>
                <a:tab pos="363538" algn="l"/>
              </a:tabLs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不具合</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発生の可能性は、健全度と経過年数から評価</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44000" indent="-457200">
              <a:lnSpc>
                <a:spcPts val="1100"/>
              </a:lnSpc>
              <a:tabLst>
                <a:tab pos="363538" algn="l"/>
              </a:tabLs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社会的影響度は氾濫の規模と人命・財産の集積度から評価する</a:t>
            </a:r>
            <a:endPar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4.</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marL="144000" lvl="1" indent="-4572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外部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委託の点検結果報告等に対する留意点について整理した。点検等データについて、活用する視点での蓄積と管理への取り組みに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lvl="1" algn="just">
              <a:lnSpc>
                <a:spcPts val="1100"/>
              </a:lnSpc>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5.</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維持管理を見通した新設工事上の工夫、新たな技術、材料、工法の活用と促進策</a:t>
            </a:r>
          </a:p>
          <a:p>
            <a:pPr marL="180000" indent="-360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建設および更新・大規模補修の計画、設計等の段階における維持管理費用や更新費用を最小化するライフサイクルコスト縮減案を検討する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危機</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管理を考慮した更新・新設のあり方を整理し、更新等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3957835" y="739246"/>
            <a:ext cx="5176640" cy="980539"/>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案</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管理施設長寿命化計画　設備編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686410" y="198165"/>
            <a:ext cx="422094" cy="307777"/>
          </a:xfrm>
          <a:prstGeom prst="rect">
            <a:avLst/>
          </a:prstGeom>
          <a:noFill/>
          <a:ln>
            <a:noFill/>
          </a:ln>
          <a:effectLst/>
        </p:spPr>
      </p:pic>
      <p:sp>
        <p:nvSpPr>
          <p:cNvPr id="13" name="二等辺三角形 12"/>
          <p:cNvSpPr/>
          <p:nvPr/>
        </p:nvSpPr>
        <p:spPr>
          <a:xfrm rot="10800000">
            <a:off x="134027" y="4194918"/>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4218446"/>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70230"/>
            <a:ext cx="3653211" cy="1998729"/>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101613" y="1088047"/>
            <a:ext cx="3678299" cy="1938992"/>
          </a:xfrm>
          <a:prstGeom prst="rect">
            <a:avLst/>
          </a:prstGeom>
          <a:noFill/>
        </p:spPr>
        <p:txBody>
          <a:bodyPr wrap="square" rtlCol="0">
            <a:spAutoFit/>
          </a:bodyPr>
          <a:lstStyle/>
          <a:p>
            <a:pPr algn="just">
              <a:lnSpc>
                <a:spcPts val="1200"/>
              </a:lnSpc>
            </a:pPr>
            <a:r>
              <a:rPr lang="ja-JP" altLang="en-US" sz="1000" b="1" u="sng" kern="100" dirty="0" smtClean="0">
                <a:ea typeface="Meiryo UI"/>
                <a:cs typeface="Times New Roman"/>
              </a:rPr>
              <a:t>◇大阪には非常時に確実に稼働する水門、ポンプ等が必要不可欠</a:t>
            </a:r>
            <a:endParaRPr lang="en-US" altLang="ja-JP" sz="1000" b="1" u="sng" kern="100" dirty="0" smtClean="0">
              <a:ea typeface="Meiryo UI"/>
              <a:cs typeface="Times New Roman"/>
            </a:endParaRPr>
          </a:p>
          <a:p>
            <a:pPr marL="72000" indent="-457200" algn="just">
              <a:lnSpc>
                <a:spcPts val="120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・大阪市より東側の寝屋川流域では面積の３／４が内水域であり、雨水が自然に川に流れない</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ts val="1200"/>
              </a:lnSpc>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・上町台地より西側の西大阪地区は、海抜０ｍ地帯が広がり、過去に高潮等の被害を経験</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ts val="1200"/>
              </a:lnSpc>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・大阪の中心部は、高潮、洪水等を防止する水門や、雨水を排水するポンプ等により守られている</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1000" b="1" u="sng" kern="100" dirty="0" smtClean="0">
                <a:ea typeface="Meiryo UI"/>
                <a:cs typeface="Times New Roman"/>
              </a:rPr>
              <a:t>◇高齢化が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marL="72000" indent="-457200" algn="just">
              <a:lnSpc>
                <a:spcPts val="1200"/>
              </a:lnSpc>
              <a:spcAft>
                <a:spcPts val="0"/>
              </a:spcAft>
            </a:pPr>
            <a:r>
              <a:rPr lang="ja-JP" altLang="en-US" sz="900" kern="100" dirty="0" smtClean="0">
                <a:ea typeface="Meiryo UI"/>
                <a:cs typeface="Times New Roman"/>
              </a:rPr>
              <a:t>・過去</a:t>
            </a:r>
            <a:r>
              <a:rPr lang="ja-JP" altLang="en-US" sz="900" kern="100" dirty="0">
                <a:ea typeface="Meiryo UI"/>
                <a:cs typeface="Times New Roman"/>
              </a:rPr>
              <a:t>に大阪を襲った高潮災害の経験から、昭和</a:t>
            </a:r>
            <a:r>
              <a:rPr lang="en-US" altLang="ja-JP" sz="900" kern="100" dirty="0">
                <a:ea typeface="Meiryo UI"/>
                <a:cs typeface="Times New Roman"/>
              </a:rPr>
              <a:t>45</a:t>
            </a:r>
            <a:r>
              <a:rPr lang="ja-JP" altLang="en-US" sz="900" kern="100" dirty="0">
                <a:ea typeface="Meiryo UI"/>
                <a:cs typeface="Times New Roman"/>
              </a:rPr>
              <a:t>年前後に防潮水門</a:t>
            </a:r>
            <a:r>
              <a:rPr lang="ja-JP" altLang="en-US" sz="900" kern="100" dirty="0" smtClean="0">
                <a:ea typeface="Meiryo UI"/>
                <a:cs typeface="Times New Roman"/>
              </a:rPr>
              <a:t>、防潮</a:t>
            </a:r>
            <a:r>
              <a:rPr lang="ja-JP" altLang="en-US" sz="900" kern="100" dirty="0">
                <a:ea typeface="Meiryo UI"/>
                <a:cs typeface="Times New Roman"/>
              </a:rPr>
              <a:t>扉が多く建設されて</a:t>
            </a:r>
            <a:r>
              <a:rPr lang="ja-JP" altLang="en-US" sz="900" kern="100" dirty="0" smtClean="0">
                <a:ea typeface="Meiryo UI"/>
                <a:cs typeface="Times New Roman"/>
              </a:rPr>
              <a:t>いる</a:t>
            </a:r>
            <a:endParaRPr lang="ja-JP" altLang="en-US" sz="900" kern="100" dirty="0">
              <a:ea typeface="Meiryo UI"/>
              <a:cs typeface="Times New Roman"/>
            </a:endParaRPr>
          </a:p>
          <a:p>
            <a:pPr marL="72000" indent="-457200" algn="just">
              <a:lnSpc>
                <a:spcPts val="1200"/>
              </a:lnSpc>
              <a:spcAft>
                <a:spcPts val="0"/>
              </a:spcAft>
            </a:pPr>
            <a:r>
              <a:rPr lang="ja-JP" altLang="en-US" sz="900" kern="100" dirty="0" smtClean="0">
                <a:ea typeface="Meiryo UI"/>
                <a:cs typeface="Times New Roman"/>
              </a:rPr>
              <a:t>・供用</a:t>
            </a:r>
            <a:r>
              <a:rPr lang="ja-JP" altLang="en-US" sz="900" kern="100" dirty="0">
                <a:ea typeface="Meiryo UI"/>
                <a:cs typeface="Times New Roman"/>
              </a:rPr>
              <a:t>後</a:t>
            </a:r>
            <a:r>
              <a:rPr lang="en-US" altLang="ja-JP" sz="900" kern="100" dirty="0">
                <a:ea typeface="Meiryo UI"/>
                <a:cs typeface="Times New Roman"/>
              </a:rPr>
              <a:t>40</a:t>
            </a:r>
            <a:r>
              <a:rPr lang="ja-JP" altLang="en-US" sz="900" kern="100" dirty="0">
                <a:ea typeface="Meiryo UI"/>
                <a:cs typeface="Times New Roman"/>
              </a:rPr>
              <a:t>年以上経過した施設が多く、高齢化による信頼性の低下が</a:t>
            </a:r>
            <a:r>
              <a:rPr lang="ja-JP" altLang="en-US" sz="900" kern="100" dirty="0" smtClean="0">
                <a:ea typeface="Meiryo UI"/>
                <a:cs typeface="Times New Roman"/>
              </a:rPr>
              <a:t>懸念　される</a:t>
            </a:r>
            <a:endParaRPr lang="en-US" altLang="ja-JP" sz="900" kern="100" dirty="0" smtClean="0">
              <a:ea typeface="Meiryo UI"/>
              <a:cs typeface="Times New Roman"/>
            </a:endParaRPr>
          </a:p>
        </p:txBody>
      </p:sp>
      <p:sp>
        <p:nvSpPr>
          <p:cNvPr id="20" name="角丸四角形 19"/>
          <p:cNvSpPr/>
          <p:nvPr/>
        </p:nvSpPr>
        <p:spPr>
          <a:xfrm>
            <a:off x="89469" y="5704437"/>
            <a:ext cx="3678298" cy="96492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702845"/>
            <a:ext cx="3678299" cy="1015663"/>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維持管理業務の実施体制と契約手法</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・施設</a:t>
            </a:r>
            <a:r>
              <a:rPr lang="ja-JP" altLang="en-US" sz="900" kern="100" dirty="0">
                <a:ea typeface="Meiryo UI"/>
                <a:cs typeface="Times New Roman"/>
              </a:rPr>
              <a:t>の老朽化に伴い維持管理業務がますます増加</a:t>
            </a:r>
          </a:p>
          <a:p>
            <a:pPr algn="just">
              <a:lnSpc>
                <a:spcPts val="1200"/>
              </a:lnSpc>
              <a:spcAft>
                <a:spcPts val="0"/>
              </a:spcAft>
            </a:pPr>
            <a:r>
              <a:rPr lang="ja-JP" altLang="en-US" sz="900" kern="100" dirty="0">
                <a:ea typeface="Meiryo UI"/>
                <a:cs typeface="Times New Roman"/>
              </a:rPr>
              <a:t>・維持管理業務は、豊富な現場経験と高度な知識が必要</a:t>
            </a:r>
          </a:p>
          <a:p>
            <a:pPr marL="36000" indent="-457200" algn="just">
              <a:lnSpc>
                <a:spcPts val="1200"/>
              </a:lnSpc>
              <a:spcAft>
                <a:spcPts val="0"/>
              </a:spcAft>
            </a:pPr>
            <a:r>
              <a:rPr lang="ja-JP" altLang="en-US" sz="900" kern="100" dirty="0">
                <a:ea typeface="Meiryo UI"/>
                <a:cs typeface="Times New Roman"/>
              </a:rPr>
              <a:t>・近年、建設投資や工事件数の減少に伴い、経験を積む機会が少なくなって おり、これまで以上に「人材の育成と確保」や「市町村も含め地域単位</a:t>
            </a:r>
            <a:r>
              <a:rPr lang="ja-JP" altLang="en-US" sz="900" kern="100" dirty="0" smtClean="0">
                <a:ea typeface="Meiryo UI"/>
                <a:cs typeface="Times New Roman"/>
              </a:rPr>
              <a:t>で技術</a:t>
            </a:r>
            <a:r>
              <a:rPr lang="ja-JP" altLang="en-US" sz="900" kern="100" dirty="0">
                <a:ea typeface="Meiryo UI"/>
                <a:cs typeface="Times New Roman"/>
              </a:rPr>
              <a:t>を蓄積、継承」していく仕組みを早急に構築することが必要</a:t>
            </a:r>
            <a:endParaRPr lang="ja-JP" altLang="ja-JP" sz="900" kern="100" dirty="0" smtClean="0">
              <a:effectLst/>
              <a:ea typeface="HG明朝B"/>
              <a:cs typeface="Times New Roman"/>
            </a:endParaRPr>
          </a:p>
        </p:txBody>
      </p:sp>
      <p:sp>
        <p:nvSpPr>
          <p:cNvPr id="24" name="角丸四角形 23"/>
          <p:cNvSpPr/>
          <p:nvPr/>
        </p:nvSpPr>
        <p:spPr>
          <a:xfrm>
            <a:off x="89469" y="3428990"/>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428990"/>
            <a:ext cx="3678299" cy="553998"/>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国のマニュアルに基づき機場毎の長寿命化計画を順次策定（</a:t>
            </a:r>
            <a:r>
              <a:rPr lang="en-US" altLang="ja-JP" sz="1000" b="1" u="sng" kern="100" dirty="0" smtClean="0">
                <a:effectLst/>
                <a:ea typeface="Meiryo UI"/>
                <a:cs typeface="Times New Roman"/>
              </a:rPr>
              <a:t>H21</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p:txBody>
      </p:sp>
      <p:sp>
        <p:nvSpPr>
          <p:cNvPr id="28" name="角丸四角形 27"/>
          <p:cNvSpPr/>
          <p:nvPr/>
        </p:nvSpPr>
        <p:spPr>
          <a:xfrm>
            <a:off x="89469" y="4750457"/>
            <a:ext cx="3678298" cy="694767"/>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737338"/>
            <a:ext cx="3678299"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a typeface="Meiryo UI"/>
                <a:cs typeface="Times New Roman"/>
              </a:rPr>
              <a:t>非常用設備の点検手法</a:t>
            </a:r>
            <a:endParaRPr lang="ja-JP" altLang="ja-JP" sz="1000" kern="100" dirty="0" smtClean="0">
              <a:effectLst/>
              <a:ea typeface="HG明朝B"/>
              <a:cs typeface="Times New Roman"/>
            </a:endParaRPr>
          </a:p>
          <a:p>
            <a:pPr marL="36000" indent="-457200" algn="just">
              <a:lnSpc>
                <a:spcPts val="1200"/>
              </a:lnSpc>
              <a:spcAft>
                <a:spcPts val="0"/>
              </a:spcAft>
            </a:pPr>
            <a:r>
              <a:rPr lang="ja-JP" altLang="ja-JP" sz="900" kern="100" dirty="0" smtClean="0">
                <a:effectLst/>
                <a:ea typeface="Meiryo UI"/>
                <a:cs typeface="Times New Roman"/>
              </a:rPr>
              <a:t>・</a:t>
            </a:r>
            <a:r>
              <a:rPr lang="ja-JP" altLang="en-US" sz="900" kern="100" dirty="0" smtClean="0">
                <a:effectLst/>
                <a:ea typeface="Meiryo UI"/>
                <a:cs typeface="Times New Roman"/>
              </a:rPr>
              <a:t>非常用設備は稼働頻度が少なく、状態監視による評価が難しい、そのため傾向管理等の点検手法が</a:t>
            </a:r>
            <a:r>
              <a:rPr lang="ja-JP" altLang="en-US" sz="900" kern="100" dirty="0" smtClean="0">
                <a:ea typeface="Meiryo UI"/>
                <a:cs typeface="Times New Roman"/>
              </a:rPr>
              <a:t>確立</a:t>
            </a:r>
            <a:r>
              <a:rPr lang="ja-JP" altLang="en-US" sz="900" kern="100" dirty="0">
                <a:ea typeface="Meiryo UI"/>
                <a:cs typeface="Times New Roman"/>
              </a:rPr>
              <a:t>されて</a:t>
            </a:r>
            <a:r>
              <a:rPr lang="ja-JP" altLang="en-US" sz="900" kern="100" dirty="0" smtClean="0">
                <a:ea typeface="Meiryo UI"/>
                <a:cs typeface="Times New Roman"/>
              </a:rPr>
              <a:t>いない</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・排水ポンプ駆動用エンジンの更新タイミングの見極めが難しい</a:t>
            </a:r>
            <a:endParaRPr lang="ja-JP" altLang="ja-JP" sz="900" kern="100" dirty="0" smtClean="0">
              <a:effectLst/>
              <a:ea typeface="HG明朝B"/>
              <a:cs typeface="Times New Roman"/>
            </a:endParaRPr>
          </a:p>
        </p:txBody>
      </p:sp>
      <p:sp>
        <p:nvSpPr>
          <p:cNvPr id="30" name="右中かっこ 29"/>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3528392"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管理施設（設備）における維持管理・更新の現状と課題</a:t>
            </a:r>
          </a:p>
        </p:txBody>
      </p:sp>
      <p:sp>
        <p:nvSpPr>
          <p:cNvPr id="33" name="テキスト ボックス 2"/>
          <p:cNvSpPr txBox="1">
            <a:spLocks noChangeArrowheads="1"/>
          </p:cNvSpPr>
          <p:nvPr/>
        </p:nvSpPr>
        <p:spPr bwMode="auto">
          <a:xfrm>
            <a:off x="35496" y="3212976"/>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506056"/>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481921"/>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809856"/>
            <a:ext cx="5209288" cy="909929"/>
          </a:xfrm>
          <a:prstGeom prst="rect">
            <a:avLst/>
          </a:prstGeom>
          <a:noFill/>
        </p:spPr>
        <p:txBody>
          <a:bodyPr wrap="square" rtlCol="0">
            <a:spAutoFit/>
          </a:bodyPr>
          <a:lstStyle/>
          <a:p>
            <a:pPr marL="50800" indent="-50800" algn="just">
              <a:lnSpc>
                <a:spcPts val="1300"/>
              </a:lnSpc>
              <a:spcAft>
                <a:spcPts val="0"/>
              </a:spcAft>
            </a:pPr>
            <a:r>
              <a:rPr lang="ja-JP" altLang="ja-JP" sz="900" kern="100" dirty="0">
                <a:ea typeface="Meiryo UI"/>
                <a:cs typeface="Times New Roman"/>
              </a:rPr>
              <a:t>・</a:t>
            </a:r>
            <a:r>
              <a:rPr lang="ja-JP" altLang="ja-JP" sz="800" kern="100" dirty="0">
                <a:ea typeface="Meiryo UI"/>
                <a:cs typeface="Times New Roman"/>
              </a:rPr>
              <a:t>日常的な維持管理を着実に実践するとともに、予防保全</a:t>
            </a:r>
            <a:r>
              <a:rPr lang="ja-JP" altLang="en-US" sz="800" kern="100" dirty="0">
                <a:ea typeface="Meiryo UI"/>
                <a:cs typeface="Times New Roman"/>
              </a:rPr>
              <a:t>を中心とした</a:t>
            </a:r>
            <a:r>
              <a:rPr lang="ja-JP" altLang="ja-JP" sz="800" kern="100" dirty="0">
                <a:ea typeface="Meiryo UI"/>
                <a:cs typeface="Times New Roman"/>
              </a:rPr>
              <a:t>計画的な維持管理による都市基盤施設</a:t>
            </a:r>
            <a:r>
              <a:rPr lang="ja-JP" altLang="en-US" sz="800" kern="100" dirty="0">
                <a:ea typeface="Meiryo UI"/>
                <a:cs typeface="Times New Roman"/>
              </a:rPr>
              <a:t>を可能な限り使い続けることを基本とし</a:t>
            </a:r>
            <a:r>
              <a:rPr lang="ja-JP" altLang="ja-JP" sz="800" kern="100" dirty="0">
                <a:ea typeface="Meiryo UI"/>
                <a:cs typeface="Times New Roman"/>
              </a:rPr>
              <a:t>、更新についても的確に見極めていく等、</a:t>
            </a:r>
            <a:r>
              <a:rPr lang="ja-JP" altLang="en-US" sz="800" b="1" kern="100" dirty="0">
                <a:ea typeface="Meiryo UI"/>
                <a:cs typeface="Times New Roman"/>
              </a:rPr>
              <a:t>「</a:t>
            </a:r>
            <a:r>
              <a:rPr lang="ja-JP" altLang="ja-JP" sz="800" b="1" kern="100" dirty="0">
                <a:ea typeface="Meiryo UI"/>
                <a:cs typeface="Times New Roman"/>
              </a:rPr>
              <a:t>効率的・効果的な維持管理を推進</a:t>
            </a:r>
            <a:r>
              <a:rPr lang="ja-JP" altLang="en-US" sz="800" b="1" kern="100" dirty="0">
                <a:ea typeface="Meiryo UI"/>
                <a:cs typeface="Times New Roman"/>
              </a:rPr>
              <a:t>」</a:t>
            </a:r>
            <a:endParaRPr lang="ja-JP" altLang="ja-JP" sz="800" b="1" kern="100" dirty="0">
              <a:ea typeface="HG明朝B"/>
              <a:cs typeface="Times New Roman"/>
            </a:endParaRPr>
          </a:p>
          <a:p>
            <a:pPr marL="50800" indent="-50800" algn="just">
              <a:lnSpc>
                <a:spcPts val="1300"/>
              </a:lnSpc>
              <a:spcAft>
                <a:spcPts val="0"/>
              </a:spcAft>
            </a:pPr>
            <a:r>
              <a:rPr lang="ja-JP" altLang="ja-JP" sz="800" kern="100" dirty="0">
                <a:ea typeface="Meiryo UI"/>
                <a:cs typeface="Times New Roman"/>
              </a:rPr>
              <a:t>・将来にわたり的確に維持管理を実践するため、人材の育成と確保</a:t>
            </a:r>
            <a:r>
              <a:rPr lang="ja-JP" altLang="en-US" sz="800" kern="100" dirty="0">
                <a:ea typeface="Meiryo UI"/>
                <a:cs typeface="Times New Roman"/>
              </a:rPr>
              <a:t>（</a:t>
            </a:r>
            <a:r>
              <a:rPr lang="ja-JP" altLang="ja-JP" sz="800" kern="100" dirty="0">
                <a:ea typeface="Meiryo UI"/>
                <a:cs typeface="Times New Roman"/>
              </a:rPr>
              <a:t>技術力の向上と継承</a:t>
            </a:r>
            <a:r>
              <a:rPr lang="ja-JP" altLang="en-US" sz="800" kern="100" dirty="0">
                <a:ea typeface="Meiryo UI"/>
                <a:cs typeface="Times New Roman"/>
              </a:rPr>
              <a:t>）</a:t>
            </a:r>
            <a:r>
              <a:rPr lang="ja-JP" altLang="ja-JP" sz="800" kern="100" dirty="0">
                <a:ea typeface="Meiryo UI"/>
                <a:cs typeface="Times New Roman"/>
              </a:rPr>
              <a:t>に加え、市町村など多様な主体と連携しながら地域単位で都市基盤施設を守り活かしていく</a:t>
            </a:r>
            <a:r>
              <a:rPr lang="ja-JP" altLang="en-US" sz="800" b="1" kern="100" dirty="0">
                <a:ea typeface="Meiryo UI"/>
                <a:cs typeface="Times New Roman"/>
              </a:rPr>
              <a:t>「</a:t>
            </a:r>
            <a:r>
              <a:rPr lang="ja-JP" altLang="ja-JP" sz="800" b="1" kern="100" dirty="0">
                <a:ea typeface="Meiryo UI"/>
                <a:cs typeface="Times New Roman"/>
              </a:rPr>
              <a:t>持続可能な</a:t>
            </a:r>
            <a:r>
              <a:rPr lang="ja-JP" altLang="en-US" sz="800" b="1" kern="100" dirty="0">
                <a:ea typeface="Meiryo UI"/>
                <a:cs typeface="Times New Roman"/>
              </a:rPr>
              <a:t>維持管理の</a:t>
            </a:r>
            <a:r>
              <a:rPr lang="ja-JP" altLang="ja-JP" sz="800" b="1" kern="100" dirty="0">
                <a:ea typeface="Meiryo UI"/>
                <a:cs typeface="Times New Roman"/>
              </a:rPr>
              <a:t>仕組みを構築</a:t>
            </a:r>
            <a:r>
              <a:rPr lang="ja-JP" altLang="en-US" sz="800" b="1" kern="100" dirty="0">
                <a:ea typeface="Meiryo UI"/>
                <a:cs typeface="Times New Roman"/>
              </a:rPr>
              <a:t>」</a:t>
            </a:r>
            <a:endParaRPr lang="en-US" altLang="ja-JP" sz="800" b="1" kern="100" dirty="0">
              <a:ea typeface="Meiryo UI"/>
              <a:cs typeface="Times New Roman"/>
            </a:endParaRPr>
          </a:p>
          <a:p>
            <a:pPr marL="50800" indent="-50800" algn="just">
              <a:lnSpc>
                <a:spcPts val="1300"/>
              </a:lnSpc>
              <a:spcAft>
                <a:spcPts val="0"/>
              </a:spcAft>
            </a:pPr>
            <a:r>
              <a:rPr lang="ja-JP" altLang="en-US" sz="800" kern="100" dirty="0">
                <a:ea typeface="Meiryo UI"/>
                <a:cs typeface="Times New Roman"/>
              </a:rPr>
              <a:t>・限られた資源（財源・人材）を最大限に活用し、</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サイクルによるマネジメントを</a:t>
            </a:r>
            <a:r>
              <a:rPr lang="ja-JP" altLang="en-US" sz="800" b="1" kern="100" dirty="0">
                <a:ea typeface="Meiryo UI"/>
                <a:cs typeface="Times New Roman"/>
              </a:rPr>
              <a:t>推進」</a:t>
            </a:r>
            <a:endParaRPr lang="ja-JP" altLang="ja-JP" sz="800" b="1" kern="100" dirty="0">
              <a:ea typeface="HG明朝B"/>
              <a:cs typeface="Times New Roman"/>
            </a:endParaRPr>
          </a:p>
        </p:txBody>
      </p:sp>
      <p:sp>
        <p:nvSpPr>
          <p:cNvPr id="43" name="角丸四角形 42"/>
          <p:cNvSpPr/>
          <p:nvPr/>
        </p:nvSpPr>
        <p:spPr>
          <a:xfrm>
            <a:off x="4029845" y="1810509"/>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39345" y="5483324"/>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649263"/>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17862" y="5658245"/>
            <a:ext cx="5256585" cy="1028487"/>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panose="02040502050405020303" pitchFamily="18" charset="0"/>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marL="72000">
              <a:lnSpc>
                <a:spcPts val="1000"/>
              </a:lnSpc>
            </a:pPr>
            <a:r>
              <a:rPr lang="ja-JP" altLang="en-US" sz="800" kern="100" dirty="0" smtClean="0">
                <a:effectLst/>
                <a:latin typeface="Georgia"/>
                <a:ea typeface="Meiryo UI"/>
                <a:cs typeface="Times New Roman"/>
              </a:rPr>
              <a:t>・ 技術研修の活用、ＯＪＴの実施、水門等操作訓練の実施</a:t>
            </a:r>
            <a:endParaRPr lang="en-US" altLang="ja-JP" sz="800" kern="100" dirty="0" smtClean="0">
              <a:effectLst/>
              <a:latin typeface="Georgia"/>
              <a:ea typeface="Meiryo UI"/>
              <a:cs typeface="Times New Roman"/>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marL="180000" indent="-457200"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地域全体の安全性の向上を図るため土木事務所が中心となり、地域特性を踏まえ、地域単位で市町村、大学等とも連携し、維持管理におけるノウハウを共有、人材育成を行い技術連携を図る 「維持管理地域連携プラットフォーム」の構築</a:t>
            </a: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維持管理業務の改善と魅力向上</a:t>
            </a:r>
            <a:endParaRPr lang="ja-JP" altLang="ja-JP" sz="900" kern="100" dirty="0" smtClean="0">
              <a:latin typeface="Georgia"/>
              <a:ea typeface="HG明朝B"/>
              <a:cs typeface="Times New Roman"/>
            </a:endParaRPr>
          </a:p>
          <a:p>
            <a:pPr marL="72000" lvl="1" algn="just">
              <a:lnSpc>
                <a:spcPts val="9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・外部委託する場合は、適切な維持管理を持続させるために、業務内容ごとに最適な契約手法で</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8" name="グループ化 37"/>
          <p:cNvGrpSpPr/>
          <p:nvPr/>
        </p:nvGrpSpPr>
        <p:grpSpPr>
          <a:xfrm>
            <a:off x="8275717" y="-8334"/>
            <a:ext cx="986328" cy="246221"/>
            <a:chOff x="7797498" y="13411"/>
            <a:chExt cx="986328" cy="246221"/>
          </a:xfrm>
        </p:grpSpPr>
        <p:sp>
          <p:nvSpPr>
            <p:cNvPr id="39" name="正方形/長方形 38"/>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0" name="テキスト ボックス 48"/>
            <p:cNvSpPr txBox="1"/>
            <p:nvPr/>
          </p:nvSpPr>
          <p:spPr>
            <a:xfrm>
              <a:off x="7797498" y="13411"/>
              <a:ext cx="986328" cy="246221"/>
            </a:xfrm>
            <a:prstGeom prst="rect">
              <a:avLst/>
            </a:prstGeom>
            <a:noFill/>
            <a:ln>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3B6842A-D819-4A9B-81B7-3A15B2FBDA3C}"/>
</file>

<file path=customXml/itemProps2.xml><?xml version="1.0" encoding="utf-8"?>
<ds:datastoreItem xmlns:ds="http://schemas.openxmlformats.org/officeDocument/2006/customXml" ds:itemID="{C2F0A060-91B1-48DF-AA9D-F867AF6A5C8C}"/>
</file>

<file path=customXml/itemProps3.xml><?xml version="1.0" encoding="utf-8"?>
<ds:datastoreItem xmlns:ds="http://schemas.openxmlformats.org/officeDocument/2006/customXml" ds:itemID="{F519D568-549C-416C-AF28-A88788AC0C32}"/>
</file>

<file path=docProps/app.xml><?xml version="1.0" encoding="utf-8"?>
<Properties xmlns="http://schemas.openxmlformats.org/officeDocument/2006/extended-properties" xmlns:vt="http://schemas.openxmlformats.org/officeDocument/2006/docPropsVTypes">
  <TotalTime>2121</TotalTime>
  <Words>746</Words>
  <Application>Microsoft Office PowerPoint</Application>
  <PresentationFormat>画面に合わせる (4:3)</PresentationFormat>
  <Paragraphs>58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HOSTNAME</cp:lastModifiedBy>
  <cp:revision>88</cp:revision>
  <cp:lastPrinted>2015-02-09T02:43:20Z</cp:lastPrinted>
  <dcterms:created xsi:type="dcterms:W3CDTF">2014-12-08T01:25:11Z</dcterms:created>
  <dcterms:modified xsi:type="dcterms:W3CDTF">2015-02-09T02:48:14Z</dcterms:modified>
</cp:coreProperties>
</file>