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3D29744-FFF6-4B73-BB61-7E6D97E7ECC6}">
          <p14:sldIdLst>
            <p14:sldId id="260"/>
          </p14:sldIdLst>
        </p14:section>
        <p14:section name="old" id="{AB1AD203-9F34-44AB-8EFD-FB33FEB93D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98" autoAdjust="0"/>
    <p:restoredTop sz="94660"/>
  </p:normalViewPr>
  <p:slideViewPr>
    <p:cSldViewPr>
      <p:cViewPr>
        <p:scale>
          <a:sx n="100" d="100"/>
          <a:sy n="100" d="100"/>
        </p:scale>
        <p:origin x="-39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3976565" y="5504656"/>
            <a:ext cx="5157119" cy="1236712"/>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3967358" y="1632586"/>
            <a:ext cx="5166326" cy="3744598"/>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3942891" y="1758245"/>
            <a:ext cx="5237621" cy="3747180"/>
          </a:xfrm>
          <a:prstGeom prst="rect">
            <a:avLst/>
          </a:prstGeom>
          <a:noFill/>
        </p:spPr>
        <p:txBody>
          <a:bodyPr wrap="square" rtlCol="0">
            <a:spAutoFit/>
          </a:bodyPr>
          <a:lstStyle/>
          <a:p>
            <a:pPr algn="just">
              <a:lnSpc>
                <a:spcPts val="1071"/>
              </a:lnSpc>
            </a:pPr>
            <a:r>
              <a:rPr lang="en-US"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土木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流域下水道（土木構造物）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維持管理指針」を作成</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処理施設等土木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構造物の管理水準</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と点検</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調査</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、補修、更新等維持管理内容を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明確化する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設備  ・機械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内部等、不可視部分に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対して分解</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着実に実施する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・非常設備</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の点検は、管理運転時における状態監視に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努め、点検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データの蓄積、可能な範囲</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で傾向管理を実施する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・予見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できない故障発生時の即時復旧のために、部品供給状況の把握に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設備  ・民間</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プラント</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設備に</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おける維持管理</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手法も参考</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し、維持管理に</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取組んでいく</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設備</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設備は基本的に状態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監視型、電気</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設備は時間計画型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による維持管理を行う</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・雨水</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ポンプ駆動用エンジンは、適正な</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状態監視型</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での維持</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管理に</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努めた上で、更新は部品供給状況を見極め</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設置後</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を目途に更新する時間</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計画型を導入</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p>
          <a:p>
            <a:pPr lvl="0" algn="just">
              <a:lnSpc>
                <a:spcPts val="12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重点</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設定</a:t>
            </a: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「リスクに着目した重点化」</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・重点化</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・優先順位は、不具合発生の可能性と社会的</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影響度から</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・不具合</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発生の可能性</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は健全度と経過</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年数から評価</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　社会的</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影響度の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指標は分野毎で設定する</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・外部</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委託の点検結果報告等に対する</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留意点について整理し、見落としのない確実な維持管理につなげる</a:t>
            </a: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データについて、活用</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する視点での蓄積と管理への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取り組み、状態を適切に評価できるようにつなげる</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900" b="1" u="sng" kern="100" dirty="0" smtClean="0">
                <a:latin typeface="Georgia"/>
                <a:ea typeface="Meiryo UI"/>
                <a:cs typeface="Times New Roman"/>
              </a:rPr>
              <a:t>維持管理を見通した新設工事上の工夫、新た</a:t>
            </a:r>
            <a:r>
              <a:rPr lang="ja-JP" altLang="en-US" sz="900" b="1" u="sng" kern="100" dirty="0">
                <a:latin typeface="Georgia"/>
                <a:ea typeface="Meiryo UI"/>
                <a:cs typeface="Times New Roman"/>
              </a:rPr>
              <a:t>な技術、材料、工法の活用と促進</a:t>
            </a:r>
            <a:r>
              <a:rPr lang="ja-JP" altLang="en-US" sz="900" b="1" u="sng" kern="100" dirty="0" smtClean="0">
                <a:latin typeface="Georgia"/>
                <a:ea typeface="Meiryo UI"/>
                <a:cs typeface="Times New Roman"/>
              </a:rPr>
              <a:t>策</a:t>
            </a:r>
          </a:p>
          <a:p>
            <a:pPr lvl="0" algn="just">
              <a:lnSpc>
                <a:spcPts val="1200"/>
              </a:lnSpc>
            </a:pP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下水　・技術</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進歩が顕著であり、建設や更新時に最新技術導入するため</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の新技術</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採用手法を</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整理し導入の検討を行う</a:t>
            </a: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　・危機</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管理を考慮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した更新・新設</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あり方を整理し、更新等を行う</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3957835" y="710671"/>
            <a:ext cx="5176640" cy="780843"/>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等設備部会　長寿命化計画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1" name="図 5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04448" y="97582"/>
            <a:ext cx="422094" cy="307777"/>
          </a:xfrm>
          <a:prstGeom prst="rect">
            <a:avLst/>
          </a:prstGeom>
          <a:noFill/>
          <a:ln>
            <a:noFill/>
          </a:ln>
          <a:effectLst/>
        </p:spPr>
      </p:pic>
      <p:grpSp>
        <p:nvGrpSpPr>
          <p:cNvPr id="52" name="グループ化 51"/>
          <p:cNvGrpSpPr/>
          <p:nvPr/>
        </p:nvGrpSpPr>
        <p:grpSpPr>
          <a:xfrm>
            <a:off x="134027" y="4436094"/>
            <a:ext cx="3633740" cy="242194"/>
            <a:chOff x="134027" y="3762869"/>
            <a:chExt cx="3633740" cy="242194"/>
          </a:xfrm>
        </p:grpSpPr>
        <p:sp>
          <p:nvSpPr>
            <p:cNvPr id="53" name="二等辺三角形 52"/>
            <p:cNvSpPr/>
            <p:nvPr/>
          </p:nvSpPr>
          <p:spPr>
            <a:xfrm rot="10800000">
              <a:off x="134027" y="3762869"/>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54" name="テキスト ボックス 2"/>
            <p:cNvSpPr txBox="1">
              <a:spLocks noChangeArrowheads="1"/>
            </p:cNvSpPr>
            <p:nvPr/>
          </p:nvSpPr>
          <p:spPr bwMode="auto">
            <a:xfrm rot="10800000" flipV="1">
              <a:off x="1514282" y="3786397"/>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grpSp>
      <p:sp>
        <p:nvSpPr>
          <p:cNvPr id="5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56" name="角丸四角形 55"/>
          <p:cNvSpPr/>
          <p:nvPr/>
        </p:nvSpPr>
        <p:spPr>
          <a:xfrm>
            <a:off x="114556" y="1070231"/>
            <a:ext cx="3653211" cy="1819402"/>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57" name="テキスト ボックス 56"/>
          <p:cNvSpPr txBox="1"/>
          <p:nvPr/>
        </p:nvSpPr>
        <p:spPr>
          <a:xfrm>
            <a:off x="89468" y="1067832"/>
            <a:ext cx="3678299" cy="1785104"/>
          </a:xfrm>
          <a:prstGeom prst="rect">
            <a:avLst/>
          </a:prstGeom>
          <a:noFill/>
        </p:spPr>
        <p:txBody>
          <a:bodyPr wrap="square" rtlCol="0">
            <a:spAutoFit/>
          </a:bodyPr>
          <a:lstStyle/>
          <a:p>
            <a:pPr algn="just">
              <a:lnSpc>
                <a:spcPts val="1200"/>
              </a:lnSpc>
              <a:spcAft>
                <a:spcPts val="0"/>
              </a:spcAft>
            </a:pPr>
            <a:r>
              <a:rPr lang="ja-JP" altLang="en-US" sz="1000" b="1" u="sng" kern="100" dirty="0" smtClean="0">
                <a:ea typeface="Meiryo UI"/>
                <a:cs typeface="Times New Roman"/>
              </a:rPr>
              <a:t>◇</a:t>
            </a:r>
            <a:r>
              <a:rPr lang="en-US" altLang="ja-JP" sz="1000" b="1" u="sng" kern="100" dirty="0" smtClean="0">
                <a:ea typeface="Meiryo UI"/>
                <a:cs typeface="Times New Roman"/>
              </a:rPr>
              <a:t>【</a:t>
            </a:r>
            <a:r>
              <a:rPr lang="ja-JP" altLang="en-US" sz="1000" b="1" u="sng" kern="100" dirty="0" smtClean="0">
                <a:ea typeface="Meiryo UI"/>
                <a:cs typeface="Times New Roman"/>
              </a:rPr>
              <a:t>下水道（土木・設備）</a:t>
            </a:r>
            <a:r>
              <a:rPr lang="en-US" altLang="ja-JP" sz="1000" b="1" u="sng" kern="100" dirty="0" smtClean="0">
                <a:ea typeface="Meiryo UI"/>
                <a:cs typeface="Times New Roman"/>
              </a:rPr>
              <a:t>】</a:t>
            </a:r>
            <a:endParaRPr lang="ja-JP" altLang="ja-JP" sz="1000" kern="100" dirty="0" smtClean="0">
              <a:effectLst/>
              <a:ea typeface="HG明朝B"/>
              <a:cs typeface="Times New Roman"/>
            </a:endParaRPr>
          </a:p>
          <a:p>
            <a:pPr algn="just">
              <a:lnSpc>
                <a:spcPts val="1200"/>
              </a:lnSpc>
              <a:spcAft>
                <a:spcPts val="0"/>
              </a:spcAft>
            </a:pPr>
            <a:r>
              <a:rPr lang="ja-JP" altLang="en-US" sz="900" kern="100" dirty="0">
                <a:ea typeface="Meiryo UI"/>
                <a:cs typeface="Times New Roman"/>
              </a:rPr>
              <a:t>・都市機能を支える重要なライフラインである大阪府の下水道普及率は</a:t>
            </a:r>
            <a:r>
              <a:rPr lang="ja-JP" altLang="en-US" sz="900" kern="100" dirty="0" smtClean="0">
                <a:ea typeface="Meiryo UI"/>
                <a:cs typeface="Times New Roman"/>
              </a:rPr>
              <a:t>全国　</a:t>
            </a:r>
            <a:endParaRPr lang="en-US" altLang="ja-JP" sz="900" kern="100" dirty="0" smtClean="0">
              <a:ea typeface="Meiryo UI"/>
              <a:cs typeface="Times New Roman"/>
            </a:endParaRPr>
          </a:p>
          <a:p>
            <a:pPr algn="just">
              <a:lnSpc>
                <a:spcPts val="1200"/>
              </a:lnSpc>
              <a:spcAft>
                <a:spcPts val="0"/>
              </a:spcAft>
            </a:pPr>
            <a:r>
              <a:rPr lang="en-US" altLang="ja-JP" sz="900" kern="100" dirty="0">
                <a:ea typeface="Meiryo UI"/>
                <a:cs typeface="Times New Roman"/>
              </a:rPr>
              <a:t> </a:t>
            </a:r>
            <a:r>
              <a:rPr lang="ja-JP" altLang="en-US" sz="900" kern="100" dirty="0">
                <a:ea typeface="Meiryo UI"/>
                <a:cs typeface="Times New Roman"/>
              </a:rPr>
              <a:t> </a:t>
            </a:r>
            <a:r>
              <a:rPr lang="ja-JP" altLang="en-US" sz="900" kern="100" dirty="0" smtClean="0">
                <a:ea typeface="Meiryo UI"/>
                <a:cs typeface="Times New Roman"/>
              </a:rPr>
              <a:t>平均</a:t>
            </a:r>
            <a:r>
              <a:rPr lang="ja-JP" altLang="en-US" sz="900" kern="100" dirty="0">
                <a:ea typeface="Meiryo UI"/>
                <a:cs typeface="Times New Roman"/>
              </a:rPr>
              <a:t>と比べても</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高い水準であるが、昭和</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年に事業着手以来、約</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900" kern="100" dirty="0" smtClean="0">
                <a:ea typeface="Meiryo UI"/>
                <a:cs typeface="Times New Roman"/>
              </a:rPr>
              <a:t>経 </a:t>
            </a:r>
            <a:endParaRPr lang="en-US" altLang="ja-JP" sz="900" kern="100" dirty="0" smtClean="0">
              <a:ea typeface="Meiryo UI"/>
              <a:cs typeface="Times New Roman"/>
            </a:endParaRPr>
          </a:p>
          <a:p>
            <a:pPr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en-US" sz="900" kern="100" dirty="0" smtClean="0">
                <a:ea typeface="Meiryo UI"/>
                <a:cs typeface="Times New Roman"/>
              </a:rPr>
              <a:t>過し</a:t>
            </a:r>
            <a:r>
              <a:rPr lang="ja-JP" altLang="en-US" sz="900" kern="100" dirty="0">
                <a:ea typeface="Meiryo UI"/>
                <a:cs typeface="Times New Roman"/>
              </a:rPr>
              <a:t>、現有施設においては、高齢化した下水管渠や施設が</a:t>
            </a:r>
            <a:r>
              <a:rPr lang="ja-JP" altLang="en-US" sz="900" kern="100" dirty="0" smtClean="0">
                <a:ea typeface="Meiryo UI"/>
                <a:cs typeface="Times New Roman"/>
              </a:rPr>
              <a:t>多い</a:t>
            </a:r>
            <a:endParaRPr lang="ja-JP" altLang="en-US" sz="900" kern="100" dirty="0">
              <a:ea typeface="Meiryo UI"/>
              <a:cs typeface="Times New Roman"/>
            </a:endParaRPr>
          </a:p>
          <a:p>
            <a:pPr algn="just">
              <a:lnSpc>
                <a:spcPts val="1200"/>
              </a:lnSpc>
              <a:spcAft>
                <a:spcPts val="0"/>
              </a:spcAft>
            </a:pPr>
            <a:r>
              <a:rPr lang="ja-JP" altLang="en-US" sz="1000" b="1" u="sng" kern="100" dirty="0" smtClean="0">
                <a:ea typeface="Meiryo UI"/>
                <a:cs typeface="Times New Roman"/>
              </a:rPr>
              <a:t>◇</a:t>
            </a:r>
            <a:r>
              <a:rPr lang="en-US" altLang="ja-JP" sz="1000" b="1" u="sng" kern="100" dirty="0" smtClean="0">
                <a:ea typeface="Meiryo UI"/>
                <a:cs typeface="Times New Roman"/>
              </a:rPr>
              <a:t>【</a:t>
            </a:r>
            <a:r>
              <a:rPr lang="ja-JP" altLang="en-US" sz="1000" b="1" u="sng" kern="100" dirty="0" smtClean="0">
                <a:ea typeface="Meiryo UI"/>
                <a:cs typeface="Times New Roman"/>
              </a:rPr>
              <a:t>河川（設備）</a:t>
            </a:r>
            <a:r>
              <a:rPr lang="en-US" altLang="ja-JP" sz="1000" b="1" u="sng" kern="100" dirty="0" smtClean="0">
                <a:ea typeface="Meiryo UI"/>
                <a:cs typeface="Times New Roman"/>
              </a:rPr>
              <a:t>】</a:t>
            </a:r>
          </a:p>
          <a:p>
            <a:pPr>
              <a:lnSpc>
                <a:spcPts val="1200"/>
              </a:lnSpc>
            </a:pPr>
            <a:r>
              <a:rPr lang="ja-JP" altLang="en-US" sz="900" kern="100" dirty="0" smtClean="0">
                <a:ea typeface="Meiryo UI"/>
                <a:cs typeface="Times New Roman"/>
              </a:rPr>
              <a:t>・</a:t>
            </a:r>
            <a:r>
              <a:rPr lang="ja-JP" altLang="en-US" sz="900" kern="100" dirty="0">
                <a:ea typeface="Meiryo UI"/>
                <a:cs typeface="Times New Roman"/>
              </a:rPr>
              <a:t>供用後</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a:ea typeface="Meiryo UI"/>
                <a:cs typeface="Times New Roman"/>
              </a:rPr>
              <a:t>年以上経過した施設が多く、高齢化による信頼性の低下が</a:t>
            </a:r>
            <a:r>
              <a:rPr lang="ja-JP" altLang="en-US" sz="900" kern="100" dirty="0" smtClean="0">
                <a:ea typeface="Meiryo UI"/>
                <a:cs typeface="Times New Roman"/>
              </a:rPr>
              <a:t>懸念</a:t>
            </a:r>
            <a:endParaRPr lang="en-US" altLang="ja-JP" sz="900" kern="100" dirty="0" smtClean="0">
              <a:ea typeface="Meiryo UI"/>
              <a:cs typeface="Times New Roman"/>
            </a:endParaRPr>
          </a:p>
          <a:p>
            <a:pPr>
              <a:lnSpc>
                <a:spcPts val="1200"/>
              </a:lnSpc>
            </a:pPr>
            <a:r>
              <a:rPr lang="en-US" altLang="ja-JP" sz="900" kern="100" dirty="0">
                <a:ea typeface="Meiryo UI"/>
                <a:cs typeface="Times New Roman"/>
              </a:rPr>
              <a:t> </a:t>
            </a:r>
            <a:r>
              <a:rPr lang="en-US" altLang="ja-JP" sz="900" kern="100" dirty="0" smtClean="0">
                <a:ea typeface="Meiryo UI"/>
                <a:cs typeface="Times New Roman"/>
              </a:rPr>
              <a:t>  </a:t>
            </a:r>
            <a:r>
              <a:rPr lang="ja-JP" altLang="en-US" sz="900" kern="100" dirty="0" smtClean="0">
                <a:ea typeface="Meiryo UI"/>
                <a:cs typeface="Times New Roman"/>
              </a:rPr>
              <a:t>される</a:t>
            </a:r>
            <a:endParaRPr lang="ja-JP" altLang="en-US" sz="900" kern="100" dirty="0">
              <a:ea typeface="Meiryo UI"/>
              <a:cs typeface="Times New Roman"/>
            </a:endParaRPr>
          </a:p>
          <a:p>
            <a:pPr lvl="0" algn="just">
              <a:lnSpc>
                <a:spcPts val="1200"/>
              </a:lnSpc>
            </a:pPr>
            <a:r>
              <a:rPr lang="ja-JP" altLang="en-US" sz="1000" b="1" u="sng" kern="100" dirty="0">
                <a:solidFill>
                  <a:prstClr val="black"/>
                </a:solidFill>
                <a:ea typeface="Meiryo UI"/>
                <a:cs typeface="Times New Roman"/>
              </a:rPr>
              <a:t>◇</a:t>
            </a:r>
            <a:r>
              <a:rPr lang="en-US" altLang="ja-JP" sz="1000" b="1" u="sng" kern="100" dirty="0" smtClean="0">
                <a:solidFill>
                  <a:prstClr val="black"/>
                </a:solidFill>
                <a:ea typeface="Meiryo UI"/>
                <a:cs typeface="Times New Roman"/>
              </a:rPr>
              <a:t>【</a:t>
            </a:r>
            <a:r>
              <a:rPr lang="ja-JP" altLang="en-US" sz="1000" b="1" u="sng" kern="100" dirty="0" smtClean="0">
                <a:solidFill>
                  <a:prstClr val="black"/>
                </a:solidFill>
                <a:ea typeface="Meiryo UI"/>
                <a:cs typeface="Times New Roman"/>
              </a:rPr>
              <a:t>港湾海岸（</a:t>
            </a:r>
            <a:r>
              <a:rPr lang="ja-JP" altLang="en-US" sz="1000" b="1" u="sng" kern="100" dirty="0">
                <a:solidFill>
                  <a:prstClr val="black"/>
                </a:solidFill>
                <a:ea typeface="Meiryo UI"/>
                <a:cs typeface="Times New Roman"/>
              </a:rPr>
              <a:t>設備）</a:t>
            </a:r>
            <a:r>
              <a:rPr lang="en-US" altLang="ja-JP" sz="1000" b="1" u="sng" kern="100" dirty="0">
                <a:solidFill>
                  <a:prstClr val="black"/>
                </a:solidFill>
                <a:ea typeface="Meiryo UI"/>
                <a:cs typeface="Times New Roman"/>
              </a:rPr>
              <a:t>】</a:t>
            </a:r>
          </a:p>
          <a:p>
            <a:pPr>
              <a:lnSpc>
                <a:spcPts val="1200"/>
              </a:lnSpc>
            </a:pPr>
            <a:r>
              <a:rPr lang="ja-JP" altLang="en-US" sz="900" kern="100" dirty="0">
                <a:solidFill>
                  <a:prstClr val="black"/>
                </a:solidFill>
                <a:ea typeface="Meiryo UI"/>
                <a:cs typeface="Times New Roman"/>
              </a:rPr>
              <a:t>・管理する</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74km</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の海岸線上に点在する水門・樋門・門扉などの重要な</a:t>
            </a:r>
            <a:r>
              <a:rPr lang="ja-JP" altLang="en-US"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防災</a:t>
            </a:r>
            <a:endParaRPr lang="en-US"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は、建設後</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年以上経過した設備が</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超</a:t>
            </a:r>
            <a:r>
              <a:rPr lang="ja-JP" altLang="en-US" sz="900" kern="100" dirty="0">
                <a:solidFill>
                  <a:prstClr val="black"/>
                </a:solidFill>
                <a:ea typeface="Meiryo UI"/>
                <a:cs typeface="Times New Roman"/>
              </a:rPr>
              <a:t>と高齢化が進んでおり</a:t>
            </a:r>
            <a:r>
              <a:rPr lang="ja-JP" altLang="en-US" sz="900" kern="100" dirty="0" smtClean="0">
                <a:solidFill>
                  <a:prstClr val="black"/>
                </a:solidFill>
                <a:ea typeface="Meiryo UI"/>
                <a:cs typeface="Times New Roman"/>
              </a:rPr>
              <a:t>、</a:t>
            </a:r>
            <a:endParaRPr lang="en-US" altLang="ja-JP" sz="900" kern="100" dirty="0" smtClean="0">
              <a:solidFill>
                <a:prstClr val="black"/>
              </a:solidFill>
              <a:ea typeface="Meiryo UI"/>
              <a:cs typeface="Times New Roman"/>
            </a:endParaRPr>
          </a:p>
          <a:p>
            <a:pPr>
              <a:lnSpc>
                <a:spcPts val="1200"/>
              </a:lnSpc>
            </a:pPr>
            <a:r>
              <a:rPr lang="ja-JP" altLang="en-US" sz="900" kern="100" dirty="0">
                <a:solidFill>
                  <a:prstClr val="black"/>
                </a:solidFill>
                <a:ea typeface="Meiryo UI"/>
                <a:cs typeface="Times New Roman"/>
              </a:rPr>
              <a:t>　</a:t>
            </a:r>
            <a:r>
              <a:rPr lang="ja-JP" altLang="en-US" sz="900" kern="100" dirty="0" smtClean="0">
                <a:solidFill>
                  <a:prstClr val="black"/>
                </a:solidFill>
                <a:ea typeface="Meiryo UI"/>
                <a:cs typeface="Times New Roman"/>
              </a:rPr>
              <a:t>信頼性</a:t>
            </a:r>
            <a:r>
              <a:rPr lang="ja-JP" altLang="en-US" sz="900" kern="100" dirty="0">
                <a:solidFill>
                  <a:prstClr val="black"/>
                </a:solidFill>
                <a:ea typeface="Meiryo UI"/>
                <a:cs typeface="Times New Roman"/>
              </a:rPr>
              <a:t>の低下が懸念</a:t>
            </a:r>
            <a:r>
              <a:rPr lang="ja-JP" altLang="en-US" sz="900" kern="100" dirty="0" smtClean="0">
                <a:solidFill>
                  <a:prstClr val="black"/>
                </a:solidFill>
                <a:ea typeface="Meiryo UI"/>
                <a:cs typeface="Times New Roman"/>
              </a:rPr>
              <a:t>される</a:t>
            </a:r>
            <a:endParaRPr lang="ja-JP" altLang="en-US" sz="900" kern="100" dirty="0">
              <a:solidFill>
                <a:prstClr val="black"/>
              </a:solidFill>
              <a:ea typeface="Meiryo UI"/>
              <a:cs typeface="Times New Roman"/>
            </a:endParaRPr>
          </a:p>
        </p:txBody>
      </p:sp>
      <p:sp>
        <p:nvSpPr>
          <p:cNvPr id="58" name="角丸四角形 57"/>
          <p:cNvSpPr/>
          <p:nvPr/>
        </p:nvSpPr>
        <p:spPr>
          <a:xfrm>
            <a:off x="89469" y="6118696"/>
            <a:ext cx="3678298" cy="576064"/>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59" name="テキスト ボックス 58"/>
          <p:cNvSpPr txBox="1"/>
          <p:nvPr/>
        </p:nvSpPr>
        <p:spPr>
          <a:xfrm>
            <a:off x="89468" y="6127080"/>
            <a:ext cx="3678299" cy="400110"/>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en-US" altLang="ja-JP" sz="1000" b="1" u="sng" kern="100" dirty="0">
                <a:ea typeface="Meiryo UI"/>
                <a:cs typeface="Times New Roman"/>
              </a:rPr>
              <a:t>【</a:t>
            </a:r>
            <a:r>
              <a:rPr lang="ja-JP" altLang="en-US" sz="1000" b="1" u="sng" kern="100" dirty="0">
                <a:ea typeface="Meiryo UI"/>
                <a:cs typeface="Times New Roman"/>
              </a:rPr>
              <a:t>下水道（設備）・河川（設備）・港湾海岸（設備）</a:t>
            </a:r>
            <a:r>
              <a:rPr lang="en-US" altLang="ja-JP" sz="1000" b="1" u="sng" kern="100" dirty="0" smtClean="0">
                <a:ea typeface="Meiryo UI"/>
                <a:cs typeface="Times New Roman"/>
              </a:rPr>
              <a:t>】</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a:t>
            </a:r>
            <a:r>
              <a:rPr lang="ja-JP" altLang="en-US" sz="900" kern="100" dirty="0">
                <a:ea typeface="Meiryo UI"/>
                <a:cs typeface="Times New Roman"/>
              </a:rPr>
              <a:t>設備の</a:t>
            </a:r>
            <a:r>
              <a:rPr lang="ja-JP" altLang="en-US" sz="900" kern="100" dirty="0" smtClean="0">
                <a:ea typeface="Meiryo UI"/>
                <a:cs typeface="Times New Roman"/>
              </a:rPr>
              <a:t>維持</a:t>
            </a:r>
            <a:r>
              <a:rPr lang="ja-JP" altLang="en-US" sz="900" kern="100" dirty="0">
                <a:ea typeface="Meiryo UI"/>
                <a:cs typeface="Times New Roman"/>
              </a:rPr>
              <a:t>管理業務の実施体制と契約</a:t>
            </a:r>
            <a:r>
              <a:rPr lang="ja-JP" altLang="en-US" sz="900" kern="100" dirty="0" smtClean="0">
                <a:ea typeface="Meiryo UI"/>
                <a:cs typeface="Times New Roman"/>
              </a:rPr>
              <a:t>手法について、整理が必要である</a:t>
            </a:r>
            <a:endParaRPr lang="ja-JP" altLang="en-US" sz="900" kern="100" dirty="0">
              <a:ea typeface="Meiryo UI"/>
              <a:cs typeface="Times New Roman"/>
            </a:endParaRPr>
          </a:p>
        </p:txBody>
      </p:sp>
      <p:sp>
        <p:nvSpPr>
          <p:cNvPr id="60" name="角丸四角形 59"/>
          <p:cNvSpPr/>
          <p:nvPr/>
        </p:nvSpPr>
        <p:spPr>
          <a:xfrm>
            <a:off x="89469" y="3098466"/>
            <a:ext cx="3678298" cy="1270334"/>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61" name="テキスト ボックス 60"/>
          <p:cNvSpPr txBox="1"/>
          <p:nvPr/>
        </p:nvSpPr>
        <p:spPr>
          <a:xfrm>
            <a:off x="89468" y="3098466"/>
            <a:ext cx="3633740" cy="1323439"/>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a:t>
            </a:r>
            <a:r>
              <a:rPr lang="en-US" altLang="ja-JP" sz="1000" b="1" u="sng" kern="100" dirty="0" smtClean="0">
                <a:effectLst/>
                <a:ea typeface="Meiryo UI"/>
                <a:cs typeface="Times New Roman"/>
              </a:rPr>
              <a:t>【</a:t>
            </a:r>
            <a:r>
              <a:rPr lang="ja-JP" altLang="en-US" sz="1000" b="1" u="sng" kern="100" dirty="0" smtClean="0">
                <a:effectLst/>
                <a:ea typeface="Meiryo UI"/>
                <a:cs typeface="Times New Roman"/>
              </a:rPr>
              <a:t>下水道（土木・設備）</a:t>
            </a:r>
            <a:r>
              <a:rPr lang="en-US" altLang="ja-JP" sz="1000" b="1" u="sng" kern="100" dirty="0" smtClean="0">
                <a:effectLst/>
                <a:ea typeface="Meiryo UI"/>
                <a:cs typeface="Times New Roman"/>
              </a:rPr>
              <a:t>】</a:t>
            </a:r>
            <a:endParaRPr lang="ja-JP" altLang="ja-JP" sz="1000" kern="100" dirty="0" smtClean="0">
              <a:effectLst/>
              <a:ea typeface="HG明朝B"/>
              <a:cs typeface="Times New Roman"/>
            </a:endParaRPr>
          </a:p>
          <a:p>
            <a:pPr>
              <a:lnSpc>
                <a:spcPts val="1200"/>
              </a:lnSpc>
              <a:spcAft>
                <a:spcPts val="0"/>
              </a:spcAft>
            </a:pPr>
            <a:r>
              <a:rPr lang="ja-JP" altLang="en-US" sz="900" kern="100" dirty="0">
                <a:solidFill>
                  <a:prstClr val="black"/>
                </a:solidFill>
                <a:ea typeface="Meiryo UI"/>
                <a:cs typeface="Times New Roman"/>
              </a:rPr>
              <a:t>・下水道経営ビジョンを策定（維持管理の重点化）（</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900" kern="100" dirty="0" smtClean="0">
                <a:solidFill>
                  <a:prstClr val="black"/>
                </a:solidFill>
                <a:ea typeface="Meiryo UI"/>
                <a:cs typeface="Times New Roman"/>
              </a:rPr>
              <a:t>）</a:t>
            </a:r>
            <a:endParaRPr lang="en-US" altLang="ja-JP" sz="900" kern="100" dirty="0" smtClean="0">
              <a:solidFill>
                <a:prstClr val="black"/>
              </a:solidFill>
              <a:ea typeface="Meiryo UI"/>
              <a:cs typeface="Times New Roman"/>
            </a:endParaRPr>
          </a:p>
          <a:p>
            <a:pPr>
              <a:lnSpc>
                <a:spcPts val="1200"/>
              </a:lnSpc>
              <a:spcAft>
                <a:spcPts val="0"/>
              </a:spcAft>
            </a:pPr>
            <a:r>
              <a:rPr lang="ja-JP" altLang="en-US" sz="900" kern="100" dirty="0">
                <a:solidFill>
                  <a:prstClr val="black"/>
                </a:solidFill>
                <a:ea typeface="Meiryo UI"/>
                <a:cs typeface="Times New Roman"/>
              </a:rPr>
              <a:t>・国の手引きに基づき下水道長寿命化計画を策定（</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ja-JP" sz="1000" b="1" u="sng" kern="100" dirty="0" smtClean="0">
                <a:effectLst/>
                <a:ea typeface="Meiryo UI"/>
                <a:cs typeface="Times New Roman"/>
              </a:rPr>
              <a:t>◇</a:t>
            </a:r>
            <a:r>
              <a:rPr lang="en-US" altLang="ja-JP" sz="1000" b="1" u="sng" kern="100" dirty="0" smtClean="0">
                <a:effectLst/>
                <a:ea typeface="Meiryo UI"/>
                <a:cs typeface="Times New Roman"/>
              </a:rPr>
              <a:t>【</a:t>
            </a:r>
            <a:r>
              <a:rPr lang="ja-JP" altLang="en-US" sz="1000" b="1" u="sng" kern="100" dirty="0" smtClean="0">
                <a:effectLst/>
                <a:ea typeface="Meiryo UI"/>
                <a:cs typeface="Times New Roman"/>
              </a:rPr>
              <a:t>河川（設備</a:t>
            </a:r>
            <a:r>
              <a:rPr lang="ja-JP" altLang="ja-JP" sz="1000" b="1" u="sng" kern="100" dirty="0" smtClean="0">
                <a:effectLst/>
                <a:ea typeface="Meiryo UI"/>
                <a:cs typeface="Times New Roman"/>
              </a:rPr>
              <a:t>）</a:t>
            </a:r>
            <a:r>
              <a:rPr lang="en-US" altLang="ja-JP" sz="1000" b="1" u="sng" kern="100" dirty="0" smtClean="0">
                <a:effectLst/>
                <a:ea typeface="Meiryo UI"/>
                <a:cs typeface="Times New Roman"/>
              </a:rPr>
              <a:t>】</a:t>
            </a:r>
          </a:p>
          <a:p>
            <a:pPr>
              <a:lnSpc>
                <a:spcPts val="1200"/>
              </a:lnSpc>
              <a:spcAft>
                <a:spcPts val="0"/>
              </a:spcAft>
            </a:pPr>
            <a:r>
              <a:rPr lang="ja-JP" altLang="en-US" sz="900" kern="100" dirty="0">
                <a:solidFill>
                  <a:prstClr val="black"/>
                </a:solidFill>
                <a:ea typeface="Meiryo UI"/>
                <a:cs typeface="Times New Roman"/>
              </a:rPr>
              <a:t>・国のマニュアルに基づき機場毎の長寿命化計画を順次策定</a:t>
            </a:r>
            <a:r>
              <a:rPr lang="en-US" altLang="ja-JP" sz="900" kern="100" dirty="0">
                <a:solidFill>
                  <a:prstClr val="black"/>
                </a:solidFill>
                <a:ea typeface="Meiryo UI"/>
                <a:cs typeface="Times New Roman"/>
              </a:rPr>
              <a:t>(</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H21</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prstClr val="black"/>
                </a:solidFill>
                <a:ea typeface="Meiryo UI"/>
                <a:cs typeface="Times New Roman"/>
              </a:rPr>
              <a:t>)</a:t>
            </a:r>
          </a:p>
          <a:p>
            <a:pPr>
              <a:lnSpc>
                <a:spcPts val="1200"/>
              </a:lnSpc>
              <a:spcAft>
                <a:spcPts val="0"/>
              </a:spcAft>
            </a:pPr>
            <a:r>
              <a:rPr lang="ja-JP" altLang="en-US" sz="900" kern="100" dirty="0">
                <a:solidFill>
                  <a:prstClr val="black"/>
                </a:solidFill>
                <a:ea typeface="Meiryo UI"/>
                <a:cs typeface="Times New Roman"/>
              </a:rPr>
              <a:t>・施設の長寿命化に資する予防保全対策等を強化（</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prstClr val="black"/>
                </a:solidFill>
                <a:ea typeface="Meiryo UI"/>
                <a:cs typeface="Times New Roman"/>
              </a:rPr>
              <a:t>）</a:t>
            </a:r>
            <a:endParaRPr lang="en-US" altLang="ja-JP" sz="1000" b="1" u="sng" kern="100" dirty="0" smtClean="0">
              <a:effectLst/>
              <a:ea typeface="Meiryo UI"/>
              <a:cs typeface="Times New Roman"/>
            </a:endParaRPr>
          </a:p>
          <a:p>
            <a:pPr lvl="0">
              <a:lnSpc>
                <a:spcPts val="1200"/>
              </a:lnSpc>
            </a:pPr>
            <a:r>
              <a:rPr lang="ja-JP" altLang="ja-JP" sz="1000" b="1" u="sng" kern="100" dirty="0">
                <a:solidFill>
                  <a:prstClr val="black"/>
                </a:solidFill>
                <a:ea typeface="Meiryo UI"/>
                <a:cs typeface="Times New Roman"/>
              </a:rPr>
              <a:t>◇</a:t>
            </a:r>
            <a:r>
              <a:rPr lang="en-US" altLang="ja-JP" sz="1000" b="1" u="sng" kern="100" dirty="0" smtClean="0">
                <a:solidFill>
                  <a:prstClr val="black"/>
                </a:solidFill>
                <a:ea typeface="Meiryo UI"/>
                <a:cs typeface="Times New Roman"/>
              </a:rPr>
              <a:t>【</a:t>
            </a:r>
            <a:r>
              <a:rPr lang="ja-JP" altLang="en-US" sz="1000" b="1" u="sng" kern="100" dirty="0" smtClean="0">
                <a:solidFill>
                  <a:prstClr val="black"/>
                </a:solidFill>
                <a:ea typeface="Meiryo UI"/>
                <a:cs typeface="Times New Roman"/>
              </a:rPr>
              <a:t>港湾海岸（</a:t>
            </a:r>
            <a:r>
              <a:rPr lang="ja-JP" altLang="en-US" sz="1000" b="1" u="sng" kern="100" dirty="0">
                <a:solidFill>
                  <a:prstClr val="black"/>
                </a:solidFill>
                <a:ea typeface="Meiryo UI"/>
                <a:cs typeface="Times New Roman"/>
              </a:rPr>
              <a:t>設備</a:t>
            </a:r>
            <a:r>
              <a:rPr lang="ja-JP" altLang="ja-JP" sz="1000" b="1" u="sng" kern="100" dirty="0">
                <a:solidFill>
                  <a:prstClr val="black"/>
                </a:solidFill>
                <a:ea typeface="Meiryo UI"/>
                <a:cs typeface="Times New Roman"/>
              </a:rPr>
              <a:t>）</a:t>
            </a:r>
            <a:r>
              <a:rPr lang="en-US" altLang="ja-JP" sz="1000" b="1" u="sng" kern="100" dirty="0" smtClean="0">
                <a:solidFill>
                  <a:prstClr val="black"/>
                </a:solidFill>
                <a:ea typeface="Meiryo UI"/>
                <a:cs typeface="Times New Roman"/>
              </a:rPr>
              <a:t>】</a:t>
            </a:r>
          </a:p>
          <a:p>
            <a:pPr lvl="0">
              <a:lnSpc>
                <a:spcPts val="1200"/>
              </a:lnSpc>
            </a:pPr>
            <a:r>
              <a:rPr lang="ja-JP" altLang="en-US" sz="900" kern="100" dirty="0">
                <a:solidFill>
                  <a:prstClr val="black"/>
                </a:solidFill>
                <a:ea typeface="Meiryo UI"/>
                <a:cs typeface="Times New Roman"/>
              </a:rPr>
              <a:t>・施設の長寿命化に資する予防保全対策等を強化（</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prstClr val="black"/>
                </a:solidFill>
                <a:ea typeface="Meiryo UI"/>
                <a:cs typeface="Times New Roman"/>
              </a:rPr>
              <a:t>）</a:t>
            </a:r>
            <a:endParaRPr lang="ja-JP" altLang="en-US" sz="900" kern="100" dirty="0">
              <a:solidFill>
                <a:prstClr val="black"/>
              </a:solidFill>
              <a:ea typeface="Meiryo UI"/>
              <a:cs typeface="Times New Roman"/>
            </a:endParaRPr>
          </a:p>
        </p:txBody>
      </p:sp>
      <p:sp>
        <p:nvSpPr>
          <p:cNvPr id="62" name="角丸四角形 61"/>
          <p:cNvSpPr/>
          <p:nvPr/>
        </p:nvSpPr>
        <p:spPr>
          <a:xfrm>
            <a:off x="89469" y="4908216"/>
            <a:ext cx="3678298" cy="96905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63" name="テキスト ボックス 62"/>
          <p:cNvSpPr txBox="1"/>
          <p:nvPr/>
        </p:nvSpPr>
        <p:spPr>
          <a:xfrm>
            <a:off x="89468" y="4908217"/>
            <a:ext cx="3762452" cy="1015663"/>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en-US" altLang="ja-JP" sz="1000" b="1" u="sng" kern="100" dirty="0">
                <a:ea typeface="Meiryo UI"/>
                <a:cs typeface="Times New Roman"/>
              </a:rPr>
              <a:t>【</a:t>
            </a:r>
            <a:r>
              <a:rPr lang="ja-JP" altLang="en-US" sz="1000" b="1" u="sng" kern="100" dirty="0">
                <a:ea typeface="Meiryo UI"/>
                <a:cs typeface="Times New Roman"/>
              </a:rPr>
              <a:t>下水道（土木）</a:t>
            </a:r>
            <a:r>
              <a:rPr lang="en-US" altLang="ja-JP" sz="1000" b="1" u="sng" kern="100" dirty="0" smtClean="0">
                <a:ea typeface="Meiryo UI"/>
                <a:cs typeface="Times New Roman"/>
              </a:rPr>
              <a:t>】</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a:t>
            </a:r>
            <a:r>
              <a:rPr lang="ja-JP" altLang="en-US" sz="900" kern="100" dirty="0">
                <a:ea typeface="Meiryo UI"/>
                <a:cs typeface="Times New Roman"/>
              </a:rPr>
              <a:t>水槽等土木構造物</a:t>
            </a:r>
            <a:r>
              <a:rPr lang="ja-JP" altLang="en-US" sz="900" kern="100" dirty="0" smtClean="0">
                <a:ea typeface="Meiryo UI"/>
                <a:cs typeface="Times New Roman"/>
              </a:rPr>
              <a:t>の適切な点検手法が確立されていない</a:t>
            </a:r>
            <a:endParaRPr lang="ja-JP" altLang="en-US" sz="900" kern="100" dirty="0">
              <a:ea typeface="Meiryo UI"/>
              <a:cs typeface="Times New Roman"/>
            </a:endParaRPr>
          </a:p>
          <a:p>
            <a:pPr algn="just">
              <a:lnSpc>
                <a:spcPts val="1200"/>
              </a:lnSpc>
              <a:spcAft>
                <a:spcPts val="0"/>
              </a:spcAft>
            </a:pPr>
            <a:r>
              <a:rPr lang="ja-JP" altLang="ja-JP" sz="1000" b="1" u="sng" kern="100" dirty="0" smtClean="0">
                <a:effectLst/>
                <a:ea typeface="Meiryo UI"/>
                <a:cs typeface="Times New Roman"/>
              </a:rPr>
              <a:t>◇</a:t>
            </a:r>
            <a:r>
              <a:rPr lang="en-US" altLang="ja-JP" sz="1000" b="1" u="sng" kern="100" dirty="0">
                <a:ea typeface="Meiryo UI"/>
                <a:cs typeface="Times New Roman"/>
              </a:rPr>
              <a:t>【</a:t>
            </a:r>
            <a:r>
              <a:rPr lang="ja-JP" altLang="en-US" sz="1000" b="1" u="sng" kern="100" dirty="0">
                <a:ea typeface="Meiryo UI"/>
                <a:cs typeface="Times New Roman"/>
              </a:rPr>
              <a:t>下水道（設備）・河川（設備）・港湾海岸（設備）</a:t>
            </a:r>
            <a:r>
              <a:rPr lang="en-US" altLang="ja-JP" sz="1000" b="1" u="sng" kern="100" dirty="0">
                <a:ea typeface="Meiryo UI"/>
                <a:cs typeface="Times New Roman"/>
              </a:rPr>
              <a:t>】</a:t>
            </a:r>
          </a:p>
          <a:p>
            <a:pPr algn="just">
              <a:lnSpc>
                <a:spcPts val="1200"/>
              </a:lnSpc>
              <a:spcAft>
                <a:spcPts val="0"/>
              </a:spcAft>
            </a:pPr>
            <a:r>
              <a:rPr lang="ja-JP" altLang="ja-JP" sz="900" kern="100" dirty="0" smtClean="0">
                <a:effectLst/>
                <a:ea typeface="Meiryo UI"/>
                <a:cs typeface="Times New Roman"/>
              </a:rPr>
              <a:t>・</a:t>
            </a:r>
            <a:r>
              <a:rPr lang="ja-JP" altLang="en-US" sz="900" kern="100" dirty="0">
                <a:ea typeface="Meiryo UI"/>
                <a:cs typeface="Times New Roman"/>
              </a:rPr>
              <a:t>非常設備は稼働頻度が少なく、状態監視による評価が</a:t>
            </a:r>
            <a:r>
              <a:rPr lang="ja-JP" altLang="en-US" sz="900" kern="100" dirty="0" smtClean="0">
                <a:ea typeface="Meiryo UI"/>
                <a:cs typeface="Times New Roman"/>
              </a:rPr>
              <a:t>難しいため、傾向管理 </a:t>
            </a:r>
            <a:endParaRPr lang="en-US" altLang="ja-JP" sz="900" kern="100" dirty="0" smtClean="0">
              <a:ea typeface="Meiryo UI"/>
              <a:cs typeface="Times New Roman"/>
            </a:endParaRPr>
          </a:p>
          <a:p>
            <a:pPr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en-US" sz="900" kern="100" dirty="0" smtClean="0">
                <a:ea typeface="Meiryo UI"/>
                <a:cs typeface="Times New Roman"/>
              </a:rPr>
              <a:t>等の点検手法が確立されていない</a:t>
            </a:r>
            <a:endParaRPr lang="ja-JP" altLang="en-US" sz="900" kern="100" dirty="0">
              <a:ea typeface="Meiryo UI"/>
              <a:cs typeface="Times New Roman"/>
            </a:endParaRPr>
          </a:p>
          <a:p>
            <a:pPr algn="just">
              <a:lnSpc>
                <a:spcPts val="1200"/>
              </a:lnSpc>
              <a:spcAft>
                <a:spcPts val="0"/>
              </a:spcAft>
            </a:pPr>
            <a:r>
              <a:rPr lang="ja-JP" altLang="ja-JP" sz="900" kern="100" dirty="0" smtClean="0">
                <a:solidFill>
                  <a:prstClr val="black"/>
                </a:solidFill>
                <a:ea typeface="Meiryo UI"/>
                <a:cs typeface="Times New Roman"/>
              </a:rPr>
              <a:t>・</a:t>
            </a:r>
            <a:r>
              <a:rPr lang="ja-JP" altLang="en-US" sz="900" kern="100" dirty="0">
                <a:solidFill>
                  <a:prstClr val="black"/>
                </a:solidFill>
                <a:ea typeface="Meiryo UI"/>
                <a:cs typeface="Times New Roman"/>
              </a:rPr>
              <a:t>雨水ポンプ駆動用エンジンの更新</a:t>
            </a:r>
            <a:r>
              <a:rPr lang="ja-JP" altLang="en-US" sz="900" kern="100" dirty="0" smtClean="0">
                <a:solidFill>
                  <a:prstClr val="black"/>
                </a:solidFill>
                <a:ea typeface="Meiryo UI"/>
                <a:cs typeface="Times New Roman"/>
              </a:rPr>
              <a:t>タイミングの見極めが難しい</a:t>
            </a:r>
            <a:endParaRPr lang="ja-JP" altLang="en-US" sz="900" kern="100" dirty="0">
              <a:solidFill>
                <a:prstClr val="black"/>
              </a:solidFill>
              <a:ea typeface="Meiryo UI"/>
              <a:cs typeface="Times New Roman"/>
            </a:endParaRPr>
          </a:p>
        </p:txBody>
      </p:sp>
      <p:sp>
        <p:nvSpPr>
          <p:cNvPr id="64" name="右中かっこ 63"/>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角丸四角形 64"/>
          <p:cNvSpPr/>
          <p:nvPr/>
        </p:nvSpPr>
        <p:spPr>
          <a:xfrm>
            <a:off x="107504" y="620688"/>
            <a:ext cx="3024336"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維持管理・更新の現状と課題</a:t>
            </a:r>
          </a:p>
        </p:txBody>
      </p:sp>
      <p:sp>
        <p:nvSpPr>
          <p:cNvPr id="66" name="テキスト ボックス 2"/>
          <p:cNvSpPr txBox="1">
            <a:spLocks noChangeArrowheads="1"/>
          </p:cNvSpPr>
          <p:nvPr/>
        </p:nvSpPr>
        <p:spPr bwMode="auto">
          <a:xfrm>
            <a:off x="35496" y="2889633"/>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67" name="テキスト ボックス 2"/>
          <p:cNvSpPr txBox="1">
            <a:spLocks noChangeArrowheads="1"/>
          </p:cNvSpPr>
          <p:nvPr/>
        </p:nvSpPr>
        <p:spPr bwMode="auto">
          <a:xfrm>
            <a:off x="65467" y="4681325"/>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68" name="テキスト ボックス 2"/>
          <p:cNvSpPr txBox="1">
            <a:spLocks noChangeArrowheads="1"/>
          </p:cNvSpPr>
          <p:nvPr/>
        </p:nvSpPr>
        <p:spPr bwMode="auto">
          <a:xfrm>
            <a:off x="35496" y="5892761"/>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69" name="テキスト ボックス 68"/>
          <p:cNvSpPr txBox="1"/>
          <p:nvPr/>
        </p:nvSpPr>
        <p:spPr>
          <a:xfrm>
            <a:off x="3896612" y="781281"/>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a:ea typeface="Meiryo UI"/>
                <a:cs typeface="Times New Roman"/>
              </a:rPr>
              <a:t>計画的な維持管理による都市基盤施設</a:t>
            </a:r>
            <a:r>
              <a:rPr lang="ja-JP" altLang="en-US" sz="800" kern="100" dirty="0">
                <a:ea typeface="Meiryo UI"/>
                <a:cs typeface="Times New Roman"/>
              </a:rPr>
              <a:t>を可能な限り使い続けることを基本とし</a:t>
            </a:r>
            <a:r>
              <a:rPr lang="ja-JP" altLang="ja-JP" sz="800" kern="100" dirty="0">
                <a:ea typeface="Meiryo UI"/>
                <a:cs typeface="Times New Roman"/>
              </a:rPr>
              <a:t>、</a:t>
            </a:r>
            <a:r>
              <a:rPr lang="ja-JP" altLang="ja-JP" sz="800" kern="100" dirty="0" smtClean="0">
                <a:effectLst/>
                <a:ea typeface="Meiryo UI"/>
                <a:cs typeface="Times New Roman"/>
              </a:rPr>
              <a:t>更新時期についても的確に見極めていく等、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70" name="角丸四角形 69"/>
          <p:cNvSpPr/>
          <p:nvPr/>
        </p:nvSpPr>
        <p:spPr>
          <a:xfrm>
            <a:off x="4029845" y="1556792"/>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71" name="角丸四角形 70"/>
          <p:cNvSpPr/>
          <p:nvPr/>
        </p:nvSpPr>
        <p:spPr>
          <a:xfrm>
            <a:off x="4044702" y="5450557"/>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72" name="角丸四角形 71"/>
          <p:cNvSpPr/>
          <p:nvPr/>
        </p:nvSpPr>
        <p:spPr>
          <a:xfrm>
            <a:off x="4039369" y="62068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73" name="テキスト ボックス 72"/>
          <p:cNvSpPr txBox="1"/>
          <p:nvPr/>
        </p:nvSpPr>
        <p:spPr>
          <a:xfrm>
            <a:off x="3923928" y="5612274"/>
            <a:ext cx="5256585" cy="1169551"/>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府下水道事業促進協議会と大阪府下水道技術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研究会、地域維持管理連携プラットフォームを活用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した府</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市町村</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職員の技術力の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向上を行う</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現場や地域を重視した維持管理の実践</a:t>
            </a:r>
            <a:endParaRPr lang="en-US"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下水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府下水道事業促進協議会と大阪府下水道技術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研究会、地域維持管理連携プラットフォームを</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府内</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市町村や大学との連携</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強化を行う</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維持管理業務の改善と魅力向上</a:t>
            </a:r>
            <a:endParaRPr lang="ja-JP"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tabLst>
                <a:tab pos="266700" algn="l"/>
              </a:tabLs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設備　・外部委託する場合は、</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適切</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な維持管理を持続させるため</a:t>
            </a:r>
            <a:r>
              <a:rPr lang="ja-JP" altLang="en-US" sz="800" kern="100" dirty="0" smtClean="0">
                <a:latin typeface="Georgia"/>
                <a:ea typeface="Meiryo UI"/>
                <a:cs typeface="Times New Roman"/>
              </a:rPr>
              <a:t>に、業務内容ごとに最適な契約手法で実施する</a:t>
            </a:r>
            <a:endParaRPr lang="en-US" altLang="ja-JP" sz="800" kern="100" dirty="0" smtClean="0">
              <a:latin typeface="Georgia"/>
              <a:ea typeface="Meiryo UI"/>
              <a:cs typeface="Times New Roman"/>
            </a:endParaRPr>
          </a:p>
        </p:txBody>
      </p:sp>
      <p:grpSp>
        <p:nvGrpSpPr>
          <p:cNvPr id="32" name="グループ化 31"/>
          <p:cNvGrpSpPr/>
          <p:nvPr/>
        </p:nvGrpSpPr>
        <p:grpSpPr>
          <a:xfrm>
            <a:off x="8275717" y="-8334"/>
            <a:ext cx="986328" cy="246221"/>
            <a:chOff x="7797498" y="13411"/>
            <a:chExt cx="986328" cy="246221"/>
          </a:xfrm>
        </p:grpSpPr>
        <p:sp>
          <p:nvSpPr>
            <p:cNvPr id="33" name="正方形/長方形 32"/>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4" name="テキスト ボックス 48"/>
            <p:cNvSpPr txBox="1"/>
            <p:nvPr/>
          </p:nvSpPr>
          <p:spPr>
            <a:xfrm>
              <a:off x="7797498" y="13411"/>
              <a:ext cx="986328" cy="246221"/>
            </a:xfrm>
            <a:prstGeom prst="rect">
              <a:avLst/>
            </a:prstGeom>
            <a:noFill/>
            <a:ln>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資料５－１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318631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450B0F1-597E-4596-B15B-BC3A2781D034}"/>
</file>

<file path=customXml/itemProps2.xml><?xml version="1.0" encoding="utf-8"?>
<ds:datastoreItem xmlns:ds="http://schemas.openxmlformats.org/officeDocument/2006/customXml" ds:itemID="{D2FAFD55-0424-4E87-9AF5-BD16A3ECF200}"/>
</file>

<file path=customXml/itemProps3.xml><?xml version="1.0" encoding="utf-8"?>
<ds:datastoreItem xmlns:ds="http://schemas.openxmlformats.org/officeDocument/2006/customXml" ds:itemID="{D51D179E-1C23-4D9D-908B-683DA10E746E}"/>
</file>

<file path=docProps/app.xml><?xml version="1.0" encoding="utf-8"?>
<Properties xmlns="http://schemas.openxmlformats.org/officeDocument/2006/extended-properties" xmlns:vt="http://schemas.openxmlformats.org/officeDocument/2006/docPropsVTypes">
  <TotalTime>2045</TotalTime>
  <Words>580</Words>
  <Application>Microsoft Office PowerPoint</Application>
  <PresentationFormat>画面に合わせる (4:3)</PresentationFormat>
  <Paragraphs>74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事業企画課</dc:creator>
  <cp:lastModifiedBy>大井　祥之</cp:lastModifiedBy>
  <cp:revision>94</cp:revision>
  <cp:lastPrinted>2015-02-13T00:33:45Z</cp:lastPrinted>
  <dcterms:created xsi:type="dcterms:W3CDTF">2014-12-08T01:25:11Z</dcterms:created>
  <dcterms:modified xsi:type="dcterms:W3CDTF">2015-02-13T00:40:21Z</dcterms:modified>
</cp:coreProperties>
</file>