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0" r:id="rId5"/>
  </p:sldIdLst>
  <p:sldSz cx="12801600" cy="9601200" type="A3"/>
  <p:notesSz cx="6738938" cy="98726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403" autoAdjust="0"/>
  </p:normalViewPr>
  <p:slideViewPr>
    <p:cSldViewPr>
      <p:cViewPr>
        <p:scale>
          <a:sx n="100" d="100"/>
          <a:sy n="100" d="100"/>
        </p:scale>
        <p:origin x="774" y="30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20207" cy="493633"/>
          </a:xfrm>
          <a:prstGeom prst="rect">
            <a:avLst/>
          </a:prstGeom>
        </p:spPr>
        <p:txBody>
          <a:bodyPr vert="horz" lIns="90680" tIns="45340" rIns="90680" bIns="4534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7174" y="3"/>
            <a:ext cx="2920207" cy="493633"/>
          </a:xfrm>
          <a:prstGeom prst="rect">
            <a:avLst/>
          </a:prstGeom>
        </p:spPr>
        <p:txBody>
          <a:bodyPr vert="horz" lIns="90680" tIns="45340" rIns="90680" bIns="45340" rtlCol="0"/>
          <a:lstStyle>
            <a:lvl1pPr algn="r">
              <a:defRPr sz="1200"/>
            </a:lvl1pPr>
          </a:lstStyle>
          <a:p>
            <a:fld id="{22107D0B-64FD-45D0-948C-F47DB4A14220}" type="datetimeFigureOut">
              <a:rPr kumimoji="1" lang="ja-JP" altLang="en-US" smtClean="0"/>
              <a:t>2015/2/12</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32362" cy="3700462"/>
          </a:xfrm>
          <a:prstGeom prst="rect">
            <a:avLst/>
          </a:prstGeom>
          <a:noFill/>
          <a:ln w="12700">
            <a:solidFill>
              <a:prstClr val="black"/>
            </a:solidFill>
          </a:ln>
        </p:spPr>
        <p:txBody>
          <a:bodyPr vert="horz" lIns="90680" tIns="45340" rIns="90680" bIns="45340" rtlCol="0" anchor="ctr"/>
          <a:lstStyle/>
          <a:p>
            <a:endParaRPr lang="ja-JP" altLang="en-US" dirty="0"/>
          </a:p>
        </p:txBody>
      </p:sp>
      <p:sp>
        <p:nvSpPr>
          <p:cNvPr id="5" name="ノート プレースホルダー 4"/>
          <p:cNvSpPr>
            <a:spLocks noGrp="1"/>
          </p:cNvSpPr>
          <p:nvPr>
            <p:ph type="body" sz="quarter" idx="3"/>
          </p:nvPr>
        </p:nvSpPr>
        <p:spPr>
          <a:xfrm>
            <a:off x="673895" y="4689516"/>
            <a:ext cx="5391150" cy="4442698"/>
          </a:xfrm>
          <a:prstGeom prst="rect">
            <a:avLst/>
          </a:prstGeom>
        </p:spPr>
        <p:txBody>
          <a:bodyPr vert="horz" lIns="90680" tIns="45340" rIns="90680" bIns="453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319"/>
            <a:ext cx="2920207" cy="493633"/>
          </a:xfrm>
          <a:prstGeom prst="rect">
            <a:avLst/>
          </a:prstGeom>
        </p:spPr>
        <p:txBody>
          <a:bodyPr vert="horz" lIns="90680" tIns="45340" rIns="90680" bIns="4534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7174" y="9377319"/>
            <a:ext cx="2920207" cy="493633"/>
          </a:xfrm>
          <a:prstGeom prst="rect">
            <a:avLst/>
          </a:prstGeom>
        </p:spPr>
        <p:txBody>
          <a:bodyPr vert="horz" lIns="90680" tIns="45340" rIns="90680" bIns="45340" rtlCol="0" anchor="b"/>
          <a:lstStyle>
            <a:lvl1pPr algn="r">
              <a:defRPr sz="1200"/>
            </a:lvl1pPr>
          </a:lstStyle>
          <a:p>
            <a:fld id="{E765E1B9-6B19-4421-B58D-CCD74901D3BE}" type="slidenum">
              <a:rPr kumimoji="1" lang="ja-JP" altLang="en-US" smtClean="0"/>
              <a:t>‹#›</a:t>
            </a:fld>
            <a:endParaRPr kumimoji="1" lang="ja-JP" altLang="en-US" dirty="0"/>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2015/2/12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5574325" y="7883521"/>
            <a:ext cx="7219967" cy="1572888"/>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5565285" y="2649262"/>
            <a:ext cx="7232856" cy="4918297"/>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5540969" y="994940"/>
            <a:ext cx="7247296" cy="1285380"/>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49694" y="1020182"/>
            <a:ext cx="5342994" cy="8417734"/>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224" y="3795"/>
            <a:ext cx="12824939" cy="744819"/>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lIns="128016" tIns="64008" rIns="128016" bIns="64008">
            <a:spAutoFit/>
          </a:bodyPr>
          <a:lstStyle/>
          <a:p>
            <a:r>
              <a:rPr lang="zh-TW" altLang="en-US" sz="150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20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案</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港湾・海岸施設長寿</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命化計画　</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土木構造物編</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　概要版</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57328" y="295209"/>
            <a:ext cx="590932" cy="430888"/>
          </a:xfrm>
          <a:prstGeom prst="rect">
            <a:avLst/>
          </a:prstGeom>
          <a:noFill/>
          <a:ln>
            <a:noFill/>
          </a:ln>
          <a:effectLst/>
        </p:spPr>
      </p:pic>
      <p:sp>
        <p:nvSpPr>
          <p:cNvPr id="13" name="二等辺三角形 12"/>
          <p:cNvSpPr/>
          <p:nvPr/>
        </p:nvSpPr>
        <p:spPr>
          <a:xfrm rot="10800000">
            <a:off x="128366" y="5920094"/>
            <a:ext cx="5087236" cy="339072"/>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ctr"/>
            <a:endParaRPr lang="ja-JP" altLang="en-US" sz="1500" kern="100" dirty="0">
              <a:ea typeface="HG明朝B"/>
              <a:cs typeface="Times New Roman"/>
            </a:endParaRPr>
          </a:p>
        </p:txBody>
      </p:sp>
      <p:sp>
        <p:nvSpPr>
          <p:cNvPr id="14" name="テキスト ボックス 2"/>
          <p:cNvSpPr txBox="1">
            <a:spLocks noChangeArrowheads="1"/>
          </p:cNvSpPr>
          <p:nvPr/>
        </p:nvSpPr>
        <p:spPr bwMode="auto">
          <a:xfrm rot="10800000" flipV="1">
            <a:off x="2119995" y="5967020"/>
            <a:ext cx="1199782" cy="28282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t" anchorCtr="0">
            <a:noAutofit/>
          </a:bodyPr>
          <a:lstStyle/>
          <a:p>
            <a:pPr algn="ctr">
              <a:lnSpc>
                <a:spcPts val="1400"/>
              </a:lnSpc>
            </a:pPr>
            <a:r>
              <a:rPr lang="ja-JP" altLang="en-US" sz="1300" b="1" kern="100" dirty="0">
                <a:solidFill>
                  <a:srgbClr val="FFFFFF"/>
                </a:solidFill>
                <a:latin typeface="Georgia"/>
                <a:ea typeface="Meiryo UI"/>
                <a:cs typeface="Times New Roman"/>
              </a:rPr>
              <a:t>新たな課題</a:t>
            </a:r>
            <a:endParaRPr lang="ja-JP" altLang="en-US" sz="1300" kern="100" dirty="0">
              <a:latin typeface="Georgia"/>
              <a:ea typeface="HG明朝B"/>
              <a:cs typeface="Times New Roman"/>
            </a:endParaRPr>
          </a:p>
        </p:txBody>
      </p:sp>
      <p:sp>
        <p:nvSpPr>
          <p:cNvPr id="15" name="テキスト ボックス 2"/>
          <p:cNvSpPr txBox="1">
            <a:spLocks noChangeArrowheads="1"/>
          </p:cNvSpPr>
          <p:nvPr/>
        </p:nvSpPr>
        <p:spPr bwMode="auto">
          <a:xfrm>
            <a:off x="49695" y="1171398"/>
            <a:ext cx="1321747"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≪現　状≫</a:t>
            </a:r>
            <a:endParaRPr lang="ja-JP" altLang="en-US" sz="1500" kern="100" dirty="0">
              <a:latin typeface="Georgia"/>
              <a:ea typeface="HG明朝B"/>
              <a:cs typeface="Times New Roman"/>
            </a:endParaRPr>
          </a:p>
        </p:txBody>
      </p:sp>
      <p:sp>
        <p:nvSpPr>
          <p:cNvPr id="17" name="角丸四角形 16"/>
          <p:cNvSpPr/>
          <p:nvPr/>
        </p:nvSpPr>
        <p:spPr>
          <a:xfrm>
            <a:off x="96281" y="1463635"/>
            <a:ext cx="5206222" cy="3120941"/>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lnSpc>
                <a:spcPts val="2100"/>
              </a:lnSpc>
            </a:pPr>
            <a:endParaRPr lang="ja-JP" altLang="en-US" sz="1500" kern="100" dirty="0">
              <a:ea typeface="HG明朝B"/>
              <a:cs typeface="Times New Roman"/>
            </a:endParaRPr>
          </a:p>
        </p:txBody>
      </p:sp>
      <p:sp>
        <p:nvSpPr>
          <p:cNvPr id="18" name="テキスト ボックス 17"/>
          <p:cNvSpPr txBox="1"/>
          <p:nvPr/>
        </p:nvSpPr>
        <p:spPr>
          <a:xfrm>
            <a:off x="125256" y="1504881"/>
            <a:ext cx="5241942" cy="1655325"/>
          </a:xfrm>
          <a:prstGeom prst="rect">
            <a:avLst/>
          </a:prstGeom>
          <a:noFill/>
        </p:spPr>
        <p:txBody>
          <a:bodyPr wrap="square" lIns="128016" tIns="64008" rIns="128016" bIns="64008" rtlCol="0">
            <a:spAutoFit/>
          </a:bodyPr>
          <a:lstStyle/>
          <a:p>
            <a:pPr algn="just">
              <a:lnSpc>
                <a:spcPts val="1680"/>
              </a:lnSpc>
            </a:pPr>
            <a:r>
              <a:rPr lang="ja-JP" altLang="en-US" sz="1400" b="1" u="sng" kern="100" dirty="0" smtClean="0">
                <a:ea typeface="Meiryo UI"/>
                <a:cs typeface="Times New Roman"/>
              </a:rPr>
              <a:t>◇施設の高齢化</a:t>
            </a:r>
            <a:r>
              <a:rPr lang="ja-JP" altLang="en-US" sz="1400" b="1" u="sng" kern="100" dirty="0">
                <a:ea typeface="Meiryo UI"/>
                <a:cs typeface="Times New Roman"/>
              </a:rPr>
              <a:t>が</a:t>
            </a:r>
            <a:r>
              <a:rPr lang="ja-JP" altLang="ja-JP" sz="1400" b="1" u="sng" kern="100" dirty="0">
                <a:ea typeface="Meiryo UI"/>
                <a:cs typeface="Times New Roman"/>
              </a:rPr>
              <a:t>進行</a:t>
            </a:r>
            <a:endParaRPr lang="ja-JP" altLang="ja-JP" sz="1400" kern="100" dirty="0">
              <a:ea typeface="HG明朝B"/>
              <a:cs typeface="Times New Roman"/>
            </a:endParaRPr>
          </a:p>
          <a:p>
            <a:pPr algn="just">
              <a:lnSpc>
                <a:spcPts val="1680"/>
              </a:lnSpc>
            </a:pPr>
            <a:r>
              <a:rPr lang="ja-JP" altLang="en-US" sz="1300" kern="100" dirty="0" smtClean="0">
                <a:ea typeface="Meiryo UI"/>
                <a:cs typeface="Times New Roman"/>
              </a:rPr>
              <a:t>●</a:t>
            </a:r>
            <a:r>
              <a:rPr lang="ja-JP" altLang="en-US" sz="1300" b="1" kern="100" dirty="0" smtClean="0">
                <a:ea typeface="Meiryo UI"/>
                <a:cs typeface="Times New Roman"/>
              </a:rPr>
              <a:t>港湾</a:t>
            </a:r>
            <a:r>
              <a:rPr lang="ja-JP" altLang="en-US" sz="1300" b="1" kern="100" dirty="0">
                <a:ea typeface="Meiryo UI"/>
                <a:cs typeface="Times New Roman"/>
              </a:rPr>
              <a:t>⇒</a:t>
            </a:r>
            <a:r>
              <a:rPr lang="ja-JP" altLang="en-US" sz="1300" kern="100" dirty="0" smtClean="0">
                <a:ea typeface="Meiryo UI"/>
                <a:cs typeface="Times New Roman"/>
              </a:rPr>
              <a:t>基幹的</a:t>
            </a:r>
            <a:r>
              <a:rPr lang="ja-JP" altLang="en-US" sz="1300" kern="100" dirty="0">
                <a:ea typeface="Meiryo UI"/>
                <a:cs typeface="Times New Roman"/>
              </a:rPr>
              <a:t>役割を示す係留施設は高度経済成長期に集中的</a:t>
            </a:r>
            <a:r>
              <a:rPr lang="ja-JP" altLang="en-US" sz="1300" kern="100" dirty="0" smtClean="0">
                <a:ea typeface="Meiryo UI"/>
                <a:cs typeface="Times New Roman"/>
              </a:rPr>
              <a:t>に建設　</a:t>
            </a:r>
            <a:endParaRPr lang="en-US" altLang="ja-JP" sz="1300" kern="100" dirty="0">
              <a:ea typeface="Meiryo UI"/>
              <a:cs typeface="Times New Roman"/>
            </a:endParaRPr>
          </a:p>
          <a:p>
            <a:pPr algn="just">
              <a:lnSpc>
                <a:spcPts val="1680"/>
              </a:lnSpc>
            </a:pPr>
            <a:r>
              <a:rPr lang="ja-JP" altLang="en-US" sz="1300" kern="100" dirty="0" smtClean="0">
                <a:ea typeface="Meiryo UI"/>
                <a:cs typeface="Times New Roman"/>
              </a:rPr>
              <a:t>　されたものが多く</a:t>
            </a:r>
            <a:r>
              <a:rPr lang="ja-JP" altLang="en-US" sz="1300" kern="100" dirty="0">
                <a:ea typeface="Meiryo UI"/>
                <a:cs typeface="Times New Roman"/>
              </a:rPr>
              <a:t>、</a:t>
            </a:r>
            <a:r>
              <a:rPr lang="en-US" altLang="ja-JP" sz="1300" kern="100" dirty="0">
                <a:ea typeface="Meiryo UI"/>
                <a:cs typeface="Times New Roman"/>
              </a:rPr>
              <a:t>10</a:t>
            </a:r>
            <a:r>
              <a:rPr lang="ja-JP" altLang="en-US" sz="1300" kern="100" dirty="0">
                <a:ea typeface="Meiryo UI"/>
                <a:cs typeface="Times New Roman"/>
              </a:rPr>
              <a:t>年後には建設後</a:t>
            </a:r>
            <a:r>
              <a:rPr lang="en-US" altLang="ja-JP" sz="1300" kern="100" dirty="0">
                <a:ea typeface="Meiryo UI"/>
                <a:cs typeface="Times New Roman"/>
              </a:rPr>
              <a:t>50</a:t>
            </a:r>
            <a:r>
              <a:rPr lang="ja-JP" altLang="en-US" sz="1300" kern="100" dirty="0">
                <a:ea typeface="Meiryo UI"/>
                <a:cs typeface="Times New Roman"/>
              </a:rPr>
              <a:t>年以上経過する施設</a:t>
            </a:r>
            <a:r>
              <a:rPr lang="ja-JP" altLang="en-US" sz="1300" kern="100" dirty="0" smtClean="0">
                <a:ea typeface="Meiryo UI"/>
                <a:cs typeface="Times New Roman"/>
              </a:rPr>
              <a:t>が全体の</a:t>
            </a:r>
            <a:r>
              <a:rPr lang="ja-JP" altLang="en-US" sz="1300" kern="100" dirty="0">
                <a:ea typeface="Meiryo UI"/>
                <a:cs typeface="Times New Roman"/>
              </a:rPr>
              <a:t>約</a:t>
            </a:r>
            <a:r>
              <a:rPr lang="en-US" altLang="ja-JP" sz="1300" kern="100" dirty="0" smtClean="0">
                <a:ea typeface="Meiryo UI"/>
                <a:cs typeface="Times New Roman"/>
              </a:rPr>
              <a:t>4</a:t>
            </a: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割</a:t>
            </a:r>
            <a:r>
              <a:rPr lang="ja-JP" altLang="en-US" sz="1300" kern="100" dirty="0">
                <a:ea typeface="Meiryo UI"/>
                <a:cs typeface="Times New Roman"/>
              </a:rPr>
              <a:t>を</a:t>
            </a:r>
            <a:r>
              <a:rPr lang="ja-JP" altLang="en-US" sz="1300" kern="100" dirty="0" smtClean="0">
                <a:ea typeface="Meiryo UI"/>
                <a:cs typeface="Times New Roman"/>
              </a:rPr>
              <a:t>超える</a:t>
            </a:r>
            <a:endParaRPr lang="en-US" altLang="ja-JP" sz="1300" kern="100" dirty="0" smtClean="0">
              <a:ea typeface="Meiryo UI"/>
              <a:cs typeface="Times New Roman"/>
            </a:endParaRPr>
          </a:p>
          <a:p>
            <a:pPr algn="just">
              <a:lnSpc>
                <a:spcPts val="1680"/>
              </a:lnSpc>
            </a:pPr>
            <a:r>
              <a:rPr lang="ja-JP" altLang="en-US" sz="1300" kern="100" dirty="0" smtClean="0">
                <a:ea typeface="Meiryo UI"/>
                <a:cs typeface="Times New Roman"/>
              </a:rPr>
              <a:t>●</a:t>
            </a:r>
            <a:r>
              <a:rPr lang="ja-JP" altLang="en-US" sz="1300" b="1" kern="100" dirty="0" smtClean="0">
                <a:ea typeface="Meiryo UI"/>
                <a:cs typeface="Times New Roman"/>
              </a:rPr>
              <a:t>海岸⇒</a:t>
            </a:r>
            <a:r>
              <a:rPr lang="ja-JP" altLang="en-US" sz="1300" kern="100" dirty="0" smtClean="0">
                <a:ea typeface="Meiryo UI"/>
                <a:cs typeface="Times New Roman"/>
              </a:rPr>
              <a:t>大阪府</a:t>
            </a:r>
            <a:r>
              <a:rPr lang="ja-JP" altLang="en-US" sz="1300" kern="100" dirty="0">
                <a:ea typeface="Meiryo UI"/>
                <a:cs typeface="Times New Roman"/>
              </a:rPr>
              <a:t>が管理する</a:t>
            </a:r>
            <a:r>
              <a:rPr lang="en-US" altLang="ja-JP" sz="1300" kern="100" dirty="0">
                <a:ea typeface="Meiryo UI"/>
                <a:cs typeface="Times New Roman"/>
              </a:rPr>
              <a:t>74km</a:t>
            </a:r>
            <a:r>
              <a:rPr lang="ja-JP" altLang="en-US" sz="1300" kern="100" dirty="0">
                <a:ea typeface="Meiryo UI"/>
                <a:cs typeface="Times New Roman"/>
              </a:rPr>
              <a:t>の海岸線には水門・樋門・門扉などの</a:t>
            </a:r>
            <a:r>
              <a:rPr lang="ja-JP" altLang="en-US" sz="1300" kern="100" dirty="0" smtClean="0">
                <a:ea typeface="Meiryo UI"/>
                <a:cs typeface="Times New Roman"/>
              </a:rPr>
              <a:t>重</a:t>
            </a:r>
            <a:endParaRPr lang="en-US" altLang="ja-JP" sz="1300" kern="100" dirty="0" smtClean="0">
              <a:ea typeface="Meiryo UI"/>
              <a:cs typeface="Times New Roman"/>
            </a:endParaRP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要な防災施設が</a:t>
            </a:r>
            <a:r>
              <a:rPr lang="ja-JP" altLang="en-US" sz="1300" kern="100" dirty="0">
                <a:ea typeface="Meiryo UI"/>
                <a:cs typeface="Times New Roman"/>
              </a:rPr>
              <a:t>あり、</a:t>
            </a:r>
            <a:r>
              <a:rPr lang="en-US" altLang="ja-JP" sz="1300" kern="100" dirty="0">
                <a:ea typeface="Meiryo UI"/>
                <a:cs typeface="Times New Roman"/>
              </a:rPr>
              <a:t>10</a:t>
            </a:r>
            <a:r>
              <a:rPr lang="ja-JP" altLang="en-US" sz="1300" kern="100" dirty="0">
                <a:ea typeface="Meiryo UI"/>
                <a:cs typeface="Times New Roman"/>
              </a:rPr>
              <a:t>年後には建設後</a:t>
            </a:r>
            <a:r>
              <a:rPr lang="en-US" altLang="ja-JP" sz="1300" kern="100" dirty="0">
                <a:ea typeface="Meiryo UI"/>
                <a:cs typeface="Times New Roman"/>
              </a:rPr>
              <a:t>50</a:t>
            </a:r>
            <a:r>
              <a:rPr lang="ja-JP" altLang="en-US" sz="1300" kern="100" dirty="0">
                <a:ea typeface="Meiryo UI"/>
                <a:cs typeface="Times New Roman"/>
              </a:rPr>
              <a:t>年以上経過する施設が</a:t>
            </a:r>
            <a:r>
              <a:rPr lang="ja-JP" altLang="en-US" sz="1300" kern="100" dirty="0" smtClean="0">
                <a:ea typeface="Meiryo UI"/>
                <a:cs typeface="Times New Roman"/>
              </a:rPr>
              <a:t>全体</a:t>
            </a:r>
            <a:endParaRPr lang="en-US" altLang="ja-JP" sz="1300" kern="100" dirty="0" smtClean="0">
              <a:ea typeface="Meiryo UI"/>
              <a:cs typeface="Times New Roman"/>
            </a:endParaRP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の</a:t>
            </a:r>
            <a:r>
              <a:rPr lang="ja-JP" altLang="en-US" sz="1300" kern="100" dirty="0">
                <a:ea typeface="Meiryo UI"/>
                <a:cs typeface="Times New Roman"/>
              </a:rPr>
              <a:t>約</a:t>
            </a:r>
            <a:r>
              <a:rPr lang="en-US" altLang="ja-JP" sz="1300" kern="100" dirty="0" smtClean="0">
                <a:ea typeface="Meiryo UI"/>
                <a:cs typeface="Times New Roman"/>
              </a:rPr>
              <a:t>6</a:t>
            </a:r>
            <a:r>
              <a:rPr lang="ja-JP" altLang="en-US" sz="1300" kern="100" dirty="0" smtClean="0">
                <a:ea typeface="Meiryo UI"/>
                <a:cs typeface="Times New Roman"/>
              </a:rPr>
              <a:t>割を超える</a:t>
            </a:r>
            <a:endParaRPr lang="en-US" altLang="ja-JP" sz="1300" kern="100" dirty="0">
              <a:ea typeface="Meiryo UI"/>
              <a:cs typeface="Times New Roman"/>
            </a:endParaRPr>
          </a:p>
        </p:txBody>
      </p:sp>
      <p:sp>
        <p:nvSpPr>
          <p:cNvPr id="20" name="角丸四角形 19"/>
          <p:cNvSpPr/>
          <p:nvPr/>
        </p:nvSpPr>
        <p:spPr>
          <a:xfrm>
            <a:off x="152886" y="8400999"/>
            <a:ext cx="5149617" cy="944411"/>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24" name="角丸四角形 23"/>
          <p:cNvSpPr/>
          <p:nvPr/>
        </p:nvSpPr>
        <p:spPr>
          <a:xfrm>
            <a:off x="97175" y="4827116"/>
            <a:ext cx="5149617" cy="1054135"/>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28" name="角丸四角形 27"/>
          <p:cNvSpPr/>
          <p:nvPr/>
        </p:nvSpPr>
        <p:spPr>
          <a:xfrm>
            <a:off x="128366" y="6580520"/>
            <a:ext cx="5149617" cy="1447948"/>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30" name="右中かっこ 29"/>
          <p:cNvSpPr/>
          <p:nvPr/>
        </p:nvSpPr>
        <p:spPr>
          <a:xfrm>
            <a:off x="5392688" y="868965"/>
            <a:ext cx="201622" cy="8632201"/>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lIns="128016" tIns="64008" rIns="128016" bIns="64008" rtlCol="0" anchor="ctr"/>
          <a:lstStyle/>
          <a:p>
            <a:pPr algn="ctr"/>
            <a:endParaRPr kumimoji="1" lang="ja-JP" altLang="en-US" dirty="0"/>
          </a:p>
        </p:txBody>
      </p:sp>
      <p:sp>
        <p:nvSpPr>
          <p:cNvPr id="32" name="角丸四角形 31"/>
          <p:cNvSpPr/>
          <p:nvPr/>
        </p:nvSpPr>
        <p:spPr>
          <a:xfrm>
            <a:off x="150505" y="868963"/>
            <a:ext cx="5124370" cy="30243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港湾・海岸施設における</a:t>
            </a:r>
            <a:r>
              <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維持管理・更新の現状と課題</a:t>
            </a:r>
          </a:p>
        </p:txBody>
      </p:sp>
      <p:sp>
        <p:nvSpPr>
          <p:cNvPr id="33" name="テキスト ボックス 2"/>
          <p:cNvSpPr txBox="1">
            <a:spLocks noChangeArrowheads="1"/>
          </p:cNvSpPr>
          <p:nvPr/>
        </p:nvSpPr>
        <p:spPr bwMode="auto">
          <a:xfrm>
            <a:off x="43667" y="4584576"/>
            <a:ext cx="2217846"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≪維持管理の取組≫</a:t>
            </a:r>
          </a:p>
        </p:txBody>
      </p:sp>
      <p:sp>
        <p:nvSpPr>
          <p:cNvPr id="34" name="テキスト ボックス 2"/>
          <p:cNvSpPr txBox="1">
            <a:spLocks noChangeArrowheads="1"/>
          </p:cNvSpPr>
          <p:nvPr/>
        </p:nvSpPr>
        <p:spPr bwMode="auto">
          <a:xfrm>
            <a:off x="-6865" y="6228651"/>
            <a:ext cx="4864604"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97910" y="8049130"/>
            <a:ext cx="4864604"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≪課題：持続可能な維持管理の仕組みづくり≫</a:t>
            </a:r>
          </a:p>
        </p:txBody>
      </p:sp>
      <p:sp>
        <p:nvSpPr>
          <p:cNvPr id="41" name="テキスト ボックス 40"/>
          <p:cNvSpPr txBox="1"/>
          <p:nvPr/>
        </p:nvSpPr>
        <p:spPr>
          <a:xfrm>
            <a:off x="5455257" y="1093895"/>
            <a:ext cx="7293003" cy="1206484"/>
          </a:xfrm>
          <a:prstGeom prst="rect">
            <a:avLst/>
          </a:prstGeom>
          <a:noFill/>
        </p:spPr>
        <p:txBody>
          <a:bodyPr wrap="square" lIns="128016" tIns="64008" rIns="128016" bIns="64008" rtlCol="0">
            <a:spAutoFit/>
          </a:bodyPr>
          <a:lstStyle/>
          <a:p>
            <a:pPr marL="71120" indent="-71120" algn="just">
              <a:lnSpc>
                <a:spcPts val="1400"/>
              </a:lnSpc>
            </a:pPr>
            <a:r>
              <a:rPr lang="ja-JP" altLang="en-US" sz="1200" b="1" u="sng" kern="100" dirty="0">
                <a:ea typeface="Meiryo UI"/>
                <a:cs typeface="Times New Roman"/>
              </a:rPr>
              <a:t>●</a:t>
            </a:r>
            <a:r>
              <a:rPr lang="ja-JP" altLang="en-US" sz="1200" b="1" u="sng" kern="100" dirty="0" smtClean="0">
                <a:ea typeface="Meiryo UI"/>
                <a:cs typeface="Times New Roman"/>
              </a:rPr>
              <a:t>港湾・海岸施設における維持管理上の使命⇒利用者の安全確保と利便性の向上、府民の生命と財産を守る</a:t>
            </a:r>
            <a:endParaRPr lang="en-US" altLang="ja-JP" sz="1200" b="1" u="sng" kern="100" dirty="0" smtClean="0">
              <a:ea typeface="Meiryo UI"/>
              <a:cs typeface="Times New Roman"/>
            </a:endParaRPr>
          </a:p>
          <a:p>
            <a:pPr marL="71120" indent="-71120" algn="just">
              <a:lnSpc>
                <a:spcPts val="1400"/>
              </a:lnSpc>
            </a:pPr>
            <a:r>
              <a:rPr lang="ja-JP" altLang="ja-JP" sz="1300" kern="100" dirty="0" smtClean="0">
                <a:ea typeface="Meiryo UI"/>
                <a:cs typeface="Times New Roman"/>
              </a:rPr>
              <a:t>・</a:t>
            </a:r>
            <a:r>
              <a:rPr lang="ja-JP" altLang="ja-JP" sz="1100" kern="100" dirty="0">
                <a:ea typeface="Meiryo UI"/>
                <a:cs typeface="Times New Roman"/>
              </a:rPr>
              <a:t>日常的な維持管理を着実に実践するとともに、予防保全</a:t>
            </a:r>
            <a:r>
              <a:rPr lang="ja-JP" altLang="en-US" sz="1100" kern="100" dirty="0">
                <a:ea typeface="Meiryo UI"/>
                <a:cs typeface="Times New Roman"/>
              </a:rPr>
              <a:t>を中心とした</a:t>
            </a:r>
            <a:r>
              <a:rPr lang="ja-JP" altLang="ja-JP" sz="1100" kern="100" dirty="0">
                <a:ea typeface="Meiryo UI"/>
                <a:cs typeface="Times New Roman"/>
              </a:rPr>
              <a:t>計画的な維持管理による都市基盤施設の長寿命化を基本とし、更新時期についても的確に見極めていく等、</a:t>
            </a:r>
            <a:r>
              <a:rPr lang="ja-JP" altLang="en-US" sz="1100" b="1" kern="100" dirty="0">
                <a:ea typeface="Meiryo UI"/>
                <a:cs typeface="Times New Roman"/>
              </a:rPr>
              <a:t>「</a:t>
            </a:r>
            <a:r>
              <a:rPr lang="ja-JP" altLang="ja-JP" sz="1100" b="1" kern="100" dirty="0">
                <a:ea typeface="Meiryo UI"/>
                <a:cs typeface="Times New Roman"/>
              </a:rPr>
              <a:t>効率的・効果的な維持管理を推進</a:t>
            </a:r>
            <a:r>
              <a:rPr lang="ja-JP" altLang="en-US" sz="1100" b="1" kern="100" dirty="0">
                <a:ea typeface="Meiryo UI"/>
                <a:cs typeface="Times New Roman"/>
              </a:rPr>
              <a:t>」</a:t>
            </a:r>
            <a:endParaRPr lang="ja-JP" altLang="ja-JP" sz="1100" b="1" kern="100" dirty="0">
              <a:ea typeface="HG明朝B"/>
              <a:cs typeface="Times New Roman"/>
            </a:endParaRPr>
          </a:p>
          <a:p>
            <a:pPr marL="71120" indent="-71120" algn="just">
              <a:lnSpc>
                <a:spcPts val="1400"/>
              </a:lnSpc>
            </a:pPr>
            <a:r>
              <a:rPr lang="ja-JP" altLang="ja-JP" sz="1100" kern="100" dirty="0">
                <a:ea typeface="Meiryo UI"/>
                <a:cs typeface="Times New Roman"/>
              </a:rPr>
              <a:t>・将来にわたり的確に維持管理を実践するため、人材の育成と確保</a:t>
            </a:r>
            <a:r>
              <a:rPr lang="ja-JP" altLang="en-US" sz="1100" kern="100" dirty="0">
                <a:ea typeface="Meiryo UI"/>
                <a:cs typeface="Times New Roman"/>
              </a:rPr>
              <a:t>（</a:t>
            </a:r>
            <a:r>
              <a:rPr lang="ja-JP" altLang="ja-JP" sz="1100" kern="100" dirty="0">
                <a:ea typeface="Meiryo UI"/>
                <a:cs typeface="Times New Roman"/>
              </a:rPr>
              <a:t>技術力の向上と継承</a:t>
            </a:r>
            <a:r>
              <a:rPr lang="ja-JP" altLang="en-US" sz="1100" kern="100" dirty="0">
                <a:ea typeface="Meiryo UI"/>
                <a:cs typeface="Times New Roman"/>
              </a:rPr>
              <a:t>）</a:t>
            </a:r>
            <a:r>
              <a:rPr lang="ja-JP" altLang="ja-JP" sz="1100" kern="100" dirty="0">
                <a:ea typeface="Meiryo UI"/>
                <a:cs typeface="Times New Roman"/>
              </a:rPr>
              <a:t>に加え、市町村など多様な主体と連携しながら地域単位で都市基盤施設を守り活かしていく</a:t>
            </a:r>
            <a:r>
              <a:rPr lang="ja-JP" altLang="en-US" sz="1100" b="1" kern="100" dirty="0">
                <a:ea typeface="Meiryo UI"/>
                <a:cs typeface="Times New Roman"/>
              </a:rPr>
              <a:t>「</a:t>
            </a:r>
            <a:r>
              <a:rPr lang="ja-JP" altLang="ja-JP" sz="1100" b="1" kern="100" dirty="0">
                <a:ea typeface="Meiryo UI"/>
                <a:cs typeface="Times New Roman"/>
              </a:rPr>
              <a:t>持続可能な</a:t>
            </a:r>
            <a:r>
              <a:rPr lang="ja-JP" altLang="en-US" sz="1100" b="1" kern="100" dirty="0">
                <a:ea typeface="Meiryo UI"/>
                <a:cs typeface="Times New Roman"/>
              </a:rPr>
              <a:t>維持管理の</a:t>
            </a:r>
            <a:r>
              <a:rPr lang="ja-JP" altLang="ja-JP" sz="1100" b="1" kern="100" dirty="0">
                <a:ea typeface="Meiryo UI"/>
                <a:cs typeface="Times New Roman"/>
              </a:rPr>
              <a:t>仕組みを構築</a:t>
            </a:r>
            <a:r>
              <a:rPr lang="ja-JP" altLang="en-US" sz="1100" b="1" kern="100" dirty="0">
                <a:ea typeface="Meiryo UI"/>
                <a:cs typeface="Times New Roman"/>
              </a:rPr>
              <a:t>」</a:t>
            </a:r>
            <a:endParaRPr lang="en-US" altLang="ja-JP" sz="1100" b="1" kern="100" dirty="0">
              <a:ea typeface="Meiryo UI"/>
              <a:cs typeface="Times New Roman"/>
            </a:endParaRPr>
          </a:p>
          <a:p>
            <a:pPr marL="71120" indent="-71120" algn="just">
              <a:lnSpc>
                <a:spcPts val="1400"/>
              </a:lnSpc>
            </a:pPr>
            <a:r>
              <a:rPr lang="ja-JP" altLang="en-US" sz="1100" kern="100" dirty="0">
                <a:ea typeface="Meiryo UI"/>
                <a:cs typeface="Times New Roman"/>
              </a:rPr>
              <a:t>・限られた資源（財源・人材）を最大限に活用し、</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11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1100" b="1" kern="100" dirty="0">
                <a:ea typeface="Meiryo UI"/>
                <a:cs typeface="Times New Roman"/>
              </a:rPr>
              <a:t>推進」</a:t>
            </a:r>
            <a:endParaRPr lang="ja-JP" altLang="ja-JP" sz="1100" b="1" kern="100" dirty="0">
              <a:ea typeface="HG明朝B"/>
              <a:cs typeface="Times New Roman"/>
            </a:endParaRPr>
          </a:p>
        </p:txBody>
      </p:sp>
      <p:sp>
        <p:nvSpPr>
          <p:cNvPr id="43" name="角丸四角形 42"/>
          <p:cNvSpPr/>
          <p:nvPr/>
        </p:nvSpPr>
        <p:spPr>
          <a:xfrm>
            <a:off x="5616367" y="2360835"/>
            <a:ext cx="5295521" cy="2611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5635680" y="7650631"/>
            <a:ext cx="5274720" cy="22989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5655116" y="748614"/>
            <a:ext cx="2833915" cy="34518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31" name="テキスト ボックス 30"/>
          <p:cNvSpPr txBox="1"/>
          <p:nvPr/>
        </p:nvSpPr>
        <p:spPr>
          <a:xfrm>
            <a:off x="125015" y="4827115"/>
            <a:ext cx="5242183" cy="1054135"/>
          </a:xfrm>
          <a:prstGeom prst="rect">
            <a:avLst/>
          </a:prstGeom>
          <a:noFill/>
        </p:spPr>
        <p:txBody>
          <a:bodyPr wrap="square" rtlCol="0">
            <a:spAutoFit/>
          </a:bodyPr>
          <a:lstStyle/>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◇維持管理行動計画ルールブックの策定（Ｈ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◇大阪府港湾施設維持管理基本計画の策定（Ｈ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kern="100" dirty="0" smtClean="0">
                <a:latin typeface="Meiryo UI" panose="020B0604030504040204" pitchFamily="50" charset="-128"/>
                <a:ea typeface="Meiryo UI" panose="020B0604030504040204" pitchFamily="50" charset="-128"/>
                <a:cs typeface="Meiryo UI" panose="020B0604030504040204" pitchFamily="50" charset="-128"/>
              </a:rPr>
              <a:t>港湾施設（岸壁・物揚場・防波堤）維持管理</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計画書作成（Ｈ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１０．５</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億円 → </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１７．４</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１．６６</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倍増）</a:t>
            </a:r>
          </a:p>
        </p:txBody>
      </p:sp>
      <p:sp>
        <p:nvSpPr>
          <p:cNvPr id="37" name="テキスト ボックス 36"/>
          <p:cNvSpPr txBox="1"/>
          <p:nvPr/>
        </p:nvSpPr>
        <p:spPr>
          <a:xfrm>
            <a:off x="160379" y="6580520"/>
            <a:ext cx="5013929" cy="1438855"/>
          </a:xfrm>
          <a:prstGeom prst="rect">
            <a:avLst/>
          </a:prstGeom>
          <a:noFill/>
        </p:spPr>
        <p:txBody>
          <a:bodyPr wrap="square" rtlCol="0">
            <a:spAutoFit/>
          </a:bodyPr>
          <a:lstStyle/>
          <a:p>
            <a:pPr algn="just">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◇安全に対する視点</a:t>
            </a: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・鋼材腐食、エプロン陥没など不可視部分における不具合への対応</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・劣化状況の評価基準の作成と適正な評価を行えるような仕組みづくり</a:t>
            </a:r>
          </a:p>
          <a:p>
            <a:pPr algn="just">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・港湾法・海岸法改正を踏まえた点検</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頻度の軽重</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・施設種別毎の最適な補修</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タイミング</a:t>
            </a:r>
            <a:endPar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・理論的、経験的劣化予測手法の精度向上</a:t>
            </a:r>
          </a:p>
        </p:txBody>
      </p:sp>
      <p:sp>
        <p:nvSpPr>
          <p:cNvPr id="38" name="テキスト ボックス 37"/>
          <p:cNvSpPr txBox="1"/>
          <p:nvPr/>
        </p:nvSpPr>
        <p:spPr>
          <a:xfrm>
            <a:off x="176078" y="8473008"/>
            <a:ext cx="4948548" cy="861774"/>
          </a:xfrm>
          <a:prstGeom prst="rect">
            <a:avLst/>
          </a:prstGeom>
          <a:noFill/>
        </p:spPr>
        <p:txBody>
          <a:bodyPr wrap="square" rtlCol="0">
            <a:spAutoFit/>
          </a:bodyPr>
          <a:lstStyle/>
          <a:p>
            <a:pPr algn="just">
              <a:lnSpc>
                <a:spcPts val="1500"/>
              </a:lnSpc>
              <a:spcAft>
                <a:spcPts val="0"/>
              </a:spcAft>
            </a:pPr>
            <a:r>
              <a:rPr lang="ja-JP" altLang="en-US" sz="1300" b="1" u="sng" kern="100" dirty="0">
                <a:latin typeface="Meiryo UI" panose="020B0604030504040204" pitchFamily="50" charset="-128"/>
                <a:ea typeface="Meiryo UI" panose="020B0604030504040204" pitchFamily="50" charset="-128"/>
                <a:cs typeface="Meiryo UI" panose="020B0604030504040204" pitchFamily="50" charset="-128"/>
              </a:rPr>
              <a:t>◇技術者の育成・確保（技術の継承</a:t>
            </a:r>
            <a:r>
              <a:rPr lang="ja-JP" altLang="en-US" sz="1300" b="1"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・施設の老朽化に伴う補修や更新が増加する一方、担当職員が減少</a:t>
            </a:r>
          </a:p>
          <a:p>
            <a:pPr algn="just">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・港湾、海岸業務の経験者の減少</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just">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・近年、建設投資や工事件数の減少に伴い、経験を積む機会が</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5531761" y="2649262"/>
            <a:ext cx="7278608" cy="5001369"/>
          </a:xfrm>
          <a:prstGeom prst="rect">
            <a:avLst/>
          </a:prstGeom>
          <a:noFill/>
          <a:ln>
            <a:noFill/>
          </a:ln>
        </p:spPr>
        <p:txBody>
          <a:bodyPr wrap="square" rtlCol="0">
            <a:spAutoFit/>
          </a:bodyPr>
          <a:lstStyle/>
          <a:p>
            <a:pPr algn="just">
              <a:spcAft>
                <a:spcPts val="0"/>
              </a:spcAft>
            </a:pP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致命的</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な不具合を見逃さない安全の視点と施設の長寿命化を図るための確実性の視点を踏まえた手法の</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・国の基準類や他管理者の動向などを踏まえ、点検業務（点検、診断・評価）の再構築を実施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・鋼</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構造</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施設は、開孔の有無や鋼材腐食等に着目し、潜水士による水中肉厚</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調査を継続的</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に実施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・重力式構造物は、目地部の損傷により裏込材が流出する可能性があることから、目地部の点検を重点的に実施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・目視点検においてエプロン陥没の可能性が見られた場合はレーダー探査等の空洞化調査を実施</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・桟橋式上部工での塩害による鋼材腐食の進行を監視するため</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ｺﾝｸﾘｰﾄ</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中塩化物イオン濃度測定等を継続</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的に</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・南海トラフ巨大地震の被害想定シミュレーション結果等を踏まえ海岸保全施設の点検を</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重点化</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・港湾、海岸施設における一連の点検業務内容について、港湾局内で判定会議を行い判定・評価内容等の確認を実施</a:t>
            </a:r>
            <a:endPar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施設特性に応じた維持管理手法の体系化</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・鋼構造施設は、鋼材腐食や陽極消耗量の</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理論的劣化</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予測手法が確立して</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いるため予測計画型の維持管理を実施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上記以外で</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劣化予測手法が確立してない施設は、劣化度判定による</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状態監視型の維持</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管理を実施</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更新の考え方（更新時期の最適化）</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・適切な維持管理のもと基本的には補修を繰り返すが耐震基準等の見直しによる既存不適格や部材</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毎</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に補修を行うよりも</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経済的な場合などは更新を実施</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３</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重点化指標・優先順位の設定</a:t>
            </a:r>
            <a:endParaRPr lang="en-US" altLang="ja-JP"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・健全度の低い施設並びに社会的影響度の高い施設などから優先度を設定</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■災害</a:t>
            </a:r>
            <a:r>
              <a:rPr lang="ja-JP" altLang="en-US" sz="11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果たす耐震</a:t>
            </a:r>
            <a:r>
              <a:rPr lang="ja-JP" altLang="en-US" sz="1100" dirty="0">
                <a:latin typeface="Meiryo UI" pitchFamily="50" charset="-128"/>
                <a:ea typeface="Meiryo UI" pitchFamily="50" charset="-128"/>
                <a:cs typeface="Meiryo UI" pitchFamily="50" charset="-128"/>
                <a:sym typeface="Wingdings" panose="05000000000000000000" pitchFamily="2" charset="2"/>
              </a:rPr>
              <a:t>強化</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岸壁、取扱貨物量等の多い主力岸壁など</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■災害</a:t>
            </a:r>
            <a:r>
              <a:rPr lang="ja-JP" altLang="en-US" sz="1100" dirty="0">
                <a:latin typeface="Meiryo UI" pitchFamily="50" charset="-128"/>
                <a:ea typeface="Meiryo UI" pitchFamily="50" charset="-128"/>
                <a:cs typeface="Meiryo UI" pitchFamily="50" charset="-128"/>
                <a:sym typeface="Wingdings" panose="05000000000000000000" pitchFamily="2" charset="2"/>
              </a:rPr>
              <a:t>時</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に周辺地域へ甚大な被害を及ぼす懸念のあるコンビナート地区の護岸及び廃棄物護岸</a:t>
            </a:r>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■背後地盤高</a:t>
            </a:r>
            <a:r>
              <a:rPr lang="ja-JP" altLang="en-US" sz="1100" dirty="0">
                <a:latin typeface="Meiryo UI" pitchFamily="50" charset="-128"/>
                <a:ea typeface="Meiryo UI" pitchFamily="50" charset="-128"/>
                <a:cs typeface="Meiryo UI" pitchFamily="50" charset="-128"/>
                <a:sym typeface="Wingdings" panose="05000000000000000000" pitchFamily="2" charset="2"/>
              </a:rPr>
              <a:t>が低く、浸水被害が</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大きい防潮堤や背後地が人口密集地である防潮堤</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■南海トラフ巨大地震の被害想定シミュレーション結果等による被害が大きい地域</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algn="just">
              <a:spcAft>
                <a:spcPts val="0"/>
              </a:spcAft>
            </a:pPr>
            <a:r>
              <a:rPr lang="en-US" altLang="ja-JP" sz="11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・日常パトロール（巡視）の実施による不具合箇所等の早期発見、施設の不法または不正な使用防止の徹底</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・直営作業等により「劣化を抑制」する細やかな維持管理・修繕作業を計画的に推進（直営作業の強化）</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の工夫、新たな技術、材料、工法の活用と促進策</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p>
          <a:p>
            <a:pPr algn="just">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・桟橋式上部工の点検孔や点検足場等の設置など、維持管理がしやすい構造の採用を検討</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・コンクリート中の鋼材に腐食が生じないよう、耐腐食性の高い鋼材（エポキシ樹脂塗装鉄筋等）等の使用を検討</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・点検・診断・モニタリングの効率化技術（不可視部分の点検）の導入を検討</a:t>
            </a:r>
            <a:r>
              <a:rPr lang="ja-JP" altLang="ja-JP" sz="11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5540969" y="7883521"/>
            <a:ext cx="7660053" cy="1561966"/>
          </a:xfrm>
          <a:prstGeom prst="rect">
            <a:avLst/>
          </a:prstGeom>
          <a:noFill/>
        </p:spPr>
        <p:txBody>
          <a:bodyPr wrap="square" rtlCol="0">
            <a:spAutoFit/>
          </a:bodyPr>
          <a:lstStyle/>
          <a:p>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・港湾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局内での維持管理講習会の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実施など研修制度の充実、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国・他管理者との意見交換、（独）港湾空港技術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研究所</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技術的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行う維持管理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等への参加など、技術力向上に関する取り組みを実施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・「地域維持管理プラットフォーム」を活用することで、近隣大学と連携し港湾・海岸施設の適切な維持管理をはじめとした、各</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所技術的課題解決等に向けた取り組みを検討</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維持管理業務の改善と魅力向上のあり方</a:t>
            </a:r>
            <a:endParaRPr lang="en-US"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・府民に港湾・海岸施設の役割や魅力などの情報発信を行う取り組みを継続して実施</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海岸（磯浜）見学会など</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p>
        </p:txBody>
      </p:sp>
      <p:sp>
        <p:nvSpPr>
          <p:cNvPr id="66" name="正方形/長方形 65"/>
          <p:cNvSpPr/>
          <p:nvPr/>
        </p:nvSpPr>
        <p:spPr>
          <a:xfrm>
            <a:off x="573895" y="3107552"/>
            <a:ext cx="1956317" cy="1405015"/>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900" dirty="0" smtClean="0"/>
              <a:t>桟橋式上部工の鉄筋露出状況</a:t>
            </a:r>
            <a:endParaRPr kumimoji="1" lang="ja-JP" altLang="en-US" sz="900" dirty="0"/>
          </a:p>
        </p:txBody>
      </p:sp>
      <p:pic>
        <p:nvPicPr>
          <p:cNvPr id="67" name="図 66"/>
          <p:cNvPicPr>
            <a:picLocks noChangeAspect="1"/>
          </p:cNvPicPr>
          <p:nvPr/>
        </p:nvPicPr>
        <p:blipFill rotWithShape="1">
          <a:blip r:embed="rId3" cstate="print">
            <a:extLst>
              <a:ext uri="{28A0092B-C50C-407E-A947-70E740481C1C}">
                <a14:useLocalDpi xmlns:a14="http://schemas.microsoft.com/office/drawing/2010/main" val="0"/>
              </a:ext>
            </a:extLst>
          </a:blip>
          <a:srcRect l="12906" t="4711" r="5792" b="27761"/>
          <a:stretch/>
        </p:blipFill>
        <p:spPr>
          <a:xfrm>
            <a:off x="612743" y="3160205"/>
            <a:ext cx="1856877" cy="1156713"/>
          </a:xfrm>
          <a:prstGeom prst="rect">
            <a:avLst/>
          </a:prstGeom>
          <a:ln w="19050">
            <a:noFill/>
          </a:ln>
        </p:spPr>
      </p:pic>
      <p:sp>
        <p:nvSpPr>
          <p:cNvPr id="68" name="正方形/長方形 67"/>
          <p:cNvSpPr/>
          <p:nvPr/>
        </p:nvSpPr>
        <p:spPr>
          <a:xfrm>
            <a:off x="2833286" y="3109954"/>
            <a:ext cx="1911330" cy="1402613"/>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900" dirty="0" smtClean="0"/>
              <a:t>海岸</a:t>
            </a:r>
            <a:r>
              <a:rPr lang="ja-JP" altLang="en-US" sz="900" dirty="0"/>
              <a:t>防潮堤</a:t>
            </a:r>
            <a:r>
              <a:rPr kumimoji="1" lang="ja-JP" altLang="en-US" sz="900" dirty="0" smtClean="0"/>
              <a:t>の鉄筋露出状況</a:t>
            </a:r>
            <a:endParaRPr kumimoji="1" lang="ja-JP" altLang="en-US" sz="900" dirty="0"/>
          </a:p>
        </p:txBody>
      </p:sp>
      <p:pic>
        <p:nvPicPr>
          <p:cNvPr id="69" name="図 68" descr="貝掛１"/>
          <p:cNvPicPr/>
          <p:nvPr/>
        </p:nvPicPr>
        <p:blipFill>
          <a:blip r:embed="rId4">
            <a:extLst>
              <a:ext uri="{28A0092B-C50C-407E-A947-70E740481C1C}">
                <a14:useLocalDpi xmlns:a14="http://schemas.microsoft.com/office/drawing/2010/main" val="0"/>
              </a:ext>
            </a:extLst>
          </a:blip>
          <a:srcRect/>
          <a:stretch>
            <a:fillRect/>
          </a:stretch>
        </p:blipFill>
        <p:spPr bwMode="auto">
          <a:xfrm>
            <a:off x="2872407" y="3173551"/>
            <a:ext cx="1812419" cy="1143368"/>
          </a:xfrm>
          <a:prstGeom prst="rect">
            <a:avLst/>
          </a:prstGeom>
          <a:noFill/>
          <a:ln>
            <a:noFill/>
          </a:ln>
        </p:spPr>
      </p:pic>
      <p:grpSp>
        <p:nvGrpSpPr>
          <p:cNvPr id="40" name="グループ化 39"/>
          <p:cNvGrpSpPr/>
          <p:nvPr/>
        </p:nvGrpSpPr>
        <p:grpSpPr>
          <a:xfrm>
            <a:off x="11761932" y="48988"/>
            <a:ext cx="986328" cy="246221"/>
            <a:chOff x="7797498" y="13411"/>
            <a:chExt cx="986328" cy="246221"/>
          </a:xfrm>
        </p:grpSpPr>
        <p:sp>
          <p:nvSpPr>
            <p:cNvPr id="47" name="正方形/長方形 46"/>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p:cNvSpPr txBox="1"/>
            <p:nvPr/>
          </p:nvSpPr>
          <p:spPr>
            <a:xfrm>
              <a:off x="7797498" y="13411"/>
              <a:ext cx="986328" cy="246221"/>
            </a:xfrm>
            <a:prstGeom prst="rect">
              <a:avLst/>
            </a:prstGeom>
            <a:noFill/>
            <a:ln>
              <a:noFill/>
            </a:ln>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資料４－４</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582324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C6963DB-1073-449B-AA3B-B74B9EB96411}">
  <ds:schemaRefs>
    <ds:schemaRef ds:uri="http://purl.org/dc/dcmitype/"/>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purl.org/dc/elements/1.1/"/>
    <ds:schemaRef ds:uri="http://www.w3.org/XML/1998/namespace"/>
  </ds:schemaRefs>
</ds:datastoreItem>
</file>

<file path=customXml/itemProps2.xml><?xml version="1.0" encoding="utf-8"?>
<ds:datastoreItem xmlns:ds="http://schemas.openxmlformats.org/officeDocument/2006/customXml" ds:itemID="{D6AAAD5D-4039-45FA-87EC-77E6408B953B}">
  <ds:schemaRefs>
    <ds:schemaRef ds:uri="http://schemas.microsoft.com/sharepoint/v3/contenttype/forms"/>
  </ds:schemaRefs>
</ds:datastoreItem>
</file>

<file path=customXml/itemProps3.xml><?xml version="1.0" encoding="utf-8"?>
<ds:datastoreItem xmlns:ds="http://schemas.openxmlformats.org/officeDocument/2006/customXml" ds:itemID="{9DB8012C-3597-4BDB-9E7E-752DCBA01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3645</TotalTime>
  <Words>540</Words>
  <Application>Microsoft Office PowerPoint</Application>
  <PresentationFormat>A3 297x420 mm</PresentationFormat>
  <Paragraphs>78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193</cp:revision>
  <cp:lastPrinted>2015-01-30T01:21:25Z</cp:lastPrinted>
  <dcterms:created xsi:type="dcterms:W3CDTF">2014-06-30T08:21:43Z</dcterms:created>
  <dcterms:modified xsi:type="dcterms:W3CDTF">2015-02-12T04:08:56Z</dcterms:modified>
</cp:coreProperties>
</file>