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jpg" ContentType="image/jpe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93" autoAdjust="0"/>
  </p:normalViewPr>
  <p:slideViewPr>
    <p:cSldViewPr>
      <p:cViewPr>
        <p:scale>
          <a:sx n="100" d="100"/>
          <a:sy n="100" d="100"/>
        </p:scale>
        <p:origin x="-516" y="1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457971" y="5809167"/>
            <a:ext cx="5623771" cy="1018105"/>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457972" y="1532279"/>
            <a:ext cx="5623771" cy="4103013"/>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477843" y="1521207"/>
            <a:ext cx="5603899" cy="4431983"/>
          </a:xfrm>
          <a:prstGeom prst="rect">
            <a:avLst/>
          </a:prstGeom>
          <a:noFill/>
        </p:spPr>
        <p:txBody>
          <a:bodyPr wrap="square" rtlCol="0">
            <a:spAutoFit/>
          </a:bodyPr>
          <a:lstStyle/>
          <a:p>
            <a:pPr algn="just">
              <a:lnSpc>
                <a:spcPct val="200000"/>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河川毎に作成する河川カルテ、維持管理計画を活用し、河道特性に応じて巡視・点検の重点化を図るとともに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、明確な評価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基づく</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損傷度の評価、管理水準を設定し、適切なタイミングで補修を実施する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、各損傷の発生要因を分析した上で適切な補修工法を選定するとともに、維持管理計画に基づき計画的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に補修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実施するなど、効果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・効率的な維持管理を確実に実施</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「効率的・効果的な点検やデータ蓄積・</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外観だけで判断できない致命的な損傷を把握するために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、堤防内部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など不可視部について、コアボーリングだけでなく</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、レーダー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探査</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非破壊</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検査を含め、効果的な点検手法の検討を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Aft>
                <a:spcPts val="0"/>
              </a:spcAft>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「維持管理手法の設定」</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・河川管理施設は自然外力が大きく作用することから劣化予測が困難なため、護岸等のコンクリート構造物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は評価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を明確化した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状態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監視型による維持管理を行う。一方、鋼矢板護岸等鋼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構造物は、錆</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よる鋼材</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劣化は予測すること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が可能</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であるため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劣化</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予測に必要なデータの蓄積を定期的に実施しつつ</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、予測</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計画型に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よる維持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土砂堆積や河床洗掘に対しては、河床洗掘の著しい河川等で試行的に河床変動予測を行い、再現性の確認など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の検証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作業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など、河床変動予測手法を検討の上、予測計画型の維持管理を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予測計画型を目指す施設については、その予測手法が確立するまでの間は状態監視型による維持管理を実施</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状態監視型については、新たに作成する評価基準により健全度評価を行い、評価のばらつきを軽減するともに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、補修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水準）を明確化する。ただし、個別の損傷程度だけで判断するのではなく、周辺の施設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の状況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を考慮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して総合に判断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Aft>
                <a:spcPts val="0"/>
              </a:spcAft>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r>
              <a:rPr lang="en-US" altLang="ja-JP" sz="900" b="1" u="sng" kern="100" dirty="0" smtClean="0">
                <a:latin typeface="Georgia"/>
                <a:ea typeface="HG明朝B"/>
                <a:cs typeface="Times New Roman"/>
              </a:rPr>
              <a:t> </a:t>
            </a:r>
            <a:r>
              <a:rPr lang="ja-JP" altLang="en-US" sz="900" kern="100" dirty="0" smtClean="0">
                <a:latin typeface="Georgia"/>
                <a:ea typeface="Meiryo UI"/>
                <a:cs typeface="Times New Roman"/>
              </a:rPr>
              <a:t>　　「リスクに着目した重点化」</a:t>
            </a:r>
            <a:endParaRPr lang="en-US" altLang="ja-JP" sz="900" kern="100" dirty="0" smtClean="0">
              <a:latin typeface="Georgia"/>
              <a:ea typeface="Meiryo UI"/>
              <a:cs typeface="Times New Roman"/>
            </a:endParaRPr>
          </a:p>
          <a:p>
            <a:pPr algn="just">
              <a:spcAft>
                <a:spcPts val="0"/>
              </a:spcAft>
            </a:pPr>
            <a:r>
              <a:rPr lang="ja-JP" altLang="en-US" sz="800" dirty="0" smtClean="0">
                <a:latin typeface="Meiryo UI" pitchFamily="50" charset="-128"/>
                <a:ea typeface="Meiryo UI" pitchFamily="50" charset="-128"/>
                <a:cs typeface="Meiryo UI" pitchFamily="50" charset="-128"/>
                <a:sym typeface="Wingdings" panose="05000000000000000000" pitchFamily="2" charset="2"/>
              </a:rPr>
              <a:t>・</a:t>
            </a:r>
            <a:r>
              <a:rPr lang="ja-JP" altLang="en-US" sz="800" dirty="0">
                <a:latin typeface="Meiryo UI" pitchFamily="50" charset="-128"/>
                <a:ea typeface="Meiryo UI" pitchFamily="50" charset="-128"/>
                <a:cs typeface="Meiryo UI" pitchFamily="50" charset="-128"/>
                <a:sym typeface="Wingdings" panose="05000000000000000000" pitchFamily="2" charset="2"/>
              </a:rPr>
              <a:t>健全度並びに社会的影響度の高い施設を重点的に維持補修を実施</a:t>
            </a:r>
            <a:r>
              <a:rPr lang="ja-JP" altLang="en-US" sz="800" dirty="0" smtClean="0">
                <a:latin typeface="Meiryo UI" pitchFamily="50" charset="-128"/>
                <a:ea typeface="Meiryo UI" pitchFamily="50" charset="-128"/>
                <a:cs typeface="Meiryo UI" pitchFamily="50" charset="-128"/>
                <a:sym typeface="Wingdings" panose="05000000000000000000" pitchFamily="2" charset="2"/>
              </a:rPr>
              <a:t>する</a:t>
            </a:r>
            <a:endParaRPr lang="en-US" altLang="ja-JP" sz="800" dirty="0">
              <a:latin typeface="Meiryo UI" pitchFamily="50" charset="-128"/>
              <a:ea typeface="Meiryo UI" pitchFamily="50" charset="-128"/>
              <a:cs typeface="Meiryo UI" pitchFamily="50" charset="-128"/>
              <a:sym typeface="Wingdings" panose="05000000000000000000" pitchFamily="2" charset="2"/>
            </a:endParaRPr>
          </a:p>
          <a:p>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の劣化状況を評価指標とする健全度や流下能力の評価指標である河積阻害率と、河川特性や周辺へ</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の影響を評価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指標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社会的影響度の</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点を総合的に評価し、優先度を設定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ct val="1500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r>
              <a:rPr lang="ja-JP" altLang="en-US" sz="900" kern="100" dirty="0" smtClean="0">
                <a:latin typeface="Georgia"/>
                <a:ea typeface="Meiryo UI"/>
                <a:cs typeface="Times New Roman"/>
              </a:rPr>
              <a:t>　　「長寿命化に資するきめ細やかな維持管理」</a:t>
            </a:r>
            <a:endParaRPr lang="en-US" altLang="ja-JP" sz="900" kern="100" dirty="0" smtClean="0">
              <a:effectLst/>
              <a:latin typeface="Georgia"/>
              <a:ea typeface="Meiryo UI"/>
              <a:cs typeface="Times New Roman"/>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・日常</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パトロール等の結果から、軽微な損傷に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ついては損傷がそれ以上拡大しないよう、直営</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作業等に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より、きめ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細やか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な修繕</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作業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実施するなど、予防保全に資する取り組みを実践していく</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a:t>
            </a:r>
            <a:r>
              <a:rPr lang="ja-JP" altLang="en-US" sz="900" b="1" u="sng" kern="100" dirty="0" smtClean="0">
                <a:latin typeface="Georgia"/>
                <a:ea typeface="Meiryo UI"/>
                <a:cs typeface="Times New Roman"/>
              </a:rPr>
              <a:t>策</a:t>
            </a:r>
            <a:endParaRPr lang="ja-JP" altLang="en-US" sz="900" kern="100" dirty="0" smtClean="0">
              <a:latin typeface="Georgia"/>
              <a:ea typeface="Meiryo UI"/>
              <a:cs typeface="Times New Roman"/>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・改良計</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画策定時に、河床材料、土砂供給、掃流力等の河川特性を予め考慮して、河床洗掘等の不具合</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が発生しにくい河</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策定する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、輪荷重を考慮したブロック積構造とすることや、除草苦情等が想定される住宅隣接箇所で</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は堤防法面の土羽を</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なくす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等、設計基準の見直しも含め、維持管理を見通した構造等を検討</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矢板の塗装に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ついて、これ</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までよりも耐久性が高い塗装材料を使用し、塗り替え頻度を低くするなど、新材料の活用等を検討</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ja-JP" altLang="ja-JP"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59310" y="728701"/>
            <a:ext cx="3216546" cy="6057846"/>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00137"/>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5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河川管理施設</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長寿命化計画　土木構造物編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59649" y="192893"/>
            <a:ext cx="422094" cy="307777"/>
          </a:xfrm>
          <a:prstGeom prst="rect">
            <a:avLst/>
          </a:prstGeom>
          <a:noFill/>
          <a:ln>
            <a:noFill/>
          </a:ln>
          <a:effectLst/>
        </p:spPr>
      </p:pic>
      <p:sp>
        <p:nvSpPr>
          <p:cNvPr id="13" name="二等辺三角形 12"/>
          <p:cNvSpPr/>
          <p:nvPr/>
        </p:nvSpPr>
        <p:spPr>
          <a:xfrm rot="10800000">
            <a:off x="143552" y="4671597"/>
            <a:ext cx="3035852"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225724" y="4704650"/>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050" b="1" kern="100" dirty="0" smtClean="0">
                <a:effectLst/>
                <a:latin typeface="Georgia"/>
                <a:ea typeface="Meiryo UI"/>
                <a:cs typeface="Times New Roman"/>
              </a:rPr>
              <a:t>≪</a:t>
            </a:r>
            <a:r>
              <a:rPr lang="ja-JP" altLang="en-US" sz="1050" b="1" kern="100" dirty="0" smtClean="0">
                <a:latin typeface="Georgia"/>
                <a:ea typeface="Meiryo UI"/>
                <a:cs typeface="Times New Roman"/>
              </a:rPr>
              <a:t>現　状</a:t>
            </a:r>
            <a:r>
              <a:rPr lang="ja-JP" sz="1050" b="1" kern="100" dirty="0" smtClean="0">
                <a:effectLst/>
                <a:latin typeface="Georgia"/>
                <a:ea typeface="Meiryo UI"/>
                <a:cs typeface="Times New Roman"/>
              </a:rPr>
              <a:t>≫</a:t>
            </a:r>
            <a:endParaRPr lang="ja-JP" sz="1050" kern="100" dirty="0">
              <a:effectLst/>
              <a:latin typeface="Georgia"/>
              <a:ea typeface="HG明朝B"/>
              <a:cs typeface="Times New Roman"/>
            </a:endParaRPr>
          </a:p>
        </p:txBody>
      </p:sp>
      <p:sp>
        <p:nvSpPr>
          <p:cNvPr id="17" name="角丸四角形 16"/>
          <p:cNvSpPr/>
          <p:nvPr/>
        </p:nvSpPr>
        <p:spPr>
          <a:xfrm>
            <a:off x="89469" y="1070231"/>
            <a:ext cx="3091881" cy="279995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20" name="角丸四角形 19"/>
          <p:cNvSpPr/>
          <p:nvPr/>
        </p:nvSpPr>
        <p:spPr>
          <a:xfrm>
            <a:off x="89469" y="6446039"/>
            <a:ext cx="3089935" cy="254807"/>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4" name="角丸四角形 23"/>
          <p:cNvSpPr/>
          <p:nvPr/>
        </p:nvSpPr>
        <p:spPr>
          <a:xfrm>
            <a:off x="89469" y="4102846"/>
            <a:ext cx="3091881" cy="503682"/>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8" name="角丸四角形 27"/>
          <p:cNvSpPr/>
          <p:nvPr/>
        </p:nvSpPr>
        <p:spPr>
          <a:xfrm>
            <a:off x="89470" y="5192641"/>
            <a:ext cx="3089934" cy="989662"/>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30" name="右中かっこ 29"/>
          <p:cNvSpPr/>
          <p:nvPr/>
        </p:nvSpPr>
        <p:spPr>
          <a:xfrm>
            <a:off x="3290714"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2558380"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における維持管理・更新の現状と課題</a:t>
            </a:r>
          </a:p>
        </p:txBody>
      </p:sp>
      <p:sp>
        <p:nvSpPr>
          <p:cNvPr id="33" name="テキスト ボックス 2"/>
          <p:cNvSpPr txBox="1">
            <a:spLocks noChangeArrowheads="1"/>
          </p:cNvSpPr>
          <p:nvPr/>
        </p:nvSpPr>
        <p:spPr bwMode="auto">
          <a:xfrm>
            <a:off x="35496" y="3885427"/>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05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977865"/>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05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6226454"/>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050" b="1" kern="100" dirty="0" smtClean="0">
                <a:effectLst/>
                <a:latin typeface="Georgia"/>
                <a:ea typeface="Meiryo UI"/>
                <a:cs typeface="Times New Roman"/>
              </a:rPr>
              <a:t>≪課題：持続可能な維持管理の仕組みづくり≫</a:t>
            </a:r>
          </a:p>
        </p:txBody>
      </p:sp>
      <p:sp>
        <p:nvSpPr>
          <p:cNvPr id="43" name="角丸四角形 42"/>
          <p:cNvSpPr/>
          <p:nvPr/>
        </p:nvSpPr>
        <p:spPr>
          <a:xfrm>
            <a:off x="3563888" y="1454304"/>
            <a:ext cx="3494484" cy="16200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3563888" y="5702768"/>
            <a:ext cx="3551634" cy="162000"/>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31" name="テキスト ボックス 30"/>
          <p:cNvSpPr txBox="1"/>
          <p:nvPr/>
        </p:nvSpPr>
        <p:spPr>
          <a:xfrm>
            <a:off x="114557" y="1081630"/>
            <a:ext cx="3064847" cy="584775"/>
          </a:xfrm>
          <a:prstGeom prst="rect">
            <a:avLst/>
          </a:prstGeom>
          <a:noFill/>
        </p:spPr>
        <p:txBody>
          <a:bodyPr wrap="square" rtlCol="0">
            <a:spAutoFit/>
          </a:bodyPr>
          <a:lstStyle/>
          <a:p>
            <a:pPr algn="just">
              <a:spcAft>
                <a:spcPts val="0"/>
              </a:spcAft>
            </a:pPr>
            <a:r>
              <a:rPr lang="ja-JP" altLang="en-US" sz="800" kern="100" dirty="0" smtClean="0">
                <a:ea typeface="Meiryo UI"/>
                <a:cs typeface="Times New Roman"/>
              </a:rPr>
              <a:t>〇</a:t>
            </a:r>
            <a:r>
              <a:rPr lang="ja-JP" altLang="en-US" sz="800" kern="100" dirty="0">
                <a:ea typeface="Meiryo UI"/>
                <a:cs typeface="Times New Roman"/>
              </a:rPr>
              <a:t>大阪府域には水害リスクの高い低平地が多く、都市化が進んで</a:t>
            </a:r>
            <a:r>
              <a:rPr lang="ja-JP" altLang="en-US" sz="800" kern="100" dirty="0" smtClean="0">
                <a:ea typeface="Meiryo UI"/>
                <a:cs typeface="Times New Roman"/>
              </a:rPr>
              <a:t>いる</a:t>
            </a:r>
            <a:endParaRPr lang="en-US" altLang="ja-JP" sz="800" kern="100" dirty="0" smtClean="0">
              <a:ea typeface="Meiryo UI"/>
              <a:cs typeface="Times New Roman"/>
            </a:endParaRPr>
          </a:p>
          <a:p>
            <a:pPr algn="just">
              <a:spcAft>
                <a:spcPts val="0"/>
              </a:spcAft>
            </a:pPr>
            <a:r>
              <a:rPr lang="ja-JP" altLang="en-US" sz="800" kern="100" dirty="0">
                <a:ea typeface="Meiryo UI"/>
                <a:cs typeface="Times New Roman"/>
              </a:rPr>
              <a:t>　</a:t>
            </a:r>
            <a:r>
              <a:rPr lang="ja-JP" altLang="en-US" sz="800" kern="100" dirty="0" smtClean="0">
                <a:ea typeface="Meiryo UI"/>
                <a:cs typeface="Times New Roman"/>
              </a:rPr>
              <a:t>こと</a:t>
            </a:r>
            <a:r>
              <a:rPr lang="ja-JP" altLang="en-US" sz="800" kern="100" dirty="0">
                <a:ea typeface="Meiryo UI"/>
                <a:cs typeface="Times New Roman"/>
              </a:rPr>
              <a:t>から</a:t>
            </a:r>
            <a:r>
              <a:rPr lang="ja-JP" altLang="en-US" sz="800" kern="100" dirty="0" smtClean="0">
                <a:ea typeface="Meiryo UI"/>
                <a:cs typeface="Times New Roman"/>
              </a:rPr>
              <a:t>、一旦</a:t>
            </a:r>
            <a:r>
              <a:rPr lang="ja-JP" altLang="en-US" sz="800" kern="100" dirty="0">
                <a:ea typeface="Meiryo UI"/>
                <a:cs typeface="Times New Roman"/>
              </a:rPr>
              <a:t>水害を受けた場合の被害ポテンシャルが</a:t>
            </a:r>
            <a:r>
              <a:rPr lang="ja-JP" altLang="en-US" sz="800" kern="100" dirty="0" smtClean="0">
                <a:ea typeface="Meiryo UI"/>
                <a:cs typeface="Times New Roman"/>
              </a:rPr>
              <a:t>高い</a:t>
            </a:r>
            <a:endParaRPr lang="en-US" altLang="ja-JP" sz="800" kern="100" dirty="0" smtClean="0">
              <a:ea typeface="Meiryo UI"/>
              <a:cs typeface="Times New Roman"/>
            </a:endParaRPr>
          </a:p>
          <a:p>
            <a:pPr algn="just">
              <a:spcAft>
                <a:spcPts val="0"/>
              </a:spcAft>
            </a:pPr>
            <a:r>
              <a:rPr lang="ja-JP" altLang="en-US" sz="800" kern="100" dirty="0" smtClean="0">
                <a:ea typeface="Meiryo UI"/>
                <a:cs typeface="Times New Roman"/>
              </a:rPr>
              <a:t>〇</a:t>
            </a:r>
            <a:r>
              <a:rPr lang="en-US" altLang="ja-JP" sz="800" kern="100" dirty="0" smtClean="0">
                <a:ea typeface="Meiryo UI"/>
                <a:cs typeface="Times New Roman"/>
              </a:rPr>
              <a:t>S42.7</a:t>
            </a:r>
            <a:r>
              <a:rPr lang="ja-JP" altLang="en-US" sz="800" kern="100" dirty="0" smtClean="0">
                <a:ea typeface="Meiryo UI"/>
                <a:cs typeface="Times New Roman"/>
              </a:rPr>
              <a:t>豪雨や千里ニュータウン開発、</a:t>
            </a:r>
            <a:r>
              <a:rPr lang="en-US" altLang="ja-JP" sz="800" kern="100" dirty="0" smtClean="0">
                <a:ea typeface="Meiryo UI"/>
                <a:cs typeface="Times New Roman"/>
              </a:rPr>
              <a:t>S57.7</a:t>
            </a:r>
            <a:r>
              <a:rPr lang="ja-JP" altLang="en-US" sz="800" kern="100" dirty="0">
                <a:ea typeface="Meiryo UI"/>
                <a:cs typeface="Times New Roman"/>
              </a:rPr>
              <a:t>月</a:t>
            </a:r>
            <a:r>
              <a:rPr lang="ja-JP" altLang="en-US" sz="800" kern="100" dirty="0" smtClean="0">
                <a:ea typeface="Meiryo UI"/>
                <a:cs typeface="Times New Roman"/>
              </a:rPr>
              <a:t>豪雨などを</a:t>
            </a:r>
            <a:r>
              <a:rPr lang="ja-JP" altLang="en-US" sz="800" kern="100" dirty="0">
                <a:ea typeface="Meiryo UI"/>
                <a:cs typeface="Times New Roman"/>
              </a:rPr>
              <a:t>契機</a:t>
            </a:r>
            <a:r>
              <a:rPr lang="ja-JP" altLang="en-US" sz="800" kern="100" dirty="0" smtClean="0">
                <a:ea typeface="Meiryo UI"/>
                <a:cs typeface="Times New Roman"/>
              </a:rPr>
              <a:t>に</a:t>
            </a:r>
            <a:endParaRPr lang="en-US" altLang="ja-JP" sz="800" kern="100" dirty="0" smtClean="0">
              <a:ea typeface="Meiryo UI"/>
              <a:cs typeface="Times New Roman"/>
            </a:endParaRPr>
          </a:p>
          <a:p>
            <a:pPr algn="just">
              <a:spcAft>
                <a:spcPts val="0"/>
              </a:spcAft>
            </a:pPr>
            <a:r>
              <a:rPr lang="ja-JP" altLang="en-US" sz="800" kern="100" dirty="0">
                <a:ea typeface="Meiryo UI"/>
                <a:cs typeface="Times New Roman"/>
              </a:rPr>
              <a:t>　</a:t>
            </a:r>
            <a:r>
              <a:rPr lang="ja-JP" altLang="en-US" sz="800" kern="100" dirty="0" smtClean="0">
                <a:ea typeface="Meiryo UI"/>
                <a:cs typeface="Times New Roman"/>
              </a:rPr>
              <a:t>治水</a:t>
            </a:r>
            <a:r>
              <a:rPr lang="ja-JP" altLang="en-US" sz="800" kern="100" dirty="0">
                <a:ea typeface="Meiryo UI"/>
                <a:cs typeface="Times New Roman"/>
              </a:rPr>
              <a:t>対策</a:t>
            </a:r>
            <a:r>
              <a:rPr lang="ja-JP" altLang="en-US" sz="800" kern="100" dirty="0" smtClean="0">
                <a:ea typeface="Meiryo UI"/>
                <a:cs typeface="Times New Roman"/>
              </a:rPr>
              <a:t>を推進してきたことから、護岸等の老朽化が進んでいる</a:t>
            </a:r>
            <a:endParaRPr lang="en-US" altLang="ja-JP" sz="800" kern="100" dirty="0" smtClean="0">
              <a:ea typeface="Meiryo UI"/>
              <a:cs typeface="Times New Roman"/>
            </a:endParaRPr>
          </a:p>
        </p:txBody>
      </p:sp>
      <p:sp>
        <p:nvSpPr>
          <p:cNvPr id="37" name="テキスト ボックス 36"/>
          <p:cNvSpPr txBox="1"/>
          <p:nvPr/>
        </p:nvSpPr>
        <p:spPr>
          <a:xfrm>
            <a:off x="57696" y="4123427"/>
            <a:ext cx="3362176" cy="461665"/>
          </a:xfrm>
          <a:prstGeom prst="rect">
            <a:avLst/>
          </a:prstGeom>
          <a:noFill/>
        </p:spPr>
        <p:txBody>
          <a:bodyPr wrap="square" rtlCol="0">
            <a:spAutoFit/>
          </a:bodyPr>
          <a:lstStyle/>
          <a:p>
            <a:pPr>
              <a:spcAft>
                <a:spcPts val="0"/>
              </a:spcAft>
            </a:pPr>
            <a:r>
              <a:rPr lang="ja-JP" altLang="en-US" sz="800" kern="100" dirty="0" smtClean="0">
                <a:effectLst/>
                <a:ea typeface="Meiryo UI"/>
                <a:cs typeface="Times New Roman"/>
              </a:rPr>
              <a:t>◇施設の長寿命化に資する予防保全対策等を強化（</a:t>
            </a:r>
            <a:r>
              <a:rPr lang="en-US" altLang="ja-JP" sz="800" kern="100" dirty="0" smtClean="0">
                <a:effectLst/>
                <a:ea typeface="Meiryo UI"/>
                <a:cs typeface="Times New Roman"/>
              </a:rPr>
              <a:t>H23</a:t>
            </a:r>
            <a:r>
              <a:rPr lang="ja-JP" altLang="en-US" sz="800" kern="100" dirty="0" smtClean="0">
                <a:effectLst/>
                <a:ea typeface="Meiryo UI"/>
                <a:cs typeface="Times New Roman"/>
              </a:rPr>
              <a:t>～）</a:t>
            </a:r>
            <a:endParaRPr lang="en-US" altLang="ja-JP" sz="800" kern="100" dirty="0" smtClean="0">
              <a:effectLst/>
              <a:ea typeface="Meiryo UI"/>
              <a:cs typeface="Times New Roman"/>
            </a:endParaRPr>
          </a:p>
          <a:p>
            <a:pPr>
              <a:spcAft>
                <a:spcPts val="0"/>
              </a:spcAft>
            </a:pPr>
            <a:r>
              <a:rPr lang="ja-JP" altLang="en-US" sz="800" kern="100" dirty="0" smtClean="0">
                <a:ea typeface="Meiryo UI"/>
                <a:cs typeface="Times New Roman"/>
              </a:rPr>
              <a:t>◇河川毎に河川カルテ・維持管理計画を作成（</a:t>
            </a:r>
            <a:r>
              <a:rPr lang="en-US" altLang="ja-JP" sz="800" kern="100" dirty="0" smtClean="0">
                <a:ea typeface="Meiryo UI"/>
                <a:cs typeface="Times New Roman"/>
              </a:rPr>
              <a:t>H25</a:t>
            </a:r>
            <a:r>
              <a:rPr lang="ja-JP" altLang="en-US" sz="800" kern="100" dirty="0" smtClean="0">
                <a:ea typeface="Meiryo UI"/>
                <a:cs typeface="Times New Roman"/>
              </a:rPr>
              <a:t>～）</a:t>
            </a:r>
            <a:endParaRPr lang="en-US" altLang="ja-JP" sz="800" kern="100" dirty="0" smtClean="0">
              <a:ea typeface="Meiryo UI"/>
              <a:cs typeface="Times New Roman"/>
            </a:endParaRPr>
          </a:p>
          <a:p>
            <a:pPr>
              <a:spcAft>
                <a:spcPts val="0"/>
              </a:spcAft>
            </a:pPr>
            <a:r>
              <a:rPr lang="ja-JP" altLang="en-US" sz="800" kern="100" dirty="0" smtClean="0">
                <a:effectLst/>
                <a:ea typeface="Meiryo UI"/>
                <a:cs typeface="Times New Roman"/>
              </a:rPr>
              <a:t>◇非常勤職員による徒歩点検</a:t>
            </a:r>
            <a:r>
              <a:rPr lang="ja-JP" altLang="en-US" sz="800" kern="100" dirty="0" smtClean="0">
                <a:ea typeface="Meiryo UI"/>
                <a:cs typeface="Times New Roman"/>
              </a:rPr>
              <a:t>の拡充（</a:t>
            </a:r>
            <a:r>
              <a:rPr lang="en-US" altLang="ja-JP" sz="800" kern="100" dirty="0">
                <a:ea typeface="Meiryo UI"/>
                <a:cs typeface="Times New Roman"/>
              </a:rPr>
              <a:t>H</a:t>
            </a:r>
            <a:r>
              <a:rPr lang="en-US" altLang="ja-JP" sz="800" kern="100" dirty="0" smtClean="0">
                <a:ea typeface="Meiryo UI"/>
                <a:cs typeface="Times New Roman"/>
              </a:rPr>
              <a:t>23</a:t>
            </a:r>
            <a:r>
              <a:rPr lang="ja-JP" altLang="en-US" sz="800" kern="100" dirty="0" smtClean="0">
                <a:ea typeface="Meiryo UI"/>
                <a:cs typeface="Times New Roman"/>
              </a:rPr>
              <a:t>～）</a:t>
            </a:r>
            <a:endParaRPr lang="ja-JP" altLang="en-US" sz="800" kern="100" dirty="0" smtClean="0">
              <a:effectLst/>
              <a:ea typeface="Meiryo UI"/>
              <a:cs typeface="Times New Roman"/>
            </a:endParaRPr>
          </a:p>
        </p:txBody>
      </p:sp>
      <p:sp>
        <p:nvSpPr>
          <p:cNvPr id="38" name="テキスト ボックス 37"/>
          <p:cNvSpPr txBox="1"/>
          <p:nvPr/>
        </p:nvSpPr>
        <p:spPr>
          <a:xfrm>
            <a:off x="102013" y="6415257"/>
            <a:ext cx="3173843" cy="284693"/>
          </a:xfrm>
          <a:prstGeom prst="rect">
            <a:avLst/>
          </a:prstGeom>
          <a:noFill/>
        </p:spPr>
        <p:txBody>
          <a:bodyPr wrap="square" rtlCol="0">
            <a:spAutoFit/>
          </a:bodyPr>
          <a:lstStyle/>
          <a:p>
            <a:pPr algn="just">
              <a:lnSpc>
                <a:spcPts val="1500"/>
              </a:lnSpc>
              <a:spcAft>
                <a:spcPts val="0"/>
              </a:spcAft>
            </a:pPr>
            <a:r>
              <a:rPr lang="ja-JP" altLang="en-US" sz="800" kern="100" dirty="0" smtClean="0">
                <a:effectLst/>
                <a:ea typeface="Meiryo UI"/>
                <a:cs typeface="Times New Roman"/>
              </a:rPr>
              <a:t>・施設の老朽化に伴う補修や更新が増加する一方、担当職員が減少</a:t>
            </a:r>
          </a:p>
        </p:txBody>
      </p:sp>
      <p:sp>
        <p:nvSpPr>
          <p:cNvPr id="39" name="テキスト ボックス 38"/>
          <p:cNvSpPr txBox="1"/>
          <p:nvPr/>
        </p:nvSpPr>
        <p:spPr>
          <a:xfrm>
            <a:off x="107505" y="5192641"/>
            <a:ext cx="3071899" cy="931024"/>
          </a:xfrm>
          <a:prstGeom prst="rect">
            <a:avLst/>
          </a:prstGeom>
          <a:noFill/>
        </p:spPr>
        <p:txBody>
          <a:bodyPr wrap="square" rtlCol="0">
            <a:spAutoFit/>
          </a:bodyPr>
          <a:lstStyle/>
          <a:p>
            <a:pPr algn="just">
              <a:spcAft>
                <a:spcPts val="0"/>
              </a:spcAft>
            </a:pPr>
            <a:r>
              <a:rPr lang="ja-JP" altLang="en-US" sz="900" b="1" u="sng" kern="100" dirty="0" smtClean="0">
                <a:effectLst/>
                <a:ea typeface="Meiryo UI"/>
                <a:cs typeface="Times New Roman"/>
              </a:rPr>
              <a:t>◇効率的・効果的な維持管理に対する視点</a:t>
            </a:r>
            <a:endParaRPr lang="en-US" altLang="ja-JP" sz="900" kern="100" dirty="0" smtClean="0">
              <a:effectLst/>
              <a:ea typeface="Meiryo UI"/>
              <a:cs typeface="Times New Roman"/>
            </a:endParaRPr>
          </a:p>
          <a:p>
            <a:pPr algn="just"/>
            <a:r>
              <a:rPr lang="ja-JP" altLang="en-US" sz="800" kern="100" dirty="0" smtClean="0">
                <a:ea typeface="Meiryo UI"/>
                <a:cs typeface="Times New Roman"/>
              </a:rPr>
              <a:t>・点検の重点化など、河川</a:t>
            </a:r>
            <a:r>
              <a:rPr lang="ja-JP" altLang="en-US" sz="800" kern="100" dirty="0">
                <a:ea typeface="Meiryo UI"/>
                <a:cs typeface="Times New Roman"/>
              </a:rPr>
              <a:t>特性に</a:t>
            </a:r>
            <a:r>
              <a:rPr lang="ja-JP" altLang="en-US" sz="800" kern="100" dirty="0" smtClean="0">
                <a:ea typeface="Meiryo UI"/>
                <a:cs typeface="Times New Roman"/>
              </a:rPr>
              <a:t>応じた維持管理の実施</a:t>
            </a:r>
            <a:endParaRPr lang="en-US" altLang="ja-JP" sz="800" kern="100" dirty="0">
              <a:ea typeface="Meiryo UI"/>
              <a:cs typeface="Times New Roman"/>
            </a:endParaRPr>
          </a:p>
          <a:p>
            <a:pPr algn="just">
              <a:spcAft>
                <a:spcPts val="0"/>
              </a:spcAft>
            </a:pPr>
            <a:r>
              <a:rPr lang="ja-JP" altLang="en-US" sz="800" kern="100" dirty="0" smtClean="0">
                <a:effectLst/>
                <a:ea typeface="Meiryo UI"/>
                <a:cs typeface="Times New Roman"/>
              </a:rPr>
              <a:t>・明確な劣化診断基準、最適な補修タイミングの設定</a:t>
            </a:r>
            <a:endParaRPr lang="en-US" altLang="ja-JP" sz="800" kern="100" dirty="0" smtClean="0">
              <a:effectLst/>
              <a:ea typeface="Meiryo UI"/>
              <a:cs typeface="Times New Roman"/>
            </a:endParaRPr>
          </a:p>
          <a:p>
            <a:pPr algn="just">
              <a:spcAft>
                <a:spcPts val="0"/>
              </a:spcAft>
            </a:pPr>
            <a:r>
              <a:rPr lang="ja-JP" altLang="en-US" sz="800" kern="100" dirty="0" smtClean="0">
                <a:ea typeface="Meiryo UI"/>
                <a:cs typeface="Times New Roman"/>
              </a:rPr>
              <a:t>・施設の特性に応じた維持管理手法の確立</a:t>
            </a:r>
            <a:endParaRPr lang="ja-JP" altLang="en-US" sz="800" kern="100" dirty="0" smtClean="0">
              <a:effectLst/>
              <a:ea typeface="Meiryo UI"/>
              <a:cs typeface="Times New Roman"/>
            </a:endParaRPr>
          </a:p>
          <a:p>
            <a:pPr algn="just">
              <a:lnSpc>
                <a:spcPct val="150000"/>
              </a:lnSpc>
              <a:spcAft>
                <a:spcPts val="0"/>
              </a:spcAft>
            </a:pPr>
            <a:r>
              <a:rPr lang="ja-JP" altLang="en-US" sz="900" b="1" u="sng" kern="100" dirty="0">
                <a:ea typeface="Meiryo UI"/>
                <a:cs typeface="Times New Roman"/>
              </a:rPr>
              <a:t>◇安全に対する視点</a:t>
            </a:r>
          </a:p>
          <a:p>
            <a:pPr algn="just">
              <a:spcAft>
                <a:spcPts val="0"/>
              </a:spcAft>
            </a:pPr>
            <a:r>
              <a:rPr lang="ja-JP" altLang="en-US" sz="800" kern="100" dirty="0">
                <a:ea typeface="Meiryo UI"/>
                <a:cs typeface="Times New Roman"/>
              </a:rPr>
              <a:t>・護岸背面等、不可視部分における不具合への</a:t>
            </a:r>
            <a:r>
              <a:rPr lang="ja-JP" altLang="en-US" sz="800" kern="100" dirty="0" smtClean="0">
                <a:ea typeface="Meiryo UI"/>
                <a:cs typeface="Times New Roman"/>
              </a:rPr>
              <a:t>対応</a:t>
            </a:r>
            <a:endParaRPr lang="ja-JP" altLang="en-US" sz="800" kern="100" dirty="0" smtClean="0">
              <a:effectLst/>
              <a:ea typeface="Meiryo UI"/>
              <a:cs typeface="Times New Roman"/>
            </a:endParaRPr>
          </a:p>
        </p:txBody>
      </p:sp>
      <p:pic>
        <p:nvPicPr>
          <p:cNvPr id="40" name="図 39"/>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3733" y="1685771"/>
            <a:ext cx="2614154" cy="804697"/>
          </a:xfrm>
          <a:prstGeom prst="rect">
            <a:avLst/>
          </a:prstGeom>
        </p:spPr>
      </p:pic>
      <p:pic>
        <p:nvPicPr>
          <p:cNvPr id="42" name="図 41" descr="D:\HamadaYu\Desktop\箕川キャプチャ.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4207" y="2881913"/>
            <a:ext cx="1341103" cy="78518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51" name="図 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35696" y="2871700"/>
            <a:ext cx="1191800" cy="819425"/>
          </a:xfrm>
          <a:prstGeom prst="rect">
            <a:avLst/>
          </a:prstGeom>
        </p:spPr>
      </p:pic>
      <p:sp>
        <p:nvSpPr>
          <p:cNvPr id="52" name="テキスト ボックス 51"/>
          <p:cNvSpPr txBox="1"/>
          <p:nvPr/>
        </p:nvSpPr>
        <p:spPr>
          <a:xfrm>
            <a:off x="355004" y="3603671"/>
            <a:ext cx="1211710" cy="259110"/>
          </a:xfrm>
          <a:prstGeom prst="rect">
            <a:avLst/>
          </a:prstGeom>
          <a:noFill/>
        </p:spPr>
        <p:txBody>
          <a:bodyPr wrap="square" rtlCol="0">
            <a:spAutoFit/>
          </a:bodyPr>
          <a:lstStyle/>
          <a:p>
            <a:pPr algn="ctr">
              <a:lnSpc>
                <a:spcPts val="1500"/>
              </a:lnSpc>
              <a:spcAft>
                <a:spcPts val="0"/>
              </a:spcAft>
            </a:pPr>
            <a:r>
              <a:rPr lang="ja-JP" altLang="en-US" sz="700" kern="100" dirty="0" smtClean="0">
                <a:effectLst/>
                <a:ea typeface="Meiryo UI"/>
                <a:cs typeface="Times New Roman"/>
              </a:rPr>
              <a:t>空洞化による護岸崩壊</a:t>
            </a:r>
          </a:p>
        </p:txBody>
      </p:sp>
      <p:sp>
        <p:nvSpPr>
          <p:cNvPr id="53" name="テキスト ボックス 52"/>
          <p:cNvSpPr txBox="1"/>
          <p:nvPr/>
        </p:nvSpPr>
        <p:spPr>
          <a:xfrm>
            <a:off x="1890283" y="3611077"/>
            <a:ext cx="1078232" cy="259110"/>
          </a:xfrm>
          <a:prstGeom prst="rect">
            <a:avLst/>
          </a:prstGeom>
          <a:noFill/>
        </p:spPr>
        <p:txBody>
          <a:bodyPr wrap="square" rtlCol="0">
            <a:spAutoFit/>
          </a:bodyPr>
          <a:lstStyle/>
          <a:p>
            <a:pPr algn="ctr">
              <a:lnSpc>
                <a:spcPts val="1500"/>
              </a:lnSpc>
              <a:spcAft>
                <a:spcPts val="0"/>
              </a:spcAft>
            </a:pPr>
            <a:r>
              <a:rPr lang="ja-JP" altLang="en-US" sz="700" kern="100" dirty="0" smtClean="0">
                <a:effectLst/>
                <a:ea typeface="Meiryo UI"/>
                <a:cs typeface="Times New Roman"/>
              </a:rPr>
              <a:t>護岸のひび割れ</a:t>
            </a:r>
          </a:p>
        </p:txBody>
      </p:sp>
      <p:sp>
        <p:nvSpPr>
          <p:cNvPr id="54" name="テキスト ボックス 53"/>
          <p:cNvSpPr txBox="1"/>
          <p:nvPr/>
        </p:nvSpPr>
        <p:spPr>
          <a:xfrm>
            <a:off x="107504" y="2565943"/>
            <a:ext cx="3092822" cy="307777"/>
          </a:xfrm>
          <a:prstGeom prst="rect">
            <a:avLst/>
          </a:prstGeom>
          <a:noFill/>
        </p:spPr>
        <p:txBody>
          <a:bodyPr wrap="square" rtlCol="0">
            <a:spAutoFit/>
          </a:bodyPr>
          <a:lstStyle/>
          <a:p>
            <a:pPr>
              <a:spcAft>
                <a:spcPts val="0"/>
              </a:spcAft>
            </a:pPr>
            <a:r>
              <a:rPr lang="ja-JP" altLang="en-US" sz="700" kern="100" dirty="0">
                <a:ea typeface="Meiryo UI"/>
                <a:cs typeface="Times New Roman"/>
              </a:rPr>
              <a:t>▲</a:t>
            </a:r>
            <a:r>
              <a:rPr lang="ja-JP" altLang="en-US" sz="700" kern="100" dirty="0" smtClean="0">
                <a:effectLst/>
                <a:ea typeface="Meiryo UI"/>
                <a:cs typeface="Times New Roman"/>
              </a:rPr>
              <a:t>今後</a:t>
            </a:r>
            <a:r>
              <a:rPr lang="en-US" altLang="ja-JP" sz="700" kern="100" dirty="0" smtClean="0">
                <a:effectLst/>
                <a:ea typeface="Meiryo UI"/>
                <a:cs typeface="Times New Roman"/>
              </a:rPr>
              <a:t>10</a:t>
            </a:r>
            <a:r>
              <a:rPr lang="ja-JP" altLang="en-US" sz="700" kern="100" dirty="0" smtClean="0">
                <a:effectLst/>
                <a:ea typeface="Meiryo UI"/>
                <a:cs typeface="Times New Roman"/>
              </a:rPr>
              <a:t>年で約</a:t>
            </a:r>
            <a:r>
              <a:rPr lang="en-US" altLang="ja-JP" sz="700" kern="100" dirty="0" smtClean="0">
                <a:effectLst/>
                <a:ea typeface="Meiryo UI"/>
                <a:cs typeface="Times New Roman"/>
              </a:rPr>
              <a:t>6</a:t>
            </a:r>
            <a:r>
              <a:rPr lang="ja-JP" altLang="en-US" sz="700" kern="100" dirty="0" smtClean="0">
                <a:effectLst/>
                <a:ea typeface="Meiryo UI"/>
                <a:cs typeface="Times New Roman"/>
              </a:rPr>
              <a:t>割、</a:t>
            </a:r>
            <a:r>
              <a:rPr lang="en-US" altLang="ja-JP" sz="700" kern="100" dirty="0" smtClean="0">
                <a:effectLst/>
                <a:ea typeface="Meiryo UI"/>
                <a:cs typeface="Times New Roman"/>
              </a:rPr>
              <a:t>20</a:t>
            </a:r>
            <a:r>
              <a:rPr lang="ja-JP" altLang="en-US" sz="700" kern="100" dirty="0" smtClean="0">
                <a:effectLst/>
                <a:ea typeface="Meiryo UI"/>
                <a:cs typeface="Times New Roman"/>
              </a:rPr>
              <a:t>年で約</a:t>
            </a:r>
            <a:r>
              <a:rPr lang="en-US" altLang="ja-JP" sz="700" kern="100" dirty="0" smtClean="0">
                <a:effectLst/>
                <a:ea typeface="Meiryo UI"/>
                <a:cs typeface="Times New Roman"/>
              </a:rPr>
              <a:t>7</a:t>
            </a:r>
            <a:r>
              <a:rPr lang="ja-JP" altLang="en-US" sz="700" kern="100" dirty="0" smtClean="0">
                <a:effectLst/>
                <a:ea typeface="Meiryo UI"/>
                <a:cs typeface="Times New Roman"/>
              </a:rPr>
              <a:t>割のブロック積後</a:t>
            </a:r>
            <a:r>
              <a:rPr lang="ja-JP" altLang="en-US" sz="700" kern="100" dirty="0">
                <a:ea typeface="Meiryo UI"/>
                <a:cs typeface="Times New Roman"/>
              </a:rPr>
              <a:t>護岸</a:t>
            </a:r>
            <a:r>
              <a:rPr lang="ja-JP" altLang="en-US" sz="700" kern="100" dirty="0" smtClean="0">
                <a:effectLst/>
                <a:ea typeface="Meiryo UI"/>
                <a:cs typeface="Times New Roman"/>
              </a:rPr>
              <a:t>が施工後</a:t>
            </a:r>
            <a:r>
              <a:rPr lang="en-US" altLang="ja-JP" sz="700" kern="100" dirty="0" smtClean="0">
                <a:effectLst/>
                <a:ea typeface="Meiryo UI"/>
                <a:cs typeface="Times New Roman"/>
              </a:rPr>
              <a:t>50</a:t>
            </a:r>
            <a:r>
              <a:rPr lang="ja-JP" altLang="en-US" sz="700" kern="100" dirty="0" smtClean="0">
                <a:effectLst/>
                <a:ea typeface="Meiryo UI"/>
                <a:cs typeface="Times New Roman"/>
              </a:rPr>
              <a:t>年を経過する（概ねの施工年次による）</a:t>
            </a:r>
          </a:p>
        </p:txBody>
      </p:sp>
      <p:sp>
        <p:nvSpPr>
          <p:cNvPr id="57" name="テキスト ボックス 56"/>
          <p:cNvSpPr txBox="1"/>
          <p:nvPr/>
        </p:nvSpPr>
        <p:spPr>
          <a:xfrm>
            <a:off x="788398" y="2377455"/>
            <a:ext cx="1633824" cy="259110"/>
          </a:xfrm>
          <a:prstGeom prst="rect">
            <a:avLst/>
          </a:prstGeom>
          <a:noFill/>
        </p:spPr>
        <p:txBody>
          <a:bodyPr wrap="square" rtlCol="0">
            <a:spAutoFit/>
          </a:bodyPr>
          <a:lstStyle/>
          <a:p>
            <a:pPr algn="ctr">
              <a:lnSpc>
                <a:spcPts val="1500"/>
              </a:lnSpc>
              <a:spcAft>
                <a:spcPts val="0"/>
              </a:spcAft>
            </a:pPr>
            <a:r>
              <a:rPr lang="ja-JP" altLang="en-US" sz="700" kern="100" dirty="0" smtClean="0">
                <a:effectLst/>
                <a:ea typeface="Meiryo UI"/>
                <a:cs typeface="Times New Roman"/>
              </a:rPr>
              <a:t>ブロック積護岸の経過年数</a:t>
            </a:r>
          </a:p>
        </p:txBody>
      </p:sp>
      <p:sp>
        <p:nvSpPr>
          <p:cNvPr id="61" name="角丸四角形 60"/>
          <p:cNvSpPr/>
          <p:nvPr/>
        </p:nvSpPr>
        <p:spPr>
          <a:xfrm>
            <a:off x="3455294" y="639741"/>
            <a:ext cx="5626447" cy="749407"/>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3536829" y="54975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63" name="テキスト ボックス 62"/>
          <p:cNvSpPr txBox="1"/>
          <p:nvPr/>
        </p:nvSpPr>
        <p:spPr>
          <a:xfrm>
            <a:off x="3472147" y="698337"/>
            <a:ext cx="5609594" cy="707886"/>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管理施設が有する治水機能を確実に確保するとともに、憩いの空間としての機能も併せて維持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の特性に応じた維持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管理</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を行うため、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各河川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の特性を河川カルテにとりまとめ</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ごとの維持管理計画を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各河川</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の維持管理計画の策定にあたっては、河川構造等の特性に着目した適切な維持管理手法を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選択</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する。また</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様々</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な</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不具合</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事象に対し</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適切な診断・評価が可能となるよう判断の目安を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明確化</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さらに効・果効率的な維持管理を実施していくため、</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サイクルに</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基づ</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いて</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継続的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に見直しを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3477843" y="5851984"/>
            <a:ext cx="5618863" cy="1000274"/>
          </a:xfrm>
          <a:prstGeom prst="rect">
            <a:avLst/>
          </a:prstGeom>
          <a:noFill/>
        </p:spPr>
        <p:txBody>
          <a:bodyPr wrap="square" rtlCol="0">
            <a:spAutoFit/>
          </a:bodyPr>
          <a:lstStyle/>
          <a:p>
            <a:pPr algn="just">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現地</a:t>
            </a:r>
            <a:r>
              <a:rPr lang="ja-JP" altLang="en-US" sz="800" kern="100" dirty="0">
                <a:latin typeface="Georgia"/>
                <a:ea typeface="Meiryo UI"/>
                <a:cs typeface="Times New Roman"/>
              </a:rPr>
              <a:t>研修会や</a:t>
            </a:r>
            <a:r>
              <a:rPr lang="ja-JP" altLang="en-US" sz="800" kern="100" dirty="0" smtClean="0">
                <a:latin typeface="Georgia"/>
                <a:ea typeface="Meiryo UI"/>
                <a:cs typeface="Times New Roman"/>
              </a:rPr>
              <a:t>講習会</a:t>
            </a:r>
            <a:r>
              <a:rPr lang="ja-JP" altLang="en-US" sz="800" kern="100" dirty="0">
                <a:latin typeface="Georgia"/>
                <a:ea typeface="Meiryo UI"/>
                <a:cs typeface="Times New Roman"/>
              </a:rPr>
              <a:t>など</a:t>
            </a:r>
            <a:r>
              <a:rPr lang="ja-JP" altLang="en-US" sz="800" kern="100" dirty="0" smtClean="0">
                <a:latin typeface="Georgia"/>
                <a:ea typeface="Meiryo UI"/>
                <a:cs typeface="Times New Roman"/>
              </a:rPr>
              <a:t>の</a:t>
            </a:r>
            <a:r>
              <a:rPr lang="ja-JP" altLang="en-US" sz="800" kern="100" dirty="0">
                <a:latin typeface="Georgia"/>
                <a:ea typeface="Meiryo UI"/>
                <a:cs typeface="Times New Roman"/>
              </a:rPr>
              <a:t>研修</a:t>
            </a:r>
            <a:r>
              <a:rPr lang="ja-JP" altLang="en-US" sz="800" kern="100" dirty="0" smtClean="0">
                <a:latin typeface="Georgia"/>
                <a:ea typeface="Meiryo UI"/>
                <a:cs typeface="Times New Roman"/>
              </a:rPr>
              <a:t>制度を充実し、経験</a:t>
            </a:r>
            <a:r>
              <a:rPr lang="ja-JP" altLang="en-US" sz="800" kern="100" dirty="0">
                <a:latin typeface="Georgia"/>
                <a:ea typeface="Meiryo UI"/>
                <a:cs typeface="Times New Roman"/>
              </a:rPr>
              <a:t>豊富な職員</a:t>
            </a:r>
            <a:r>
              <a:rPr lang="ja-JP" altLang="en-US" sz="800" kern="100" dirty="0" smtClean="0">
                <a:latin typeface="Georgia"/>
                <a:ea typeface="Meiryo UI"/>
                <a:cs typeface="Times New Roman"/>
              </a:rPr>
              <a:t>の知識や技術力を若手職員が受け継ぐ機会</a:t>
            </a:r>
            <a:r>
              <a:rPr lang="ja-JP" altLang="en-US" sz="800" kern="100" dirty="0">
                <a:latin typeface="Georgia"/>
                <a:ea typeface="Meiryo UI"/>
                <a:cs typeface="Times New Roman"/>
              </a:rPr>
              <a:t>を</a:t>
            </a:r>
            <a:r>
              <a:rPr lang="ja-JP" altLang="en-US" sz="800" kern="100" dirty="0" smtClean="0">
                <a:latin typeface="Georgia"/>
                <a:ea typeface="Meiryo UI"/>
                <a:cs typeface="Times New Roman"/>
              </a:rPr>
              <a:t>設ける</a:t>
            </a:r>
            <a:endParaRPr lang="en-US" altLang="ja-JP" sz="800" kern="100" dirty="0">
              <a:latin typeface="Georgia"/>
              <a:ea typeface="Meiryo UI"/>
              <a:cs typeface="Times New Roman"/>
            </a:endParaRPr>
          </a:p>
          <a:p>
            <a:pPr algn="just">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r>
              <a:rPr lang="ja-JP" altLang="en-US" sz="800" kern="100" dirty="0">
                <a:latin typeface="Georgia"/>
                <a:ea typeface="Meiryo UI"/>
                <a:cs typeface="Times New Roman"/>
              </a:rPr>
              <a:t>・</a:t>
            </a:r>
            <a:r>
              <a:rPr lang="ja-JP" altLang="en-US" sz="800" kern="100" dirty="0" smtClean="0">
                <a:effectLst/>
                <a:latin typeface="Georgia"/>
                <a:ea typeface="Meiryo UI"/>
                <a:cs typeface="Times New Roman"/>
              </a:rPr>
              <a:t>河川の特性や</a:t>
            </a:r>
            <a:r>
              <a:rPr lang="ja-JP" altLang="en-US" sz="800" kern="100" dirty="0" smtClean="0">
                <a:latin typeface="Georgia"/>
                <a:ea typeface="Meiryo UI"/>
                <a:cs typeface="Times New Roman"/>
              </a:rPr>
              <a:t>地域</a:t>
            </a:r>
            <a:r>
              <a:rPr lang="ja-JP" altLang="en-US" sz="800" kern="100" dirty="0">
                <a:latin typeface="Georgia"/>
                <a:ea typeface="Meiryo UI"/>
                <a:cs typeface="Times New Roman"/>
              </a:rPr>
              <a:t>の実情に応じた点検や補修を行うとともに、地域</a:t>
            </a:r>
            <a:r>
              <a:rPr lang="ja-JP" altLang="en-US" sz="800" kern="100" dirty="0" smtClean="0">
                <a:latin typeface="Georgia"/>
                <a:ea typeface="Meiryo UI"/>
                <a:cs typeface="Times New Roman"/>
              </a:rPr>
              <a:t>と一体となって河川を守り育てるアドプトリバープログラムを推進する</a:t>
            </a:r>
            <a:endParaRPr lang="en-US" altLang="ja-JP" sz="800" kern="100" dirty="0">
              <a:latin typeface="Georgia"/>
              <a:ea typeface="Meiryo UI"/>
              <a:cs typeface="Times New Roman"/>
            </a:endParaRPr>
          </a:p>
          <a:p>
            <a:pPr lvl="0" algn="just"/>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維持管理業務の改善と魅力向上</a:t>
            </a:r>
            <a:endParaRPr lang="ja-JP" altLang="ja-JP" sz="900" kern="100" dirty="0" smtClean="0">
              <a:latin typeface="Georgia"/>
              <a:ea typeface="HG明朝B"/>
              <a:cs typeface="Times New Roman"/>
            </a:endParaRPr>
          </a:p>
          <a:p>
            <a:pPr algn="just">
              <a:spcAft>
                <a:spcPts val="0"/>
              </a:spcAft>
            </a:pPr>
            <a:r>
              <a:rPr lang="ja-JP" altLang="en-US" sz="800" kern="100" dirty="0" smtClean="0">
                <a:effectLst/>
                <a:latin typeface="Georgia"/>
                <a:ea typeface="Meiryo UI"/>
                <a:cs typeface="Times New Roman"/>
              </a:rPr>
              <a:t> ・</a:t>
            </a:r>
            <a:r>
              <a:rPr lang="ja-JP" altLang="en-US" sz="800" kern="100" dirty="0" smtClean="0">
                <a:latin typeface="Georgia"/>
                <a:ea typeface="Meiryo UI"/>
                <a:cs typeface="Times New Roman"/>
              </a:rPr>
              <a:t>効果</a:t>
            </a:r>
            <a:r>
              <a:rPr lang="ja-JP" altLang="en-US" sz="800" kern="100" dirty="0">
                <a:latin typeface="Georgia"/>
                <a:ea typeface="Meiryo UI"/>
                <a:cs typeface="Times New Roman"/>
              </a:rPr>
              <a:t>・効率的に日常的な維持管理を着実に実施していくために、実施状況等を検証、評価し、改善する等、</a:t>
            </a:r>
            <a:r>
              <a:rPr lang="en-US" altLang="ja-JP" sz="800" kern="100" dirty="0">
                <a:latin typeface="Georgia"/>
                <a:ea typeface="Meiryo UI"/>
                <a:cs typeface="Times New Roman"/>
              </a:rPr>
              <a:t>PDCA</a:t>
            </a:r>
            <a:r>
              <a:rPr lang="ja-JP" altLang="en-US" sz="800" kern="100" dirty="0" smtClean="0">
                <a:latin typeface="Georgia"/>
                <a:ea typeface="Meiryo UI"/>
                <a:cs typeface="Times New Roman"/>
              </a:rPr>
              <a:t>サイクルによる</a:t>
            </a:r>
            <a:endParaRPr lang="en-US" altLang="ja-JP" sz="800" kern="100" dirty="0" smtClean="0">
              <a:latin typeface="Georgia"/>
              <a:ea typeface="Meiryo UI"/>
              <a:cs typeface="Times New Roman"/>
            </a:endParaRPr>
          </a:p>
          <a:p>
            <a:pPr algn="just">
              <a:spcAft>
                <a:spcPts val="0"/>
              </a:spcAft>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継続</a:t>
            </a:r>
            <a:r>
              <a:rPr lang="ja-JP" altLang="en-US" sz="800" kern="100" dirty="0">
                <a:latin typeface="Georgia"/>
                <a:ea typeface="Meiryo UI"/>
                <a:cs typeface="Times New Roman"/>
              </a:rPr>
              <a:t>したマネジメントを実施</a:t>
            </a:r>
            <a:r>
              <a:rPr lang="ja-JP" altLang="en-US" sz="800" kern="100" dirty="0" smtClean="0">
                <a:latin typeface="Georgia"/>
                <a:ea typeface="Meiryo UI"/>
                <a:cs typeface="Times New Roman"/>
              </a:rPr>
              <a:t>する。また点検結果の公表など、府民への情報発信を継続して実施していく</a:t>
            </a:r>
            <a:endParaRPr lang="ja-JP" altLang="en-US" sz="800" kern="100" dirty="0" smtClean="0">
              <a:effectLst/>
              <a:latin typeface="Georgia"/>
              <a:ea typeface="Meiryo UI"/>
              <a:cs typeface="Times New Roman"/>
            </a:endParaRPr>
          </a:p>
        </p:txBody>
      </p:sp>
      <p:grpSp>
        <p:nvGrpSpPr>
          <p:cNvPr id="4" name="グループ化 3"/>
          <p:cNvGrpSpPr/>
          <p:nvPr/>
        </p:nvGrpSpPr>
        <p:grpSpPr>
          <a:xfrm>
            <a:off x="8266192" y="-17858"/>
            <a:ext cx="986328" cy="246221"/>
            <a:chOff x="7797498" y="13411"/>
            <a:chExt cx="986328" cy="246221"/>
          </a:xfrm>
        </p:grpSpPr>
        <p:sp>
          <p:nvSpPr>
            <p:cNvPr id="2" name="正方形/長方形 1"/>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7797498" y="13411"/>
              <a:ext cx="986328" cy="246221"/>
            </a:xfrm>
            <a:prstGeom prst="rect">
              <a:avLst/>
            </a:prstGeom>
            <a:noFill/>
            <a:ln>
              <a:noFill/>
            </a:ln>
          </p:spPr>
          <p:txBody>
            <a:bodyPr wrap="square" rtlCol="0">
              <a:spAutoFit/>
            </a:body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資料４－</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9227602-C2E1-4211-9B8F-A9FEB236A72B}"/>
</file>

<file path=customXml/itemProps2.xml><?xml version="1.0" encoding="utf-8"?>
<ds:datastoreItem xmlns:ds="http://schemas.openxmlformats.org/officeDocument/2006/customXml" ds:itemID="{595E8090-87E9-4F41-A8F6-92391B4360DC}"/>
</file>

<file path=customXml/itemProps3.xml><?xml version="1.0" encoding="utf-8"?>
<ds:datastoreItem xmlns:ds="http://schemas.openxmlformats.org/officeDocument/2006/customXml" ds:itemID="{3655BF12-2114-431D-9A22-EF808229FBD7}"/>
</file>

<file path=docProps/app.xml><?xml version="1.0" encoding="utf-8"?>
<Properties xmlns="http://schemas.openxmlformats.org/officeDocument/2006/extended-properties" xmlns:vt="http://schemas.openxmlformats.org/officeDocument/2006/docPropsVTypes">
  <TotalTime>1889</TotalTime>
  <Words>572</Words>
  <Application>Microsoft Office PowerPoint</Application>
  <PresentationFormat>画面に合わせる (4:3)</PresentationFormat>
  <Paragraphs>70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HOSTNAME</cp:lastModifiedBy>
  <cp:revision>87</cp:revision>
  <cp:lastPrinted>2015-01-29T04:27:41Z</cp:lastPrinted>
  <dcterms:created xsi:type="dcterms:W3CDTF">2014-12-08T01:25:11Z</dcterms:created>
  <dcterms:modified xsi:type="dcterms:W3CDTF">2015-02-09T00:40:06Z</dcterms:modified>
</cp:coreProperties>
</file>