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3D29744-FFF6-4B73-BB61-7E6D97E7ECC6}">
          <p14:sldIdLst>
            <p14:sldId id="259"/>
          </p14:sldIdLst>
        </p14:section>
        <p14:section name="old" id="{AB1AD203-9F34-44AB-8EFD-FB33FEB93D8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98" autoAdjust="0"/>
    <p:restoredTop sz="94660"/>
  </p:normalViewPr>
  <p:slideViewPr>
    <p:cSldViewPr>
      <p:cViewPr>
        <p:scale>
          <a:sx n="100" d="100"/>
          <a:sy n="100" d="100"/>
        </p:scale>
        <p:origin x="-39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967040" y="5881346"/>
            <a:ext cx="5157119" cy="948079"/>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967039" y="1533143"/>
            <a:ext cx="5157119" cy="4200907"/>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3967039" y="643996"/>
            <a:ext cx="5167435" cy="780843"/>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5496" y="728701"/>
            <a:ext cx="3816424" cy="6100724"/>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pPr>
              <a:tabLst>
                <a:tab pos="4933950" algn="l"/>
              </a:tabLs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案</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河川・港湾・公園部会　長寿命化計画　概要版</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二等辺三角形 12"/>
          <p:cNvSpPr/>
          <p:nvPr/>
        </p:nvSpPr>
        <p:spPr>
          <a:xfrm rot="10800000">
            <a:off x="134027" y="4812050"/>
            <a:ext cx="3633740" cy="220176"/>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4822182"/>
            <a:ext cx="856987" cy="18365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sp>
        <p:nvSpPr>
          <p:cNvPr id="15" name="テキスト ボックス 2"/>
          <p:cNvSpPr txBox="1">
            <a:spLocks noChangeArrowheads="1"/>
          </p:cNvSpPr>
          <p:nvPr/>
        </p:nvSpPr>
        <p:spPr bwMode="auto">
          <a:xfrm>
            <a:off x="35496" y="81385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95506" y="1012468"/>
            <a:ext cx="3684961" cy="2581534"/>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20" name="角丸四角形 19"/>
          <p:cNvSpPr/>
          <p:nvPr/>
        </p:nvSpPr>
        <p:spPr>
          <a:xfrm>
            <a:off x="102169" y="6321464"/>
            <a:ext cx="3678298" cy="440462"/>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4" name="角丸四角形 23"/>
          <p:cNvSpPr/>
          <p:nvPr/>
        </p:nvSpPr>
        <p:spPr>
          <a:xfrm>
            <a:off x="90012" y="3800049"/>
            <a:ext cx="3678298" cy="945674"/>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8" name="角丸四角形 27"/>
          <p:cNvSpPr/>
          <p:nvPr/>
        </p:nvSpPr>
        <p:spPr>
          <a:xfrm>
            <a:off x="89469" y="5285373"/>
            <a:ext cx="3678298" cy="792096"/>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30" name="右中かっこ 29"/>
          <p:cNvSpPr/>
          <p:nvPr/>
        </p:nvSpPr>
        <p:spPr>
          <a:xfrm>
            <a:off x="3851920" y="620689"/>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620688"/>
            <a:ext cx="3615704"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河川・港湾・公園における維持管理・更新の現状と課題</a:t>
            </a:r>
          </a:p>
        </p:txBody>
      </p:sp>
      <p:sp>
        <p:nvSpPr>
          <p:cNvPr id="33" name="テキスト ボックス 2"/>
          <p:cNvSpPr txBox="1">
            <a:spLocks noChangeArrowheads="1"/>
          </p:cNvSpPr>
          <p:nvPr/>
        </p:nvSpPr>
        <p:spPr bwMode="auto">
          <a:xfrm>
            <a:off x="35496" y="3594002"/>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24448" y="5068923"/>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6111165"/>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41" name="テキスト ボックス 40"/>
          <p:cNvSpPr txBox="1"/>
          <p:nvPr/>
        </p:nvSpPr>
        <p:spPr>
          <a:xfrm>
            <a:off x="3896612" y="714606"/>
            <a:ext cx="5209288" cy="727187"/>
          </a:xfrm>
          <a:prstGeom prst="rect">
            <a:avLst/>
          </a:prstGeom>
          <a:noFill/>
        </p:spPr>
        <p:txBody>
          <a:bodyPr wrap="square" rtlCol="0">
            <a:spAutoFit/>
          </a:bodyPr>
          <a:lstStyle/>
          <a:p>
            <a:pPr marL="50800" indent="-50800" algn="just">
              <a:lnSpc>
                <a:spcPts val="1000"/>
              </a:lnSpc>
              <a:spcAft>
                <a:spcPts val="0"/>
              </a:spcAft>
            </a:pPr>
            <a:r>
              <a:rPr lang="ja-JP" altLang="ja-JP" sz="900" kern="100" dirty="0" smtClean="0">
                <a:effectLst/>
                <a:ea typeface="Meiryo UI"/>
                <a:cs typeface="Times New Roman"/>
              </a:rPr>
              <a:t>・</a:t>
            </a:r>
            <a:r>
              <a:rPr lang="ja-JP" altLang="ja-JP" sz="800" kern="100" dirty="0" smtClean="0">
                <a:effectLst/>
                <a:ea typeface="Meiryo UI"/>
                <a:cs typeface="Times New Roman"/>
              </a:rPr>
              <a:t>日常的な維持管理を着実に実践するとともに、予防保全</a:t>
            </a:r>
            <a:r>
              <a:rPr lang="ja-JP" altLang="en-US" sz="800" kern="100" dirty="0" smtClean="0">
                <a:ea typeface="Meiryo UI"/>
                <a:cs typeface="Times New Roman"/>
              </a:rPr>
              <a:t>を中心とした</a:t>
            </a:r>
            <a:r>
              <a:rPr lang="ja-JP" altLang="ja-JP" sz="800" kern="100" dirty="0">
                <a:ea typeface="Meiryo UI"/>
                <a:cs typeface="Times New Roman"/>
              </a:rPr>
              <a:t>計画的な維持管理による都市基盤施設</a:t>
            </a:r>
            <a:r>
              <a:rPr lang="ja-JP" altLang="en-US" sz="800" kern="100" dirty="0">
                <a:ea typeface="Meiryo UI"/>
                <a:cs typeface="Times New Roman"/>
              </a:rPr>
              <a:t>を可能な限り使い続けることを基本とし</a:t>
            </a:r>
            <a:r>
              <a:rPr lang="ja-JP" altLang="ja-JP" sz="800" kern="100" dirty="0">
                <a:ea typeface="Meiryo UI"/>
                <a:cs typeface="Times New Roman"/>
              </a:rPr>
              <a:t>、更新</a:t>
            </a:r>
            <a:r>
              <a:rPr lang="ja-JP" altLang="ja-JP" sz="800" kern="100" dirty="0" smtClean="0">
                <a:effectLst/>
                <a:ea typeface="Meiryo UI"/>
                <a:cs typeface="Times New Roman"/>
              </a:rPr>
              <a:t>時期についても的確に見極めていく等、</a:t>
            </a:r>
            <a:r>
              <a:rPr lang="ja-JP" altLang="en-US" sz="800" b="1" kern="100" dirty="0" smtClean="0">
                <a:effectLst/>
                <a:ea typeface="Meiryo UI"/>
                <a:cs typeface="Times New Roman"/>
              </a:rPr>
              <a:t>「</a:t>
            </a:r>
            <a:r>
              <a:rPr lang="ja-JP" altLang="ja-JP" sz="800" b="1" kern="100" dirty="0" smtClean="0">
                <a:effectLst/>
                <a:ea typeface="Meiryo UI"/>
                <a:cs typeface="Times New Roman"/>
              </a:rPr>
              <a:t>効率的・効果的な維持管理を推進</a:t>
            </a:r>
            <a:r>
              <a:rPr lang="ja-JP" altLang="en-US" sz="800" b="1" kern="100" dirty="0" smtClean="0">
                <a:effectLst/>
                <a:ea typeface="Meiryo UI"/>
                <a:cs typeface="Times New Roman"/>
              </a:rPr>
              <a:t>」</a:t>
            </a:r>
            <a:endParaRPr lang="ja-JP" altLang="ja-JP" sz="800" b="1" kern="100" dirty="0" smtClean="0">
              <a:effectLst/>
              <a:ea typeface="HG明朝B"/>
              <a:cs typeface="Times New Roman"/>
            </a:endParaRPr>
          </a:p>
          <a:p>
            <a:pPr marL="50800" indent="-50800" algn="just">
              <a:lnSpc>
                <a:spcPts val="1000"/>
              </a:lnSpc>
              <a:spcAft>
                <a:spcPts val="0"/>
              </a:spcAft>
            </a:pPr>
            <a:r>
              <a:rPr lang="ja-JP" altLang="ja-JP" sz="800" kern="100" dirty="0" smtClean="0">
                <a:effectLst/>
                <a:ea typeface="Meiryo UI"/>
                <a:cs typeface="Times New Roman"/>
              </a:rPr>
              <a:t>・将来にわたり的確に維持管理を実践するため、人材の育成と確保</a:t>
            </a:r>
            <a:r>
              <a:rPr lang="ja-JP" altLang="en-US" sz="800" kern="100" dirty="0" smtClean="0">
                <a:effectLst/>
                <a:ea typeface="Meiryo UI"/>
                <a:cs typeface="Times New Roman"/>
              </a:rPr>
              <a:t>（</a:t>
            </a:r>
            <a:r>
              <a:rPr lang="ja-JP" altLang="ja-JP" sz="800" kern="100" dirty="0" smtClean="0">
                <a:effectLst/>
                <a:ea typeface="Meiryo UI"/>
                <a:cs typeface="Times New Roman"/>
              </a:rPr>
              <a:t>技術力の向上と継承</a:t>
            </a:r>
            <a:r>
              <a:rPr lang="ja-JP" altLang="en-US" sz="800" kern="100" dirty="0" smtClean="0">
                <a:effectLst/>
                <a:ea typeface="Meiryo UI"/>
                <a:cs typeface="Times New Roman"/>
              </a:rPr>
              <a:t>）</a:t>
            </a:r>
            <a:r>
              <a:rPr lang="ja-JP" altLang="ja-JP" sz="800" kern="100" dirty="0" smtClean="0">
                <a:effectLst/>
                <a:ea typeface="Meiryo UI"/>
                <a:cs typeface="Times New Roman"/>
              </a:rPr>
              <a:t>に加え、市町村など多様な主体と連携しながら地域単位で都市基盤施設を守り活かしていく</a:t>
            </a:r>
            <a:r>
              <a:rPr lang="ja-JP" altLang="en-US" sz="800" b="1" kern="100" dirty="0" smtClean="0">
                <a:effectLst/>
                <a:ea typeface="Meiryo UI"/>
                <a:cs typeface="Times New Roman"/>
              </a:rPr>
              <a:t>「</a:t>
            </a:r>
            <a:r>
              <a:rPr lang="ja-JP" altLang="ja-JP" sz="800" b="1" kern="100" dirty="0" smtClean="0">
                <a:effectLst/>
                <a:ea typeface="Meiryo UI"/>
                <a:cs typeface="Times New Roman"/>
              </a:rPr>
              <a:t>持続可能な</a:t>
            </a:r>
            <a:r>
              <a:rPr lang="ja-JP" altLang="en-US" sz="800" b="1" kern="100" dirty="0" smtClean="0">
                <a:effectLst/>
                <a:ea typeface="Meiryo UI"/>
                <a:cs typeface="Times New Roman"/>
              </a:rPr>
              <a:t>維持管理の</a:t>
            </a:r>
            <a:r>
              <a:rPr lang="ja-JP" altLang="ja-JP" sz="800" b="1" kern="100" dirty="0" smtClean="0">
                <a:effectLst/>
                <a:ea typeface="Meiryo UI"/>
                <a:cs typeface="Times New Roman"/>
              </a:rPr>
              <a:t>仕組みを構築</a:t>
            </a:r>
            <a:r>
              <a:rPr lang="ja-JP" altLang="en-US" sz="800" b="1" kern="100" dirty="0" smtClean="0">
                <a:effectLst/>
                <a:ea typeface="Meiryo UI"/>
                <a:cs typeface="Times New Roman"/>
              </a:rPr>
              <a:t>」</a:t>
            </a:r>
            <a:endParaRPr lang="en-US" altLang="ja-JP" sz="800" b="1" kern="100" dirty="0" smtClean="0">
              <a:effectLst/>
              <a:ea typeface="Meiryo UI"/>
              <a:cs typeface="Times New Roman"/>
            </a:endParaRPr>
          </a:p>
          <a:p>
            <a:pPr marL="50800" indent="-50800" algn="just">
              <a:lnSpc>
                <a:spcPts val="1000"/>
              </a:lnSpc>
              <a:spcAft>
                <a:spcPts val="0"/>
              </a:spcAft>
            </a:pPr>
            <a:r>
              <a:rPr lang="ja-JP" altLang="en-US" sz="800" kern="100" dirty="0" smtClean="0">
                <a:ea typeface="Meiryo UI"/>
                <a:cs typeface="Times New Roman"/>
              </a:rPr>
              <a:t>・限られた資源（財源・人材）を最大限に活用し、</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によるマネジメントを</a:t>
            </a:r>
            <a:r>
              <a:rPr lang="ja-JP" altLang="en-US" sz="800" b="1" kern="100" dirty="0" smtClean="0">
                <a:ea typeface="Meiryo UI"/>
                <a:cs typeface="Times New Roman"/>
              </a:rPr>
              <a:t>推進」</a:t>
            </a:r>
            <a:endParaRPr lang="ja-JP" altLang="ja-JP" sz="800" b="1" kern="100" dirty="0" smtClean="0">
              <a:effectLst/>
              <a:ea typeface="HG明朝B"/>
              <a:cs typeface="Times New Roman"/>
            </a:endParaRPr>
          </a:p>
        </p:txBody>
      </p:sp>
      <p:sp>
        <p:nvSpPr>
          <p:cNvPr id="43" name="角丸四角形 42"/>
          <p:cNvSpPr/>
          <p:nvPr/>
        </p:nvSpPr>
        <p:spPr>
          <a:xfrm>
            <a:off x="4020320" y="1466875"/>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4025652" y="5774290"/>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4039369" y="554013"/>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37" name="テキスト ボックス 2"/>
          <p:cNvSpPr txBox="1">
            <a:spLocks noChangeArrowheads="1"/>
          </p:cNvSpPr>
          <p:nvPr/>
        </p:nvSpPr>
        <p:spPr bwMode="auto">
          <a:xfrm>
            <a:off x="58356" y="1746835"/>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spcAft>
                <a:spcPts val="0"/>
              </a:spcAft>
            </a:pPr>
            <a:r>
              <a:rPr lang="ja-JP" altLang="en-US" sz="900" kern="100" dirty="0">
                <a:latin typeface="Georgia"/>
                <a:ea typeface="Meiryo UI"/>
                <a:cs typeface="Times New Roman"/>
              </a:rPr>
              <a:t>●</a:t>
            </a:r>
            <a:r>
              <a:rPr lang="ja-JP" altLang="en-US" sz="900" kern="100" dirty="0" smtClean="0">
                <a:latin typeface="Georgia"/>
                <a:ea typeface="Meiryo UI"/>
                <a:cs typeface="Times New Roman"/>
              </a:rPr>
              <a:t>港湾・海岸</a:t>
            </a:r>
            <a:endParaRPr lang="ja-JP" sz="900" kern="100" dirty="0">
              <a:effectLst/>
              <a:latin typeface="Georgia"/>
              <a:ea typeface="HG明朝B"/>
              <a:cs typeface="Times New Roman"/>
            </a:endParaRPr>
          </a:p>
        </p:txBody>
      </p:sp>
      <p:sp>
        <p:nvSpPr>
          <p:cNvPr id="39" name="テキスト ボックス 2"/>
          <p:cNvSpPr txBox="1">
            <a:spLocks noChangeArrowheads="1"/>
          </p:cNvSpPr>
          <p:nvPr/>
        </p:nvSpPr>
        <p:spPr bwMode="auto">
          <a:xfrm>
            <a:off x="61784" y="951295"/>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spcAft>
                <a:spcPts val="0"/>
              </a:spcAft>
            </a:pPr>
            <a:r>
              <a:rPr lang="ja-JP" altLang="en-US" sz="900" kern="100" dirty="0" smtClean="0">
                <a:latin typeface="Georgia"/>
                <a:ea typeface="Meiryo UI"/>
                <a:cs typeface="Times New Roman"/>
              </a:rPr>
              <a:t>●河川</a:t>
            </a:r>
            <a:endParaRPr lang="ja-JP" sz="900" kern="100" dirty="0">
              <a:effectLst/>
              <a:latin typeface="Georgia"/>
              <a:ea typeface="HG明朝B"/>
              <a:cs typeface="Times New Roman"/>
            </a:endParaRPr>
          </a:p>
        </p:txBody>
      </p:sp>
      <p:sp>
        <p:nvSpPr>
          <p:cNvPr id="51" name="テキスト ボックス 2"/>
          <p:cNvSpPr txBox="1">
            <a:spLocks noChangeArrowheads="1"/>
          </p:cNvSpPr>
          <p:nvPr/>
        </p:nvSpPr>
        <p:spPr bwMode="auto">
          <a:xfrm>
            <a:off x="59312" y="2678440"/>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spcAft>
                <a:spcPts val="0"/>
              </a:spcAft>
            </a:pPr>
            <a:r>
              <a:rPr lang="ja-JP" altLang="en-US" sz="900" kern="100" dirty="0" smtClean="0">
                <a:latin typeface="Georgia"/>
                <a:ea typeface="Meiryo UI"/>
                <a:cs typeface="Times New Roman"/>
              </a:rPr>
              <a:t>●公園</a:t>
            </a:r>
            <a:endParaRPr lang="ja-JP" sz="900" kern="100" dirty="0">
              <a:effectLst/>
              <a:latin typeface="Georgia"/>
              <a:ea typeface="HG明朝B"/>
              <a:cs typeface="Times New Roman"/>
            </a:endParaRPr>
          </a:p>
        </p:txBody>
      </p:sp>
      <p:grpSp>
        <p:nvGrpSpPr>
          <p:cNvPr id="2" name="グループ化 1"/>
          <p:cNvGrpSpPr/>
          <p:nvPr/>
        </p:nvGrpSpPr>
        <p:grpSpPr>
          <a:xfrm>
            <a:off x="145699" y="1142777"/>
            <a:ext cx="3681541" cy="667349"/>
            <a:chOff x="145699" y="1098327"/>
            <a:chExt cx="3681541" cy="667349"/>
          </a:xfrm>
        </p:grpSpPr>
        <p:sp>
          <p:nvSpPr>
            <p:cNvPr id="40" name="コンテンツ プレースホルダー 2"/>
            <p:cNvSpPr txBox="1">
              <a:spLocks/>
            </p:cNvSpPr>
            <p:nvPr/>
          </p:nvSpPr>
          <p:spPr>
            <a:xfrm>
              <a:off x="145699" y="1098327"/>
              <a:ext cx="3614351" cy="648000"/>
            </a:xfrm>
            <a:prstGeom prst="rect">
              <a:avLst/>
            </a:prstGeom>
            <a:gradFill>
              <a:gsLst>
                <a:gs pos="0">
                  <a:srgbClr val="FFFF99"/>
                </a:gs>
                <a:gs pos="100000">
                  <a:schemeClr val="bg1"/>
                </a:gs>
              </a:gsLst>
              <a:lin ang="5400000" scaled="1"/>
            </a:gradFill>
            <a:ln w="12700">
              <a:solidFill>
                <a:schemeClr val="tx1"/>
              </a:solidFill>
            </a:ln>
          </p:spPr>
          <p:txBody>
            <a:bodyPr wrap="square">
              <a:noAutofit/>
            </a:bodyPr>
            <a:lstStyle/>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〇大阪府域には水害リスクの高い低平地が多く、都市化が</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進んで</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いること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から</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、一旦</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水害を受けた場合の被害ポテンシャルが</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高い</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〇</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S42.7</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豪雨や千里</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NT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開発、</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S57.7</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月豪雨などを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契機に治水</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対策</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を推進してきたことから、護岸等の老朽化が進んで</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2" name="図 51" descr="D:\HamadaYu\Desktop\箕川キャプチャ.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8338" y="1123781"/>
              <a:ext cx="828000" cy="48266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53" name="テキスト ボックス 52"/>
            <p:cNvSpPr txBox="1"/>
            <p:nvPr/>
          </p:nvSpPr>
          <p:spPr>
            <a:xfrm>
              <a:off x="2750351" y="1565621"/>
              <a:ext cx="1076889" cy="200055"/>
            </a:xfrm>
            <a:prstGeom prst="rect">
              <a:avLst/>
            </a:prstGeom>
            <a:noFill/>
          </p:spPr>
          <p:txBody>
            <a:bodyPr wrap="square" rtlCol="0">
              <a:spAutoFit/>
            </a:bodyPr>
            <a:lstStyle/>
            <a:p>
              <a:pPr algn="ctr">
                <a:spcAft>
                  <a:spcPts val="0"/>
                </a:spcAft>
              </a:pPr>
              <a:r>
                <a:rPr lang="ja-JP" altLang="en-US" sz="700" kern="100" dirty="0" smtClean="0">
                  <a:effectLst/>
                  <a:ea typeface="Meiryo UI"/>
                  <a:cs typeface="Times New Roman"/>
                </a:rPr>
                <a:t>空洞化による護岸崩壊</a:t>
              </a:r>
            </a:p>
          </p:txBody>
        </p:sp>
      </p:grpSp>
      <p:grpSp>
        <p:nvGrpSpPr>
          <p:cNvPr id="4" name="グループ化 3"/>
          <p:cNvGrpSpPr/>
          <p:nvPr/>
        </p:nvGrpSpPr>
        <p:grpSpPr>
          <a:xfrm>
            <a:off x="145699" y="1937554"/>
            <a:ext cx="3627625" cy="791801"/>
            <a:chOff x="-4799703" y="2061496"/>
            <a:chExt cx="3627625" cy="791801"/>
          </a:xfrm>
        </p:grpSpPr>
        <p:sp>
          <p:nvSpPr>
            <p:cNvPr id="31" name="コンテンツ プレースホルダー 2"/>
            <p:cNvSpPr txBox="1">
              <a:spLocks/>
            </p:cNvSpPr>
            <p:nvPr/>
          </p:nvSpPr>
          <p:spPr>
            <a:xfrm>
              <a:off x="-4799703" y="2061496"/>
              <a:ext cx="3610831" cy="791801"/>
            </a:xfrm>
            <a:prstGeom prst="rect">
              <a:avLst/>
            </a:prstGeom>
            <a:gradFill>
              <a:gsLst>
                <a:gs pos="0">
                  <a:srgbClr val="FFFF99"/>
                </a:gs>
                <a:gs pos="100000">
                  <a:schemeClr val="bg1"/>
                </a:gs>
              </a:gsLst>
              <a:lin ang="5400000" scaled="1"/>
            </a:gradFill>
            <a:ln w="12700">
              <a:solidFill>
                <a:schemeClr val="tx1"/>
              </a:solidFill>
            </a:ln>
          </p:spPr>
          <p:txBody>
            <a:bodyPr wrap="square">
              <a:noAutofit/>
            </a:bodyPr>
            <a:lstStyle/>
            <a:p>
              <a:pPr>
                <a:spcAft>
                  <a:spcPts val="0"/>
                </a:spcAft>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○港湾の基幹的役割を示す係留施設は高度経済成長期に</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spcAft>
                  <a:spcPts val="0"/>
                </a:spcAft>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集中的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に建設されたものが多く</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10</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年後には建設後</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50</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年以上</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spcAft>
                  <a:spcPts val="0"/>
                </a:spcAft>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経過</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する施設が全体の約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割</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超える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○大阪府が管理する</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74km</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の海岸線には水門・樋門・門扉など</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重要な防災施設があり、</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年後には建設後</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年を超える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施設</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割を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超える</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a:spcAft>
                  <a:spcPts val="0"/>
                </a:spcAft>
              </a:pPr>
              <a:endParaRPr lang="en-US" altLang="ja-JP" sz="800" kern="12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pic>
          <p:nvPicPr>
            <p:cNvPr id="38" name="図 37"/>
            <p:cNvPicPr>
              <a:picLocks noChangeAspect="1"/>
            </p:cNvPicPr>
            <p:nvPr/>
          </p:nvPicPr>
          <p:blipFill rotWithShape="1">
            <a:blip r:embed="rId3" cstate="print">
              <a:extLst>
                <a:ext uri="{28A0092B-C50C-407E-A947-70E740481C1C}">
                  <a14:useLocalDpi xmlns:a14="http://schemas.microsoft.com/office/drawing/2010/main" val="0"/>
                </a:ext>
              </a:extLst>
            </a:blip>
            <a:srcRect t="4711" b="27761"/>
            <a:stretch/>
          </p:blipFill>
          <p:spPr>
            <a:xfrm>
              <a:off x="-2078734" y="2083689"/>
              <a:ext cx="852773" cy="503743"/>
            </a:xfrm>
            <a:prstGeom prst="rect">
              <a:avLst/>
            </a:prstGeom>
            <a:ln w="19050">
              <a:noFill/>
            </a:ln>
          </p:spPr>
        </p:pic>
        <p:sp>
          <p:nvSpPr>
            <p:cNvPr id="54" name="テキスト ボックス 53"/>
            <p:cNvSpPr txBox="1"/>
            <p:nvPr/>
          </p:nvSpPr>
          <p:spPr>
            <a:xfrm>
              <a:off x="-2108182" y="2545520"/>
              <a:ext cx="936104" cy="307777"/>
            </a:xfrm>
            <a:prstGeom prst="rect">
              <a:avLst/>
            </a:prstGeom>
            <a:noFill/>
          </p:spPr>
          <p:txBody>
            <a:bodyPr wrap="square" rtlCol="0">
              <a:spAutoFit/>
            </a:bodyPr>
            <a:lstStyle/>
            <a:p>
              <a:pPr algn="ctr"/>
              <a:r>
                <a:rPr lang="ja-JP" altLang="en-US" sz="700" dirty="0">
                  <a:latin typeface="Meiryo UI" panose="020B0604030504040204" pitchFamily="50" charset="-128"/>
                  <a:ea typeface="Meiryo UI" panose="020B0604030504040204" pitchFamily="50" charset="-128"/>
                  <a:cs typeface="Meiryo UI" panose="020B0604030504040204" pitchFamily="50" charset="-128"/>
                </a:rPr>
                <a:t>桟橋式上部工</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鉄筋</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露出状況</a:t>
              </a:r>
            </a:p>
          </p:txBody>
        </p:sp>
      </p:grpSp>
      <p:sp>
        <p:nvSpPr>
          <p:cNvPr id="57" name="テキスト ボックス 56"/>
          <p:cNvSpPr txBox="1"/>
          <p:nvPr/>
        </p:nvSpPr>
        <p:spPr>
          <a:xfrm>
            <a:off x="67764" y="3743615"/>
            <a:ext cx="3688766" cy="1023357"/>
          </a:xfrm>
          <a:prstGeom prst="rect">
            <a:avLst/>
          </a:prstGeom>
          <a:noFill/>
        </p:spPr>
        <p:txBody>
          <a:bodyPr wrap="square" rtlCol="0">
            <a:spAutoFit/>
          </a:bodyPr>
          <a:lstStyle/>
          <a:p>
            <a:pPr>
              <a:lnSpc>
                <a:spcPts val="1500"/>
              </a:lnSpc>
              <a:spcAft>
                <a:spcPts val="0"/>
              </a:spcAft>
            </a:pPr>
            <a:r>
              <a:rPr lang="ja-JP" altLang="en-US" sz="800"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◇施設の長寿命化に資する予防保全対策等を強化（</a:t>
            </a:r>
            <a:r>
              <a:rPr lang="en-US" altLang="ja-JP" sz="800" u="sng" kern="100" dirty="0" smtClean="0">
                <a:effectLst/>
                <a:latin typeface="Meiryo UI" panose="020B0604030504040204" pitchFamily="50" charset="-128"/>
                <a:ea typeface="Meiryo UI" panose="020B0604030504040204" pitchFamily="50" charset="-128"/>
                <a:cs typeface="Meiryo UI" panose="020B0604030504040204" pitchFamily="50" charset="-128"/>
              </a:rPr>
              <a:t>H23</a:t>
            </a:r>
            <a:r>
              <a:rPr lang="ja-JP" altLang="en-US" sz="800"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河川：</a:t>
            </a:r>
            <a:r>
              <a:rPr lang="ja-JP" altLang="en-US" sz="800" u="sng" kern="100" dirty="0" smtClean="0">
                <a:latin typeface="Meiryo UI" panose="020B0604030504040204" pitchFamily="50" charset="-128"/>
                <a:ea typeface="Meiryo UI" panose="020B0604030504040204" pitchFamily="50" charset="-128"/>
                <a:cs typeface="Meiryo UI" panose="020B0604030504040204" pitchFamily="50" charset="-128"/>
              </a:rPr>
              <a:t>河川毎に河川カルテ・維持管理計画を作成（</a:t>
            </a:r>
            <a:r>
              <a:rPr lang="en-US" altLang="ja-JP" sz="800" u="sng" kern="100" dirty="0" smtClean="0">
                <a:latin typeface="Meiryo UI" panose="020B0604030504040204" pitchFamily="50" charset="-128"/>
                <a:ea typeface="Meiryo UI" panose="020B0604030504040204" pitchFamily="50" charset="-128"/>
                <a:cs typeface="Meiryo UI" panose="020B0604030504040204" pitchFamily="50" charset="-128"/>
              </a:rPr>
              <a:t>H25</a:t>
            </a:r>
            <a:r>
              <a:rPr lang="ja-JP" altLang="en-US" sz="800" u="sng"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u="sng"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u="sng" kern="100" dirty="0" smtClean="0">
                <a:effectLst/>
                <a:latin typeface="Meiryo UI" panose="020B0604030504040204" pitchFamily="50" charset="-128"/>
                <a:ea typeface="Meiryo UI" panose="020B0604030504040204" pitchFamily="50" charset="-128"/>
                <a:cs typeface="Meiryo UI" panose="020B0604030504040204" pitchFamily="50" charset="-128"/>
              </a:rPr>
              <a:t>非常勤職員による徒歩点検</a:t>
            </a:r>
            <a:r>
              <a:rPr lang="ja-JP" altLang="en-US" sz="800" u="sng" kern="100" dirty="0" smtClean="0">
                <a:latin typeface="Meiryo UI" panose="020B0604030504040204" pitchFamily="50" charset="-128"/>
                <a:ea typeface="Meiryo UI" panose="020B0604030504040204" pitchFamily="50" charset="-128"/>
                <a:cs typeface="Meiryo UI" panose="020B0604030504040204" pitchFamily="50" charset="-128"/>
              </a:rPr>
              <a:t>の拡充（</a:t>
            </a:r>
            <a:r>
              <a:rPr lang="en-US" altLang="ja-JP" sz="800" u="sng" kern="100" dirty="0" smtClean="0">
                <a:latin typeface="Meiryo UI" panose="020B0604030504040204" pitchFamily="50" charset="-128"/>
                <a:ea typeface="Meiryo UI" panose="020B0604030504040204" pitchFamily="50" charset="-128"/>
                <a:cs typeface="Meiryo UI" panose="020B0604030504040204" pitchFamily="50" charset="-128"/>
              </a:rPr>
              <a:t>H23</a:t>
            </a:r>
            <a:r>
              <a:rPr lang="ja-JP" altLang="en-US" sz="800"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u="sng"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800" u="sng"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港湾：</a:t>
            </a:r>
            <a:r>
              <a:rPr lang="ja-JP" altLang="en-US" sz="800" u="sng" kern="1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en-US" sz="800" u="sng" kern="100" dirty="0">
                <a:latin typeface="Meiryo UI" panose="020B0604030504040204" pitchFamily="50" charset="-128"/>
                <a:ea typeface="Meiryo UI" panose="020B0604030504040204" pitchFamily="50" charset="-128"/>
                <a:cs typeface="Meiryo UI" panose="020B0604030504040204" pitchFamily="50" charset="-128"/>
              </a:rPr>
              <a:t>管理行動計画ルールブックの策定</a:t>
            </a:r>
            <a:r>
              <a:rPr lang="ja-JP" altLang="en-US" sz="800"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u="sng" kern="100" dirty="0" smtClean="0">
                <a:latin typeface="Meiryo UI" panose="020B0604030504040204" pitchFamily="50" charset="-128"/>
                <a:ea typeface="Meiryo UI" panose="020B0604030504040204" pitchFamily="50" charset="-128"/>
                <a:cs typeface="Meiryo UI" panose="020B0604030504040204" pitchFamily="50" charset="-128"/>
              </a:rPr>
              <a:t>H18</a:t>
            </a:r>
            <a:r>
              <a:rPr lang="ja-JP" altLang="en-US" sz="800" u="sng"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u="sng"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u="sng" kern="100" dirty="0" smtClean="0">
                <a:latin typeface="Meiryo UI" panose="020B0604030504040204" pitchFamily="50" charset="-128"/>
                <a:ea typeface="Meiryo UI" panose="020B0604030504040204" pitchFamily="50" charset="-128"/>
                <a:cs typeface="Meiryo UI" panose="020B0604030504040204" pitchFamily="50" charset="-128"/>
              </a:rPr>
              <a:t>港湾</a:t>
            </a:r>
            <a:r>
              <a:rPr lang="ja-JP" altLang="en-US" sz="800" u="sng" kern="100" dirty="0">
                <a:latin typeface="Meiryo UI" panose="020B0604030504040204" pitchFamily="50" charset="-128"/>
                <a:ea typeface="Meiryo UI" panose="020B0604030504040204" pitchFamily="50" charset="-128"/>
                <a:cs typeface="Meiryo UI" panose="020B0604030504040204" pitchFamily="50" charset="-128"/>
              </a:rPr>
              <a:t>施設（岸壁・物揚場・防波堤）維持管理計画書作成</a:t>
            </a:r>
            <a:r>
              <a:rPr lang="ja-JP" altLang="en-US" sz="800"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u="sng" kern="100" dirty="0" smtClean="0">
                <a:latin typeface="Meiryo UI" panose="020B0604030504040204" pitchFamily="50" charset="-128"/>
                <a:ea typeface="Meiryo UI" panose="020B0604030504040204" pitchFamily="50" charset="-128"/>
                <a:cs typeface="Meiryo UI" panose="020B0604030504040204" pitchFamily="50" charset="-128"/>
              </a:rPr>
              <a:t>H22</a:t>
            </a:r>
            <a:r>
              <a:rPr lang="ja-JP" altLang="en-US" sz="800" u="sng"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公園：</a:t>
            </a:r>
            <a:r>
              <a:rPr lang="ja-JP" altLang="ja-JP" sz="800" u="sng" dirty="0" smtClean="0">
                <a:latin typeface="Meiryo UI" panose="020B0604030504040204" pitchFamily="50" charset="-128"/>
                <a:ea typeface="Meiryo UI" panose="020B0604030504040204" pitchFamily="50" charset="-128"/>
                <a:cs typeface="Meiryo UI" panose="020B0604030504040204" pitchFamily="50" charset="-128"/>
              </a:rPr>
              <a:t>指定</a:t>
            </a:r>
            <a:r>
              <a:rPr lang="ja-JP" altLang="ja-JP" sz="800" u="sng" dirty="0">
                <a:latin typeface="Meiryo UI" panose="020B0604030504040204" pitchFamily="50" charset="-128"/>
                <a:ea typeface="Meiryo UI" panose="020B0604030504040204" pitchFamily="50" charset="-128"/>
                <a:cs typeface="Meiryo UI" panose="020B0604030504040204" pitchFamily="50" charset="-128"/>
              </a:rPr>
              <a:t>管理者制度による包括的管理の開始</a:t>
            </a:r>
            <a:r>
              <a:rPr lang="ja-JP" altLang="ja-JP" sz="8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u="sng" dirty="0" smtClean="0">
                <a:latin typeface="Meiryo UI" panose="020B0604030504040204" pitchFamily="50" charset="-128"/>
                <a:ea typeface="Meiryo UI" panose="020B0604030504040204" pitchFamily="50" charset="-128"/>
                <a:cs typeface="Meiryo UI" panose="020B0604030504040204" pitchFamily="50" charset="-128"/>
              </a:rPr>
              <a:t>H18</a:t>
            </a:r>
            <a:r>
              <a:rPr lang="ja-JP" altLang="ja-JP" sz="8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u="sng"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u="sng" dirty="0" smtClean="0">
                <a:latin typeface="Meiryo UI" panose="020B0604030504040204" pitchFamily="50" charset="-128"/>
                <a:ea typeface="Meiryo UI" panose="020B0604030504040204" pitchFamily="50" charset="-128"/>
                <a:cs typeface="Meiryo UI" panose="020B0604030504040204" pitchFamily="50" charset="-128"/>
              </a:rPr>
              <a:t>公園</a:t>
            </a:r>
            <a:r>
              <a:rPr lang="ja-JP" altLang="en-US" sz="800" u="sng" dirty="0">
                <a:latin typeface="Meiryo UI" panose="020B0604030504040204" pitchFamily="50" charset="-128"/>
                <a:ea typeface="Meiryo UI" panose="020B0604030504040204" pitchFamily="50" charset="-128"/>
                <a:cs typeface="Meiryo UI" panose="020B0604030504040204" pitchFamily="50" charset="-128"/>
              </a:rPr>
              <a:t>長寿命化計画の策定準備</a:t>
            </a:r>
            <a:r>
              <a:rPr lang="ja-JP" altLang="ja-JP" sz="8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u="sng" dirty="0" smtClean="0">
                <a:latin typeface="Meiryo UI" panose="020B0604030504040204" pitchFamily="50" charset="-128"/>
                <a:ea typeface="Meiryo UI" panose="020B0604030504040204" pitchFamily="50" charset="-128"/>
                <a:cs typeface="Meiryo UI" panose="020B0604030504040204" pitchFamily="50" charset="-128"/>
              </a:rPr>
              <a:t>H24</a:t>
            </a:r>
            <a:r>
              <a:rPr lang="ja-JP" altLang="ja-JP" sz="8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u="sng" dirty="0">
                <a:latin typeface="Meiryo UI" panose="020B0604030504040204" pitchFamily="50" charset="-128"/>
                <a:ea typeface="Meiryo UI" panose="020B0604030504040204" pitchFamily="50" charset="-128"/>
                <a:cs typeface="Meiryo UI" panose="020B0604030504040204" pitchFamily="50" charset="-128"/>
              </a:rPr>
              <a:t>）</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80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64488" y="5244708"/>
            <a:ext cx="3819699" cy="877163"/>
          </a:xfrm>
          <a:prstGeom prst="rect">
            <a:avLst/>
          </a:prstGeom>
          <a:noFill/>
        </p:spPr>
        <p:txBody>
          <a:bodyPr wrap="square" rtlCol="0">
            <a:spAutoFit/>
          </a:bodyPr>
          <a:lstStyle/>
          <a:p>
            <a:pPr algn="just">
              <a:spcAft>
                <a:spcPts val="0"/>
              </a:spcAft>
            </a:pPr>
            <a:r>
              <a:rPr lang="ja-JP" altLang="en-US" sz="900" u="sng" kern="100" dirty="0" smtClean="0">
                <a:effectLst/>
                <a:latin typeface="Meiryo UI" panose="020B0604030504040204" pitchFamily="50" charset="-128"/>
                <a:ea typeface="Meiryo UI" panose="020B0604030504040204" pitchFamily="50" charset="-128"/>
                <a:cs typeface="Meiryo UI" panose="020B0604030504040204" pitchFamily="50" charset="-128"/>
              </a:rPr>
              <a:t>◇安全に対する視点</a:t>
            </a:r>
          </a:p>
          <a:p>
            <a:pPr algn="just">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護岸背面</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河川</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エプロン陥没</a:t>
            </a:r>
            <a:r>
              <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港湾</a:t>
            </a:r>
            <a:r>
              <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err="1"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遊具</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公園</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等における不可視部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への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対応</a:t>
            </a:r>
            <a:endPar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900" u="sng"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◇効率的・効果的な維持管理に対する視点</a:t>
            </a:r>
          </a:p>
          <a:p>
            <a:pPr algn="just"/>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・点検</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箇所の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重点化など、河川特性に応じた維持管理の実施</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・港湾法・海岸法改正を踏まえた点検のメリハリ</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桟橋式上部工の最適な補修タイミング</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・公園施設に応じた</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点検</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データ蓄積</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・活用、指定管理者との一体的な維持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管理</a:t>
            </a:r>
            <a:endPar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p:cNvSpPr txBox="1"/>
          <p:nvPr/>
        </p:nvSpPr>
        <p:spPr>
          <a:xfrm>
            <a:off x="69445" y="6321464"/>
            <a:ext cx="3782475" cy="477054"/>
          </a:xfrm>
          <a:prstGeom prst="rect">
            <a:avLst/>
          </a:prstGeom>
          <a:noFill/>
        </p:spPr>
        <p:txBody>
          <a:bodyPr wrap="square" rtlCol="0">
            <a:spAutoFit/>
          </a:bodyPr>
          <a:lstStyle/>
          <a:p>
            <a:pPr algn="just">
              <a:spcAft>
                <a:spcPts val="0"/>
              </a:spcAft>
            </a:pPr>
            <a:r>
              <a:rPr lang="ja-JP" altLang="ja-JP" sz="900" b="1" u="sng" kern="100" dirty="0" smtClean="0">
                <a:effectLst/>
                <a:ea typeface="Meiryo UI"/>
                <a:cs typeface="Times New Roman"/>
              </a:rPr>
              <a:t>◇将来の担い手不足（技術の継承）</a:t>
            </a:r>
            <a:endParaRPr lang="ja-JP" altLang="ja-JP" sz="900" kern="100" dirty="0" smtClean="0">
              <a:effectLst/>
              <a:ea typeface="HG明朝B"/>
              <a:cs typeface="Times New Roman"/>
            </a:endParaRPr>
          </a:p>
          <a:p>
            <a:pPr algn="just">
              <a:spcAft>
                <a:spcPts val="0"/>
              </a:spcAft>
            </a:pPr>
            <a:r>
              <a:rPr lang="ja-JP" altLang="ja-JP" sz="800" kern="100" dirty="0" smtClean="0">
                <a:effectLst/>
                <a:ea typeface="Meiryo UI"/>
                <a:cs typeface="Times New Roman"/>
              </a:rPr>
              <a:t>・年齢構成の隔たり進む技術職員の高齢化</a:t>
            </a:r>
            <a:r>
              <a:rPr lang="en-US" altLang="ja-JP" sz="800" kern="100" dirty="0" smtClean="0">
                <a:effectLst/>
                <a:ea typeface="Meiryo UI"/>
                <a:cs typeface="Times New Roman"/>
              </a:rPr>
              <a:t>(40</a:t>
            </a:r>
            <a:r>
              <a:rPr lang="ja-JP" altLang="ja-JP" sz="800" kern="100" dirty="0" smtClean="0">
                <a:effectLst/>
                <a:ea typeface="Meiryo UI"/>
                <a:cs typeface="Times New Roman"/>
              </a:rPr>
              <a:t>歳代職員は</a:t>
            </a:r>
            <a:r>
              <a:rPr lang="en-US" altLang="ja-JP" sz="800" kern="100" dirty="0" smtClean="0">
                <a:effectLst/>
                <a:ea typeface="Meiryo UI"/>
                <a:cs typeface="Times New Roman"/>
              </a:rPr>
              <a:t>20</a:t>
            </a:r>
            <a:r>
              <a:rPr lang="ja-JP" altLang="ja-JP" sz="800" kern="100" dirty="0" smtClean="0">
                <a:effectLst/>
                <a:ea typeface="Meiryo UI"/>
                <a:cs typeface="Times New Roman"/>
              </a:rPr>
              <a:t>年後</a:t>
            </a:r>
            <a:r>
              <a:rPr lang="en-US" altLang="ja-JP" sz="800" kern="100" dirty="0" smtClean="0">
                <a:effectLst/>
                <a:ea typeface="Meiryo UI"/>
                <a:cs typeface="Times New Roman"/>
              </a:rPr>
              <a:t>1/4</a:t>
            </a:r>
            <a:r>
              <a:rPr lang="ja-JP" altLang="ja-JP" sz="800" kern="100" dirty="0" smtClean="0">
                <a:effectLst/>
                <a:ea typeface="Meiryo UI"/>
                <a:cs typeface="Times New Roman"/>
              </a:rPr>
              <a:t>に減少</a:t>
            </a:r>
            <a:r>
              <a:rPr lang="en-US" altLang="ja-JP" sz="800" kern="100" dirty="0" smtClean="0">
                <a:effectLst/>
                <a:ea typeface="Meiryo UI"/>
                <a:cs typeface="Times New Roman"/>
              </a:rPr>
              <a:t>)</a:t>
            </a:r>
            <a:endParaRPr lang="ja-JP" altLang="ja-JP" sz="800" kern="100" dirty="0" smtClean="0">
              <a:effectLst/>
              <a:ea typeface="HG明朝B"/>
              <a:cs typeface="Times New Roman"/>
            </a:endParaRPr>
          </a:p>
          <a:p>
            <a:pPr algn="just">
              <a:spcAft>
                <a:spcPts val="0"/>
              </a:spcAft>
            </a:pPr>
            <a:r>
              <a:rPr lang="ja-JP" altLang="ja-JP" sz="800" kern="100" dirty="0" smtClean="0">
                <a:effectLst/>
                <a:ea typeface="Meiryo UI"/>
                <a:cs typeface="Times New Roman"/>
              </a:rPr>
              <a:t>・</a:t>
            </a:r>
            <a:r>
              <a:rPr lang="ja-JP" altLang="en-US" sz="800" kern="100" dirty="0" smtClean="0">
                <a:ea typeface="Meiryo UI"/>
                <a:cs typeface="Times New Roman"/>
              </a:rPr>
              <a:t>港湾、海岸業務、</a:t>
            </a:r>
            <a:r>
              <a:rPr lang="ja-JP" altLang="en-US" sz="800" kern="100" dirty="0" smtClean="0">
                <a:effectLst/>
                <a:ea typeface="Meiryo UI"/>
                <a:cs typeface="Times New Roman"/>
              </a:rPr>
              <a:t>公園の維持管理（直営管理）の経験者が少なくなってきている</a:t>
            </a:r>
            <a:endParaRPr lang="ja-JP" altLang="ja-JP" sz="800" kern="100" dirty="0" smtClean="0">
              <a:effectLst/>
              <a:ea typeface="HG明朝B"/>
              <a:cs typeface="Times New Roman"/>
            </a:endParaRPr>
          </a:p>
        </p:txBody>
      </p:sp>
      <p:grpSp>
        <p:nvGrpSpPr>
          <p:cNvPr id="8" name="グループ化 7"/>
          <p:cNvGrpSpPr/>
          <p:nvPr/>
        </p:nvGrpSpPr>
        <p:grpSpPr>
          <a:xfrm>
            <a:off x="142180" y="2872566"/>
            <a:ext cx="3682930" cy="759123"/>
            <a:chOff x="142180" y="2731780"/>
            <a:chExt cx="3682930" cy="759123"/>
          </a:xfrm>
        </p:grpSpPr>
        <p:grpSp>
          <p:nvGrpSpPr>
            <p:cNvPr id="6" name="グループ化 5"/>
            <p:cNvGrpSpPr/>
            <p:nvPr/>
          </p:nvGrpSpPr>
          <p:grpSpPr>
            <a:xfrm>
              <a:off x="142180" y="2731780"/>
              <a:ext cx="3682930" cy="759123"/>
              <a:chOff x="-4803222" y="3229292"/>
              <a:chExt cx="3682930" cy="759123"/>
            </a:xfrm>
          </p:grpSpPr>
          <p:sp>
            <p:nvSpPr>
              <p:cNvPr id="42" name="コンテンツ プレースホルダー 2"/>
              <p:cNvSpPr txBox="1">
                <a:spLocks/>
              </p:cNvSpPr>
              <p:nvPr/>
            </p:nvSpPr>
            <p:spPr>
              <a:xfrm>
                <a:off x="-4803222" y="3229292"/>
                <a:ext cx="3614351" cy="684692"/>
              </a:xfrm>
              <a:prstGeom prst="rect">
                <a:avLst/>
              </a:prstGeom>
              <a:gradFill>
                <a:gsLst>
                  <a:gs pos="0">
                    <a:srgbClr val="FFFF99"/>
                  </a:gs>
                  <a:gs pos="100000">
                    <a:schemeClr val="bg1"/>
                  </a:gs>
                </a:gsLst>
                <a:lin ang="5400000" scaled="1"/>
              </a:gradFill>
              <a:ln w="12700">
                <a:solidFill>
                  <a:schemeClr val="tx1"/>
                </a:solidFill>
              </a:ln>
            </p:spPr>
            <p:txBody>
              <a:bodyPr wrap="square">
                <a:noAutofit/>
              </a:bodyPr>
              <a:lstStyle/>
              <a:p>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府営</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公園は、府民の憩いや癒し、スポーツ・レクリエーション等</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場</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として</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、美観</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や安全・快適な利用が</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求められ</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ており、</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年間</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約</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   2,000</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万人</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が利用</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する重要な都市基盤</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である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開設後</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30</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年以上経過した府営公園が約</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6</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割</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あり、</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遊具</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は</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５年後</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には、約８割が耐用年数を超過すること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なる</a:t>
                </a:r>
                <a:endParaRPr lang="ja-JP" altLang="ja-JP" sz="800" kern="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2104109" y="3703722"/>
                <a:ext cx="983817" cy="284693"/>
              </a:xfrm>
              <a:prstGeom prst="rect">
                <a:avLst/>
              </a:prstGeom>
              <a:noFill/>
            </p:spPr>
            <p:txBody>
              <a:bodyPr wrap="square" rtlCol="0">
                <a:spAutoFit/>
              </a:bodyPr>
              <a:lstStyle/>
              <a:p>
                <a:pPr algn="ctr">
                  <a:lnSpc>
                    <a:spcPts val="1500"/>
                  </a:lnSpc>
                  <a:spcAft>
                    <a:spcPts val="0"/>
                  </a:spcAft>
                </a:pPr>
                <a:r>
                  <a:rPr lang="ja-JP" altLang="ja-JP" sz="700" dirty="0">
                    <a:latin typeface="Meiryo UI" panose="020B0604030504040204" pitchFamily="50" charset="-128"/>
                    <a:ea typeface="Meiryo UI" panose="020B0604030504040204" pitchFamily="50" charset="-128"/>
                    <a:cs typeface="Meiryo UI" panose="020B0604030504040204" pitchFamily="50" charset="-128"/>
                  </a:rPr>
                  <a:t>遊具の劣化・損傷</a:t>
                </a:r>
                <a:endParaRPr lang="ja-JP" altLang="en-US" sz="7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88338" y="2761304"/>
              <a:ext cx="819002" cy="527872"/>
            </a:xfrm>
            <a:prstGeom prst="rect">
              <a:avLst/>
            </a:prstGeom>
          </p:spPr>
        </p:pic>
      </p:grpSp>
      <p:sp>
        <p:nvSpPr>
          <p:cNvPr id="60" name="テキスト ボックス 59"/>
          <p:cNvSpPr txBox="1"/>
          <p:nvPr/>
        </p:nvSpPr>
        <p:spPr>
          <a:xfrm>
            <a:off x="3927353" y="1641088"/>
            <a:ext cx="5275638" cy="4296048"/>
          </a:xfrm>
          <a:prstGeom prst="rect">
            <a:avLst/>
          </a:prstGeom>
          <a:noFill/>
          <a:ln>
            <a:noFill/>
          </a:ln>
        </p:spPr>
        <p:txBody>
          <a:bodyPr wrap="square" rtlCol="0">
            <a:spAutoFit/>
          </a:bodyPr>
          <a:lstStyle/>
          <a:p>
            <a:pPr algn="just">
              <a:lnSpc>
                <a:spcPts val="1071"/>
              </a:lnSpc>
            </a:pPr>
            <a:r>
              <a:rPr lang="en-US" altLang="ja-JP" sz="900" b="1" u="sng" kern="100" dirty="0">
                <a:latin typeface="Meiryo UI" panose="020B0604030504040204" pitchFamily="50" charset="-128"/>
                <a:ea typeface="Meiryo UI" panose="020B0604030504040204" pitchFamily="50" charset="-128"/>
                <a:cs typeface="Meiryo UI" panose="020B0604030504040204" pitchFamily="50" charset="-128"/>
              </a:rPr>
              <a:t>1.</a:t>
            </a:r>
            <a:r>
              <a:rPr lang="ja-JP" altLang="ja-JP" sz="900" b="1" u="sng" kern="100" dirty="0">
                <a:latin typeface="Meiryo UI" panose="020B0604030504040204" pitchFamily="50" charset="-128"/>
                <a:ea typeface="Meiryo UI" panose="020B0604030504040204" pitchFamily="50" charset="-128"/>
                <a:cs typeface="Meiryo UI" panose="020B0604030504040204" pitchFamily="50" charset="-128"/>
              </a:rPr>
              <a:t>点検、診断</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900" b="1" u="sng" kern="100" dirty="0">
                <a:latin typeface="Meiryo UI" panose="020B0604030504040204" pitchFamily="50" charset="-128"/>
                <a:ea typeface="Meiryo UI" panose="020B0604030504040204" pitchFamily="50" charset="-128"/>
                <a:cs typeface="Meiryo UI" panose="020B0604030504040204" pitchFamily="50" charset="-128"/>
              </a:rPr>
              <a:t>評価の手法や体制等の</a:t>
            </a:r>
            <a:r>
              <a:rPr lang="ja-JP"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充実</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71"/>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河川　・河川</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毎に作成する河川カルテ、維持管理計画を活用し、河道特性に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応じて点検</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の重点化を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図る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明確な評価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基準</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に基づく</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損傷度の評価、管理水準を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設定し、維持</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管理計画に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基づき計画的に</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修繕</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を実施</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堤防内部など不可視部について、コアボーリングだけでなく、非破壊検査を含めた効果的な点検手法の検討を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港湾　・鋼</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構造</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ついては潜水士による水中肉厚</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調査を継続的に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実施</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し</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、桟橋式上部工については塩害による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鋼材腐食の進行を監視するためコンクリート中塩化物イオン濃度測定を実施する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・南海</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トラフ巨大地震の被害想定ｼﾐｭﾚｰｼｮﾝ結果等を踏まえ海岸施設の点検を重点化する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公園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遊具は、安全性確保を最優先に、日常点検を実施すると共に、不可視部の確認を含めた精密点検を実施</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計画的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な維持管理に活かす為、</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遊具等の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定期</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点検などの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結果を電子データで蓄積し、経年変化を把握</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spcAft>
                <a:spcPts val="0"/>
              </a:spcAft>
            </a:pPr>
            <a:r>
              <a:rPr lang="en-US" altLang="ja-JP" sz="900" b="1" u="sng" kern="100" dirty="0">
                <a:latin typeface="Meiryo UI" panose="020B0604030504040204" pitchFamily="50" charset="-128"/>
                <a:ea typeface="Meiryo UI" panose="020B0604030504040204" pitchFamily="50" charset="-128"/>
                <a:cs typeface="Meiryo UI" panose="020B0604030504040204" pitchFamily="50" charset="-128"/>
              </a:rPr>
              <a:t>2.</a:t>
            </a:r>
            <a:r>
              <a:rPr lang="ja-JP" altLang="ja-JP" sz="900" b="1" u="sng" kern="100" dirty="0">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a:t>
            </a:r>
            <a:r>
              <a:rPr lang="ja-JP"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体系化</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維持管理手法の設定</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河川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護岸等コンクリート構造物は状態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監視型による維持管理を行い、損傷状況を見極めるための評価基準を明確化</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鋼</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矢板護岸等鋼構造物</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は、予測精度を確認して予測</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計画型による維持管理</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を目指す</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・河床洗掘等に</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対しては</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、河床変動予測の再現性確認の検証を行った上で、予測</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計画型の維持管理を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目指す</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港湾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基本的には状態監視型の予防保全を実施するが、部材の劣化予測手法が確立している鋼構造施設等について</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は予測計画型の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維持管理を実施</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公園</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・予防</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保全を維持管理の基本</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遊具は</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、状態監視型による維持管理</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とともに、</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目視により変状を把握できない</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ものについては、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安全</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確保を最優先に、時間計画型による維持管理を実施</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lvl="0" algn="just">
              <a:lnSpc>
                <a:spcPct val="150000"/>
              </a:lnSpc>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3</a:t>
            </a:r>
            <a:r>
              <a:rPr lang="en-US" altLang="ja-JP" sz="9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重点</a:t>
            </a:r>
            <a:r>
              <a:rPr lang="ja-JP" altLang="ja-JP" sz="900" b="1" u="sng" kern="100" dirty="0">
                <a:latin typeface="Meiryo UI" panose="020B0604030504040204" pitchFamily="50" charset="-128"/>
                <a:ea typeface="Meiryo UI" panose="020B0604030504040204" pitchFamily="50" charset="-128"/>
                <a:cs typeface="Meiryo UI" panose="020B0604030504040204" pitchFamily="50" charset="-128"/>
              </a:rPr>
              <a:t>化指標・優先順位の</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設定</a:t>
            </a:r>
            <a:r>
              <a:rPr lang="en-US" altLang="ja-JP" sz="900" b="1" u="sng"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「リスクに着目した重点化</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u="wavy"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itchFamily="50" charset="-128"/>
                <a:ea typeface="Meiryo UI" pitchFamily="50" charset="-128"/>
                <a:cs typeface="Meiryo UI" pitchFamily="50" charset="-128"/>
                <a:sym typeface="Wingdings" panose="05000000000000000000" pitchFamily="2" charset="2"/>
              </a:rPr>
              <a:t>・健全度並びに社会的影響度の高い施設を重点的に</a:t>
            </a:r>
            <a:r>
              <a:rPr lang="ja-JP" altLang="en-US" sz="800" dirty="0">
                <a:latin typeface="Meiryo UI" pitchFamily="50" charset="-128"/>
                <a:ea typeface="Meiryo UI" pitchFamily="50" charset="-128"/>
                <a:cs typeface="Meiryo UI" pitchFamily="50" charset="-128"/>
                <a:sym typeface="Wingdings" panose="05000000000000000000" pitchFamily="2" charset="2"/>
              </a:rPr>
              <a:t>維持管理</a:t>
            </a:r>
            <a:r>
              <a:rPr lang="ja-JP" altLang="en-US" sz="800" dirty="0" smtClean="0">
                <a:latin typeface="Meiryo UI" pitchFamily="50" charset="-128"/>
                <a:ea typeface="Meiryo UI" pitchFamily="50" charset="-128"/>
                <a:cs typeface="Meiryo UI" pitchFamily="50" charset="-128"/>
                <a:sym typeface="Wingdings" panose="05000000000000000000" pitchFamily="2" charset="2"/>
              </a:rPr>
              <a:t>を行う</a:t>
            </a:r>
            <a:endParaRPr lang="en-US" altLang="ja-JP" sz="800" dirty="0" smtClean="0">
              <a:latin typeface="Meiryo UI" pitchFamily="50" charset="-128"/>
              <a:ea typeface="Meiryo UI" pitchFamily="50" charset="-128"/>
              <a:cs typeface="Meiryo UI" pitchFamily="50" charset="-128"/>
              <a:sym typeface="Wingdings" panose="05000000000000000000" pitchFamily="2" charset="2"/>
            </a:endParaRPr>
          </a:p>
          <a:p>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河川　・施設</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の劣化状況を評価指標とする健全度や流下能力の評価指標である河積阻害率と、河川特性や周辺への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影響</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を</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評価指標</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とする</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社会的影響度の</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点を総合的に評価し、優先度を設定</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港湾　・</a:t>
            </a:r>
            <a:r>
              <a:rPr lang="ja-JP" altLang="en-US" sz="800" dirty="0" smtClean="0">
                <a:latin typeface="Meiryo UI" pitchFamily="50" charset="-128"/>
                <a:ea typeface="Meiryo UI" pitchFamily="50" charset="-128"/>
                <a:cs typeface="Meiryo UI" pitchFamily="50" charset="-128"/>
                <a:sym typeface="Wingdings" panose="05000000000000000000" pitchFamily="2" charset="2"/>
              </a:rPr>
              <a:t>災害</a:t>
            </a:r>
            <a:r>
              <a:rPr lang="ja-JP" altLang="en-US" sz="800" dirty="0">
                <a:latin typeface="Meiryo UI" pitchFamily="50" charset="-128"/>
                <a:ea typeface="Meiryo UI" pitchFamily="50" charset="-128"/>
                <a:cs typeface="Meiryo UI" pitchFamily="50" charset="-128"/>
                <a:sym typeface="Wingdings" panose="05000000000000000000" pitchFamily="2" charset="2"/>
              </a:rPr>
              <a:t>発生後の緊急物資輸送に重要な役割を果たす耐震強化岸壁、旅客船フェリー接岸岸壁など社会的</a:t>
            </a:r>
            <a:r>
              <a:rPr lang="ja-JP" altLang="en-US" sz="800" dirty="0" smtClean="0">
                <a:latin typeface="Meiryo UI" pitchFamily="50" charset="-128"/>
                <a:ea typeface="Meiryo UI" pitchFamily="50" charset="-128"/>
                <a:cs typeface="Meiryo UI" pitchFamily="50" charset="-128"/>
                <a:sym typeface="Wingdings" panose="05000000000000000000" pitchFamily="2" charset="2"/>
              </a:rPr>
              <a:t>影響度</a:t>
            </a:r>
            <a:endParaRPr lang="en-US" altLang="ja-JP" sz="800" dirty="0" smtClean="0">
              <a:latin typeface="Meiryo UI" pitchFamily="50" charset="-128"/>
              <a:ea typeface="Meiryo UI" pitchFamily="50" charset="-128"/>
              <a:cs typeface="Meiryo UI" pitchFamily="50" charset="-128"/>
              <a:sym typeface="Wingdings" panose="05000000000000000000" pitchFamily="2" charset="2"/>
            </a:endParaRPr>
          </a:p>
          <a:p>
            <a:r>
              <a:rPr lang="ja-JP" altLang="en-US" sz="800" dirty="0" smtClean="0">
                <a:latin typeface="Meiryo UI" pitchFamily="50" charset="-128"/>
                <a:ea typeface="Meiryo UI" pitchFamily="50" charset="-128"/>
                <a:cs typeface="Meiryo UI" pitchFamily="50" charset="-128"/>
                <a:sym typeface="Wingdings" panose="05000000000000000000" pitchFamily="2" charset="2"/>
              </a:rPr>
              <a:t>　　　　　の</a:t>
            </a:r>
            <a:r>
              <a:rPr lang="ja-JP" altLang="en-US" sz="800" dirty="0">
                <a:latin typeface="Meiryo UI" pitchFamily="50" charset="-128"/>
                <a:ea typeface="Meiryo UI" pitchFamily="50" charset="-128"/>
                <a:cs typeface="Meiryo UI" pitchFamily="50" charset="-128"/>
                <a:sym typeface="Wingdings" panose="05000000000000000000" pitchFamily="2" charset="2"/>
              </a:rPr>
              <a:t>高い</a:t>
            </a:r>
            <a:r>
              <a:rPr lang="ja-JP" altLang="en-US" sz="800" dirty="0" smtClean="0">
                <a:latin typeface="Meiryo UI" pitchFamily="50" charset="-128"/>
                <a:ea typeface="Meiryo UI" pitchFamily="50" charset="-128"/>
                <a:cs typeface="Meiryo UI" pitchFamily="50" charset="-128"/>
                <a:sym typeface="Wingdings" panose="05000000000000000000" pitchFamily="2" charset="2"/>
              </a:rPr>
              <a:t>施設について重点化し、優先度を設定する</a:t>
            </a:r>
            <a:endParaRPr lang="en-US" altLang="ja-JP" sz="800" dirty="0" smtClean="0">
              <a:latin typeface="Meiryo UI" pitchFamily="50" charset="-128"/>
              <a:ea typeface="Meiryo UI" pitchFamily="50" charset="-128"/>
              <a:cs typeface="Meiryo UI" pitchFamily="50" charset="-128"/>
              <a:sym typeface="Wingdings" panose="05000000000000000000" pitchFamily="2" charset="2"/>
            </a:endParaRPr>
          </a:p>
          <a:p>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公園　・遊具は、</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健全度</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（施設の劣化度等</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と人</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的</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影響度（事故の危険性や重大性など</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）から優先度</a:t>
            </a:r>
            <a:r>
              <a:rPr lang="ja-JP" altLang="ja-JP" sz="8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800" dirty="0" smtClean="0">
                <a:latin typeface="Meiryo UI" panose="020B0604030504040204" pitchFamily="50" charset="-128"/>
                <a:ea typeface="Meiryo UI" panose="020B0604030504040204" pitchFamily="50" charset="-128"/>
                <a:cs typeface="Meiryo UI" panose="020B0604030504040204" pitchFamily="50" charset="-128"/>
              </a:rPr>
              <a:t>設定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en-US" altLang="ja-JP" sz="900" b="1" u="sng" kern="100" dirty="0">
                <a:latin typeface="Meiryo UI" panose="020B0604030504040204" pitchFamily="50" charset="-128"/>
                <a:ea typeface="Meiryo UI" panose="020B0604030504040204" pitchFamily="50" charset="-128"/>
                <a:cs typeface="Meiryo UI" panose="020B0604030504040204" pitchFamily="50" charset="-128"/>
              </a:rPr>
              <a:t>4.</a:t>
            </a:r>
            <a:r>
              <a:rPr lang="ja-JP" altLang="ja-JP" sz="900" b="1" u="sng" kern="100" dirty="0">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「長寿命化に資するきめ細やかな維持管理</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日常パトロール等の結果から、軽微な損傷は直営作業等</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指定管理者含む</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によりきめ細やかな維持管理作業を実施する</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pPr>
            <a:r>
              <a:rPr lang="en-US" altLang="ja-JP" sz="900" b="1" u="sng" kern="1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維持管理を見通した新設工事上の工夫、新たな技術、材料、工法の活用と促進</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策</a:t>
            </a:r>
            <a:endParaRPr lang="ja-JP" altLang="en-US" sz="9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河川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改良計画策定時に、河床材料</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、掃流力</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等の河川特性</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を考慮</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して、河床洗掘等</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の発生</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しにくい河</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道計画を</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策定</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鋼矢板の塗装について</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より</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耐久性</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高い材料</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を使用し、塗り替え頻度を低くするなど、新材料の活用等を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検討する</a:t>
            </a:r>
            <a:endParaRPr lang="ja-JP" altLang="ja-JP" sz="8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3926905" y="5890872"/>
            <a:ext cx="5306566" cy="1000274"/>
          </a:xfrm>
          <a:prstGeom prst="rect">
            <a:avLst/>
          </a:prstGeom>
          <a:noFill/>
        </p:spPr>
        <p:txBody>
          <a:bodyPr wrap="square" rtlCol="0">
            <a:spAutoFit/>
          </a:bodyPr>
          <a:lstStyle/>
          <a:p>
            <a:pPr algn="just">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人材の育成と確保、技術力の向上と継承</a:t>
            </a:r>
          </a:p>
          <a:p>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・地域維持管理連携プラットフォームなどの場を通じて、現地</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研修会や</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講習会</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など</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研修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制度を充実し、経験</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豊富な職員</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の知識や技術力を若手職員が受け継ぐ機会</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設ける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現場や地域を重視した維持管理の実践</a:t>
            </a:r>
            <a:endParaRPr lang="en-US"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の実情に応じた点検や補修を行うとともに、地域</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と一体となって都市基盤施設を守り育てるアドプトプログラムを推進する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維持管理業務の改善と魅力向上</a:t>
            </a:r>
            <a:endParaRPr lang="ja-JP"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・日常的</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な維持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管理の実施</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状況等を検証、評価し、改善する</a:t>
            </a:r>
            <a:r>
              <a:rPr lang="ja-JP" altLang="en-US" sz="800" kern="100" dirty="0">
                <a:latin typeface="Georgia"/>
                <a:ea typeface="Meiryo UI"/>
                <a:cs typeface="Times New Roman"/>
              </a:rPr>
              <a:t>等、</a:t>
            </a:r>
            <a:r>
              <a:rPr lang="en-US" altLang="ja-JP" sz="800" kern="100" dirty="0">
                <a:latin typeface="Georgia"/>
                <a:ea typeface="Meiryo UI"/>
                <a:cs typeface="Times New Roman"/>
              </a:rPr>
              <a:t>PDCA</a:t>
            </a:r>
            <a:r>
              <a:rPr lang="ja-JP" altLang="en-US" sz="800" kern="100" dirty="0" smtClean="0">
                <a:latin typeface="Georgia"/>
                <a:ea typeface="Meiryo UI"/>
                <a:cs typeface="Times New Roman"/>
              </a:rPr>
              <a:t>サイクルによる継続</a:t>
            </a:r>
            <a:r>
              <a:rPr lang="ja-JP" altLang="en-US" sz="800" kern="100" dirty="0">
                <a:latin typeface="Georgia"/>
                <a:ea typeface="Meiryo UI"/>
                <a:cs typeface="Times New Roman"/>
              </a:rPr>
              <a:t>したマネジメントを実施</a:t>
            </a:r>
            <a:r>
              <a:rPr lang="ja-JP" altLang="en-US" sz="800" kern="100" dirty="0" smtClean="0">
                <a:latin typeface="Georgia"/>
                <a:ea typeface="Meiryo UI"/>
                <a:cs typeface="Times New Roman"/>
              </a:rPr>
              <a:t>する</a:t>
            </a:r>
            <a:endParaRPr lang="ja-JP" altLang="en-US" sz="800" kern="100" dirty="0" smtClean="0">
              <a:effectLst/>
              <a:latin typeface="Georgia"/>
              <a:ea typeface="Meiryo UI"/>
              <a:cs typeface="Times New Roman"/>
            </a:endParaRPr>
          </a:p>
        </p:txBody>
      </p:sp>
      <p:pic>
        <p:nvPicPr>
          <p:cNvPr id="61" name="図 6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604448" y="97582"/>
            <a:ext cx="422094" cy="307777"/>
          </a:xfrm>
          <a:prstGeom prst="rect">
            <a:avLst/>
          </a:prstGeom>
          <a:noFill/>
          <a:ln>
            <a:noFill/>
          </a:ln>
          <a:effectLst/>
        </p:spPr>
      </p:pic>
      <p:grpSp>
        <p:nvGrpSpPr>
          <p:cNvPr id="47" name="グループ化 46"/>
          <p:cNvGrpSpPr/>
          <p:nvPr/>
        </p:nvGrpSpPr>
        <p:grpSpPr>
          <a:xfrm>
            <a:off x="8275717" y="-8334"/>
            <a:ext cx="986328" cy="246221"/>
            <a:chOff x="7797498" y="13411"/>
            <a:chExt cx="986328" cy="246221"/>
          </a:xfrm>
        </p:grpSpPr>
        <p:sp>
          <p:nvSpPr>
            <p:cNvPr id="49" name="正方形/長方形 48"/>
            <p:cNvSpPr/>
            <p:nvPr/>
          </p:nvSpPr>
          <p:spPr>
            <a:xfrm>
              <a:off x="7884368" y="44624"/>
              <a:ext cx="775281" cy="18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55" name="テキスト ボックス 48"/>
            <p:cNvSpPr txBox="1"/>
            <p:nvPr/>
          </p:nvSpPr>
          <p:spPr>
            <a:xfrm>
              <a:off x="7797498" y="13411"/>
              <a:ext cx="986328" cy="246221"/>
            </a:xfrm>
            <a:prstGeom prst="rect">
              <a:avLst/>
            </a:prstGeom>
            <a:noFill/>
            <a:ln>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資料４－１</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3726553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2045</TotalTime>
  <Words>732</Words>
  <Application>Microsoft Office PowerPoint</Application>
  <PresentationFormat>画面に合わせる (4:3)</PresentationFormat>
  <Paragraphs>88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事業企画課</dc:creator>
  <cp:lastModifiedBy>大井　祥之</cp:lastModifiedBy>
  <cp:revision>93</cp:revision>
  <cp:lastPrinted>2015-02-13T00:33:45Z</cp:lastPrinted>
  <dcterms:created xsi:type="dcterms:W3CDTF">2014-12-08T01:25:11Z</dcterms:created>
  <dcterms:modified xsi:type="dcterms:W3CDTF">2015-02-13T00:39:55Z</dcterms:modified>
</cp:coreProperties>
</file>