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74" y="9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6565" y="5453325"/>
            <a:ext cx="5157119" cy="1333221"/>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1666492"/>
            <a:ext cx="5166326" cy="3610358"/>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8940" y="1745793"/>
            <a:ext cx="5176960" cy="3760004"/>
          </a:xfrm>
          <a:prstGeom prst="rect">
            <a:avLst/>
          </a:prstGeom>
          <a:noFill/>
        </p:spPr>
        <p:txBody>
          <a:bodyPr wrap="square" rtlCol="0">
            <a:spAutoFit/>
          </a:bodyPr>
          <a:lstStyle/>
          <a:p>
            <a:pPr algn="just">
              <a:lnSpc>
                <a:spcPts val="11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smtClean="0">
                <a:latin typeface="Meiryo UI" panose="020B0604030504040204" pitchFamily="50" charset="-128"/>
                <a:ea typeface="Meiryo UI" panose="020B0604030504040204" pitchFamily="50" charset="-128"/>
                <a:cs typeface="Meiryo UI" panose="020B0604030504040204" pitchFamily="50" charset="-128"/>
              </a:rPr>
              <a:t>大阪府流域下水道（土木構造物）維持管理指針</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を作成した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52000" lvl="1" indent="-72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＊水処理施設等土木構造物の管理水準と点検、調査、補修、更新等維持管理内容を明確化する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52000" lvl="1" indent="-72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計画的、定期的な点検調査により</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の腐食環境、健全度を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把握し、結果</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を補修工事、長寿</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命化計画に反映する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lvl="1"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内部等、不可視部分に対して、分解整備</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等を着実に実施する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lvl="1"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雨水ポンプ駆動用エンジンは、予見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できない故障発生時の即時復旧の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ために、出来る限り重要部品を確保する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建設</a:t>
            </a:r>
            <a:r>
              <a:rPr lang="en-US" altLang="ja-JP" sz="800" kern="100" dirty="0" err="1" smtClean="0">
                <a:latin typeface="Meiryo UI" panose="020B0604030504040204" pitchFamily="50" charset="-128"/>
                <a:ea typeface="Meiryo UI" panose="020B0604030504040204" pitchFamily="50" charset="-128"/>
                <a:cs typeface="Meiryo UI" panose="020B0604030504040204" pitchFamily="50" charset="-128"/>
              </a:rPr>
              <a:t>CALS</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を基本</a:t>
            </a:r>
            <a:r>
              <a:rPr lang="ja-JP" altLang="en-US" sz="800" kern="100" smtClean="0">
                <a:latin typeface="Meiryo UI" panose="020B0604030504040204" pitchFamily="50" charset="-128"/>
                <a:ea typeface="Meiryo UI" panose="020B0604030504040204" pitchFamily="50" charset="-128"/>
                <a:cs typeface="Meiryo UI" panose="020B0604030504040204" pitchFamily="50" charset="-128"/>
              </a:rPr>
              <a:t>としたデータ蓄積を継続し、改築</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等の判断指標として活用する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Aft>
                <a:spcPts val="0"/>
              </a:spcAft>
            </a:pP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en-US" sz="8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80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管理手法の設定」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、「更新の考え方」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設備は基本的に状態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監視型、電気設備は時間計画型による維持管理を行う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・雨水ポンプ</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駆動用エンジンは、適正な状態監視型での維持管理に努めた上で、更新は部品供給状況を見極め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設置後</a:t>
            </a:r>
            <a:r>
              <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を目途に更新する時間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計画型を導入する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重点</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化指標・優先順位の</a:t>
            </a: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設定</a:t>
            </a: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 </a:t>
            </a:r>
          </a:p>
          <a:p>
            <a:pPr marL="180000" lvl="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「リスクに着目した重点化」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lvl="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・不具合</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発生の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可能性（健全度、経過年数）と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社会的</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影響度（施設の重要度）で評価する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16000" lvl="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・施設の重要度では災害に直結する揚排水設備</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最優先とする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r>
              <a:rPr lang="ja-JP" altLang="en-US" sz="800" b="1"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800" b="1"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80000" lvl="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「長寿命化に資するきめ細やかな維持管理」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216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・外部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委託の点検結果報告等に対する</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留意点を整理した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72000" algn="just">
              <a:lnSpc>
                <a:spcPts val="11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重点確認項目の明示、府職員による抜き打ち検査等を実施する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pPr>
            <a:r>
              <a:rPr lang="en-US" altLang="ja-JP" sz="800" b="1" u="sng" kern="1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維持管理を見通した新設工事上の工夫、新た</a:t>
            </a:r>
            <a:r>
              <a:rPr lang="ja-JP" altLang="en-US" sz="800" b="1" u="sng" kern="100" dirty="0">
                <a:latin typeface="Meiryo UI" panose="020B0604030504040204" pitchFamily="50" charset="-128"/>
                <a:ea typeface="Meiryo UI" panose="020B0604030504040204" pitchFamily="50" charset="-128"/>
                <a:cs typeface="Meiryo UI" panose="020B0604030504040204" pitchFamily="50" charset="-128"/>
              </a:rPr>
              <a:t>な技術、材料、工法の活用と促進</a:t>
            </a:r>
            <a:r>
              <a:rPr lang="ja-JP" altLang="en-US" sz="800" b="1" u="sng" kern="100" dirty="0" smtClean="0">
                <a:latin typeface="Meiryo UI" panose="020B0604030504040204" pitchFamily="50" charset="-128"/>
                <a:ea typeface="Meiryo UI" panose="020B0604030504040204" pitchFamily="50" charset="-128"/>
                <a:cs typeface="Meiryo UI" panose="020B0604030504040204" pitchFamily="50" charset="-128"/>
              </a:rPr>
              <a:t>策</a:t>
            </a:r>
          </a:p>
          <a:p>
            <a:pPr marL="216000" indent="-144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・技術</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進歩が顕著であり、建設や更新時に最新技術導入するための、新技術採用手法を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整理した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252000" lvl="1" indent="-72000" algn="just">
              <a:lnSpc>
                <a:spcPts val="11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＊消費電力の大きい機器について、省エネタイプへの機種変更（更新）を順次</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実施する</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3957835" y="710671"/>
            <a:ext cx="5176640" cy="780843"/>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答申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下水道施設長寿命化計画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04448" y="107107"/>
            <a:ext cx="422094" cy="307777"/>
          </a:xfrm>
          <a:prstGeom prst="rect">
            <a:avLst/>
          </a:prstGeom>
          <a:noFill/>
          <a:ln>
            <a:noFill/>
          </a:ln>
          <a:effectLst/>
        </p:spPr>
      </p:pic>
      <p:grpSp>
        <p:nvGrpSpPr>
          <p:cNvPr id="2" name="グループ化 1"/>
          <p:cNvGrpSpPr/>
          <p:nvPr/>
        </p:nvGrpSpPr>
        <p:grpSpPr>
          <a:xfrm>
            <a:off x="134027" y="3717032"/>
            <a:ext cx="3633740" cy="263624"/>
            <a:chOff x="134027" y="3717032"/>
            <a:chExt cx="3633740" cy="263624"/>
          </a:xfrm>
        </p:grpSpPr>
        <p:sp>
          <p:nvSpPr>
            <p:cNvPr id="13" name="二等辺三角形 12"/>
            <p:cNvSpPr/>
            <p:nvPr/>
          </p:nvSpPr>
          <p:spPr>
            <a:xfrm rot="10800000">
              <a:off x="134027" y="3717032"/>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3778635"/>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gr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070231"/>
            <a:ext cx="3653211" cy="1020347"/>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89468" y="1074915"/>
            <a:ext cx="3678299" cy="1015663"/>
          </a:xfrm>
          <a:prstGeom prst="rect">
            <a:avLst/>
          </a:prstGeom>
          <a:noFill/>
        </p:spPr>
        <p:txBody>
          <a:bodyPr wrap="square" rtlCol="0">
            <a:spAutoFit/>
          </a:bodyPr>
          <a:lstStyle/>
          <a:p>
            <a:pPr marL="144000" indent="-360000" algn="just">
              <a:lnSpc>
                <a:spcPts val="1200"/>
              </a:lnSpc>
              <a:spcAft>
                <a:spcPts val="0"/>
              </a:spcAft>
            </a:pPr>
            <a:r>
              <a:rPr lang="ja-JP" altLang="en-US" sz="1000" b="1" u="sng" kern="100" dirty="0">
                <a:ea typeface="Meiryo UI"/>
                <a:cs typeface="Times New Roman"/>
              </a:rPr>
              <a:t>◇都市機能を支える重要なライフラインである大阪府の下水道普及率は全国平均と比べても高い水準であるが、昭和</a:t>
            </a:r>
            <a:r>
              <a:rPr lang="en-US" altLang="ja-JP" sz="1000" b="1" u="sng" kern="100" dirty="0">
                <a:ea typeface="Meiryo UI"/>
                <a:cs typeface="Times New Roman"/>
              </a:rPr>
              <a:t>40</a:t>
            </a:r>
            <a:r>
              <a:rPr lang="ja-JP" altLang="en-US" sz="1000" b="1" u="sng" kern="100" dirty="0">
                <a:ea typeface="Meiryo UI"/>
                <a:cs typeface="Times New Roman"/>
              </a:rPr>
              <a:t>年に事業着手以来、約</a:t>
            </a:r>
            <a:r>
              <a:rPr lang="en-US" altLang="ja-JP" sz="1000" b="1" u="sng" kern="100" dirty="0">
                <a:ea typeface="Meiryo UI"/>
                <a:cs typeface="Times New Roman"/>
              </a:rPr>
              <a:t>50</a:t>
            </a:r>
            <a:r>
              <a:rPr lang="ja-JP" altLang="en-US" sz="1000" b="1" u="sng" kern="100" dirty="0">
                <a:ea typeface="Meiryo UI"/>
                <a:cs typeface="Times New Roman"/>
              </a:rPr>
              <a:t>年経過し、現有施設においては、高齢化した下水管渠や施設が</a:t>
            </a:r>
            <a:r>
              <a:rPr lang="ja-JP" altLang="en-US" sz="1000" b="1" u="sng" kern="100" dirty="0" smtClean="0">
                <a:ea typeface="Meiryo UI"/>
                <a:cs typeface="Times New Roman"/>
              </a:rPr>
              <a:t>多い</a:t>
            </a:r>
            <a:endParaRPr lang="en-US" altLang="ja-JP" sz="1000" b="1" u="sng" kern="100" dirty="0" smtClean="0">
              <a:ea typeface="Meiryo UI"/>
              <a:cs typeface="Times New Roman"/>
            </a:endParaRPr>
          </a:p>
          <a:p>
            <a:pPr marL="144000" indent="-360000" algn="just">
              <a:lnSpc>
                <a:spcPts val="1200"/>
              </a:lnSpc>
              <a:spcAft>
                <a:spcPts val="0"/>
              </a:spcAft>
            </a:pPr>
            <a:r>
              <a:rPr lang="ja-JP" altLang="en-US" sz="1000" b="1" u="sng" kern="100" dirty="0">
                <a:ea typeface="Meiryo UI"/>
                <a:cs typeface="Times New Roman"/>
              </a:rPr>
              <a:t>◇</a:t>
            </a:r>
            <a:r>
              <a:rPr lang="ja-JP" altLang="en-US" sz="1000" b="1" u="sng" kern="100" dirty="0" smtClean="0">
                <a:ea typeface="Meiryo UI"/>
                <a:cs typeface="Times New Roman"/>
              </a:rPr>
              <a:t>下水</a:t>
            </a:r>
            <a:r>
              <a:rPr lang="ja-JP" altLang="en-US" sz="1000" b="1" u="sng" kern="100" dirty="0">
                <a:ea typeface="Meiryo UI"/>
                <a:cs typeface="Times New Roman"/>
              </a:rPr>
              <a:t>機能が停止すれば、府内下水道利用者</a:t>
            </a:r>
            <a:r>
              <a:rPr lang="en-US" altLang="ja-JP" sz="1000" b="1" u="sng" kern="100" dirty="0">
                <a:ea typeface="Meiryo UI"/>
                <a:cs typeface="Times New Roman"/>
              </a:rPr>
              <a:t>800</a:t>
            </a:r>
            <a:r>
              <a:rPr lang="ja-JP" altLang="en-US" sz="1000" b="1" u="sng" kern="100" dirty="0">
                <a:ea typeface="Meiryo UI"/>
                <a:cs typeface="Times New Roman"/>
              </a:rPr>
              <a:t>万人以上の生活に重大な影響を</a:t>
            </a:r>
            <a:r>
              <a:rPr lang="ja-JP" altLang="en-US" sz="1000" b="1" u="sng" kern="100" dirty="0" smtClean="0">
                <a:ea typeface="Meiryo UI"/>
                <a:cs typeface="Times New Roman"/>
              </a:rPr>
              <a:t>及ぼす</a:t>
            </a:r>
            <a:endParaRPr lang="ja-JP" altLang="en-US" sz="1000" b="1" u="sng" kern="100" dirty="0">
              <a:ea typeface="Meiryo UI"/>
              <a:cs typeface="Times New Roman"/>
            </a:endParaRPr>
          </a:p>
        </p:txBody>
      </p:sp>
      <p:sp>
        <p:nvSpPr>
          <p:cNvPr id="20" name="角丸四角形 19"/>
          <p:cNvSpPr/>
          <p:nvPr/>
        </p:nvSpPr>
        <p:spPr>
          <a:xfrm>
            <a:off x="89469" y="5373216"/>
            <a:ext cx="3678298" cy="101566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8" y="5373216"/>
            <a:ext cx="3678299" cy="1015663"/>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技術者の育成・確保（</a:t>
            </a:r>
            <a:r>
              <a:rPr lang="ja-JP" altLang="ja-JP"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技術の継承）</a:t>
            </a:r>
            <a:endParaRPr lang="ja-JP"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2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・施設の老朽化に伴い維持管理業務がますます増加する</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200"/>
              </a:lnSpc>
              <a:spcAft>
                <a:spcPts val="0"/>
              </a:spcAft>
            </a:pP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・近年、建設投資や工事件数の減少に伴い、経験を積む機会が少なくなって</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おり、これまで以上に「人材の育成と確保」や「市町村も含め地域単位で</a:t>
            </a:r>
            <a:r>
              <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技術を蓄積、継承」していく仕組みを早急に構築する</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ことが</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必要</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144000" indent="-72000" algn="just">
              <a:lnSpc>
                <a:spcPts val="1200"/>
              </a:lnSpc>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・設備の維持管理業務の実施体制と契約手法について、整理が必要である</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89469" y="2492895"/>
            <a:ext cx="3678298" cy="1169551"/>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7" y="2492896"/>
            <a:ext cx="3678299" cy="1169551"/>
          </a:xfrm>
          <a:prstGeom prst="rect">
            <a:avLst/>
          </a:prstGeom>
          <a:noFill/>
        </p:spPr>
        <p:txBody>
          <a:bodyPr wrap="square" rtlCol="0">
            <a:spAutoFit/>
          </a:bodyPr>
          <a:lstStyle/>
          <a:p>
            <a:pPr marL="144000" indent="-360000">
              <a:lnSpc>
                <a:spcPts val="1200"/>
              </a:lnSpc>
              <a:spcAft>
                <a:spcPts val="0"/>
              </a:spcAft>
            </a:pPr>
            <a:r>
              <a:rPr lang="ja-JP" altLang="ja-JP" sz="1000" b="1" u="sng" kern="100" dirty="0" smtClean="0">
                <a:effectLst/>
                <a:ea typeface="Meiryo UI"/>
                <a:cs typeface="Times New Roman"/>
              </a:rPr>
              <a:t>◇</a:t>
            </a:r>
            <a:r>
              <a:rPr lang="ja-JP" altLang="en-US" sz="1000" b="1" u="sng" kern="100" dirty="0">
                <a:ea typeface="Meiryo UI"/>
                <a:cs typeface="Times New Roman"/>
              </a:rPr>
              <a:t>下水道維持管理指針、長寿命化手引き等に基づき適正に維持</a:t>
            </a:r>
            <a:r>
              <a:rPr lang="ja-JP" altLang="en-US" sz="1000" b="1" u="sng" kern="100" dirty="0" smtClean="0">
                <a:ea typeface="Meiryo UI"/>
                <a:cs typeface="Times New Roman"/>
              </a:rPr>
              <a:t>管理</a:t>
            </a:r>
            <a:endParaRPr lang="en-US" altLang="ja-JP" sz="1000" b="1" u="sng" kern="100" dirty="0" smtClean="0">
              <a:ea typeface="Meiryo UI"/>
              <a:cs typeface="Times New Roman"/>
            </a:endParaRPr>
          </a:p>
          <a:p>
            <a:pPr marL="144000" indent="-360000">
              <a:lnSpc>
                <a:spcPts val="1200"/>
              </a:lnSpc>
              <a:spcAft>
                <a:spcPts val="0"/>
              </a:spcAft>
            </a:pPr>
            <a:r>
              <a:rPr lang="ja-JP" altLang="en-US" sz="1000" b="1" u="sng" kern="100" dirty="0">
                <a:ea typeface="Meiryo UI"/>
                <a:cs typeface="Times New Roman"/>
              </a:rPr>
              <a:t>◇</a:t>
            </a:r>
            <a:r>
              <a:rPr lang="ja-JP" altLang="en-US" sz="1000" b="1" u="sng" kern="100" dirty="0" smtClean="0">
                <a:ea typeface="Meiryo UI"/>
                <a:cs typeface="Times New Roman"/>
              </a:rPr>
              <a:t>管</a:t>
            </a:r>
            <a:r>
              <a:rPr lang="ja-JP" altLang="en-US" sz="1000" b="1" u="sng" kern="100" dirty="0">
                <a:ea typeface="Meiryo UI"/>
                <a:cs typeface="Times New Roman"/>
              </a:rPr>
              <a:t>更生や設備更新などの改築事業を多数</a:t>
            </a:r>
            <a:r>
              <a:rPr lang="ja-JP" altLang="en-US" sz="1000" b="1" u="sng" kern="100" dirty="0" smtClean="0">
                <a:ea typeface="Meiryo UI"/>
                <a:cs typeface="Times New Roman"/>
              </a:rPr>
              <a:t>実施</a:t>
            </a:r>
            <a:endParaRPr lang="en-US" altLang="ja-JP" sz="1000" b="1" u="sng" kern="100" dirty="0" smtClean="0">
              <a:ea typeface="Meiryo UI"/>
              <a:cs typeface="Times New Roman"/>
            </a:endParaRPr>
          </a:p>
          <a:p>
            <a:pPr marL="144000" indent="-360000">
              <a:lnSpc>
                <a:spcPts val="1200"/>
              </a:lnSpc>
              <a:spcAft>
                <a:spcPts val="0"/>
              </a:spcAft>
            </a:pPr>
            <a:r>
              <a:rPr lang="ja-JP" altLang="en-US" sz="1000" b="1" u="sng" kern="100" dirty="0">
                <a:ea typeface="Meiryo UI"/>
                <a:cs typeface="Times New Roman"/>
              </a:rPr>
              <a:t>◇</a:t>
            </a:r>
            <a:r>
              <a:rPr lang="ja-JP" altLang="en-US" sz="1000" b="1" u="sng" kern="100" dirty="0" smtClean="0">
                <a:ea typeface="Meiryo UI"/>
                <a:cs typeface="Times New Roman"/>
              </a:rPr>
              <a:t>国</a:t>
            </a:r>
            <a:r>
              <a:rPr lang="ja-JP" altLang="en-US" sz="1000" b="1" u="sng" kern="100" dirty="0">
                <a:ea typeface="Meiryo UI"/>
                <a:cs typeface="Times New Roman"/>
              </a:rPr>
              <a:t>手引きに基づいた下水道長寿命化計画を</a:t>
            </a:r>
            <a:r>
              <a:rPr lang="ja-JP" altLang="en-US" sz="1000" b="1" u="sng" kern="100" dirty="0" smtClean="0">
                <a:ea typeface="Meiryo UI"/>
                <a:cs typeface="Times New Roman"/>
              </a:rPr>
              <a:t>策定</a:t>
            </a:r>
            <a:endParaRPr lang="ja-JP" altLang="en-US" sz="1000" b="1" u="sng" kern="100" dirty="0">
              <a:ea typeface="Meiryo UI"/>
              <a:cs typeface="Times New Roman"/>
            </a:endParaRPr>
          </a:p>
          <a:p>
            <a:pPr>
              <a:lnSpc>
                <a:spcPts val="1200"/>
              </a:lnSpc>
              <a:spcAft>
                <a:spcPts val="0"/>
              </a:spcAft>
            </a:pPr>
            <a:r>
              <a:rPr lang="ja-JP" altLang="en-US" sz="1000" b="1" u="sng" kern="100" dirty="0" smtClean="0">
                <a:ea typeface="Meiryo UI"/>
                <a:cs typeface="Times New Roman"/>
              </a:rPr>
              <a:t>◇下水道</a:t>
            </a:r>
            <a:r>
              <a:rPr lang="ja-JP" altLang="en-US" sz="1000" b="1" u="sng" kern="100" dirty="0">
                <a:ea typeface="Meiryo UI"/>
                <a:cs typeface="Times New Roman"/>
              </a:rPr>
              <a:t>経営ビジョンを策定し、その中で維持管理を</a:t>
            </a:r>
            <a:r>
              <a:rPr lang="ja-JP" altLang="en-US" sz="1000" b="1" u="sng" kern="100" dirty="0" smtClean="0">
                <a:ea typeface="Meiryo UI"/>
                <a:cs typeface="Times New Roman"/>
              </a:rPr>
              <a:t>重点化</a:t>
            </a:r>
            <a:endParaRPr lang="en-US" altLang="ja-JP" sz="1000" b="1" u="sng" kern="100" dirty="0" smtClean="0">
              <a:ea typeface="Meiryo UI"/>
              <a:cs typeface="Times New Roman"/>
            </a:endParaRPr>
          </a:p>
          <a:p>
            <a:pPr marL="144000" indent="-72000">
              <a:lnSpc>
                <a:spcPts val="1200"/>
              </a:lnSpc>
              <a:spcAft>
                <a:spcPts val="0"/>
              </a:spcAft>
            </a:pPr>
            <a:r>
              <a:rPr lang="ja-JP" altLang="en-US" sz="1000" kern="100" dirty="0" smtClean="0">
                <a:ea typeface="Meiryo UI"/>
                <a:cs typeface="Times New Roman"/>
              </a:rPr>
              <a:t>・施設の長寿命化に資する予防保全対策を強化し、改築費用を平準化する</a:t>
            </a:r>
            <a:endParaRPr lang="ja-JP" altLang="en-US" sz="1000" kern="100" dirty="0">
              <a:ea typeface="Meiryo UI"/>
              <a:cs typeface="Times New Roman"/>
            </a:endParaRPr>
          </a:p>
        </p:txBody>
      </p:sp>
      <p:sp>
        <p:nvSpPr>
          <p:cNvPr id="28" name="角丸四角形 27"/>
          <p:cNvSpPr/>
          <p:nvPr/>
        </p:nvSpPr>
        <p:spPr>
          <a:xfrm>
            <a:off x="89469" y="4274306"/>
            <a:ext cx="3678298" cy="738870"/>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302349"/>
            <a:ext cx="3762452" cy="707886"/>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a:ea typeface="Meiryo UI"/>
                <a:cs typeface="Times New Roman"/>
              </a:rPr>
              <a:t>水槽等土木構造物の点検</a:t>
            </a:r>
            <a:r>
              <a:rPr lang="ja-JP" altLang="en-US" sz="1000" b="1" u="sng" kern="100" dirty="0" smtClean="0">
                <a:ea typeface="Meiryo UI"/>
                <a:cs typeface="Times New Roman"/>
              </a:rPr>
              <a:t>手法</a:t>
            </a:r>
            <a:endParaRPr lang="ja-JP" altLang="ja-JP" sz="1000" kern="100" dirty="0" smtClean="0">
              <a:effectLst/>
              <a:ea typeface="HG明朝B"/>
              <a:cs typeface="Times New Roman"/>
            </a:endParaRPr>
          </a:p>
          <a:p>
            <a:pPr marL="144000" indent="-72000">
              <a:lnSpc>
                <a:spcPts val="1200"/>
              </a:lnSpc>
              <a:spcAft>
                <a:spcPts val="0"/>
              </a:spcAft>
            </a:pPr>
            <a:r>
              <a:rPr lang="ja-JP" altLang="en-US" sz="900" kern="100" dirty="0">
                <a:ea typeface="Meiryo UI"/>
                <a:cs typeface="Times New Roman"/>
              </a:rPr>
              <a:t>・下水道施設としての適切な維持管理手法が確立されて</a:t>
            </a:r>
            <a:r>
              <a:rPr lang="ja-JP" altLang="en-US" sz="900" kern="100" dirty="0" smtClean="0">
                <a:ea typeface="Meiryo UI"/>
                <a:cs typeface="Times New Roman"/>
              </a:rPr>
              <a:t>いない</a:t>
            </a:r>
            <a:endParaRPr lang="en-US" altLang="ja-JP" sz="900" kern="100" dirty="0" smtClean="0">
              <a:ea typeface="Meiryo UI"/>
              <a:cs typeface="Times New Roman"/>
            </a:endParaRPr>
          </a:p>
          <a:p>
            <a:pPr marL="36000" indent="-180000">
              <a:lnSpc>
                <a:spcPts val="1200"/>
              </a:lnSpc>
              <a:spcAft>
                <a:spcPts val="0"/>
              </a:spcAft>
            </a:pPr>
            <a:r>
              <a:rPr lang="ja-JP" altLang="ja-JP" sz="1000" b="1" u="sng" kern="100" dirty="0" smtClean="0">
                <a:effectLst/>
                <a:ea typeface="Meiryo UI"/>
                <a:cs typeface="Times New Roman"/>
              </a:rPr>
              <a:t>◇</a:t>
            </a:r>
            <a:r>
              <a:rPr lang="ja-JP" altLang="en-US" sz="1000" b="1" u="sng" kern="100" dirty="0">
                <a:ea typeface="Meiryo UI"/>
                <a:cs typeface="Times New Roman"/>
              </a:rPr>
              <a:t>雨水ポンプ駆動用エンジンの更新</a:t>
            </a:r>
            <a:r>
              <a:rPr lang="ja-JP" altLang="en-US" sz="1000" b="1" u="sng" kern="100" dirty="0" smtClean="0">
                <a:ea typeface="Meiryo UI"/>
                <a:cs typeface="Times New Roman"/>
              </a:rPr>
              <a:t>タイミング</a:t>
            </a:r>
            <a:endParaRPr lang="ja-JP" altLang="en-US" sz="1000" b="1" u="sng" kern="100" dirty="0">
              <a:ea typeface="Meiryo UI"/>
              <a:cs typeface="Times New Roman"/>
            </a:endParaRPr>
          </a:p>
          <a:p>
            <a:pPr marL="144000" indent="-72000" algn="just">
              <a:lnSpc>
                <a:spcPts val="1200"/>
              </a:lnSpc>
              <a:spcAft>
                <a:spcPts val="0"/>
              </a:spcAft>
            </a:pPr>
            <a:r>
              <a:rPr lang="ja-JP" altLang="ja-JP" sz="900" kern="100" dirty="0" smtClean="0">
                <a:effectLst/>
                <a:ea typeface="Meiryo UI"/>
                <a:cs typeface="Times New Roman"/>
              </a:rPr>
              <a:t>・</a:t>
            </a:r>
            <a:r>
              <a:rPr lang="ja-JP" altLang="en-US" sz="900" kern="100" dirty="0">
                <a:ea typeface="Meiryo UI"/>
                <a:cs typeface="Times New Roman"/>
              </a:rPr>
              <a:t>運転時間が短いため、傾向監視等による劣化</a:t>
            </a:r>
            <a:r>
              <a:rPr lang="ja-JP" altLang="en-US" sz="900" kern="100" dirty="0" smtClean="0">
                <a:ea typeface="Meiryo UI"/>
                <a:cs typeface="Times New Roman"/>
              </a:rPr>
              <a:t>状況の</a:t>
            </a:r>
            <a:r>
              <a:rPr lang="ja-JP" altLang="en-US" sz="900" kern="100" dirty="0">
                <a:ea typeface="Meiryo UI"/>
                <a:cs typeface="Times New Roman"/>
              </a:rPr>
              <a:t>把握が</a:t>
            </a:r>
            <a:r>
              <a:rPr lang="ja-JP" altLang="en-US" sz="900" kern="100" dirty="0" smtClean="0">
                <a:ea typeface="Meiryo UI"/>
                <a:cs typeface="Times New Roman"/>
              </a:rPr>
              <a:t>困難である</a:t>
            </a:r>
            <a:endParaRPr lang="en-US" altLang="ja-JP" sz="900" kern="100" dirty="0" smtClean="0">
              <a:effectLst/>
              <a:ea typeface="Meiryo UI"/>
              <a:cs typeface="Times New Roman"/>
            </a:endParaRPr>
          </a:p>
        </p:txBody>
      </p:sp>
      <p:sp>
        <p:nvSpPr>
          <p:cNvPr id="30" name="右中かっこ 29"/>
          <p:cNvSpPr/>
          <p:nvPr/>
        </p:nvSpPr>
        <p:spPr>
          <a:xfrm>
            <a:off x="3851920"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3" y="620688"/>
            <a:ext cx="3660263"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下水道室</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における維持管理・更新の現状と課題</a:t>
            </a:r>
          </a:p>
        </p:txBody>
      </p:sp>
      <p:sp>
        <p:nvSpPr>
          <p:cNvPr id="33" name="テキスト ボックス 2"/>
          <p:cNvSpPr txBox="1">
            <a:spLocks noChangeArrowheads="1"/>
          </p:cNvSpPr>
          <p:nvPr/>
        </p:nvSpPr>
        <p:spPr bwMode="auto">
          <a:xfrm>
            <a:off x="35496" y="2231620"/>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020030"/>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121881"/>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781281"/>
            <a:ext cx="5209288" cy="727187"/>
          </a:xfrm>
          <a:prstGeom prst="rect">
            <a:avLst/>
          </a:prstGeom>
          <a:noFill/>
        </p:spPr>
        <p:txBody>
          <a:bodyPr wrap="square" rtlCol="0">
            <a:spAutoFit/>
          </a:bodyPr>
          <a:lstStyle/>
          <a:p>
            <a:pPr marL="50800" indent="-50800" algn="just">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計画的な維持管理による都市基盤施設の長寿命化を基本とし、更新時期についても的確に見極めていく等、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によるマネジメントを</a:t>
            </a:r>
            <a:r>
              <a:rPr lang="ja-JP" altLang="en-US" sz="800" b="1" kern="100" dirty="0" smtClean="0">
                <a:ea typeface="Meiryo UI"/>
                <a:cs typeface="Times New Roman"/>
              </a:rPr>
              <a:t>推進」</a:t>
            </a:r>
            <a:endParaRPr lang="ja-JP" altLang="ja-JP" sz="800" b="1" kern="100" dirty="0" smtClean="0">
              <a:effectLst/>
              <a:ea typeface="HG明朝B"/>
              <a:cs typeface="Times New Roman"/>
            </a:endParaRPr>
          </a:p>
        </p:txBody>
      </p:sp>
      <p:sp>
        <p:nvSpPr>
          <p:cNvPr id="43" name="角丸四角形 42"/>
          <p:cNvSpPr/>
          <p:nvPr/>
        </p:nvSpPr>
        <p:spPr>
          <a:xfrm>
            <a:off x="4029845" y="1581175"/>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44702" y="5380747"/>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62068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23928" y="5520918"/>
            <a:ext cx="5256585" cy="1297791"/>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pPr marL="216000" indent="-144000" algn="just">
              <a:lnSpc>
                <a:spcPts val="1000"/>
              </a:lnSpc>
              <a:spcAft>
                <a:spcPts val="0"/>
              </a:spcAft>
            </a:pPr>
            <a:r>
              <a:rPr lang="ja-JP" altLang="en-US" sz="800" kern="100" dirty="0" smtClean="0">
                <a:latin typeface="Georgia"/>
                <a:ea typeface="Meiryo UI"/>
                <a:cs typeface="Times New Roman"/>
              </a:rPr>
              <a:t>・既存</a:t>
            </a:r>
            <a:r>
              <a:rPr lang="ja-JP" altLang="en-US" sz="800" kern="100" dirty="0">
                <a:latin typeface="Georgia"/>
                <a:ea typeface="Meiryo UI"/>
                <a:cs typeface="Times New Roman"/>
              </a:rPr>
              <a:t>の技術組織である流域下水道技術委員会と下水道事業促進協議会の技術部会の活動の充実・</a:t>
            </a:r>
            <a:r>
              <a:rPr lang="ja-JP" altLang="en-US" sz="800" kern="100" dirty="0" smtClean="0">
                <a:latin typeface="Georgia"/>
                <a:ea typeface="Meiryo UI"/>
                <a:cs typeface="Times New Roman"/>
              </a:rPr>
              <a:t>強化や</a:t>
            </a:r>
            <a:endParaRPr lang="en-US" altLang="ja-JP" sz="800" kern="100" dirty="0" smtClean="0">
              <a:latin typeface="Georgia"/>
              <a:ea typeface="Meiryo UI"/>
              <a:cs typeface="Times New Roman"/>
            </a:endParaRPr>
          </a:p>
          <a:p>
            <a:pPr marL="216000" indent="-144000" algn="just">
              <a:lnSpc>
                <a:spcPts val="1000"/>
              </a:lnSpc>
              <a:spcAft>
                <a:spcPts val="0"/>
              </a:spcAft>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地域維持管理連携プラットフォームを活用した府</a:t>
            </a:r>
            <a:r>
              <a:rPr lang="ja-JP" altLang="en-US" sz="800" kern="100" dirty="0">
                <a:latin typeface="Georgia"/>
                <a:ea typeface="Meiryo UI"/>
                <a:cs typeface="Times New Roman"/>
              </a:rPr>
              <a:t>及び</a:t>
            </a:r>
            <a:r>
              <a:rPr lang="ja-JP" altLang="en-US" sz="800" kern="100" dirty="0" smtClean="0">
                <a:latin typeface="Georgia"/>
                <a:ea typeface="Meiryo UI"/>
                <a:cs typeface="Times New Roman"/>
              </a:rPr>
              <a:t>市町村</a:t>
            </a:r>
            <a:r>
              <a:rPr lang="ja-JP" altLang="en-US" sz="800" kern="100" dirty="0">
                <a:latin typeface="Georgia"/>
                <a:ea typeface="Meiryo UI"/>
                <a:cs typeface="Times New Roman"/>
              </a:rPr>
              <a:t>職員の技術力の</a:t>
            </a:r>
            <a:r>
              <a:rPr lang="ja-JP" altLang="en-US" sz="800" kern="100">
                <a:latin typeface="Georgia"/>
                <a:ea typeface="Meiryo UI"/>
                <a:cs typeface="Times New Roman"/>
              </a:rPr>
              <a:t>向上</a:t>
            </a:r>
            <a:r>
              <a:rPr lang="ja-JP" altLang="en-US" sz="800" kern="100" smtClean="0">
                <a:latin typeface="Georgia"/>
                <a:ea typeface="Meiryo UI"/>
                <a:cs typeface="Times New Roman"/>
              </a:rPr>
              <a:t>を</a:t>
            </a:r>
            <a:r>
              <a:rPr lang="ja-JP" altLang="en-US" sz="800" kern="100">
                <a:latin typeface="Georgia"/>
                <a:ea typeface="Meiryo UI"/>
                <a:cs typeface="Times New Roman"/>
              </a:rPr>
              <a:t>行う</a:t>
            </a:r>
            <a:endParaRPr lang="ja-JP" altLang="en-US" sz="800" kern="100" dirty="0">
              <a:latin typeface="Georgia"/>
              <a:ea typeface="Meiryo UI"/>
              <a:cs typeface="Times New Roman"/>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marL="216000" indent="-144000" algn="just">
              <a:lnSpc>
                <a:spcPts val="1000"/>
              </a:lnSpc>
              <a:spcAft>
                <a:spcPts val="0"/>
              </a:spcAft>
            </a:pPr>
            <a:r>
              <a:rPr lang="ja-JP" altLang="en-US" sz="800" kern="100" dirty="0" smtClean="0">
                <a:latin typeface="Georgia"/>
                <a:ea typeface="Meiryo UI"/>
                <a:cs typeface="Times New Roman"/>
              </a:rPr>
              <a:t>・下水道</a:t>
            </a:r>
            <a:r>
              <a:rPr lang="ja-JP" altLang="en-US" sz="800" kern="100" dirty="0">
                <a:latin typeface="Georgia"/>
                <a:ea typeface="Meiryo UI"/>
                <a:cs typeface="Times New Roman"/>
              </a:rPr>
              <a:t>事業促進協議会や下水道技術</a:t>
            </a:r>
            <a:r>
              <a:rPr lang="ja-JP" altLang="en-US" sz="800" kern="100" dirty="0" smtClean="0">
                <a:latin typeface="Georgia"/>
                <a:ea typeface="Meiryo UI"/>
                <a:cs typeface="Times New Roman"/>
              </a:rPr>
              <a:t>研究会、地域維持管理連携プラットフォームにおいて、府内</a:t>
            </a:r>
            <a:r>
              <a:rPr lang="ja-JP" altLang="en-US" sz="800" kern="100" dirty="0">
                <a:latin typeface="Georgia"/>
                <a:ea typeface="Meiryo UI"/>
                <a:cs typeface="Times New Roman"/>
              </a:rPr>
              <a:t>市町村</a:t>
            </a:r>
            <a:r>
              <a:rPr lang="ja-JP" altLang="en-US" sz="800" kern="100" dirty="0" smtClean="0">
                <a:latin typeface="Georgia"/>
                <a:ea typeface="Meiryo UI"/>
                <a:cs typeface="Times New Roman"/>
              </a:rPr>
              <a:t>や</a:t>
            </a:r>
            <a:endParaRPr lang="en-US" altLang="ja-JP" sz="800" kern="100" dirty="0" smtClean="0">
              <a:latin typeface="Georgia"/>
              <a:ea typeface="Meiryo UI"/>
              <a:cs typeface="Times New Roman"/>
            </a:endParaRPr>
          </a:p>
          <a:p>
            <a:pPr marL="216000" indent="-144000" algn="just">
              <a:lnSpc>
                <a:spcPts val="1000"/>
              </a:lnSpc>
              <a:spcAft>
                <a:spcPts val="0"/>
              </a:spcAft>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大学</a:t>
            </a:r>
            <a:r>
              <a:rPr lang="ja-JP" altLang="en-US" sz="800" kern="100" dirty="0">
                <a:latin typeface="Georgia"/>
                <a:ea typeface="Meiryo UI"/>
                <a:cs typeface="Times New Roman"/>
              </a:rPr>
              <a:t>との連携強化に</a:t>
            </a:r>
            <a:r>
              <a:rPr lang="ja-JP" altLang="en-US" sz="800" kern="100" dirty="0" smtClean="0">
                <a:latin typeface="Georgia"/>
                <a:ea typeface="Meiryo UI"/>
                <a:cs typeface="Times New Roman"/>
              </a:rPr>
              <a:t>取り組む</a:t>
            </a:r>
            <a:endParaRPr lang="ja-JP" altLang="en-US" sz="800" kern="100" dirty="0">
              <a:latin typeface="Georgia"/>
              <a:ea typeface="Meiryo UI"/>
              <a:cs typeface="Times New Roman"/>
            </a:endParaRP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維持管理業務の</a:t>
            </a:r>
            <a:r>
              <a:rPr lang="ja-JP" altLang="en-US" sz="900" b="1" u="sng" kern="100" dirty="0" smtClean="0">
                <a:latin typeface="Georgia"/>
                <a:ea typeface="Meiryo UI"/>
                <a:cs typeface="Times New Roman"/>
              </a:rPr>
              <a:t>改善</a:t>
            </a:r>
            <a:r>
              <a:rPr lang="ja-JP" altLang="en-US" sz="900" b="1" u="sng" kern="100" dirty="0">
                <a:latin typeface="Georgia"/>
                <a:ea typeface="Meiryo UI"/>
                <a:cs typeface="Times New Roman"/>
              </a:rPr>
              <a:t>等</a:t>
            </a:r>
            <a:endParaRPr lang="ja-JP" altLang="ja-JP" sz="900" kern="100" dirty="0" smtClean="0">
              <a:latin typeface="Georgia"/>
              <a:ea typeface="HG明朝B"/>
              <a:cs typeface="Times New Roman"/>
            </a:endParaRPr>
          </a:p>
          <a:p>
            <a:pPr marL="72000">
              <a:lnSpc>
                <a:spcPts val="1000"/>
              </a:lnSpc>
              <a:spcAft>
                <a:spcPts val="0"/>
              </a:spcAft>
            </a:pPr>
            <a:r>
              <a:rPr lang="ja-JP" altLang="en-US" sz="800" kern="100" dirty="0">
                <a:latin typeface="Georgia"/>
                <a:ea typeface="Meiryo UI"/>
                <a:cs typeface="Times New Roman"/>
              </a:rPr>
              <a:t>・外部委託する場合は、適切な維持管理を持続させるために、業務内容ごとに最適な契約手法で実施する</a:t>
            </a:r>
          </a:p>
          <a:p>
            <a:pPr marL="216000" indent="-144000" algn="just">
              <a:lnSpc>
                <a:spcPts val="1000"/>
              </a:lnSpc>
              <a:spcAft>
                <a:spcPts val="0"/>
              </a:spcAft>
            </a:pPr>
            <a:r>
              <a:rPr lang="ja-JP" altLang="en-US" sz="800" kern="100" dirty="0" smtClean="0">
                <a:latin typeface="Georgia"/>
                <a:ea typeface="Meiryo UI"/>
                <a:cs typeface="Times New Roman"/>
              </a:rPr>
              <a:t>・府民の皆様に下水道を正しく理解して頂くため、積極的かつ効率的な情報発信を実施する（出前講座等）</a:t>
            </a:r>
            <a:endParaRPr lang="ja-JP" altLang="en-US" sz="800" kern="100" dirty="0">
              <a:latin typeface="Georgia"/>
              <a:ea typeface="Meiryo UI"/>
              <a:cs typeface="Times New Roman"/>
            </a:endParaRPr>
          </a:p>
        </p:txBody>
      </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6D5CCA-E823-4EB8-87D4-9982C39AF1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7E8F1AA-8B9B-4C22-8685-220C12E08594}">
  <ds:schemaRefs>
    <ds:schemaRef ds:uri="http://schemas.microsoft.com/office/2006/metadata/properties"/>
    <ds:schemaRef ds:uri="http://purl.org/dc/elements/1.1/"/>
    <ds:schemaRef ds:uri="http://purl.org/dc/terms/"/>
    <ds:schemaRef ds:uri="http://purl.org/dc/dcmitype/"/>
    <ds:schemaRef ds:uri="http://schemas.microsoft.com/office/2006/documentManagement/typ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865C84C-1903-4C67-94CF-1EFE619A57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1697</TotalTime>
  <Words>766</Words>
  <Application>Microsoft Office PowerPoint</Application>
  <PresentationFormat>画面に合わせる (4:3)</PresentationFormat>
  <Paragraphs>63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大井　祥之</cp:lastModifiedBy>
  <cp:revision>91</cp:revision>
  <cp:lastPrinted>2015-02-16T03:34:36Z</cp:lastPrinted>
  <dcterms:created xsi:type="dcterms:W3CDTF">2014-12-08T01:25:11Z</dcterms:created>
  <dcterms:modified xsi:type="dcterms:W3CDTF">2015-02-16T03:34:38Z</dcterms:modified>
</cp:coreProperties>
</file>