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74" y="12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a:xfrm>
            <a:off x="35496" y="728701"/>
            <a:ext cx="3816424" cy="6012667"/>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2710"/>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spc="-100"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spc="-100" dirty="0" smtClean="0">
                <a:latin typeface="Meiryo UI" panose="020B0604030504040204" pitchFamily="50" charset="-128"/>
                <a:ea typeface="Meiryo UI" panose="020B0604030504040204" pitchFamily="50" charset="-128"/>
                <a:cs typeface="Meiryo UI" panose="020B0604030504040204" pitchFamily="50" charset="-128"/>
              </a:rPr>
              <a:t>の策定に向けての答申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spc="-100" dirty="0" smtClean="0">
                <a:latin typeface="Meiryo UI" panose="020B0604030504040204" pitchFamily="50" charset="-128"/>
                <a:ea typeface="Meiryo UI" panose="020B0604030504040204" pitchFamily="50" charset="-128"/>
                <a:cs typeface="Meiryo UI" panose="020B0604030504040204" pitchFamily="50" charset="-128"/>
              </a:rPr>
              <a:t>港湾・海岸施設長寿命化計画　</a:t>
            </a:r>
            <a:r>
              <a:rPr lang="en-US" altLang="ja-JP" sz="1200" b="1" spc="-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100" dirty="0" smtClean="0">
                <a:latin typeface="Meiryo UI" panose="020B0604030504040204" pitchFamily="50" charset="-128"/>
                <a:ea typeface="Meiryo UI" panose="020B0604030504040204" pitchFamily="50" charset="-128"/>
                <a:cs typeface="Meiryo UI" panose="020B0604030504040204" pitchFamily="50" charset="-128"/>
              </a:rPr>
              <a:t>海岸設備編</a:t>
            </a:r>
            <a:r>
              <a:rPr lang="en-US" altLang="ja-JP" sz="1200" b="1" spc="-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概要版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76456" y="96887"/>
            <a:ext cx="422094" cy="307777"/>
          </a:xfrm>
          <a:prstGeom prst="rect">
            <a:avLst/>
          </a:prstGeom>
          <a:noFill/>
          <a:ln>
            <a:noFill/>
          </a:ln>
          <a:effectLst/>
        </p:spPr>
      </p:pic>
      <p:grpSp>
        <p:nvGrpSpPr>
          <p:cNvPr id="2" name="グループ化 1"/>
          <p:cNvGrpSpPr/>
          <p:nvPr/>
        </p:nvGrpSpPr>
        <p:grpSpPr>
          <a:xfrm>
            <a:off x="134027" y="4330112"/>
            <a:ext cx="3633740" cy="242194"/>
            <a:chOff x="134027" y="3863130"/>
            <a:chExt cx="3633740" cy="242194"/>
          </a:xfrm>
        </p:grpSpPr>
        <p:sp>
          <p:nvSpPr>
            <p:cNvPr id="13" name="二等辺三角形 12"/>
            <p:cNvSpPr/>
            <p:nvPr/>
          </p:nvSpPr>
          <p:spPr>
            <a:xfrm rot="10800000">
              <a:off x="134027" y="3863130"/>
              <a:ext cx="3633740"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514282" y="3886658"/>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grpSp>
      <p:sp>
        <p:nvSpPr>
          <p:cNvPr id="15" name="テキスト ボックス 2"/>
          <p:cNvSpPr txBox="1">
            <a:spLocks noChangeArrowheads="1"/>
          </p:cNvSpPr>
          <p:nvPr/>
        </p:nvSpPr>
        <p:spPr bwMode="auto">
          <a:xfrm>
            <a:off x="35496" y="83671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17" name="角丸四角形 16"/>
          <p:cNvSpPr/>
          <p:nvPr/>
        </p:nvSpPr>
        <p:spPr>
          <a:xfrm>
            <a:off x="114556" y="1052736"/>
            <a:ext cx="3653211" cy="2304256"/>
          </a:xfrm>
          <a:prstGeom prst="roundRect">
            <a:avLst>
              <a:gd name="adj" fmla="val 2426"/>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8" name="テキスト ボックス 17"/>
          <p:cNvSpPr txBox="1"/>
          <p:nvPr/>
        </p:nvSpPr>
        <p:spPr>
          <a:xfrm>
            <a:off x="89468" y="1052737"/>
            <a:ext cx="3633740" cy="1015663"/>
          </a:xfrm>
          <a:prstGeom prst="rect">
            <a:avLst/>
          </a:prstGeom>
          <a:noFill/>
        </p:spPr>
        <p:txBody>
          <a:bodyPr wrap="square" rtlCol="0">
            <a:spAutoFit/>
          </a:bodyPr>
          <a:lstStyle/>
          <a:p>
            <a:pPr algn="just">
              <a:lnSpc>
                <a:spcPts val="1200"/>
              </a:lnSpc>
              <a:spcAft>
                <a:spcPts val="0"/>
              </a:spcAft>
            </a:pPr>
            <a:r>
              <a:rPr lang="ja-JP" altLang="en-US" sz="1000" b="1" u="sng" kern="100" dirty="0" smtClean="0">
                <a:ea typeface="Meiryo UI"/>
                <a:cs typeface="Times New Roman"/>
              </a:rPr>
              <a:t>◇</a:t>
            </a:r>
            <a:r>
              <a:rPr lang="ja-JP" altLang="en-US" sz="1000" b="1" u="sng" kern="100" dirty="0">
                <a:ea typeface="Meiryo UI"/>
                <a:cs typeface="Times New Roman"/>
              </a:rPr>
              <a:t>「</a:t>
            </a:r>
            <a:r>
              <a:rPr lang="ja-JP" altLang="en-US" sz="1000" b="1" u="sng" kern="100" dirty="0" smtClean="0">
                <a:ea typeface="Meiryo UI"/>
                <a:cs typeface="Times New Roman"/>
              </a:rPr>
              <a:t>防災設備」の高齢化が</a:t>
            </a:r>
            <a:r>
              <a:rPr lang="ja-JP" altLang="ja-JP" sz="1000" b="1" u="sng" kern="100" dirty="0" smtClean="0">
                <a:effectLst/>
                <a:ea typeface="Meiryo UI"/>
                <a:cs typeface="Times New Roman"/>
              </a:rPr>
              <a:t>進行</a:t>
            </a:r>
            <a:endParaRPr lang="ja-JP" altLang="ja-JP" sz="1000" kern="100" dirty="0" smtClean="0">
              <a:effectLst/>
              <a:ea typeface="HG明朝B"/>
              <a:cs typeface="Times New Roman"/>
            </a:endParaRPr>
          </a:p>
          <a:p>
            <a:pPr marL="72000" algn="just">
              <a:lnSpc>
                <a:spcPts val="1200"/>
              </a:lnSpc>
            </a:pPr>
            <a:r>
              <a:rPr lang="ja-JP" altLang="en-US" sz="900" kern="100" dirty="0" smtClean="0">
                <a:ea typeface="Meiryo UI"/>
                <a:cs typeface="Times New Roman"/>
              </a:rPr>
              <a:t>・</a:t>
            </a:r>
            <a:r>
              <a:rPr lang="en-US" altLang="ja-JP" sz="900" kern="100" dirty="0" smtClean="0">
                <a:ea typeface="Meiryo UI"/>
                <a:cs typeface="Times New Roman"/>
              </a:rPr>
              <a:t>1961</a:t>
            </a:r>
            <a:r>
              <a:rPr lang="ja-JP" altLang="en-US" sz="900" kern="100" dirty="0" smtClean="0">
                <a:ea typeface="Meiryo UI"/>
                <a:cs typeface="Times New Roman"/>
              </a:rPr>
              <a:t>年</a:t>
            </a:r>
            <a:r>
              <a:rPr lang="en-US" altLang="ja-JP" sz="900" kern="100" dirty="0" smtClean="0">
                <a:ea typeface="Meiryo UI"/>
                <a:cs typeface="Times New Roman"/>
              </a:rPr>
              <a:t>9</a:t>
            </a:r>
            <a:r>
              <a:rPr lang="ja-JP" altLang="en-US" sz="900" kern="100" dirty="0" smtClean="0">
                <a:ea typeface="Meiryo UI"/>
                <a:cs typeface="Times New Roman"/>
              </a:rPr>
              <a:t>月の第</a:t>
            </a:r>
            <a:r>
              <a:rPr lang="en-US" altLang="ja-JP" sz="900" kern="100" dirty="0" smtClean="0">
                <a:ea typeface="Meiryo UI"/>
                <a:cs typeface="Times New Roman"/>
              </a:rPr>
              <a:t>2</a:t>
            </a:r>
            <a:r>
              <a:rPr lang="ja-JP" altLang="en-US" sz="900" kern="100" dirty="0" smtClean="0">
                <a:ea typeface="Meiryo UI"/>
                <a:cs typeface="Times New Roman"/>
              </a:rPr>
              <a:t>室戸台風による災害を契機に整備</a:t>
            </a:r>
            <a:endParaRPr lang="en-US" altLang="ja-JP" sz="900" kern="100" dirty="0" smtClean="0">
              <a:ea typeface="Meiryo UI"/>
              <a:cs typeface="Times New Roman"/>
            </a:endParaRPr>
          </a:p>
          <a:p>
            <a:pPr marL="72000" algn="just">
              <a:lnSpc>
                <a:spcPts val="1200"/>
              </a:lnSpc>
            </a:pPr>
            <a:r>
              <a:rPr lang="ja-JP" altLang="en-US" sz="900" kern="100" dirty="0" smtClean="0">
                <a:ea typeface="Meiryo UI"/>
                <a:cs typeface="Times New Roman"/>
              </a:rPr>
              <a:t>・建設後</a:t>
            </a:r>
            <a:r>
              <a:rPr lang="en-US" altLang="ja-JP" sz="900" kern="100" dirty="0" smtClean="0">
                <a:ea typeface="Meiryo UI"/>
                <a:cs typeface="Times New Roman"/>
              </a:rPr>
              <a:t>40</a:t>
            </a:r>
            <a:r>
              <a:rPr lang="ja-JP" altLang="en-US" sz="900" kern="100" dirty="0" smtClean="0">
                <a:ea typeface="Meiryo UI"/>
                <a:cs typeface="Times New Roman"/>
              </a:rPr>
              <a:t>年以上経過した設備が</a:t>
            </a:r>
            <a:r>
              <a:rPr lang="en-US" altLang="ja-JP" sz="900" kern="100" dirty="0" smtClean="0">
                <a:ea typeface="Meiryo UI"/>
                <a:cs typeface="Times New Roman"/>
              </a:rPr>
              <a:t>60</a:t>
            </a:r>
            <a:r>
              <a:rPr lang="ja-JP" altLang="en-US" sz="900" kern="100" dirty="0" smtClean="0">
                <a:ea typeface="Meiryo UI"/>
                <a:cs typeface="Times New Roman"/>
              </a:rPr>
              <a:t>％超と、</a:t>
            </a:r>
            <a:r>
              <a:rPr lang="ja-JP" altLang="en-US" sz="900" kern="100" dirty="0" smtClean="0">
                <a:effectLst/>
                <a:ea typeface="Meiryo UI"/>
                <a:cs typeface="Times New Roman"/>
              </a:rPr>
              <a:t>信頼性の低下が懸念</a:t>
            </a:r>
            <a:endParaRPr lang="en-US" altLang="ja-JP" sz="900" kern="100" dirty="0" smtClean="0">
              <a:effectLst/>
              <a:ea typeface="Meiryo UI"/>
              <a:cs typeface="Times New Roman"/>
            </a:endParaRPr>
          </a:p>
          <a:p>
            <a:pPr marL="72000" algn="just">
              <a:lnSpc>
                <a:spcPts val="1200"/>
              </a:lnSpc>
            </a:pPr>
            <a:r>
              <a:rPr lang="ja-JP" altLang="en-US" sz="900" kern="100" dirty="0" smtClean="0">
                <a:effectLst/>
                <a:ea typeface="Meiryo UI"/>
                <a:cs typeface="Times New Roman"/>
              </a:rPr>
              <a:t>・</a:t>
            </a:r>
            <a:r>
              <a:rPr lang="ja-JP" altLang="ja-JP" sz="900" kern="100" dirty="0" smtClean="0">
                <a:effectLst/>
                <a:ea typeface="Meiryo UI"/>
                <a:cs typeface="Times New Roman"/>
              </a:rPr>
              <a:t>今後、一斉に更新を迎え歳出が集中する恐れ</a:t>
            </a:r>
            <a:endParaRPr lang="en-US" altLang="ja-JP" sz="900" kern="100" dirty="0" smtClean="0">
              <a:effectLst/>
              <a:ea typeface="Meiryo UI"/>
              <a:cs typeface="Times New Roman"/>
            </a:endParaRPr>
          </a:p>
          <a:p>
            <a:pPr>
              <a:lnSpc>
                <a:spcPts val="1200"/>
              </a:lnSpc>
            </a:pPr>
            <a:r>
              <a:rPr lang="ja-JP" altLang="en-US" sz="1000" b="1" u="sng" kern="100" dirty="0" smtClean="0">
                <a:ea typeface="Meiryo UI"/>
                <a:cs typeface="Times New Roman"/>
              </a:rPr>
              <a:t>◇府民ニーズの多様化</a:t>
            </a:r>
            <a:endParaRPr lang="en-US" altLang="ja-JP" sz="1000" b="1" u="sng" kern="100" dirty="0" smtClean="0">
              <a:ea typeface="Meiryo UI"/>
              <a:cs typeface="Times New Roman"/>
            </a:endParaRPr>
          </a:p>
          <a:p>
            <a:pPr marL="72000">
              <a:lnSpc>
                <a:spcPts val="1200"/>
              </a:lnSpc>
            </a:pPr>
            <a:r>
              <a:rPr lang="ja-JP" altLang="en-US" sz="900" kern="100" dirty="0" smtClean="0">
                <a:effectLst/>
                <a:ea typeface="Meiryo UI"/>
                <a:cs typeface="Times New Roman"/>
              </a:rPr>
              <a:t>・東日本大震災以降、より一層の信頼性、操作性の向上要請</a:t>
            </a:r>
            <a:endParaRPr lang="en-US" altLang="ja-JP" sz="900" kern="100" dirty="0" smtClean="0">
              <a:effectLst/>
              <a:ea typeface="Meiryo UI"/>
              <a:cs typeface="Times New Roman"/>
            </a:endParaRPr>
          </a:p>
        </p:txBody>
      </p:sp>
      <p:sp>
        <p:nvSpPr>
          <p:cNvPr id="30" name="右中かっこ 29"/>
          <p:cNvSpPr/>
          <p:nvPr/>
        </p:nvSpPr>
        <p:spPr>
          <a:xfrm>
            <a:off x="3851920" y="620689"/>
            <a:ext cx="144016" cy="6165858"/>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4" y="620688"/>
            <a:ext cx="3168352"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海岸設備における維持管理・更新の現状と課題</a:t>
            </a:r>
          </a:p>
        </p:txBody>
      </p:sp>
      <p:grpSp>
        <p:nvGrpSpPr>
          <p:cNvPr id="10" name="グループ化 9"/>
          <p:cNvGrpSpPr/>
          <p:nvPr/>
        </p:nvGrpSpPr>
        <p:grpSpPr>
          <a:xfrm>
            <a:off x="35496" y="3402868"/>
            <a:ext cx="3732270" cy="818220"/>
            <a:chOff x="35496" y="3258852"/>
            <a:chExt cx="3732270" cy="818220"/>
          </a:xfrm>
        </p:grpSpPr>
        <p:sp>
          <p:nvSpPr>
            <p:cNvPr id="24" name="角丸四角形 23"/>
            <p:cNvSpPr/>
            <p:nvPr/>
          </p:nvSpPr>
          <p:spPr>
            <a:xfrm>
              <a:off x="107503" y="3469593"/>
              <a:ext cx="3660263" cy="607479"/>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5" name="テキスト ボックス 24"/>
            <p:cNvSpPr txBox="1"/>
            <p:nvPr/>
          </p:nvSpPr>
          <p:spPr>
            <a:xfrm>
              <a:off x="89468" y="3510187"/>
              <a:ext cx="3633740" cy="553998"/>
            </a:xfrm>
            <a:prstGeom prst="rect">
              <a:avLst/>
            </a:prstGeom>
            <a:noFill/>
          </p:spPr>
          <p:txBody>
            <a:bodyPr wrap="square" rtlCol="0">
              <a:spAutoFit/>
            </a:bodyPr>
            <a:lstStyle/>
            <a:p>
              <a:pPr>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維持管理アクションプログラム策定</a:t>
              </a:r>
              <a:r>
                <a:rPr lang="ja-JP" altLang="ja-JP" sz="1000" b="1" u="sng" kern="100" dirty="0" smtClean="0">
                  <a:effectLst/>
                  <a:ea typeface="Meiryo UI"/>
                  <a:cs typeface="Times New Roman"/>
                </a:rPr>
                <a:t>（</a:t>
              </a:r>
              <a:r>
                <a:rPr lang="en-US" altLang="ja-JP" sz="1000" b="1" u="sng" kern="100" dirty="0" smtClean="0">
                  <a:effectLst/>
                  <a:ea typeface="Meiryo UI"/>
                  <a:cs typeface="Times New Roman"/>
                </a:rPr>
                <a:t>H17</a:t>
              </a:r>
              <a:r>
                <a:rPr lang="ja-JP" altLang="ja-JP" sz="1000" b="1" u="sng" kern="100" dirty="0" smtClean="0">
                  <a:effectLst/>
                  <a:ea typeface="Meiryo UI"/>
                  <a:cs typeface="Times New Roman"/>
                </a:rPr>
                <a:t>）</a:t>
              </a:r>
              <a:endParaRPr lang="en-US" altLang="ja-JP" sz="1000" b="1" u="sng" kern="100" dirty="0" smtClean="0">
                <a:effectLst/>
                <a:ea typeface="Meiryo UI"/>
                <a:cs typeface="Times New Roman"/>
              </a:endParaRPr>
            </a:p>
            <a:p>
              <a:pPr marL="72000">
                <a:lnSpc>
                  <a:spcPts val="1200"/>
                </a:lnSpc>
                <a:spcAft>
                  <a:spcPts val="0"/>
                </a:spcAft>
              </a:pPr>
              <a:r>
                <a:rPr lang="ja-JP" altLang="en-US" sz="900" kern="100" dirty="0" smtClean="0">
                  <a:ea typeface="Meiryo UI"/>
                  <a:cs typeface="Times New Roman"/>
                </a:rPr>
                <a:t>　・管理水準の設定等行動計画の策定</a:t>
              </a:r>
              <a:endParaRPr lang="ja-JP" altLang="ja-JP" sz="900" kern="100" dirty="0" smtClean="0">
                <a:effectLst/>
                <a:ea typeface="HG明朝B"/>
                <a:cs typeface="Times New Roman"/>
              </a:endParaRPr>
            </a:p>
            <a:p>
              <a:pPr>
                <a:lnSpc>
                  <a:spcPts val="1200"/>
                </a:lnSpc>
                <a:spcAft>
                  <a:spcPts val="0"/>
                </a:spcAft>
              </a:pPr>
              <a:r>
                <a:rPr lang="ja-JP" altLang="ja-JP" sz="1000" b="1" u="sng" kern="100" dirty="0" smtClean="0">
                  <a:effectLst/>
                  <a:ea typeface="Meiryo UI"/>
                  <a:cs typeface="Times New Roman"/>
                </a:rPr>
                <a:t>◇施設の長寿命化に資する予防保全対策等を強化（</a:t>
              </a:r>
              <a:r>
                <a:rPr lang="en-US" altLang="ja-JP" sz="1000" b="1" u="sng" kern="100" dirty="0" smtClean="0">
                  <a:effectLst/>
                  <a:ea typeface="Meiryo UI"/>
                  <a:cs typeface="Times New Roman"/>
                </a:rPr>
                <a:t>H23</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p:txBody>
        </p:sp>
        <p:sp>
          <p:nvSpPr>
            <p:cNvPr id="33" name="テキスト ボックス 2"/>
            <p:cNvSpPr txBox="1">
              <a:spLocks noChangeArrowheads="1"/>
            </p:cNvSpPr>
            <p:nvPr/>
          </p:nvSpPr>
          <p:spPr bwMode="auto">
            <a:xfrm>
              <a:off x="35496" y="3258852"/>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grpSp>
      <p:grpSp>
        <p:nvGrpSpPr>
          <p:cNvPr id="8" name="グループ化 7"/>
          <p:cNvGrpSpPr/>
          <p:nvPr/>
        </p:nvGrpSpPr>
        <p:grpSpPr>
          <a:xfrm>
            <a:off x="35496" y="4736596"/>
            <a:ext cx="3732271" cy="936104"/>
            <a:chOff x="35496" y="4629209"/>
            <a:chExt cx="3732271" cy="936104"/>
          </a:xfrm>
        </p:grpSpPr>
        <p:sp>
          <p:nvSpPr>
            <p:cNvPr id="28" name="角丸四角形 27"/>
            <p:cNvSpPr/>
            <p:nvPr/>
          </p:nvSpPr>
          <p:spPr>
            <a:xfrm>
              <a:off x="114555" y="4848707"/>
              <a:ext cx="3653212" cy="711883"/>
            </a:xfrm>
            <a:prstGeom prst="roundRect">
              <a:avLst>
                <a:gd name="adj" fmla="val 7766"/>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9" name="テキスト ボックス 28"/>
            <p:cNvSpPr txBox="1"/>
            <p:nvPr/>
          </p:nvSpPr>
          <p:spPr>
            <a:xfrm>
              <a:off x="80340" y="4857427"/>
              <a:ext cx="3687426" cy="707886"/>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非常設備の点検手法</a:t>
              </a:r>
              <a:endParaRPr lang="ja-JP" altLang="ja-JP" sz="1000" kern="100" dirty="0" smtClean="0">
                <a:effectLst/>
                <a:ea typeface="HG明朝B"/>
                <a:cs typeface="Times New Roman"/>
              </a:endParaRPr>
            </a:p>
            <a:p>
              <a:pPr marL="72000">
                <a:lnSpc>
                  <a:spcPts val="1200"/>
                </a:lnSpc>
                <a:spcAft>
                  <a:spcPts val="0"/>
                </a:spcAft>
              </a:pPr>
              <a:r>
                <a:rPr lang="ja-JP" altLang="en-US" sz="900" kern="100" dirty="0" smtClean="0">
                  <a:effectLst/>
                  <a:ea typeface="Meiryo UI"/>
                  <a:cs typeface="Times New Roman"/>
                </a:rPr>
                <a:t>　</a:t>
              </a:r>
              <a:r>
                <a:rPr lang="ja-JP" altLang="ja-JP" sz="900" kern="100" dirty="0" smtClean="0">
                  <a:effectLst/>
                  <a:ea typeface="Meiryo UI"/>
                  <a:cs typeface="Times New Roman"/>
                </a:rPr>
                <a:t>・</a:t>
              </a:r>
              <a:r>
                <a:rPr lang="ja-JP" altLang="en-US" sz="900" kern="100" dirty="0" smtClean="0">
                  <a:effectLst/>
                  <a:ea typeface="Meiryo UI"/>
                  <a:cs typeface="Times New Roman"/>
                </a:rPr>
                <a:t>非常設備</a:t>
              </a:r>
              <a:r>
                <a:rPr lang="ja-JP" altLang="en-US" sz="900" kern="100" dirty="0" smtClean="0">
                  <a:ea typeface="Meiryo UI"/>
                  <a:cs typeface="Times New Roman"/>
                </a:rPr>
                <a:t>は稼働頻度が少なく状態監視による評価が難しい</a:t>
              </a:r>
              <a:endParaRPr lang="ja-JP" altLang="ja-JP" sz="900" kern="100" dirty="0" smtClean="0">
                <a:effectLst/>
                <a:ea typeface="HG明朝B"/>
                <a:cs typeface="Times New Roman"/>
              </a:endParaRPr>
            </a:p>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排水ポンプ駆動用エンジンの更新タイミング</a:t>
              </a:r>
              <a:endParaRPr lang="ja-JP" altLang="ja-JP" sz="1000" kern="100" dirty="0" smtClean="0">
                <a:effectLst/>
                <a:ea typeface="HG明朝B"/>
                <a:cs typeface="Times New Roman"/>
              </a:endParaRPr>
            </a:p>
            <a:p>
              <a:pPr marL="72000">
                <a:lnSpc>
                  <a:spcPts val="1200"/>
                </a:lnSpc>
                <a:spcAft>
                  <a:spcPts val="0"/>
                </a:spcAft>
              </a:pPr>
              <a:r>
                <a:rPr lang="ja-JP" altLang="en-US" sz="900" kern="100" dirty="0" smtClean="0">
                  <a:effectLst/>
                  <a:ea typeface="Meiryo UI"/>
                  <a:cs typeface="Times New Roman"/>
                </a:rPr>
                <a:t>　</a:t>
              </a:r>
              <a:r>
                <a:rPr lang="ja-JP" altLang="ja-JP" sz="900" kern="100" dirty="0" smtClean="0">
                  <a:effectLst/>
                  <a:ea typeface="Meiryo UI"/>
                  <a:cs typeface="Times New Roman"/>
                </a:rPr>
                <a:t>・</a:t>
              </a:r>
              <a:r>
                <a:rPr lang="ja-JP" altLang="en-US" sz="900" kern="100" dirty="0" smtClean="0">
                  <a:effectLst/>
                  <a:ea typeface="Meiryo UI"/>
                  <a:cs typeface="Times New Roman"/>
                </a:rPr>
                <a:t>不可視部分が多く、状態監視型による劣化状況の把握が困難</a:t>
              </a:r>
              <a:endParaRPr lang="ja-JP" altLang="ja-JP" sz="900" kern="100" dirty="0">
                <a:effectLst/>
                <a:ea typeface="HG明朝B"/>
                <a:cs typeface="Times New Roman"/>
              </a:endParaRPr>
            </a:p>
          </p:txBody>
        </p:sp>
        <p:sp>
          <p:nvSpPr>
            <p:cNvPr id="34" name="テキスト ボックス 2"/>
            <p:cNvSpPr txBox="1">
              <a:spLocks noChangeArrowheads="1"/>
            </p:cNvSpPr>
            <p:nvPr/>
          </p:nvSpPr>
          <p:spPr bwMode="auto">
            <a:xfrm>
              <a:off x="35496" y="4629209"/>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grpSp>
      <p:grpSp>
        <p:nvGrpSpPr>
          <p:cNvPr id="9" name="グループ化 8"/>
          <p:cNvGrpSpPr/>
          <p:nvPr/>
        </p:nvGrpSpPr>
        <p:grpSpPr>
          <a:xfrm>
            <a:off x="35496" y="5733256"/>
            <a:ext cx="3732270" cy="936104"/>
            <a:chOff x="35496" y="5733256"/>
            <a:chExt cx="3732270" cy="936104"/>
          </a:xfrm>
        </p:grpSpPr>
        <p:sp>
          <p:nvSpPr>
            <p:cNvPr id="20" name="角丸四角形 19"/>
            <p:cNvSpPr/>
            <p:nvPr/>
          </p:nvSpPr>
          <p:spPr>
            <a:xfrm>
              <a:off x="114555" y="5937086"/>
              <a:ext cx="3653211" cy="720080"/>
            </a:xfrm>
            <a:prstGeom prst="roundRect">
              <a:avLst>
                <a:gd name="adj" fmla="val 1013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1" name="テキスト ボックス 20"/>
            <p:cNvSpPr txBox="1"/>
            <p:nvPr/>
          </p:nvSpPr>
          <p:spPr>
            <a:xfrm>
              <a:off x="89469" y="5961474"/>
              <a:ext cx="3633740" cy="707886"/>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人材の育成・確保（</a:t>
              </a:r>
              <a:r>
                <a:rPr lang="ja-JP" altLang="ja-JP" sz="1000" b="1" u="sng" kern="100" dirty="0" smtClean="0">
                  <a:effectLst/>
                  <a:ea typeface="Meiryo UI"/>
                  <a:cs typeface="Times New Roman"/>
                </a:rPr>
                <a:t>技術の</a:t>
              </a:r>
              <a:r>
                <a:rPr lang="ja-JP" altLang="en-US" sz="1000" b="1" u="sng" kern="100" dirty="0" smtClean="0">
                  <a:effectLst/>
                  <a:ea typeface="Meiryo UI"/>
                  <a:cs typeface="Times New Roman"/>
                </a:rPr>
                <a:t>向上と</a:t>
              </a:r>
              <a:r>
                <a:rPr lang="ja-JP" altLang="ja-JP" sz="1000" b="1" u="sng" kern="100" dirty="0" smtClean="0">
                  <a:effectLst/>
                  <a:ea typeface="Meiryo UI"/>
                  <a:cs typeface="Times New Roman"/>
                </a:rPr>
                <a:t>継承）</a:t>
              </a:r>
              <a:endParaRPr lang="ja-JP" altLang="ja-JP" sz="1000" kern="100" dirty="0" smtClean="0">
                <a:effectLst/>
                <a:ea typeface="HG明朝B"/>
                <a:cs typeface="Times New Roman"/>
              </a:endParaRPr>
            </a:p>
            <a:p>
              <a:pPr marL="72000">
                <a:lnSpc>
                  <a:spcPts val="1200"/>
                </a:lnSpc>
                <a:spcAft>
                  <a:spcPts val="0"/>
                </a:spcAft>
              </a:pPr>
              <a:r>
                <a:rPr lang="ja-JP" altLang="en-US" sz="900" kern="100" dirty="0" smtClean="0">
                  <a:effectLst/>
                  <a:ea typeface="Meiryo UI"/>
                  <a:cs typeface="Times New Roman"/>
                </a:rPr>
                <a:t>　・操作管理協定を締結した地元市町、水門等管理員等との連携</a:t>
              </a:r>
              <a:endParaRPr lang="en-US" altLang="ja-JP" sz="900" kern="100" dirty="0" smtClean="0">
                <a:effectLst/>
                <a:ea typeface="Meiryo UI"/>
                <a:cs typeface="Times New Roman"/>
              </a:endParaRPr>
            </a:p>
            <a:p>
              <a:pPr algn="just">
                <a:lnSpc>
                  <a:spcPts val="1200"/>
                </a:lnSpc>
              </a:pPr>
              <a:r>
                <a:rPr lang="ja-JP" altLang="ja-JP" sz="900" b="1" u="sng" kern="100" dirty="0" smtClean="0">
                  <a:ea typeface="Meiryo UI"/>
                  <a:cs typeface="Times New Roman"/>
                </a:rPr>
                <a:t>◇</a:t>
              </a:r>
              <a:r>
                <a:rPr lang="ja-JP" altLang="en-US" sz="900" b="1" u="sng" kern="100" dirty="0" smtClean="0">
                  <a:ea typeface="Meiryo UI"/>
                  <a:cs typeface="Times New Roman"/>
                </a:rPr>
                <a:t>入札契約制度の改善</a:t>
              </a:r>
              <a:endParaRPr lang="en-US" altLang="ja-JP" sz="900" kern="100" dirty="0" smtClean="0">
                <a:effectLst/>
                <a:ea typeface="Meiryo UI"/>
                <a:cs typeface="Times New Roman"/>
              </a:endParaRPr>
            </a:p>
            <a:p>
              <a:pPr marL="72000">
                <a:lnSpc>
                  <a:spcPts val="1200"/>
                </a:lnSpc>
                <a:spcAft>
                  <a:spcPts val="0"/>
                </a:spcAft>
              </a:pPr>
              <a:r>
                <a:rPr lang="ja-JP" altLang="en-US" sz="900" kern="100" dirty="0" smtClean="0">
                  <a:effectLst/>
                  <a:ea typeface="Meiryo UI"/>
                  <a:cs typeface="Times New Roman"/>
                </a:rPr>
                <a:t>　</a:t>
              </a:r>
              <a:r>
                <a:rPr lang="ja-JP" altLang="ja-JP" sz="900" kern="100" dirty="0" smtClean="0">
                  <a:effectLst/>
                  <a:ea typeface="Meiryo UI"/>
                  <a:cs typeface="Times New Roman"/>
                </a:rPr>
                <a:t>・</a:t>
              </a:r>
              <a:r>
                <a:rPr lang="ja-JP" altLang="en-US" sz="900" kern="100" dirty="0" smtClean="0">
                  <a:effectLst/>
                  <a:ea typeface="Meiryo UI"/>
                  <a:cs typeface="Times New Roman"/>
                </a:rPr>
                <a:t>適切な</a:t>
              </a:r>
              <a:r>
                <a:rPr lang="ja-JP" altLang="ja-JP" sz="900" kern="100" dirty="0" smtClean="0">
                  <a:effectLst/>
                  <a:ea typeface="Meiryo UI"/>
                  <a:cs typeface="Times New Roman"/>
                </a:rPr>
                <a:t>維持管理</a:t>
              </a:r>
              <a:r>
                <a:rPr lang="ja-JP" altLang="en-US" sz="900" kern="100" dirty="0" smtClean="0">
                  <a:effectLst/>
                  <a:ea typeface="Meiryo UI"/>
                  <a:cs typeface="Times New Roman"/>
                </a:rPr>
                <a:t>を持続的に行う実施体制</a:t>
              </a:r>
              <a:r>
                <a:rPr lang="ja-JP" altLang="ja-JP" sz="900" kern="100" dirty="0" smtClean="0">
                  <a:effectLst/>
                  <a:ea typeface="Meiryo UI"/>
                  <a:cs typeface="Times New Roman"/>
                </a:rPr>
                <a:t>、</a:t>
              </a:r>
              <a:r>
                <a:rPr lang="ja-JP" altLang="en-US" sz="900" kern="100" dirty="0" smtClean="0">
                  <a:effectLst/>
                  <a:ea typeface="Meiryo UI"/>
                  <a:cs typeface="Times New Roman"/>
                </a:rPr>
                <a:t>契約手法の確立</a:t>
              </a:r>
              <a:endParaRPr lang="ja-JP" altLang="ja-JP" sz="900" kern="100" dirty="0" smtClean="0">
                <a:effectLst/>
                <a:ea typeface="HG明朝B"/>
                <a:cs typeface="Times New Roman"/>
              </a:endParaRPr>
            </a:p>
          </p:txBody>
        </p:sp>
        <p:sp>
          <p:nvSpPr>
            <p:cNvPr id="36" name="テキスト ボックス 2"/>
            <p:cNvSpPr txBox="1">
              <a:spLocks noChangeArrowheads="1"/>
            </p:cNvSpPr>
            <p:nvPr/>
          </p:nvSpPr>
          <p:spPr bwMode="auto">
            <a:xfrm>
              <a:off x="35496" y="5733256"/>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grpSp>
      <p:grpSp>
        <p:nvGrpSpPr>
          <p:cNvPr id="12" name="グループ化 11"/>
          <p:cNvGrpSpPr/>
          <p:nvPr/>
        </p:nvGrpSpPr>
        <p:grpSpPr>
          <a:xfrm>
            <a:off x="3923927" y="1801039"/>
            <a:ext cx="5251573" cy="3307431"/>
            <a:chOff x="3923927" y="1801039"/>
            <a:chExt cx="5251573" cy="3307431"/>
          </a:xfrm>
        </p:grpSpPr>
        <p:sp>
          <p:nvSpPr>
            <p:cNvPr id="48" name="角丸四角形 47"/>
            <p:cNvSpPr/>
            <p:nvPr/>
          </p:nvSpPr>
          <p:spPr>
            <a:xfrm>
              <a:off x="3962345" y="1876833"/>
              <a:ext cx="5148533" cy="3231637"/>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923927" y="2002492"/>
              <a:ext cx="5251573" cy="3105978"/>
            </a:xfrm>
            <a:prstGeom prst="rect">
              <a:avLst/>
            </a:prstGeom>
            <a:noFill/>
          </p:spPr>
          <p:txBody>
            <a:bodyPr wrap="square" rtlCol="0">
              <a:spAutoFit/>
            </a:bodyPr>
            <a:lstStyle/>
            <a:p>
              <a:pPr algn="just">
                <a:lnSpc>
                  <a:spcPts val="1071"/>
                </a:lnSpc>
              </a:pPr>
              <a:r>
                <a:rPr lang="en-US" altLang="ja-JP" sz="900" b="1" u="sng" kern="100" dirty="0" smtClean="0">
                  <a:effectLst/>
                  <a:latin typeface="Georgia"/>
                  <a:ea typeface="Meiryo UI"/>
                  <a:cs typeface="Times New Roman"/>
                </a:rPr>
                <a:t>1.</a:t>
              </a:r>
              <a:r>
                <a:rPr lang="ja-JP" altLang="ja-JP" sz="900" b="1" u="sng" kern="100" dirty="0" smtClean="0">
                  <a:effectLst/>
                  <a:latin typeface="Georgia"/>
                  <a:ea typeface="Meiryo UI"/>
                  <a:cs typeface="Times New Roman"/>
                </a:rPr>
                <a:t>点検、診断</a:t>
              </a:r>
              <a:r>
                <a:rPr lang="ja-JP" altLang="en-US" sz="900" b="1" u="sng" kern="100" dirty="0" smtClean="0">
                  <a:effectLst/>
                  <a:latin typeface="Georgia"/>
                  <a:ea typeface="Meiryo UI"/>
                  <a:cs typeface="Times New Roman"/>
                </a:rPr>
                <a:t>・</a:t>
              </a:r>
              <a:r>
                <a:rPr lang="ja-JP" altLang="ja-JP" sz="900" b="1" u="sng" kern="100" dirty="0" smtClean="0">
                  <a:effectLst/>
                  <a:latin typeface="Georgia"/>
                  <a:ea typeface="Meiryo UI"/>
                  <a:cs typeface="Times New Roman"/>
                </a:rPr>
                <a:t>評価の手法や体制等の充実</a:t>
              </a:r>
              <a:endParaRPr lang="en-US" altLang="ja-JP" sz="900" kern="100" dirty="0">
                <a:latin typeface="Georgia"/>
                <a:ea typeface="HG明朝B"/>
                <a:cs typeface="Times New Roman"/>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・機械内部等、不可視部分への対応としては、分解整備を着実に実施する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a:lnSpc>
                  <a:spcPts val="12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・防災設備は管理運転時における状態監視に努め、点検データの蓄積、可能な範囲での傾向管理を実施する</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a:lnSpc>
                  <a:spcPts val="12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・同一視点による継続的なデータ取得に努め、建設</a:t>
              </a:r>
              <a:r>
                <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rPr>
                <a:t>CALS</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を基本システムとして蓄積し、改築等の判断材料として活用する</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Georgia"/>
                  <a:ea typeface="Meiryo UI"/>
                  <a:cs typeface="Times New Roman"/>
                </a:rPr>
                <a:t>2.</a:t>
              </a:r>
              <a:r>
                <a:rPr lang="ja-JP" altLang="ja-JP" sz="900" b="1" u="sng" kern="100" dirty="0" smtClean="0">
                  <a:effectLst/>
                  <a:latin typeface="Georgia"/>
                  <a:ea typeface="Meiryo UI"/>
                  <a:cs typeface="Times New Roman"/>
                </a:rPr>
                <a:t>施設の特性に応じた維持管理手法の体系化</a:t>
              </a:r>
              <a:endParaRPr lang="en-US" altLang="ja-JP" sz="900" b="1" kern="100" dirty="0" smtClean="0">
                <a:effectLst/>
                <a:latin typeface="Georgia"/>
                <a:ea typeface="Meiryo UI"/>
                <a:cs typeface="Times New Roman"/>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「維持管理手法の設定」、</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「更新の考え方」</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・機械</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設備は</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基本的</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状態監視型、電気設備は</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時間</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計画型に</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よる予防</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保全</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を実施する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・排水</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ポンプ駆動用エンジンについては適正な状態監視型での維持管理に努めた上で、更新は部品供給状況を見極め、</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62000">
                <a:lnSpc>
                  <a:spcPts val="10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設置後</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35</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年を目途に更新する時間計画型を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導入する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effectLst/>
                  <a:latin typeface="Georgia"/>
                  <a:ea typeface="Meiryo UI"/>
                  <a:cs typeface="Times New Roman"/>
                </a:rPr>
                <a:t>重点</a:t>
              </a:r>
              <a:r>
                <a:rPr lang="ja-JP" altLang="ja-JP" sz="900" b="1" u="sng" kern="100" dirty="0" smtClean="0">
                  <a:effectLst/>
                  <a:latin typeface="Georgia"/>
                  <a:ea typeface="Meiryo UI"/>
                  <a:cs typeface="Times New Roman"/>
                </a:rPr>
                <a:t>化指標・優先順位の</a:t>
              </a:r>
              <a:r>
                <a:rPr lang="ja-JP" altLang="en-US" sz="900" b="1" u="sng" kern="100" dirty="0" smtClean="0">
                  <a:latin typeface="Georgia"/>
                  <a:ea typeface="Meiryo UI"/>
                  <a:cs typeface="Times New Roman"/>
                </a:rPr>
                <a:t>設定</a:t>
              </a:r>
              <a:endParaRPr lang="en-US" altLang="ja-JP" sz="900" kern="100" dirty="0">
                <a:latin typeface="Georgia"/>
                <a:ea typeface="HG明朝B"/>
                <a:cs typeface="Times New Roman"/>
              </a:endParaRPr>
            </a:p>
            <a:p>
              <a:pPr>
                <a:lnSpc>
                  <a:spcPts val="1200"/>
                </a:lnSpc>
              </a:pPr>
              <a:r>
                <a:rPr lang="ja-JP" altLang="en-US" sz="800" kern="100" dirty="0" smtClean="0">
                  <a:effectLst/>
                  <a:latin typeface="Georgia"/>
                  <a:ea typeface="Meiryo UI"/>
                  <a:cs typeface="Times New Roman"/>
                </a:rPr>
                <a:t>「リスクに着目した重点化」</a:t>
              </a:r>
              <a:endParaRPr lang="en-US" altLang="ja-JP" sz="800" kern="100" dirty="0" smtClean="0">
                <a:effectLst/>
                <a:latin typeface="Georgia"/>
                <a:ea typeface="Meiryo UI"/>
                <a:cs typeface="Times New Roman"/>
              </a:endParaRPr>
            </a:p>
            <a:p>
              <a:pPr marL="72000">
                <a:lnSpc>
                  <a:spcPts val="1200"/>
                </a:lnSpc>
              </a:pPr>
              <a:r>
                <a:rPr lang="ja-JP" altLang="en-US" sz="800" kern="100" dirty="0" smtClean="0">
                  <a:effectLst/>
                  <a:latin typeface="Georgia"/>
                  <a:ea typeface="Meiryo UI"/>
                  <a:cs typeface="Times New Roman"/>
                </a:rPr>
                <a:t>・ </a:t>
              </a:r>
              <a:r>
                <a:rPr lang="ja-JP" altLang="en-US" sz="800" kern="100" dirty="0">
                  <a:latin typeface="Georgia"/>
                  <a:ea typeface="Meiryo UI"/>
                  <a:cs typeface="Times New Roman"/>
                </a:rPr>
                <a:t>“不具合発生の</a:t>
              </a:r>
              <a:r>
                <a:rPr lang="ja-JP" altLang="en-US" sz="800" kern="100" dirty="0" smtClean="0">
                  <a:latin typeface="Georgia"/>
                  <a:ea typeface="Meiryo UI"/>
                  <a:cs typeface="Times New Roman"/>
                </a:rPr>
                <a:t>可能性”と“</a:t>
              </a:r>
              <a:r>
                <a:rPr lang="ja-JP" altLang="en-US" sz="800" kern="100" dirty="0">
                  <a:latin typeface="Georgia"/>
                  <a:ea typeface="Meiryo UI"/>
                  <a:cs typeface="Times New Roman"/>
                </a:rPr>
                <a:t>社会的影響度” </a:t>
              </a:r>
              <a:r>
                <a:rPr lang="ja-JP" altLang="en-US" sz="800" kern="100" dirty="0" smtClean="0">
                  <a:latin typeface="Georgia"/>
                  <a:ea typeface="Meiryo UI"/>
                  <a:cs typeface="Times New Roman"/>
                </a:rPr>
                <a:t>で評価し、補修</a:t>
              </a:r>
              <a:r>
                <a:rPr lang="ja-JP" altLang="en-US" sz="800" kern="100" dirty="0">
                  <a:latin typeface="Georgia"/>
                  <a:ea typeface="Meiryo UI"/>
                  <a:cs typeface="Times New Roman"/>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更新等</a:t>
              </a:r>
              <a:r>
                <a:rPr lang="ja-JP" altLang="en-US" sz="800" kern="100" dirty="0">
                  <a:latin typeface="Georgia"/>
                  <a:ea typeface="Meiryo UI"/>
                  <a:cs typeface="Times New Roman"/>
                </a:rPr>
                <a:t>の優先順位を</a:t>
              </a:r>
              <a:r>
                <a:rPr lang="ja-JP" altLang="en-US" sz="800" kern="100" dirty="0" smtClean="0">
                  <a:latin typeface="Georgia"/>
                  <a:ea typeface="Meiryo UI"/>
                  <a:cs typeface="Times New Roman"/>
                </a:rPr>
                <a:t>設定する</a:t>
              </a:r>
              <a:endParaRPr lang="en-US" altLang="ja-JP" sz="800" kern="100" dirty="0" smtClean="0">
                <a:latin typeface="Georgia"/>
                <a:ea typeface="Meiryo UI"/>
                <a:cs typeface="Times New Roman"/>
              </a:endParaRPr>
            </a:p>
            <a:p>
              <a:pPr marL="72000" lvl="0">
                <a:lnSpc>
                  <a:spcPts val="1200"/>
                </a:lnSpc>
              </a:pPr>
              <a:r>
                <a:rPr lang="ja-JP" altLang="en-US" sz="800" kern="100" dirty="0" smtClean="0">
                  <a:latin typeface="Georgia"/>
                  <a:ea typeface="Meiryo UI"/>
                  <a:cs typeface="Times New Roman"/>
                </a:rPr>
                <a:t>・“不具合発生の可能性</a:t>
              </a:r>
              <a:r>
                <a:rPr lang="ja-JP" altLang="en-US" sz="800" kern="100" dirty="0">
                  <a:latin typeface="Georgia"/>
                  <a:ea typeface="Meiryo UI"/>
                  <a:cs typeface="Times New Roman"/>
                </a:rPr>
                <a:t>”は</a:t>
              </a:r>
              <a:r>
                <a:rPr lang="ja-JP" altLang="en-US" sz="800" kern="100" dirty="0" smtClean="0">
                  <a:latin typeface="Georgia"/>
                  <a:ea typeface="Meiryo UI"/>
                  <a:cs typeface="Times New Roman"/>
                </a:rPr>
                <a:t>健全度、経過年数から、“社会的影響度”は設置環境や被害規模</a:t>
              </a:r>
              <a:r>
                <a:rPr lang="ja-JP" altLang="en-US" sz="800" kern="100" smtClean="0">
                  <a:latin typeface="Georgia"/>
                  <a:ea typeface="Meiryo UI"/>
                  <a:cs typeface="Times New Roman"/>
                </a:rPr>
                <a:t>などから評価する</a:t>
              </a:r>
              <a:endParaRPr lang="en-US" altLang="ja-JP" sz="800" kern="100" dirty="0" smtClean="0">
                <a:effectLst/>
                <a:latin typeface="Georgia"/>
                <a:ea typeface="Meiryo UI"/>
                <a:cs typeface="Times New Roman"/>
              </a:endParaRPr>
            </a:p>
            <a:p>
              <a:pPr lvl="0" algn="just">
                <a:lnSpc>
                  <a:spcPts val="1200"/>
                </a:lnSpc>
              </a:pPr>
              <a:r>
                <a:rPr lang="en-US" altLang="ja-JP" sz="900" b="1" u="sng" kern="100" dirty="0" smtClean="0">
                  <a:latin typeface="Georgia"/>
                  <a:ea typeface="Meiryo UI"/>
                  <a:cs typeface="Times New Roman"/>
                </a:rPr>
                <a:t>4.</a:t>
              </a:r>
              <a:r>
                <a:rPr lang="ja-JP" altLang="ja-JP" sz="900" b="1" u="sng" kern="100" dirty="0" smtClean="0">
                  <a:effectLst/>
                  <a:latin typeface="Georgia"/>
                  <a:ea typeface="Meiryo UI"/>
                  <a:cs typeface="Times New Roman"/>
                </a:rPr>
                <a:t>日常的な維持管理の着実な実践</a:t>
              </a:r>
              <a:endParaRPr lang="en-US" altLang="ja-JP" sz="900" kern="100" dirty="0">
                <a:latin typeface="Georgia"/>
                <a:ea typeface="HG明朝B"/>
                <a:cs typeface="Times New Roman"/>
              </a:endParaRPr>
            </a:p>
            <a:p>
              <a:pPr lvl="0">
                <a:lnSpc>
                  <a:spcPts val="1200"/>
                </a:lnSpc>
              </a:pPr>
              <a:r>
                <a:rPr lang="ja-JP" altLang="en-US" sz="800" kern="100" dirty="0" smtClean="0">
                  <a:latin typeface="Georgia"/>
                  <a:ea typeface="Meiryo UI"/>
                  <a:cs typeface="Times New Roman"/>
                </a:rPr>
                <a:t>「長寿命化に資するきめ細やかな維持管理」</a:t>
              </a:r>
              <a:endParaRPr lang="en-US" altLang="ja-JP" sz="800" kern="100" dirty="0" smtClean="0">
                <a:latin typeface="Georgia"/>
                <a:ea typeface="Meiryo UI"/>
                <a:cs typeface="Times New Roman"/>
              </a:endParaRPr>
            </a:p>
            <a:p>
              <a:pPr marL="72000" lvl="0">
                <a:lnSpc>
                  <a:spcPts val="1200"/>
                </a:lnSpc>
              </a:pPr>
              <a:r>
                <a:rPr lang="ja-JP" altLang="en-US" sz="800" kern="100" dirty="0" smtClean="0">
                  <a:latin typeface="Georgia"/>
                  <a:ea typeface="Meiryo UI"/>
                  <a:cs typeface="Times New Roman"/>
                </a:rPr>
                <a:t>・府以外が主体となって点検する場合、新たに整理した留意点に基づき実施する。</a:t>
              </a:r>
              <a:endParaRPr lang="en-US" altLang="ja-JP" sz="800" kern="100" dirty="0" smtClean="0">
                <a:latin typeface="Georgia"/>
                <a:ea typeface="Meiryo UI"/>
                <a:cs typeface="Times New Roman"/>
              </a:endParaRPr>
            </a:p>
            <a:p>
              <a:pPr algn="just">
                <a:lnSpc>
                  <a:spcPts val="1000"/>
                </a:lnSpc>
              </a:pPr>
              <a:r>
                <a:rPr lang="en-US" altLang="ja-JP" sz="900" b="1" u="sng" kern="100" dirty="0" smtClean="0">
                  <a:latin typeface="Georgia"/>
                  <a:ea typeface="Meiryo UI"/>
                  <a:cs typeface="Times New Roman"/>
                </a:rPr>
                <a:t>5.</a:t>
              </a:r>
              <a:r>
                <a:rPr lang="ja-JP" altLang="en-US" sz="900" b="1" u="sng" kern="100" dirty="0" smtClean="0">
                  <a:latin typeface="Georgia"/>
                  <a:ea typeface="Meiryo UI"/>
                  <a:cs typeface="Times New Roman"/>
                </a:rPr>
                <a:t>維持管理を見通した新設工事上の工夫、新たな技術、材料、工法の活用と促進策</a:t>
              </a:r>
            </a:p>
            <a:p>
              <a:pPr marL="72000">
                <a:lnSpc>
                  <a:spcPts val="1000"/>
                </a:lnSpc>
              </a:pPr>
              <a:r>
                <a:rPr lang="ja-JP" altLang="en-US" sz="800" kern="100" dirty="0" smtClean="0">
                  <a:latin typeface="Georgia"/>
                  <a:ea typeface="Meiryo UI"/>
                  <a:cs typeface="Times New Roman"/>
                </a:rPr>
                <a:t>・長寿命化が実現できる機種、材料等を検討し、ライフサイクルコストを縮減する</a:t>
              </a:r>
              <a:endParaRPr lang="en-US" altLang="ja-JP" sz="800" kern="100" dirty="0" smtClean="0">
                <a:latin typeface="Georgia"/>
                <a:ea typeface="Meiryo UI"/>
                <a:cs typeface="Times New Roman"/>
              </a:endParaRPr>
            </a:p>
            <a:p>
              <a:pPr marL="72000">
                <a:lnSpc>
                  <a:spcPts val="1000"/>
                </a:lnSpc>
              </a:pPr>
              <a:r>
                <a:rPr lang="ja-JP" altLang="en-US" sz="800" kern="100" dirty="0" smtClean="0">
                  <a:latin typeface="Georgia"/>
                  <a:ea typeface="Meiryo UI"/>
                  <a:cs typeface="Times New Roman"/>
                </a:rPr>
                <a:t>・危機管理を考慮した更新・新設を実施する</a:t>
              </a:r>
              <a:endParaRPr lang="ja-JP" altLang="en-US" sz="800" kern="100" dirty="0">
                <a:latin typeface="Georgia"/>
                <a:ea typeface="Meiryo UI"/>
                <a:cs typeface="Times New Roman"/>
              </a:endParaRPr>
            </a:p>
          </p:txBody>
        </p:sp>
        <p:sp>
          <p:nvSpPr>
            <p:cNvPr id="43" name="角丸四角形 42"/>
            <p:cNvSpPr/>
            <p:nvPr/>
          </p:nvSpPr>
          <p:spPr>
            <a:xfrm>
              <a:off x="4044701" y="1801039"/>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grpSp>
      <p:grpSp>
        <p:nvGrpSpPr>
          <p:cNvPr id="16" name="グループ化 15"/>
          <p:cNvGrpSpPr/>
          <p:nvPr/>
        </p:nvGrpSpPr>
        <p:grpSpPr>
          <a:xfrm>
            <a:off x="3923927" y="620688"/>
            <a:ext cx="5209288" cy="920328"/>
            <a:chOff x="3923927" y="620688"/>
            <a:chExt cx="5209288" cy="920328"/>
          </a:xfrm>
        </p:grpSpPr>
        <p:sp>
          <p:nvSpPr>
            <p:cNvPr id="45" name="角丸四角形 44"/>
            <p:cNvSpPr/>
            <p:nvPr/>
          </p:nvSpPr>
          <p:spPr>
            <a:xfrm>
              <a:off x="3962345" y="710671"/>
              <a:ext cx="5148533" cy="830345"/>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3923927" y="807482"/>
              <a:ext cx="5209288" cy="733534"/>
            </a:xfrm>
            <a:prstGeom prst="rect">
              <a:avLst/>
            </a:prstGeom>
            <a:noFill/>
          </p:spPr>
          <p:txBody>
            <a:bodyPr wrap="square" rtlCol="0">
              <a:spAutoFit/>
            </a:bodyPr>
            <a:lstStyle/>
            <a:p>
              <a:pPr marL="72000" indent="-50800">
                <a:lnSpc>
                  <a:spcPts val="1000"/>
                </a:lnSpc>
                <a:spcAft>
                  <a:spcPts val="0"/>
                </a:spcAft>
              </a:pPr>
              <a:r>
                <a:rPr lang="ja-JP" altLang="ja-JP" sz="900" kern="100" dirty="0" smtClean="0">
                  <a:effectLst/>
                  <a:ea typeface="Meiryo UI"/>
                  <a:cs typeface="Times New Roman"/>
                </a:rPr>
                <a:t>・</a:t>
              </a:r>
              <a:r>
                <a:rPr lang="ja-JP" altLang="ja-JP" sz="800" kern="100" dirty="0" smtClean="0">
                  <a:effectLst/>
                  <a:ea typeface="Meiryo UI"/>
                  <a:cs typeface="Times New Roman"/>
                </a:rPr>
                <a:t>日常的な維持管理を着実に実践するとともに、予防保全</a:t>
              </a:r>
              <a:r>
                <a:rPr lang="ja-JP" altLang="en-US" sz="800" kern="100" dirty="0" smtClean="0">
                  <a:ea typeface="Meiryo UI"/>
                  <a:cs typeface="Times New Roman"/>
                </a:rPr>
                <a:t>を中心とした</a:t>
              </a:r>
              <a:r>
                <a:rPr lang="ja-JP" altLang="ja-JP" sz="800" kern="100" dirty="0" smtClean="0">
                  <a:effectLst/>
                  <a:ea typeface="Meiryo UI"/>
                  <a:cs typeface="Times New Roman"/>
                </a:rPr>
                <a:t>計画的な維持管理による都市基盤施設の長寿命化を基本とし、更新時期についても的確に見極めていく等、</a:t>
              </a:r>
              <a:r>
                <a:rPr lang="ja-JP" altLang="en-US" sz="800" b="1" kern="100" dirty="0" smtClean="0">
                  <a:effectLst/>
                  <a:ea typeface="Meiryo UI"/>
                  <a:cs typeface="Times New Roman"/>
                </a:rPr>
                <a:t>「</a:t>
              </a:r>
              <a:r>
                <a:rPr lang="ja-JP" altLang="ja-JP" sz="800" b="1" kern="100" dirty="0" smtClean="0">
                  <a:effectLst/>
                  <a:ea typeface="Meiryo UI"/>
                  <a:cs typeface="Times New Roman"/>
                </a:rPr>
                <a:t>効率的・効果的な維持管理を推進</a:t>
              </a:r>
              <a:r>
                <a:rPr lang="ja-JP" altLang="en-US" sz="800" b="1" kern="100" dirty="0" smtClean="0">
                  <a:effectLst/>
                  <a:ea typeface="Meiryo UI"/>
                  <a:cs typeface="Times New Roman"/>
                </a:rPr>
                <a:t>」</a:t>
              </a:r>
              <a:endParaRPr lang="ja-JP" altLang="ja-JP" sz="800" b="1" kern="100" dirty="0" smtClean="0">
                <a:effectLst/>
                <a:ea typeface="HG明朝B"/>
                <a:cs typeface="Times New Roman"/>
              </a:endParaRPr>
            </a:p>
            <a:p>
              <a:pPr marL="72000" indent="-50800">
                <a:lnSpc>
                  <a:spcPts val="1000"/>
                </a:lnSpc>
                <a:spcAft>
                  <a:spcPts val="0"/>
                </a:spcAft>
              </a:pPr>
              <a:r>
                <a:rPr lang="ja-JP" altLang="ja-JP" sz="800" kern="100" dirty="0" smtClean="0">
                  <a:effectLst/>
                  <a:ea typeface="Meiryo UI"/>
                  <a:cs typeface="Times New Roman"/>
                </a:rPr>
                <a:t>・将来にわたり的確に維持管理を実践するため、人材の育成と確保</a:t>
              </a:r>
              <a:r>
                <a:rPr lang="ja-JP" altLang="en-US" sz="800" kern="100" dirty="0" smtClean="0">
                  <a:effectLst/>
                  <a:ea typeface="Meiryo UI"/>
                  <a:cs typeface="Times New Roman"/>
                </a:rPr>
                <a:t>（</a:t>
              </a:r>
              <a:r>
                <a:rPr lang="ja-JP" altLang="ja-JP" sz="800" kern="100" dirty="0" smtClean="0">
                  <a:effectLst/>
                  <a:ea typeface="Meiryo UI"/>
                  <a:cs typeface="Times New Roman"/>
                </a:rPr>
                <a:t>技術力の向上と継承</a:t>
              </a:r>
              <a:r>
                <a:rPr lang="ja-JP" altLang="en-US" sz="800" kern="100" dirty="0" smtClean="0">
                  <a:effectLst/>
                  <a:ea typeface="Meiryo UI"/>
                  <a:cs typeface="Times New Roman"/>
                </a:rPr>
                <a:t>）</a:t>
              </a:r>
              <a:r>
                <a:rPr lang="ja-JP" altLang="ja-JP" sz="800" kern="100" dirty="0" smtClean="0">
                  <a:effectLst/>
                  <a:ea typeface="Meiryo UI"/>
                  <a:cs typeface="Times New Roman"/>
                </a:rPr>
                <a:t>に加え、市町村など多様な主体と連携しながら地域単位で都市基盤施設を守り活かしていく</a:t>
              </a:r>
              <a:r>
                <a:rPr lang="ja-JP" altLang="en-US" sz="800" b="1" kern="100" dirty="0" smtClean="0">
                  <a:effectLst/>
                  <a:ea typeface="Meiryo UI"/>
                  <a:cs typeface="Times New Roman"/>
                </a:rPr>
                <a:t>「</a:t>
              </a:r>
              <a:r>
                <a:rPr lang="ja-JP" altLang="ja-JP" sz="800" b="1" kern="100" dirty="0" smtClean="0">
                  <a:effectLst/>
                  <a:ea typeface="Meiryo UI"/>
                  <a:cs typeface="Times New Roman"/>
                </a:rPr>
                <a:t>持続可能な</a:t>
              </a:r>
              <a:r>
                <a:rPr lang="ja-JP" altLang="en-US" sz="800" b="1" kern="100" dirty="0" smtClean="0">
                  <a:effectLst/>
                  <a:ea typeface="Meiryo UI"/>
                  <a:cs typeface="Times New Roman"/>
                </a:rPr>
                <a:t>維持管理の</a:t>
              </a:r>
              <a:r>
                <a:rPr lang="ja-JP" altLang="ja-JP" sz="800" b="1" kern="100" dirty="0" smtClean="0">
                  <a:effectLst/>
                  <a:ea typeface="Meiryo UI"/>
                  <a:cs typeface="Times New Roman"/>
                </a:rPr>
                <a:t>仕組みを構築</a:t>
              </a:r>
              <a:r>
                <a:rPr lang="ja-JP" altLang="en-US" sz="800" b="1" kern="100" dirty="0" smtClean="0">
                  <a:effectLst/>
                  <a:ea typeface="Meiryo UI"/>
                  <a:cs typeface="Times New Roman"/>
                </a:rPr>
                <a:t>」</a:t>
              </a:r>
              <a:endParaRPr lang="en-US" altLang="ja-JP" sz="800" b="1" kern="100" dirty="0" smtClean="0">
                <a:effectLst/>
                <a:ea typeface="Meiryo UI"/>
                <a:cs typeface="Times New Roman"/>
              </a:endParaRPr>
            </a:p>
            <a:p>
              <a:pPr marL="72000" indent="-50800">
                <a:lnSpc>
                  <a:spcPts val="1000"/>
                </a:lnSpc>
                <a:spcAft>
                  <a:spcPts val="0"/>
                </a:spcAft>
              </a:pPr>
              <a:r>
                <a:rPr lang="ja-JP" altLang="en-US" sz="800" kern="100" dirty="0" smtClean="0">
                  <a:ea typeface="Meiryo UI"/>
                  <a:cs typeface="Times New Roman"/>
                </a:rPr>
                <a:t>・限られた資源（財源・人材）を最大限に活用し、</a:t>
              </a:r>
              <a:r>
                <a:rPr lang="ja-JP" altLang="en-US" sz="800" b="1" kern="100" dirty="0" smtClean="0">
                  <a:ea typeface="Meiryo UI"/>
                  <a:cs typeface="Times New Roman"/>
                </a:rPr>
                <a:t>「継続的なＰＤＣＡサイクルによるマネジメントを推進」</a:t>
              </a:r>
              <a:endParaRPr lang="en-US" altLang="ja-JP" sz="800" kern="100" dirty="0" smtClean="0">
                <a:effectLst/>
                <a:ea typeface="Meiryo UI"/>
                <a:cs typeface="Times New Roman"/>
              </a:endParaRPr>
            </a:p>
          </p:txBody>
        </p:sp>
        <p:sp>
          <p:nvSpPr>
            <p:cNvPr id="46" name="角丸四角形 45"/>
            <p:cNvSpPr/>
            <p:nvPr/>
          </p:nvSpPr>
          <p:spPr>
            <a:xfrm>
              <a:off x="4044701" y="620688"/>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grpSp>
      <p:grpSp>
        <p:nvGrpSpPr>
          <p:cNvPr id="11" name="グループ化 10"/>
          <p:cNvGrpSpPr/>
          <p:nvPr/>
        </p:nvGrpSpPr>
        <p:grpSpPr>
          <a:xfrm>
            <a:off x="3923927" y="5368493"/>
            <a:ext cx="5256585" cy="1372875"/>
            <a:chOff x="3923927" y="5368493"/>
            <a:chExt cx="5256585" cy="1372875"/>
          </a:xfrm>
        </p:grpSpPr>
        <p:sp>
          <p:nvSpPr>
            <p:cNvPr id="50" name="角丸四角形 49"/>
            <p:cNvSpPr/>
            <p:nvPr/>
          </p:nvSpPr>
          <p:spPr>
            <a:xfrm>
              <a:off x="3962345" y="5458574"/>
              <a:ext cx="5148533" cy="1282794"/>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4044701" y="5368493"/>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9" name="テキスト ボックス 48"/>
            <p:cNvSpPr txBox="1"/>
            <p:nvPr/>
          </p:nvSpPr>
          <p:spPr>
            <a:xfrm>
              <a:off x="3923927" y="5571817"/>
              <a:ext cx="5256585" cy="1169551"/>
            </a:xfrm>
            <a:prstGeom prst="rect">
              <a:avLst/>
            </a:prstGeom>
            <a:noFill/>
          </p:spPr>
          <p:txBody>
            <a:bodyPr wrap="square" rtlCol="0">
              <a:spAutoFit/>
            </a:bodyPr>
            <a:lstStyle/>
            <a:p>
              <a:pPr algn="just">
                <a:lnSpc>
                  <a:spcPts val="1200"/>
                </a:lnSpc>
                <a:spcAft>
                  <a:spcPts val="0"/>
                </a:spcAft>
              </a:pPr>
              <a:r>
                <a:rPr lang="en-US" altLang="ja-JP" sz="900" b="1" u="sng" kern="100" dirty="0" smtClean="0">
                  <a:latin typeface="Georgia"/>
                  <a:ea typeface="Meiryo UI"/>
                  <a:cs typeface="Times New Roman"/>
                </a:rPr>
                <a:t>1.</a:t>
              </a:r>
              <a:r>
                <a:rPr lang="ja-JP" altLang="en-US" sz="900" b="1" u="sng" kern="100" dirty="0" smtClean="0">
                  <a:effectLst/>
                  <a:latin typeface="Georgia"/>
                  <a:ea typeface="Meiryo UI"/>
                  <a:cs typeface="Times New Roman"/>
                </a:rPr>
                <a:t>人材の育成と確保、技術力の向上と継承</a:t>
              </a:r>
            </a:p>
            <a:p>
              <a:pPr marL="72000">
                <a:lnSpc>
                  <a:spcPts val="1000"/>
                </a:lnSpc>
                <a:spcAft>
                  <a:spcPts val="0"/>
                </a:spcAft>
              </a:pPr>
              <a:r>
                <a:rPr lang="ja-JP" altLang="en-US" sz="800" kern="100" dirty="0" smtClean="0">
                  <a:effectLst/>
                  <a:latin typeface="Georgia"/>
                  <a:ea typeface="Meiryo UI"/>
                  <a:cs typeface="Times New Roman"/>
                </a:rPr>
                <a:t> ・</a:t>
              </a:r>
              <a:r>
                <a:rPr lang="ja-JP" altLang="en-US" sz="800" kern="100" dirty="0" smtClean="0">
                  <a:latin typeface="Georgia"/>
                  <a:ea typeface="Meiryo UI"/>
                  <a:cs typeface="Times New Roman"/>
                </a:rPr>
                <a:t>設備</a:t>
              </a:r>
              <a:r>
                <a:rPr lang="ja-JP" altLang="en-US" sz="800" kern="100" dirty="0">
                  <a:latin typeface="Georgia"/>
                  <a:ea typeface="Meiryo UI"/>
                  <a:cs typeface="Times New Roman"/>
                </a:rPr>
                <a:t>保全の重要性認識、操作者の習熟度向上、ひいては防災意識の</a:t>
              </a:r>
              <a:r>
                <a:rPr lang="ja-JP" altLang="en-US" sz="800" kern="100" dirty="0" smtClean="0">
                  <a:latin typeface="Georgia"/>
                  <a:ea typeface="Meiryo UI"/>
                  <a:cs typeface="Times New Roman"/>
                </a:rPr>
                <a:t>高揚を目的とし、地元</a:t>
              </a:r>
              <a:r>
                <a:rPr lang="ja-JP" altLang="en-US" sz="800" kern="100" dirty="0" smtClean="0">
                  <a:effectLst/>
                  <a:latin typeface="Georgia"/>
                  <a:ea typeface="Meiryo UI"/>
                  <a:cs typeface="Times New Roman"/>
                </a:rPr>
                <a:t>市町、実操作者、</a:t>
              </a:r>
              <a:endParaRPr lang="en-US" altLang="ja-JP" sz="800" kern="100" dirty="0" smtClean="0">
                <a:latin typeface="Georgia"/>
                <a:ea typeface="Meiryo UI"/>
                <a:cs typeface="Times New Roman"/>
              </a:endParaRPr>
            </a:p>
            <a:p>
              <a:pPr marL="198000">
                <a:lnSpc>
                  <a:spcPts val="1000"/>
                </a:lnSpc>
                <a:spcAft>
                  <a:spcPts val="0"/>
                </a:spcAft>
              </a:pPr>
              <a:r>
                <a:rPr lang="ja-JP" altLang="en-US" sz="800" kern="100" dirty="0" smtClean="0">
                  <a:effectLst/>
                  <a:latin typeface="Georgia"/>
                  <a:ea typeface="Meiryo UI"/>
                  <a:cs typeface="Times New Roman"/>
                </a:rPr>
                <a:t>および周辺住民と連携した水門等操作訓練を毎年実施する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Georgia"/>
                  <a:ea typeface="Meiryo UI"/>
                  <a:cs typeface="Times New Roman"/>
                </a:rPr>
                <a:t>2.</a:t>
              </a:r>
              <a:r>
                <a:rPr lang="ja-JP" altLang="en-US" sz="900" b="1" u="sng" kern="100" dirty="0" smtClean="0">
                  <a:effectLst/>
                  <a:latin typeface="Georgia"/>
                  <a:ea typeface="Meiryo UI"/>
                  <a:cs typeface="Times New Roman"/>
                </a:rPr>
                <a:t>現場や地域を重視した維持管理の実践</a:t>
              </a:r>
              <a:endParaRPr lang="en-US" altLang="ja-JP" sz="900" b="1" u="sng" kern="100" dirty="0" smtClean="0">
                <a:effectLst/>
                <a:latin typeface="Georgia"/>
                <a:ea typeface="Meiryo UI"/>
                <a:cs typeface="Times New Roman"/>
              </a:endParaRPr>
            </a:p>
            <a:p>
              <a:pPr marL="72000">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・地域全体の安全性の向上を図るため土木事務所が中心となり、地域特性を踏まえ、地域単位で市町村、大学等とも連携</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198000">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、維持</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管理におけるノウハウを共有、人材育成を行い技術連携を図る 「地域維持管理連携プラットフォーム」を構築する</a:t>
              </a: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latin typeface="Georgia"/>
                  <a:ea typeface="Meiryo UI"/>
                  <a:cs typeface="Times New Roman"/>
                </a:rPr>
                <a:t>入札契約制度</a:t>
              </a:r>
              <a:r>
                <a:rPr lang="ja-JP" altLang="en-US" sz="900" b="1" u="sng" kern="100" smtClean="0">
                  <a:latin typeface="Georgia"/>
                  <a:ea typeface="Meiryo UI"/>
                  <a:cs typeface="Times New Roman"/>
                </a:rPr>
                <a:t>の</a:t>
              </a:r>
              <a:r>
                <a:rPr lang="ja-JP" altLang="en-US" sz="900" b="1" u="sng" kern="100" smtClean="0">
                  <a:latin typeface="Georgia"/>
                  <a:ea typeface="Meiryo UI"/>
                  <a:cs typeface="Times New Roman"/>
                </a:rPr>
                <a:t>改善等</a:t>
              </a:r>
              <a:endParaRPr lang="ja-JP" altLang="ja-JP" sz="900" kern="100" dirty="0" smtClean="0">
                <a:latin typeface="Georgia"/>
                <a:ea typeface="HG明朝B"/>
                <a:cs typeface="Times New Roman"/>
              </a:endParaRPr>
            </a:p>
            <a:p>
              <a:pPr marL="72000">
                <a:lnSpc>
                  <a:spcPts val="1000"/>
                </a:lnSpc>
                <a:spcAft>
                  <a:spcPts val="0"/>
                </a:spcAft>
              </a:pPr>
              <a:r>
                <a:rPr lang="ja-JP" altLang="en-US" sz="800" kern="100" dirty="0" smtClean="0">
                  <a:effectLst/>
                  <a:latin typeface="Georgia"/>
                  <a:ea typeface="Meiryo UI"/>
                  <a:cs typeface="Times New Roman"/>
                </a:rPr>
                <a:t> ・</a:t>
              </a:r>
              <a:r>
                <a:rPr lang="ja-JP" altLang="en-US" sz="800" kern="100" dirty="0" smtClean="0">
                  <a:latin typeface="Georgia"/>
                  <a:ea typeface="Meiryo UI"/>
                  <a:cs typeface="Times New Roman"/>
                </a:rPr>
                <a:t>外部</a:t>
              </a:r>
              <a:r>
                <a:rPr lang="ja-JP" altLang="en-US" sz="800" kern="100" dirty="0">
                  <a:latin typeface="Georgia"/>
                  <a:ea typeface="Meiryo UI"/>
                  <a:cs typeface="Times New Roman"/>
                </a:rPr>
                <a:t>委託する場合は、適切な維持管理を持続させるために、業務内容ごとに最適な契約手法で実施する</a:t>
              </a:r>
            </a:p>
          </p:txBody>
        </p:sp>
      </p:gr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766" y="2032971"/>
            <a:ext cx="1975159" cy="1324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96162" y="2199332"/>
            <a:ext cx="1256111" cy="941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ACDAEEE-3626-4944-A99E-AD35726948DA}">
  <ds:schemaRefs>
    <ds:schemaRef ds:uri="http://schemas.microsoft.com/sharepoint/v3/contenttype/forms"/>
  </ds:schemaRefs>
</ds:datastoreItem>
</file>

<file path=customXml/itemProps2.xml><?xml version="1.0" encoding="utf-8"?>
<ds:datastoreItem xmlns:ds="http://schemas.openxmlformats.org/officeDocument/2006/customXml" ds:itemID="{2ABA3A44-1862-48D9-84EF-A03EF4BA92FC}">
  <ds:schemaRefs>
    <ds:schemaRef ds:uri="http://purl.org/dc/elements/1.1/"/>
    <ds:schemaRef ds:uri="http://schemas.microsoft.com/office/2006/documentManagement/types"/>
    <ds:schemaRef ds:uri="http://purl.org/dc/terms/"/>
    <ds:schemaRef ds:uri="http://schemas.microsoft.com/office/2006/metadata/propertie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35931BA-5BCF-4581-9D9D-5F2428AB94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1811</TotalTime>
  <Words>872</Words>
  <Application>Microsoft Office PowerPoint</Application>
  <PresentationFormat>画面に合わせる (4:3)</PresentationFormat>
  <Paragraphs>60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uetsuka</dc:creator>
  <cp:lastModifiedBy>大井　祥之</cp:lastModifiedBy>
  <cp:revision>90</cp:revision>
  <cp:lastPrinted>2015-02-16T03:57:18Z</cp:lastPrinted>
  <dcterms:created xsi:type="dcterms:W3CDTF">2014-12-08T01:25:11Z</dcterms:created>
  <dcterms:modified xsi:type="dcterms:W3CDTF">2015-02-16T03:57:20Z</dcterms:modified>
</cp:coreProperties>
</file>