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70" r:id="rId5"/>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024">
          <p15:clr>
            <a:srgbClr val="A4A3A4"/>
          </p15:clr>
        </p15:guide>
        <p15:guide id="2" pos="40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大井祥之" initials="大井祥之"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497" autoAdjust="0"/>
    <p:restoredTop sz="92403" autoAdjust="0"/>
  </p:normalViewPr>
  <p:slideViewPr>
    <p:cSldViewPr>
      <p:cViewPr varScale="1">
        <p:scale>
          <a:sx n="49" d="100"/>
          <a:sy n="49" d="100"/>
        </p:scale>
        <p:origin x="-1512" y="-84"/>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3"/>
            <a:ext cx="2949787" cy="496967"/>
          </a:xfrm>
          <a:prstGeom prst="rect">
            <a:avLst/>
          </a:prstGeom>
        </p:spPr>
        <p:txBody>
          <a:bodyPr vert="horz" lIns="91415" tIns="45707" rIns="91415" bIns="45707"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41" y="3"/>
            <a:ext cx="2949787" cy="496967"/>
          </a:xfrm>
          <a:prstGeom prst="rect">
            <a:avLst/>
          </a:prstGeom>
        </p:spPr>
        <p:txBody>
          <a:bodyPr vert="horz" lIns="91415" tIns="45707" rIns="91415" bIns="45707" rtlCol="0"/>
          <a:lstStyle>
            <a:lvl1pPr algn="r">
              <a:defRPr sz="1200"/>
            </a:lvl1pPr>
          </a:lstStyle>
          <a:p>
            <a:fld id="{22107D0B-64FD-45D0-948C-F47DB4A14220}" type="datetimeFigureOut">
              <a:rPr kumimoji="1" lang="ja-JP" altLang="en-US" smtClean="0"/>
              <a:t>2015/2/16</a:t>
            </a:fld>
            <a:endParaRPr kumimoji="1" lang="ja-JP" altLang="en-US" dirty="0"/>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15" tIns="45707" rIns="91415" bIns="45707" rtlCol="0" anchor="ctr"/>
          <a:lstStyle/>
          <a:p>
            <a:endParaRPr lang="ja-JP" altLang="en-US" dirty="0"/>
          </a:p>
        </p:txBody>
      </p:sp>
      <p:sp>
        <p:nvSpPr>
          <p:cNvPr id="5" name="ノート プレースホルダー 4"/>
          <p:cNvSpPr>
            <a:spLocks noGrp="1"/>
          </p:cNvSpPr>
          <p:nvPr>
            <p:ph type="body" sz="quarter" idx="3"/>
          </p:nvPr>
        </p:nvSpPr>
        <p:spPr>
          <a:xfrm>
            <a:off x="680721" y="4721187"/>
            <a:ext cx="5445760" cy="4472702"/>
          </a:xfrm>
          <a:prstGeom prst="rect">
            <a:avLst/>
          </a:prstGeom>
        </p:spPr>
        <p:txBody>
          <a:bodyPr vert="horz" lIns="91415" tIns="45707" rIns="91415" bIns="4570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440649"/>
            <a:ext cx="2949787" cy="496967"/>
          </a:xfrm>
          <a:prstGeom prst="rect">
            <a:avLst/>
          </a:prstGeom>
        </p:spPr>
        <p:txBody>
          <a:bodyPr vert="horz" lIns="91415" tIns="45707" rIns="91415" bIns="45707"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41" y="9440649"/>
            <a:ext cx="2949787" cy="496967"/>
          </a:xfrm>
          <a:prstGeom prst="rect">
            <a:avLst/>
          </a:prstGeom>
        </p:spPr>
        <p:txBody>
          <a:bodyPr vert="horz" lIns="91415" tIns="45707" rIns="91415" bIns="45707" rtlCol="0" anchor="b"/>
          <a:lstStyle>
            <a:lvl1pPr algn="r">
              <a:defRPr sz="1200"/>
            </a:lvl1pPr>
          </a:lstStyle>
          <a:p>
            <a:fld id="{E765E1B9-6B19-4421-B58D-CCD74901D3BE}" type="slidenum">
              <a:rPr kumimoji="1" lang="ja-JP" altLang="en-US" smtClean="0"/>
              <a:t>‹#›</a:t>
            </a:fld>
            <a:endParaRPr kumimoji="1" lang="ja-JP" altLang="en-US" dirty="0"/>
          </a:p>
        </p:txBody>
      </p:sp>
    </p:spTree>
    <p:extLst>
      <p:ext uri="{BB962C8B-B14F-4D97-AF65-F5344CB8AC3E}">
        <p14:creationId xmlns:p14="http://schemas.microsoft.com/office/powerpoint/2010/main" val="300596185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700" kern="1200">
        <a:solidFill>
          <a:schemeClr val="tx1"/>
        </a:solidFill>
        <a:latin typeface="+mn-lt"/>
        <a:ea typeface="+mn-ea"/>
        <a:cs typeface="+mn-cs"/>
      </a:defRPr>
    </a:lvl1pPr>
    <a:lvl2pPr marL="640080" algn="l" defTabSz="1280160" rtl="0" eaLnBrk="1" latinLnBrk="0" hangingPunct="1">
      <a:defRPr kumimoji="1" sz="1700" kern="1200">
        <a:solidFill>
          <a:schemeClr val="tx1"/>
        </a:solidFill>
        <a:latin typeface="+mn-lt"/>
        <a:ea typeface="+mn-ea"/>
        <a:cs typeface="+mn-cs"/>
      </a:defRPr>
    </a:lvl2pPr>
    <a:lvl3pPr marL="1280160" algn="l" defTabSz="1280160" rtl="0" eaLnBrk="1" latinLnBrk="0" hangingPunct="1">
      <a:defRPr kumimoji="1" sz="1700" kern="1200">
        <a:solidFill>
          <a:schemeClr val="tx1"/>
        </a:solidFill>
        <a:latin typeface="+mn-lt"/>
        <a:ea typeface="+mn-ea"/>
        <a:cs typeface="+mn-cs"/>
      </a:defRPr>
    </a:lvl3pPr>
    <a:lvl4pPr marL="1920240" algn="l" defTabSz="1280160" rtl="0" eaLnBrk="1" latinLnBrk="0" hangingPunct="1">
      <a:defRPr kumimoji="1" sz="1700" kern="1200">
        <a:solidFill>
          <a:schemeClr val="tx1"/>
        </a:solidFill>
        <a:latin typeface="+mn-lt"/>
        <a:ea typeface="+mn-ea"/>
        <a:cs typeface="+mn-cs"/>
      </a:defRPr>
    </a:lvl4pPr>
    <a:lvl5pPr marL="2560320" algn="l" defTabSz="1280160" rtl="0" eaLnBrk="1" latinLnBrk="0" hangingPunct="1">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2015/2/16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dirty="0"/>
          </a:p>
        </p:txBody>
      </p:sp>
    </p:spTree>
    <p:extLst>
      <p:ext uri="{BB962C8B-B14F-4D97-AF65-F5344CB8AC3E}">
        <p14:creationId xmlns:p14="http://schemas.microsoft.com/office/powerpoint/2010/main" val="1267978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2015/2/16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dirty="0"/>
          </a:p>
        </p:txBody>
      </p:sp>
    </p:spTree>
    <p:extLst>
      <p:ext uri="{BB962C8B-B14F-4D97-AF65-F5344CB8AC3E}">
        <p14:creationId xmlns:p14="http://schemas.microsoft.com/office/powerpoint/2010/main" val="3665092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2015/2/16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dirty="0"/>
          </a:p>
        </p:txBody>
      </p:sp>
    </p:spTree>
    <p:extLst>
      <p:ext uri="{BB962C8B-B14F-4D97-AF65-F5344CB8AC3E}">
        <p14:creationId xmlns:p14="http://schemas.microsoft.com/office/powerpoint/2010/main" val="199325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2015/2/16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dirty="0"/>
          </a:p>
        </p:txBody>
      </p:sp>
    </p:spTree>
    <p:extLst>
      <p:ext uri="{BB962C8B-B14F-4D97-AF65-F5344CB8AC3E}">
        <p14:creationId xmlns:p14="http://schemas.microsoft.com/office/powerpoint/2010/main" val="2330624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2015/2/16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dirty="0"/>
          </a:p>
        </p:txBody>
      </p:sp>
    </p:spTree>
    <p:extLst>
      <p:ext uri="{BB962C8B-B14F-4D97-AF65-F5344CB8AC3E}">
        <p14:creationId xmlns:p14="http://schemas.microsoft.com/office/powerpoint/2010/main" val="175857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2015/2/16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dirty="0"/>
          </a:p>
        </p:txBody>
      </p:sp>
    </p:spTree>
    <p:extLst>
      <p:ext uri="{BB962C8B-B14F-4D97-AF65-F5344CB8AC3E}">
        <p14:creationId xmlns:p14="http://schemas.microsoft.com/office/powerpoint/2010/main" val="2555698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FD5F2C8-70EB-4336-BEE0-A558280A4A74}" type="datetimeFigureOut">
              <a:rPr kumimoji="1" lang="ja-JP" altLang="en-US" smtClean="0"/>
              <a:t>2015/2/16</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1F916A32-3B28-40B0-BA58-FF739DB3A90D}" type="slidenum">
              <a:rPr kumimoji="1" lang="ja-JP" altLang="en-US" smtClean="0"/>
              <a:t>‹#›</a:t>
            </a:fld>
            <a:endParaRPr kumimoji="1" lang="ja-JP" altLang="en-US" dirty="0"/>
          </a:p>
        </p:txBody>
      </p:sp>
    </p:spTree>
    <p:extLst>
      <p:ext uri="{BB962C8B-B14F-4D97-AF65-F5344CB8AC3E}">
        <p14:creationId xmlns:p14="http://schemas.microsoft.com/office/powerpoint/2010/main" val="2881796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FD5F2C8-70EB-4336-BEE0-A558280A4A74}" type="datetimeFigureOut">
              <a:rPr kumimoji="1" lang="ja-JP" altLang="en-US" smtClean="0"/>
              <a:t>2015/2/16</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1F916A32-3B28-40B0-BA58-FF739DB3A90D}" type="slidenum">
              <a:rPr kumimoji="1" lang="ja-JP" altLang="en-US" smtClean="0"/>
              <a:t>‹#›</a:t>
            </a:fld>
            <a:endParaRPr kumimoji="1" lang="ja-JP" altLang="en-US" dirty="0"/>
          </a:p>
        </p:txBody>
      </p:sp>
    </p:spTree>
    <p:extLst>
      <p:ext uri="{BB962C8B-B14F-4D97-AF65-F5344CB8AC3E}">
        <p14:creationId xmlns:p14="http://schemas.microsoft.com/office/powerpoint/2010/main" val="2196448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FD5F2C8-70EB-4336-BEE0-A558280A4A74}" type="datetimeFigureOut">
              <a:rPr kumimoji="1" lang="ja-JP" altLang="en-US" smtClean="0"/>
              <a:t>2015/2/16</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1F916A32-3B28-40B0-BA58-FF739DB3A90D}" type="slidenum">
              <a:rPr kumimoji="1" lang="ja-JP" altLang="en-US" smtClean="0"/>
              <a:t>‹#›</a:t>
            </a:fld>
            <a:endParaRPr kumimoji="1" lang="ja-JP" altLang="en-US" dirty="0"/>
          </a:p>
        </p:txBody>
      </p:sp>
    </p:spTree>
    <p:extLst>
      <p:ext uri="{BB962C8B-B14F-4D97-AF65-F5344CB8AC3E}">
        <p14:creationId xmlns:p14="http://schemas.microsoft.com/office/powerpoint/2010/main" val="3516260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2015/2/16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dirty="0"/>
          </a:p>
        </p:txBody>
      </p:sp>
    </p:spTree>
    <p:extLst>
      <p:ext uri="{BB962C8B-B14F-4D97-AF65-F5344CB8AC3E}">
        <p14:creationId xmlns:p14="http://schemas.microsoft.com/office/powerpoint/2010/main" val="1085717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2015/2/16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dirty="0"/>
          </a:p>
        </p:txBody>
      </p:sp>
    </p:spTree>
    <p:extLst>
      <p:ext uri="{BB962C8B-B14F-4D97-AF65-F5344CB8AC3E}">
        <p14:creationId xmlns:p14="http://schemas.microsoft.com/office/powerpoint/2010/main" val="4174787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BFD5F2C8-70EB-4336-BEE0-A558280A4A74}" type="datetimeFigureOut">
              <a:rPr kumimoji="1" lang="ja-JP" altLang="en-US" smtClean="0"/>
              <a:t>2015/2/16</a:t>
            </a:fld>
            <a:endParaRPr kumimoji="1" lang="ja-JP" altLang="en-US" dirty="0"/>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1F916A32-3B28-40B0-BA58-FF739DB3A90D}" type="slidenum">
              <a:rPr kumimoji="1" lang="ja-JP" altLang="en-US" smtClean="0"/>
              <a:t>‹#›</a:t>
            </a:fld>
            <a:endParaRPr kumimoji="1" lang="ja-JP" altLang="en-US" dirty="0"/>
          </a:p>
        </p:txBody>
      </p:sp>
    </p:spTree>
    <p:extLst>
      <p:ext uri="{BB962C8B-B14F-4D97-AF65-F5344CB8AC3E}">
        <p14:creationId xmlns:p14="http://schemas.microsoft.com/office/powerpoint/2010/main" val="1571918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角丸四角形 49"/>
          <p:cNvSpPr/>
          <p:nvPr/>
        </p:nvSpPr>
        <p:spPr>
          <a:xfrm>
            <a:off x="5574325" y="7855628"/>
            <a:ext cx="7173935" cy="1666844"/>
          </a:xfrm>
          <a:prstGeom prst="roundRect">
            <a:avLst>
              <a:gd name="adj" fmla="val 270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lnSpc>
                <a:spcPts val="1680"/>
              </a:lnSpc>
            </a:pPr>
            <a:endParaRPr lang="ja-JP" altLang="en-US" sz="17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角丸四角形 47"/>
          <p:cNvSpPr/>
          <p:nvPr/>
        </p:nvSpPr>
        <p:spPr>
          <a:xfrm>
            <a:off x="5565285" y="2722934"/>
            <a:ext cx="7182975" cy="4918297"/>
          </a:xfrm>
          <a:prstGeom prst="roundRect">
            <a:avLst>
              <a:gd name="adj" fmla="val 270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lnSpc>
                <a:spcPts val="1680"/>
              </a:lnSpc>
            </a:pPr>
            <a:endParaRPr lang="ja-JP" altLang="en-US" sz="17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角丸四角形 44"/>
          <p:cNvSpPr/>
          <p:nvPr/>
        </p:nvSpPr>
        <p:spPr>
          <a:xfrm>
            <a:off x="5540969" y="1068612"/>
            <a:ext cx="7207291" cy="1285380"/>
          </a:xfrm>
          <a:prstGeom prst="roundRect">
            <a:avLst>
              <a:gd name="adj" fmla="val 835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lnSpc>
                <a:spcPts val="1680"/>
              </a:lnSpc>
            </a:pPr>
            <a:endParaRPr lang="ja-JP" altLang="en-US" sz="17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角丸四角形 34"/>
          <p:cNvSpPr/>
          <p:nvPr/>
        </p:nvSpPr>
        <p:spPr>
          <a:xfrm>
            <a:off x="49694" y="1020182"/>
            <a:ext cx="5342994" cy="8417734"/>
          </a:xfrm>
          <a:prstGeom prst="roundRect">
            <a:avLst>
              <a:gd name="adj" fmla="val 2333"/>
            </a:avLst>
          </a:prstGeom>
          <a:noFill/>
          <a:ln cmpd="thickThi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lnSpc>
                <a:spcPts val="1680"/>
              </a:lnSpc>
            </a:pPr>
            <a:endParaRPr lang="ja-JP" altLang="en-US" sz="17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2224" y="3795"/>
            <a:ext cx="12824939" cy="744819"/>
          </a:xfrm>
          <a:prstGeom prst="rect">
            <a:avLst/>
          </a:prstGeom>
          <a:gradFill flip="none" rotWithShape="1">
            <a:gsLst>
              <a:gs pos="0">
                <a:srgbClr val="0070C0"/>
              </a:gs>
              <a:gs pos="50000">
                <a:schemeClr val="accent1">
                  <a:tint val="44500"/>
                  <a:satMod val="160000"/>
                </a:schemeClr>
              </a:gs>
              <a:gs pos="100000">
                <a:schemeClr val="accent1">
                  <a:tint val="23500"/>
                  <a:satMod val="160000"/>
                </a:schemeClr>
              </a:gs>
            </a:gsLst>
            <a:lin ang="16200000" scaled="1"/>
            <a:tileRect/>
          </a:gradFill>
        </p:spPr>
        <p:txBody>
          <a:bodyPr wrap="square" lIns="128016" tIns="64008" rIns="128016" bIns="64008">
            <a:spAutoFit/>
          </a:bodyPr>
          <a:lstStyle/>
          <a:p>
            <a:r>
              <a:rPr lang="zh-TW" altLang="en-US" sz="1500" b="1" dirty="0">
                <a:latin typeface="Meiryo UI" panose="020B0604030504040204" pitchFamily="50" charset="-128"/>
                <a:ea typeface="Meiryo UI" panose="020B0604030504040204" pitchFamily="50" charset="-128"/>
                <a:cs typeface="Meiryo UI" panose="020B0604030504040204" pitchFamily="50" charset="-128"/>
              </a:rPr>
              <a:t>大阪府都市基盤施設維持管理技術審議会</a:t>
            </a: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　　</a:t>
            </a:r>
          </a:p>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zh-TW" altLang="en-US" sz="2000" b="1" dirty="0">
                <a:latin typeface="Meiryo UI" panose="020B0604030504040204" pitchFamily="50" charset="-128"/>
                <a:ea typeface="Meiryo UI" panose="020B0604030504040204" pitchFamily="50" charset="-128"/>
                <a:cs typeface="Meiryo UI" panose="020B0604030504040204" pitchFamily="50" charset="-128"/>
              </a:rPr>
              <a:t>大阪府都市基盤施設長寿命化計画</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の策定に向けての</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答申</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港湾・海岸施設長寿</a:t>
            </a:r>
            <a:r>
              <a:rPr lang="ja-JP" altLang="en-US" sz="1700" b="1" dirty="0">
                <a:latin typeface="Meiryo UI" panose="020B0604030504040204" pitchFamily="50" charset="-128"/>
                <a:ea typeface="Meiryo UI" panose="020B0604030504040204" pitchFamily="50" charset="-128"/>
                <a:cs typeface="Meiryo UI" panose="020B0604030504040204" pitchFamily="50" charset="-128"/>
              </a:rPr>
              <a:t>命化計画　</a:t>
            </a:r>
            <a:r>
              <a:rPr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土木構造物編</a:t>
            </a:r>
            <a:r>
              <a:rPr lang="ja-JP" altLang="en-US" sz="1700" b="1" dirty="0">
                <a:latin typeface="Meiryo UI" panose="020B0604030504040204" pitchFamily="50" charset="-128"/>
                <a:ea typeface="Meiryo UI" panose="020B0604030504040204" pitchFamily="50" charset="-128"/>
                <a:cs typeface="Meiryo UI" panose="020B0604030504040204" pitchFamily="50" charset="-128"/>
              </a:rPr>
              <a:t>　概要版</a:t>
            </a: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157328" y="120080"/>
            <a:ext cx="590932" cy="430888"/>
          </a:xfrm>
          <a:prstGeom prst="rect">
            <a:avLst/>
          </a:prstGeom>
          <a:noFill/>
          <a:ln>
            <a:noFill/>
          </a:ln>
          <a:effectLst/>
        </p:spPr>
      </p:pic>
      <p:sp>
        <p:nvSpPr>
          <p:cNvPr id="13" name="二等辺三角形 12"/>
          <p:cNvSpPr/>
          <p:nvPr/>
        </p:nvSpPr>
        <p:spPr>
          <a:xfrm rot="10800000">
            <a:off x="128366" y="5920094"/>
            <a:ext cx="5087236" cy="339072"/>
          </a:xfrm>
          <a:prstGeom prst="triangl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128016" tIns="64008" rIns="128016" bIns="64008" numCol="1" spcCol="0" rtlCol="0" fromWordArt="0" anchor="ctr" anchorCtr="0" forceAA="0" compatLnSpc="1">
            <a:prstTxWarp prst="textNoShape">
              <a:avLst/>
            </a:prstTxWarp>
            <a:noAutofit/>
          </a:bodyPr>
          <a:lstStyle/>
          <a:p>
            <a:pPr algn="ctr"/>
            <a:endParaRPr lang="ja-JP" altLang="en-US" sz="1500" kern="100" dirty="0">
              <a:ea typeface="HG明朝B"/>
              <a:cs typeface="Times New Roman"/>
            </a:endParaRPr>
          </a:p>
        </p:txBody>
      </p:sp>
      <p:sp>
        <p:nvSpPr>
          <p:cNvPr id="14" name="テキスト ボックス 2"/>
          <p:cNvSpPr txBox="1">
            <a:spLocks noChangeArrowheads="1"/>
          </p:cNvSpPr>
          <p:nvPr/>
        </p:nvSpPr>
        <p:spPr bwMode="auto">
          <a:xfrm rot="10800000" flipV="1">
            <a:off x="2119995" y="5967020"/>
            <a:ext cx="1199782" cy="282829"/>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128016" tIns="64008" rIns="128016" bIns="64008" anchor="t" anchorCtr="0">
            <a:noAutofit/>
          </a:bodyPr>
          <a:lstStyle/>
          <a:p>
            <a:pPr algn="ctr">
              <a:lnSpc>
                <a:spcPts val="1400"/>
              </a:lnSpc>
            </a:pPr>
            <a:r>
              <a:rPr lang="ja-JP" altLang="en-US" sz="1300" b="1" kern="100" dirty="0">
                <a:solidFill>
                  <a:srgbClr val="FFFFFF"/>
                </a:solidFill>
                <a:latin typeface="Georgia"/>
                <a:ea typeface="Meiryo UI"/>
                <a:cs typeface="Times New Roman"/>
              </a:rPr>
              <a:t>新たな課題</a:t>
            </a:r>
            <a:endParaRPr lang="ja-JP" altLang="en-US" sz="1300" kern="100" dirty="0">
              <a:latin typeface="Georgia"/>
              <a:ea typeface="HG明朝B"/>
              <a:cs typeface="Times New Roman"/>
            </a:endParaRPr>
          </a:p>
        </p:txBody>
      </p:sp>
      <p:sp>
        <p:nvSpPr>
          <p:cNvPr id="15" name="テキスト ボックス 2"/>
          <p:cNvSpPr txBox="1">
            <a:spLocks noChangeArrowheads="1"/>
          </p:cNvSpPr>
          <p:nvPr/>
        </p:nvSpPr>
        <p:spPr bwMode="auto">
          <a:xfrm>
            <a:off x="49695" y="1171398"/>
            <a:ext cx="1321747" cy="351869"/>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128016" tIns="64008" rIns="128016" bIns="64008" anchor="ctr" anchorCtr="0">
            <a:noAutofit/>
          </a:bodyPr>
          <a:lstStyle/>
          <a:p>
            <a:pPr>
              <a:lnSpc>
                <a:spcPts val="1680"/>
              </a:lnSpc>
            </a:pPr>
            <a:r>
              <a:rPr lang="ja-JP" altLang="en-US" sz="1500" b="1" kern="100" dirty="0">
                <a:latin typeface="Georgia"/>
                <a:ea typeface="Meiryo UI"/>
                <a:cs typeface="Times New Roman"/>
              </a:rPr>
              <a:t>≪現　状≫</a:t>
            </a:r>
            <a:endParaRPr lang="ja-JP" altLang="en-US" sz="1500" kern="100" dirty="0">
              <a:latin typeface="Georgia"/>
              <a:ea typeface="HG明朝B"/>
              <a:cs typeface="Times New Roman"/>
            </a:endParaRPr>
          </a:p>
        </p:txBody>
      </p:sp>
      <p:sp>
        <p:nvSpPr>
          <p:cNvPr id="17" name="角丸四角形 16"/>
          <p:cNvSpPr/>
          <p:nvPr/>
        </p:nvSpPr>
        <p:spPr>
          <a:xfrm>
            <a:off x="96281" y="1463635"/>
            <a:ext cx="5206222" cy="3120941"/>
          </a:xfrm>
          <a:prstGeom prst="roundRect">
            <a:avLst>
              <a:gd name="adj" fmla="val 1473"/>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128016" tIns="64008" rIns="128016" bIns="64008" numCol="1" spcCol="0" rtlCol="0" fromWordArt="0" anchor="ctr" anchorCtr="0" forceAA="0" compatLnSpc="1">
            <a:prstTxWarp prst="textNoShape">
              <a:avLst/>
            </a:prstTxWarp>
            <a:noAutofit/>
          </a:bodyPr>
          <a:lstStyle/>
          <a:p>
            <a:pPr algn="just">
              <a:lnSpc>
                <a:spcPts val="2100"/>
              </a:lnSpc>
            </a:pPr>
            <a:endParaRPr lang="ja-JP" altLang="en-US" sz="1500" kern="100" dirty="0">
              <a:ea typeface="HG明朝B"/>
              <a:cs typeface="Times New Roman"/>
            </a:endParaRPr>
          </a:p>
        </p:txBody>
      </p:sp>
      <p:sp>
        <p:nvSpPr>
          <p:cNvPr id="18" name="テキスト ボックス 17"/>
          <p:cNvSpPr txBox="1"/>
          <p:nvPr/>
        </p:nvSpPr>
        <p:spPr>
          <a:xfrm>
            <a:off x="125256" y="1504881"/>
            <a:ext cx="5241942" cy="1655325"/>
          </a:xfrm>
          <a:prstGeom prst="rect">
            <a:avLst/>
          </a:prstGeom>
          <a:noFill/>
        </p:spPr>
        <p:txBody>
          <a:bodyPr wrap="square" lIns="128016" tIns="64008" rIns="128016" bIns="64008" rtlCol="0">
            <a:spAutoFit/>
          </a:bodyPr>
          <a:lstStyle/>
          <a:p>
            <a:pPr algn="just">
              <a:lnSpc>
                <a:spcPts val="1680"/>
              </a:lnSpc>
            </a:pPr>
            <a:r>
              <a:rPr lang="ja-JP" altLang="en-US" sz="1400" b="1" u="sng" kern="100" dirty="0" smtClean="0">
                <a:ea typeface="Meiryo UI"/>
                <a:cs typeface="Times New Roman"/>
              </a:rPr>
              <a:t>◇施設の高齢化</a:t>
            </a:r>
            <a:r>
              <a:rPr lang="ja-JP" altLang="en-US" sz="1400" b="1" u="sng" kern="100" dirty="0">
                <a:ea typeface="Meiryo UI"/>
                <a:cs typeface="Times New Roman"/>
              </a:rPr>
              <a:t>が</a:t>
            </a:r>
            <a:r>
              <a:rPr lang="ja-JP" altLang="ja-JP" sz="1400" b="1" u="sng" kern="100" dirty="0">
                <a:ea typeface="Meiryo UI"/>
                <a:cs typeface="Times New Roman"/>
              </a:rPr>
              <a:t>進行</a:t>
            </a:r>
            <a:endParaRPr lang="ja-JP" altLang="ja-JP" sz="1400" kern="100" dirty="0">
              <a:ea typeface="HG明朝B"/>
              <a:cs typeface="Times New Roman"/>
            </a:endParaRPr>
          </a:p>
          <a:p>
            <a:pPr algn="just">
              <a:lnSpc>
                <a:spcPts val="1680"/>
              </a:lnSpc>
            </a:pPr>
            <a:r>
              <a:rPr lang="ja-JP" altLang="en-US" sz="1300" kern="100" dirty="0" smtClean="0">
                <a:ea typeface="Meiryo UI"/>
                <a:cs typeface="Times New Roman"/>
              </a:rPr>
              <a:t>●</a:t>
            </a:r>
            <a:r>
              <a:rPr lang="ja-JP" altLang="en-US" sz="1300" b="1" kern="100" dirty="0" smtClean="0">
                <a:ea typeface="Meiryo UI"/>
                <a:cs typeface="Times New Roman"/>
              </a:rPr>
              <a:t>港湾</a:t>
            </a:r>
            <a:r>
              <a:rPr lang="ja-JP" altLang="en-US" sz="1300" b="1" kern="100" dirty="0">
                <a:ea typeface="Meiryo UI"/>
                <a:cs typeface="Times New Roman"/>
              </a:rPr>
              <a:t>⇒</a:t>
            </a:r>
            <a:r>
              <a:rPr lang="ja-JP" altLang="en-US" sz="1300" kern="100" dirty="0" smtClean="0">
                <a:ea typeface="Meiryo UI"/>
                <a:cs typeface="Times New Roman"/>
              </a:rPr>
              <a:t>基幹的</a:t>
            </a:r>
            <a:r>
              <a:rPr lang="ja-JP" altLang="en-US" sz="1300" kern="100" dirty="0">
                <a:ea typeface="Meiryo UI"/>
                <a:cs typeface="Times New Roman"/>
              </a:rPr>
              <a:t>役割を示す係留施設は高度経済成長期に集中的</a:t>
            </a:r>
            <a:r>
              <a:rPr lang="ja-JP" altLang="en-US" sz="1300" kern="100" dirty="0" smtClean="0">
                <a:ea typeface="Meiryo UI"/>
                <a:cs typeface="Times New Roman"/>
              </a:rPr>
              <a:t>に建設　</a:t>
            </a:r>
            <a:endParaRPr lang="en-US" altLang="ja-JP" sz="1300" kern="100" dirty="0">
              <a:ea typeface="Meiryo UI"/>
              <a:cs typeface="Times New Roman"/>
            </a:endParaRPr>
          </a:p>
          <a:p>
            <a:pPr algn="just">
              <a:lnSpc>
                <a:spcPts val="1680"/>
              </a:lnSpc>
            </a:pPr>
            <a:r>
              <a:rPr lang="ja-JP" altLang="en-US" sz="1300" kern="100" dirty="0" smtClean="0">
                <a:ea typeface="Meiryo UI"/>
                <a:cs typeface="Times New Roman"/>
              </a:rPr>
              <a:t>　されたものが多く</a:t>
            </a:r>
            <a:r>
              <a:rPr lang="ja-JP" altLang="en-US" sz="1300" kern="100" dirty="0">
                <a:ea typeface="Meiryo UI"/>
                <a:cs typeface="Times New Roman"/>
              </a:rPr>
              <a:t>、</a:t>
            </a:r>
            <a:r>
              <a:rPr lang="en-US" altLang="ja-JP" sz="1300" kern="100" dirty="0">
                <a:ea typeface="Meiryo UI"/>
                <a:cs typeface="Times New Roman"/>
              </a:rPr>
              <a:t>10</a:t>
            </a:r>
            <a:r>
              <a:rPr lang="ja-JP" altLang="en-US" sz="1300" kern="100" dirty="0">
                <a:ea typeface="Meiryo UI"/>
                <a:cs typeface="Times New Roman"/>
              </a:rPr>
              <a:t>年後には建設後</a:t>
            </a:r>
            <a:r>
              <a:rPr lang="en-US" altLang="ja-JP" sz="1300" kern="100" dirty="0">
                <a:ea typeface="Meiryo UI"/>
                <a:cs typeface="Times New Roman"/>
              </a:rPr>
              <a:t>50</a:t>
            </a:r>
            <a:r>
              <a:rPr lang="ja-JP" altLang="en-US" sz="1300" kern="100" dirty="0">
                <a:ea typeface="Meiryo UI"/>
                <a:cs typeface="Times New Roman"/>
              </a:rPr>
              <a:t>年以上経過する施設</a:t>
            </a:r>
            <a:r>
              <a:rPr lang="ja-JP" altLang="en-US" sz="1300" kern="100" dirty="0" smtClean="0">
                <a:ea typeface="Meiryo UI"/>
                <a:cs typeface="Times New Roman"/>
              </a:rPr>
              <a:t>が全体の</a:t>
            </a:r>
            <a:r>
              <a:rPr lang="ja-JP" altLang="en-US" sz="1300" kern="100" dirty="0">
                <a:ea typeface="Meiryo UI"/>
                <a:cs typeface="Times New Roman"/>
              </a:rPr>
              <a:t>約</a:t>
            </a:r>
            <a:r>
              <a:rPr lang="en-US" altLang="ja-JP" sz="1300" kern="100" dirty="0" smtClean="0">
                <a:ea typeface="Meiryo UI"/>
                <a:cs typeface="Times New Roman"/>
              </a:rPr>
              <a:t>4</a:t>
            </a:r>
          </a:p>
          <a:p>
            <a:pPr algn="just">
              <a:lnSpc>
                <a:spcPts val="1680"/>
              </a:lnSpc>
            </a:pPr>
            <a:r>
              <a:rPr lang="ja-JP" altLang="en-US" sz="1300" kern="100" dirty="0">
                <a:ea typeface="Meiryo UI"/>
                <a:cs typeface="Times New Roman"/>
              </a:rPr>
              <a:t>　</a:t>
            </a:r>
            <a:r>
              <a:rPr lang="ja-JP" altLang="en-US" sz="1300" kern="100" dirty="0" smtClean="0">
                <a:ea typeface="Meiryo UI"/>
                <a:cs typeface="Times New Roman"/>
              </a:rPr>
              <a:t>割</a:t>
            </a:r>
            <a:r>
              <a:rPr lang="ja-JP" altLang="en-US" sz="1300" kern="100" dirty="0">
                <a:ea typeface="Meiryo UI"/>
                <a:cs typeface="Times New Roman"/>
              </a:rPr>
              <a:t>を</a:t>
            </a:r>
            <a:r>
              <a:rPr lang="ja-JP" altLang="en-US" sz="1300" kern="100" dirty="0" smtClean="0">
                <a:ea typeface="Meiryo UI"/>
                <a:cs typeface="Times New Roman"/>
              </a:rPr>
              <a:t>超える</a:t>
            </a:r>
            <a:endParaRPr lang="en-US" altLang="ja-JP" sz="1300" kern="100" dirty="0" smtClean="0">
              <a:ea typeface="Meiryo UI"/>
              <a:cs typeface="Times New Roman"/>
            </a:endParaRPr>
          </a:p>
          <a:p>
            <a:pPr algn="just">
              <a:lnSpc>
                <a:spcPts val="1680"/>
              </a:lnSpc>
            </a:pPr>
            <a:r>
              <a:rPr lang="ja-JP" altLang="en-US" sz="1300" kern="100" dirty="0" smtClean="0">
                <a:ea typeface="Meiryo UI"/>
                <a:cs typeface="Times New Roman"/>
              </a:rPr>
              <a:t>●</a:t>
            </a:r>
            <a:r>
              <a:rPr lang="ja-JP" altLang="en-US" sz="1300" b="1" kern="100" dirty="0" smtClean="0">
                <a:ea typeface="Meiryo UI"/>
                <a:cs typeface="Times New Roman"/>
              </a:rPr>
              <a:t>海岸⇒</a:t>
            </a:r>
            <a:r>
              <a:rPr lang="ja-JP" altLang="en-US" sz="1300" kern="100" dirty="0" smtClean="0">
                <a:ea typeface="Meiryo UI"/>
                <a:cs typeface="Times New Roman"/>
              </a:rPr>
              <a:t>大阪府</a:t>
            </a:r>
            <a:r>
              <a:rPr lang="ja-JP" altLang="en-US" sz="1300" kern="100" dirty="0">
                <a:ea typeface="Meiryo UI"/>
                <a:cs typeface="Times New Roman"/>
              </a:rPr>
              <a:t>が管理する</a:t>
            </a:r>
            <a:r>
              <a:rPr lang="en-US" altLang="ja-JP" sz="1300" kern="100" dirty="0">
                <a:ea typeface="Meiryo UI"/>
                <a:cs typeface="Times New Roman"/>
              </a:rPr>
              <a:t>74km</a:t>
            </a:r>
            <a:r>
              <a:rPr lang="ja-JP" altLang="en-US" sz="1300" kern="100" dirty="0">
                <a:ea typeface="Meiryo UI"/>
                <a:cs typeface="Times New Roman"/>
              </a:rPr>
              <a:t>の海岸線には水門・樋門・門扉などの</a:t>
            </a:r>
            <a:r>
              <a:rPr lang="ja-JP" altLang="en-US" sz="1300" kern="100" dirty="0" smtClean="0">
                <a:ea typeface="Meiryo UI"/>
                <a:cs typeface="Times New Roman"/>
              </a:rPr>
              <a:t>重</a:t>
            </a:r>
            <a:endParaRPr lang="en-US" altLang="ja-JP" sz="1300" kern="100" dirty="0" smtClean="0">
              <a:ea typeface="Meiryo UI"/>
              <a:cs typeface="Times New Roman"/>
            </a:endParaRPr>
          </a:p>
          <a:p>
            <a:pPr algn="just">
              <a:lnSpc>
                <a:spcPts val="1680"/>
              </a:lnSpc>
            </a:pPr>
            <a:r>
              <a:rPr lang="ja-JP" altLang="en-US" sz="1300" kern="100" dirty="0">
                <a:ea typeface="Meiryo UI"/>
                <a:cs typeface="Times New Roman"/>
              </a:rPr>
              <a:t>　</a:t>
            </a:r>
            <a:r>
              <a:rPr lang="ja-JP" altLang="en-US" sz="1300" kern="100" dirty="0" smtClean="0">
                <a:ea typeface="Meiryo UI"/>
                <a:cs typeface="Times New Roman"/>
              </a:rPr>
              <a:t>要な防災施設が</a:t>
            </a:r>
            <a:r>
              <a:rPr lang="ja-JP" altLang="en-US" sz="1300" kern="100" dirty="0">
                <a:ea typeface="Meiryo UI"/>
                <a:cs typeface="Times New Roman"/>
              </a:rPr>
              <a:t>あり、</a:t>
            </a:r>
            <a:r>
              <a:rPr lang="en-US" altLang="ja-JP" sz="1300" kern="100" dirty="0">
                <a:ea typeface="Meiryo UI"/>
                <a:cs typeface="Times New Roman"/>
              </a:rPr>
              <a:t>10</a:t>
            </a:r>
            <a:r>
              <a:rPr lang="ja-JP" altLang="en-US" sz="1300" kern="100" dirty="0">
                <a:ea typeface="Meiryo UI"/>
                <a:cs typeface="Times New Roman"/>
              </a:rPr>
              <a:t>年後には建設後</a:t>
            </a:r>
            <a:r>
              <a:rPr lang="en-US" altLang="ja-JP" sz="1300" kern="100" dirty="0">
                <a:ea typeface="Meiryo UI"/>
                <a:cs typeface="Times New Roman"/>
              </a:rPr>
              <a:t>50</a:t>
            </a:r>
            <a:r>
              <a:rPr lang="ja-JP" altLang="en-US" sz="1300" kern="100" dirty="0">
                <a:ea typeface="Meiryo UI"/>
                <a:cs typeface="Times New Roman"/>
              </a:rPr>
              <a:t>年以上経過する施設が</a:t>
            </a:r>
            <a:r>
              <a:rPr lang="ja-JP" altLang="en-US" sz="1300" kern="100" dirty="0" smtClean="0">
                <a:ea typeface="Meiryo UI"/>
                <a:cs typeface="Times New Roman"/>
              </a:rPr>
              <a:t>全体</a:t>
            </a:r>
            <a:endParaRPr lang="en-US" altLang="ja-JP" sz="1300" kern="100" dirty="0" smtClean="0">
              <a:ea typeface="Meiryo UI"/>
              <a:cs typeface="Times New Roman"/>
            </a:endParaRPr>
          </a:p>
          <a:p>
            <a:pPr algn="just">
              <a:lnSpc>
                <a:spcPts val="1680"/>
              </a:lnSpc>
            </a:pPr>
            <a:r>
              <a:rPr lang="ja-JP" altLang="en-US" sz="1300" kern="100" dirty="0">
                <a:ea typeface="Meiryo UI"/>
                <a:cs typeface="Times New Roman"/>
              </a:rPr>
              <a:t>　</a:t>
            </a:r>
            <a:r>
              <a:rPr lang="ja-JP" altLang="en-US" sz="1300" kern="100" dirty="0" smtClean="0">
                <a:ea typeface="Meiryo UI"/>
                <a:cs typeface="Times New Roman"/>
              </a:rPr>
              <a:t>の</a:t>
            </a:r>
            <a:r>
              <a:rPr lang="ja-JP" altLang="en-US" sz="1300" kern="100" dirty="0">
                <a:ea typeface="Meiryo UI"/>
                <a:cs typeface="Times New Roman"/>
              </a:rPr>
              <a:t>約</a:t>
            </a:r>
            <a:r>
              <a:rPr lang="en-US" altLang="ja-JP" sz="1300" kern="100" dirty="0" smtClean="0">
                <a:ea typeface="Meiryo UI"/>
                <a:cs typeface="Times New Roman"/>
              </a:rPr>
              <a:t>6</a:t>
            </a:r>
            <a:r>
              <a:rPr lang="ja-JP" altLang="en-US" sz="1300" kern="100" dirty="0" smtClean="0">
                <a:ea typeface="Meiryo UI"/>
                <a:cs typeface="Times New Roman"/>
              </a:rPr>
              <a:t>割を超える</a:t>
            </a:r>
            <a:endParaRPr lang="en-US" altLang="ja-JP" sz="1300" kern="100" dirty="0">
              <a:ea typeface="Meiryo UI"/>
              <a:cs typeface="Times New Roman"/>
            </a:endParaRPr>
          </a:p>
        </p:txBody>
      </p:sp>
      <p:sp>
        <p:nvSpPr>
          <p:cNvPr id="20" name="角丸四角形 19"/>
          <p:cNvSpPr/>
          <p:nvPr/>
        </p:nvSpPr>
        <p:spPr>
          <a:xfrm>
            <a:off x="152886" y="8400999"/>
            <a:ext cx="5149617" cy="944411"/>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128016" tIns="64008" rIns="128016" bIns="64008" numCol="1" spcCol="0" rtlCol="0" fromWordArt="0" anchor="ctr" anchorCtr="0" forceAA="0" compatLnSpc="1">
            <a:prstTxWarp prst="textNoShape">
              <a:avLst/>
            </a:prstTxWarp>
            <a:noAutofit/>
          </a:bodyPr>
          <a:lstStyle/>
          <a:p>
            <a:pPr algn="just"/>
            <a:endParaRPr lang="ja-JP" altLang="en-US" sz="1500" kern="100" dirty="0">
              <a:ea typeface="HG明朝B"/>
              <a:cs typeface="Times New Roman"/>
            </a:endParaRPr>
          </a:p>
        </p:txBody>
      </p:sp>
      <p:sp>
        <p:nvSpPr>
          <p:cNvPr id="24" name="角丸四角形 23"/>
          <p:cNvSpPr/>
          <p:nvPr/>
        </p:nvSpPr>
        <p:spPr>
          <a:xfrm>
            <a:off x="97175" y="4827116"/>
            <a:ext cx="5149617" cy="1054135"/>
          </a:xfrm>
          <a:prstGeom prst="roundRect">
            <a:avLst>
              <a:gd name="adj" fmla="val 8934"/>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128016" tIns="64008" rIns="128016" bIns="64008" numCol="1" spcCol="0" rtlCol="0" fromWordArt="0" anchor="ctr" anchorCtr="0" forceAA="0" compatLnSpc="1">
            <a:prstTxWarp prst="textNoShape">
              <a:avLst/>
            </a:prstTxWarp>
            <a:noAutofit/>
          </a:bodyPr>
          <a:lstStyle/>
          <a:p>
            <a:pPr algn="just"/>
            <a:endParaRPr lang="ja-JP" altLang="en-US" sz="1500" kern="100" dirty="0">
              <a:ea typeface="HG明朝B"/>
              <a:cs typeface="Times New Roman"/>
            </a:endParaRPr>
          </a:p>
        </p:txBody>
      </p:sp>
      <p:sp>
        <p:nvSpPr>
          <p:cNvPr id="28" name="角丸四角形 27"/>
          <p:cNvSpPr/>
          <p:nvPr/>
        </p:nvSpPr>
        <p:spPr>
          <a:xfrm>
            <a:off x="128366" y="6580520"/>
            <a:ext cx="5149617" cy="1447948"/>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128016" tIns="64008" rIns="128016" bIns="64008" numCol="1" spcCol="0" rtlCol="0" fromWordArt="0" anchor="ctr" anchorCtr="0" forceAA="0" compatLnSpc="1">
            <a:prstTxWarp prst="textNoShape">
              <a:avLst/>
            </a:prstTxWarp>
            <a:noAutofit/>
          </a:bodyPr>
          <a:lstStyle/>
          <a:p>
            <a:pPr algn="just"/>
            <a:endParaRPr lang="ja-JP" altLang="en-US" sz="1500" kern="100" dirty="0">
              <a:ea typeface="HG明朝B"/>
              <a:cs typeface="Times New Roman"/>
            </a:endParaRPr>
          </a:p>
        </p:txBody>
      </p:sp>
      <p:sp>
        <p:nvSpPr>
          <p:cNvPr id="30" name="右中かっこ 29"/>
          <p:cNvSpPr/>
          <p:nvPr/>
        </p:nvSpPr>
        <p:spPr>
          <a:xfrm>
            <a:off x="5392688" y="868965"/>
            <a:ext cx="201622" cy="8632201"/>
          </a:xfrm>
          <a:prstGeom prst="rightBrace">
            <a:avLst>
              <a:gd name="adj1" fmla="val 44709"/>
              <a:gd name="adj2" fmla="val 50000"/>
            </a:avLst>
          </a:prstGeom>
          <a:noFill/>
          <a:ln w="19050">
            <a:solidFill>
              <a:schemeClr val="tx1"/>
            </a:solidFill>
          </a:ln>
        </p:spPr>
        <p:style>
          <a:lnRef idx="1">
            <a:schemeClr val="accent1"/>
          </a:lnRef>
          <a:fillRef idx="0">
            <a:schemeClr val="accent1"/>
          </a:fillRef>
          <a:effectRef idx="0">
            <a:schemeClr val="accent1"/>
          </a:effectRef>
          <a:fontRef idx="minor">
            <a:schemeClr val="tx1"/>
          </a:fontRef>
        </p:style>
        <p:txBody>
          <a:bodyPr lIns="128016" tIns="64008" rIns="128016" bIns="64008" rtlCol="0" anchor="ctr"/>
          <a:lstStyle/>
          <a:p>
            <a:pPr algn="ctr"/>
            <a:endParaRPr kumimoji="1" lang="ja-JP" altLang="en-US" dirty="0"/>
          </a:p>
        </p:txBody>
      </p:sp>
      <p:sp>
        <p:nvSpPr>
          <p:cNvPr id="32" name="角丸四角形 31"/>
          <p:cNvSpPr/>
          <p:nvPr/>
        </p:nvSpPr>
        <p:spPr>
          <a:xfrm>
            <a:off x="150505" y="868963"/>
            <a:ext cx="5124370" cy="302434"/>
          </a:xfrm>
          <a:prstGeom prst="roundRect">
            <a:avLst/>
          </a:prstGeom>
          <a:solidFill>
            <a:srgbClr val="CCFFCC"/>
          </a:solidFill>
          <a:ln cmpd="thickThi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nSpc>
                <a:spcPts val="1680"/>
              </a:lnSpc>
            </a:pPr>
            <a:r>
              <a:rPr lang="ja-JP" altLang="en-US" sz="17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港湾・海岸施設における</a:t>
            </a:r>
            <a:r>
              <a:rPr lang="ja-JP" altLang="en-US" sz="17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維持管理・更新の現状と課題</a:t>
            </a:r>
          </a:p>
        </p:txBody>
      </p:sp>
      <p:sp>
        <p:nvSpPr>
          <p:cNvPr id="33" name="テキスト ボックス 2"/>
          <p:cNvSpPr txBox="1">
            <a:spLocks noChangeArrowheads="1"/>
          </p:cNvSpPr>
          <p:nvPr/>
        </p:nvSpPr>
        <p:spPr bwMode="auto">
          <a:xfrm>
            <a:off x="43667" y="4584576"/>
            <a:ext cx="2217846" cy="351869"/>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128016" tIns="64008" rIns="128016" bIns="64008" anchor="ctr" anchorCtr="0">
            <a:noAutofit/>
          </a:bodyPr>
          <a:lstStyle/>
          <a:p>
            <a:pPr>
              <a:lnSpc>
                <a:spcPts val="1680"/>
              </a:lnSpc>
            </a:pPr>
            <a:r>
              <a:rPr lang="ja-JP" altLang="en-US" sz="1500" b="1" kern="100" dirty="0">
                <a:latin typeface="Georgia"/>
                <a:ea typeface="Meiryo UI"/>
                <a:cs typeface="Times New Roman"/>
              </a:rPr>
              <a:t>≪維持管理の取組≫</a:t>
            </a:r>
          </a:p>
        </p:txBody>
      </p:sp>
      <p:sp>
        <p:nvSpPr>
          <p:cNvPr id="34" name="テキスト ボックス 2"/>
          <p:cNvSpPr txBox="1">
            <a:spLocks noChangeArrowheads="1"/>
          </p:cNvSpPr>
          <p:nvPr/>
        </p:nvSpPr>
        <p:spPr bwMode="auto">
          <a:xfrm>
            <a:off x="-6865" y="6228651"/>
            <a:ext cx="4864604" cy="351869"/>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128016" tIns="64008" rIns="128016" bIns="64008" anchor="ctr" anchorCtr="0">
            <a:noAutofit/>
          </a:bodyPr>
          <a:lstStyle/>
          <a:p>
            <a:pPr>
              <a:lnSpc>
                <a:spcPts val="1680"/>
              </a:lnSpc>
            </a:pPr>
            <a:r>
              <a:rPr lang="ja-JP" altLang="en-US" sz="1500" b="1" kern="100" dirty="0">
                <a:latin typeface="Georgia"/>
                <a:ea typeface="Meiryo UI"/>
                <a:cs typeface="Times New Roman"/>
              </a:rPr>
              <a:t>≪課題：効率的・効果的な維持管理の推進≫</a:t>
            </a:r>
          </a:p>
        </p:txBody>
      </p:sp>
      <p:sp>
        <p:nvSpPr>
          <p:cNvPr id="36" name="テキスト ボックス 2"/>
          <p:cNvSpPr txBox="1">
            <a:spLocks noChangeArrowheads="1"/>
          </p:cNvSpPr>
          <p:nvPr/>
        </p:nvSpPr>
        <p:spPr bwMode="auto">
          <a:xfrm>
            <a:off x="97910" y="8049130"/>
            <a:ext cx="4864604" cy="351869"/>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128016" tIns="64008" rIns="128016" bIns="64008" anchor="ctr" anchorCtr="0">
            <a:noAutofit/>
          </a:bodyPr>
          <a:lstStyle/>
          <a:p>
            <a:pPr>
              <a:lnSpc>
                <a:spcPts val="1680"/>
              </a:lnSpc>
            </a:pPr>
            <a:r>
              <a:rPr lang="ja-JP" altLang="en-US" sz="1500" b="1" kern="100" dirty="0">
                <a:latin typeface="Georgia"/>
                <a:ea typeface="Meiryo UI"/>
                <a:cs typeface="Times New Roman"/>
              </a:rPr>
              <a:t>≪課題：持続可能な維持管理の仕組みづくり≫</a:t>
            </a:r>
          </a:p>
        </p:txBody>
      </p:sp>
      <p:sp>
        <p:nvSpPr>
          <p:cNvPr id="41" name="テキスト ボックス 40"/>
          <p:cNvSpPr txBox="1"/>
          <p:nvPr/>
        </p:nvSpPr>
        <p:spPr>
          <a:xfrm>
            <a:off x="5455257" y="1167567"/>
            <a:ext cx="7293003" cy="1206484"/>
          </a:xfrm>
          <a:prstGeom prst="rect">
            <a:avLst/>
          </a:prstGeom>
          <a:noFill/>
        </p:spPr>
        <p:txBody>
          <a:bodyPr wrap="square" lIns="128016" tIns="64008" rIns="128016" bIns="64008" rtlCol="0">
            <a:spAutoFit/>
          </a:bodyPr>
          <a:lstStyle/>
          <a:p>
            <a:pPr marL="71120" indent="-71120" algn="just">
              <a:lnSpc>
                <a:spcPts val="1400"/>
              </a:lnSpc>
            </a:pPr>
            <a:r>
              <a:rPr lang="ja-JP" altLang="en-US" sz="1200" b="1" u="sng" kern="100" dirty="0">
                <a:ea typeface="Meiryo UI"/>
                <a:cs typeface="Times New Roman"/>
              </a:rPr>
              <a:t>●</a:t>
            </a:r>
            <a:r>
              <a:rPr lang="ja-JP" altLang="en-US" sz="1200" b="1" u="sng" kern="100" dirty="0" smtClean="0">
                <a:ea typeface="Meiryo UI"/>
                <a:cs typeface="Times New Roman"/>
              </a:rPr>
              <a:t>港湾・海岸施設における維持管理上の使命⇒利用者の安全確保と利便性の向上、府民の生命と財産を守る</a:t>
            </a:r>
            <a:endParaRPr lang="en-US" altLang="ja-JP" sz="1200" b="1" u="sng" kern="100" dirty="0" smtClean="0">
              <a:ea typeface="Meiryo UI"/>
              <a:cs typeface="Times New Roman"/>
            </a:endParaRPr>
          </a:p>
          <a:p>
            <a:pPr marL="71120" indent="-71120" algn="just">
              <a:lnSpc>
                <a:spcPts val="1400"/>
              </a:lnSpc>
            </a:pPr>
            <a:r>
              <a:rPr lang="ja-JP" altLang="ja-JP" sz="1300" kern="100" dirty="0" smtClean="0">
                <a:ea typeface="Meiryo UI"/>
                <a:cs typeface="Times New Roman"/>
              </a:rPr>
              <a:t>・</a:t>
            </a:r>
            <a:r>
              <a:rPr lang="ja-JP" altLang="ja-JP" sz="1100" kern="100" dirty="0">
                <a:ea typeface="Meiryo UI"/>
                <a:cs typeface="Times New Roman"/>
              </a:rPr>
              <a:t>日常的な維持管理を着実に実践するとともに、予防保全</a:t>
            </a:r>
            <a:r>
              <a:rPr lang="ja-JP" altLang="en-US" sz="1100" kern="100" dirty="0">
                <a:ea typeface="Meiryo UI"/>
                <a:cs typeface="Times New Roman"/>
              </a:rPr>
              <a:t>を中心とした</a:t>
            </a:r>
            <a:r>
              <a:rPr lang="ja-JP" altLang="ja-JP" sz="1100" kern="100" dirty="0">
                <a:ea typeface="Meiryo UI"/>
                <a:cs typeface="Times New Roman"/>
              </a:rPr>
              <a:t>計画的な維持管理による都市基盤施設の長寿命化を基本とし、更新時期についても的確に見極めていく等、</a:t>
            </a:r>
            <a:r>
              <a:rPr lang="ja-JP" altLang="en-US" sz="1100" b="1" kern="100" dirty="0">
                <a:ea typeface="Meiryo UI"/>
                <a:cs typeface="Times New Roman"/>
              </a:rPr>
              <a:t>「</a:t>
            </a:r>
            <a:r>
              <a:rPr lang="ja-JP" altLang="ja-JP" sz="1100" b="1" kern="100" dirty="0">
                <a:ea typeface="Meiryo UI"/>
                <a:cs typeface="Times New Roman"/>
              </a:rPr>
              <a:t>効率的・効果的な維持管理を推進</a:t>
            </a:r>
            <a:r>
              <a:rPr lang="ja-JP" altLang="en-US" sz="1100" b="1" kern="100" dirty="0">
                <a:ea typeface="Meiryo UI"/>
                <a:cs typeface="Times New Roman"/>
              </a:rPr>
              <a:t>」</a:t>
            </a:r>
            <a:endParaRPr lang="ja-JP" altLang="ja-JP" sz="1100" b="1" kern="100" dirty="0">
              <a:ea typeface="HG明朝B"/>
              <a:cs typeface="Times New Roman"/>
            </a:endParaRPr>
          </a:p>
          <a:p>
            <a:pPr marL="71120" indent="-71120" algn="just">
              <a:lnSpc>
                <a:spcPts val="1400"/>
              </a:lnSpc>
            </a:pPr>
            <a:r>
              <a:rPr lang="ja-JP" altLang="ja-JP" sz="1100" kern="100" dirty="0">
                <a:ea typeface="Meiryo UI"/>
                <a:cs typeface="Times New Roman"/>
              </a:rPr>
              <a:t>・将来にわたり的確に維持管理を実践するため、人材の育成と確保</a:t>
            </a:r>
            <a:r>
              <a:rPr lang="ja-JP" altLang="en-US" sz="1100" kern="100" dirty="0">
                <a:ea typeface="Meiryo UI"/>
                <a:cs typeface="Times New Roman"/>
              </a:rPr>
              <a:t>（</a:t>
            </a:r>
            <a:r>
              <a:rPr lang="ja-JP" altLang="ja-JP" sz="1100" kern="100" dirty="0">
                <a:ea typeface="Meiryo UI"/>
                <a:cs typeface="Times New Roman"/>
              </a:rPr>
              <a:t>技術力の向上と継承</a:t>
            </a:r>
            <a:r>
              <a:rPr lang="ja-JP" altLang="en-US" sz="1100" kern="100" dirty="0">
                <a:ea typeface="Meiryo UI"/>
                <a:cs typeface="Times New Roman"/>
              </a:rPr>
              <a:t>）</a:t>
            </a:r>
            <a:r>
              <a:rPr lang="ja-JP" altLang="ja-JP" sz="1100" kern="100" dirty="0">
                <a:ea typeface="Meiryo UI"/>
                <a:cs typeface="Times New Roman"/>
              </a:rPr>
              <a:t>に加え、市町村など多様な主体と連携しながら地域単位で都市基盤施設を守り活かしていく</a:t>
            </a:r>
            <a:r>
              <a:rPr lang="ja-JP" altLang="en-US" sz="1100" b="1" kern="100" dirty="0">
                <a:ea typeface="Meiryo UI"/>
                <a:cs typeface="Times New Roman"/>
              </a:rPr>
              <a:t>「</a:t>
            </a:r>
            <a:r>
              <a:rPr lang="ja-JP" altLang="ja-JP" sz="1100" b="1" kern="100" dirty="0">
                <a:ea typeface="Meiryo UI"/>
                <a:cs typeface="Times New Roman"/>
              </a:rPr>
              <a:t>持続可能な</a:t>
            </a:r>
            <a:r>
              <a:rPr lang="ja-JP" altLang="en-US" sz="1100" b="1" kern="100" dirty="0">
                <a:ea typeface="Meiryo UI"/>
                <a:cs typeface="Times New Roman"/>
              </a:rPr>
              <a:t>維持管理の</a:t>
            </a:r>
            <a:r>
              <a:rPr lang="ja-JP" altLang="ja-JP" sz="1100" b="1" kern="100" dirty="0">
                <a:ea typeface="Meiryo UI"/>
                <a:cs typeface="Times New Roman"/>
              </a:rPr>
              <a:t>仕組みを構築</a:t>
            </a:r>
            <a:r>
              <a:rPr lang="ja-JP" altLang="en-US" sz="1100" b="1" kern="100" dirty="0">
                <a:ea typeface="Meiryo UI"/>
                <a:cs typeface="Times New Roman"/>
              </a:rPr>
              <a:t>」</a:t>
            </a:r>
            <a:endParaRPr lang="en-US" altLang="ja-JP" sz="1100" b="1" kern="100" dirty="0">
              <a:ea typeface="Meiryo UI"/>
              <a:cs typeface="Times New Roman"/>
            </a:endParaRPr>
          </a:p>
          <a:p>
            <a:pPr marL="71120" indent="-71120" algn="just">
              <a:lnSpc>
                <a:spcPts val="1400"/>
              </a:lnSpc>
            </a:pPr>
            <a:r>
              <a:rPr lang="ja-JP" altLang="en-US" sz="1100" kern="100" dirty="0">
                <a:ea typeface="Meiryo UI"/>
                <a:cs typeface="Times New Roman"/>
              </a:rPr>
              <a:t>・限られた資源（財源・人材）を最大限に活用し、</a:t>
            </a:r>
            <a:r>
              <a:rPr lang="ja-JP" altLang="en-US" sz="1100" b="1" kern="100" dirty="0">
                <a:latin typeface="Meiryo UI" panose="020B0604030504040204" pitchFamily="50" charset="-128"/>
                <a:ea typeface="Meiryo UI" panose="020B0604030504040204" pitchFamily="50" charset="-128"/>
                <a:cs typeface="Meiryo UI" panose="020B0604030504040204" pitchFamily="50" charset="-128"/>
              </a:rPr>
              <a:t>「継続的な</a:t>
            </a:r>
            <a:r>
              <a:rPr lang="en-US" altLang="ja-JP" sz="1100" b="1" kern="100" dirty="0">
                <a:latin typeface="Meiryo UI" panose="020B0604030504040204" pitchFamily="50" charset="-128"/>
                <a:ea typeface="Meiryo UI" panose="020B0604030504040204" pitchFamily="50" charset="-128"/>
                <a:cs typeface="Meiryo UI" panose="020B0604030504040204" pitchFamily="50" charset="-128"/>
              </a:rPr>
              <a:t>PDCA</a:t>
            </a:r>
            <a:r>
              <a:rPr lang="ja-JP" altLang="en-US" sz="1100" b="1" kern="100" dirty="0">
                <a:latin typeface="Meiryo UI" panose="020B0604030504040204" pitchFamily="50" charset="-128"/>
                <a:ea typeface="Meiryo UI" panose="020B0604030504040204" pitchFamily="50" charset="-128"/>
                <a:cs typeface="Meiryo UI" panose="020B0604030504040204" pitchFamily="50" charset="-128"/>
              </a:rPr>
              <a:t>サイクルによるマネジメントを</a:t>
            </a:r>
            <a:r>
              <a:rPr lang="ja-JP" altLang="en-US" sz="1100" b="1" kern="100" dirty="0">
                <a:ea typeface="Meiryo UI"/>
                <a:cs typeface="Times New Roman"/>
              </a:rPr>
              <a:t>推進」</a:t>
            </a:r>
            <a:endParaRPr lang="ja-JP" altLang="ja-JP" sz="1100" b="1" kern="100" dirty="0">
              <a:ea typeface="HG明朝B"/>
              <a:cs typeface="Times New Roman"/>
            </a:endParaRPr>
          </a:p>
        </p:txBody>
      </p:sp>
      <p:sp>
        <p:nvSpPr>
          <p:cNvPr id="43" name="角丸四角形 42"/>
          <p:cNvSpPr/>
          <p:nvPr/>
        </p:nvSpPr>
        <p:spPr>
          <a:xfrm>
            <a:off x="5616367" y="2434507"/>
            <a:ext cx="5295521" cy="261101"/>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nSpc>
                <a:spcPts val="1680"/>
              </a:lnSpc>
            </a:pPr>
            <a:r>
              <a:rPr lang="ja-JP" altLang="en-US" sz="15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「効率的・効果的な維持管理の推進」のために講ずべき施策</a:t>
            </a:r>
          </a:p>
        </p:txBody>
      </p:sp>
      <p:sp>
        <p:nvSpPr>
          <p:cNvPr id="44" name="角丸四角形 43"/>
          <p:cNvSpPr/>
          <p:nvPr/>
        </p:nvSpPr>
        <p:spPr>
          <a:xfrm>
            <a:off x="5635680" y="7724303"/>
            <a:ext cx="5274720" cy="229890"/>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nSpc>
                <a:spcPts val="1680"/>
              </a:lnSpc>
            </a:pPr>
            <a:r>
              <a:rPr lang="ja-JP" altLang="en-US" sz="15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「持続可能な維持管理の仕組みづくり」のために講ずべき施策</a:t>
            </a:r>
          </a:p>
        </p:txBody>
      </p:sp>
      <p:sp>
        <p:nvSpPr>
          <p:cNvPr id="46" name="角丸四角形 45"/>
          <p:cNvSpPr/>
          <p:nvPr/>
        </p:nvSpPr>
        <p:spPr>
          <a:xfrm>
            <a:off x="5655116" y="822286"/>
            <a:ext cx="2833915" cy="345180"/>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nSpc>
                <a:spcPts val="1680"/>
              </a:lnSpc>
            </a:pPr>
            <a:r>
              <a:rPr lang="ja-JP" altLang="en-US" sz="15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戦略的維持管理の基本方針</a:t>
            </a:r>
          </a:p>
        </p:txBody>
      </p:sp>
      <p:sp>
        <p:nvSpPr>
          <p:cNvPr id="31" name="テキスト ボックス 30"/>
          <p:cNvSpPr txBox="1"/>
          <p:nvPr/>
        </p:nvSpPr>
        <p:spPr>
          <a:xfrm>
            <a:off x="125015" y="4827115"/>
            <a:ext cx="5242183" cy="1054135"/>
          </a:xfrm>
          <a:prstGeom prst="rect">
            <a:avLst/>
          </a:prstGeom>
          <a:noFill/>
        </p:spPr>
        <p:txBody>
          <a:bodyPr wrap="square" rtlCol="0">
            <a:spAutoFit/>
          </a:bodyPr>
          <a:lstStyle/>
          <a:p>
            <a:pPr>
              <a:lnSpc>
                <a:spcPts val="1500"/>
              </a:lnSpc>
              <a:spcAft>
                <a:spcPts val="0"/>
              </a:spcAft>
            </a:pPr>
            <a:r>
              <a:rPr lang="ja-JP" altLang="en-US" sz="1300" b="1" u="sng" kern="100" dirty="0" smtClean="0">
                <a:effectLst/>
                <a:latin typeface="Meiryo UI" panose="020B0604030504040204" pitchFamily="50" charset="-128"/>
                <a:ea typeface="Meiryo UI" panose="020B0604030504040204" pitchFamily="50" charset="-128"/>
                <a:cs typeface="Meiryo UI" panose="020B0604030504040204" pitchFamily="50" charset="-128"/>
              </a:rPr>
              <a:t>◇維持管理行動計画ルールブックの策定（Ｈ</a:t>
            </a:r>
            <a:r>
              <a:rPr lang="en-US" altLang="ja-JP" sz="1300" b="1" u="sng" kern="100" dirty="0">
                <a:latin typeface="Meiryo UI" panose="020B0604030504040204" pitchFamily="50" charset="-128"/>
                <a:ea typeface="Meiryo UI" panose="020B0604030504040204" pitchFamily="50" charset="-128"/>
                <a:cs typeface="Meiryo UI" panose="020B0604030504040204" pitchFamily="50" charset="-128"/>
              </a:rPr>
              <a:t>18</a:t>
            </a:r>
            <a:r>
              <a:rPr lang="ja-JP" altLang="en-US" sz="1300" b="1" u="sng" kern="100" dirty="0" smtClean="0">
                <a:effectLst/>
                <a:latin typeface="Meiryo UI" panose="020B0604030504040204" pitchFamily="50" charset="-128"/>
                <a:ea typeface="Meiryo UI" panose="020B0604030504040204" pitchFamily="50" charset="-128"/>
                <a:cs typeface="Meiryo UI" panose="020B0604030504040204" pitchFamily="50" charset="-128"/>
              </a:rPr>
              <a:t>～）</a:t>
            </a:r>
          </a:p>
          <a:p>
            <a:pPr>
              <a:lnSpc>
                <a:spcPts val="1500"/>
              </a:lnSpc>
              <a:spcAft>
                <a:spcPts val="0"/>
              </a:spcAft>
            </a:pPr>
            <a:r>
              <a:rPr lang="ja-JP" altLang="en-US" sz="1300" b="1" u="sng" kern="100" dirty="0" smtClean="0">
                <a:effectLst/>
                <a:latin typeface="Meiryo UI" panose="020B0604030504040204" pitchFamily="50" charset="-128"/>
                <a:ea typeface="Meiryo UI" panose="020B0604030504040204" pitchFamily="50" charset="-128"/>
                <a:cs typeface="Meiryo UI" panose="020B0604030504040204" pitchFamily="50" charset="-128"/>
              </a:rPr>
              <a:t>◇大阪府港湾施設維持管理基本計画の策定（Ｈ</a:t>
            </a:r>
            <a:r>
              <a:rPr lang="en-US" altLang="ja-JP" sz="1300" b="1" u="sng" kern="100" dirty="0">
                <a:latin typeface="Meiryo UI" panose="020B0604030504040204" pitchFamily="50" charset="-128"/>
                <a:ea typeface="Meiryo UI" panose="020B0604030504040204" pitchFamily="50" charset="-128"/>
                <a:cs typeface="Meiryo UI" panose="020B0604030504040204" pitchFamily="50" charset="-128"/>
              </a:rPr>
              <a:t>23</a:t>
            </a:r>
            <a:r>
              <a:rPr lang="ja-JP" altLang="en-US" sz="1300" b="1" u="sng" kern="100" dirty="0" smtClean="0">
                <a:effectLst/>
                <a:latin typeface="Meiryo UI" panose="020B0604030504040204" pitchFamily="50" charset="-128"/>
                <a:ea typeface="Meiryo UI" panose="020B0604030504040204" pitchFamily="50" charset="-128"/>
                <a:cs typeface="Meiryo UI" panose="020B0604030504040204" pitchFamily="50" charset="-128"/>
              </a:rPr>
              <a:t>～）</a:t>
            </a:r>
          </a:p>
          <a:p>
            <a:pPr>
              <a:lnSpc>
                <a:spcPts val="1500"/>
              </a:lnSpc>
              <a:spcAft>
                <a:spcPts val="0"/>
              </a:spcAft>
            </a:pPr>
            <a:r>
              <a:rPr lang="ja-JP" altLang="en-US" sz="1300" b="1" u="sng"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300" b="1" u="sng" kern="100" dirty="0" smtClean="0">
                <a:latin typeface="Meiryo UI" panose="020B0604030504040204" pitchFamily="50" charset="-128"/>
                <a:ea typeface="Meiryo UI" panose="020B0604030504040204" pitchFamily="50" charset="-128"/>
                <a:cs typeface="Meiryo UI" panose="020B0604030504040204" pitchFamily="50" charset="-128"/>
              </a:rPr>
              <a:t>港湾施設（岸壁・物揚場・防波堤）維持管理</a:t>
            </a:r>
            <a:r>
              <a:rPr lang="ja-JP" altLang="en-US" sz="1300" b="1" u="sng" kern="100" dirty="0" smtClean="0">
                <a:effectLst/>
                <a:latin typeface="Meiryo UI" panose="020B0604030504040204" pitchFamily="50" charset="-128"/>
                <a:ea typeface="Meiryo UI" panose="020B0604030504040204" pitchFamily="50" charset="-128"/>
                <a:cs typeface="Meiryo UI" panose="020B0604030504040204" pitchFamily="50" charset="-128"/>
              </a:rPr>
              <a:t>計画書作成（Ｈ</a:t>
            </a:r>
            <a:r>
              <a:rPr lang="en-US" altLang="ja-JP" sz="1300" b="1" u="sng" kern="100" dirty="0">
                <a:latin typeface="Meiryo UI" panose="020B0604030504040204" pitchFamily="50" charset="-128"/>
                <a:ea typeface="Meiryo UI" panose="020B0604030504040204" pitchFamily="50" charset="-128"/>
                <a:cs typeface="Meiryo UI" panose="020B0604030504040204" pitchFamily="50" charset="-128"/>
              </a:rPr>
              <a:t>22</a:t>
            </a:r>
            <a:r>
              <a:rPr lang="ja-JP" altLang="en-US" sz="1300" b="1" u="sng"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r>
              <a:rPr lang="ja-JP" altLang="en-US" sz="13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◇施設の長寿命化に資する予防保全対策等を強化（</a:t>
            </a:r>
            <a:r>
              <a:rPr lang="en-US" altLang="ja-JP" sz="1300" b="1" u="sng" kern="100" dirty="0" smtClean="0">
                <a:effectLst/>
                <a:latin typeface="Meiryo UI" panose="020B0604030504040204" pitchFamily="50" charset="-128"/>
                <a:ea typeface="Meiryo UI" panose="020B0604030504040204" pitchFamily="50" charset="-128"/>
                <a:cs typeface="Meiryo UI" panose="020B0604030504040204" pitchFamily="50" charset="-128"/>
              </a:rPr>
              <a:t>H23</a:t>
            </a:r>
            <a:r>
              <a:rPr lang="ja-JP" altLang="en-US" sz="1300" b="1" u="sng" kern="100" dirty="0" smtClean="0">
                <a:effectLst/>
                <a:latin typeface="Meiryo UI" panose="020B0604030504040204" pitchFamily="50" charset="-128"/>
                <a:ea typeface="Meiryo UI" panose="020B0604030504040204" pitchFamily="50" charset="-128"/>
                <a:cs typeface="Meiryo UI" panose="020B0604030504040204" pitchFamily="50" charset="-128"/>
              </a:rPr>
              <a:t>～）</a:t>
            </a:r>
          </a:p>
          <a:p>
            <a:pPr>
              <a:lnSpc>
                <a:spcPts val="1500"/>
              </a:lnSpc>
              <a:spcAft>
                <a:spcPts val="0"/>
              </a:spcAft>
            </a:pP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rPr>
              <a:t>H22</a:t>
            </a: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300" kern="100" dirty="0">
                <a:latin typeface="Meiryo UI" panose="020B0604030504040204" pitchFamily="50" charset="-128"/>
                <a:ea typeface="Meiryo UI" panose="020B0604030504040204" pitchFamily="50" charset="-128"/>
                <a:cs typeface="Meiryo UI" panose="020B0604030504040204" pitchFamily="50" charset="-128"/>
              </a:rPr>
              <a:t>１０．５</a:t>
            </a: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億円 → </a:t>
            </a:r>
            <a:r>
              <a:rPr lang="en-US"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rPr>
              <a:t>H25</a:t>
            </a: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300" kern="100" dirty="0">
                <a:latin typeface="Meiryo UI" panose="020B0604030504040204" pitchFamily="50" charset="-128"/>
                <a:ea typeface="Meiryo UI" panose="020B0604030504040204" pitchFamily="50" charset="-128"/>
                <a:cs typeface="Meiryo UI" panose="020B0604030504040204" pitchFamily="50" charset="-128"/>
              </a:rPr>
              <a:t>１７．４</a:t>
            </a: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億円（</a:t>
            </a:r>
            <a:r>
              <a:rPr lang="ja-JP" altLang="en-US" sz="1300" kern="100" dirty="0">
                <a:latin typeface="Meiryo UI" panose="020B0604030504040204" pitchFamily="50" charset="-128"/>
                <a:ea typeface="Meiryo UI" panose="020B0604030504040204" pitchFamily="50" charset="-128"/>
                <a:cs typeface="Meiryo UI" panose="020B0604030504040204" pitchFamily="50" charset="-128"/>
              </a:rPr>
              <a:t>１．６６</a:t>
            </a: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倍増）</a:t>
            </a:r>
          </a:p>
        </p:txBody>
      </p:sp>
      <p:sp>
        <p:nvSpPr>
          <p:cNvPr id="37" name="テキスト ボックス 36"/>
          <p:cNvSpPr txBox="1"/>
          <p:nvPr/>
        </p:nvSpPr>
        <p:spPr>
          <a:xfrm>
            <a:off x="160379" y="6580520"/>
            <a:ext cx="5013929" cy="1438855"/>
          </a:xfrm>
          <a:prstGeom prst="rect">
            <a:avLst/>
          </a:prstGeom>
          <a:noFill/>
        </p:spPr>
        <p:txBody>
          <a:bodyPr wrap="square" rtlCol="0">
            <a:spAutoFit/>
          </a:bodyPr>
          <a:lstStyle/>
          <a:p>
            <a:pPr algn="just">
              <a:lnSpc>
                <a:spcPts val="1500"/>
              </a:lnSpc>
              <a:spcAft>
                <a:spcPts val="0"/>
              </a:spcAft>
            </a:pPr>
            <a:r>
              <a:rPr lang="ja-JP" altLang="en-US" sz="1300" b="1" u="sng" kern="100" dirty="0" smtClean="0">
                <a:effectLst/>
                <a:latin typeface="Meiryo UI" panose="020B0604030504040204" pitchFamily="50" charset="-128"/>
                <a:ea typeface="Meiryo UI" panose="020B0604030504040204" pitchFamily="50" charset="-128"/>
                <a:cs typeface="Meiryo UI" panose="020B0604030504040204" pitchFamily="50" charset="-128"/>
              </a:rPr>
              <a:t>◇安全に対する視点</a:t>
            </a:r>
          </a:p>
          <a:p>
            <a:pPr algn="just">
              <a:lnSpc>
                <a:spcPts val="1500"/>
              </a:lnSpc>
              <a:spcAft>
                <a:spcPts val="0"/>
              </a:spcAft>
            </a:pP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・鋼材腐食、エプロン陥没など不可視部分における不具合への対応</a:t>
            </a:r>
            <a:endParaRPr lang="en-US"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・劣化状況の評価基準の作成と適正な評価を行えるような仕組みづくり</a:t>
            </a:r>
          </a:p>
          <a:p>
            <a:pPr algn="just">
              <a:lnSpc>
                <a:spcPts val="1500"/>
              </a:lnSpc>
              <a:spcAft>
                <a:spcPts val="0"/>
              </a:spcAft>
            </a:pPr>
            <a:r>
              <a:rPr lang="ja-JP" altLang="en-US" sz="1300" b="1" u="sng" kern="100" dirty="0" smtClean="0">
                <a:effectLst/>
                <a:latin typeface="Meiryo UI" panose="020B0604030504040204" pitchFamily="50" charset="-128"/>
                <a:ea typeface="Meiryo UI" panose="020B0604030504040204" pitchFamily="50" charset="-128"/>
                <a:cs typeface="Meiryo UI" panose="020B0604030504040204" pitchFamily="50" charset="-128"/>
              </a:rPr>
              <a:t>◇効率的・効果的な維持管理に対する視点</a:t>
            </a:r>
          </a:p>
          <a:p>
            <a:pPr algn="just">
              <a:lnSpc>
                <a:spcPts val="1500"/>
              </a:lnSpc>
              <a:spcAft>
                <a:spcPts val="0"/>
              </a:spcAft>
            </a:pP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・港湾法・海岸法改正を踏まえた点検</a:t>
            </a:r>
            <a:r>
              <a:rPr lang="ja-JP" altLang="en-US" sz="1300" kern="100" dirty="0" smtClean="0">
                <a:latin typeface="Meiryo UI" panose="020B0604030504040204" pitchFamily="50" charset="-128"/>
                <a:ea typeface="Meiryo UI" panose="020B0604030504040204" pitchFamily="50" charset="-128"/>
                <a:cs typeface="Meiryo UI" panose="020B0604030504040204" pitchFamily="50" charset="-128"/>
              </a:rPr>
              <a:t>頻度の軽重</a:t>
            </a:r>
            <a:endParaRPr lang="en-US" altLang="ja-JP" sz="13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300" kern="100" dirty="0">
                <a:latin typeface="Meiryo UI" panose="020B0604030504040204" pitchFamily="50" charset="-128"/>
                <a:ea typeface="Meiryo UI" panose="020B0604030504040204" pitchFamily="50" charset="-128"/>
                <a:cs typeface="Meiryo UI" panose="020B0604030504040204" pitchFamily="50" charset="-128"/>
              </a:rPr>
              <a:t>・施設種別毎の最適な補修</a:t>
            </a:r>
            <a:r>
              <a:rPr lang="ja-JP" altLang="en-US" sz="1300" kern="100" dirty="0" smtClean="0">
                <a:latin typeface="Meiryo UI" panose="020B0604030504040204" pitchFamily="50" charset="-128"/>
                <a:ea typeface="Meiryo UI" panose="020B0604030504040204" pitchFamily="50" charset="-128"/>
                <a:cs typeface="Meiryo UI" panose="020B0604030504040204" pitchFamily="50" charset="-128"/>
              </a:rPr>
              <a:t>タイミング</a:t>
            </a:r>
            <a:endPar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・理論的、経験的劣化予測手法の精度向上</a:t>
            </a:r>
          </a:p>
        </p:txBody>
      </p:sp>
      <p:sp>
        <p:nvSpPr>
          <p:cNvPr id="38" name="テキスト ボックス 37"/>
          <p:cNvSpPr txBox="1"/>
          <p:nvPr/>
        </p:nvSpPr>
        <p:spPr>
          <a:xfrm>
            <a:off x="176078" y="8473008"/>
            <a:ext cx="4948548" cy="861774"/>
          </a:xfrm>
          <a:prstGeom prst="rect">
            <a:avLst/>
          </a:prstGeom>
          <a:noFill/>
        </p:spPr>
        <p:txBody>
          <a:bodyPr wrap="square" rtlCol="0">
            <a:spAutoFit/>
          </a:bodyPr>
          <a:lstStyle/>
          <a:p>
            <a:pPr algn="just">
              <a:lnSpc>
                <a:spcPts val="1500"/>
              </a:lnSpc>
              <a:spcAft>
                <a:spcPts val="0"/>
              </a:spcAft>
            </a:pPr>
            <a:r>
              <a:rPr lang="ja-JP" altLang="en-US" sz="1300" b="1" u="sng" kern="100" dirty="0">
                <a:latin typeface="Meiryo UI" panose="020B0604030504040204" pitchFamily="50" charset="-128"/>
                <a:ea typeface="Meiryo UI" panose="020B0604030504040204" pitchFamily="50" charset="-128"/>
                <a:cs typeface="Meiryo UI" panose="020B0604030504040204" pitchFamily="50" charset="-128"/>
              </a:rPr>
              <a:t>◇技術者の育成・確保（技術の継承</a:t>
            </a:r>
            <a:r>
              <a:rPr lang="ja-JP" altLang="en-US" sz="1300" b="1" u="sng"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300" b="1" u="sng"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300" kern="100" dirty="0" smtClean="0">
                <a:latin typeface="Meiryo UI" panose="020B0604030504040204" pitchFamily="50" charset="-128"/>
                <a:ea typeface="Meiryo UI" panose="020B0604030504040204" pitchFamily="50" charset="-128"/>
                <a:cs typeface="Meiryo UI" panose="020B0604030504040204" pitchFamily="50" charset="-128"/>
              </a:rPr>
              <a:t> ・施設の老朽化に伴う補修や更新が増加する一方、担当職員が減少</a:t>
            </a:r>
          </a:p>
          <a:p>
            <a:pPr algn="just">
              <a:lnSpc>
                <a:spcPts val="1500"/>
              </a:lnSpc>
              <a:spcAft>
                <a:spcPts val="0"/>
              </a:spcAft>
            </a:pPr>
            <a:r>
              <a:rPr lang="en-US"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300" kern="100" dirty="0" smtClean="0">
                <a:latin typeface="Meiryo UI" panose="020B0604030504040204" pitchFamily="50" charset="-128"/>
                <a:ea typeface="Meiryo UI" panose="020B0604030504040204" pitchFamily="50" charset="-128"/>
                <a:cs typeface="Meiryo UI" panose="020B0604030504040204" pitchFamily="50" charset="-128"/>
              </a:rPr>
              <a:t>・港湾、海岸業務の経験者の減少</a:t>
            </a:r>
            <a:endParaRPr lang="ja-JP"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50800" indent="-50800" algn="just">
              <a:lnSpc>
                <a:spcPts val="1500"/>
              </a:lnSpc>
              <a:spcAft>
                <a:spcPts val="0"/>
              </a:spcAft>
            </a:pPr>
            <a:r>
              <a:rPr lang="en-US"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rPr>
              <a:t>・近年、建設投資や工事件数の減少に伴い、経験を積む機会が</a:t>
            </a:r>
            <a:r>
              <a:rPr lang="ja-JP" altLang="en-US" sz="1300" kern="100" dirty="0" smtClean="0">
                <a:latin typeface="Meiryo UI" panose="020B0604030504040204" pitchFamily="50" charset="-128"/>
                <a:ea typeface="Meiryo UI" panose="020B0604030504040204" pitchFamily="50" charset="-128"/>
                <a:cs typeface="Meiryo UI" panose="020B0604030504040204" pitchFamily="50" charset="-128"/>
              </a:rPr>
              <a:t>減少</a:t>
            </a:r>
            <a:endParaRPr lang="en-US" altLang="ja-JP" sz="1300" kern="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38"/>
          <p:cNvSpPr txBox="1"/>
          <p:nvPr/>
        </p:nvSpPr>
        <p:spPr>
          <a:xfrm>
            <a:off x="5531761" y="2722934"/>
            <a:ext cx="7216499" cy="5001369"/>
          </a:xfrm>
          <a:prstGeom prst="rect">
            <a:avLst/>
          </a:prstGeom>
          <a:noFill/>
          <a:ln>
            <a:noFill/>
          </a:ln>
        </p:spPr>
        <p:txBody>
          <a:bodyPr wrap="square" rtlCol="0">
            <a:spAutoFit/>
          </a:bodyPr>
          <a:lstStyle/>
          <a:p>
            <a:pPr algn="just">
              <a:spcAft>
                <a:spcPts val="0"/>
              </a:spcAft>
            </a:pPr>
            <a:r>
              <a:rPr lang="ja-JP" altLang="en-US" sz="1100" b="1" u="sng" kern="100" dirty="0">
                <a:latin typeface="Meiryo UI" panose="020B0604030504040204" pitchFamily="50" charset="-128"/>
                <a:ea typeface="Meiryo UI" panose="020B0604030504040204" pitchFamily="50" charset="-128"/>
                <a:cs typeface="Meiryo UI" panose="020B0604030504040204" pitchFamily="50" charset="-128"/>
              </a:rPr>
              <a:t>１．</a:t>
            </a:r>
            <a:r>
              <a:rPr lang="ja-JP" altLang="ja-JP" sz="1100" b="1" u="sng" kern="100" dirty="0" smtClean="0">
                <a:effectLst/>
                <a:latin typeface="Meiryo UI" panose="020B0604030504040204" pitchFamily="50" charset="-128"/>
                <a:ea typeface="Meiryo UI" panose="020B0604030504040204" pitchFamily="50" charset="-128"/>
                <a:cs typeface="Meiryo UI" panose="020B0604030504040204" pitchFamily="50" charset="-128"/>
              </a:rPr>
              <a:t>点検、診断</a:t>
            </a:r>
            <a:r>
              <a:rPr lang="ja-JP" altLang="en-US" sz="1100" b="1" u="sng"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100" b="1" u="sng" kern="100" dirty="0" smtClean="0">
                <a:effectLst/>
                <a:latin typeface="Meiryo UI" panose="020B0604030504040204" pitchFamily="50" charset="-128"/>
                <a:ea typeface="Meiryo UI" panose="020B0604030504040204" pitchFamily="50" charset="-128"/>
                <a:cs typeface="Meiryo UI" panose="020B0604030504040204" pitchFamily="50" charset="-128"/>
              </a:rPr>
              <a:t>評価の手法や体制等の充実</a:t>
            </a:r>
            <a:endParaRPr lang="en-US" altLang="ja-JP" sz="1100" kern="100" dirty="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致命的</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な不具合を見逃さない安全の視点と施設の長寿命化を図るための確実性の視点を踏まえた手法の</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導入」</a:t>
            </a:r>
            <a:endParaRPr lang="en-US" altLang="ja-JP" sz="11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・国の基準類や他管理者の動向などを踏まえ、点検業務（点検、診断・評価）の再構築を実施</a:t>
            </a:r>
            <a:endParaRPr lang="en-US" altLang="ja-JP" sz="11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　・鋼</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構造</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施設は、開孔の有無や鋼材腐食等に着目し、潜水士による水中肉厚</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調査を継続的</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に実施</a:t>
            </a:r>
            <a:endParaRPr lang="en-US" altLang="ja-JP" sz="11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・重力式構造物は、目地部の損傷により裏込材が流出する可能性があることから、目地部の点検を重点的に実施</a:t>
            </a:r>
            <a:endParaRPr lang="en-US" altLang="ja-JP" sz="11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・目視点検においてエプロン陥没の可能性が見られた場合はレーダー探査等の空洞化調査を実施</a:t>
            </a:r>
            <a:endParaRPr lang="en-US" altLang="ja-JP" sz="1100" kern="100" dirty="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　・桟橋式上部工での塩害による鋼材腐食の進行を監視するため</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ｺﾝｸﾘｰﾄ</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中塩化物イオン濃度測定等を継続</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的に</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1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・南海トラフ巨大地震の被害想定シミュレーション結果等を踏まえ海岸保全施設の点検を</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重点化</a:t>
            </a:r>
            <a:endParaRPr lang="en-US" altLang="ja-JP" sz="11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・港湾、海岸施設における一連の点検業務内容について、港湾局内で判定会議を行い判定・評価内容等の確認を実施</a:t>
            </a:r>
            <a:endParaRPr lang="ja-JP"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b="1" u="sng" kern="100" dirty="0">
                <a:latin typeface="Meiryo UI" panose="020B0604030504040204" pitchFamily="50" charset="-128"/>
                <a:ea typeface="Meiryo UI" panose="020B0604030504040204" pitchFamily="50" charset="-128"/>
                <a:cs typeface="Meiryo UI" panose="020B0604030504040204" pitchFamily="50" charset="-128"/>
              </a:rPr>
              <a:t>２．</a:t>
            </a:r>
            <a:r>
              <a:rPr lang="ja-JP" altLang="ja-JP" sz="11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施設特性に応じた維持管理手法の体系化</a:t>
            </a:r>
            <a:r>
              <a:rPr lang="ja-JP"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維持管理手法の設定（予防保全対策の拡充、補修時期の最適化）</a:t>
            </a:r>
            <a:r>
              <a:rPr lang="ja-JP" altLang="en-US" sz="11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100" kern="100" dirty="0">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smtClean="0">
                <a:effectLst/>
                <a:latin typeface="Meiryo UI" panose="020B0604030504040204" pitchFamily="50" charset="-128"/>
                <a:ea typeface="Meiryo UI" panose="020B0604030504040204" pitchFamily="50" charset="-128"/>
                <a:cs typeface="Meiryo UI" panose="020B0604030504040204" pitchFamily="50" charset="-128"/>
              </a:rPr>
              <a:t>・鋼構造施設は、鋼材腐食や陽極消耗量の</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理論的劣化</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予測手法が確立して</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いるため予測計画型の維持管理を実施</a:t>
            </a:r>
            <a:endParaRPr lang="en-US" altLang="ja-JP" sz="11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smtClean="0">
                <a:effectLst/>
                <a:latin typeface="Meiryo UI" panose="020B0604030504040204" pitchFamily="50" charset="-128"/>
                <a:ea typeface="Meiryo UI" panose="020B0604030504040204" pitchFamily="50" charset="-128"/>
                <a:cs typeface="Meiryo UI" panose="020B0604030504040204" pitchFamily="50" charset="-128"/>
              </a:rPr>
              <a:t>上記以外で</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劣化予測手法が確立してない施設は、劣化度判定による</a:t>
            </a:r>
            <a:r>
              <a:rPr lang="ja-JP" altLang="en-US" sz="1100" kern="100" dirty="0" smtClean="0">
                <a:effectLst/>
                <a:latin typeface="Meiryo UI" panose="020B0604030504040204" pitchFamily="50" charset="-128"/>
                <a:ea typeface="Meiryo UI" panose="020B0604030504040204" pitchFamily="50" charset="-128"/>
                <a:cs typeface="Meiryo UI" panose="020B0604030504040204" pitchFamily="50" charset="-128"/>
              </a:rPr>
              <a:t>状態監視型の維持</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管理を実施</a:t>
            </a:r>
            <a:endPar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indent="101600" algn="just">
              <a:spcAft>
                <a:spcPts val="0"/>
              </a:spcAft>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更新の考え方（更新時期の最適化）</a:t>
            </a:r>
            <a:r>
              <a:rPr lang="ja-JP" altLang="en-US" sz="11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100" kern="100" dirty="0" smtClean="0">
              <a:latin typeface="Meiryo UI" panose="020B0604030504040204" pitchFamily="50" charset="-128"/>
              <a:ea typeface="Meiryo UI" panose="020B0604030504040204" pitchFamily="50" charset="-128"/>
              <a:cs typeface="Meiryo UI" panose="020B0604030504040204" pitchFamily="50" charset="-128"/>
            </a:endParaRPr>
          </a:p>
          <a:p>
            <a:pPr indent="101600" algn="just">
              <a:spcAft>
                <a:spcPts val="0"/>
              </a:spcAft>
            </a:pP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・適切な維持管理のもと基本的には補修を繰り返すが耐震基準等の見直しによる既存不適格や部材</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毎</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に補修を行うよりも</a:t>
            </a:r>
            <a:endParaRPr lang="en-US" altLang="ja-JP" sz="1100" kern="100" dirty="0" smtClean="0">
              <a:latin typeface="Meiryo UI" panose="020B0604030504040204" pitchFamily="50" charset="-128"/>
              <a:ea typeface="Meiryo UI" panose="020B0604030504040204" pitchFamily="50" charset="-128"/>
              <a:cs typeface="Meiryo UI" panose="020B0604030504040204" pitchFamily="50" charset="-128"/>
            </a:endParaRPr>
          </a:p>
          <a:p>
            <a:pPr indent="101600" algn="just">
              <a:spcAft>
                <a:spcPts val="0"/>
              </a:spcAft>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経済的な場合などは更新を実施</a:t>
            </a:r>
            <a:endParaRPr lang="en-US" altLang="ja-JP" sz="1100" kern="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u="sng" kern="100" dirty="0" smtClean="0">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３</a:t>
            </a:r>
            <a:r>
              <a:rPr lang="ja-JP" altLang="en-US" sz="1100" b="1" u="sng" kern="100" dirty="0">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a:t>
            </a:r>
            <a:r>
              <a:rPr lang="ja-JP" altLang="en-US" sz="1100" b="1" u="sng" kern="100" dirty="0" smtClean="0">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重点化指標・優先順位の設定</a:t>
            </a:r>
            <a:endParaRPr lang="en-US" altLang="ja-JP" sz="1100" b="1" u="sng" kern="100" dirty="0" smtClean="0">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r>
              <a:rPr lang="ja-JP" altLang="en-US" sz="1100" dirty="0" smtClean="0">
                <a:latin typeface="Meiryo UI" pitchFamily="50" charset="-128"/>
                <a:ea typeface="Meiryo UI" pitchFamily="50" charset="-128"/>
                <a:cs typeface="Meiryo UI" pitchFamily="50" charset="-128"/>
                <a:sym typeface="Wingdings" panose="05000000000000000000" pitchFamily="2" charset="2"/>
              </a:rPr>
              <a:t>　・健全度の低い施設並びに社会的影響度の高い施設などから優先度を設定</a:t>
            </a:r>
            <a:endParaRPr lang="en-US" altLang="ja-JP" sz="1100" dirty="0">
              <a:latin typeface="Meiryo UI" pitchFamily="50" charset="-128"/>
              <a:ea typeface="Meiryo UI" pitchFamily="50" charset="-128"/>
              <a:cs typeface="Meiryo UI" pitchFamily="50" charset="-128"/>
              <a:sym typeface="Wingdings" panose="05000000000000000000" pitchFamily="2" charset="2"/>
            </a:endParaRPr>
          </a:p>
          <a:p>
            <a:r>
              <a:rPr lang="ja-JP" altLang="en-US" sz="1100" dirty="0" smtClean="0">
                <a:latin typeface="Meiryo UI" pitchFamily="50" charset="-128"/>
                <a:ea typeface="Meiryo UI" pitchFamily="50" charset="-128"/>
                <a:cs typeface="Meiryo UI" pitchFamily="50" charset="-128"/>
                <a:sym typeface="Wingdings" panose="05000000000000000000" pitchFamily="2" charset="2"/>
              </a:rPr>
              <a:t>　　　■災害</a:t>
            </a:r>
            <a:r>
              <a:rPr lang="ja-JP" altLang="en-US" sz="1100" dirty="0">
                <a:latin typeface="Meiryo UI" pitchFamily="50" charset="-128"/>
                <a:ea typeface="Meiryo UI" pitchFamily="50" charset="-128"/>
                <a:cs typeface="Meiryo UI" pitchFamily="50" charset="-128"/>
                <a:sym typeface="Wingdings" panose="05000000000000000000" pitchFamily="2" charset="2"/>
              </a:rPr>
              <a:t>発生後の緊急物資輸送に重要な役割を</a:t>
            </a:r>
            <a:r>
              <a:rPr lang="ja-JP" altLang="en-US" sz="1100" dirty="0" smtClean="0">
                <a:latin typeface="Meiryo UI" pitchFamily="50" charset="-128"/>
                <a:ea typeface="Meiryo UI" pitchFamily="50" charset="-128"/>
                <a:cs typeface="Meiryo UI" pitchFamily="50" charset="-128"/>
                <a:sym typeface="Wingdings" panose="05000000000000000000" pitchFamily="2" charset="2"/>
              </a:rPr>
              <a:t>果たす耐震</a:t>
            </a:r>
            <a:r>
              <a:rPr lang="ja-JP" altLang="en-US" sz="1100" dirty="0">
                <a:latin typeface="Meiryo UI" pitchFamily="50" charset="-128"/>
                <a:ea typeface="Meiryo UI" pitchFamily="50" charset="-128"/>
                <a:cs typeface="Meiryo UI" pitchFamily="50" charset="-128"/>
                <a:sym typeface="Wingdings" panose="05000000000000000000" pitchFamily="2" charset="2"/>
              </a:rPr>
              <a:t>強化</a:t>
            </a:r>
            <a:r>
              <a:rPr lang="ja-JP" altLang="en-US" sz="1100" dirty="0" smtClean="0">
                <a:latin typeface="Meiryo UI" pitchFamily="50" charset="-128"/>
                <a:ea typeface="Meiryo UI" pitchFamily="50" charset="-128"/>
                <a:cs typeface="Meiryo UI" pitchFamily="50" charset="-128"/>
                <a:sym typeface="Wingdings" panose="05000000000000000000" pitchFamily="2" charset="2"/>
              </a:rPr>
              <a:t>岸壁、取扱貨物量等の多い主力岸壁など</a:t>
            </a:r>
            <a:endParaRPr lang="en-US" altLang="ja-JP" sz="1100" dirty="0">
              <a:latin typeface="Meiryo UI" pitchFamily="50" charset="-128"/>
              <a:ea typeface="Meiryo UI" pitchFamily="50" charset="-128"/>
              <a:cs typeface="Meiryo UI" pitchFamily="50" charset="-128"/>
              <a:sym typeface="Wingdings" panose="05000000000000000000" pitchFamily="2" charset="2"/>
            </a:endParaRPr>
          </a:p>
          <a:p>
            <a:r>
              <a:rPr lang="ja-JP" altLang="en-US" sz="1100" dirty="0">
                <a:latin typeface="Meiryo UI" pitchFamily="50" charset="-128"/>
                <a:ea typeface="Meiryo UI" pitchFamily="50" charset="-128"/>
                <a:cs typeface="Meiryo UI" pitchFamily="50" charset="-128"/>
                <a:sym typeface="Wingdings" panose="05000000000000000000" pitchFamily="2" charset="2"/>
              </a:rPr>
              <a:t>　</a:t>
            </a:r>
            <a:r>
              <a:rPr lang="ja-JP" altLang="en-US" sz="1100" dirty="0" smtClean="0">
                <a:latin typeface="Meiryo UI" pitchFamily="50" charset="-128"/>
                <a:ea typeface="Meiryo UI" pitchFamily="50" charset="-128"/>
                <a:cs typeface="Meiryo UI" pitchFamily="50" charset="-128"/>
                <a:sym typeface="Wingdings" panose="05000000000000000000" pitchFamily="2" charset="2"/>
              </a:rPr>
              <a:t>　　■災害</a:t>
            </a:r>
            <a:r>
              <a:rPr lang="ja-JP" altLang="en-US" sz="1100" dirty="0">
                <a:latin typeface="Meiryo UI" pitchFamily="50" charset="-128"/>
                <a:ea typeface="Meiryo UI" pitchFamily="50" charset="-128"/>
                <a:cs typeface="Meiryo UI" pitchFamily="50" charset="-128"/>
                <a:sym typeface="Wingdings" panose="05000000000000000000" pitchFamily="2" charset="2"/>
              </a:rPr>
              <a:t>時</a:t>
            </a:r>
            <a:r>
              <a:rPr lang="ja-JP" altLang="en-US" sz="1100" dirty="0" smtClean="0">
                <a:latin typeface="Meiryo UI" pitchFamily="50" charset="-128"/>
                <a:ea typeface="Meiryo UI" pitchFamily="50" charset="-128"/>
                <a:cs typeface="Meiryo UI" pitchFamily="50" charset="-128"/>
                <a:sym typeface="Wingdings" panose="05000000000000000000" pitchFamily="2" charset="2"/>
              </a:rPr>
              <a:t>に周辺地域へ甚大な被害を及ぼす懸念のあるコンビナート地区の護岸及び廃棄物護岸</a:t>
            </a:r>
            <a:r>
              <a:rPr lang="ja-JP" altLang="en-US" sz="1100" dirty="0">
                <a:latin typeface="Meiryo UI" pitchFamily="50" charset="-128"/>
                <a:ea typeface="Meiryo UI" pitchFamily="50" charset="-128"/>
                <a:cs typeface="Meiryo UI" pitchFamily="50" charset="-128"/>
                <a:sym typeface="Wingdings" panose="05000000000000000000" pitchFamily="2" charset="2"/>
              </a:rPr>
              <a:t>　</a:t>
            </a:r>
            <a:r>
              <a:rPr lang="ja-JP" altLang="en-US" sz="1100" dirty="0" smtClean="0">
                <a:latin typeface="Meiryo UI" pitchFamily="50" charset="-128"/>
                <a:ea typeface="Meiryo UI" pitchFamily="50" charset="-128"/>
                <a:cs typeface="Meiryo UI" pitchFamily="50" charset="-128"/>
                <a:sym typeface="Wingdings" panose="05000000000000000000" pitchFamily="2" charset="2"/>
              </a:rPr>
              <a:t>　</a:t>
            </a:r>
            <a:endParaRPr lang="en-US" altLang="ja-JP" sz="1100" dirty="0" smtClean="0">
              <a:latin typeface="Meiryo UI" pitchFamily="50" charset="-128"/>
              <a:ea typeface="Meiryo UI" pitchFamily="50" charset="-128"/>
              <a:cs typeface="Meiryo UI" pitchFamily="50" charset="-128"/>
              <a:sym typeface="Wingdings" panose="05000000000000000000" pitchFamily="2" charset="2"/>
            </a:endParaRPr>
          </a:p>
          <a:p>
            <a:r>
              <a:rPr lang="ja-JP" altLang="en-US" sz="1100" dirty="0">
                <a:latin typeface="Meiryo UI" pitchFamily="50" charset="-128"/>
                <a:ea typeface="Meiryo UI" pitchFamily="50" charset="-128"/>
                <a:cs typeface="Meiryo UI" pitchFamily="50" charset="-128"/>
                <a:sym typeface="Wingdings" panose="05000000000000000000" pitchFamily="2" charset="2"/>
              </a:rPr>
              <a:t>　</a:t>
            </a:r>
            <a:r>
              <a:rPr lang="ja-JP" altLang="en-US" sz="1100" dirty="0" smtClean="0">
                <a:latin typeface="Meiryo UI" pitchFamily="50" charset="-128"/>
                <a:ea typeface="Meiryo UI" pitchFamily="50" charset="-128"/>
                <a:cs typeface="Meiryo UI" pitchFamily="50" charset="-128"/>
                <a:sym typeface="Wingdings" panose="05000000000000000000" pitchFamily="2" charset="2"/>
              </a:rPr>
              <a:t>　　■背後地盤高</a:t>
            </a:r>
            <a:r>
              <a:rPr lang="ja-JP" altLang="en-US" sz="1100" dirty="0">
                <a:latin typeface="Meiryo UI" pitchFamily="50" charset="-128"/>
                <a:ea typeface="Meiryo UI" pitchFamily="50" charset="-128"/>
                <a:cs typeface="Meiryo UI" pitchFamily="50" charset="-128"/>
                <a:sym typeface="Wingdings" panose="05000000000000000000" pitchFamily="2" charset="2"/>
              </a:rPr>
              <a:t>が低く、浸水被害が</a:t>
            </a:r>
            <a:r>
              <a:rPr lang="ja-JP" altLang="en-US" sz="1100" dirty="0" smtClean="0">
                <a:latin typeface="Meiryo UI" pitchFamily="50" charset="-128"/>
                <a:ea typeface="Meiryo UI" pitchFamily="50" charset="-128"/>
                <a:cs typeface="Meiryo UI" pitchFamily="50" charset="-128"/>
                <a:sym typeface="Wingdings" panose="05000000000000000000" pitchFamily="2" charset="2"/>
              </a:rPr>
              <a:t>大きい防潮堤や背後地が人口密集地である防潮堤</a:t>
            </a:r>
            <a:endParaRPr lang="en-US" altLang="ja-JP" sz="1100" dirty="0">
              <a:latin typeface="Meiryo UI" pitchFamily="50" charset="-128"/>
              <a:ea typeface="Meiryo UI" pitchFamily="50" charset="-128"/>
              <a:cs typeface="Meiryo UI" pitchFamily="50" charset="-128"/>
              <a:sym typeface="Wingdings" panose="05000000000000000000" pitchFamily="2" charset="2"/>
            </a:endParaRPr>
          </a:p>
          <a:p>
            <a:r>
              <a:rPr lang="ja-JP" altLang="en-US" sz="1100" dirty="0" smtClean="0">
                <a:latin typeface="Meiryo UI" pitchFamily="50" charset="-128"/>
                <a:ea typeface="Meiryo UI" pitchFamily="50" charset="-128"/>
                <a:cs typeface="Meiryo UI" pitchFamily="50" charset="-128"/>
                <a:sym typeface="Wingdings" panose="05000000000000000000" pitchFamily="2" charset="2"/>
              </a:rPr>
              <a:t>　　　■南海トラフ巨大地震の被害想定シミュレーション結果等による被害が大きい地域</a:t>
            </a:r>
            <a:endParaRPr lang="en-US" altLang="ja-JP" sz="1100" dirty="0">
              <a:latin typeface="Meiryo UI" pitchFamily="50" charset="-128"/>
              <a:ea typeface="Meiryo UI" pitchFamily="50" charset="-128"/>
              <a:cs typeface="Meiryo UI" pitchFamily="50" charset="-128"/>
              <a:sym typeface="Wingdings" panose="05000000000000000000" pitchFamily="2" charset="2"/>
            </a:endParaRPr>
          </a:p>
          <a:p>
            <a:pPr algn="just">
              <a:spcAft>
                <a:spcPts val="0"/>
              </a:spcAft>
            </a:pPr>
            <a:r>
              <a:rPr lang="en-US" altLang="ja-JP" sz="1100" b="1" u="sng" kern="10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100" b="1" u="sng" kern="1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1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日常的な維持管理の着実な実践</a:t>
            </a:r>
            <a:endPar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kern="100" dirty="0" smtClean="0">
                <a:effectLst/>
                <a:latin typeface="Meiryo UI" panose="020B0604030504040204" pitchFamily="50" charset="-128"/>
                <a:ea typeface="Meiryo UI" panose="020B0604030504040204" pitchFamily="50" charset="-128"/>
                <a:cs typeface="Meiryo UI" panose="020B0604030504040204" pitchFamily="50" charset="-128"/>
              </a:rPr>
              <a:t>　・日常パトロール（巡視）の実施による不具合箇所等の早期発見、施設の不法または不正な使用防止の徹底</a:t>
            </a:r>
            <a:endPar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・直営作業等により「劣化を抑制」する細やかな維持管理・修繕作業を計画的に推進（直営作業の強化）</a:t>
            </a:r>
            <a:endPar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b="1" u="sng" kern="100" dirty="0" smtClean="0">
                <a:latin typeface="Meiryo UI" panose="020B0604030504040204" pitchFamily="50" charset="-128"/>
                <a:ea typeface="Meiryo UI" panose="020B0604030504040204" pitchFamily="50" charset="-128"/>
                <a:cs typeface="Meiryo UI" panose="020B0604030504040204" pitchFamily="50" charset="-128"/>
              </a:rPr>
              <a:t>５</a:t>
            </a:r>
            <a:r>
              <a:rPr lang="ja-JP" altLang="en-US" sz="1100" b="1" u="sng" kern="1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100" b="1" u="sng" kern="100" dirty="0" smtClean="0">
                <a:effectLst/>
                <a:latin typeface="Meiryo UI" panose="020B0604030504040204" pitchFamily="50" charset="-128"/>
                <a:ea typeface="Meiryo UI" panose="020B0604030504040204" pitchFamily="50" charset="-128"/>
                <a:cs typeface="Meiryo UI" panose="020B0604030504040204" pitchFamily="50" charset="-128"/>
              </a:rPr>
              <a:t>維持管理を見通した新設工事上</a:t>
            </a:r>
            <a:r>
              <a:rPr lang="ja-JP" altLang="en-US" sz="1100" b="1" u="sng" kern="100" dirty="0" smtClean="0">
                <a:effectLst/>
                <a:latin typeface="Meiryo UI" panose="020B0604030504040204" pitchFamily="50" charset="-128"/>
                <a:ea typeface="Meiryo UI" panose="020B0604030504040204" pitchFamily="50" charset="-128"/>
                <a:cs typeface="Meiryo UI" panose="020B0604030504040204" pitchFamily="50" charset="-128"/>
              </a:rPr>
              <a:t>の工夫、新たな技術、材料、工法の活用と促進策</a:t>
            </a:r>
            <a:r>
              <a:rPr lang="ja-JP"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　</a:t>
            </a:r>
          </a:p>
          <a:p>
            <a:pPr algn="just">
              <a:spcAft>
                <a:spcPts val="0"/>
              </a:spcAft>
            </a:pPr>
            <a:r>
              <a:rPr lang="ja-JP" altLang="en-US" sz="1100" kern="100" dirty="0" smtClean="0">
                <a:effectLst/>
                <a:latin typeface="Meiryo UI" panose="020B0604030504040204" pitchFamily="50" charset="-128"/>
                <a:ea typeface="Meiryo UI" panose="020B0604030504040204" pitchFamily="50" charset="-128"/>
                <a:cs typeface="Meiryo UI" panose="020B0604030504040204" pitchFamily="50" charset="-128"/>
              </a:rPr>
              <a:t>　・桟橋式上部工の点検孔や点検足場等の設置など、維持管理がしやすい構造の採用を検討</a:t>
            </a:r>
            <a:endPar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・コンクリート中の鋼材に腐食が生じないよう、耐腐食性の高い鋼材（エポキシ樹脂塗装鉄筋等）等の使用を検討</a:t>
            </a:r>
            <a:endParaRPr lang="en-US" altLang="ja-JP" sz="11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・点検・診断・モニタリングの効率化技術（不可視部分の点検）の導入を検討</a:t>
            </a:r>
            <a:r>
              <a:rPr lang="ja-JP" altLang="ja-JP" sz="1100" b="1"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b="1"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テキスト ボックス 41"/>
          <p:cNvSpPr txBox="1"/>
          <p:nvPr/>
        </p:nvSpPr>
        <p:spPr>
          <a:xfrm>
            <a:off x="5540969" y="7971707"/>
            <a:ext cx="7660053" cy="1561966"/>
          </a:xfrm>
          <a:prstGeom prst="rect">
            <a:avLst/>
          </a:prstGeom>
          <a:noFill/>
        </p:spPr>
        <p:txBody>
          <a:bodyPr wrap="square" rtlCol="0">
            <a:spAutoFit/>
          </a:bodyPr>
          <a:lstStyle/>
          <a:p>
            <a:r>
              <a:rPr lang="ja-JP" altLang="en-US" sz="1100" b="1" u="sng" kern="100" dirty="0">
                <a:latin typeface="Meiryo UI" panose="020B0604030504040204" pitchFamily="50" charset="-128"/>
                <a:ea typeface="Meiryo UI" panose="020B0604030504040204" pitchFamily="50" charset="-128"/>
                <a:cs typeface="Meiryo UI" panose="020B0604030504040204" pitchFamily="50" charset="-128"/>
              </a:rPr>
              <a:t>１．</a:t>
            </a:r>
            <a:r>
              <a:rPr lang="ja-JP" altLang="ja-JP" sz="1100" b="1" u="sng" kern="100" dirty="0" smtClean="0">
                <a:effectLst/>
                <a:latin typeface="Meiryo UI" panose="020B0604030504040204" pitchFamily="50" charset="-128"/>
                <a:ea typeface="Meiryo UI" panose="020B0604030504040204" pitchFamily="50" charset="-128"/>
                <a:cs typeface="Meiryo UI" panose="020B0604030504040204" pitchFamily="50" charset="-128"/>
              </a:rPr>
              <a:t>人材の育成と確保、技術力の向上と継承</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・港湾</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局内での維持管理講習会の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実施など研修制度の充実、</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国・他管理者との意見交換、（独）港湾空港技術</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研究所</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への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技術的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相談</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、国</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が</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行う維持管理</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研修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等への参加など、技術力向上に関する取り組みを実施</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930400" indent="-1930400" algn="just">
              <a:lnSpc>
                <a:spcPts val="1500"/>
              </a:lnSpc>
              <a:spcAft>
                <a:spcPts val="0"/>
              </a:spcAft>
            </a:pPr>
            <a:r>
              <a:rPr lang="ja-JP" altLang="en-US" sz="1100" b="1" u="sng" kern="100" dirty="0" smtClean="0">
                <a:latin typeface="Meiryo UI" panose="020B0604030504040204" pitchFamily="50" charset="-128"/>
                <a:ea typeface="Meiryo UI" panose="020B0604030504040204" pitchFamily="50" charset="-128"/>
                <a:cs typeface="Meiryo UI" panose="020B0604030504040204" pitchFamily="50" charset="-128"/>
              </a:rPr>
              <a:t>２</a:t>
            </a:r>
            <a:r>
              <a:rPr lang="ja-JP" altLang="en-US" sz="1100" b="1" u="sng" kern="1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100" b="1" u="sng" kern="100" dirty="0" smtClean="0">
                <a:effectLst/>
                <a:latin typeface="Meiryo UI" panose="020B0604030504040204" pitchFamily="50" charset="-128"/>
                <a:ea typeface="Meiryo UI" panose="020B0604030504040204" pitchFamily="50" charset="-128"/>
                <a:cs typeface="Meiryo UI" panose="020B0604030504040204" pitchFamily="50" charset="-128"/>
              </a:rPr>
              <a:t>現場や地域を重視した維持管理の実践</a:t>
            </a:r>
            <a:endParaRPr lang="en-US" altLang="ja-JP" sz="1100" b="1" u="sng"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1930400" indent="-1930400" algn="just">
              <a:lnSpc>
                <a:spcPts val="1500"/>
              </a:lnSpc>
              <a:spcAft>
                <a:spcPts val="0"/>
              </a:spcAft>
            </a:pP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　・「地域維持管理プラットフォーム」を活用することで、近隣大学と連携し港湾・海岸施設の適切な維持管理をはじめとした、各</a:t>
            </a:r>
            <a:endParaRPr lang="en-US" altLang="ja-JP" sz="11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1930400" indent="-1930400" algn="just">
              <a:lnSpc>
                <a:spcPts val="1500"/>
              </a:lnSpc>
              <a:spcAft>
                <a:spcPts val="0"/>
              </a:spcAft>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所技術的課題解決等に向けた取り組みを検討</a:t>
            </a:r>
            <a:endPar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100" b="1" u="sng" kern="100" dirty="0" smtClean="0">
                <a:latin typeface="Meiryo UI" panose="020B0604030504040204" pitchFamily="50" charset="-128"/>
                <a:ea typeface="Meiryo UI" panose="020B0604030504040204" pitchFamily="50" charset="-128"/>
                <a:cs typeface="Meiryo UI" panose="020B0604030504040204" pitchFamily="50" charset="-128"/>
              </a:rPr>
              <a:t>３</a:t>
            </a:r>
            <a:r>
              <a:rPr lang="ja-JP" altLang="en-US" sz="1100" b="1" u="sng" kern="1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100" b="1" u="sng" kern="100" dirty="0" smtClean="0">
                <a:effectLst/>
                <a:latin typeface="Meiryo UI" panose="020B0604030504040204" pitchFamily="50" charset="-128"/>
                <a:ea typeface="Meiryo UI" panose="020B0604030504040204" pitchFamily="50" charset="-128"/>
                <a:cs typeface="Meiryo UI" panose="020B0604030504040204" pitchFamily="50" charset="-128"/>
              </a:rPr>
              <a:t>維持管理業務の</a:t>
            </a:r>
            <a:r>
              <a:rPr lang="ja-JP" altLang="ja-JP" sz="11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改善</a:t>
            </a:r>
            <a:r>
              <a:rPr lang="ja-JP" altLang="en-US" sz="1100" b="1" u="sng" kern="100" dirty="0">
                <a:latin typeface="Meiryo UI" panose="020B0604030504040204" pitchFamily="50" charset="-128"/>
                <a:ea typeface="Meiryo UI" panose="020B0604030504040204" pitchFamily="50" charset="-128"/>
                <a:cs typeface="Meiryo UI" panose="020B0604030504040204" pitchFamily="50" charset="-128"/>
              </a:rPr>
              <a:t>等</a:t>
            </a:r>
            <a:endParaRPr lang="en-US" altLang="ja-JP" sz="1100" b="1" u="sng"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100" kern="100" dirty="0" smtClean="0">
                <a:effectLst/>
                <a:latin typeface="Meiryo UI" panose="020B0604030504040204" pitchFamily="50" charset="-128"/>
                <a:ea typeface="Meiryo UI" panose="020B0604030504040204" pitchFamily="50" charset="-128"/>
                <a:cs typeface="Meiryo UI" panose="020B0604030504040204" pitchFamily="50" charset="-128"/>
              </a:rPr>
              <a:t>　・府民に港湾・海岸施設の役割や魅力などの情報発信を行う取り組みを継続して実施</a:t>
            </a:r>
            <a:r>
              <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smtClean="0">
                <a:effectLst/>
                <a:latin typeface="Meiryo UI" panose="020B0604030504040204" pitchFamily="50" charset="-128"/>
                <a:ea typeface="Meiryo UI" panose="020B0604030504040204" pitchFamily="50" charset="-128"/>
                <a:cs typeface="Meiryo UI" panose="020B0604030504040204" pitchFamily="50" charset="-128"/>
              </a:rPr>
              <a:t>海岸（磯浜）見学会など</a:t>
            </a:r>
            <a:r>
              <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a:t>
            </a:r>
          </a:p>
        </p:txBody>
      </p:sp>
      <p:sp>
        <p:nvSpPr>
          <p:cNvPr id="66" name="正方形/長方形 65"/>
          <p:cNvSpPr/>
          <p:nvPr/>
        </p:nvSpPr>
        <p:spPr>
          <a:xfrm>
            <a:off x="573895" y="3107552"/>
            <a:ext cx="1956317" cy="1405015"/>
          </a:xfrm>
          <a:prstGeom prst="rect">
            <a:avLst/>
          </a:prstGeom>
          <a:solidFill>
            <a:srgbClr val="002060"/>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kumimoji="1" lang="ja-JP" altLang="en-US" sz="900" dirty="0" smtClean="0"/>
              <a:t>桟橋式上部工の鉄筋露出状況</a:t>
            </a:r>
            <a:endParaRPr kumimoji="1" lang="ja-JP" altLang="en-US" sz="900" dirty="0"/>
          </a:p>
        </p:txBody>
      </p:sp>
      <p:pic>
        <p:nvPicPr>
          <p:cNvPr id="67" name="図 66"/>
          <p:cNvPicPr>
            <a:picLocks noChangeAspect="1"/>
          </p:cNvPicPr>
          <p:nvPr/>
        </p:nvPicPr>
        <p:blipFill rotWithShape="1">
          <a:blip r:embed="rId3" cstate="print">
            <a:extLst>
              <a:ext uri="{28A0092B-C50C-407E-A947-70E740481C1C}">
                <a14:useLocalDpi xmlns:a14="http://schemas.microsoft.com/office/drawing/2010/main" val="0"/>
              </a:ext>
            </a:extLst>
          </a:blip>
          <a:srcRect l="12906" t="4711" r="5792" b="27761"/>
          <a:stretch/>
        </p:blipFill>
        <p:spPr>
          <a:xfrm>
            <a:off x="612743" y="3160205"/>
            <a:ext cx="1856877" cy="1156713"/>
          </a:xfrm>
          <a:prstGeom prst="rect">
            <a:avLst/>
          </a:prstGeom>
          <a:ln w="19050">
            <a:noFill/>
          </a:ln>
        </p:spPr>
      </p:pic>
      <p:sp>
        <p:nvSpPr>
          <p:cNvPr id="68" name="正方形/長方形 67"/>
          <p:cNvSpPr/>
          <p:nvPr/>
        </p:nvSpPr>
        <p:spPr>
          <a:xfrm>
            <a:off x="2833286" y="3109954"/>
            <a:ext cx="1911330" cy="1402613"/>
          </a:xfrm>
          <a:prstGeom prst="rect">
            <a:avLst/>
          </a:prstGeom>
          <a:solidFill>
            <a:srgbClr val="002060"/>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ja-JP" altLang="en-US" sz="900" dirty="0" smtClean="0"/>
              <a:t>海岸</a:t>
            </a:r>
            <a:r>
              <a:rPr lang="ja-JP" altLang="en-US" sz="900" dirty="0"/>
              <a:t>防潮堤</a:t>
            </a:r>
            <a:r>
              <a:rPr kumimoji="1" lang="ja-JP" altLang="en-US" sz="900" dirty="0" smtClean="0"/>
              <a:t>の鉄筋露出状況</a:t>
            </a:r>
            <a:endParaRPr kumimoji="1" lang="ja-JP" altLang="en-US" sz="900" dirty="0"/>
          </a:p>
        </p:txBody>
      </p:sp>
      <p:pic>
        <p:nvPicPr>
          <p:cNvPr id="69" name="図 68" descr="貝掛１"/>
          <p:cNvPicPr/>
          <p:nvPr/>
        </p:nvPicPr>
        <p:blipFill>
          <a:blip r:embed="rId4">
            <a:extLst>
              <a:ext uri="{28A0092B-C50C-407E-A947-70E740481C1C}">
                <a14:useLocalDpi xmlns:a14="http://schemas.microsoft.com/office/drawing/2010/main" val="0"/>
              </a:ext>
            </a:extLst>
          </a:blip>
          <a:srcRect/>
          <a:stretch>
            <a:fillRect/>
          </a:stretch>
        </p:blipFill>
        <p:spPr bwMode="auto">
          <a:xfrm>
            <a:off x="2872407" y="3173551"/>
            <a:ext cx="1812419" cy="1143368"/>
          </a:xfrm>
          <a:prstGeom prst="rect">
            <a:avLst/>
          </a:prstGeom>
          <a:noFill/>
          <a:ln>
            <a:noFill/>
          </a:ln>
        </p:spPr>
      </p:pic>
    </p:spTree>
    <p:extLst>
      <p:ext uri="{BB962C8B-B14F-4D97-AF65-F5344CB8AC3E}">
        <p14:creationId xmlns:p14="http://schemas.microsoft.com/office/powerpoint/2010/main" val="35823240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A9F2E74B89BA4499CB1BEF8348AA80B" ma:contentTypeVersion="0" ma:contentTypeDescription="新しいドキュメントを作成します。" ma:contentTypeScope="" ma:versionID="6a2a72e2d454aba72df80c79ecd9f829">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9DB8012C-3597-4BDB-9E7E-752DCBA019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D6AAAD5D-4039-45FA-87EC-77E6408B953B}">
  <ds:schemaRefs>
    <ds:schemaRef ds:uri="http://schemas.microsoft.com/sharepoint/v3/contenttype/forms"/>
  </ds:schemaRefs>
</ds:datastoreItem>
</file>

<file path=customXml/itemProps3.xml><?xml version="1.0" encoding="utf-8"?>
<ds:datastoreItem xmlns:ds="http://schemas.openxmlformats.org/officeDocument/2006/customXml" ds:itemID="{EC6963DB-1073-449B-AA3B-B74B9EB96411}">
  <ds:schemaRefs>
    <ds:schemaRef ds:uri="http://purl.org/dc/elements/1.1/"/>
    <ds:schemaRef ds:uri="http://purl.org/dc/dcmitype/"/>
    <ds:schemaRef ds:uri="http://purl.org/dc/terms/"/>
    <ds:schemaRef ds:uri="http://schemas.microsoft.com/office/2006/documentManagement/types"/>
    <ds:schemaRef ds:uri="http://schemas.microsoft.com/office/2006/metadata/propertie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3648</TotalTime>
  <Words>538</Words>
  <Application>Microsoft Office PowerPoint</Application>
  <PresentationFormat>A3 297x420 mm</PresentationFormat>
  <Paragraphs>77</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大井祥之</dc:creator>
  <cp:lastModifiedBy>大井　祥之</cp:lastModifiedBy>
  <cp:revision>194</cp:revision>
  <cp:lastPrinted>2015-02-16T02:54:10Z</cp:lastPrinted>
  <dcterms:created xsi:type="dcterms:W3CDTF">2014-06-30T08:21:43Z</dcterms:created>
  <dcterms:modified xsi:type="dcterms:W3CDTF">2015-02-16T02:54:11Z</dcterms:modified>
</cp:coreProperties>
</file>