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FFCC"/>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74" y="120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D0377C93-8EA0-4184-8F41-164D22D7D286}" type="datetimeFigureOut">
              <a:rPr kumimoji="1" lang="ja-JP" altLang="en-US" smtClean="0"/>
              <a:t>2015/2/16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E1EDBB45-66A0-4B38-96B1-1C54612D89B7}" type="slidenum">
              <a:rPr kumimoji="1" lang="ja-JP" altLang="en-US" smtClean="0"/>
              <a:t>‹#›</a:t>
            </a:fld>
            <a:endParaRPr kumimoji="1" lang="ja-JP" altLang="en-US"/>
          </a:p>
        </p:txBody>
      </p:sp>
    </p:spTree>
    <p:extLst>
      <p:ext uri="{BB962C8B-B14F-4D97-AF65-F5344CB8AC3E}">
        <p14:creationId xmlns:p14="http://schemas.microsoft.com/office/powerpoint/2010/main" val="31466313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EDBB45-66A0-4B38-96B1-1C54612D89B7}" type="slidenum">
              <a:rPr kumimoji="1" lang="ja-JP" altLang="en-US" smtClean="0"/>
              <a:t>1</a:t>
            </a:fld>
            <a:endParaRPr kumimoji="1" lang="ja-JP" altLang="en-US"/>
          </a:p>
        </p:txBody>
      </p:sp>
    </p:spTree>
    <p:extLst>
      <p:ext uri="{BB962C8B-B14F-4D97-AF65-F5344CB8AC3E}">
        <p14:creationId xmlns:p14="http://schemas.microsoft.com/office/powerpoint/2010/main" val="1932641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424568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95222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60261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319219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894931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15633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756101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30430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537143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41631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4174763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560902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角丸四角形 49"/>
          <p:cNvSpPr/>
          <p:nvPr/>
        </p:nvSpPr>
        <p:spPr>
          <a:xfrm>
            <a:off x="3974659" y="5903775"/>
            <a:ext cx="5157119" cy="882771"/>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角丸四角形 47"/>
          <p:cNvSpPr/>
          <p:nvPr/>
        </p:nvSpPr>
        <p:spPr>
          <a:xfrm>
            <a:off x="3967358" y="1598677"/>
            <a:ext cx="5166326" cy="4114800"/>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p:cNvSpPr txBox="1"/>
          <p:nvPr/>
        </p:nvSpPr>
        <p:spPr>
          <a:xfrm>
            <a:off x="3928940" y="1699067"/>
            <a:ext cx="5309628" cy="4196020"/>
          </a:xfrm>
          <a:prstGeom prst="rect">
            <a:avLst/>
          </a:prstGeom>
          <a:noFill/>
        </p:spPr>
        <p:txBody>
          <a:bodyPr wrap="square" rtlCol="0">
            <a:spAutoFit/>
          </a:bodyPr>
          <a:lstStyle/>
          <a:p>
            <a:pPr algn="just">
              <a:lnSpc>
                <a:spcPts val="1000"/>
              </a:lnSpc>
            </a:pPr>
            <a:r>
              <a:rPr lang="en-US" altLang="ja-JP" sz="900" b="1" u="sng" kern="100" dirty="0" smtClean="0">
                <a:effectLst/>
                <a:latin typeface="Georgia"/>
                <a:ea typeface="Meiryo UI"/>
                <a:cs typeface="Times New Roman"/>
              </a:rPr>
              <a:t>1.</a:t>
            </a:r>
            <a:r>
              <a:rPr lang="ja-JP" altLang="ja-JP" sz="900" b="1" u="sng" kern="100" dirty="0" smtClean="0">
                <a:effectLst/>
                <a:latin typeface="Georgia"/>
                <a:ea typeface="Meiryo UI"/>
                <a:cs typeface="Times New Roman"/>
              </a:rPr>
              <a:t>点検、診断</a:t>
            </a:r>
            <a:r>
              <a:rPr lang="ja-JP" altLang="en-US" sz="900" b="1" u="sng" kern="100" dirty="0" smtClean="0">
                <a:effectLst/>
                <a:latin typeface="Georgia"/>
                <a:ea typeface="Meiryo UI"/>
                <a:cs typeface="Times New Roman"/>
              </a:rPr>
              <a:t>・</a:t>
            </a:r>
            <a:r>
              <a:rPr lang="ja-JP" altLang="ja-JP" sz="900" b="1" u="sng" kern="100" dirty="0" smtClean="0">
                <a:effectLst/>
                <a:latin typeface="Georgia"/>
                <a:ea typeface="Meiryo UI"/>
                <a:cs typeface="Times New Roman"/>
              </a:rPr>
              <a:t>評価の手法や体制等の充実</a:t>
            </a:r>
            <a:endParaRPr lang="en-US" altLang="ja-JP" sz="900" kern="100" dirty="0">
              <a:latin typeface="Georgia"/>
              <a:ea typeface="HG明朝B"/>
              <a:cs typeface="Times New Roman"/>
            </a:endParaRPr>
          </a:p>
          <a:p>
            <a:pPr algn="just">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「致命的な不具合を見逃さない（安全の視点）」 </a:t>
            </a:r>
            <a:endPar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遊具は</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子供たちが安全、安心して遊べるよう</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毎日の</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日常点検</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に加え</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不可視部分の分解点検を含む</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精密点検を実施</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橋梁</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や特殊建築物以外の建築物</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（例　管理事務所等）</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は、日常</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点検に</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加えて定期点検を</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「効率的・効果的な点検やデータ蓄積・活用」</a:t>
            </a:r>
            <a:endPar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遊具</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等の定期点検結果や補修</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履歴</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電子</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データ</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による</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蓄積</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整理を行い</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経年変化等を把握ることで、計画的な補修サイ</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クルを設定し、維持</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管理</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に活用</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・今</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後</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、蓄積するデータの</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項目や様式</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については、</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整理</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検討</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・設備施設は、部品交換サイクルの見極めなどのため、部品供給状況の把握に努める</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900" b="1" u="sng" kern="100" dirty="0" smtClean="0">
                <a:latin typeface="Georgia"/>
                <a:ea typeface="Meiryo UI"/>
                <a:cs typeface="Times New Roman"/>
              </a:rPr>
              <a:t>2.</a:t>
            </a:r>
            <a:r>
              <a:rPr lang="ja-JP" altLang="ja-JP" sz="900" b="1" u="sng" kern="100" dirty="0" smtClean="0">
                <a:effectLst/>
                <a:latin typeface="Georgia"/>
                <a:ea typeface="Meiryo UI"/>
                <a:cs typeface="Times New Roman"/>
              </a:rPr>
              <a:t>施設の特性に応じた維持管理手法の体系化</a:t>
            </a:r>
            <a:r>
              <a:rPr lang="ja-JP" altLang="en-US" sz="900" b="1" kern="100" dirty="0" smtClean="0">
                <a:effectLst/>
                <a:latin typeface="Georgia"/>
                <a:ea typeface="Meiryo UI"/>
                <a:cs typeface="Times New Roman"/>
              </a:rPr>
              <a:t>　</a:t>
            </a:r>
            <a:endParaRPr lang="en-US" altLang="ja-JP" sz="900" b="1" kern="100" dirty="0" smtClean="0">
              <a:effectLst/>
              <a:latin typeface="Georgia"/>
              <a:ea typeface="Meiryo UI"/>
              <a:cs typeface="Times New Roman"/>
            </a:endParaRPr>
          </a:p>
          <a:p>
            <a:pPr algn="just">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「維持管理手法の設定」（公園</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施設は</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予防保全による管理を</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基本）</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・公園施設は、</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目標</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管理水準を健全度</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B</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以上とし、健全度</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C</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以下は補修等の候補施設と</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して順次対応</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材質・部材・構造が多種多様な</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遊具</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、健全度判定による</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状態監視型</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維持</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管理を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劣化</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把握</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できない遊具</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は</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、安全</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確保を最優先に、時間計画型による維持管理を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公園の機能停止に</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直結する</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受変電設備</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等</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は時間</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計画型による維持</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管理</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を実施し、施設毎に設定した維持管理手法を</a:t>
            </a:r>
            <a:r>
              <a:rPr lang="ja-JP" altLang="en-US" sz="800" dirty="0" err="1" smtClean="0">
                <a:latin typeface="Meiryo UI" panose="020B0604030504040204" pitchFamily="50" charset="-128"/>
                <a:ea typeface="Meiryo UI" panose="020B0604030504040204" pitchFamily="50" charset="-128"/>
                <a:cs typeface="Meiryo UI" panose="020B0604030504040204" pitchFamily="50" charset="-128"/>
              </a:rPr>
              <a:t>踏ま</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え、施設毎の健全度評価に基づき、補修等の時期を判断する</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指定</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管理者との分担を含めた計画的な修繕等の年次計画を立案し</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指定管理者との一体的な維持管理を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ja-JP" altLang="ja-JP" sz="8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「更新の考え方</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公園施設は、健全度、技術基準上の機能不足（例 バリアフリー化未対応等）、利用頻度、</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LCC</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効果、社会的ニーズ等</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総合的</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に勘案し、</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更新等</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の時期を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判断</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000"/>
              </a:lnSpc>
            </a:pPr>
            <a:r>
              <a:rPr lang="en-US" altLang="ja-JP" sz="900" b="1" u="sng" kern="100" dirty="0" smtClean="0">
                <a:latin typeface="Georgia"/>
                <a:ea typeface="Meiryo UI"/>
                <a:cs typeface="Times New Roman"/>
              </a:rPr>
              <a:t>3.</a:t>
            </a:r>
            <a:r>
              <a:rPr lang="ja-JP" altLang="en-US" sz="900" b="1" u="sng" kern="100" dirty="0" smtClean="0">
                <a:effectLst/>
                <a:latin typeface="Georgia"/>
                <a:ea typeface="Meiryo UI"/>
                <a:cs typeface="Times New Roman"/>
              </a:rPr>
              <a:t>重点</a:t>
            </a:r>
            <a:r>
              <a:rPr lang="ja-JP" altLang="ja-JP" sz="900" b="1" u="sng" kern="100" dirty="0" smtClean="0">
                <a:effectLst/>
                <a:latin typeface="Georgia"/>
                <a:ea typeface="Meiryo UI"/>
                <a:cs typeface="Times New Roman"/>
              </a:rPr>
              <a:t>化指標・優先順位の</a:t>
            </a:r>
            <a:r>
              <a:rPr lang="ja-JP" altLang="en-US" sz="900" b="1" u="sng" kern="100" dirty="0" smtClean="0">
                <a:latin typeface="Georgia"/>
                <a:ea typeface="Meiryo UI"/>
                <a:cs typeface="Times New Roman"/>
              </a:rPr>
              <a:t>設定</a:t>
            </a:r>
            <a:r>
              <a:rPr lang="en-US" altLang="ja-JP" sz="900" b="1" u="sng" kern="100" dirty="0" smtClean="0">
                <a:latin typeface="Georgia"/>
                <a:ea typeface="HG明朝B"/>
                <a:cs typeface="Times New Roman"/>
              </a:rPr>
              <a:t> </a:t>
            </a:r>
            <a:r>
              <a:rPr lang="ja-JP" altLang="en-US" sz="900" b="1" kern="100" dirty="0" smtClean="0">
                <a:solidFill>
                  <a:prstClr val="black"/>
                </a:solidFill>
                <a:latin typeface="Georgia"/>
                <a:ea typeface="Meiryo UI"/>
                <a:cs typeface="Times New Roman"/>
              </a:rPr>
              <a:t>　</a:t>
            </a:r>
            <a:r>
              <a:rPr lang="ja-JP" altLang="en-US" sz="900" kern="100" dirty="0" smtClean="0">
                <a:latin typeface="Georgia"/>
                <a:ea typeface="Meiryo UI"/>
                <a:cs typeface="Times New Roman"/>
              </a:rPr>
              <a:t>「リスクに着目した重点化」</a:t>
            </a:r>
            <a:endParaRPr lang="en-US" altLang="ja-JP" sz="900" kern="100" dirty="0">
              <a:latin typeface="Georgia"/>
              <a:ea typeface="HG明朝B"/>
              <a:cs typeface="Times New Roman"/>
            </a:endParaRPr>
          </a:p>
          <a:p>
            <a:pPr>
              <a:lnSpc>
                <a:spcPts val="1000"/>
              </a:lnSpc>
            </a:pPr>
            <a:r>
              <a:rPr lang="ja-JP" altLang="en-US" sz="800" kern="100" dirty="0" smtClean="0">
                <a:latin typeface="Georgia"/>
                <a:ea typeface="Meiryo UI"/>
                <a:cs typeface="Times New Roman"/>
              </a:rPr>
              <a:t>・</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公園施設は、健全度並びに社会的影響度等の高い施設から重点的に維持管理</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遊具</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は、健全度と人的</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影響度</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（事故の危険性や重大性など</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）から</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評価して、</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重点的</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に維持管理を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000"/>
              </a:lnSpc>
            </a:pPr>
            <a:r>
              <a:rPr lang="en-US" altLang="ja-JP" sz="900" b="1" u="sng" kern="100" dirty="0" smtClean="0">
                <a:latin typeface="Georgia"/>
                <a:ea typeface="Meiryo UI"/>
                <a:cs typeface="Times New Roman"/>
              </a:rPr>
              <a:t>4.</a:t>
            </a:r>
            <a:r>
              <a:rPr lang="ja-JP" altLang="ja-JP" sz="900" b="1" u="sng" kern="100" dirty="0" smtClean="0">
                <a:effectLst/>
                <a:latin typeface="Georgia"/>
                <a:ea typeface="Meiryo UI"/>
                <a:cs typeface="Times New Roman"/>
              </a:rPr>
              <a:t>日常的な維持管理の着実な実践</a:t>
            </a:r>
            <a:r>
              <a:rPr lang="ja-JP" altLang="en-US" sz="900" b="1" u="sng" kern="100" dirty="0" smtClean="0">
                <a:effectLst/>
                <a:latin typeface="Georgia"/>
                <a:ea typeface="Meiryo UI"/>
                <a:cs typeface="Times New Roman"/>
              </a:rPr>
              <a:t>　</a:t>
            </a:r>
            <a:r>
              <a:rPr lang="ja-JP" altLang="en-US" sz="900" b="1" kern="100" dirty="0" smtClean="0">
                <a:latin typeface="Georgia"/>
                <a:ea typeface="Meiryo UI"/>
                <a:cs typeface="Times New Roman"/>
              </a:rPr>
              <a:t>　</a:t>
            </a:r>
            <a:r>
              <a:rPr lang="ja-JP" altLang="en-US" sz="900" kern="100" dirty="0" smtClean="0">
                <a:latin typeface="Georgia"/>
                <a:ea typeface="Meiryo UI"/>
                <a:cs typeface="Times New Roman"/>
              </a:rPr>
              <a:t>「長寿命化に資するきめ細やかな維持管理」</a:t>
            </a:r>
            <a:endParaRPr lang="en-US" altLang="ja-JP" sz="900" kern="100" dirty="0">
              <a:latin typeface="Georgia"/>
              <a:ea typeface="HG明朝B"/>
              <a:cs typeface="Times New Roman"/>
            </a:endParaRPr>
          </a:p>
          <a:p>
            <a:pPr>
              <a:lnSpc>
                <a:spcPts val="1000"/>
              </a:lnSpc>
            </a:pPr>
            <a:r>
              <a:rPr lang="ja-JP" altLang="en-US" sz="800" kern="100" dirty="0" smtClean="0">
                <a:effectLst/>
                <a:latin typeface="Georgia"/>
                <a:ea typeface="Meiryo UI"/>
                <a:cs typeface="Times New Roman"/>
              </a:rPr>
              <a:t>・</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指定管理者制度を有効に活用し</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長寿命化に資するきめ細かな維持管理</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取り組むと共に、</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PDCA</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サイクルによる総合的</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な</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マネジメント</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・利用者満足度向上のため、</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定期的</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に利用者満足度</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調査を</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実施し</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、維持</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管理に</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反映</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900" b="1" u="sng" kern="100" dirty="0" smtClean="0">
                <a:latin typeface="Georgia"/>
                <a:ea typeface="Meiryo UI"/>
                <a:cs typeface="Times New Roman"/>
              </a:rPr>
              <a:t>5.</a:t>
            </a:r>
            <a:r>
              <a:rPr lang="ja-JP" altLang="en-US" sz="900" b="1" u="sng" kern="100" dirty="0" smtClean="0">
                <a:latin typeface="Georgia"/>
                <a:ea typeface="Meiryo UI"/>
                <a:cs typeface="Times New Roman"/>
              </a:rPr>
              <a:t>維持管理を見通した新設工事上の工夫、新た</a:t>
            </a:r>
            <a:r>
              <a:rPr lang="ja-JP" altLang="en-US" sz="900" b="1" u="sng" kern="100" dirty="0">
                <a:latin typeface="Georgia"/>
                <a:ea typeface="Meiryo UI"/>
                <a:cs typeface="Times New Roman"/>
              </a:rPr>
              <a:t>な技術、材料、工法の活用と促進</a:t>
            </a:r>
            <a:r>
              <a:rPr lang="ja-JP" altLang="en-US" sz="900" b="1" u="sng" kern="100" dirty="0" smtClean="0">
                <a:latin typeface="Georgia"/>
                <a:ea typeface="Meiryo UI"/>
                <a:cs typeface="Times New Roman"/>
              </a:rPr>
              <a:t>策</a:t>
            </a:r>
          </a:p>
          <a:p>
            <a:pPr>
              <a:lnSpc>
                <a:spcPts val="1000"/>
              </a:lnSpc>
            </a:pPr>
            <a:r>
              <a:rPr lang="ja-JP" altLang="en-US" sz="800" kern="100" dirty="0" smtClean="0">
                <a:latin typeface="Georgia"/>
                <a:ea typeface="Meiryo UI"/>
                <a:cs typeface="Times New Roman"/>
              </a:rPr>
              <a:t>・</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施設の更新の際には、耐久性のある材質や使用見込期間の長い部材・部品や製品の導入を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検討</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し、</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一定</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年数を経過した</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大</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型遊具</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などは</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、劣化</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等の状態を見極めて、既存躯体を活かして</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LCC</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縮減や魅力向上に資する改修などを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検討</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効率的</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・効果的な管理運営の実践</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ため</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公園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情報を</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蓄積・分析する汎用性のある管理運営システムの導入を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検討</a:t>
            </a:r>
            <a:endPar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角丸四角形 44"/>
          <p:cNvSpPr/>
          <p:nvPr/>
        </p:nvSpPr>
        <p:spPr>
          <a:xfrm>
            <a:off x="3957835" y="710671"/>
            <a:ext cx="5176640" cy="756000"/>
          </a:xfrm>
          <a:prstGeom prst="roundRect">
            <a:avLst>
              <a:gd name="adj" fmla="val 835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35496" y="728701"/>
            <a:ext cx="3816424" cy="6012667"/>
          </a:xfrm>
          <a:prstGeom prst="roundRect">
            <a:avLst>
              <a:gd name="adj" fmla="val 2333"/>
            </a:avLst>
          </a:prstGeom>
          <a:no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7937" y="2710"/>
            <a:ext cx="9160671" cy="530915"/>
          </a:xfrm>
          <a:prstGeom prst="rect">
            <a:avLst/>
          </a:prstGeom>
          <a:gradFill flip="none" rotWithShape="1">
            <a:gsLst>
              <a:gs pos="0">
                <a:srgbClr val="0070C0"/>
              </a:gs>
              <a:gs pos="50000">
                <a:schemeClr val="accent1">
                  <a:tint val="44500"/>
                  <a:satMod val="160000"/>
                </a:schemeClr>
              </a:gs>
              <a:gs pos="100000">
                <a:schemeClr val="accent1">
                  <a:tint val="23500"/>
                  <a:satMod val="160000"/>
                </a:schemeClr>
              </a:gs>
            </a:gsLst>
            <a:lin ang="16200000" scaled="1"/>
            <a:tileRect/>
          </a:gradFill>
        </p:spPr>
        <p:txBody>
          <a:bodyPr wrap="square">
            <a:spAutoFit/>
          </a:bodyPr>
          <a:lstStyle/>
          <a:p>
            <a:r>
              <a:rPr lang="zh-TW" altLang="en-US" sz="1050" b="1" dirty="0">
                <a:latin typeface="Meiryo UI" panose="020B0604030504040204" pitchFamily="50" charset="-128"/>
                <a:ea typeface="Meiryo UI" panose="020B0604030504040204" pitchFamily="50" charset="-128"/>
                <a:cs typeface="Meiryo UI" panose="020B0604030504040204" pitchFamily="50" charset="-128"/>
              </a:rPr>
              <a:t>大阪府都市基盤施設維持管理技術審</a:t>
            </a:r>
            <a:r>
              <a:rPr lang="zh-TW" altLang="en-US" sz="1050" b="1" dirty="0" smtClean="0">
                <a:latin typeface="Meiryo UI" panose="020B0604030504040204" pitchFamily="50" charset="-128"/>
                <a:ea typeface="Meiryo UI" panose="020B0604030504040204" pitchFamily="50" charset="-128"/>
                <a:cs typeface="Meiryo UI" panose="020B0604030504040204" pitchFamily="50" charset="-128"/>
              </a:rPr>
              <a:t>議会</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05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600" b="1" dirty="0" smtClean="0">
                <a:latin typeface="Meiryo UI" panose="020B0604030504040204" pitchFamily="50" charset="-128"/>
                <a:ea typeface="Meiryo UI" panose="020B0604030504040204" pitchFamily="50" charset="-128"/>
                <a:cs typeface="Meiryo UI" panose="020B0604030504040204" pitchFamily="50" charset="-128"/>
              </a:rPr>
              <a:t>大阪府都市基盤施設長寿命化計画</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の策定に向けての</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答申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公園</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施設長寿命化計画　　概要版</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5" name="図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604448" y="116632"/>
            <a:ext cx="422094" cy="307777"/>
          </a:xfrm>
          <a:prstGeom prst="rect">
            <a:avLst/>
          </a:prstGeom>
          <a:noFill/>
          <a:ln>
            <a:noFill/>
          </a:ln>
          <a:effectLst/>
        </p:spPr>
      </p:pic>
      <p:grpSp>
        <p:nvGrpSpPr>
          <p:cNvPr id="2" name="グループ化 1"/>
          <p:cNvGrpSpPr/>
          <p:nvPr/>
        </p:nvGrpSpPr>
        <p:grpSpPr>
          <a:xfrm>
            <a:off x="134027" y="3958456"/>
            <a:ext cx="3633740" cy="244837"/>
            <a:chOff x="134027" y="3786397"/>
            <a:chExt cx="3633740" cy="244837"/>
          </a:xfrm>
        </p:grpSpPr>
        <p:sp>
          <p:nvSpPr>
            <p:cNvPr id="13" name="二等辺三角形 12"/>
            <p:cNvSpPr/>
            <p:nvPr/>
          </p:nvSpPr>
          <p:spPr>
            <a:xfrm rot="10800000">
              <a:off x="134027" y="3789040"/>
              <a:ext cx="3633740" cy="242194"/>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ja-JP" sz="1050" kern="100" dirty="0">
                <a:effectLst/>
                <a:ea typeface="HG明朝B"/>
                <a:cs typeface="Times New Roman"/>
              </a:endParaRPr>
            </a:p>
          </p:txBody>
        </p:sp>
        <p:sp>
          <p:nvSpPr>
            <p:cNvPr id="14" name="テキスト ボックス 2"/>
            <p:cNvSpPr txBox="1">
              <a:spLocks noChangeArrowheads="1"/>
            </p:cNvSpPr>
            <p:nvPr/>
          </p:nvSpPr>
          <p:spPr bwMode="auto">
            <a:xfrm rot="10800000" flipV="1">
              <a:off x="1514282" y="3786397"/>
              <a:ext cx="856987" cy="202021"/>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lnSpc>
                  <a:spcPts val="1000"/>
                </a:lnSpc>
                <a:spcAft>
                  <a:spcPts val="0"/>
                </a:spcAft>
              </a:pPr>
              <a:r>
                <a:rPr lang="ja-JP" sz="900" b="1" kern="100" dirty="0">
                  <a:solidFill>
                    <a:srgbClr val="FFFFFF"/>
                  </a:solidFill>
                  <a:effectLst/>
                  <a:latin typeface="Georgia"/>
                  <a:ea typeface="Meiryo UI"/>
                  <a:cs typeface="Times New Roman"/>
                </a:rPr>
                <a:t>新たな課題</a:t>
              </a:r>
              <a:endParaRPr lang="ja-JP" sz="900" kern="100" dirty="0">
                <a:effectLst/>
                <a:latin typeface="Georgia"/>
                <a:ea typeface="HG明朝B"/>
                <a:cs typeface="Times New Roman"/>
              </a:endParaRPr>
            </a:p>
          </p:txBody>
        </p:sp>
      </p:grpSp>
      <p:sp>
        <p:nvSpPr>
          <p:cNvPr id="15" name="テキスト ボックス 2"/>
          <p:cNvSpPr txBox="1">
            <a:spLocks noChangeArrowheads="1"/>
          </p:cNvSpPr>
          <p:nvPr/>
        </p:nvSpPr>
        <p:spPr bwMode="auto">
          <a:xfrm>
            <a:off x="35496" y="836712"/>
            <a:ext cx="944105"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sz="1100" b="1" kern="100" dirty="0" smtClean="0">
                <a:effectLst/>
                <a:latin typeface="Georgia"/>
                <a:ea typeface="Meiryo UI"/>
                <a:cs typeface="Times New Roman"/>
              </a:rPr>
              <a:t>≪</a:t>
            </a:r>
            <a:r>
              <a:rPr lang="ja-JP" altLang="en-US" sz="1100" b="1" kern="100" dirty="0" smtClean="0">
                <a:latin typeface="Georgia"/>
                <a:ea typeface="Meiryo UI"/>
                <a:cs typeface="Times New Roman"/>
              </a:rPr>
              <a:t>現　状</a:t>
            </a:r>
            <a:r>
              <a:rPr lang="ja-JP" sz="1100" b="1" kern="100" dirty="0" smtClean="0">
                <a:effectLst/>
                <a:latin typeface="Georgia"/>
                <a:ea typeface="Meiryo UI"/>
                <a:cs typeface="Times New Roman"/>
              </a:rPr>
              <a:t>≫</a:t>
            </a:r>
            <a:endParaRPr lang="ja-JP" sz="1100" kern="100" dirty="0">
              <a:effectLst/>
              <a:latin typeface="Georgia"/>
              <a:ea typeface="HG明朝B"/>
              <a:cs typeface="Times New Roman"/>
            </a:endParaRPr>
          </a:p>
        </p:txBody>
      </p:sp>
      <p:sp>
        <p:nvSpPr>
          <p:cNvPr id="17" name="角丸四角形 16"/>
          <p:cNvSpPr/>
          <p:nvPr/>
        </p:nvSpPr>
        <p:spPr>
          <a:xfrm>
            <a:off x="114556" y="1070230"/>
            <a:ext cx="3653211" cy="1926000"/>
          </a:xfrm>
          <a:prstGeom prst="roundRect">
            <a:avLst>
              <a:gd name="adj" fmla="val 1473"/>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500"/>
              </a:lnSpc>
              <a:spcAft>
                <a:spcPts val="0"/>
              </a:spcAft>
            </a:pPr>
            <a:endParaRPr lang="ja-JP" sz="800" kern="100" dirty="0">
              <a:effectLst/>
              <a:ea typeface="HG明朝B"/>
              <a:cs typeface="Times New Roman"/>
            </a:endParaRPr>
          </a:p>
        </p:txBody>
      </p:sp>
      <p:sp>
        <p:nvSpPr>
          <p:cNvPr id="18" name="テキスト ボックス 17"/>
          <p:cNvSpPr txBox="1"/>
          <p:nvPr/>
        </p:nvSpPr>
        <p:spPr>
          <a:xfrm>
            <a:off x="89468" y="1074915"/>
            <a:ext cx="3762452" cy="1061829"/>
          </a:xfrm>
          <a:prstGeom prst="rect">
            <a:avLst/>
          </a:prstGeom>
          <a:noFill/>
        </p:spPr>
        <p:txBody>
          <a:bodyPr wrap="square" rtlCol="0">
            <a:spAutoFit/>
          </a:bodyPr>
          <a:lstStyle/>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府営</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公園は、府民の憩いや癒し、スポーツ・レクリエーション等の場として、</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美</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観</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や安全・快適な利用が求められるほか、災害発生時には避難地等に</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活</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err="1" smtClean="0">
                <a:latin typeface="Meiryo UI" panose="020B0604030504040204" pitchFamily="50" charset="-128"/>
                <a:ea typeface="Meiryo UI" panose="020B0604030504040204" pitchFamily="50" charset="-128"/>
                <a:cs typeface="Meiryo UI" panose="020B0604030504040204" pitchFamily="50" charset="-128"/>
              </a:rPr>
              <a:t>用</a:t>
            </a:r>
            <a:r>
              <a:rPr lang="ja-JP" altLang="ja-JP" sz="900" dirty="0" err="1">
                <a:latin typeface="Meiryo UI" panose="020B0604030504040204" pitchFamily="50" charset="-128"/>
                <a:ea typeface="Meiryo UI" panose="020B0604030504040204" pitchFamily="50" charset="-128"/>
                <a:cs typeface="Meiryo UI" panose="020B0604030504040204" pitchFamily="50" charset="-128"/>
              </a:rPr>
              <a:t>されるなど</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、年間約</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2,000</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万人が利用する重要な都市基盤</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施設</a:t>
            </a:r>
            <a:endParaRPr lang="ja-JP"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開設</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後３０年以上経過した府営公園が約６割（全国の都市公園で</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は</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約</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３割</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年後</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には、遊具の約８割が耐用年数を超過することから、このまま</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老朽化</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が</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進行すれば、破損等による利用停止など、</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重大</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な</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事態</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を招く恐れが</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ある</a:t>
            </a:r>
            <a:endParaRPr lang="ja-JP"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0" name="グループ化 9"/>
          <p:cNvGrpSpPr/>
          <p:nvPr/>
        </p:nvGrpSpPr>
        <p:grpSpPr>
          <a:xfrm>
            <a:off x="89468" y="5971451"/>
            <a:ext cx="3720375" cy="571330"/>
            <a:chOff x="89468" y="5895251"/>
            <a:chExt cx="3720375" cy="571330"/>
          </a:xfrm>
        </p:grpSpPr>
        <p:sp>
          <p:nvSpPr>
            <p:cNvPr id="20" name="角丸四角形 19"/>
            <p:cNvSpPr/>
            <p:nvPr/>
          </p:nvSpPr>
          <p:spPr>
            <a:xfrm>
              <a:off x="89468" y="5895251"/>
              <a:ext cx="3678298" cy="571330"/>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1" name="テキスト ボックス 20"/>
            <p:cNvSpPr txBox="1"/>
            <p:nvPr/>
          </p:nvSpPr>
          <p:spPr>
            <a:xfrm>
              <a:off x="131544" y="5912583"/>
              <a:ext cx="3678299" cy="553998"/>
            </a:xfrm>
            <a:prstGeom prst="rect">
              <a:avLst/>
            </a:prstGeom>
            <a:noFill/>
          </p:spPr>
          <p:txBody>
            <a:bodyPr wrap="square" rtlCol="0">
              <a:spAutoFit/>
            </a:bodyPr>
            <a:lstStyle/>
            <a:p>
              <a:pPr algn="just">
                <a:lnSpc>
                  <a:spcPts val="1200"/>
                </a:lnSpc>
                <a:spcAft>
                  <a:spcPts val="0"/>
                </a:spcAft>
              </a:pPr>
              <a:r>
                <a:rPr lang="ja-JP" altLang="ja-JP" sz="1000" b="1" u="sng" kern="100" dirty="0" smtClean="0">
                  <a:effectLst/>
                  <a:ea typeface="Meiryo UI"/>
                  <a:cs typeface="Times New Roman"/>
                </a:rPr>
                <a:t>◇</a:t>
              </a:r>
              <a:r>
                <a:rPr lang="ja-JP" altLang="en-US" sz="1000" b="1" u="sng" kern="100" dirty="0" smtClean="0">
                  <a:effectLst/>
                  <a:ea typeface="Meiryo UI"/>
                  <a:cs typeface="Times New Roman"/>
                </a:rPr>
                <a:t>技術者の育成・確保（</a:t>
              </a:r>
              <a:r>
                <a:rPr lang="ja-JP" altLang="ja-JP" sz="1000" b="1" u="sng" kern="100" dirty="0" smtClean="0">
                  <a:effectLst/>
                  <a:ea typeface="Meiryo UI"/>
                  <a:cs typeface="Times New Roman"/>
                </a:rPr>
                <a:t>技術の継承）</a:t>
              </a:r>
              <a:endParaRPr lang="ja-JP" altLang="ja-JP" sz="1000" kern="100" dirty="0" smtClean="0">
                <a:effectLst/>
                <a:ea typeface="HG明朝B"/>
                <a:cs typeface="Times New Roman"/>
              </a:endParaRPr>
            </a:p>
            <a:p>
              <a:pPr algn="just">
                <a:lnSpc>
                  <a:spcPts val="1200"/>
                </a:lnSpc>
              </a:pPr>
              <a:r>
                <a:rPr lang="ja-JP" altLang="en-US" sz="900" kern="100" dirty="0" smtClean="0">
                  <a:ea typeface="Meiryo UI"/>
                  <a:cs typeface="Times New Roman"/>
                </a:rPr>
                <a:t>・施設</a:t>
              </a:r>
              <a:r>
                <a:rPr lang="ja-JP" altLang="en-US" sz="900" kern="100" dirty="0">
                  <a:ea typeface="Meiryo UI"/>
                  <a:cs typeface="Times New Roman"/>
                </a:rPr>
                <a:t>の老朽化に伴い維持管理業務</a:t>
              </a:r>
              <a:r>
                <a:rPr lang="ja-JP" altLang="en-US" sz="900" kern="100" dirty="0" smtClean="0">
                  <a:ea typeface="Meiryo UI"/>
                  <a:cs typeface="Times New Roman"/>
                </a:rPr>
                <a:t>が増加する一方、指定管理者制度の導入により、直接</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管理</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による経験を積む機会</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減少</a:t>
              </a:r>
              <a:endParaRPr lang="ja-JP" altLang="ja-JP" sz="900" kern="100" dirty="0" smtClean="0">
                <a:effectLst/>
                <a:ea typeface="HG明朝B"/>
                <a:cs typeface="Times New Roman"/>
              </a:endParaRPr>
            </a:p>
          </p:txBody>
        </p:sp>
      </p:grpSp>
      <p:grpSp>
        <p:nvGrpSpPr>
          <p:cNvPr id="6" name="グループ化 5"/>
          <p:cNvGrpSpPr/>
          <p:nvPr/>
        </p:nvGrpSpPr>
        <p:grpSpPr>
          <a:xfrm>
            <a:off x="89468" y="3229475"/>
            <a:ext cx="3678299" cy="707897"/>
            <a:chOff x="89468" y="3229475"/>
            <a:chExt cx="3678299" cy="707897"/>
          </a:xfrm>
        </p:grpSpPr>
        <p:sp>
          <p:nvSpPr>
            <p:cNvPr id="24" name="角丸四角形 23"/>
            <p:cNvSpPr/>
            <p:nvPr/>
          </p:nvSpPr>
          <p:spPr>
            <a:xfrm>
              <a:off x="89469" y="3229475"/>
              <a:ext cx="3678298" cy="660960"/>
            </a:xfrm>
            <a:prstGeom prst="roundRect">
              <a:avLst>
                <a:gd name="adj" fmla="val 8934"/>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5" name="テキスト ボックス 24"/>
            <p:cNvSpPr txBox="1"/>
            <p:nvPr/>
          </p:nvSpPr>
          <p:spPr>
            <a:xfrm>
              <a:off x="89468" y="3229486"/>
              <a:ext cx="3633740" cy="707886"/>
            </a:xfrm>
            <a:prstGeom prst="rect">
              <a:avLst/>
            </a:prstGeom>
            <a:noFill/>
          </p:spPr>
          <p:txBody>
            <a:bodyPr wrap="square" rtlCol="0">
              <a:spAutoFit/>
            </a:bodyPr>
            <a:lstStyle/>
            <a:p>
              <a:r>
                <a:rPr lang="ja-JP" altLang="ja-JP" sz="1000" b="1" u="sng" dirty="0">
                  <a:latin typeface="Meiryo UI" panose="020B0604030504040204" pitchFamily="50" charset="-128"/>
                  <a:ea typeface="Meiryo UI" panose="020B0604030504040204" pitchFamily="50" charset="-128"/>
                  <a:cs typeface="Meiryo UI" panose="020B0604030504040204" pitchFamily="50" charset="-128"/>
                </a:rPr>
                <a:t>◇指定管理者制度による包括的管理の開始（Ｈ</a:t>
              </a:r>
              <a:r>
                <a:rPr lang="en-US" altLang="ja-JP" sz="1000" b="1" u="sng" dirty="0">
                  <a:latin typeface="Meiryo UI" panose="020B0604030504040204" pitchFamily="50" charset="-128"/>
                  <a:ea typeface="Meiryo UI" panose="020B0604030504040204" pitchFamily="50" charset="-128"/>
                  <a:cs typeface="Meiryo UI" panose="020B0604030504040204" pitchFamily="50" charset="-128"/>
                </a:rPr>
                <a:t>18</a:t>
              </a:r>
              <a:r>
                <a:rPr lang="ja-JP" altLang="ja-JP" sz="1000" b="1" u="sng" dirty="0">
                  <a:latin typeface="Meiryo UI" panose="020B0604030504040204" pitchFamily="50" charset="-128"/>
                  <a:ea typeface="Meiryo UI" panose="020B0604030504040204" pitchFamily="50" charset="-128"/>
                  <a:cs typeface="Meiryo UI" panose="020B0604030504040204" pitchFamily="50" charset="-128"/>
                </a:rPr>
                <a:t>～）</a:t>
              </a:r>
              <a:endParaRPr lang="ja-JP"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000" b="1" u="sng" dirty="0">
                  <a:latin typeface="Meiryo UI" panose="020B0604030504040204" pitchFamily="50" charset="-128"/>
                  <a:ea typeface="Meiryo UI" panose="020B0604030504040204" pitchFamily="50" charset="-128"/>
                  <a:cs typeface="Meiryo UI" panose="020B0604030504040204" pitchFamily="50" charset="-128"/>
                </a:rPr>
                <a:t>◇公園長寿命化計画の策定準備（Ｈ</a:t>
              </a:r>
              <a:r>
                <a:rPr lang="en-US" altLang="ja-JP" sz="1000" b="1" u="sng" dirty="0">
                  <a:latin typeface="Meiryo UI" panose="020B0604030504040204" pitchFamily="50" charset="-128"/>
                  <a:ea typeface="Meiryo UI" panose="020B0604030504040204" pitchFamily="50" charset="-128"/>
                  <a:cs typeface="Meiryo UI" panose="020B0604030504040204" pitchFamily="50" charset="-128"/>
                </a:rPr>
                <a:t>24</a:t>
              </a:r>
              <a:r>
                <a:rPr lang="ja-JP" altLang="ja-JP" sz="1000" b="1" u="sng" dirty="0">
                  <a:latin typeface="Meiryo UI" panose="020B0604030504040204" pitchFamily="50" charset="-128"/>
                  <a:ea typeface="Meiryo UI" panose="020B0604030504040204" pitchFamily="50" charset="-128"/>
                  <a:cs typeface="Meiryo UI" panose="020B0604030504040204" pitchFamily="50" charset="-128"/>
                </a:rPr>
                <a:t>～）</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　　</a:t>
              </a:r>
            </a:p>
            <a:p>
              <a:r>
                <a:rPr lang="ja-JP" altLang="ja-JP" sz="1000" b="1" u="sng" dirty="0">
                  <a:latin typeface="Meiryo UI" panose="020B0604030504040204" pitchFamily="50" charset="-128"/>
                  <a:ea typeface="Meiryo UI" panose="020B0604030504040204" pitchFamily="50" charset="-128"/>
                  <a:cs typeface="Meiryo UI" panose="020B0604030504040204" pitchFamily="50" charset="-128"/>
                </a:rPr>
                <a:t>◇施設の長寿命化に資する予防保全対策等を強化（</a:t>
              </a:r>
              <a:r>
                <a:rPr lang="en-US" altLang="ja-JP" sz="1000" b="1" u="sng" dirty="0">
                  <a:latin typeface="Meiryo UI" panose="020B0604030504040204" pitchFamily="50" charset="-128"/>
                  <a:ea typeface="Meiryo UI" panose="020B0604030504040204" pitchFamily="50" charset="-128"/>
                  <a:cs typeface="Meiryo UI" panose="020B0604030504040204" pitchFamily="50" charset="-128"/>
                </a:rPr>
                <a:t>H23</a:t>
              </a:r>
              <a:r>
                <a:rPr lang="ja-JP" altLang="ja-JP" sz="1000" b="1" u="sng" dirty="0">
                  <a:latin typeface="Meiryo UI" panose="020B0604030504040204" pitchFamily="50" charset="-128"/>
                  <a:ea typeface="Meiryo UI" panose="020B0604030504040204" pitchFamily="50" charset="-128"/>
                  <a:cs typeface="Meiryo UI" panose="020B0604030504040204" pitchFamily="50" charset="-128"/>
                </a:rPr>
                <a:t>～）</a:t>
              </a:r>
              <a:endParaRPr lang="ja-JP"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H22</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：２億円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H25</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：９億円（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4.5</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倍増）</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9" name="グループ化 8"/>
          <p:cNvGrpSpPr/>
          <p:nvPr/>
        </p:nvGrpSpPr>
        <p:grpSpPr>
          <a:xfrm>
            <a:off x="89468" y="4394695"/>
            <a:ext cx="3762452" cy="1299011"/>
            <a:chOff x="89468" y="4356595"/>
            <a:chExt cx="3762452" cy="1299011"/>
          </a:xfrm>
        </p:grpSpPr>
        <p:sp>
          <p:nvSpPr>
            <p:cNvPr id="28" name="角丸四角形 27"/>
            <p:cNvSpPr/>
            <p:nvPr/>
          </p:nvSpPr>
          <p:spPr>
            <a:xfrm>
              <a:off x="89469" y="4381335"/>
              <a:ext cx="3678298" cy="1274271"/>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9" name="テキスト ボックス 28"/>
            <p:cNvSpPr txBox="1"/>
            <p:nvPr/>
          </p:nvSpPr>
          <p:spPr>
            <a:xfrm>
              <a:off x="89468" y="4356595"/>
              <a:ext cx="3762452" cy="1231106"/>
            </a:xfrm>
            <a:prstGeom prst="rect">
              <a:avLst/>
            </a:prstGeom>
            <a:noFill/>
          </p:spPr>
          <p:txBody>
            <a:bodyPr wrap="square" rtlCol="0">
              <a:spAutoFit/>
            </a:bodyPr>
            <a:lstStyle/>
            <a:p>
              <a:r>
                <a:rPr lang="ja-JP" altLang="ja-JP" sz="1000" b="1" u="sng" dirty="0">
                  <a:latin typeface="Meiryo UI" panose="020B0604030504040204" pitchFamily="50" charset="-128"/>
                  <a:ea typeface="Meiryo UI" panose="020B0604030504040204" pitchFamily="50" charset="-128"/>
                  <a:cs typeface="Meiryo UI" panose="020B0604030504040204" pitchFamily="50" charset="-128"/>
                </a:rPr>
                <a:t>◇安全に対する視点</a:t>
              </a:r>
              <a:endParaRPr lang="ja-JP"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900" dirty="0">
                  <a:latin typeface="Meiryo UI" panose="020B0604030504040204" pitchFamily="50" charset="-128"/>
                  <a:ea typeface="Meiryo UI" panose="020B0604030504040204" pitchFamily="50" charset="-128"/>
                  <a:cs typeface="Meiryo UI" panose="020B0604030504040204" pitchFamily="50" charset="-128"/>
                </a:rPr>
                <a:t>・遊具等における目視点検では確認できない不可視部分の不具合への対応</a:t>
              </a:r>
            </a:p>
            <a:p>
              <a:r>
                <a:rPr lang="ja-JP" altLang="ja-JP" sz="1000" b="1" u="sng" dirty="0">
                  <a:latin typeface="Meiryo UI" panose="020B0604030504040204" pitchFamily="50" charset="-128"/>
                  <a:ea typeface="Meiryo UI" panose="020B0604030504040204" pitchFamily="50" charset="-128"/>
                  <a:cs typeface="Meiryo UI" panose="020B0604030504040204" pitchFamily="50" charset="-128"/>
                </a:rPr>
                <a:t>◇効率的・効果的な維持管理に対する視点</a:t>
              </a:r>
              <a:endParaRPr lang="ja-JP"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900" dirty="0">
                  <a:latin typeface="Meiryo UI" panose="020B0604030504040204" pitchFamily="50" charset="-128"/>
                  <a:ea typeface="Meiryo UI" panose="020B0604030504040204" pitchFamily="50" charset="-128"/>
                  <a:cs typeface="Meiryo UI" panose="020B0604030504040204" pitchFamily="50" charset="-128"/>
                </a:rPr>
                <a:t>・公園施設に応じた点検データの蓄積・活用</a:t>
              </a:r>
            </a:p>
            <a:p>
              <a:r>
                <a:rPr lang="ja-JP" altLang="ja-JP" sz="900" dirty="0">
                  <a:latin typeface="Meiryo UI" panose="020B0604030504040204" pitchFamily="50" charset="-128"/>
                  <a:ea typeface="Meiryo UI" panose="020B0604030504040204" pitchFamily="50" charset="-128"/>
                  <a:cs typeface="Meiryo UI" panose="020B0604030504040204" pitchFamily="50" charset="-128"/>
                </a:rPr>
                <a:t>・公園施設の特性に応じた維持管理手法の整理・設定</a:t>
              </a:r>
            </a:p>
            <a:p>
              <a:r>
                <a:rPr lang="ja-JP" altLang="ja-JP" sz="900" dirty="0">
                  <a:latin typeface="Meiryo UI" panose="020B0604030504040204" pitchFamily="50" charset="-128"/>
                  <a:ea typeface="Meiryo UI" panose="020B0604030504040204" pitchFamily="50" charset="-128"/>
                  <a:cs typeface="Meiryo UI" panose="020B0604030504040204" pitchFamily="50" charset="-128"/>
                </a:rPr>
                <a:t>・指定管理者との一体的な維持管理</a:t>
              </a:r>
            </a:p>
            <a:p>
              <a:r>
                <a:rPr lang="ja-JP" altLang="ja-JP" sz="900" dirty="0">
                  <a:latin typeface="Meiryo UI" panose="020B0604030504040204" pitchFamily="50" charset="-128"/>
                  <a:ea typeface="Meiryo UI" panose="020B0604030504040204" pitchFamily="50" charset="-128"/>
                  <a:cs typeface="Meiryo UI" panose="020B0604030504040204" pitchFamily="50" charset="-128"/>
                </a:rPr>
                <a:t>・最適な補修タイミングや更新時期の考え方</a:t>
              </a:r>
            </a:p>
            <a:p>
              <a:r>
                <a:rPr lang="ja-JP" altLang="ja-JP" sz="900" dirty="0">
                  <a:latin typeface="Meiryo UI" panose="020B0604030504040204" pitchFamily="50" charset="-128"/>
                  <a:ea typeface="Meiryo UI" panose="020B0604030504040204" pitchFamily="50" charset="-128"/>
                  <a:cs typeface="Meiryo UI" panose="020B0604030504040204" pitchFamily="50" charset="-128"/>
                </a:rPr>
                <a:t>・公園施設の維持管理における重点化の考え方</a:t>
              </a:r>
            </a:p>
          </p:txBody>
        </p:sp>
      </p:grpSp>
      <p:sp>
        <p:nvSpPr>
          <p:cNvPr id="30" name="右中かっこ 29"/>
          <p:cNvSpPr/>
          <p:nvPr/>
        </p:nvSpPr>
        <p:spPr>
          <a:xfrm>
            <a:off x="3834668" y="620689"/>
            <a:ext cx="144016" cy="6165858"/>
          </a:xfrm>
          <a:prstGeom prst="rightBrace">
            <a:avLst>
              <a:gd name="adj1" fmla="val 44709"/>
              <a:gd name="adj2" fmla="val 50000"/>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角丸四角形 31"/>
          <p:cNvSpPr/>
          <p:nvPr/>
        </p:nvSpPr>
        <p:spPr>
          <a:xfrm>
            <a:off x="107504" y="620688"/>
            <a:ext cx="3024336" cy="216024"/>
          </a:xfrm>
          <a:prstGeom prst="roundRect">
            <a:avLst/>
          </a:prstGeom>
          <a:solidFill>
            <a:srgbClr val="CCFFCC"/>
          </a:solid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公園</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における維持管理・更新の現状と課題</a:t>
            </a:r>
          </a:p>
        </p:txBody>
      </p:sp>
      <p:sp>
        <p:nvSpPr>
          <p:cNvPr id="33" name="テキスト ボックス 2"/>
          <p:cNvSpPr txBox="1">
            <a:spLocks noChangeArrowheads="1"/>
          </p:cNvSpPr>
          <p:nvPr/>
        </p:nvSpPr>
        <p:spPr bwMode="auto">
          <a:xfrm>
            <a:off x="35496" y="3009652"/>
            <a:ext cx="1584176"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≪維持管理の取組≫</a:t>
            </a:r>
          </a:p>
        </p:txBody>
      </p:sp>
      <p:sp>
        <p:nvSpPr>
          <p:cNvPr id="34" name="テキスト ボックス 2"/>
          <p:cNvSpPr txBox="1">
            <a:spLocks noChangeArrowheads="1"/>
          </p:cNvSpPr>
          <p:nvPr/>
        </p:nvSpPr>
        <p:spPr bwMode="auto">
          <a:xfrm>
            <a:off x="35496" y="4191372"/>
            <a:ext cx="3474717"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≪課題：効率的・効果的な維持管理の推進≫</a:t>
            </a:r>
          </a:p>
        </p:txBody>
      </p:sp>
      <p:sp>
        <p:nvSpPr>
          <p:cNvPr id="36" name="テキスト ボックス 2"/>
          <p:cNvSpPr txBox="1">
            <a:spLocks noChangeArrowheads="1"/>
          </p:cNvSpPr>
          <p:nvPr/>
        </p:nvSpPr>
        <p:spPr bwMode="auto">
          <a:xfrm>
            <a:off x="35496" y="5712048"/>
            <a:ext cx="3474717"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≪課題：持続可能な維持管理の仕組みづくり≫</a:t>
            </a:r>
          </a:p>
        </p:txBody>
      </p:sp>
      <p:sp>
        <p:nvSpPr>
          <p:cNvPr id="41" name="テキスト ボックス 40"/>
          <p:cNvSpPr txBox="1"/>
          <p:nvPr/>
        </p:nvSpPr>
        <p:spPr>
          <a:xfrm>
            <a:off x="3896612" y="752706"/>
            <a:ext cx="5209288" cy="733534"/>
          </a:xfrm>
          <a:prstGeom prst="rect">
            <a:avLst/>
          </a:prstGeom>
          <a:noFill/>
        </p:spPr>
        <p:txBody>
          <a:bodyPr wrap="square" rtlCol="0">
            <a:spAutoFit/>
          </a:bodyPr>
          <a:lstStyle/>
          <a:p>
            <a:pPr marL="50800" indent="-50800" algn="just">
              <a:lnSpc>
                <a:spcPts val="1000"/>
              </a:lnSpc>
              <a:spcAft>
                <a:spcPts val="0"/>
              </a:spcAft>
            </a:pPr>
            <a:r>
              <a:rPr lang="ja-JP" altLang="en-US" sz="900" kern="100" dirty="0">
                <a:ea typeface="Meiryo UI"/>
                <a:cs typeface="Times New Roman"/>
              </a:rPr>
              <a:t>○</a:t>
            </a:r>
            <a:r>
              <a:rPr lang="ja-JP" altLang="en-US" sz="800" kern="100" dirty="0" smtClean="0">
                <a:effectLst/>
                <a:ea typeface="Meiryo UI"/>
                <a:cs typeface="Times New Roman"/>
              </a:rPr>
              <a:t>公園の維持管理における３つの使命、“安全・安心な利用”、“個性や魅力の次世代への継承”、“経営するという視点での管理運営の充実”を果たすべく、以下の方針により取り組んでいく</a:t>
            </a:r>
            <a:endParaRPr lang="en-US" altLang="ja-JP" sz="800" kern="100" dirty="0" smtClean="0">
              <a:effectLst/>
              <a:ea typeface="Meiryo UI"/>
              <a:cs typeface="Times New Roman"/>
            </a:endParaRPr>
          </a:p>
          <a:p>
            <a:pPr marL="50800" indent="-50800" algn="just">
              <a:lnSpc>
                <a:spcPts val="1000"/>
              </a:lnSpc>
              <a:spcAft>
                <a:spcPts val="0"/>
              </a:spcAft>
            </a:pPr>
            <a:r>
              <a:rPr lang="ja-JP" altLang="en-US" sz="800" kern="100" dirty="0" smtClean="0">
                <a:effectLst/>
                <a:ea typeface="Meiryo UI"/>
                <a:cs typeface="Times New Roman"/>
              </a:rPr>
              <a:t>・</a:t>
            </a:r>
            <a:r>
              <a:rPr lang="ja-JP" altLang="ja-JP" sz="800" kern="100" dirty="0" smtClean="0">
                <a:effectLst/>
                <a:ea typeface="Meiryo UI"/>
                <a:cs typeface="Times New Roman"/>
              </a:rPr>
              <a:t>日常的な維持管理</a:t>
            </a:r>
            <a:r>
              <a:rPr lang="ja-JP" altLang="en-US" sz="800" kern="100" dirty="0">
                <a:ea typeface="Meiryo UI"/>
                <a:cs typeface="Times New Roman"/>
              </a:rPr>
              <a:t>の</a:t>
            </a:r>
            <a:r>
              <a:rPr lang="ja-JP" altLang="ja-JP" sz="800" kern="100" dirty="0" smtClean="0">
                <a:effectLst/>
                <a:ea typeface="Meiryo UI"/>
                <a:cs typeface="Times New Roman"/>
              </a:rPr>
              <a:t>着実</a:t>
            </a:r>
            <a:r>
              <a:rPr lang="ja-JP" altLang="en-US" sz="800" kern="100" dirty="0" smtClean="0">
                <a:effectLst/>
                <a:ea typeface="Meiryo UI"/>
                <a:cs typeface="Times New Roman"/>
              </a:rPr>
              <a:t>な</a:t>
            </a:r>
            <a:r>
              <a:rPr lang="ja-JP" altLang="ja-JP" sz="800" kern="100" dirty="0" smtClean="0">
                <a:effectLst/>
                <a:ea typeface="Meiryo UI"/>
                <a:cs typeface="Times New Roman"/>
              </a:rPr>
              <a:t>実践</a:t>
            </a:r>
            <a:r>
              <a:rPr lang="ja-JP" altLang="en-US" sz="800" kern="100" dirty="0" smtClean="0">
                <a:effectLst/>
                <a:ea typeface="Meiryo UI"/>
                <a:cs typeface="Times New Roman"/>
              </a:rPr>
              <a:t>や</a:t>
            </a:r>
            <a:r>
              <a:rPr lang="ja-JP" altLang="ja-JP" sz="800" kern="100" dirty="0" smtClean="0">
                <a:effectLst/>
                <a:ea typeface="Meiryo UI"/>
                <a:cs typeface="Times New Roman"/>
              </a:rPr>
              <a:t>予防保全</a:t>
            </a:r>
            <a:r>
              <a:rPr lang="ja-JP" altLang="en-US" sz="800" kern="100" dirty="0" smtClean="0">
                <a:ea typeface="Meiryo UI"/>
                <a:cs typeface="Times New Roman"/>
              </a:rPr>
              <a:t>を中心とした</a:t>
            </a:r>
            <a:r>
              <a:rPr lang="ja-JP" altLang="ja-JP" sz="800" kern="100" dirty="0" smtClean="0">
                <a:effectLst/>
                <a:ea typeface="Meiryo UI"/>
                <a:cs typeface="Times New Roman"/>
              </a:rPr>
              <a:t>計画的な維持管理による</a:t>
            </a:r>
            <a:r>
              <a:rPr lang="ja-JP" altLang="en-US" sz="800" b="1" u="sng" kern="100" dirty="0" smtClean="0">
                <a:effectLst/>
                <a:ea typeface="Meiryo UI"/>
                <a:cs typeface="Times New Roman"/>
              </a:rPr>
              <a:t>「</a:t>
            </a:r>
            <a:r>
              <a:rPr lang="ja-JP" altLang="ja-JP" sz="800" b="1" u="sng" kern="100" dirty="0" smtClean="0">
                <a:effectLst/>
                <a:ea typeface="Meiryo UI"/>
                <a:cs typeface="Times New Roman"/>
              </a:rPr>
              <a:t>効率的・効果的な維持管理を推進</a:t>
            </a:r>
            <a:r>
              <a:rPr lang="ja-JP" altLang="en-US" sz="800" b="1" u="sng" kern="100" dirty="0" smtClean="0">
                <a:effectLst/>
                <a:ea typeface="Meiryo UI"/>
                <a:cs typeface="Times New Roman"/>
              </a:rPr>
              <a:t>」</a:t>
            </a:r>
            <a:endParaRPr lang="ja-JP" altLang="ja-JP" sz="800" b="1" u="sng" kern="100" dirty="0" smtClean="0">
              <a:effectLst/>
              <a:ea typeface="HG明朝B"/>
              <a:cs typeface="Times New Roman"/>
            </a:endParaRPr>
          </a:p>
          <a:p>
            <a:pPr marL="50800" indent="-50800" algn="just">
              <a:lnSpc>
                <a:spcPts val="1000"/>
              </a:lnSpc>
              <a:spcAft>
                <a:spcPts val="0"/>
              </a:spcAft>
            </a:pPr>
            <a:r>
              <a:rPr lang="ja-JP" altLang="ja-JP" sz="800" kern="100" dirty="0" smtClean="0">
                <a:effectLst/>
                <a:ea typeface="Meiryo UI"/>
                <a:cs typeface="Times New Roman"/>
              </a:rPr>
              <a:t>・</a:t>
            </a:r>
            <a:r>
              <a:rPr lang="ja-JP" altLang="en-US" sz="800" kern="100" dirty="0">
                <a:ea typeface="Meiryo UI"/>
                <a:cs typeface="Times New Roman"/>
              </a:rPr>
              <a:t>将来</a:t>
            </a:r>
            <a:r>
              <a:rPr lang="ja-JP" altLang="en-US" sz="800" kern="100" dirty="0" smtClean="0">
                <a:ea typeface="Meiryo UI"/>
                <a:cs typeface="Times New Roman"/>
              </a:rPr>
              <a:t>の維持管理を担う</a:t>
            </a:r>
            <a:r>
              <a:rPr lang="ja-JP" altLang="ja-JP" sz="800" kern="100" dirty="0" smtClean="0">
                <a:effectLst/>
                <a:ea typeface="Meiryo UI"/>
                <a:cs typeface="Times New Roman"/>
              </a:rPr>
              <a:t>人材の育成と確保</a:t>
            </a:r>
            <a:r>
              <a:rPr lang="ja-JP" altLang="en-US" sz="800" kern="100" dirty="0" smtClean="0">
                <a:ea typeface="Meiryo UI"/>
                <a:cs typeface="Times New Roman"/>
              </a:rPr>
              <a:t>による</a:t>
            </a:r>
            <a:r>
              <a:rPr lang="ja-JP" altLang="en-US" sz="800" b="1" u="sng" kern="100" dirty="0" smtClean="0">
                <a:effectLst/>
                <a:ea typeface="Meiryo UI"/>
                <a:cs typeface="Times New Roman"/>
              </a:rPr>
              <a:t>「</a:t>
            </a:r>
            <a:r>
              <a:rPr lang="ja-JP" altLang="ja-JP" sz="800" b="1" u="sng" kern="100" dirty="0" smtClean="0">
                <a:effectLst/>
                <a:ea typeface="Meiryo UI"/>
                <a:cs typeface="Times New Roman"/>
              </a:rPr>
              <a:t>持続可能な</a:t>
            </a:r>
            <a:r>
              <a:rPr lang="ja-JP" altLang="en-US" sz="800" b="1" u="sng" kern="100" dirty="0" smtClean="0">
                <a:effectLst/>
                <a:ea typeface="Meiryo UI"/>
                <a:cs typeface="Times New Roman"/>
              </a:rPr>
              <a:t>維持管理の</a:t>
            </a:r>
            <a:r>
              <a:rPr lang="ja-JP" altLang="ja-JP" sz="800" b="1" u="sng" kern="100" dirty="0" smtClean="0">
                <a:effectLst/>
                <a:ea typeface="Meiryo UI"/>
                <a:cs typeface="Times New Roman"/>
              </a:rPr>
              <a:t>仕組み</a:t>
            </a:r>
            <a:r>
              <a:rPr lang="ja-JP" altLang="en-US" sz="800" b="1" u="sng" kern="100" dirty="0" smtClean="0">
                <a:effectLst/>
                <a:ea typeface="Meiryo UI"/>
                <a:cs typeface="Times New Roman"/>
              </a:rPr>
              <a:t>づくり」</a:t>
            </a:r>
            <a:endParaRPr lang="en-US" altLang="ja-JP" sz="800" b="1" u="sng" kern="100" dirty="0" smtClean="0">
              <a:effectLst/>
              <a:ea typeface="Meiryo UI"/>
              <a:cs typeface="Times New Roman"/>
            </a:endParaRPr>
          </a:p>
          <a:p>
            <a:pPr marL="50800" indent="-50800" algn="just">
              <a:lnSpc>
                <a:spcPts val="1000"/>
              </a:lnSpc>
              <a:spcAft>
                <a:spcPts val="0"/>
              </a:spcAft>
            </a:pPr>
            <a:r>
              <a:rPr lang="ja-JP" altLang="en-US" sz="800" kern="100" dirty="0" smtClean="0">
                <a:ea typeface="Meiryo UI"/>
                <a:cs typeface="Times New Roman"/>
              </a:rPr>
              <a:t>・計画の実効性を高めるため、</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継続的な</a:t>
            </a:r>
            <a:r>
              <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rPr>
              <a:t>PDCA</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サイクルやマネジメント体制の充実による</a:t>
            </a:r>
            <a:r>
              <a:rPr lang="ja-JP" altLang="en-US" sz="800" b="1" u="sng" kern="100" dirty="0" smtClean="0">
                <a:latin typeface="Meiryo UI" panose="020B0604030504040204" pitchFamily="50" charset="-128"/>
                <a:ea typeface="Meiryo UI" panose="020B0604030504040204" pitchFamily="50" charset="-128"/>
                <a:cs typeface="Meiryo UI" panose="020B0604030504040204" pitchFamily="50" charset="-128"/>
              </a:rPr>
              <a:t>「維持管理マネジメントの徹底</a:t>
            </a:r>
            <a:r>
              <a:rPr lang="ja-JP" altLang="en-US" sz="800" b="1" u="sng" kern="100" dirty="0" smtClean="0">
                <a:ea typeface="Meiryo UI"/>
                <a:cs typeface="Times New Roman"/>
              </a:rPr>
              <a:t>」</a:t>
            </a:r>
            <a:endParaRPr lang="ja-JP" altLang="ja-JP" sz="800" b="1" u="sng" kern="100" dirty="0" smtClean="0">
              <a:effectLst/>
              <a:ea typeface="HG明朝B"/>
              <a:cs typeface="Times New Roman"/>
            </a:endParaRPr>
          </a:p>
        </p:txBody>
      </p:sp>
      <p:sp>
        <p:nvSpPr>
          <p:cNvPr id="43" name="角丸四角形 42"/>
          <p:cNvSpPr/>
          <p:nvPr/>
        </p:nvSpPr>
        <p:spPr>
          <a:xfrm>
            <a:off x="4029845" y="1522884"/>
            <a:ext cx="3494484" cy="186501"/>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「効率的・効果的な維持管理の推進」のために講ずべき施策</a:t>
            </a:r>
          </a:p>
        </p:txBody>
      </p:sp>
      <p:sp>
        <p:nvSpPr>
          <p:cNvPr id="44" name="角丸四角形 43"/>
          <p:cNvSpPr/>
          <p:nvPr/>
        </p:nvSpPr>
        <p:spPr>
          <a:xfrm>
            <a:off x="4039370" y="5765136"/>
            <a:ext cx="3551634" cy="164207"/>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「持続可能な維持管理の仕組みづくり」のために講ずべき施策</a:t>
            </a:r>
          </a:p>
        </p:txBody>
      </p:sp>
      <p:sp>
        <p:nvSpPr>
          <p:cNvPr id="46" name="角丸四角形 45"/>
          <p:cNvSpPr/>
          <p:nvPr/>
        </p:nvSpPr>
        <p:spPr>
          <a:xfrm>
            <a:off x="4039369" y="620688"/>
            <a:ext cx="1795437" cy="160593"/>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戦略的維持管理の基本方針</a:t>
            </a:r>
          </a:p>
        </p:txBody>
      </p:sp>
      <p:sp>
        <p:nvSpPr>
          <p:cNvPr id="49" name="テキスト ボックス 48"/>
          <p:cNvSpPr txBox="1"/>
          <p:nvPr/>
        </p:nvSpPr>
        <p:spPr>
          <a:xfrm>
            <a:off x="3935553" y="5901990"/>
            <a:ext cx="5256585" cy="933589"/>
          </a:xfrm>
          <a:prstGeom prst="rect">
            <a:avLst/>
          </a:prstGeom>
          <a:noFill/>
        </p:spPr>
        <p:txBody>
          <a:bodyPr wrap="square" rtlCol="0">
            <a:spAutoFit/>
          </a:bodyPr>
          <a:lstStyle/>
          <a:p>
            <a:pPr algn="just">
              <a:lnSpc>
                <a:spcPts val="1200"/>
              </a:lnSpc>
              <a:spcAft>
                <a:spcPts val="0"/>
              </a:spcAft>
            </a:pPr>
            <a:r>
              <a:rPr lang="en-US" altLang="ja-JP" sz="900" b="1" u="sng" kern="100" dirty="0" smtClean="0">
                <a:latin typeface="Georgia"/>
                <a:ea typeface="Meiryo UI"/>
                <a:cs typeface="Times New Roman"/>
              </a:rPr>
              <a:t>1.</a:t>
            </a:r>
            <a:r>
              <a:rPr lang="ja-JP" altLang="en-US" sz="900" b="1" u="sng" kern="100" dirty="0" smtClean="0">
                <a:effectLst/>
                <a:latin typeface="Georgia"/>
                <a:ea typeface="Meiryo UI"/>
                <a:cs typeface="Times New Roman"/>
              </a:rPr>
              <a:t>人材の育成と確保、技術力の向上と継承</a:t>
            </a:r>
            <a:endParaRPr lang="en-US" altLang="ja-JP" sz="900" b="1" u="sng" kern="100" dirty="0" smtClean="0">
              <a:effectLst/>
              <a:latin typeface="Georgia"/>
              <a:ea typeface="Meiryo UI"/>
              <a:cs typeface="Times New Roman"/>
            </a:endParaRPr>
          </a:p>
          <a:p>
            <a:pPr algn="just">
              <a:lnSpc>
                <a:spcPts val="1200"/>
              </a:lnSpc>
              <a:spcAft>
                <a:spcPts val="0"/>
              </a:spcAft>
            </a:pPr>
            <a:r>
              <a:rPr lang="ja-JP" altLang="en-US" sz="800" kern="100" dirty="0" smtClean="0">
                <a:latin typeface="Georgia"/>
                <a:ea typeface="Meiryo UI"/>
                <a:cs typeface="Times New Roman"/>
              </a:rPr>
              <a:t>・</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指定</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管理業務の履行確認は府職員が実施し、自ら維持管理の現場を見ることで、維持管理の技術力向上の</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機会</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確保</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en-US" altLang="ja-JP" sz="900" b="1" u="sng" kern="100" dirty="0" smtClean="0">
                <a:latin typeface="Georgia"/>
                <a:ea typeface="Meiryo UI"/>
                <a:cs typeface="Times New Roman"/>
              </a:rPr>
              <a:t>2.</a:t>
            </a:r>
            <a:r>
              <a:rPr lang="ja-JP" altLang="en-US" sz="900" b="1" u="sng" kern="100" dirty="0" smtClean="0">
                <a:effectLst/>
                <a:latin typeface="Georgia"/>
                <a:ea typeface="Meiryo UI"/>
                <a:cs typeface="Times New Roman"/>
              </a:rPr>
              <a:t>現場や地域を重視した維持管理の実践</a:t>
            </a:r>
            <a:endParaRPr lang="en-US" altLang="ja-JP" sz="900" b="1" u="sng" kern="100" dirty="0" smtClean="0">
              <a:effectLst/>
              <a:latin typeface="Georgia"/>
              <a:ea typeface="Meiryo UI"/>
              <a:cs typeface="Times New Roman"/>
            </a:endParaRPr>
          </a:p>
          <a:p>
            <a:pPr algn="just">
              <a:lnSpc>
                <a:spcPts val="1000"/>
              </a:lnSpc>
              <a:spcAft>
                <a:spcPts val="0"/>
              </a:spcAft>
            </a:pPr>
            <a:r>
              <a:rPr lang="ja-JP" altLang="en-US" sz="800" kern="100" dirty="0">
                <a:latin typeface="Georgia"/>
                <a:ea typeface="Meiryo UI"/>
                <a:cs typeface="Times New Roman"/>
              </a:rPr>
              <a:t>・</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「地域維持管理連携</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プラットフォーム</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を活用</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し、維持管理におけるノウハウを共有、人材育成を行い技術連携を図る</a:t>
            </a:r>
          </a:p>
          <a:p>
            <a:pPr lvl="0" algn="just">
              <a:lnSpc>
                <a:spcPts val="1200"/>
              </a:lnSpc>
            </a:pPr>
            <a:r>
              <a:rPr lang="en-US" altLang="ja-JP" sz="900" b="1" u="sng" kern="100" dirty="0" smtClean="0">
                <a:latin typeface="Georgia"/>
                <a:ea typeface="Meiryo UI"/>
                <a:cs typeface="Times New Roman"/>
              </a:rPr>
              <a:t>3.</a:t>
            </a:r>
            <a:r>
              <a:rPr lang="ja-JP" altLang="en-US" sz="900" b="1" u="sng" kern="100" dirty="0" smtClean="0">
                <a:latin typeface="Georgia"/>
                <a:ea typeface="Meiryo UI"/>
                <a:cs typeface="Times New Roman"/>
              </a:rPr>
              <a:t>維持管理業務</a:t>
            </a:r>
            <a:r>
              <a:rPr lang="ja-JP" altLang="en-US" sz="900" b="1" u="sng" kern="100" smtClean="0">
                <a:latin typeface="Georgia"/>
                <a:ea typeface="Meiryo UI"/>
                <a:cs typeface="Times New Roman"/>
              </a:rPr>
              <a:t>の</a:t>
            </a:r>
            <a:r>
              <a:rPr lang="ja-JP" altLang="en-US" sz="900" b="1" u="sng" kern="100" smtClean="0">
                <a:latin typeface="Georgia"/>
                <a:ea typeface="Meiryo UI"/>
                <a:cs typeface="Times New Roman"/>
              </a:rPr>
              <a:t>改善等</a:t>
            </a:r>
            <a:endParaRPr lang="ja-JP" altLang="ja-JP" sz="900" kern="100" dirty="0" smtClean="0">
              <a:latin typeface="Georgia"/>
              <a:ea typeface="HG明朝B"/>
              <a:cs typeface="Times New Roman"/>
            </a:endParaRPr>
          </a:p>
          <a:p>
            <a:pPr algn="just">
              <a:spcAft>
                <a:spcPts val="0"/>
              </a:spcAft>
            </a:pPr>
            <a:r>
              <a:rPr lang="ja-JP" altLang="en-US" sz="800" kern="100" dirty="0" smtClean="0">
                <a:effectLst/>
                <a:latin typeface="Georgia"/>
                <a:ea typeface="Meiryo UI"/>
                <a:cs typeface="Times New Roman"/>
              </a:rPr>
              <a:t> </a:t>
            </a:r>
            <a:r>
              <a:rPr lang="ja-JP" altLang="en-US" sz="800" kern="100" dirty="0" smtClean="0">
                <a:latin typeface="Georgia"/>
                <a:ea typeface="Meiryo UI"/>
                <a:cs typeface="Times New Roman"/>
              </a:rPr>
              <a:t>・効果</a:t>
            </a:r>
            <a:r>
              <a:rPr lang="ja-JP" altLang="en-US" sz="800" kern="100" dirty="0">
                <a:latin typeface="Georgia"/>
                <a:ea typeface="Meiryo UI"/>
                <a:cs typeface="Times New Roman"/>
              </a:rPr>
              <a:t>・</a:t>
            </a:r>
            <a:r>
              <a:rPr lang="ja-JP" altLang="en-US" sz="800" kern="100" dirty="0" smtClean="0">
                <a:latin typeface="Georgia"/>
                <a:ea typeface="Meiryo UI"/>
                <a:cs typeface="Times New Roman"/>
              </a:rPr>
              <a:t>効率的な</a:t>
            </a:r>
            <a:r>
              <a:rPr lang="ja-JP" altLang="en-US" sz="800" kern="100" dirty="0">
                <a:latin typeface="Georgia"/>
                <a:ea typeface="Meiryo UI"/>
                <a:cs typeface="Times New Roman"/>
              </a:rPr>
              <a:t>維持管理</a:t>
            </a:r>
            <a:r>
              <a:rPr lang="ja-JP" altLang="en-US" sz="800" kern="100" dirty="0" smtClean="0">
                <a:latin typeface="Georgia"/>
                <a:ea typeface="Meiryo UI"/>
                <a:cs typeface="Times New Roman"/>
              </a:rPr>
              <a:t>を実施</a:t>
            </a:r>
            <a:r>
              <a:rPr lang="ja-JP" altLang="en-US" sz="800" kern="100" dirty="0">
                <a:latin typeface="Georgia"/>
                <a:ea typeface="Meiryo UI"/>
                <a:cs typeface="Times New Roman"/>
              </a:rPr>
              <a:t>していく</a:t>
            </a:r>
            <a:r>
              <a:rPr lang="ja-JP" altLang="en-US" sz="800" kern="100" dirty="0" smtClean="0">
                <a:latin typeface="Georgia"/>
                <a:ea typeface="Meiryo UI"/>
                <a:cs typeface="Times New Roman"/>
              </a:rPr>
              <a:t>ため、</a:t>
            </a:r>
            <a:r>
              <a:rPr lang="en-US" altLang="ja-JP" sz="800" kern="100" dirty="0" smtClean="0">
                <a:latin typeface="Georgia"/>
                <a:ea typeface="Meiryo UI"/>
                <a:cs typeface="Times New Roman"/>
              </a:rPr>
              <a:t>PDCA</a:t>
            </a:r>
            <a:r>
              <a:rPr lang="ja-JP" altLang="en-US" sz="800" kern="100" dirty="0">
                <a:latin typeface="Georgia"/>
                <a:ea typeface="Meiryo UI"/>
                <a:cs typeface="Times New Roman"/>
              </a:rPr>
              <a:t>サイクルに</a:t>
            </a:r>
            <a:r>
              <a:rPr lang="ja-JP" altLang="en-US" sz="800" kern="100" dirty="0" smtClean="0">
                <a:latin typeface="Georgia"/>
                <a:ea typeface="Meiryo UI"/>
                <a:cs typeface="Times New Roman"/>
              </a:rPr>
              <a:t>よる継続</a:t>
            </a:r>
            <a:r>
              <a:rPr lang="ja-JP" altLang="en-US" sz="800" kern="100" dirty="0">
                <a:latin typeface="Georgia"/>
                <a:ea typeface="Meiryo UI"/>
                <a:cs typeface="Times New Roman"/>
              </a:rPr>
              <a:t>したマネジメントを実施</a:t>
            </a:r>
            <a:r>
              <a:rPr lang="ja-JP" altLang="en-US" sz="800" kern="100" dirty="0" smtClean="0">
                <a:latin typeface="Georgia"/>
                <a:ea typeface="Meiryo UI"/>
                <a:cs typeface="Times New Roman"/>
              </a:rPr>
              <a:t>する</a:t>
            </a:r>
            <a:endParaRPr lang="ja-JP" altLang="en-US" sz="800" kern="100" dirty="0" smtClean="0">
              <a:effectLst/>
              <a:latin typeface="Georgia"/>
              <a:ea typeface="Meiryo UI"/>
              <a:cs typeface="Times New Roman"/>
            </a:endParaRPr>
          </a:p>
        </p:txBody>
      </p:sp>
      <p:pic>
        <p:nvPicPr>
          <p:cNvPr id="31" name="Picture 6" descr="P927002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2125589"/>
            <a:ext cx="995680" cy="706120"/>
          </a:xfrm>
          <a:prstGeom prst="rect">
            <a:avLst/>
          </a:prstGeom>
          <a:noFill/>
          <a:ln>
            <a:noFill/>
          </a:ln>
          <a:extLst/>
        </p:spPr>
      </p:pic>
      <p:pic>
        <p:nvPicPr>
          <p:cNvPr id="37" name="Picture 34"/>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19738" y="2128129"/>
            <a:ext cx="989330" cy="706120"/>
          </a:xfrm>
          <a:prstGeom prst="rect">
            <a:avLst/>
          </a:prstGeom>
          <a:noFill/>
          <a:ln w="9525">
            <a:noFill/>
            <a:miter lim="800000"/>
            <a:headEnd/>
            <a:tailEnd/>
          </a:ln>
          <a:effectLst/>
          <a:extLst/>
        </p:spPr>
      </p:pic>
      <p:pic>
        <p:nvPicPr>
          <p:cNvPr id="38" name="Picture 22" descr="CIMG8226"/>
          <p:cNvPicPr/>
          <p:nvPr/>
        </p:nvPicPr>
        <p:blipFill>
          <a:blip r:embed="rId6">
            <a:extLst>
              <a:ext uri="{28A0092B-C50C-407E-A947-70E740481C1C}">
                <a14:useLocalDpi xmlns:a14="http://schemas.microsoft.com/office/drawing/2010/main" val="0"/>
              </a:ext>
            </a:extLst>
          </a:blip>
          <a:srcRect/>
          <a:stretch>
            <a:fillRect/>
          </a:stretch>
        </p:blipFill>
        <p:spPr bwMode="auto">
          <a:xfrm>
            <a:off x="2649106" y="2124954"/>
            <a:ext cx="986790" cy="706120"/>
          </a:xfrm>
          <a:prstGeom prst="rect">
            <a:avLst/>
          </a:prstGeom>
          <a:noFill/>
          <a:ln>
            <a:noFill/>
          </a:ln>
          <a:extLst/>
        </p:spPr>
      </p:pic>
      <p:sp>
        <p:nvSpPr>
          <p:cNvPr id="39" name="テキスト ボックス 5"/>
          <p:cNvSpPr txBox="1"/>
          <p:nvPr/>
        </p:nvSpPr>
        <p:spPr>
          <a:xfrm>
            <a:off x="366097" y="2817367"/>
            <a:ext cx="1035050" cy="28384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800" kern="100" dirty="0">
                <a:effectLst/>
                <a:latin typeface="Meiryo UI" panose="020B0604030504040204" pitchFamily="50" charset="-128"/>
                <a:ea typeface="Meiryo UI" panose="020B0604030504040204" pitchFamily="50" charset="-128"/>
                <a:cs typeface="Meiryo UI" panose="020B0604030504040204" pitchFamily="50" charset="-128"/>
              </a:rPr>
              <a:t>遊具の劣化・損傷</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テキスト ボックス 8"/>
          <p:cNvSpPr txBox="1"/>
          <p:nvPr/>
        </p:nvSpPr>
        <p:spPr>
          <a:xfrm>
            <a:off x="1537037" y="2809747"/>
            <a:ext cx="931545" cy="28384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800" kern="100">
                <a:effectLst/>
                <a:latin typeface="Meiryo UI" panose="020B0604030504040204" pitchFamily="50" charset="-128"/>
                <a:ea typeface="Meiryo UI" panose="020B0604030504040204" pitchFamily="50" charset="-128"/>
                <a:cs typeface="Meiryo UI" panose="020B0604030504040204" pitchFamily="50" charset="-128"/>
              </a:rPr>
              <a:t>電気設備の腐食</a:t>
            </a:r>
            <a:endParaRPr lang="ja-JP" sz="1050" kern="10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13"/>
          <p:cNvSpPr txBox="1"/>
          <p:nvPr/>
        </p:nvSpPr>
        <p:spPr>
          <a:xfrm>
            <a:off x="2493982" y="2817367"/>
            <a:ext cx="1299185" cy="27559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800" kern="100" spc="-20" dirty="0">
                <a:effectLst/>
                <a:latin typeface="Meiryo UI" panose="020B0604030504040204" pitchFamily="50" charset="-128"/>
                <a:ea typeface="Meiryo UI" panose="020B0604030504040204" pitchFamily="50" charset="-128"/>
                <a:cs typeface="Meiryo UI" panose="020B0604030504040204" pitchFamily="50" charset="-128"/>
              </a:rPr>
              <a:t>建築物の劣化（剥離等）</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698674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A9F2E74B89BA4499CB1BEF8348AA80B" ma:contentTypeVersion="0" ma:contentTypeDescription="新しいドキュメントを作成します。" ma:contentTypeScope="" ma:versionID="6a2a72e2d454aba72df80c79ecd9f829">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56B50CC-1171-48DA-BDCC-22E7D81347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C9D130CC-2DF4-44DA-BE3D-DB3EE3785579}">
  <ds:schemaRefs>
    <ds:schemaRef ds:uri="http://purl.org/dc/dcmitype/"/>
    <ds:schemaRef ds:uri="http://www.w3.org/XML/1998/namespace"/>
    <ds:schemaRef ds:uri="http://purl.org/dc/terms/"/>
    <ds:schemaRef ds:uri="http://schemas.microsoft.com/office/2006/documentManagement/types"/>
    <ds:schemaRef ds:uri="http://schemas.openxmlformats.org/package/2006/metadata/core-properties"/>
    <ds:schemaRef ds:uri="http://purl.org/dc/elements/1.1/"/>
    <ds:schemaRef ds:uri="http://schemas.microsoft.com/office/2006/metadata/properties"/>
  </ds:schemaRefs>
</ds:datastoreItem>
</file>

<file path=customXml/itemProps3.xml><?xml version="1.0" encoding="utf-8"?>
<ds:datastoreItem xmlns:ds="http://schemas.openxmlformats.org/officeDocument/2006/customXml" ds:itemID="{B65A46A2-D88A-4C3E-A689-2B6AE764648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1777</TotalTime>
  <Words>610</Words>
  <Application>Microsoft Office PowerPoint</Application>
  <PresentationFormat>画面に合わせる (4:3)</PresentationFormat>
  <Paragraphs>77</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uetsuka</dc:creator>
  <cp:lastModifiedBy>大井　祥之</cp:lastModifiedBy>
  <cp:revision>88</cp:revision>
  <cp:lastPrinted>2015-02-16T03:12:18Z</cp:lastPrinted>
  <dcterms:created xsi:type="dcterms:W3CDTF">2014-12-08T01:25:11Z</dcterms:created>
  <dcterms:modified xsi:type="dcterms:W3CDTF">2015-02-16T03:12:33Z</dcterms:modified>
</cp:coreProperties>
</file>