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09" autoAdjust="0"/>
    <p:restoredTop sz="94660"/>
  </p:normalViewPr>
  <p:slideViewPr>
    <p:cSldViewPr>
      <p:cViewPr>
        <p:scale>
          <a:sx n="100" d="100"/>
          <a:sy n="100" d="100"/>
        </p:scale>
        <p:origin x="-45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KandaNa\Desktop\&#9733;&#20379;&#29992;&#24180;&#27425;&#21029;&#12398;&#27211;&#26753;&#2596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KandaNa\Desktop\&#9733;&#20379;&#29992;&#24180;&#27425;&#21029;&#12398;&#27211;&#26753;&#2596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b="0"/>
            </a:pPr>
            <a:r>
              <a:rPr lang="en-US" altLang="ja-JP" sz="600" b="0" dirty="0"/>
              <a:t>2031</a:t>
            </a:r>
            <a:r>
              <a:rPr lang="ja-JP" altLang="en-US" sz="600" b="0" dirty="0"/>
              <a:t>年</a:t>
            </a:r>
            <a:r>
              <a:rPr lang="en-US" altLang="ja-JP" sz="600" b="0" dirty="0"/>
              <a:t>547</a:t>
            </a:r>
            <a:r>
              <a:rPr lang="ja-JP" altLang="en-US" sz="600" b="0" dirty="0"/>
              <a:t>橋</a:t>
            </a:r>
          </a:p>
        </c:rich>
      </c:tx>
      <c:layout>
        <c:manualLayout>
          <c:xMode val="edge"/>
          <c:yMode val="edge"/>
          <c:x val="0.29520958737400471"/>
          <c:y val="0.53901913247941458"/>
        </c:manualLayout>
      </c:layout>
      <c:overlay val="0"/>
    </c:title>
    <c:autoTitleDeleted val="0"/>
    <c:plotArea>
      <c:layout/>
      <c:pieChart>
        <c:varyColors val="1"/>
        <c:ser>
          <c:idx val="0"/>
          <c:order val="0"/>
          <c:dLbls>
            <c:dLbl>
              <c:idx val="0"/>
              <c:layout>
                <c:manualLayout>
                  <c:x val="-0.2462303742066459"/>
                  <c:y val="3.5399730066239254E-2"/>
                </c:manualLayout>
              </c:layout>
              <c:tx>
                <c:rich>
                  <a:bodyPr/>
                  <a:lstStyle/>
                  <a:p>
                    <a:r>
                      <a:rPr lang="en-US" altLang="ja-JP" sz="600" dirty="0"/>
                      <a:t>61%</a:t>
                    </a:r>
                  </a:p>
                </c:rich>
              </c:tx>
              <c:showLegendKey val="0"/>
              <c:showVal val="0"/>
              <c:showCatName val="0"/>
              <c:showSerName val="0"/>
              <c:showPercent val="1"/>
              <c:showBubbleSize val="0"/>
            </c:dLbl>
            <c:dLbl>
              <c:idx val="1"/>
              <c:layout>
                <c:manualLayout>
                  <c:x val="0.22131055095020583"/>
                  <c:y val="-2.6441607665613865E-2"/>
                </c:manualLayout>
              </c:layout>
              <c:tx>
                <c:rich>
                  <a:bodyPr/>
                  <a:lstStyle/>
                  <a:p>
                    <a:r>
                      <a:rPr lang="en-US" altLang="ja-JP" sz="600" dirty="0"/>
                      <a:t>39%</a:t>
                    </a:r>
                  </a:p>
                </c:rich>
              </c:tx>
              <c:showLegendKey val="0"/>
              <c:showVal val="0"/>
              <c:showCatName val="0"/>
              <c:showSerName val="0"/>
              <c:showPercent val="1"/>
              <c:showBubbleSize val="0"/>
            </c:dLbl>
            <c:txPr>
              <a:bodyPr/>
              <a:lstStyle/>
              <a:p>
                <a:pPr>
                  <a:defRPr sz="800"/>
                </a:pPr>
                <a:endParaRPr lang="ja-JP"/>
              </a:p>
            </c:txPr>
            <c:showLegendKey val="0"/>
            <c:showVal val="0"/>
            <c:showCatName val="0"/>
            <c:showSerName val="0"/>
            <c:showPercent val="1"/>
            <c:showBubbleSize val="0"/>
            <c:showLeaderLines val="1"/>
          </c:dLbls>
          <c:val>
            <c:numRef>
              <c:f>橋種別!$G$23:$G$24</c:f>
              <c:numCache>
                <c:formatCode>General</c:formatCode>
                <c:ptCount val="2"/>
                <c:pt idx="0">
                  <c:v>851</c:v>
                </c:pt>
                <c:pt idx="1">
                  <c:v>547</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b="0"/>
            </a:pPr>
            <a:r>
              <a:rPr lang="en-US" altLang="ja-JP" sz="600" b="0" dirty="0"/>
              <a:t>2011</a:t>
            </a:r>
            <a:r>
              <a:rPr lang="ja-JP" altLang="en-US" sz="600" b="0" dirty="0"/>
              <a:t>年</a:t>
            </a:r>
            <a:r>
              <a:rPr lang="en-US" altLang="ja-JP" sz="600" b="0" dirty="0"/>
              <a:t>92</a:t>
            </a:r>
            <a:r>
              <a:rPr lang="ja-JP" altLang="en-US" sz="600" b="0" dirty="0"/>
              <a:t>橋</a:t>
            </a:r>
          </a:p>
        </c:rich>
      </c:tx>
      <c:layout>
        <c:manualLayout>
          <c:xMode val="edge"/>
          <c:yMode val="edge"/>
          <c:x val="0.30033362317680573"/>
          <c:y val="0.54380410076326491"/>
        </c:manualLayout>
      </c:layout>
      <c:overlay val="0"/>
    </c:title>
    <c:autoTitleDeleted val="0"/>
    <c:plotArea>
      <c:layout/>
      <c:pieChart>
        <c:varyColors val="1"/>
        <c:ser>
          <c:idx val="0"/>
          <c:order val="0"/>
          <c:dLbls>
            <c:dLbl>
              <c:idx val="0"/>
              <c:layout>
                <c:manualLayout>
                  <c:x val="-0.10080458850109691"/>
                  <c:y val="0.10032928344234099"/>
                </c:manualLayout>
              </c:layout>
              <c:tx>
                <c:rich>
                  <a:bodyPr/>
                  <a:lstStyle/>
                  <a:p>
                    <a:r>
                      <a:rPr lang="en-US" altLang="ja-JP" sz="600" dirty="0"/>
                      <a:t>10%</a:t>
                    </a:r>
                  </a:p>
                </c:rich>
              </c:tx>
              <c:showLegendKey val="0"/>
              <c:showVal val="0"/>
              <c:showCatName val="0"/>
              <c:showSerName val="0"/>
              <c:showPercent val="1"/>
              <c:showBubbleSize val="0"/>
            </c:dLbl>
            <c:dLbl>
              <c:idx val="1"/>
              <c:layout>
                <c:manualLayout>
                  <c:x val="0.16563644896875149"/>
                  <c:y val="-0.12305092591755437"/>
                </c:manualLayout>
              </c:layout>
              <c:tx>
                <c:rich>
                  <a:bodyPr/>
                  <a:lstStyle/>
                  <a:p>
                    <a:r>
                      <a:rPr lang="en-US" altLang="ja-JP" sz="600" dirty="0"/>
                      <a:t>90%</a:t>
                    </a:r>
                  </a:p>
                </c:rich>
              </c:tx>
              <c:showLegendKey val="0"/>
              <c:showVal val="0"/>
              <c:showCatName val="0"/>
              <c:showSerName val="0"/>
              <c:showPercent val="1"/>
              <c:showBubbleSize val="0"/>
            </c:dLbl>
            <c:txPr>
              <a:bodyPr/>
              <a:lstStyle/>
              <a:p>
                <a:pPr>
                  <a:defRPr sz="800"/>
                </a:pPr>
                <a:endParaRPr lang="ja-JP"/>
              </a:p>
            </c:txPr>
            <c:showLegendKey val="0"/>
            <c:showVal val="0"/>
            <c:showCatName val="0"/>
            <c:showSerName val="0"/>
            <c:showPercent val="1"/>
            <c:showBubbleSize val="0"/>
            <c:showLeaderLines val="1"/>
          </c:dLbls>
          <c:val>
            <c:numRef>
              <c:f>橋種別!$F$23:$F$24</c:f>
              <c:numCache>
                <c:formatCode>General</c:formatCode>
                <c:ptCount val="2"/>
                <c:pt idx="0">
                  <c:v>92</c:v>
                </c:pt>
                <c:pt idx="1">
                  <c:v>851</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noFill/>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D0377C93-8EA0-4184-8F41-164D22D7D286}" type="datetimeFigureOut">
              <a:rPr kumimoji="1" lang="ja-JP" altLang="en-US" smtClean="0"/>
              <a:t>2015/2/16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2"/>
          <p:cNvSpPr txBox="1">
            <a:spLocks noChangeArrowheads="1"/>
          </p:cNvSpPr>
          <p:nvPr/>
        </p:nvSpPr>
        <p:spPr bwMode="auto">
          <a:xfrm>
            <a:off x="330" y="5019637"/>
            <a:ext cx="3132066" cy="180988"/>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65306" tIns="32653" rIns="65306" bIns="32653" anchor="t" anchorCtr="0">
            <a:noAutofit/>
          </a:bodyPr>
          <a:lstStyle/>
          <a:p>
            <a:pPr algn="just"/>
            <a:r>
              <a:rPr lang="ja-JP" altLang="en-US" sz="900" b="1" kern="100" dirty="0">
                <a:latin typeface="Georgia"/>
                <a:ea typeface="Meiryo UI"/>
                <a:cs typeface="Times New Roman"/>
              </a:rPr>
              <a:t>≪課題：効率的・効果的な維持管理の推進≫</a:t>
            </a:r>
            <a:endParaRPr lang="ja-JP" altLang="en-US" sz="900" kern="100" dirty="0">
              <a:latin typeface="Georgia"/>
              <a:ea typeface="HG明朝B"/>
              <a:cs typeface="Times New Roman"/>
            </a:endParaRPr>
          </a:p>
        </p:txBody>
      </p:sp>
      <p:grpSp>
        <p:nvGrpSpPr>
          <p:cNvPr id="2" name="グループ化 1"/>
          <p:cNvGrpSpPr/>
          <p:nvPr/>
        </p:nvGrpSpPr>
        <p:grpSpPr>
          <a:xfrm>
            <a:off x="102869" y="4766291"/>
            <a:ext cx="3342974" cy="411475"/>
            <a:chOff x="119503" y="6312767"/>
            <a:chExt cx="4783014" cy="576065"/>
          </a:xfrm>
        </p:grpSpPr>
        <p:sp>
          <p:nvSpPr>
            <p:cNvPr id="16" name="二等辺三角形 15"/>
            <p:cNvSpPr/>
            <p:nvPr/>
          </p:nvSpPr>
          <p:spPr>
            <a:xfrm rot="10800000">
              <a:off x="119503" y="6312767"/>
              <a:ext cx="4783014" cy="36004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altLang="en-US" sz="700" kern="100" dirty="0">
                <a:ea typeface="HG明朝B"/>
                <a:cs typeface="Times New Roman"/>
              </a:endParaRPr>
            </a:p>
          </p:txBody>
        </p:sp>
        <p:sp>
          <p:nvSpPr>
            <p:cNvPr id="17" name="テキスト ボックス 2"/>
            <p:cNvSpPr txBox="1">
              <a:spLocks noChangeArrowheads="1"/>
            </p:cNvSpPr>
            <p:nvPr/>
          </p:nvSpPr>
          <p:spPr bwMode="auto">
            <a:xfrm rot="10800000" flipV="1">
              <a:off x="1936304" y="6349543"/>
              <a:ext cx="1128033" cy="53928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r>
                <a:rPr lang="ja-JP" altLang="en-US" sz="1000" b="1" kern="100" dirty="0">
                  <a:solidFill>
                    <a:srgbClr val="FFFFFF"/>
                  </a:solidFill>
                  <a:latin typeface="Georgia"/>
                  <a:ea typeface="Meiryo UI"/>
                  <a:cs typeface="Times New Roman"/>
                </a:rPr>
                <a:t>新たな課題</a:t>
              </a:r>
              <a:endParaRPr lang="ja-JP" altLang="en-US" sz="800" kern="100" dirty="0">
                <a:latin typeface="Georgia"/>
                <a:ea typeface="HG明朝B"/>
                <a:cs typeface="Times New Roman"/>
              </a:endParaRPr>
            </a:p>
          </p:txBody>
        </p:sp>
      </p:grpSp>
      <p:sp>
        <p:nvSpPr>
          <p:cNvPr id="21" name="テキスト ボックス 2"/>
          <p:cNvSpPr txBox="1">
            <a:spLocks noChangeArrowheads="1"/>
          </p:cNvSpPr>
          <p:nvPr/>
        </p:nvSpPr>
        <p:spPr bwMode="auto">
          <a:xfrm>
            <a:off x="-119186" y="626327"/>
            <a:ext cx="966380" cy="17952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65306" tIns="32653" rIns="65306" bIns="32653" anchor="ctr" anchorCtr="0">
            <a:noAutofit/>
          </a:bodyPr>
          <a:lstStyle/>
          <a:p>
            <a:pPr algn="ctr"/>
            <a:r>
              <a:rPr lang="ja-JP" altLang="en-US" sz="900" b="1" kern="100" dirty="0">
                <a:latin typeface="Georgia"/>
                <a:ea typeface="Meiryo UI"/>
                <a:cs typeface="Times New Roman"/>
              </a:rPr>
              <a:t>≪現　状≫</a:t>
            </a:r>
            <a:endParaRPr lang="ja-JP" altLang="en-US" sz="900" kern="100" dirty="0">
              <a:latin typeface="Georgia"/>
              <a:ea typeface="HG明朝B"/>
              <a:cs typeface="Times New Roman"/>
            </a:endParaRPr>
          </a:p>
        </p:txBody>
      </p:sp>
      <p:sp>
        <p:nvSpPr>
          <p:cNvPr id="26" name="テキスト ボックス 2"/>
          <p:cNvSpPr txBox="1">
            <a:spLocks noChangeArrowheads="1"/>
          </p:cNvSpPr>
          <p:nvPr/>
        </p:nvSpPr>
        <p:spPr bwMode="auto">
          <a:xfrm>
            <a:off x="-2072" y="6371803"/>
            <a:ext cx="3089116" cy="178047"/>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65306" tIns="32653" rIns="65306" bIns="32653" anchor="t" anchorCtr="0">
            <a:noAutofit/>
          </a:bodyPr>
          <a:lstStyle/>
          <a:p>
            <a:pPr algn="just"/>
            <a:r>
              <a:rPr lang="ja-JP" altLang="en-US" sz="900" b="1" kern="100" dirty="0">
                <a:latin typeface="Georgia"/>
                <a:ea typeface="Meiryo UI"/>
                <a:cs typeface="Times New Roman"/>
              </a:rPr>
              <a:t>≪課題：持続可能な維持管理の仕組みづくり≫</a:t>
            </a:r>
            <a:endParaRPr lang="ja-JP" altLang="en-US" sz="900" kern="100" dirty="0">
              <a:latin typeface="Georgia"/>
              <a:ea typeface="HG明朝B"/>
              <a:cs typeface="Times New Roman"/>
            </a:endParaRPr>
          </a:p>
        </p:txBody>
      </p:sp>
      <p:sp>
        <p:nvSpPr>
          <p:cNvPr id="33" name="テキスト ボックス 2"/>
          <p:cNvSpPr txBox="1">
            <a:spLocks noChangeArrowheads="1"/>
          </p:cNvSpPr>
          <p:nvPr/>
        </p:nvSpPr>
        <p:spPr bwMode="auto">
          <a:xfrm>
            <a:off x="8623" y="3223263"/>
            <a:ext cx="1599936" cy="22058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65306" tIns="32653" rIns="65306" bIns="32653" anchor="t" anchorCtr="0">
            <a:noAutofit/>
          </a:bodyPr>
          <a:lstStyle/>
          <a:p>
            <a:pPr algn="just"/>
            <a:r>
              <a:rPr lang="ja-JP" altLang="en-US" sz="900" b="1" kern="100" dirty="0">
                <a:latin typeface="Georgia"/>
                <a:ea typeface="Meiryo UI"/>
                <a:cs typeface="Times New Roman"/>
              </a:rPr>
              <a:t>≪維持管理の取組≫</a:t>
            </a:r>
            <a:endParaRPr lang="ja-JP" altLang="en-US" sz="900" kern="100" dirty="0">
              <a:latin typeface="Georgia"/>
              <a:ea typeface="HG明朝B"/>
              <a:cs typeface="Times New Roman"/>
            </a:endParaRPr>
          </a:p>
        </p:txBody>
      </p:sp>
      <p:grpSp>
        <p:nvGrpSpPr>
          <p:cNvPr id="23" name="グループ化 22"/>
          <p:cNvGrpSpPr/>
          <p:nvPr/>
        </p:nvGrpSpPr>
        <p:grpSpPr>
          <a:xfrm>
            <a:off x="64765" y="792806"/>
            <a:ext cx="3382591" cy="2461233"/>
            <a:chOff x="-177841" y="1541397"/>
            <a:chExt cx="4971542" cy="3445727"/>
          </a:xfrm>
        </p:grpSpPr>
        <p:sp>
          <p:nvSpPr>
            <p:cNvPr id="24" name="角丸四角形 23"/>
            <p:cNvSpPr/>
            <p:nvPr/>
          </p:nvSpPr>
          <p:spPr>
            <a:xfrm>
              <a:off x="-177841" y="1573577"/>
              <a:ext cx="4931148" cy="3370460"/>
            </a:xfrm>
            <a:prstGeom prst="roundRect">
              <a:avLst>
                <a:gd name="adj" fmla="val 2458"/>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071"/>
                </a:lnSpc>
              </a:pPr>
              <a:endParaRPr lang="ja-JP" altLang="en-US" sz="700" kern="100" dirty="0">
                <a:ea typeface="HG明朝B"/>
                <a:cs typeface="Times New Roman"/>
              </a:endParaRPr>
            </a:p>
          </p:txBody>
        </p:sp>
        <p:sp>
          <p:nvSpPr>
            <p:cNvPr id="25" name="テキスト ボックス 24"/>
            <p:cNvSpPr txBox="1"/>
            <p:nvPr/>
          </p:nvSpPr>
          <p:spPr>
            <a:xfrm>
              <a:off x="7309" y="1541397"/>
              <a:ext cx="4786392" cy="872547"/>
            </a:xfrm>
            <a:prstGeom prst="rect">
              <a:avLst/>
            </a:prstGeom>
            <a:noFill/>
          </p:spPr>
          <p:txBody>
            <a:bodyPr wrap="square" rtlCol="0">
              <a:spAutoFit/>
            </a:bodyPr>
            <a:lstStyle/>
            <a:p>
              <a:pPr algn="just"/>
              <a:r>
                <a:rPr lang="ja-JP" altLang="en-US" sz="700" b="1" u="sng" kern="100" dirty="0">
                  <a:ea typeface="Meiryo UI"/>
                  <a:cs typeface="Times New Roman"/>
                </a:rPr>
                <a:t>◇道路（橋梁）</a:t>
              </a:r>
              <a:endParaRPr lang="en-US" altLang="ja-JP" sz="700" b="1" u="sng" kern="100" dirty="0">
                <a:ea typeface="Meiryo UI"/>
                <a:cs typeface="Times New Roman"/>
              </a:endParaRPr>
            </a:p>
            <a:p>
              <a:pPr algn="just">
                <a:lnSpc>
                  <a:spcPts val="1071"/>
                </a:lnSpc>
              </a:pPr>
              <a:r>
                <a:rPr lang="ja-JP" altLang="en-US" sz="800" kern="100" dirty="0">
                  <a:ea typeface="Meiryo UI"/>
                  <a:cs typeface="Times New Roman"/>
                </a:rPr>
                <a:t>・昭和</a:t>
              </a:r>
              <a:r>
                <a:rPr lang="en-US" altLang="ja-JP" sz="800" kern="100" dirty="0">
                  <a:ea typeface="Meiryo UI"/>
                  <a:cs typeface="Times New Roman"/>
                </a:rPr>
                <a:t>45</a:t>
              </a:r>
              <a:r>
                <a:rPr lang="ja-JP" altLang="en-US" sz="800" kern="100" dirty="0">
                  <a:ea typeface="Meiryo UI"/>
                  <a:cs typeface="Times New Roman"/>
                </a:rPr>
                <a:t>年の大阪万博開催にあわせ、国道</a:t>
              </a:r>
              <a:r>
                <a:rPr lang="en-US" altLang="ja-JP" sz="800" kern="100" dirty="0">
                  <a:ea typeface="Meiryo UI"/>
                  <a:cs typeface="Times New Roman"/>
                </a:rPr>
                <a:t>423</a:t>
              </a:r>
              <a:r>
                <a:rPr lang="ja-JP" altLang="en-US" sz="800" kern="100" dirty="0">
                  <a:ea typeface="Meiryo UI"/>
                  <a:cs typeface="Times New Roman"/>
                </a:rPr>
                <a:t>号（新御堂筋）</a:t>
              </a:r>
              <a:r>
                <a:rPr lang="ja-JP" altLang="en-US" sz="800" kern="100" dirty="0" smtClean="0">
                  <a:ea typeface="Meiryo UI"/>
                  <a:cs typeface="Times New Roman"/>
                </a:rPr>
                <a:t>、</a:t>
              </a:r>
              <a:endParaRPr lang="en-US" altLang="ja-JP" sz="800" kern="100" dirty="0" smtClean="0">
                <a:ea typeface="Meiryo UI"/>
                <a:cs typeface="Times New Roman"/>
              </a:endParaRPr>
            </a:p>
            <a:p>
              <a:pPr algn="just">
                <a:lnSpc>
                  <a:spcPts val="1071"/>
                </a:lnSpc>
              </a:pPr>
              <a:r>
                <a:rPr lang="ja-JP" altLang="en-US" sz="800" kern="100" dirty="0">
                  <a:ea typeface="Meiryo UI"/>
                  <a:cs typeface="Times New Roman"/>
                </a:rPr>
                <a:t>　</a:t>
              </a:r>
              <a:r>
                <a:rPr lang="ja-JP" altLang="en-US" sz="800" kern="100" dirty="0" smtClean="0">
                  <a:ea typeface="Meiryo UI"/>
                  <a:cs typeface="Times New Roman"/>
                </a:rPr>
                <a:t>大阪</a:t>
              </a:r>
              <a:r>
                <a:rPr lang="ja-JP" altLang="en-US" sz="800" kern="100" dirty="0">
                  <a:ea typeface="Meiryo UI"/>
                  <a:cs typeface="Times New Roman"/>
                </a:rPr>
                <a:t>中央環状線など、主要な幹線道路が</a:t>
              </a:r>
              <a:r>
                <a:rPr lang="ja-JP" altLang="en-US" sz="800" kern="100" dirty="0" smtClean="0">
                  <a:ea typeface="Meiryo UI"/>
                  <a:cs typeface="Times New Roman"/>
                </a:rPr>
                <a:t>完成</a:t>
              </a:r>
              <a:endParaRPr lang="ja-JP" altLang="en-US" sz="800" kern="100" dirty="0">
                <a:ea typeface="Meiryo UI"/>
                <a:cs typeface="Times New Roman"/>
              </a:endParaRPr>
            </a:p>
            <a:p>
              <a:pPr algn="just">
                <a:lnSpc>
                  <a:spcPts val="1071"/>
                </a:lnSpc>
              </a:pPr>
              <a:r>
                <a:rPr lang="ja-JP" altLang="en-US" sz="800" kern="100" dirty="0">
                  <a:ea typeface="Meiryo UI"/>
                  <a:cs typeface="Times New Roman"/>
                </a:rPr>
                <a:t>・主要橋梁</a:t>
              </a:r>
              <a:r>
                <a:rPr lang="en-US" altLang="ja-JP" sz="800" kern="100" dirty="0">
                  <a:ea typeface="Meiryo UI"/>
                  <a:cs typeface="Times New Roman"/>
                </a:rPr>
                <a:t>(</a:t>
              </a:r>
              <a:r>
                <a:rPr lang="ja-JP" altLang="en-US" sz="800" kern="100" dirty="0">
                  <a:ea typeface="Meiryo UI"/>
                  <a:cs typeface="Times New Roman"/>
                </a:rPr>
                <a:t>橋長</a:t>
              </a:r>
              <a:r>
                <a:rPr lang="en-US" altLang="ja-JP" sz="800" kern="100" dirty="0">
                  <a:ea typeface="Meiryo UI"/>
                  <a:cs typeface="Times New Roman"/>
                </a:rPr>
                <a:t>15m</a:t>
              </a:r>
              <a:r>
                <a:rPr lang="ja-JP" altLang="en-US" sz="800" kern="100" dirty="0">
                  <a:ea typeface="Meiryo UI"/>
                  <a:cs typeface="Times New Roman"/>
                </a:rPr>
                <a:t>以上</a:t>
              </a:r>
              <a:r>
                <a:rPr lang="en-US" altLang="ja-JP" sz="800" kern="100" dirty="0">
                  <a:ea typeface="Meiryo UI"/>
                  <a:cs typeface="Times New Roman"/>
                </a:rPr>
                <a:t>)</a:t>
              </a:r>
              <a:r>
                <a:rPr lang="ja-JP" altLang="en-US" sz="800" kern="100" dirty="0">
                  <a:ea typeface="Meiryo UI"/>
                  <a:cs typeface="Times New Roman"/>
                </a:rPr>
                <a:t>のうち</a:t>
              </a:r>
              <a:r>
                <a:rPr lang="en-US" altLang="ja-JP" sz="800" kern="100" dirty="0">
                  <a:ea typeface="Meiryo UI"/>
                  <a:cs typeface="Times New Roman"/>
                </a:rPr>
                <a:t>43</a:t>
              </a:r>
              <a:r>
                <a:rPr lang="ja-JP" altLang="en-US" sz="800" kern="100" dirty="0">
                  <a:ea typeface="Meiryo UI"/>
                  <a:cs typeface="Times New Roman"/>
                </a:rPr>
                <a:t>％が、昭和</a:t>
              </a:r>
              <a:r>
                <a:rPr lang="en-US" altLang="ja-JP" sz="800" kern="100" dirty="0">
                  <a:ea typeface="Meiryo UI"/>
                  <a:cs typeface="Times New Roman"/>
                </a:rPr>
                <a:t>45</a:t>
              </a:r>
              <a:r>
                <a:rPr lang="ja-JP" altLang="en-US" sz="800" kern="100" dirty="0">
                  <a:ea typeface="Meiryo UI"/>
                  <a:cs typeface="Times New Roman"/>
                </a:rPr>
                <a:t>年までに</a:t>
              </a:r>
              <a:r>
                <a:rPr lang="ja-JP" altLang="en-US" sz="800" kern="100" dirty="0" smtClean="0">
                  <a:ea typeface="Meiryo UI"/>
                  <a:cs typeface="Times New Roman"/>
                </a:rPr>
                <a:t>完成</a:t>
              </a:r>
              <a:endParaRPr lang="ja-JP" altLang="en-US" sz="800" kern="100" dirty="0">
                <a:ea typeface="Meiryo UI"/>
                <a:cs typeface="Times New Roman"/>
              </a:endParaRPr>
            </a:p>
          </p:txBody>
        </p:sp>
        <p:grpSp>
          <p:nvGrpSpPr>
            <p:cNvPr id="27" name="グループ化 26"/>
            <p:cNvGrpSpPr>
              <a:grpSpLocks noChangeAspect="1"/>
            </p:cNvGrpSpPr>
            <p:nvPr/>
          </p:nvGrpSpPr>
          <p:grpSpPr>
            <a:xfrm>
              <a:off x="2664643" y="2352328"/>
              <a:ext cx="1948606" cy="2553416"/>
              <a:chOff x="5711445" y="1340768"/>
              <a:chExt cx="3109134" cy="4074150"/>
            </a:xfrm>
          </p:grpSpPr>
          <p:pic>
            <p:nvPicPr>
              <p:cNvPr id="41" name="図 40"/>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711445" y="1340768"/>
                <a:ext cx="3109134" cy="4074150"/>
              </a:xfrm>
              <a:prstGeom prst="rect">
                <a:avLst/>
              </a:prstGeom>
              <a:ln>
                <a:noFill/>
              </a:ln>
            </p:spPr>
          </p:pic>
          <p:sp>
            <p:nvSpPr>
              <p:cNvPr id="42" name="フリーフォーム 41"/>
              <p:cNvSpPr/>
              <p:nvPr/>
            </p:nvSpPr>
            <p:spPr>
              <a:xfrm>
                <a:off x="7255238" y="2609497"/>
                <a:ext cx="910936" cy="1452819"/>
              </a:xfrm>
              <a:custGeom>
                <a:avLst/>
                <a:gdLst>
                  <a:gd name="connsiteX0" fmla="*/ 266700 w 1943100"/>
                  <a:gd name="connsiteY0" fmla="*/ 96382 h 3439657"/>
                  <a:gd name="connsiteX1" fmla="*/ 314325 w 1943100"/>
                  <a:gd name="connsiteY1" fmla="*/ 105907 h 3439657"/>
                  <a:gd name="connsiteX2" fmla="*/ 342900 w 1943100"/>
                  <a:gd name="connsiteY2" fmla="*/ 115432 h 3439657"/>
                  <a:gd name="connsiteX3" fmla="*/ 695325 w 1943100"/>
                  <a:gd name="connsiteY3" fmla="*/ 105907 h 3439657"/>
                  <a:gd name="connsiteX4" fmla="*/ 723900 w 1943100"/>
                  <a:gd name="connsiteY4" fmla="*/ 96382 h 3439657"/>
                  <a:gd name="connsiteX5" fmla="*/ 752475 w 1943100"/>
                  <a:gd name="connsiteY5" fmla="*/ 77332 h 3439657"/>
                  <a:gd name="connsiteX6" fmla="*/ 885825 w 1943100"/>
                  <a:gd name="connsiteY6" fmla="*/ 48757 h 3439657"/>
                  <a:gd name="connsiteX7" fmla="*/ 923925 w 1943100"/>
                  <a:gd name="connsiteY7" fmla="*/ 39232 h 3439657"/>
                  <a:gd name="connsiteX8" fmla="*/ 1104900 w 1943100"/>
                  <a:gd name="connsiteY8" fmla="*/ 29707 h 3439657"/>
                  <a:gd name="connsiteX9" fmla="*/ 1495425 w 1943100"/>
                  <a:gd name="connsiteY9" fmla="*/ 20182 h 3439657"/>
                  <a:gd name="connsiteX10" fmla="*/ 1571625 w 1943100"/>
                  <a:gd name="connsiteY10" fmla="*/ 67807 h 3439657"/>
                  <a:gd name="connsiteX11" fmla="*/ 1600200 w 1943100"/>
                  <a:gd name="connsiteY11" fmla="*/ 77332 h 3439657"/>
                  <a:gd name="connsiteX12" fmla="*/ 1628775 w 1943100"/>
                  <a:gd name="connsiteY12" fmla="*/ 144007 h 3439657"/>
                  <a:gd name="connsiteX13" fmla="*/ 1647825 w 1943100"/>
                  <a:gd name="connsiteY13" fmla="*/ 201157 h 3439657"/>
                  <a:gd name="connsiteX14" fmla="*/ 1657350 w 1943100"/>
                  <a:gd name="connsiteY14" fmla="*/ 229732 h 3439657"/>
                  <a:gd name="connsiteX15" fmla="*/ 1666875 w 1943100"/>
                  <a:gd name="connsiteY15" fmla="*/ 477382 h 3439657"/>
                  <a:gd name="connsiteX16" fmla="*/ 1685925 w 1943100"/>
                  <a:gd name="connsiteY16" fmla="*/ 534532 h 3439657"/>
                  <a:gd name="connsiteX17" fmla="*/ 1714500 w 1943100"/>
                  <a:gd name="connsiteY17" fmla="*/ 553582 h 3439657"/>
                  <a:gd name="connsiteX18" fmla="*/ 1743075 w 1943100"/>
                  <a:gd name="connsiteY18" fmla="*/ 610732 h 3439657"/>
                  <a:gd name="connsiteX19" fmla="*/ 1781175 w 1943100"/>
                  <a:gd name="connsiteY19" fmla="*/ 696457 h 3439657"/>
                  <a:gd name="connsiteX20" fmla="*/ 1809750 w 1943100"/>
                  <a:gd name="connsiteY20" fmla="*/ 705982 h 3439657"/>
                  <a:gd name="connsiteX21" fmla="*/ 1828800 w 1943100"/>
                  <a:gd name="connsiteY21" fmla="*/ 782182 h 3439657"/>
                  <a:gd name="connsiteX22" fmla="*/ 1838325 w 1943100"/>
                  <a:gd name="connsiteY22" fmla="*/ 820282 h 3439657"/>
                  <a:gd name="connsiteX23" fmla="*/ 1857375 w 1943100"/>
                  <a:gd name="connsiteY23" fmla="*/ 877432 h 3439657"/>
                  <a:gd name="connsiteX24" fmla="*/ 1866900 w 1943100"/>
                  <a:gd name="connsiteY24" fmla="*/ 906007 h 3439657"/>
                  <a:gd name="connsiteX25" fmla="*/ 1857375 w 1943100"/>
                  <a:gd name="connsiteY25" fmla="*/ 953632 h 3439657"/>
                  <a:gd name="connsiteX26" fmla="*/ 1866900 w 1943100"/>
                  <a:gd name="connsiteY26" fmla="*/ 1029832 h 3439657"/>
                  <a:gd name="connsiteX27" fmla="*/ 1876425 w 1943100"/>
                  <a:gd name="connsiteY27" fmla="*/ 1115557 h 3439657"/>
                  <a:gd name="connsiteX28" fmla="*/ 1885950 w 1943100"/>
                  <a:gd name="connsiteY28" fmla="*/ 1172707 h 3439657"/>
                  <a:gd name="connsiteX29" fmla="*/ 1905000 w 1943100"/>
                  <a:gd name="connsiteY29" fmla="*/ 1229857 h 3439657"/>
                  <a:gd name="connsiteX30" fmla="*/ 1924050 w 1943100"/>
                  <a:gd name="connsiteY30" fmla="*/ 1353682 h 3439657"/>
                  <a:gd name="connsiteX31" fmla="*/ 1943100 w 1943100"/>
                  <a:gd name="connsiteY31" fmla="*/ 1410832 h 3439657"/>
                  <a:gd name="connsiteX32" fmla="*/ 1933575 w 1943100"/>
                  <a:gd name="connsiteY32" fmla="*/ 1487032 h 3439657"/>
                  <a:gd name="connsiteX33" fmla="*/ 1914525 w 1943100"/>
                  <a:gd name="connsiteY33" fmla="*/ 1610857 h 3439657"/>
                  <a:gd name="connsiteX34" fmla="*/ 1924050 w 1943100"/>
                  <a:gd name="connsiteY34" fmla="*/ 1696582 h 3439657"/>
                  <a:gd name="connsiteX35" fmla="*/ 1914525 w 1943100"/>
                  <a:gd name="connsiteY35" fmla="*/ 1925182 h 3439657"/>
                  <a:gd name="connsiteX36" fmla="*/ 1885950 w 1943100"/>
                  <a:gd name="connsiteY36" fmla="*/ 2039482 h 3439657"/>
                  <a:gd name="connsiteX37" fmla="*/ 1876425 w 1943100"/>
                  <a:gd name="connsiteY37" fmla="*/ 2068057 h 3439657"/>
                  <a:gd name="connsiteX38" fmla="*/ 1819275 w 1943100"/>
                  <a:gd name="connsiteY38" fmla="*/ 2096632 h 3439657"/>
                  <a:gd name="connsiteX39" fmla="*/ 1771650 w 1943100"/>
                  <a:gd name="connsiteY39" fmla="*/ 2153782 h 3439657"/>
                  <a:gd name="connsiteX40" fmla="*/ 1762125 w 1943100"/>
                  <a:gd name="connsiteY40" fmla="*/ 2182357 h 3439657"/>
                  <a:gd name="connsiteX41" fmla="*/ 1743075 w 1943100"/>
                  <a:gd name="connsiteY41" fmla="*/ 2258557 h 3439657"/>
                  <a:gd name="connsiteX42" fmla="*/ 1724025 w 1943100"/>
                  <a:gd name="connsiteY42" fmla="*/ 2334757 h 3439657"/>
                  <a:gd name="connsiteX43" fmla="*/ 1704975 w 1943100"/>
                  <a:gd name="connsiteY43" fmla="*/ 2372857 h 3439657"/>
                  <a:gd name="connsiteX44" fmla="*/ 1685925 w 1943100"/>
                  <a:gd name="connsiteY44" fmla="*/ 2534782 h 3439657"/>
                  <a:gd name="connsiteX45" fmla="*/ 1676400 w 1943100"/>
                  <a:gd name="connsiteY45" fmla="*/ 2563357 h 3439657"/>
                  <a:gd name="connsiteX46" fmla="*/ 1657350 w 1943100"/>
                  <a:gd name="connsiteY46" fmla="*/ 2658607 h 3439657"/>
                  <a:gd name="connsiteX47" fmla="*/ 1628775 w 1943100"/>
                  <a:gd name="connsiteY47" fmla="*/ 2687182 h 3439657"/>
                  <a:gd name="connsiteX48" fmla="*/ 1619250 w 1943100"/>
                  <a:gd name="connsiteY48" fmla="*/ 2734807 h 3439657"/>
                  <a:gd name="connsiteX49" fmla="*/ 1600200 w 1943100"/>
                  <a:gd name="connsiteY49" fmla="*/ 2763382 h 3439657"/>
                  <a:gd name="connsiteX50" fmla="*/ 1590675 w 1943100"/>
                  <a:gd name="connsiteY50" fmla="*/ 2801482 h 3439657"/>
                  <a:gd name="connsiteX51" fmla="*/ 1581150 w 1943100"/>
                  <a:gd name="connsiteY51" fmla="*/ 2991982 h 3439657"/>
                  <a:gd name="connsiteX52" fmla="*/ 1571625 w 1943100"/>
                  <a:gd name="connsiteY52" fmla="*/ 3020557 h 3439657"/>
                  <a:gd name="connsiteX53" fmla="*/ 1552575 w 1943100"/>
                  <a:gd name="connsiteY53" fmla="*/ 3049132 h 3439657"/>
                  <a:gd name="connsiteX54" fmla="*/ 1543050 w 1943100"/>
                  <a:gd name="connsiteY54" fmla="*/ 3077707 h 3439657"/>
                  <a:gd name="connsiteX55" fmla="*/ 1533525 w 1943100"/>
                  <a:gd name="connsiteY55" fmla="*/ 3115807 h 3439657"/>
                  <a:gd name="connsiteX56" fmla="*/ 1504950 w 1943100"/>
                  <a:gd name="connsiteY56" fmla="*/ 3144382 h 3439657"/>
                  <a:gd name="connsiteX57" fmla="*/ 1476375 w 1943100"/>
                  <a:gd name="connsiteY57" fmla="*/ 3153907 h 3439657"/>
                  <a:gd name="connsiteX58" fmla="*/ 1447800 w 1943100"/>
                  <a:gd name="connsiteY58" fmla="*/ 3172957 h 3439657"/>
                  <a:gd name="connsiteX59" fmla="*/ 1419225 w 1943100"/>
                  <a:gd name="connsiteY59" fmla="*/ 3182482 h 3439657"/>
                  <a:gd name="connsiteX60" fmla="*/ 1400175 w 1943100"/>
                  <a:gd name="connsiteY60" fmla="*/ 3211057 h 3439657"/>
                  <a:gd name="connsiteX61" fmla="*/ 1343025 w 1943100"/>
                  <a:gd name="connsiteY61" fmla="*/ 3239632 h 3439657"/>
                  <a:gd name="connsiteX62" fmla="*/ 1095375 w 1943100"/>
                  <a:gd name="connsiteY62" fmla="*/ 3268207 h 3439657"/>
                  <a:gd name="connsiteX63" fmla="*/ 1066800 w 1943100"/>
                  <a:gd name="connsiteY63" fmla="*/ 3249157 h 3439657"/>
                  <a:gd name="connsiteX64" fmla="*/ 981075 w 1943100"/>
                  <a:gd name="connsiteY64" fmla="*/ 3277732 h 3439657"/>
                  <a:gd name="connsiteX65" fmla="*/ 952500 w 1943100"/>
                  <a:gd name="connsiteY65" fmla="*/ 3296782 h 3439657"/>
                  <a:gd name="connsiteX66" fmla="*/ 923925 w 1943100"/>
                  <a:gd name="connsiteY66" fmla="*/ 3306307 h 3439657"/>
                  <a:gd name="connsiteX67" fmla="*/ 866775 w 1943100"/>
                  <a:gd name="connsiteY67" fmla="*/ 3372982 h 3439657"/>
                  <a:gd name="connsiteX68" fmla="*/ 838200 w 1943100"/>
                  <a:gd name="connsiteY68" fmla="*/ 3392032 h 3439657"/>
                  <a:gd name="connsiteX69" fmla="*/ 819150 w 1943100"/>
                  <a:gd name="connsiteY69" fmla="*/ 3420607 h 3439657"/>
                  <a:gd name="connsiteX70" fmla="*/ 790575 w 1943100"/>
                  <a:gd name="connsiteY70" fmla="*/ 3430132 h 3439657"/>
                  <a:gd name="connsiteX71" fmla="*/ 723900 w 1943100"/>
                  <a:gd name="connsiteY71" fmla="*/ 3439657 h 3439657"/>
                  <a:gd name="connsiteX72" fmla="*/ 342900 w 1943100"/>
                  <a:gd name="connsiteY72" fmla="*/ 3430132 h 3439657"/>
                  <a:gd name="connsiteX73" fmla="*/ 0 w 1943100"/>
                  <a:gd name="connsiteY73" fmla="*/ 3420607 h 3439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943100" h="3439657">
                    <a:moveTo>
                      <a:pt x="266700" y="96382"/>
                    </a:moveTo>
                    <a:cubicBezTo>
                      <a:pt x="282575" y="99557"/>
                      <a:pt x="298619" y="101980"/>
                      <a:pt x="314325" y="105907"/>
                    </a:cubicBezTo>
                    <a:cubicBezTo>
                      <a:pt x="324065" y="108342"/>
                      <a:pt x="332860" y="115432"/>
                      <a:pt x="342900" y="115432"/>
                    </a:cubicBezTo>
                    <a:cubicBezTo>
                      <a:pt x="460418" y="115432"/>
                      <a:pt x="577850" y="109082"/>
                      <a:pt x="695325" y="105907"/>
                    </a:cubicBezTo>
                    <a:cubicBezTo>
                      <a:pt x="704850" y="102732"/>
                      <a:pt x="714920" y="100872"/>
                      <a:pt x="723900" y="96382"/>
                    </a:cubicBezTo>
                    <a:cubicBezTo>
                      <a:pt x="734139" y="91262"/>
                      <a:pt x="741493" y="80562"/>
                      <a:pt x="752475" y="77332"/>
                    </a:cubicBezTo>
                    <a:cubicBezTo>
                      <a:pt x="796087" y="64505"/>
                      <a:pt x="841375" y="58282"/>
                      <a:pt x="885825" y="48757"/>
                    </a:cubicBezTo>
                    <a:cubicBezTo>
                      <a:pt x="898625" y="46014"/>
                      <a:pt x="910883" y="40366"/>
                      <a:pt x="923925" y="39232"/>
                    </a:cubicBezTo>
                    <a:cubicBezTo>
                      <a:pt x="984106" y="33999"/>
                      <a:pt x="1044575" y="32882"/>
                      <a:pt x="1104900" y="29707"/>
                    </a:cubicBezTo>
                    <a:cubicBezTo>
                      <a:pt x="1267515" y="-24498"/>
                      <a:pt x="1141978" y="10084"/>
                      <a:pt x="1495425" y="20182"/>
                    </a:cubicBezTo>
                    <a:cubicBezTo>
                      <a:pt x="1525614" y="65465"/>
                      <a:pt x="1503615" y="45137"/>
                      <a:pt x="1571625" y="67807"/>
                    </a:cubicBezTo>
                    <a:lnTo>
                      <a:pt x="1600200" y="77332"/>
                    </a:lnTo>
                    <a:cubicBezTo>
                      <a:pt x="1630861" y="169314"/>
                      <a:pt x="1581695" y="26306"/>
                      <a:pt x="1628775" y="144007"/>
                    </a:cubicBezTo>
                    <a:cubicBezTo>
                      <a:pt x="1636233" y="162651"/>
                      <a:pt x="1641475" y="182107"/>
                      <a:pt x="1647825" y="201157"/>
                    </a:cubicBezTo>
                    <a:lnTo>
                      <a:pt x="1657350" y="229732"/>
                    </a:lnTo>
                    <a:cubicBezTo>
                      <a:pt x="1660525" y="312282"/>
                      <a:pt x="1659164" y="395132"/>
                      <a:pt x="1666875" y="477382"/>
                    </a:cubicBezTo>
                    <a:cubicBezTo>
                      <a:pt x="1668749" y="497375"/>
                      <a:pt x="1669217" y="523393"/>
                      <a:pt x="1685925" y="534532"/>
                    </a:cubicBezTo>
                    <a:lnTo>
                      <a:pt x="1714500" y="553582"/>
                    </a:lnTo>
                    <a:cubicBezTo>
                      <a:pt x="1749238" y="657795"/>
                      <a:pt x="1693836" y="499945"/>
                      <a:pt x="1743075" y="610732"/>
                    </a:cubicBezTo>
                    <a:cubicBezTo>
                      <a:pt x="1751907" y="630603"/>
                      <a:pt x="1758875" y="678617"/>
                      <a:pt x="1781175" y="696457"/>
                    </a:cubicBezTo>
                    <a:cubicBezTo>
                      <a:pt x="1789015" y="702729"/>
                      <a:pt x="1800225" y="702807"/>
                      <a:pt x="1809750" y="705982"/>
                    </a:cubicBezTo>
                    <a:cubicBezTo>
                      <a:pt x="1829115" y="802808"/>
                      <a:pt x="1809274" y="713841"/>
                      <a:pt x="1828800" y="782182"/>
                    </a:cubicBezTo>
                    <a:cubicBezTo>
                      <a:pt x="1832396" y="794769"/>
                      <a:pt x="1834563" y="807743"/>
                      <a:pt x="1838325" y="820282"/>
                    </a:cubicBezTo>
                    <a:cubicBezTo>
                      <a:pt x="1844095" y="839516"/>
                      <a:pt x="1851025" y="858382"/>
                      <a:pt x="1857375" y="877432"/>
                    </a:cubicBezTo>
                    <a:lnTo>
                      <a:pt x="1866900" y="906007"/>
                    </a:lnTo>
                    <a:cubicBezTo>
                      <a:pt x="1863725" y="921882"/>
                      <a:pt x="1857375" y="937443"/>
                      <a:pt x="1857375" y="953632"/>
                    </a:cubicBezTo>
                    <a:cubicBezTo>
                      <a:pt x="1857375" y="979230"/>
                      <a:pt x="1863909" y="1004410"/>
                      <a:pt x="1866900" y="1029832"/>
                    </a:cubicBezTo>
                    <a:cubicBezTo>
                      <a:pt x="1870259" y="1058386"/>
                      <a:pt x="1872625" y="1087058"/>
                      <a:pt x="1876425" y="1115557"/>
                    </a:cubicBezTo>
                    <a:cubicBezTo>
                      <a:pt x="1878977" y="1134700"/>
                      <a:pt x="1881266" y="1153971"/>
                      <a:pt x="1885950" y="1172707"/>
                    </a:cubicBezTo>
                    <a:cubicBezTo>
                      <a:pt x="1890820" y="1192188"/>
                      <a:pt x="1905000" y="1229857"/>
                      <a:pt x="1905000" y="1229857"/>
                    </a:cubicBezTo>
                    <a:cubicBezTo>
                      <a:pt x="1907014" y="1243956"/>
                      <a:pt x="1919645" y="1336061"/>
                      <a:pt x="1924050" y="1353682"/>
                    </a:cubicBezTo>
                    <a:cubicBezTo>
                      <a:pt x="1928920" y="1373163"/>
                      <a:pt x="1943100" y="1410832"/>
                      <a:pt x="1943100" y="1410832"/>
                    </a:cubicBezTo>
                    <a:cubicBezTo>
                      <a:pt x="1939925" y="1436232"/>
                      <a:pt x="1936402" y="1461591"/>
                      <a:pt x="1933575" y="1487032"/>
                    </a:cubicBezTo>
                    <a:cubicBezTo>
                      <a:pt x="1921297" y="1597534"/>
                      <a:pt x="1934692" y="1550355"/>
                      <a:pt x="1914525" y="1610857"/>
                    </a:cubicBezTo>
                    <a:cubicBezTo>
                      <a:pt x="1917700" y="1639432"/>
                      <a:pt x="1924050" y="1667831"/>
                      <a:pt x="1924050" y="1696582"/>
                    </a:cubicBezTo>
                    <a:cubicBezTo>
                      <a:pt x="1924050" y="1772848"/>
                      <a:pt x="1919598" y="1849085"/>
                      <a:pt x="1914525" y="1925182"/>
                    </a:cubicBezTo>
                    <a:cubicBezTo>
                      <a:pt x="1911318" y="1973280"/>
                      <a:pt x="1901105" y="1994016"/>
                      <a:pt x="1885950" y="2039482"/>
                    </a:cubicBezTo>
                    <a:cubicBezTo>
                      <a:pt x="1882775" y="2049007"/>
                      <a:pt x="1884779" y="2062488"/>
                      <a:pt x="1876425" y="2068057"/>
                    </a:cubicBezTo>
                    <a:cubicBezTo>
                      <a:pt x="1839496" y="2092676"/>
                      <a:pt x="1858710" y="2083487"/>
                      <a:pt x="1819275" y="2096632"/>
                    </a:cubicBezTo>
                    <a:cubicBezTo>
                      <a:pt x="1798209" y="2117698"/>
                      <a:pt x="1784911" y="2127260"/>
                      <a:pt x="1771650" y="2153782"/>
                    </a:cubicBezTo>
                    <a:cubicBezTo>
                      <a:pt x="1767160" y="2162762"/>
                      <a:pt x="1764767" y="2172671"/>
                      <a:pt x="1762125" y="2182357"/>
                    </a:cubicBezTo>
                    <a:cubicBezTo>
                      <a:pt x="1755236" y="2207616"/>
                      <a:pt x="1749425" y="2233157"/>
                      <a:pt x="1743075" y="2258557"/>
                    </a:cubicBezTo>
                    <a:lnTo>
                      <a:pt x="1724025" y="2334757"/>
                    </a:lnTo>
                    <a:cubicBezTo>
                      <a:pt x="1720581" y="2348532"/>
                      <a:pt x="1711325" y="2360157"/>
                      <a:pt x="1704975" y="2372857"/>
                    </a:cubicBezTo>
                    <a:cubicBezTo>
                      <a:pt x="1703126" y="2389499"/>
                      <a:pt x="1689665" y="2514210"/>
                      <a:pt x="1685925" y="2534782"/>
                    </a:cubicBezTo>
                    <a:cubicBezTo>
                      <a:pt x="1684129" y="2544660"/>
                      <a:pt x="1679575" y="2553832"/>
                      <a:pt x="1676400" y="2563357"/>
                    </a:cubicBezTo>
                    <a:cubicBezTo>
                      <a:pt x="1675593" y="2569004"/>
                      <a:pt x="1669441" y="2640471"/>
                      <a:pt x="1657350" y="2658607"/>
                    </a:cubicBezTo>
                    <a:cubicBezTo>
                      <a:pt x="1649878" y="2669815"/>
                      <a:pt x="1638300" y="2677657"/>
                      <a:pt x="1628775" y="2687182"/>
                    </a:cubicBezTo>
                    <a:cubicBezTo>
                      <a:pt x="1625600" y="2703057"/>
                      <a:pt x="1624934" y="2719648"/>
                      <a:pt x="1619250" y="2734807"/>
                    </a:cubicBezTo>
                    <a:cubicBezTo>
                      <a:pt x="1615230" y="2745526"/>
                      <a:pt x="1604709" y="2752860"/>
                      <a:pt x="1600200" y="2763382"/>
                    </a:cubicBezTo>
                    <a:cubicBezTo>
                      <a:pt x="1595043" y="2775414"/>
                      <a:pt x="1593850" y="2788782"/>
                      <a:pt x="1590675" y="2801482"/>
                    </a:cubicBezTo>
                    <a:cubicBezTo>
                      <a:pt x="1587500" y="2864982"/>
                      <a:pt x="1586658" y="2928642"/>
                      <a:pt x="1581150" y="2991982"/>
                    </a:cubicBezTo>
                    <a:cubicBezTo>
                      <a:pt x="1580280" y="3001984"/>
                      <a:pt x="1576115" y="3011577"/>
                      <a:pt x="1571625" y="3020557"/>
                    </a:cubicBezTo>
                    <a:cubicBezTo>
                      <a:pt x="1566505" y="3030796"/>
                      <a:pt x="1557695" y="3038893"/>
                      <a:pt x="1552575" y="3049132"/>
                    </a:cubicBezTo>
                    <a:cubicBezTo>
                      <a:pt x="1548085" y="3058112"/>
                      <a:pt x="1545808" y="3068053"/>
                      <a:pt x="1543050" y="3077707"/>
                    </a:cubicBezTo>
                    <a:cubicBezTo>
                      <a:pt x="1539454" y="3090294"/>
                      <a:pt x="1540020" y="3104441"/>
                      <a:pt x="1533525" y="3115807"/>
                    </a:cubicBezTo>
                    <a:cubicBezTo>
                      <a:pt x="1526842" y="3127503"/>
                      <a:pt x="1516158" y="3136910"/>
                      <a:pt x="1504950" y="3144382"/>
                    </a:cubicBezTo>
                    <a:cubicBezTo>
                      <a:pt x="1496596" y="3149951"/>
                      <a:pt x="1485900" y="3150732"/>
                      <a:pt x="1476375" y="3153907"/>
                    </a:cubicBezTo>
                    <a:cubicBezTo>
                      <a:pt x="1466850" y="3160257"/>
                      <a:pt x="1458039" y="3167837"/>
                      <a:pt x="1447800" y="3172957"/>
                    </a:cubicBezTo>
                    <a:cubicBezTo>
                      <a:pt x="1438820" y="3177447"/>
                      <a:pt x="1427065" y="3176210"/>
                      <a:pt x="1419225" y="3182482"/>
                    </a:cubicBezTo>
                    <a:cubicBezTo>
                      <a:pt x="1410286" y="3189633"/>
                      <a:pt x="1408270" y="3202962"/>
                      <a:pt x="1400175" y="3211057"/>
                    </a:cubicBezTo>
                    <a:cubicBezTo>
                      <a:pt x="1387717" y="3223515"/>
                      <a:pt x="1360998" y="3237153"/>
                      <a:pt x="1343025" y="3239632"/>
                    </a:cubicBezTo>
                    <a:cubicBezTo>
                      <a:pt x="1260707" y="3250986"/>
                      <a:pt x="1177925" y="3258682"/>
                      <a:pt x="1095375" y="3268207"/>
                    </a:cubicBezTo>
                    <a:cubicBezTo>
                      <a:pt x="1085850" y="3261857"/>
                      <a:pt x="1078208" y="3248206"/>
                      <a:pt x="1066800" y="3249157"/>
                    </a:cubicBezTo>
                    <a:cubicBezTo>
                      <a:pt x="1036783" y="3251658"/>
                      <a:pt x="981075" y="3277732"/>
                      <a:pt x="981075" y="3277732"/>
                    </a:cubicBezTo>
                    <a:cubicBezTo>
                      <a:pt x="971550" y="3284082"/>
                      <a:pt x="962739" y="3291662"/>
                      <a:pt x="952500" y="3296782"/>
                    </a:cubicBezTo>
                    <a:cubicBezTo>
                      <a:pt x="943520" y="3301272"/>
                      <a:pt x="930459" y="3298684"/>
                      <a:pt x="923925" y="3306307"/>
                    </a:cubicBezTo>
                    <a:cubicBezTo>
                      <a:pt x="857795" y="3383459"/>
                      <a:pt x="931143" y="3351526"/>
                      <a:pt x="866775" y="3372982"/>
                    </a:cubicBezTo>
                    <a:cubicBezTo>
                      <a:pt x="857250" y="3379332"/>
                      <a:pt x="846295" y="3383937"/>
                      <a:pt x="838200" y="3392032"/>
                    </a:cubicBezTo>
                    <a:cubicBezTo>
                      <a:pt x="830105" y="3400127"/>
                      <a:pt x="828089" y="3413456"/>
                      <a:pt x="819150" y="3420607"/>
                    </a:cubicBezTo>
                    <a:cubicBezTo>
                      <a:pt x="811310" y="3426879"/>
                      <a:pt x="800420" y="3428163"/>
                      <a:pt x="790575" y="3430132"/>
                    </a:cubicBezTo>
                    <a:cubicBezTo>
                      <a:pt x="768560" y="3434535"/>
                      <a:pt x="746125" y="3436482"/>
                      <a:pt x="723900" y="3439657"/>
                    </a:cubicBezTo>
                    <a:lnTo>
                      <a:pt x="342900" y="3430132"/>
                    </a:lnTo>
                    <a:lnTo>
                      <a:pt x="0" y="3420607"/>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80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フリーフォーム 42"/>
              <p:cNvSpPr/>
              <p:nvPr/>
            </p:nvSpPr>
            <p:spPr>
              <a:xfrm>
                <a:off x="7494081" y="2296636"/>
                <a:ext cx="209870" cy="893130"/>
              </a:xfrm>
              <a:custGeom>
                <a:avLst/>
                <a:gdLst>
                  <a:gd name="connsiteX0" fmla="*/ 447675 w 447675"/>
                  <a:gd name="connsiteY0" fmla="*/ 2114550 h 2114550"/>
                  <a:gd name="connsiteX1" fmla="*/ 419100 w 447675"/>
                  <a:gd name="connsiteY1" fmla="*/ 2057400 h 2114550"/>
                  <a:gd name="connsiteX2" fmla="*/ 400050 w 447675"/>
                  <a:gd name="connsiteY2" fmla="*/ 2028825 h 2114550"/>
                  <a:gd name="connsiteX3" fmla="*/ 381000 w 447675"/>
                  <a:gd name="connsiteY3" fmla="*/ 1962150 h 2114550"/>
                  <a:gd name="connsiteX4" fmla="*/ 361950 w 447675"/>
                  <a:gd name="connsiteY4" fmla="*/ 1933575 h 2114550"/>
                  <a:gd name="connsiteX5" fmla="*/ 352425 w 447675"/>
                  <a:gd name="connsiteY5" fmla="*/ 1895475 h 2114550"/>
                  <a:gd name="connsiteX6" fmla="*/ 361950 w 447675"/>
                  <a:gd name="connsiteY6" fmla="*/ 1714500 h 2114550"/>
                  <a:gd name="connsiteX7" fmla="*/ 371475 w 447675"/>
                  <a:gd name="connsiteY7" fmla="*/ 1666875 h 2114550"/>
                  <a:gd name="connsiteX8" fmla="*/ 381000 w 447675"/>
                  <a:gd name="connsiteY8" fmla="*/ 1590675 h 2114550"/>
                  <a:gd name="connsiteX9" fmla="*/ 371475 w 447675"/>
                  <a:gd name="connsiteY9" fmla="*/ 1276350 h 2114550"/>
                  <a:gd name="connsiteX10" fmla="*/ 361950 w 447675"/>
                  <a:gd name="connsiteY10" fmla="*/ 1190625 h 2114550"/>
                  <a:gd name="connsiteX11" fmla="*/ 390525 w 447675"/>
                  <a:gd name="connsiteY11" fmla="*/ 1057275 h 2114550"/>
                  <a:gd name="connsiteX12" fmla="*/ 381000 w 447675"/>
                  <a:gd name="connsiteY12" fmla="*/ 857250 h 2114550"/>
                  <a:gd name="connsiteX13" fmla="*/ 352425 w 447675"/>
                  <a:gd name="connsiteY13" fmla="*/ 800100 h 2114550"/>
                  <a:gd name="connsiteX14" fmla="*/ 314325 w 447675"/>
                  <a:gd name="connsiteY14" fmla="*/ 714375 h 2114550"/>
                  <a:gd name="connsiteX15" fmla="*/ 295275 w 447675"/>
                  <a:gd name="connsiteY15" fmla="*/ 542925 h 2114550"/>
                  <a:gd name="connsiteX16" fmla="*/ 285750 w 447675"/>
                  <a:gd name="connsiteY16" fmla="*/ 495300 h 2114550"/>
                  <a:gd name="connsiteX17" fmla="*/ 276225 w 447675"/>
                  <a:gd name="connsiteY17" fmla="*/ 428625 h 2114550"/>
                  <a:gd name="connsiteX18" fmla="*/ 257175 w 447675"/>
                  <a:gd name="connsiteY18" fmla="*/ 276225 h 2114550"/>
                  <a:gd name="connsiteX19" fmla="*/ 247650 w 447675"/>
                  <a:gd name="connsiteY19" fmla="*/ 228600 h 2114550"/>
                  <a:gd name="connsiteX20" fmla="*/ 219075 w 447675"/>
                  <a:gd name="connsiteY20" fmla="*/ 200025 h 2114550"/>
                  <a:gd name="connsiteX21" fmla="*/ 190500 w 447675"/>
                  <a:gd name="connsiteY21" fmla="*/ 142875 h 2114550"/>
                  <a:gd name="connsiteX22" fmla="*/ 104775 w 447675"/>
                  <a:gd name="connsiteY22" fmla="*/ 76200 h 2114550"/>
                  <a:gd name="connsiteX23" fmla="*/ 76200 w 447675"/>
                  <a:gd name="connsiteY23" fmla="*/ 57150 h 2114550"/>
                  <a:gd name="connsiteX24" fmla="*/ 47625 w 447675"/>
                  <a:gd name="connsiteY24" fmla="*/ 38100 h 2114550"/>
                  <a:gd name="connsiteX25" fmla="*/ 19050 w 447675"/>
                  <a:gd name="connsiteY25" fmla="*/ 28575 h 2114550"/>
                  <a:gd name="connsiteX26" fmla="*/ 0 w 447675"/>
                  <a:gd name="connsiteY26" fmla="*/ 0 h 211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47675" h="2114550">
                    <a:moveTo>
                      <a:pt x="447675" y="2114550"/>
                    </a:moveTo>
                    <a:cubicBezTo>
                      <a:pt x="438150" y="2095500"/>
                      <a:pt x="429443" y="2076018"/>
                      <a:pt x="419100" y="2057400"/>
                    </a:cubicBezTo>
                    <a:cubicBezTo>
                      <a:pt x="413541" y="2047393"/>
                      <a:pt x="404559" y="2039347"/>
                      <a:pt x="400050" y="2028825"/>
                    </a:cubicBezTo>
                    <a:cubicBezTo>
                      <a:pt x="381739" y="1986099"/>
                      <a:pt x="399536" y="1999221"/>
                      <a:pt x="381000" y="1962150"/>
                    </a:cubicBezTo>
                    <a:cubicBezTo>
                      <a:pt x="375880" y="1951911"/>
                      <a:pt x="368300" y="1943100"/>
                      <a:pt x="361950" y="1933575"/>
                    </a:cubicBezTo>
                    <a:cubicBezTo>
                      <a:pt x="358775" y="1920875"/>
                      <a:pt x="352425" y="1908566"/>
                      <a:pt x="352425" y="1895475"/>
                    </a:cubicBezTo>
                    <a:cubicBezTo>
                      <a:pt x="352425" y="1835067"/>
                      <a:pt x="356933" y="1774700"/>
                      <a:pt x="361950" y="1714500"/>
                    </a:cubicBezTo>
                    <a:cubicBezTo>
                      <a:pt x="363294" y="1698367"/>
                      <a:pt x="369013" y="1682876"/>
                      <a:pt x="371475" y="1666875"/>
                    </a:cubicBezTo>
                    <a:cubicBezTo>
                      <a:pt x="375367" y="1641575"/>
                      <a:pt x="377825" y="1616075"/>
                      <a:pt x="381000" y="1590675"/>
                    </a:cubicBezTo>
                    <a:cubicBezTo>
                      <a:pt x="377825" y="1485900"/>
                      <a:pt x="376461" y="1381054"/>
                      <a:pt x="371475" y="1276350"/>
                    </a:cubicBezTo>
                    <a:cubicBezTo>
                      <a:pt x="370107" y="1247632"/>
                      <a:pt x="359459" y="1219268"/>
                      <a:pt x="361950" y="1190625"/>
                    </a:cubicBezTo>
                    <a:cubicBezTo>
                      <a:pt x="365888" y="1145337"/>
                      <a:pt x="381000" y="1101725"/>
                      <a:pt x="390525" y="1057275"/>
                    </a:cubicBezTo>
                    <a:cubicBezTo>
                      <a:pt x="387350" y="990600"/>
                      <a:pt x="386543" y="923770"/>
                      <a:pt x="381000" y="857250"/>
                    </a:cubicBezTo>
                    <a:cubicBezTo>
                      <a:pt x="378328" y="825184"/>
                      <a:pt x="365103" y="828626"/>
                      <a:pt x="352425" y="800100"/>
                    </a:cubicBezTo>
                    <a:cubicBezTo>
                      <a:pt x="307085" y="698085"/>
                      <a:pt x="357438" y="779044"/>
                      <a:pt x="314325" y="714375"/>
                    </a:cubicBezTo>
                    <a:cubicBezTo>
                      <a:pt x="291478" y="622988"/>
                      <a:pt x="314289" y="723558"/>
                      <a:pt x="295275" y="542925"/>
                    </a:cubicBezTo>
                    <a:cubicBezTo>
                      <a:pt x="293580" y="526825"/>
                      <a:pt x="288412" y="511269"/>
                      <a:pt x="285750" y="495300"/>
                    </a:cubicBezTo>
                    <a:cubicBezTo>
                      <a:pt x="282059" y="473155"/>
                      <a:pt x="278575" y="450952"/>
                      <a:pt x="276225" y="428625"/>
                    </a:cubicBezTo>
                    <a:cubicBezTo>
                      <a:pt x="254817" y="225248"/>
                      <a:pt x="279669" y="377449"/>
                      <a:pt x="257175" y="276225"/>
                    </a:cubicBezTo>
                    <a:cubicBezTo>
                      <a:pt x="253663" y="260421"/>
                      <a:pt x="254890" y="243080"/>
                      <a:pt x="247650" y="228600"/>
                    </a:cubicBezTo>
                    <a:cubicBezTo>
                      <a:pt x="241626" y="216552"/>
                      <a:pt x="227699" y="210373"/>
                      <a:pt x="219075" y="200025"/>
                    </a:cubicBezTo>
                    <a:cubicBezTo>
                      <a:pt x="144137" y="110099"/>
                      <a:pt x="247778" y="228792"/>
                      <a:pt x="190500" y="142875"/>
                    </a:cubicBezTo>
                    <a:cubicBezTo>
                      <a:pt x="172594" y="116016"/>
                      <a:pt x="127482" y="91338"/>
                      <a:pt x="104775" y="76200"/>
                    </a:cubicBezTo>
                    <a:lnTo>
                      <a:pt x="76200" y="57150"/>
                    </a:lnTo>
                    <a:cubicBezTo>
                      <a:pt x="66675" y="50800"/>
                      <a:pt x="58485" y="41720"/>
                      <a:pt x="47625" y="38100"/>
                    </a:cubicBezTo>
                    <a:lnTo>
                      <a:pt x="19050" y="28575"/>
                    </a:lnTo>
                    <a:lnTo>
                      <a:pt x="0" y="0"/>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80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28" name="グラフ 27"/>
            <p:cNvGraphicFramePr>
              <a:graphicFrameLocks/>
            </p:cNvGraphicFramePr>
            <p:nvPr>
              <p:extLst>
                <p:ext uri="{D42A27DB-BD31-4B8C-83A1-F6EECF244321}">
                  <p14:modId xmlns:p14="http://schemas.microsoft.com/office/powerpoint/2010/main" val="1965661481"/>
                </p:ext>
              </p:extLst>
            </p:nvPr>
          </p:nvGraphicFramePr>
          <p:xfrm>
            <a:off x="1174569" y="3360440"/>
            <a:ext cx="1539224" cy="155282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0" name="グラフ 29"/>
            <p:cNvGraphicFramePr>
              <a:graphicFrameLocks/>
            </p:cNvGraphicFramePr>
            <p:nvPr>
              <p:extLst>
                <p:ext uri="{D42A27DB-BD31-4B8C-83A1-F6EECF244321}">
                  <p14:modId xmlns:p14="http://schemas.microsoft.com/office/powerpoint/2010/main" val="196693403"/>
                </p:ext>
              </p:extLst>
            </p:nvPr>
          </p:nvGraphicFramePr>
          <p:xfrm>
            <a:off x="-121841" y="3365376"/>
            <a:ext cx="1539222" cy="1548453"/>
          </p:xfrm>
          <a:graphic>
            <a:graphicData uri="http://schemas.openxmlformats.org/drawingml/2006/chart">
              <c:chart xmlns:c="http://schemas.openxmlformats.org/drawingml/2006/chart" xmlns:r="http://schemas.openxmlformats.org/officeDocument/2006/relationships" r:id="rId5"/>
            </a:graphicData>
          </a:graphic>
        </p:graphicFrame>
        <p:sp>
          <p:nvSpPr>
            <p:cNvPr id="32" name="Text Box 16"/>
            <p:cNvSpPr txBox="1">
              <a:spLocks noChangeArrowheads="1"/>
            </p:cNvSpPr>
            <p:nvPr/>
          </p:nvSpPr>
          <p:spPr bwMode="auto">
            <a:xfrm>
              <a:off x="352128" y="3648472"/>
              <a:ext cx="2017380" cy="1672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nchorCtr="0">
              <a:no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algn="ctr" eaLnBrk="0" fontAlgn="base" hangingPunct="0">
                <a:spcBef>
                  <a:spcPct val="0"/>
                </a:spcBef>
                <a:spcAft>
                  <a:spcPct val="0"/>
                </a:spcAft>
                <a:defRPr>
                  <a:solidFill>
                    <a:schemeClr val="tx1"/>
                  </a:solidFill>
                  <a:latin typeface="Arial" charset="0"/>
                  <a:ea typeface="ＭＳ Ｐゴシック" charset="-128"/>
                </a:defRPr>
              </a:lvl6pPr>
              <a:lvl7pPr marL="2971800" indent="-228600" algn="ctr" eaLnBrk="0" fontAlgn="base" hangingPunct="0">
                <a:spcBef>
                  <a:spcPct val="0"/>
                </a:spcBef>
                <a:spcAft>
                  <a:spcPct val="0"/>
                </a:spcAft>
                <a:defRPr>
                  <a:solidFill>
                    <a:schemeClr val="tx1"/>
                  </a:solidFill>
                  <a:latin typeface="Arial" charset="0"/>
                  <a:ea typeface="ＭＳ Ｐゴシック" charset="-128"/>
                </a:defRPr>
              </a:lvl7pPr>
              <a:lvl8pPr marL="3429000" indent="-228600" algn="ctr" eaLnBrk="0" fontAlgn="base" hangingPunct="0">
                <a:spcBef>
                  <a:spcPct val="0"/>
                </a:spcBef>
                <a:spcAft>
                  <a:spcPct val="0"/>
                </a:spcAft>
                <a:defRPr>
                  <a:solidFill>
                    <a:schemeClr val="tx1"/>
                  </a:solidFill>
                  <a:latin typeface="Arial" charset="0"/>
                  <a:ea typeface="ＭＳ Ｐゴシック" charset="-128"/>
                </a:defRPr>
              </a:lvl8pPr>
              <a:lvl9pPr marL="3886200" indent="-228600" algn="ctr"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ja-JP" altLang="en-US" sz="600" b="1" dirty="0">
                  <a:latin typeface="Meiryo UI" pitchFamily="50" charset="-128"/>
                  <a:ea typeface="Meiryo UI" pitchFamily="50" charset="-128"/>
                  <a:cs typeface="Meiryo UI" pitchFamily="50" charset="-128"/>
                </a:rPr>
                <a:t>● </a:t>
              </a:r>
              <a:r>
                <a:rPr lang="en-US" altLang="ja-JP" sz="600" b="1" dirty="0">
                  <a:latin typeface="Meiryo UI" pitchFamily="50" charset="-128"/>
                  <a:ea typeface="Meiryo UI" pitchFamily="50" charset="-128"/>
                  <a:cs typeface="Meiryo UI" pitchFamily="50" charset="-128"/>
                </a:rPr>
                <a:t>50</a:t>
              </a:r>
              <a:r>
                <a:rPr lang="ja-JP" altLang="en-US" sz="600" b="1" dirty="0">
                  <a:latin typeface="Meiryo UI" pitchFamily="50" charset="-128"/>
                  <a:ea typeface="Meiryo UI" pitchFamily="50" charset="-128"/>
                  <a:cs typeface="Meiryo UI" pitchFamily="50" charset="-128"/>
                </a:rPr>
                <a:t>才を越える橋梁の割合</a:t>
              </a:r>
              <a:endParaRPr lang="ja-JP" altLang="en-US" sz="600" b="1" baseline="30000" dirty="0">
                <a:latin typeface="Meiryo UI" pitchFamily="50" charset="-128"/>
                <a:ea typeface="Meiryo UI" pitchFamily="50" charset="-128"/>
                <a:cs typeface="Meiryo UI" pitchFamily="50" charset="-128"/>
              </a:endParaRPr>
            </a:p>
          </p:txBody>
        </p:sp>
        <p:sp>
          <p:nvSpPr>
            <p:cNvPr id="34" name="テキスト ボックス 33"/>
            <p:cNvSpPr txBox="1"/>
            <p:nvPr/>
          </p:nvSpPr>
          <p:spPr>
            <a:xfrm>
              <a:off x="43846" y="4728592"/>
              <a:ext cx="3739335" cy="258532"/>
            </a:xfrm>
            <a:prstGeom prst="rect">
              <a:avLst/>
            </a:prstGeom>
            <a:noFill/>
            <a:ln>
              <a:noFill/>
            </a:ln>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大阪府ﾃﾞｰﾀ・橋長</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15m</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以上</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架設年次不明</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橋除く</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)851</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橋、</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H22</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時点</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AutoShape 4"/>
            <p:cNvSpPr>
              <a:spLocks noChangeArrowheads="1"/>
            </p:cNvSpPr>
            <p:nvPr/>
          </p:nvSpPr>
          <p:spPr bwMode="auto">
            <a:xfrm>
              <a:off x="1155593" y="4110049"/>
              <a:ext cx="315769" cy="359461"/>
            </a:xfrm>
            <a:prstGeom prst="rightArrow">
              <a:avLst>
                <a:gd name="adj1" fmla="val 49778"/>
                <a:gd name="adj2" fmla="val 5464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Text Box 11"/>
            <p:cNvSpPr txBox="1">
              <a:spLocks noChangeArrowheads="1"/>
            </p:cNvSpPr>
            <p:nvPr/>
          </p:nvSpPr>
          <p:spPr bwMode="auto">
            <a:xfrm>
              <a:off x="853587" y="4509822"/>
              <a:ext cx="867313" cy="2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algn="ctr" eaLnBrk="0" fontAlgn="base" hangingPunct="0">
                <a:spcBef>
                  <a:spcPct val="0"/>
                </a:spcBef>
                <a:spcAft>
                  <a:spcPct val="0"/>
                </a:spcAft>
                <a:defRPr>
                  <a:solidFill>
                    <a:schemeClr val="tx1"/>
                  </a:solidFill>
                  <a:latin typeface="Arial" charset="0"/>
                  <a:ea typeface="ＭＳ Ｐゴシック" charset="-128"/>
                </a:defRPr>
              </a:lvl6pPr>
              <a:lvl7pPr marL="2971800" indent="-228600" algn="ctr" eaLnBrk="0" fontAlgn="base" hangingPunct="0">
                <a:spcBef>
                  <a:spcPct val="0"/>
                </a:spcBef>
                <a:spcAft>
                  <a:spcPct val="0"/>
                </a:spcAft>
                <a:defRPr>
                  <a:solidFill>
                    <a:schemeClr val="tx1"/>
                  </a:solidFill>
                  <a:latin typeface="Arial" charset="0"/>
                  <a:ea typeface="ＭＳ Ｐゴシック" charset="-128"/>
                </a:defRPr>
              </a:lvl7pPr>
              <a:lvl8pPr marL="3429000" indent="-228600" algn="ctr" eaLnBrk="0" fontAlgn="base" hangingPunct="0">
                <a:spcBef>
                  <a:spcPct val="0"/>
                </a:spcBef>
                <a:spcAft>
                  <a:spcPct val="0"/>
                </a:spcAft>
                <a:defRPr>
                  <a:solidFill>
                    <a:schemeClr val="tx1"/>
                  </a:solidFill>
                  <a:latin typeface="Arial" charset="0"/>
                  <a:ea typeface="ＭＳ Ｐゴシック" charset="-128"/>
                </a:defRPr>
              </a:lvl8pPr>
              <a:lvl9pPr marL="3886200" indent="-228600" algn="ctr"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en-US" altLang="ja-JP" sz="7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年後</a:t>
              </a:r>
            </a:p>
          </p:txBody>
        </p:sp>
        <p:pic>
          <p:nvPicPr>
            <p:cNvPr id="39" name="図 3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3374" y="2409355"/>
              <a:ext cx="1591906" cy="1193398"/>
            </a:xfrm>
            <a:prstGeom prst="rect">
              <a:avLst/>
            </a:prstGeom>
          </p:spPr>
        </p:pic>
        <p:pic>
          <p:nvPicPr>
            <p:cNvPr id="40" name="Picture 2"/>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1758917" y="2409355"/>
              <a:ext cx="1633192" cy="1179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1" name="グループ化 10"/>
          <p:cNvGrpSpPr/>
          <p:nvPr/>
        </p:nvGrpSpPr>
        <p:grpSpPr>
          <a:xfrm>
            <a:off x="56840" y="6549841"/>
            <a:ext cx="3425395" cy="233396"/>
            <a:chOff x="52059" y="9149891"/>
            <a:chExt cx="4926387" cy="326756"/>
          </a:xfrm>
        </p:grpSpPr>
        <p:sp>
          <p:nvSpPr>
            <p:cNvPr id="12" name="角丸四角形 11"/>
            <p:cNvSpPr/>
            <p:nvPr/>
          </p:nvSpPr>
          <p:spPr>
            <a:xfrm>
              <a:off x="90858" y="9150438"/>
              <a:ext cx="4825301" cy="300806"/>
            </a:xfrm>
            <a:prstGeom prst="roundRect">
              <a:avLst>
                <a:gd name="adj" fmla="val 23909"/>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endParaRPr lang="ja-JP" altLang="en-US" sz="700" kern="100" dirty="0">
                <a:ea typeface="HG明朝B"/>
                <a:cs typeface="Times New Roman"/>
              </a:endParaRPr>
            </a:p>
          </p:txBody>
        </p:sp>
        <p:sp>
          <p:nvSpPr>
            <p:cNvPr id="48" name="テキスト ボックス 47"/>
            <p:cNvSpPr txBox="1"/>
            <p:nvPr/>
          </p:nvSpPr>
          <p:spPr>
            <a:xfrm>
              <a:off x="52059" y="9149891"/>
              <a:ext cx="4926387" cy="326756"/>
            </a:xfrm>
            <a:prstGeom prst="rect">
              <a:avLst/>
            </a:prstGeom>
            <a:noFill/>
          </p:spPr>
          <p:txBody>
            <a:bodyPr wrap="square" rtlCol="0">
              <a:spAutoFit/>
            </a:bodyPr>
            <a:lstStyle/>
            <a:p>
              <a:pPr algn="just">
                <a:lnSpc>
                  <a:spcPts val="1071"/>
                </a:lnSpc>
              </a:pPr>
              <a:r>
                <a:rPr lang="ja-JP" altLang="en-US" sz="800" kern="100" dirty="0">
                  <a:ea typeface="Meiryo UI"/>
                  <a:cs typeface="Times New Roman"/>
                </a:rPr>
                <a:t>・施設の老朽化に伴う補修や更新が増加する一方、担当職員が減少</a:t>
              </a:r>
            </a:p>
          </p:txBody>
        </p:sp>
      </p:grpSp>
      <p:grpSp>
        <p:nvGrpSpPr>
          <p:cNvPr id="14" name="グループ化 13"/>
          <p:cNvGrpSpPr/>
          <p:nvPr/>
        </p:nvGrpSpPr>
        <p:grpSpPr>
          <a:xfrm>
            <a:off x="56840" y="3390332"/>
            <a:ext cx="3444130" cy="1361911"/>
            <a:chOff x="80183" y="4803154"/>
            <a:chExt cx="4937482" cy="1819245"/>
          </a:xfrm>
        </p:grpSpPr>
        <p:sp>
          <p:nvSpPr>
            <p:cNvPr id="8" name="角丸四角形 7"/>
            <p:cNvSpPr/>
            <p:nvPr/>
          </p:nvSpPr>
          <p:spPr>
            <a:xfrm>
              <a:off x="91544" y="4836074"/>
              <a:ext cx="4809858" cy="1750132"/>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endParaRPr lang="ja-JP" altLang="en-US" sz="700" kern="100" dirty="0">
                <a:ea typeface="HG明朝B"/>
                <a:cs typeface="Times New Roman"/>
              </a:endParaRPr>
            </a:p>
          </p:txBody>
        </p:sp>
        <p:sp>
          <p:nvSpPr>
            <p:cNvPr id="49" name="テキスト ボックス 48"/>
            <p:cNvSpPr txBox="1"/>
            <p:nvPr/>
          </p:nvSpPr>
          <p:spPr>
            <a:xfrm>
              <a:off x="80183" y="4803154"/>
              <a:ext cx="4937482" cy="1819245"/>
            </a:xfrm>
            <a:prstGeom prst="rect">
              <a:avLst/>
            </a:prstGeom>
            <a:noFill/>
          </p:spPr>
          <p:txBody>
            <a:bodyPr wrap="square" rtlCol="0">
              <a:spAutoFit/>
            </a:bodyPr>
            <a:lstStyle/>
            <a:p>
              <a:pPr>
                <a:lnSpc>
                  <a:spcPts val="1071"/>
                </a:lnSpc>
              </a:pPr>
              <a:r>
                <a:rPr lang="ja-JP" altLang="en-US" sz="800" b="1" u="sng" kern="100" dirty="0">
                  <a:ea typeface="Meiryo UI"/>
                  <a:cs typeface="Times New Roman"/>
                </a:rPr>
                <a:t>◇維持管理アクションプログラム（</a:t>
              </a:r>
              <a:r>
                <a:rPr lang="en-US" altLang="ja-JP" sz="800" b="1" u="sng" kern="100" dirty="0">
                  <a:ea typeface="Meiryo UI"/>
                  <a:cs typeface="Times New Roman"/>
                </a:rPr>
                <a:t>H17</a:t>
              </a:r>
              <a:r>
                <a:rPr lang="ja-JP" altLang="en-US" sz="800" b="1" u="sng" kern="100" dirty="0">
                  <a:ea typeface="Meiryo UI"/>
                  <a:cs typeface="Times New Roman"/>
                </a:rPr>
                <a:t>策定）　</a:t>
              </a:r>
              <a:endParaRPr lang="en-US" altLang="ja-JP" sz="800" b="1" u="sng" kern="100" dirty="0">
                <a:ea typeface="Meiryo UI"/>
                <a:cs typeface="Times New Roman"/>
              </a:endParaRPr>
            </a:p>
            <a:p>
              <a:pPr>
                <a:lnSpc>
                  <a:spcPts val="1071"/>
                </a:lnSpc>
              </a:pPr>
              <a:r>
                <a:rPr lang="ja-JP" altLang="en-US" sz="800" kern="100" dirty="0" smtClean="0">
                  <a:ea typeface="Meiryo UI"/>
                  <a:cs typeface="Times New Roman"/>
                </a:rPr>
                <a:t>・日常的</a:t>
              </a:r>
              <a:r>
                <a:rPr lang="ja-JP" altLang="en-US" sz="800" kern="100" dirty="0">
                  <a:ea typeface="Meiryo UI"/>
                  <a:cs typeface="Times New Roman"/>
                </a:rPr>
                <a:t>維持管理と計画的維持管理を区分し、維持管理業務を明確化</a:t>
              </a:r>
              <a:endParaRPr lang="en-US" altLang="ja-JP" sz="800" kern="100" dirty="0">
                <a:ea typeface="Meiryo UI"/>
                <a:cs typeface="Times New Roman"/>
              </a:endParaRPr>
            </a:p>
            <a:p>
              <a:pPr>
                <a:lnSpc>
                  <a:spcPts val="1071"/>
                </a:lnSpc>
              </a:pPr>
              <a:r>
                <a:rPr lang="ja-JP" altLang="en-US" sz="800" b="1" u="sng" kern="100" dirty="0">
                  <a:ea typeface="Meiryo UI"/>
                  <a:cs typeface="Times New Roman"/>
                </a:rPr>
                <a:t>◇各種点検要領の策定（</a:t>
              </a:r>
              <a:r>
                <a:rPr lang="en-US" altLang="ja-JP" sz="800" b="1" u="sng" kern="100" dirty="0">
                  <a:ea typeface="Meiryo UI"/>
                  <a:cs typeface="Times New Roman"/>
                </a:rPr>
                <a:t>H14</a:t>
              </a:r>
              <a:r>
                <a:rPr lang="ja-JP" altLang="en-US" sz="800" b="1" u="sng" kern="100" dirty="0">
                  <a:ea typeface="Meiryo UI"/>
                  <a:cs typeface="Times New Roman"/>
                </a:rPr>
                <a:t>舗装、</a:t>
              </a:r>
              <a:r>
                <a:rPr lang="en-US" altLang="ja-JP" sz="800" b="1" u="sng" kern="100" dirty="0">
                  <a:ea typeface="Meiryo UI"/>
                  <a:cs typeface="Times New Roman"/>
                </a:rPr>
                <a:t>H11:</a:t>
              </a:r>
              <a:r>
                <a:rPr lang="ja-JP" altLang="en-US" sz="800" b="1" u="sng" kern="100" dirty="0">
                  <a:ea typeface="Meiryo UI"/>
                  <a:cs typeface="Times New Roman"/>
                </a:rPr>
                <a:t>橋梁</a:t>
              </a:r>
              <a:r>
                <a:rPr lang="en-US" altLang="ja-JP" sz="700" b="1" u="sng" kern="100" dirty="0">
                  <a:ea typeface="Meiryo UI"/>
                  <a:cs typeface="Times New Roman"/>
                </a:rPr>
                <a:t>(H25</a:t>
              </a:r>
              <a:r>
                <a:rPr lang="ja-JP" altLang="en-US" sz="700" b="1" u="sng" kern="100" dirty="0">
                  <a:ea typeface="Meiryo UI"/>
                  <a:cs typeface="Times New Roman"/>
                </a:rPr>
                <a:t>改訂</a:t>
              </a:r>
              <a:r>
                <a:rPr lang="en-US" altLang="ja-JP" sz="700" b="1" u="sng" kern="100" dirty="0">
                  <a:ea typeface="Meiryo UI"/>
                  <a:cs typeface="Times New Roman"/>
                </a:rPr>
                <a:t>)</a:t>
              </a:r>
              <a:r>
                <a:rPr lang="ja-JP" altLang="en-US" sz="800" b="1" u="sng" kern="100" dirty="0" err="1">
                  <a:ea typeface="Meiryo UI"/>
                  <a:cs typeface="Times New Roman"/>
                </a:rPr>
                <a:t>、</a:t>
              </a:r>
              <a:r>
                <a:rPr lang="en-US" altLang="ja-JP" sz="800" b="1" u="sng" kern="100" dirty="0">
                  <a:ea typeface="Meiryo UI"/>
                  <a:cs typeface="Times New Roman"/>
                </a:rPr>
                <a:t>H21:</a:t>
              </a:r>
              <a:r>
                <a:rPr lang="ja-JP" altLang="en-US" sz="800" b="1" u="sng" kern="100" dirty="0">
                  <a:ea typeface="Meiryo UI"/>
                  <a:cs typeface="Times New Roman"/>
                </a:rPr>
                <a:t>トンネル）</a:t>
              </a:r>
            </a:p>
            <a:p>
              <a:pPr>
                <a:lnSpc>
                  <a:spcPts val="1071"/>
                </a:lnSpc>
              </a:pPr>
              <a:r>
                <a:rPr lang="ja-JP" altLang="en-US" sz="800" b="1" u="sng" kern="100" dirty="0">
                  <a:ea typeface="Meiryo UI"/>
                  <a:cs typeface="Times New Roman"/>
                </a:rPr>
                <a:t>◇全国アセットマネジメント担当者会議の設立（</a:t>
              </a:r>
              <a:r>
                <a:rPr lang="en-US" altLang="ja-JP" sz="800" b="1" u="sng" kern="100" dirty="0">
                  <a:ea typeface="Meiryo UI"/>
                  <a:cs typeface="Times New Roman"/>
                </a:rPr>
                <a:t>H17</a:t>
              </a:r>
              <a:r>
                <a:rPr lang="ja-JP" altLang="en-US" sz="800" b="1" u="sng" kern="100" dirty="0">
                  <a:ea typeface="Meiryo UI"/>
                  <a:cs typeface="Times New Roman"/>
                </a:rPr>
                <a:t>～）</a:t>
              </a:r>
              <a:endParaRPr lang="en-US" altLang="ja-JP" sz="800" b="1" u="sng" kern="100" dirty="0">
                <a:ea typeface="Meiryo UI"/>
                <a:cs typeface="Times New Roman"/>
              </a:endParaRPr>
            </a:p>
            <a:p>
              <a:pPr>
                <a:lnSpc>
                  <a:spcPts val="1071"/>
                </a:lnSpc>
              </a:pPr>
              <a:r>
                <a:rPr lang="ja-JP" altLang="en-US" sz="800" kern="100" dirty="0" smtClean="0">
                  <a:ea typeface="Meiryo UI"/>
                  <a:cs typeface="Times New Roman"/>
                </a:rPr>
                <a:t>・ｱｾｯﾄﾏﾈｼﾞﾒﾝﾄ</a:t>
              </a:r>
              <a:r>
                <a:rPr lang="ja-JP" altLang="en-US" sz="800" kern="100" dirty="0">
                  <a:ea typeface="Meiryo UI"/>
                  <a:cs typeface="Times New Roman"/>
                </a:rPr>
                <a:t>の積極導入に向けた全国組織</a:t>
              </a:r>
            </a:p>
            <a:p>
              <a:pPr>
                <a:lnSpc>
                  <a:spcPts val="1071"/>
                </a:lnSpc>
              </a:pPr>
              <a:r>
                <a:rPr lang="ja-JP" altLang="en-US" sz="800" b="1" u="sng" kern="100" dirty="0">
                  <a:ea typeface="Meiryo UI"/>
                  <a:cs typeface="Times New Roman"/>
                </a:rPr>
                <a:t>◇橋梁長寿命化修繕計画（</a:t>
              </a:r>
              <a:r>
                <a:rPr lang="en-US" altLang="ja-JP" sz="800" b="1" u="sng" kern="100" dirty="0">
                  <a:ea typeface="Meiryo UI"/>
                  <a:cs typeface="Times New Roman"/>
                </a:rPr>
                <a:t>H21</a:t>
              </a:r>
              <a:r>
                <a:rPr lang="ja-JP" altLang="en-US" sz="800" b="1" u="sng" kern="100" dirty="0">
                  <a:ea typeface="Meiryo UI"/>
                  <a:cs typeface="Times New Roman"/>
                </a:rPr>
                <a:t>策定）</a:t>
              </a:r>
              <a:endParaRPr lang="en-US" altLang="ja-JP" sz="800" b="1" u="sng" kern="100" dirty="0">
                <a:ea typeface="Meiryo UI"/>
                <a:cs typeface="Times New Roman"/>
              </a:endParaRPr>
            </a:p>
            <a:p>
              <a:pPr>
                <a:lnSpc>
                  <a:spcPts val="1071"/>
                </a:lnSpc>
              </a:pPr>
              <a:r>
                <a:rPr lang="ja-JP" altLang="en-US" sz="800" kern="100" dirty="0" smtClean="0">
                  <a:ea typeface="Meiryo UI"/>
                  <a:cs typeface="Times New Roman"/>
                </a:rPr>
                <a:t>・劣化</a:t>
              </a:r>
              <a:r>
                <a:rPr lang="ja-JP" altLang="en-US" sz="800" kern="100" dirty="0">
                  <a:ea typeface="Meiryo UI"/>
                  <a:cs typeface="Times New Roman"/>
                </a:rPr>
                <a:t>予測手法を確立</a:t>
              </a:r>
            </a:p>
            <a:p>
              <a:pPr>
                <a:lnSpc>
                  <a:spcPts val="1071"/>
                </a:lnSpc>
              </a:pPr>
              <a:r>
                <a:rPr lang="ja-JP" altLang="en-US" sz="800" b="1" u="sng" kern="100" dirty="0">
                  <a:ea typeface="Meiryo UI"/>
                  <a:cs typeface="Times New Roman"/>
                </a:rPr>
                <a:t>◇施設の長寿命化に資する予防保全対策等を強化（</a:t>
              </a:r>
              <a:r>
                <a:rPr lang="en-US" altLang="ja-JP" sz="800" b="1" u="sng" kern="100" dirty="0">
                  <a:ea typeface="Meiryo UI"/>
                  <a:cs typeface="Times New Roman"/>
                </a:rPr>
                <a:t>H23</a:t>
              </a:r>
              <a:r>
                <a:rPr lang="ja-JP" altLang="en-US" sz="800" b="1" u="sng" kern="100" dirty="0">
                  <a:ea typeface="Meiryo UI"/>
                  <a:cs typeface="Times New Roman"/>
                </a:rPr>
                <a:t>～）</a:t>
              </a:r>
            </a:p>
            <a:p>
              <a:pPr>
                <a:lnSpc>
                  <a:spcPts val="1071"/>
                </a:lnSpc>
              </a:pPr>
              <a:r>
                <a:rPr lang="ja-JP" altLang="en-US" sz="800" kern="100" dirty="0">
                  <a:ea typeface="Meiryo UI"/>
                  <a:cs typeface="Times New Roman"/>
                </a:rPr>
                <a:t>・</a:t>
              </a:r>
              <a:r>
                <a:rPr lang="en-US" altLang="ja-JP" sz="800" kern="100" dirty="0">
                  <a:ea typeface="Meiryo UI"/>
                  <a:cs typeface="Times New Roman"/>
                </a:rPr>
                <a:t>H22</a:t>
              </a:r>
              <a:r>
                <a:rPr lang="ja-JP" altLang="en-US" sz="800" kern="100" dirty="0">
                  <a:ea typeface="Meiryo UI"/>
                  <a:cs typeface="Times New Roman"/>
                </a:rPr>
                <a:t>：９０億円 → </a:t>
              </a:r>
              <a:r>
                <a:rPr lang="en-US" altLang="ja-JP" sz="800" kern="100" dirty="0">
                  <a:ea typeface="Meiryo UI"/>
                  <a:cs typeface="Times New Roman"/>
                </a:rPr>
                <a:t>H25</a:t>
              </a:r>
              <a:r>
                <a:rPr lang="ja-JP" altLang="en-US" sz="800" kern="100" dirty="0">
                  <a:ea typeface="Meiryo UI"/>
                  <a:cs typeface="Times New Roman"/>
                </a:rPr>
                <a:t>：１３０億円（約１．５倍増）</a:t>
              </a:r>
            </a:p>
          </p:txBody>
        </p:sp>
      </p:grpSp>
      <p:grpSp>
        <p:nvGrpSpPr>
          <p:cNvPr id="10" name="グループ化 9"/>
          <p:cNvGrpSpPr/>
          <p:nvPr/>
        </p:nvGrpSpPr>
        <p:grpSpPr>
          <a:xfrm>
            <a:off x="58459" y="5163477"/>
            <a:ext cx="3380468" cy="1220847"/>
            <a:chOff x="8546691" y="3159421"/>
            <a:chExt cx="4861273" cy="1723319"/>
          </a:xfrm>
        </p:grpSpPr>
        <p:sp>
          <p:nvSpPr>
            <p:cNvPr id="51" name="角丸四角形 50"/>
            <p:cNvSpPr/>
            <p:nvPr/>
          </p:nvSpPr>
          <p:spPr>
            <a:xfrm>
              <a:off x="8583159" y="3211856"/>
              <a:ext cx="4824805" cy="1612872"/>
            </a:xfrm>
            <a:prstGeom prst="roundRect">
              <a:avLst>
                <a:gd name="adj" fmla="val 7711"/>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endParaRPr lang="ja-JP" altLang="en-US" sz="700" kern="100" dirty="0">
                <a:ea typeface="HG明朝B"/>
                <a:cs typeface="Times New Roman"/>
              </a:endParaRPr>
            </a:p>
          </p:txBody>
        </p:sp>
        <p:sp>
          <p:nvSpPr>
            <p:cNvPr id="52" name="テキスト ボックス 51"/>
            <p:cNvSpPr txBox="1"/>
            <p:nvPr/>
          </p:nvSpPr>
          <p:spPr>
            <a:xfrm>
              <a:off x="8546691" y="3159421"/>
              <a:ext cx="4731689" cy="1723319"/>
            </a:xfrm>
            <a:prstGeom prst="rect">
              <a:avLst/>
            </a:prstGeom>
            <a:noFill/>
          </p:spPr>
          <p:txBody>
            <a:bodyPr wrap="square" rtlCol="0">
              <a:spAutoFit/>
            </a:bodyPr>
            <a:lstStyle/>
            <a:p>
              <a:pPr algn="just">
                <a:lnSpc>
                  <a:spcPts val="1071"/>
                </a:lnSpc>
              </a:pPr>
              <a:r>
                <a:rPr lang="ja-JP" altLang="en-US" sz="800" b="1" u="sng" kern="100" dirty="0">
                  <a:ea typeface="Meiryo UI"/>
                  <a:cs typeface="Times New Roman"/>
                </a:rPr>
                <a:t>◇安全に対する視点</a:t>
              </a:r>
            </a:p>
            <a:p>
              <a:pPr algn="just">
                <a:lnSpc>
                  <a:spcPts val="1071"/>
                </a:lnSpc>
              </a:pPr>
              <a:r>
                <a:rPr lang="ja-JP" altLang="en-US" sz="800" kern="100" dirty="0">
                  <a:ea typeface="Meiryo UI"/>
                  <a:cs typeface="Times New Roman"/>
                </a:rPr>
                <a:t>・舗装の陥没、</a:t>
              </a:r>
              <a:r>
                <a:rPr lang="ja-JP" altLang="en-US" sz="800" kern="100" dirty="0" smtClean="0">
                  <a:ea typeface="Meiryo UI"/>
                  <a:cs typeface="Times New Roman"/>
                </a:rPr>
                <a:t>トンネル相対変位</a:t>
              </a:r>
              <a:r>
                <a:rPr lang="ja-JP" altLang="en-US" sz="800" kern="100" dirty="0">
                  <a:ea typeface="Meiryo UI"/>
                  <a:cs typeface="Times New Roman"/>
                </a:rPr>
                <a:t>、橋梁内部など不可視部分における</a:t>
              </a:r>
              <a:r>
                <a:rPr lang="ja-JP" altLang="en-US" sz="800" kern="100" dirty="0" smtClean="0">
                  <a:ea typeface="Meiryo UI"/>
                  <a:cs typeface="Times New Roman"/>
                </a:rPr>
                <a:t>不具合</a:t>
              </a:r>
              <a:endParaRPr lang="en-US" altLang="ja-JP" sz="800" kern="100" dirty="0" smtClean="0">
                <a:ea typeface="Meiryo UI"/>
                <a:cs typeface="Times New Roman"/>
              </a:endParaRPr>
            </a:p>
            <a:p>
              <a:pPr algn="just">
                <a:lnSpc>
                  <a:spcPts val="1071"/>
                </a:lnSpc>
              </a:pPr>
              <a:r>
                <a:rPr lang="ja-JP" altLang="en-US" sz="800" kern="100" dirty="0">
                  <a:ea typeface="Meiryo UI"/>
                  <a:cs typeface="Times New Roman"/>
                </a:rPr>
                <a:t>　</a:t>
              </a:r>
              <a:r>
                <a:rPr lang="ja-JP" altLang="en-US" sz="800" kern="100" dirty="0" smtClean="0">
                  <a:ea typeface="Meiryo UI"/>
                  <a:cs typeface="Times New Roman"/>
                </a:rPr>
                <a:t>へ</a:t>
              </a:r>
              <a:r>
                <a:rPr lang="ja-JP" altLang="en-US" sz="800" kern="100" dirty="0">
                  <a:ea typeface="Meiryo UI"/>
                  <a:cs typeface="Times New Roman"/>
                </a:rPr>
                <a:t>の対応</a:t>
              </a:r>
            </a:p>
            <a:p>
              <a:pPr algn="just">
                <a:lnSpc>
                  <a:spcPts val="1071"/>
                </a:lnSpc>
              </a:pPr>
              <a:r>
                <a:rPr lang="ja-JP" altLang="en-US" sz="800" b="1" u="sng" kern="100" dirty="0">
                  <a:ea typeface="Meiryo UI"/>
                  <a:cs typeface="Times New Roman"/>
                </a:rPr>
                <a:t>◇効率的・効果的な維持管理に対する視点</a:t>
              </a:r>
            </a:p>
            <a:p>
              <a:pPr algn="just">
                <a:lnSpc>
                  <a:spcPts val="1071"/>
                </a:lnSpc>
              </a:pPr>
              <a:r>
                <a:rPr lang="ja-JP" altLang="en-US" sz="800" kern="100" dirty="0">
                  <a:ea typeface="Meiryo UI"/>
                  <a:cs typeface="Times New Roman"/>
                </a:rPr>
                <a:t>・道路法施行規則</a:t>
              </a:r>
              <a:r>
                <a:rPr lang="ja-JP" altLang="en-US" sz="800" kern="100" dirty="0" smtClean="0">
                  <a:ea typeface="Meiryo UI"/>
                  <a:cs typeface="Times New Roman"/>
                </a:rPr>
                <a:t>改正（</a:t>
              </a:r>
              <a:r>
                <a:rPr lang="en-US" altLang="ja-JP" sz="800" kern="100" dirty="0" smtClean="0">
                  <a:ea typeface="Meiryo UI"/>
                  <a:cs typeface="Times New Roman"/>
                </a:rPr>
                <a:t>H26.7</a:t>
              </a:r>
              <a:r>
                <a:rPr lang="ja-JP" altLang="en-US" sz="800" kern="100" dirty="0" smtClean="0">
                  <a:ea typeface="Meiryo UI"/>
                  <a:cs typeface="Times New Roman"/>
                </a:rPr>
                <a:t>）を</a:t>
              </a:r>
              <a:r>
                <a:rPr lang="ja-JP" altLang="en-US" sz="800" kern="100" dirty="0">
                  <a:ea typeface="Meiryo UI"/>
                  <a:cs typeface="Times New Roman"/>
                </a:rPr>
                <a:t>踏まえた点検頻度の軽重</a:t>
              </a:r>
            </a:p>
            <a:p>
              <a:pPr algn="just">
                <a:lnSpc>
                  <a:spcPts val="1071"/>
                </a:lnSpc>
              </a:pPr>
              <a:r>
                <a:rPr lang="ja-JP" altLang="en-US" sz="800" kern="100" dirty="0">
                  <a:ea typeface="Meiryo UI"/>
                  <a:cs typeface="Times New Roman"/>
                </a:rPr>
                <a:t>・施設種別毎の最適な補修タイミング</a:t>
              </a:r>
            </a:p>
            <a:p>
              <a:pPr algn="just">
                <a:lnSpc>
                  <a:spcPts val="1071"/>
                </a:lnSpc>
              </a:pPr>
              <a:r>
                <a:rPr lang="ja-JP" altLang="en-US" sz="800" kern="100" dirty="0">
                  <a:ea typeface="Meiryo UI"/>
                  <a:cs typeface="Times New Roman"/>
                </a:rPr>
                <a:t>・予測計画型保全の橋梁、舗装について劣化予測</a:t>
              </a:r>
              <a:r>
                <a:rPr lang="ja-JP" altLang="en-US" sz="800" kern="100" dirty="0" smtClean="0">
                  <a:ea typeface="Meiryo UI"/>
                  <a:cs typeface="Times New Roman"/>
                </a:rPr>
                <a:t>精度の向上</a:t>
              </a:r>
              <a:endParaRPr lang="ja-JP" altLang="en-US" sz="800" kern="100" dirty="0">
                <a:ea typeface="Meiryo UI"/>
                <a:cs typeface="Times New Roman"/>
              </a:endParaRPr>
            </a:p>
            <a:p>
              <a:pPr algn="just">
                <a:lnSpc>
                  <a:spcPts val="1071"/>
                </a:lnSpc>
              </a:pPr>
              <a:r>
                <a:rPr lang="ja-JP" altLang="en-US" sz="800" kern="100" dirty="0" smtClean="0">
                  <a:ea typeface="Meiryo UI"/>
                  <a:cs typeface="Times New Roman"/>
                </a:rPr>
                <a:t>・国道</a:t>
              </a:r>
              <a:r>
                <a:rPr lang="en-US" altLang="ja-JP" sz="800" kern="100" dirty="0" smtClean="0">
                  <a:ea typeface="Meiryo UI"/>
                  <a:cs typeface="Times New Roman"/>
                </a:rPr>
                <a:t>423</a:t>
              </a:r>
              <a:r>
                <a:rPr lang="ja-JP" altLang="en-US" sz="800" kern="100" dirty="0" smtClean="0">
                  <a:ea typeface="Meiryo UI"/>
                  <a:cs typeface="Times New Roman"/>
                </a:rPr>
                <a:t>号、大阪</a:t>
              </a:r>
              <a:r>
                <a:rPr lang="ja-JP" altLang="en-US" sz="800" kern="100" dirty="0">
                  <a:ea typeface="Meiryo UI"/>
                  <a:cs typeface="Times New Roman"/>
                </a:rPr>
                <a:t>中央環状線など大幹線道路の更新時期の見極め</a:t>
              </a:r>
              <a:endParaRPr lang="en-US" altLang="ja-JP" sz="800" kern="100" dirty="0">
                <a:ea typeface="Meiryo UI"/>
                <a:cs typeface="Times New Roman"/>
              </a:endParaRPr>
            </a:p>
          </p:txBody>
        </p:sp>
      </p:grpSp>
      <p:sp>
        <p:nvSpPr>
          <p:cNvPr id="55" name="角丸四角形 54"/>
          <p:cNvSpPr/>
          <p:nvPr/>
        </p:nvSpPr>
        <p:spPr>
          <a:xfrm>
            <a:off x="3594750" y="1435636"/>
            <a:ext cx="5491504" cy="4009588"/>
          </a:xfrm>
          <a:prstGeom prst="roundRect">
            <a:avLst>
              <a:gd name="adj" fmla="val 1665"/>
            </a:avLst>
          </a:prstGeom>
          <a:gradFill>
            <a:gsLst>
              <a:gs pos="10000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65306" tIns="32653" rIns="65306" bIns="32653" numCol="1" spcCol="0" rtlCol="0" fromWordArt="0" anchor="ctr" anchorCtr="0" forceAA="0" compatLnSpc="1">
            <a:prstTxWarp prst="textNoShape">
              <a:avLst/>
            </a:prstTxWarp>
            <a:noAutofit/>
          </a:bodyPr>
          <a:lstStyle/>
          <a:p>
            <a:pPr marL="36281" indent="-36281" algn="just">
              <a:lnSpc>
                <a:spcPts val="857"/>
              </a:lnSpc>
            </a:pPr>
            <a:endParaRPr lang="ja-JP" altLang="en-US" sz="700" kern="100" dirty="0">
              <a:ea typeface="HG明朝B"/>
              <a:cs typeface="Times New Roman"/>
            </a:endParaRPr>
          </a:p>
        </p:txBody>
      </p:sp>
      <p:sp>
        <p:nvSpPr>
          <p:cNvPr id="54" name="テキスト ボックス 53"/>
          <p:cNvSpPr txBox="1"/>
          <p:nvPr/>
        </p:nvSpPr>
        <p:spPr>
          <a:xfrm>
            <a:off x="3612936" y="1508851"/>
            <a:ext cx="5442837" cy="4049085"/>
          </a:xfrm>
          <a:prstGeom prst="rect">
            <a:avLst/>
          </a:prstGeom>
          <a:noFill/>
        </p:spPr>
        <p:txBody>
          <a:bodyPr wrap="square" lIns="65306" tIns="32653" rIns="65306" bIns="32653" rtlCol="0">
            <a:spAutoFit/>
          </a:bodyPr>
          <a:lstStyle/>
          <a:p>
            <a:pPr algn="just">
              <a:lnSpc>
                <a:spcPts val="1071"/>
              </a:lnSpc>
            </a:pPr>
            <a:r>
              <a:rPr lang="en-US" altLang="ja-JP" sz="800" b="1" u="sng" kern="100" dirty="0">
                <a:latin typeface="Georgia"/>
                <a:ea typeface="Meiryo UI"/>
                <a:cs typeface="Times New Roman"/>
              </a:rPr>
              <a:t>1.</a:t>
            </a:r>
            <a:r>
              <a:rPr lang="ja-JP" altLang="ja-JP" sz="800" b="1" u="sng" kern="100" dirty="0">
                <a:latin typeface="Georgia"/>
                <a:ea typeface="Meiryo UI"/>
                <a:cs typeface="Times New Roman"/>
              </a:rPr>
              <a:t>点検、診断、評価の手法や体制</a:t>
            </a:r>
            <a:r>
              <a:rPr lang="ja-JP" altLang="ja-JP" sz="800" b="1" u="sng" kern="100" dirty="0" smtClean="0">
                <a:latin typeface="Georgia"/>
                <a:ea typeface="Meiryo UI"/>
                <a:cs typeface="Times New Roman"/>
              </a:rPr>
              <a:t>等</a:t>
            </a:r>
            <a:r>
              <a:rPr lang="ja-JP" altLang="en-US" sz="800" b="1" u="sng" kern="100" dirty="0" smtClean="0">
                <a:latin typeface="Georgia"/>
                <a:ea typeface="Meiryo UI"/>
                <a:cs typeface="Times New Roman"/>
              </a:rPr>
              <a:t>を</a:t>
            </a:r>
            <a:r>
              <a:rPr lang="ja-JP" altLang="ja-JP" sz="800" b="1" u="sng" kern="100" dirty="0" smtClean="0">
                <a:latin typeface="Georgia"/>
                <a:ea typeface="Meiryo UI"/>
                <a:cs typeface="Times New Roman"/>
              </a:rPr>
              <a:t>充実</a:t>
            </a:r>
            <a:r>
              <a:rPr lang="ja-JP" altLang="en-US" sz="800" b="1" u="sng" kern="100" dirty="0" smtClean="0">
                <a:latin typeface="Georgia"/>
                <a:ea typeface="Meiryo UI"/>
                <a:cs typeface="Times New Roman"/>
              </a:rPr>
              <a:t>する</a:t>
            </a:r>
            <a:endParaRPr lang="en-US" altLang="ja-JP" sz="800" b="1" u="sng"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a:t>
            </a:r>
            <a:r>
              <a:rPr lang="ja-JP" altLang="ja-JP" sz="800" kern="100" dirty="0" smtClean="0">
                <a:latin typeface="Georgia"/>
                <a:ea typeface="Meiryo UI"/>
                <a:cs typeface="Times New Roman"/>
              </a:rPr>
              <a:t>致命的</a:t>
            </a:r>
            <a:r>
              <a:rPr lang="ja-JP" altLang="ja-JP" sz="800" kern="100" dirty="0">
                <a:latin typeface="Georgia"/>
                <a:ea typeface="Meiryo UI"/>
                <a:cs typeface="Times New Roman"/>
              </a:rPr>
              <a:t>な不具合を見逃さない安全の視点</a:t>
            </a:r>
            <a:r>
              <a:rPr lang="ja-JP" altLang="en-US" sz="800" kern="100" dirty="0">
                <a:latin typeface="Georgia"/>
                <a:ea typeface="Meiryo UI"/>
                <a:cs typeface="Times New Roman"/>
              </a:rPr>
              <a:t>と施設の長寿命化を図るための確実性の視点を踏まえた手法の</a:t>
            </a:r>
            <a:r>
              <a:rPr lang="ja-JP" altLang="en-US" sz="800" kern="100" dirty="0" smtClean="0">
                <a:latin typeface="Georgia"/>
                <a:ea typeface="Meiryo UI"/>
                <a:cs typeface="Times New Roman"/>
              </a:rPr>
              <a:t>導入」</a:t>
            </a:r>
            <a:endParaRPr lang="ja-JP" altLang="ja-JP" sz="1100" kern="100" dirty="0">
              <a:latin typeface="Georgia"/>
              <a:ea typeface="HG明朝B"/>
              <a:cs typeface="Times New Roman"/>
            </a:endParaRPr>
          </a:p>
          <a:p>
            <a:pPr algn="just">
              <a:lnSpc>
                <a:spcPts val="1071"/>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全橋梁（コンクリートボックスカルバート含む）に対する近接目視</a:t>
            </a:r>
            <a:r>
              <a:rPr lang="ja-JP" altLang="en-US" sz="800" kern="100" dirty="0" smtClean="0">
                <a:latin typeface="Georgia"/>
                <a:ea typeface="Meiryo UI"/>
                <a:cs typeface="Times New Roman"/>
              </a:rPr>
              <a:t>点検を導入する</a:t>
            </a:r>
            <a:endParaRPr lang="en-US" altLang="ja-JP" sz="800"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定期点検（</a:t>
            </a:r>
            <a:r>
              <a:rPr lang="en-US" altLang="ja-JP" sz="800" kern="100" dirty="0">
                <a:latin typeface="Georgia"/>
                <a:ea typeface="Meiryo UI"/>
                <a:cs typeface="Times New Roman"/>
              </a:rPr>
              <a:t>5</a:t>
            </a:r>
            <a:r>
              <a:rPr lang="ja-JP" altLang="en-US" sz="800" kern="100" dirty="0">
                <a:latin typeface="Georgia"/>
                <a:ea typeface="Meiryo UI"/>
                <a:cs typeface="Times New Roman"/>
              </a:rPr>
              <a:t>年に</a:t>
            </a:r>
            <a:r>
              <a:rPr lang="en-US" altLang="ja-JP" sz="800" kern="100" dirty="0">
                <a:latin typeface="Georgia"/>
                <a:ea typeface="Meiryo UI"/>
                <a:cs typeface="Times New Roman"/>
              </a:rPr>
              <a:t>1</a:t>
            </a:r>
            <a:r>
              <a:rPr lang="ja-JP" altLang="en-US" sz="800" kern="100" dirty="0">
                <a:latin typeface="Georgia"/>
                <a:ea typeface="Meiryo UI"/>
                <a:cs typeface="Times New Roman"/>
              </a:rPr>
              <a:t>回）に加え、施設の状況（経過観察・補修後等）に応じて中間点検の導入や直営</a:t>
            </a:r>
            <a:r>
              <a:rPr lang="ja-JP" altLang="en-US" sz="800" kern="100" dirty="0" smtClean="0">
                <a:latin typeface="Georgia"/>
                <a:ea typeface="Meiryo UI"/>
                <a:cs typeface="Times New Roman"/>
              </a:rPr>
              <a:t>点検を実施する</a:t>
            </a:r>
            <a:endParaRPr lang="en-US" altLang="ja-JP" sz="800"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新技術を活用した不可視部分の</a:t>
            </a:r>
            <a:r>
              <a:rPr lang="ja-JP" altLang="en-US" sz="800" kern="100" dirty="0" smtClean="0">
                <a:latin typeface="Georgia"/>
                <a:ea typeface="Meiryo UI"/>
                <a:cs typeface="Times New Roman"/>
              </a:rPr>
              <a:t>点検を導入する</a:t>
            </a:r>
            <a:endParaRPr lang="en-US" altLang="ja-JP" sz="800" kern="100" dirty="0" smtClean="0">
              <a:latin typeface="Georgia"/>
              <a:ea typeface="Meiryo UI"/>
              <a:cs typeface="Times New Roman"/>
            </a:endParaRPr>
          </a:p>
          <a:p>
            <a:pPr marL="36281" indent="-36281" algn="just">
              <a:lnSpc>
                <a:spcPts val="857"/>
              </a:lnSpc>
            </a:pPr>
            <a:r>
              <a:rPr lang="ja-JP" altLang="en-US" sz="800" kern="100" dirty="0" smtClean="0">
                <a:latin typeface="Georgia"/>
                <a:ea typeface="Meiryo UI"/>
                <a:cs typeface="Times New Roman"/>
              </a:rPr>
              <a:t>　</a:t>
            </a:r>
            <a:r>
              <a:rPr lang="ja-JP" altLang="en-US" sz="800" kern="100" dirty="0">
                <a:ea typeface="Meiryo UI"/>
                <a:cs typeface="Times New Roman"/>
              </a:rPr>
              <a:t>＊</a:t>
            </a:r>
            <a:r>
              <a:rPr lang="ja-JP" altLang="ja-JP" sz="800" kern="100" dirty="0">
                <a:ea typeface="Meiryo UI"/>
                <a:cs typeface="Times New Roman"/>
              </a:rPr>
              <a:t>道路路面下の空洞調査</a:t>
            </a:r>
            <a:r>
              <a:rPr lang="ja-JP" altLang="en-US" sz="800" kern="100" dirty="0">
                <a:ea typeface="Meiryo UI"/>
                <a:cs typeface="Times New Roman"/>
              </a:rPr>
              <a:t>（道路陥没を未然に防ぐ</a:t>
            </a:r>
            <a:r>
              <a:rPr lang="en-US" altLang="ja-JP" sz="800" kern="100" dirty="0">
                <a:ea typeface="Meiryo UI"/>
                <a:cs typeface="Times New Roman"/>
              </a:rPr>
              <a:t>)</a:t>
            </a:r>
            <a:r>
              <a:rPr lang="ja-JP" altLang="en-US" sz="800" kern="100" dirty="0">
                <a:ea typeface="Meiryo UI"/>
                <a:cs typeface="Times New Roman"/>
              </a:rPr>
              <a:t>　＊走行型画像レーザー計測（トンネルの相対変位を測定し変状を確認）</a:t>
            </a:r>
          </a:p>
          <a:p>
            <a:pPr marL="36281" indent="-36281" algn="just">
              <a:lnSpc>
                <a:spcPts val="857"/>
              </a:lnSpc>
            </a:pPr>
            <a:r>
              <a:rPr lang="ja-JP" altLang="en-US" sz="800" kern="100" dirty="0">
                <a:ea typeface="Meiryo UI"/>
                <a:cs typeface="Times New Roman"/>
              </a:rPr>
              <a:t>　＊橋梁床版の走行型レーダー計測や小型カメラによる箱桁内部調査　を導入する</a:t>
            </a:r>
            <a:endParaRPr lang="en-US" altLang="ja-JP" sz="800" kern="100" dirty="0">
              <a:ea typeface="Meiryo UI"/>
              <a:cs typeface="Times New Roman"/>
            </a:endParaRPr>
          </a:p>
          <a:p>
            <a:pPr marL="36281" indent="-36281" algn="just">
              <a:lnSpc>
                <a:spcPts val="857"/>
              </a:lnSpc>
            </a:pPr>
            <a:r>
              <a:rPr lang="ja-JP" altLang="en-US" sz="800" kern="100" dirty="0">
                <a:ea typeface="Meiryo UI"/>
                <a:cs typeface="Times New Roman"/>
              </a:rPr>
              <a:t>　＊</a:t>
            </a:r>
            <a:r>
              <a:rPr lang="en-US" altLang="ja-JP" sz="800" kern="100" dirty="0">
                <a:ea typeface="Meiryo UI"/>
                <a:cs typeface="Times New Roman"/>
              </a:rPr>
              <a:t>PC</a:t>
            </a:r>
            <a:r>
              <a:rPr lang="ja-JP" altLang="en-US" sz="800" kern="100" dirty="0">
                <a:ea typeface="Meiryo UI"/>
                <a:cs typeface="Times New Roman"/>
              </a:rPr>
              <a:t>ケーブルの電磁波などによる非破壊詳細調査の導入を検討、実施する</a:t>
            </a:r>
            <a:endParaRPr lang="en-US" altLang="ja-JP" sz="800" kern="100" dirty="0">
              <a:ea typeface="Meiryo UI"/>
              <a:cs typeface="Times New Roman"/>
            </a:endParaRPr>
          </a:p>
          <a:p>
            <a:pPr algn="just">
              <a:lnSpc>
                <a:spcPts val="1071"/>
              </a:lnSpc>
            </a:pPr>
            <a:r>
              <a:rPr lang="ja-JP" altLang="en-US" sz="800" kern="100" dirty="0" smtClean="0">
                <a:latin typeface="Georgia"/>
                <a:ea typeface="Meiryo UI"/>
                <a:cs typeface="Times New Roman"/>
              </a:rPr>
              <a:t>・街路樹</a:t>
            </a:r>
            <a:r>
              <a:rPr lang="ja-JP" altLang="en-US" sz="800" kern="100" dirty="0">
                <a:latin typeface="Georgia"/>
                <a:ea typeface="Meiryo UI"/>
                <a:cs typeface="Times New Roman"/>
              </a:rPr>
              <a:t>の特性を考慮し、第三者への影響が大きい樹木について、樹木医による</a:t>
            </a:r>
            <a:r>
              <a:rPr lang="ja-JP" altLang="en-US" sz="800" kern="100" dirty="0" smtClean="0">
                <a:latin typeface="Georgia"/>
                <a:ea typeface="Meiryo UI"/>
                <a:cs typeface="Times New Roman"/>
              </a:rPr>
              <a:t>詳細点検を導入</a:t>
            </a:r>
            <a:r>
              <a:rPr lang="ja-JP" altLang="en-US" sz="800" kern="100" dirty="0">
                <a:latin typeface="Georgia"/>
                <a:ea typeface="Meiryo UI"/>
                <a:cs typeface="Times New Roman"/>
              </a:rPr>
              <a:t>する</a:t>
            </a:r>
            <a:endParaRPr lang="en-US" altLang="ja-JP" sz="800" kern="100" dirty="0">
              <a:latin typeface="Georgia"/>
              <a:ea typeface="Meiryo UI"/>
              <a:cs typeface="Times New Roman"/>
            </a:endParaRPr>
          </a:p>
          <a:p>
            <a:pPr algn="just">
              <a:lnSpc>
                <a:spcPts val="1071"/>
              </a:lnSpc>
            </a:pPr>
            <a:r>
              <a:rPr lang="en-US" altLang="ja-JP" sz="800" b="1" u="sng" kern="100" dirty="0">
                <a:latin typeface="Georgia"/>
                <a:ea typeface="Meiryo UI"/>
                <a:cs typeface="Times New Roman"/>
              </a:rPr>
              <a:t>2.</a:t>
            </a:r>
            <a:r>
              <a:rPr lang="ja-JP" altLang="ja-JP" sz="800" b="1" u="sng" kern="100" dirty="0">
                <a:latin typeface="Georgia"/>
                <a:ea typeface="Meiryo UI"/>
                <a:cs typeface="Times New Roman"/>
              </a:rPr>
              <a:t>施設の特性に応じた維持管理手法の体系化</a:t>
            </a:r>
            <a:endParaRPr lang="en-US" altLang="ja-JP" sz="1100" b="1" u="sng" kern="100" dirty="0">
              <a:latin typeface="Georgia"/>
              <a:ea typeface="HG明朝B"/>
              <a:cs typeface="Times New Roman"/>
            </a:endParaRPr>
          </a:p>
          <a:p>
            <a:pPr algn="just">
              <a:lnSpc>
                <a:spcPts val="1071"/>
              </a:lnSpc>
            </a:pPr>
            <a:r>
              <a:rPr lang="ja-JP" altLang="en-US" sz="800" kern="100" dirty="0" smtClean="0">
                <a:latin typeface="Georgia"/>
                <a:ea typeface="Meiryo UI"/>
                <a:cs typeface="Times New Roman"/>
              </a:rPr>
              <a:t>「</a:t>
            </a:r>
            <a:r>
              <a:rPr lang="ja-JP" altLang="ja-JP" sz="800" kern="100" dirty="0" smtClean="0">
                <a:latin typeface="Georgia"/>
                <a:ea typeface="Meiryo UI"/>
                <a:cs typeface="Times New Roman"/>
              </a:rPr>
              <a:t>維持</a:t>
            </a:r>
            <a:r>
              <a:rPr lang="ja-JP" altLang="ja-JP" sz="800" kern="100" dirty="0">
                <a:latin typeface="Georgia"/>
                <a:ea typeface="Meiryo UI"/>
                <a:cs typeface="Times New Roman"/>
              </a:rPr>
              <a:t>管理手法の設定（予防保全対策の拡充、補修時期の最適化</a:t>
            </a:r>
            <a:r>
              <a:rPr lang="ja-JP" altLang="ja-JP" sz="800" kern="100" dirty="0" smtClean="0">
                <a:latin typeface="Georgia"/>
                <a:ea typeface="Meiryo UI"/>
                <a:cs typeface="Times New Roman"/>
              </a:rPr>
              <a:t>）</a:t>
            </a:r>
            <a:r>
              <a:rPr lang="ja-JP" altLang="en-US" sz="800" kern="100" dirty="0" smtClean="0">
                <a:latin typeface="Georgia"/>
                <a:ea typeface="Meiryo UI"/>
                <a:cs typeface="Times New Roman"/>
              </a:rPr>
              <a:t>」</a:t>
            </a:r>
            <a:endParaRPr lang="en-US" altLang="ja-JP" sz="1100" kern="100" dirty="0" smtClean="0">
              <a:latin typeface="Georgia"/>
              <a:ea typeface="HG明朝B"/>
              <a:cs typeface="Times New Roman"/>
            </a:endParaRPr>
          </a:p>
          <a:p>
            <a:pPr marL="36281" indent="-36281" algn="just">
              <a:lnSpc>
                <a:spcPts val="857"/>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施設毎の目標管理</a:t>
            </a:r>
            <a:r>
              <a:rPr lang="ja-JP" altLang="en-US" sz="800" kern="100" dirty="0" smtClean="0">
                <a:latin typeface="Georgia"/>
                <a:ea typeface="Meiryo UI"/>
                <a:cs typeface="Times New Roman"/>
              </a:rPr>
              <a:t>水準を設定する</a:t>
            </a:r>
            <a:r>
              <a:rPr lang="ja-JP" altLang="en-US" sz="800" kern="100" dirty="0">
                <a:latin typeface="Georgia"/>
                <a:ea typeface="Meiryo UI"/>
                <a:cs typeface="Times New Roman"/>
              </a:rPr>
              <a:t>　⇒　</a:t>
            </a:r>
            <a:r>
              <a:rPr lang="ja-JP" altLang="en-US" sz="800" kern="100" dirty="0">
                <a:ea typeface="Meiryo UI"/>
                <a:cs typeface="Times New Roman"/>
              </a:rPr>
              <a:t>橋梁：健全度</a:t>
            </a:r>
            <a:r>
              <a:rPr lang="en-US" altLang="ja-JP" sz="800" kern="100" dirty="0">
                <a:ea typeface="Meiryo UI"/>
                <a:cs typeface="Times New Roman"/>
              </a:rPr>
              <a:t>70</a:t>
            </a:r>
            <a:r>
              <a:rPr lang="ja-JP" altLang="en-US" sz="800" kern="100" dirty="0">
                <a:ea typeface="Meiryo UI"/>
                <a:cs typeface="Times New Roman"/>
              </a:rPr>
              <a:t>点以上、舗装：</a:t>
            </a:r>
            <a:r>
              <a:rPr lang="en-US" altLang="ja-JP" sz="800" kern="100" dirty="0">
                <a:ea typeface="Meiryo UI"/>
                <a:cs typeface="Times New Roman"/>
              </a:rPr>
              <a:t>MCI5</a:t>
            </a:r>
            <a:r>
              <a:rPr lang="ja-JP" altLang="en-US" sz="800" kern="100" dirty="0">
                <a:ea typeface="Meiryo UI"/>
                <a:cs typeface="Times New Roman"/>
              </a:rPr>
              <a:t>以上、コンクリート構造物・トンネル</a:t>
            </a:r>
            <a:r>
              <a:rPr lang="en-US" altLang="ja-JP" sz="800" kern="100" dirty="0">
                <a:ea typeface="Meiryo UI"/>
                <a:cs typeface="Times New Roman"/>
              </a:rPr>
              <a:t>:</a:t>
            </a:r>
            <a:r>
              <a:rPr lang="ja-JP" altLang="en-US" sz="800" kern="100" dirty="0">
                <a:ea typeface="Meiryo UI"/>
                <a:cs typeface="Times New Roman"/>
              </a:rPr>
              <a:t>Ｂ</a:t>
            </a:r>
            <a:endParaRPr lang="en-US" altLang="ja-JP" sz="800" kern="100" dirty="0">
              <a:ea typeface="Meiryo UI"/>
              <a:cs typeface="Times New Roman"/>
            </a:endParaRPr>
          </a:p>
          <a:p>
            <a:pPr marL="36281" indent="-36281" algn="just">
              <a:lnSpc>
                <a:spcPts val="857"/>
              </a:lnSpc>
            </a:pPr>
            <a:r>
              <a:rPr lang="ja-JP" altLang="en-US" sz="800" kern="100" dirty="0">
                <a:ea typeface="Meiryo UI"/>
                <a:cs typeface="Times New Roman"/>
              </a:rPr>
              <a:t>　　　　　　　　　　　　　　　　　　　　　　 　　　 道路防災：危険度</a:t>
            </a:r>
            <a:r>
              <a:rPr lang="en-US" altLang="ja-JP" sz="800" kern="100" dirty="0">
                <a:ea typeface="Meiryo UI"/>
                <a:cs typeface="Times New Roman"/>
              </a:rPr>
              <a:t>70</a:t>
            </a:r>
            <a:r>
              <a:rPr lang="ja-JP" altLang="en-US" sz="800" kern="100" dirty="0">
                <a:ea typeface="Meiryo UI"/>
                <a:cs typeface="Times New Roman"/>
              </a:rPr>
              <a:t>点以上の箇所は要対策、</a:t>
            </a:r>
            <a:r>
              <a:rPr lang="en-US" altLang="ja-JP" sz="800" kern="100" dirty="0">
                <a:ea typeface="Meiryo UI"/>
                <a:cs typeface="Times New Roman"/>
              </a:rPr>
              <a:t>40</a:t>
            </a:r>
            <a:r>
              <a:rPr lang="ja-JP" altLang="en-US" sz="800" kern="100" dirty="0">
                <a:ea typeface="Meiryo UI"/>
                <a:cs typeface="Times New Roman"/>
              </a:rPr>
              <a:t>～</a:t>
            </a:r>
            <a:r>
              <a:rPr lang="en-US" altLang="ja-JP" sz="800" kern="100" dirty="0">
                <a:ea typeface="Meiryo UI"/>
                <a:cs typeface="Times New Roman"/>
              </a:rPr>
              <a:t>69</a:t>
            </a:r>
            <a:r>
              <a:rPr lang="ja-JP" altLang="en-US" sz="800" kern="100" dirty="0">
                <a:ea typeface="Meiryo UI"/>
                <a:cs typeface="Times New Roman"/>
              </a:rPr>
              <a:t>点の箇所は状況観察など</a:t>
            </a:r>
            <a:endParaRPr lang="en-US" altLang="ja-JP" sz="800" kern="100" dirty="0">
              <a:ea typeface="Meiryo UI"/>
              <a:cs typeface="Times New Roman"/>
            </a:endParaRPr>
          </a:p>
          <a:p>
            <a:pPr marL="253970" indent="-253970">
              <a:lnSpc>
                <a:spcPts val="1071"/>
              </a:lnSpc>
            </a:pPr>
            <a:r>
              <a:rPr lang="ja-JP" altLang="en-US" sz="800" kern="100" dirty="0" smtClean="0">
                <a:latin typeface="Georgia"/>
                <a:ea typeface="Meiryo UI"/>
                <a:cs typeface="Times New Roman"/>
              </a:rPr>
              <a:t>・点検</a:t>
            </a:r>
            <a:r>
              <a:rPr lang="ja-JP" altLang="en-US" sz="800" kern="100" dirty="0">
                <a:latin typeface="Georgia"/>
                <a:ea typeface="Meiryo UI"/>
                <a:cs typeface="Times New Roman"/>
              </a:rPr>
              <a:t>結果を蓄積し劣化曲線の精度向上を目指す</a:t>
            </a:r>
            <a:endParaRPr lang="en-US" altLang="ja-JP" sz="800" kern="100" dirty="0">
              <a:latin typeface="Georgia"/>
              <a:ea typeface="Meiryo UI"/>
              <a:cs typeface="Times New Roman"/>
            </a:endParaRPr>
          </a:p>
          <a:p>
            <a:pPr marL="253970" indent="-253970" algn="just">
              <a:lnSpc>
                <a:spcPts val="1071"/>
              </a:lnSpc>
            </a:pPr>
            <a:r>
              <a:rPr lang="ja-JP" altLang="en-US" sz="800" kern="100" dirty="0">
                <a:latin typeface="Georgia"/>
                <a:ea typeface="Meiryo UI"/>
                <a:cs typeface="Times New Roman"/>
              </a:rPr>
              <a:t>「</a:t>
            </a:r>
            <a:r>
              <a:rPr lang="ja-JP" altLang="ja-JP" sz="800" kern="100" dirty="0" smtClean="0">
                <a:latin typeface="Georgia"/>
                <a:ea typeface="Meiryo UI"/>
                <a:cs typeface="Times New Roman"/>
              </a:rPr>
              <a:t>更新</a:t>
            </a:r>
            <a:r>
              <a:rPr lang="ja-JP" altLang="en-US" sz="800" kern="100" dirty="0">
                <a:latin typeface="Georgia"/>
                <a:ea typeface="Meiryo UI"/>
                <a:cs typeface="Times New Roman"/>
              </a:rPr>
              <a:t>と長寿命化</a:t>
            </a:r>
            <a:r>
              <a:rPr lang="en-US" altLang="ja-JP" sz="800" kern="100" dirty="0">
                <a:latin typeface="Georgia"/>
                <a:ea typeface="Meiryo UI"/>
                <a:cs typeface="Times New Roman"/>
              </a:rPr>
              <a:t>(</a:t>
            </a:r>
            <a:r>
              <a:rPr lang="ja-JP" altLang="en-US" sz="800" kern="100" dirty="0">
                <a:latin typeface="Georgia"/>
                <a:ea typeface="Meiryo UI"/>
                <a:cs typeface="Times New Roman"/>
              </a:rPr>
              <a:t>部分更新・補強・補修・通常管理</a:t>
            </a:r>
            <a:r>
              <a:rPr lang="en-US" altLang="ja-JP" sz="800" kern="100" dirty="0" smtClean="0">
                <a:latin typeface="Georgia"/>
                <a:ea typeface="Meiryo UI"/>
                <a:cs typeface="Times New Roman"/>
              </a:rPr>
              <a:t>)</a:t>
            </a:r>
            <a:r>
              <a:rPr lang="ja-JP" altLang="ja-JP" sz="800" kern="100" dirty="0" smtClean="0">
                <a:latin typeface="Georgia"/>
                <a:ea typeface="Meiryo UI"/>
                <a:cs typeface="Times New Roman"/>
              </a:rPr>
              <a:t>の考え方</a:t>
            </a:r>
            <a:r>
              <a:rPr lang="ja-JP" altLang="en-US" sz="800" kern="100" dirty="0" smtClean="0">
                <a:latin typeface="Georgia"/>
                <a:ea typeface="Meiryo UI"/>
                <a:cs typeface="Times New Roman"/>
              </a:rPr>
              <a:t>を整理」</a:t>
            </a:r>
            <a:endParaRPr lang="en-US" altLang="ja-JP" sz="1100" kern="100" dirty="0">
              <a:latin typeface="Georgia"/>
              <a:ea typeface="HG明朝B"/>
              <a:cs typeface="Times New Roman"/>
            </a:endParaRPr>
          </a:p>
          <a:p>
            <a:pPr marL="253970" indent="-253970" algn="just">
              <a:lnSpc>
                <a:spcPts val="1071"/>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健全度不足、設計仕様</a:t>
            </a:r>
            <a:r>
              <a:rPr lang="en-US" altLang="ja-JP" sz="800" kern="100" dirty="0">
                <a:latin typeface="Georgia"/>
                <a:ea typeface="Meiryo UI"/>
                <a:cs typeface="Times New Roman"/>
              </a:rPr>
              <a:t>(</a:t>
            </a:r>
            <a:r>
              <a:rPr lang="ja-JP" altLang="en-US" sz="800" kern="100" dirty="0">
                <a:latin typeface="Georgia"/>
                <a:ea typeface="Meiryo UI"/>
                <a:cs typeface="Times New Roman"/>
              </a:rPr>
              <a:t>大型車荷重・求められる耐震性能など</a:t>
            </a:r>
            <a:r>
              <a:rPr lang="en-US" altLang="ja-JP" sz="800" kern="100" dirty="0">
                <a:latin typeface="Georgia"/>
                <a:ea typeface="Meiryo UI"/>
                <a:cs typeface="Times New Roman"/>
              </a:rPr>
              <a:t>)</a:t>
            </a:r>
            <a:r>
              <a:rPr lang="ja-JP" altLang="en-US" sz="800" kern="100" dirty="0">
                <a:latin typeface="Georgia"/>
                <a:ea typeface="Meiryo UI"/>
                <a:cs typeface="Times New Roman"/>
              </a:rPr>
              <a:t>上の機能不足、安全性やライフサイクルコスト、工事規制の</a:t>
            </a:r>
            <a:r>
              <a:rPr lang="ja-JP" altLang="en-US" sz="800" kern="100" dirty="0" smtClean="0">
                <a:latin typeface="Georgia"/>
                <a:ea typeface="Meiryo UI"/>
                <a:cs typeface="Times New Roman"/>
              </a:rPr>
              <a:t>社会</a:t>
            </a:r>
            <a:endParaRPr lang="en-US" altLang="ja-JP" sz="800" kern="100" dirty="0">
              <a:latin typeface="Georgia"/>
              <a:ea typeface="Meiryo UI"/>
              <a:cs typeface="Times New Roman"/>
            </a:endParaRPr>
          </a:p>
          <a:p>
            <a:pPr marL="253970" indent="-253970" algn="just">
              <a:lnSpc>
                <a:spcPts val="1071"/>
              </a:lnSpc>
            </a:pPr>
            <a:r>
              <a:rPr lang="ja-JP" altLang="en-US" sz="800" kern="100" dirty="0" smtClean="0">
                <a:latin typeface="Georgia"/>
                <a:ea typeface="Meiryo UI"/>
                <a:cs typeface="Times New Roman"/>
              </a:rPr>
              <a:t>　的</a:t>
            </a:r>
            <a:r>
              <a:rPr lang="ja-JP" altLang="en-US" sz="800" kern="100" dirty="0">
                <a:latin typeface="Georgia"/>
                <a:ea typeface="Meiryo UI"/>
                <a:cs typeface="Times New Roman"/>
              </a:rPr>
              <a:t>影響度</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などを総合的に</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評価する標準的な施設毎の更新</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判定フローを</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設定する</a:t>
            </a:r>
            <a:endPar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281" indent="-36281" algn="just">
              <a:lnSpc>
                <a:spcPts val="857"/>
              </a:lnSpc>
            </a:pP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ea typeface="Meiryo UI"/>
                <a:cs typeface="Times New Roman"/>
              </a:rPr>
              <a:t>更新判定フローを踏まえ具体施設をモデルに更新を見極めるための詳細な調査やﾓﾆﾀﾘﾝｸﾞについて検討、実施する</a:t>
            </a:r>
            <a:endParaRPr lang="en-US" altLang="ja-JP" sz="800" kern="100" dirty="0">
              <a:ea typeface="Meiryo UI"/>
              <a:cs typeface="Times New Roman"/>
            </a:endParaRPr>
          </a:p>
          <a:p>
            <a:pPr marL="36281" indent="-36281" algn="just">
              <a:lnSpc>
                <a:spcPts val="857"/>
              </a:lnSpc>
            </a:pPr>
            <a:r>
              <a:rPr lang="ja-JP" altLang="en-US" sz="800" kern="100" dirty="0">
                <a:ea typeface="Meiryo UI"/>
                <a:cs typeface="Times New Roman"/>
              </a:rPr>
              <a:t>　　　　　　　　　　　　　　　　　　　　　　　　　　　　　　　　　　　　　　　　　　　　</a:t>
            </a:r>
            <a:r>
              <a:rPr lang="en-US" altLang="ja-JP" sz="800" kern="100" dirty="0">
                <a:ea typeface="Meiryo UI"/>
                <a:cs typeface="Times New Roman"/>
              </a:rPr>
              <a:t>(</a:t>
            </a:r>
            <a:r>
              <a:rPr lang="ja-JP" altLang="en-US" sz="800" kern="100" dirty="0">
                <a:ea typeface="Meiryo UI"/>
                <a:cs typeface="Times New Roman"/>
              </a:rPr>
              <a:t>国道</a:t>
            </a:r>
            <a:r>
              <a:rPr lang="en-US" altLang="ja-JP" sz="800" kern="100" dirty="0">
                <a:ea typeface="Meiryo UI"/>
                <a:cs typeface="Times New Roman"/>
              </a:rPr>
              <a:t>423</a:t>
            </a:r>
            <a:r>
              <a:rPr lang="ja-JP" altLang="en-US" sz="800" kern="100" dirty="0">
                <a:ea typeface="Meiryo UI"/>
                <a:cs typeface="Times New Roman"/>
              </a:rPr>
              <a:t>号橋梁群、大阪中央環状線橋梁群など）</a:t>
            </a:r>
            <a:endParaRPr lang="en-US" altLang="ja-JP" sz="800" kern="100" dirty="0">
              <a:ea typeface="Meiryo UI"/>
              <a:cs typeface="Times New Roman"/>
            </a:endParaRPr>
          </a:p>
          <a:p>
            <a:pPr algn="just"/>
            <a:r>
              <a:rPr lang="ja-JP" altLang="en-US" sz="800" kern="100" dirty="0" smtClean="0">
                <a:latin typeface="Georgia"/>
                <a:ea typeface="Meiryo UI"/>
                <a:cs typeface="Times New Roman"/>
              </a:rPr>
              <a:t>・</a:t>
            </a:r>
            <a:r>
              <a:rPr lang="ja-JP" altLang="en-US" sz="800" kern="100" dirty="0">
                <a:latin typeface="Georgia"/>
                <a:ea typeface="Meiryo UI"/>
                <a:cs typeface="Times New Roman"/>
              </a:rPr>
              <a:t>倒壊の発生など社会的影響が大きい道路照明灯については、時間経過による更新を</a:t>
            </a:r>
            <a:r>
              <a:rPr lang="ja-JP" altLang="en-US" sz="800" kern="100" dirty="0" smtClean="0">
                <a:latin typeface="Georgia"/>
                <a:ea typeface="Meiryo UI"/>
                <a:cs typeface="Times New Roman"/>
              </a:rPr>
              <a:t>検討する</a:t>
            </a:r>
            <a:endParaRPr lang="en-US" altLang="ja-JP" sz="1100" kern="100" dirty="0">
              <a:latin typeface="Georgia"/>
              <a:ea typeface="HG明朝B"/>
              <a:cs typeface="Times New Roman"/>
            </a:endParaRPr>
          </a:p>
          <a:p>
            <a:pPr algn="just">
              <a:lnSpc>
                <a:spcPts val="1071"/>
              </a:lnSpc>
            </a:pPr>
            <a:r>
              <a:rPr lang="en-US" altLang="ja-JP" sz="800" b="1" u="sng" kern="100" dirty="0">
                <a:latin typeface="Georgia"/>
                <a:ea typeface="Meiryo UI"/>
                <a:cs typeface="Times New Roman"/>
              </a:rPr>
              <a:t>3.</a:t>
            </a:r>
            <a:r>
              <a:rPr lang="ja-JP" altLang="ja-JP" sz="800" b="1" u="sng" kern="100" dirty="0">
                <a:latin typeface="Georgia"/>
                <a:ea typeface="Meiryo UI"/>
                <a:cs typeface="Times New Roman"/>
              </a:rPr>
              <a:t>重点化指標・優先順位の考え方</a:t>
            </a:r>
          </a:p>
          <a:p>
            <a:pPr algn="just">
              <a:lnSpc>
                <a:spcPts val="1071"/>
              </a:lnSpc>
            </a:pPr>
            <a:r>
              <a:rPr lang="ja-JP" altLang="en-US" sz="800" b="1" kern="100" dirty="0" smtClean="0">
                <a:latin typeface="Georgia"/>
                <a:ea typeface="Meiryo UI"/>
                <a:cs typeface="Times New Roman"/>
              </a:rPr>
              <a:t>・</a:t>
            </a:r>
            <a:r>
              <a:rPr lang="ja-JP" altLang="en-US" sz="800" kern="100" dirty="0" smtClean="0">
                <a:latin typeface="Georgia"/>
                <a:ea typeface="Meiryo UI"/>
                <a:cs typeface="Times New Roman"/>
              </a:rPr>
              <a:t>健全度</a:t>
            </a:r>
            <a:r>
              <a:rPr lang="ja-JP" altLang="en-US" sz="800" kern="100" dirty="0">
                <a:latin typeface="Georgia"/>
                <a:ea typeface="Meiryo UI"/>
                <a:cs typeface="Times New Roman"/>
              </a:rPr>
              <a:t>や社会的影響度</a:t>
            </a:r>
            <a:r>
              <a:rPr lang="en-US" altLang="ja-JP" sz="800" kern="100" dirty="0">
                <a:latin typeface="Georgia"/>
                <a:ea typeface="Meiryo UI"/>
                <a:cs typeface="Times New Roman"/>
              </a:rPr>
              <a:t>(</a:t>
            </a:r>
            <a:r>
              <a:rPr lang="ja-JP" altLang="en-US" sz="800" kern="100" dirty="0">
                <a:latin typeface="Georgia"/>
                <a:ea typeface="Meiryo UI"/>
                <a:cs typeface="Times New Roman"/>
              </a:rPr>
              <a:t>利用者・代替性・防災</a:t>
            </a:r>
            <a:r>
              <a:rPr lang="en-US" altLang="ja-JP" sz="800" kern="100" dirty="0">
                <a:latin typeface="Georgia"/>
                <a:ea typeface="Meiryo UI"/>
                <a:cs typeface="Times New Roman"/>
              </a:rPr>
              <a:t>)</a:t>
            </a:r>
            <a:r>
              <a:rPr lang="ja-JP" altLang="en-US" sz="800" kern="100" dirty="0">
                <a:latin typeface="Georgia"/>
                <a:ea typeface="Meiryo UI"/>
                <a:cs typeface="Times New Roman"/>
              </a:rPr>
              <a:t>から重点化指標を数値化し</a:t>
            </a:r>
            <a:r>
              <a:rPr lang="ja-JP" altLang="en-US" sz="800" kern="100" dirty="0" smtClean="0">
                <a:latin typeface="Georgia"/>
                <a:ea typeface="Meiryo UI"/>
                <a:cs typeface="Times New Roman"/>
              </a:rPr>
              <a:t>、修繕の</a:t>
            </a:r>
            <a:r>
              <a:rPr lang="ja-JP" altLang="en-US" sz="800" kern="100" dirty="0">
                <a:latin typeface="Georgia"/>
                <a:ea typeface="Meiryo UI"/>
                <a:cs typeface="Times New Roman"/>
              </a:rPr>
              <a:t>優先順位化を図る</a:t>
            </a:r>
            <a:endParaRPr lang="en-US" altLang="ja-JP" sz="800" b="1" u="sng" kern="100" dirty="0">
              <a:latin typeface="Georgia"/>
              <a:ea typeface="Meiryo UI"/>
              <a:cs typeface="Times New Roman"/>
            </a:endParaRPr>
          </a:p>
          <a:p>
            <a:pPr algn="just">
              <a:lnSpc>
                <a:spcPts val="1071"/>
              </a:lnSpc>
            </a:pPr>
            <a:r>
              <a:rPr lang="en-US" altLang="ja-JP" sz="800" b="1" u="sng" kern="100" dirty="0">
                <a:latin typeface="Georgia"/>
                <a:ea typeface="Meiryo UI"/>
                <a:cs typeface="Times New Roman"/>
              </a:rPr>
              <a:t>4.</a:t>
            </a:r>
            <a:r>
              <a:rPr lang="ja-JP" altLang="ja-JP" sz="800" b="1" u="sng" kern="100" dirty="0">
                <a:latin typeface="Georgia"/>
                <a:ea typeface="Meiryo UI"/>
                <a:cs typeface="Times New Roman"/>
              </a:rPr>
              <a:t>日常的な維持管理の着実な実践</a:t>
            </a:r>
            <a:endParaRPr lang="ja-JP" altLang="ja-JP" sz="1100" u="sng" kern="100" dirty="0">
              <a:latin typeface="Georgia"/>
              <a:ea typeface="HG明朝B"/>
              <a:cs typeface="Times New Roman"/>
            </a:endParaRPr>
          </a:p>
          <a:p>
            <a:pPr marL="36281" indent="-36281" algn="just">
              <a:lnSpc>
                <a:spcPts val="857"/>
              </a:lnSpc>
            </a:pPr>
            <a:r>
              <a:rPr lang="ja-JP" altLang="en-US" sz="800" kern="100" dirty="0" smtClean="0">
                <a:latin typeface="Georgia"/>
                <a:ea typeface="Meiryo UI"/>
                <a:cs typeface="Times New Roman"/>
              </a:rPr>
              <a:t>・</a:t>
            </a:r>
            <a:r>
              <a:rPr lang="ja-JP" altLang="ja-JP" sz="800" kern="100" dirty="0">
                <a:ea typeface="Meiryo UI"/>
                <a:cs typeface="Times New Roman"/>
              </a:rPr>
              <a:t>劣化を抑制</a:t>
            </a:r>
            <a:r>
              <a:rPr lang="ja-JP" altLang="en-US" sz="800" kern="100" dirty="0">
                <a:ea typeface="Meiryo UI"/>
                <a:cs typeface="Times New Roman"/>
              </a:rPr>
              <a:t>し、</a:t>
            </a:r>
            <a:r>
              <a:rPr lang="ja-JP" altLang="ja-JP" sz="800" kern="100" dirty="0">
                <a:ea typeface="Meiryo UI"/>
                <a:cs typeface="Times New Roman"/>
              </a:rPr>
              <a:t>長寿命化に資するきめ細やかな維持管理作業を</a:t>
            </a:r>
            <a:r>
              <a:rPr lang="ja-JP" altLang="en-US" sz="800" kern="100" dirty="0">
                <a:ea typeface="Meiryo UI"/>
                <a:cs typeface="Times New Roman"/>
              </a:rPr>
              <a:t>直営作業も含めて</a:t>
            </a:r>
            <a:r>
              <a:rPr lang="ja-JP" altLang="ja-JP" sz="800" kern="100" dirty="0">
                <a:ea typeface="Meiryo UI"/>
                <a:cs typeface="Times New Roman"/>
              </a:rPr>
              <a:t>計画的に推進</a:t>
            </a:r>
            <a:r>
              <a:rPr lang="ja-JP" altLang="en-US" sz="800" kern="100" dirty="0">
                <a:ea typeface="Meiryo UI"/>
                <a:cs typeface="Times New Roman"/>
              </a:rPr>
              <a:t>する</a:t>
            </a:r>
            <a:endParaRPr lang="en-US" altLang="ja-JP" sz="800" kern="100" dirty="0">
              <a:ea typeface="Meiryo UI"/>
              <a:cs typeface="Times New Roman"/>
            </a:endParaRPr>
          </a:p>
          <a:p>
            <a:pPr marL="36281" indent="-36281" algn="just">
              <a:lnSpc>
                <a:spcPts val="857"/>
              </a:lnSpc>
            </a:pPr>
            <a:r>
              <a:rPr lang="ja-JP" altLang="en-US" sz="800" kern="100" dirty="0">
                <a:ea typeface="Meiryo UI"/>
                <a:cs typeface="Times New Roman"/>
              </a:rPr>
              <a:t>　　　　（橋梁</a:t>
            </a:r>
            <a:r>
              <a:rPr lang="ja-JP" altLang="ja-JP" sz="800" kern="100" dirty="0">
                <a:ea typeface="Meiryo UI"/>
                <a:cs typeface="Times New Roman"/>
              </a:rPr>
              <a:t>支承の</a:t>
            </a:r>
            <a:r>
              <a:rPr lang="ja-JP" altLang="en-US" sz="800" kern="100" dirty="0">
                <a:ea typeface="Meiryo UI"/>
                <a:cs typeface="Times New Roman"/>
              </a:rPr>
              <a:t>塗装</a:t>
            </a:r>
            <a:r>
              <a:rPr lang="ja-JP" altLang="ja-JP" sz="800" kern="100" dirty="0">
                <a:ea typeface="Meiryo UI"/>
                <a:cs typeface="Times New Roman"/>
              </a:rPr>
              <a:t>やグリスアップ、舗装</a:t>
            </a:r>
            <a:r>
              <a:rPr lang="ja-JP" altLang="en-US" sz="800" kern="100" dirty="0">
                <a:ea typeface="Meiryo UI"/>
                <a:cs typeface="Times New Roman"/>
              </a:rPr>
              <a:t>面の</a:t>
            </a:r>
            <a:r>
              <a:rPr lang="ja-JP" altLang="ja-JP" sz="800" kern="100" dirty="0">
                <a:ea typeface="Meiryo UI"/>
                <a:cs typeface="Times New Roman"/>
              </a:rPr>
              <a:t>クラック</a:t>
            </a:r>
            <a:r>
              <a:rPr lang="ja-JP" altLang="en-US" sz="800" kern="100" dirty="0">
                <a:ea typeface="Meiryo UI"/>
                <a:cs typeface="Times New Roman"/>
              </a:rPr>
              <a:t>部への補修材の</a:t>
            </a:r>
            <a:r>
              <a:rPr lang="ja-JP" altLang="ja-JP" sz="800" kern="100" dirty="0">
                <a:ea typeface="Meiryo UI"/>
                <a:cs typeface="Times New Roman"/>
              </a:rPr>
              <a:t>注入</a:t>
            </a:r>
            <a:r>
              <a:rPr lang="ja-JP" altLang="en-US" sz="800" kern="100" dirty="0">
                <a:ea typeface="Meiryo UI"/>
                <a:cs typeface="Times New Roman"/>
              </a:rPr>
              <a:t>等による構造体劣化の抑制を日常的に実施など）</a:t>
            </a:r>
            <a:endParaRPr lang="ja-JP" altLang="ja-JP" sz="800" kern="100" dirty="0">
              <a:ea typeface="Meiryo UI"/>
              <a:cs typeface="Times New Roman"/>
            </a:endParaRPr>
          </a:p>
          <a:p>
            <a:pPr algn="just">
              <a:lnSpc>
                <a:spcPts val="1071"/>
              </a:lnSpc>
            </a:pPr>
            <a:r>
              <a:rPr lang="ja-JP" altLang="en-US" sz="800" kern="100" dirty="0" smtClean="0">
                <a:latin typeface="Georgia"/>
                <a:ea typeface="Meiryo UI"/>
                <a:cs typeface="Times New Roman"/>
              </a:rPr>
              <a:t>・橋梁</a:t>
            </a:r>
            <a:r>
              <a:rPr lang="ja-JP" altLang="en-US" sz="800" kern="100" dirty="0">
                <a:latin typeface="Georgia"/>
                <a:ea typeface="Meiryo UI"/>
                <a:cs typeface="Times New Roman"/>
              </a:rPr>
              <a:t>の長寿命化を図るため、橋梁の耐力に著しい影響を与える大型車両（過積載）の通行適正化として、違反事業者に</a:t>
            </a:r>
            <a:r>
              <a:rPr lang="ja-JP" altLang="en-US" sz="800" kern="100" dirty="0" smtClean="0">
                <a:latin typeface="Georgia"/>
                <a:ea typeface="Meiryo UI"/>
                <a:cs typeface="Times New Roman"/>
              </a:rPr>
              <a:t>対し</a:t>
            </a:r>
            <a:endParaRPr lang="en-US" altLang="ja-JP" sz="800" kern="100" dirty="0" smtClean="0">
              <a:latin typeface="Georgia"/>
              <a:ea typeface="Meiryo UI"/>
              <a:cs typeface="Times New Roman"/>
            </a:endParaRPr>
          </a:p>
          <a:p>
            <a:pPr algn="just">
              <a:lnSpc>
                <a:spcPts val="1071"/>
              </a:lnSpc>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過積載</a:t>
            </a:r>
            <a:r>
              <a:rPr lang="ja-JP" altLang="en-US" sz="800" kern="100" dirty="0">
                <a:latin typeface="Georgia"/>
                <a:ea typeface="Meiryo UI"/>
                <a:cs typeface="Times New Roman"/>
              </a:rPr>
              <a:t>の頻度、程度や状況による多様な行政処分を</a:t>
            </a:r>
            <a:r>
              <a:rPr lang="ja-JP" altLang="en-US" sz="800" kern="100" dirty="0" smtClean="0">
                <a:latin typeface="Georgia"/>
                <a:ea typeface="Meiryo UI"/>
                <a:cs typeface="Times New Roman"/>
              </a:rPr>
              <a:t>検討する</a:t>
            </a:r>
            <a:endParaRPr lang="en-US" altLang="ja-JP" sz="800" kern="100" dirty="0">
              <a:latin typeface="Georgia"/>
              <a:ea typeface="Meiryo UI"/>
              <a:cs typeface="Times New Roman"/>
            </a:endParaRPr>
          </a:p>
          <a:p>
            <a:pPr algn="just">
              <a:lnSpc>
                <a:spcPts val="1071"/>
              </a:lnSpc>
            </a:pPr>
            <a:r>
              <a:rPr lang="en-US" altLang="ja-JP" sz="800" b="1" u="sng" kern="100" dirty="0">
                <a:latin typeface="Georgia"/>
                <a:ea typeface="Meiryo UI"/>
                <a:cs typeface="Times New Roman"/>
              </a:rPr>
              <a:t>5.</a:t>
            </a:r>
            <a:r>
              <a:rPr lang="ja-JP" altLang="en-US" sz="800" b="1" u="sng" kern="100" dirty="0">
                <a:latin typeface="Georgia"/>
                <a:ea typeface="Meiryo UI"/>
                <a:cs typeface="Times New Roman"/>
              </a:rPr>
              <a:t>維持管理を見通した新設工事上の工夫、新たな技術、材料、工法の活用と促進策</a:t>
            </a:r>
          </a:p>
          <a:p>
            <a:pPr marL="36281" indent="-36281" algn="just">
              <a:lnSpc>
                <a:spcPts val="857"/>
              </a:lnSpc>
            </a:pPr>
            <a:r>
              <a:rPr lang="ja-JP" altLang="en-US" sz="800" kern="100" dirty="0">
                <a:ea typeface="Meiryo UI"/>
                <a:cs typeface="Times New Roman"/>
              </a:rPr>
              <a:t>・橋梁検査路の設置の検討や、維持管理の作業空間対策としてパラペットと桁端部との空間を確保し、支承交換作業等の作業性を</a:t>
            </a:r>
            <a:endParaRPr lang="en-US" altLang="ja-JP" sz="800" kern="100" dirty="0">
              <a:ea typeface="Meiryo UI"/>
              <a:cs typeface="Times New Roman"/>
            </a:endParaRPr>
          </a:p>
          <a:p>
            <a:pPr marL="36281" indent="-36281" algn="just">
              <a:lnSpc>
                <a:spcPts val="857"/>
              </a:lnSpc>
            </a:pPr>
            <a:r>
              <a:rPr lang="ja-JP" altLang="en-US" sz="800" kern="100" dirty="0">
                <a:ea typeface="Meiryo UI"/>
                <a:cs typeface="Times New Roman"/>
              </a:rPr>
              <a:t>　向上させるなど、維持管理しやすい構造を採用する</a:t>
            </a:r>
            <a:endParaRPr lang="en-US" altLang="ja-JP" sz="800" kern="100" dirty="0">
              <a:ea typeface="Meiryo UI"/>
              <a:cs typeface="Times New Roman"/>
            </a:endParaRPr>
          </a:p>
        </p:txBody>
      </p:sp>
      <p:sp>
        <p:nvSpPr>
          <p:cNvPr id="57" name="角丸四角形 56"/>
          <p:cNvSpPr/>
          <p:nvPr/>
        </p:nvSpPr>
        <p:spPr>
          <a:xfrm>
            <a:off x="3594749" y="5596530"/>
            <a:ext cx="5491504" cy="1227133"/>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65306" tIns="32653" rIns="65306" bIns="32653" numCol="1" spcCol="0" rtlCol="0" fromWordArt="0" anchor="ctr" anchorCtr="0" forceAA="0" compatLnSpc="1">
            <a:prstTxWarp prst="textNoShape">
              <a:avLst/>
            </a:prstTxWarp>
            <a:noAutofit/>
          </a:bodyPr>
          <a:lstStyle/>
          <a:p>
            <a:pPr marL="36281" indent="-36281" algn="just">
              <a:lnSpc>
                <a:spcPts val="857"/>
              </a:lnSpc>
            </a:pPr>
            <a:endParaRPr lang="ja-JP" altLang="en-US" sz="700" kern="100" dirty="0">
              <a:ea typeface="HG明朝B"/>
              <a:cs typeface="Times New Roman"/>
            </a:endParaRPr>
          </a:p>
        </p:txBody>
      </p:sp>
      <p:sp>
        <p:nvSpPr>
          <p:cNvPr id="58" name="テキスト ボックス 57"/>
          <p:cNvSpPr txBox="1"/>
          <p:nvPr/>
        </p:nvSpPr>
        <p:spPr>
          <a:xfrm>
            <a:off x="3609990" y="5669648"/>
            <a:ext cx="5491503" cy="1194458"/>
          </a:xfrm>
          <a:prstGeom prst="rect">
            <a:avLst/>
          </a:prstGeom>
          <a:noFill/>
        </p:spPr>
        <p:txBody>
          <a:bodyPr wrap="square" lIns="65306" tIns="32653" rIns="65306" bIns="32653" rtlCol="0">
            <a:spAutoFit/>
          </a:bodyPr>
          <a:lstStyle/>
          <a:p>
            <a:pPr algn="just">
              <a:lnSpc>
                <a:spcPts val="1071"/>
              </a:lnSpc>
            </a:pPr>
            <a:r>
              <a:rPr lang="en-US" altLang="ja-JP" sz="800" b="1" u="sng" kern="100" dirty="0">
                <a:latin typeface="Georgia"/>
                <a:ea typeface="Meiryo UI"/>
                <a:cs typeface="Times New Roman"/>
              </a:rPr>
              <a:t>1.</a:t>
            </a:r>
            <a:r>
              <a:rPr lang="ja-JP" altLang="en-US" sz="800" b="1" u="sng" kern="100" dirty="0">
                <a:latin typeface="Georgia"/>
                <a:ea typeface="Meiryo UI"/>
                <a:cs typeface="Times New Roman"/>
              </a:rPr>
              <a:t>人材の育成と確保、技術力の向上と継承</a:t>
            </a:r>
          </a:p>
          <a:p>
            <a:pPr algn="just">
              <a:lnSpc>
                <a:spcPts val="1071"/>
              </a:lnSpc>
            </a:pPr>
            <a:r>
              <a:rPr lang="ja-JP" altLang="en-US" sz="800" kern="100" dirty="0" smtClean="0">
                <a:latin typeface="Georgia"/>
                <a:ea typeface="Meiryo UI"/>
                <a:cs typeface="Times New Roman"/>
              </a:rPr>
              <a:t>・</a:t>
            </a:r>
            <a:r>
              <a:rPr lang="ja-JP" altLang="en-US" sz="800" kern="100" dirty="0">
                <a:latin typeface="Georgia"/>
                <a:ea typeface="Meiryo UI"/>
                <a:cs typeface="Times New Roman"/>
              </a:rPr>
              <a:t>地域維持管理</a:t>
            </a:r>
            <a:r>
              <a:rPr lang="ja-JP" altLang="en-US" sz="800" kern="100" dirty="0" smtClean="0">
                <a:latin typeface="Georgia"/>
                <a:ea typeface="Meiryo UI"/>
                <a:cs typeface="Times New Roman"/>
              </a:rPr>
              <a:t>連携ﾌﾟﾗｯﾄﾌｫｰﾑや橋梁ﾃｸﾆｶﾙｱﾄﾞﾊﾞｲｽ制度</a:t>
            </a:r>
            <a:r>
              <a:rPr lang="ja-JP" altLang="en-US" sz="800" kern="100" dirty="0">
                <a:latin typeface="Georgia"/>
                <a:ea typeface="Meiryo UI"/>
                <a:cs typeface="Times New Roman"/>
              </a:rPr>
              <a:t>（</a:t>
            </a:r>
            <a:r>
              <a:rPr lang="en-US" altLang="ja-JP" sz="800" kern="100" dirty="0">
                <a:latin typeface="Georgia"/>
                <a:ea typeface="Meiryo UI"/>
                <a:cs typeface="Times New Roman"/>
              </a:rPr>
              <a:t>NPO</a:t>
            </a:r>
            <a:r>
              <a:rPr lang="ja-JP" altLang="en-US" sz="800" kern="100" dirty="0" err="1">
                <a:latin typeface="Georgia"/>
                <a:ea typeface="Meiryo UI"/>
                <a:cs typeface="Times New Roman"/>
              </a:rPr>
              <a:t>、</a:t>
            </a:r>
            <a:r>
              <a:rPr lang="ja-JP" altLang="en-US" sz="800" kern="100" dirty="0">
                <a:latin typeface="Georgia"/>
                <a:ea typeface="Meiryo UI"/>
                <a:cs typeface="Times New Roman"/>
              </a:rPr>
              <a:t>大学連携）の活用により市町村も含めた</a:t>
            </a:r>
            <a:r>
              <a:rPr lang="ja-JP" altLang="en-US" sz="800" kern="100" dirty="0" smtClean="0">
                <a:latin typeface="Georgia"/>
                <a:ea typeface="Meiryo UI"/>
                <a:cs typeface="Times New Roman"/>
              </a:rPr>
              <a:t>橋梁技術講習会</a:t>
            </a:r>
            <a:endParaRPr lang="en-US" altLang="ja-JP" sz="800" kern="100" dirty="0" smtClean="0">
              <a:latin typeface="Georgia"/>
              <a:ea typeface="Meiryo UI"/>
              <a:cs typeface="Times New Roman"/>
            </a:endParaRPr>
          </a:p>
          <a:p>
            <a:pPr algn="just">
              <a:lnSpc>
                <a:spcPts val="1071"/>
              </a:lnSpc>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の</a:t>
            </a:r>
            <a:r>
              <a:rPr lang="ja-JP" altLang="en-US" sz="800" kern="100" dirty="0">
                <a:latin typeface="Georgia"/>
                <a:ea typeface="Meiryo UI"/>
                <a:cs typeface="Times New Roman"/>
              </a:rPr>
              <a:t>実施や技術相談の</a:t>
            </a:r>
            <a:r>
              <a:rPr lang="ja-JP" altLang="en-US" sz="800" kern="100" dirty="0" smtClean="0">
                <a:latin typeface="Georgia"/>
                <a:ea typeface="Meiryo UI"/>
                <a:cs typeface="Times New Roman"/>
              </a:rPr>
              <a:t>仕組を構築する</a:t>
            </a:r>
            <a:endParaRPr lang="ja-JP" altLang="en-US" sz="800" kern="100" dirty="0">
              <a:latin typeface="Georgia"/>
              <a:ea typeface="Meiryo UI"/>
              <a:cs typeface="Times New Roman"/>
            </a:endParaRPr>
          </a:p>
          <a:p>
            <a:pPr algn="just">
              <a:lnSpc>
                <a:spcPts val="1071"/>
              </a:lnSpc>
            </a:pPr>
            <a:r>
              <a:rPr lang="en-US" altLang="ja-JP" sz="800" b="1" u="sng" kern="100" dirty="0">
                <a:latin typeface="Georgia"/>
                <a:ea typeface="Meiryo UI"/>
                <a:cs typeface="Times New Roman"/>
              </a:rPr>
              <a:t>2. </a:t>
            </a:r>
            <a:r>
              <a:rPr lang="ja-JP" altLang="en-US" sz="800" b="1" u="sng" kern="100" dirty="0">
                <a:latin typeface="Georgia"/>
                <a:ea typeface="Meiryo UI"/>
                <a:cs typeface="Times New Roman"/>
              </a:rPr>
              <a:t>現場や地域を重視した維持管理の実践</a:t>
            </a:r>
            <a:endParaRPr lang="ja-JP" altLang="en-US" sz="700" b="1" u="sng"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・地域維持管理連携ﾌﾟﾗｯﾄﾌｫｰﾑの設立、活用にあわせ、府内の管理者</a:t>
            </a:r>
            <a:r>
              <a:rPr lang="ja-JP" altLang="en-US" sz="800" kern="100" dirty="0">
                <a:latin typeface="Georgia"/>
                <a:ea typeface="Meiryo UI"/>
                <a:cs typeface="Times New Roman"/>
              </a:rPr>
              <a:t>が情報共有</a:t>
            </a:r>
            <a:r>
              <a:rPr lang="ja-JP" altLang="en-US" sz="800" kern="100" dirty="0" smtClean="0">
                <a:latin typeface="Georgia"/>
                <a:ea typeface="Meiryo UI"/>
                <a:cs typeface="Times New Roman"/>
              </a:rPr>
              <a:t>、連携</a:t>
            </a:r>
            <a:r>
              <a:rPr lang="ja-JP" altLang="en-US" sz="800" kern="100" dirty="0">
                <a:latin typeface="Georgia"/>
                <a:ea typeface="Meiryo UI"/>
                <a:cs typeface="Times New Roman"/>
              </a:rPr>
              <a:t>する場となる「</a:t>
            </a:r>
            <a:r>
              <a:rPr lang="ja-JP" altLang="en-US" sz="800" kern="100" dirty="0" smtClean="0">
                <a:latin typeface="Georgia"/>
                <a:ea typeface="Meiryo UI"/>
                <a:cs typeface="Times New Roman"/>
              </a:rPr>
              <a:t>道路ﾒﾝﾃﾅﾝｽ会議</a:t>
            </a:r>
            <a:r>
              <a:rPr lang="en-US" altLang="ja-JP" sz="800" kern="100" dirty="0">
                <a:ea typeface="Meiryo UI"/>
                <a:cs typeface="Times New Roman"/>
              </a:rPr>
              <a:t>(H26.5)</a:t>
            </a:r>
            <a:r>
              <a:rPr lang="ja-JP" altLang="en-US" sz="800" kern="100" dirty="0" smtClean="0">
                <a:latin typeface="Georgia"/>
                <a:ea typeface="Meiryo UI"/>
                <a:cs typeface="Times New Roman"/>
              </a:rPr>
              <a:t>」</a:t>
            </a:r>
            <a:endParaRPr lang="en-US" altLang="ja-JP" sz="800" kern="100" dirty="0" smtClean="0">
              <a:latin typeface="Georgia"/>
              <a:ea typeface="Meiryo UI"/>
              <a:cs typeface="Times New Roman"/>
            </a:endParaRPr>
          </a:p>
          <a:p>
            <a:pPr algn="just">
              <a:lnSpc>
                <a:spcPts val="1071"/>
              </a:lnSpc>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の活用、ｱﾄﾞﾌﾟﾄﾛｰﾄﾞ等府民協働の取組を推進する</a:t>
            </a:r>
            <a:endParaRPr lang="ja-JP" altLang="en-US" sz="800" kern="100" dirty="0">
              <a:latin typeface="Georgia"/>
              <a:ea typeface="Meiryo UI"/>
              <a:cs typeface="Times New Roman"/>
            </a:endParaRPr>
          </a:p>
          <a:p>
            <a:pPr algn="just">
              <a:lnSpc>
                <a:spcPts val="1071"/>
              </a:lnSpc>
            </a:pPr>
            <a:r>
              <a:rPr lang="en-US" altLang="ja-JP" sz="800" b="1" u="sng" kern="100" dirty="0">
                <a:latin typeface="Georgia"/>
                <a:ea typeface="Meiryo UI"/>
                <a:cs typeface="Times New Roman"/>
              </a:rPr>
              <a:t>3. </a:t>
            </a:r>
            <a:r>
              <a:rPr lang="ja-JP" altLang="en-US" sz="800" b="1" u="sng" kern="100" dirty="0">
                <a:latin typeface="Georgia"/>
                <a:ea typeface="Meiryo UI"/>
                <a:cs typeface="Times New Roman"/>
              </a:rPr>
              <a:t>維持管理業務の</a:t>
            </a:r>
            <a:r>
              <a:rPr lang="ja-JP" altLang="en-US" sz="800" b="1" u="sng" kern="100" dirty="0" smtClean="0">
                <a:latin typeface="Georgia"/>
                <a:ea typeface="Meiryo UI"/>
                <a:cs typeface="Times New Roman"/>
              </a:rPr>
              <a:t>改善等</a:t>
            </a:r>
            <a:endParaRPr lang="ja-JP" altLang="en-US" sz="700" b="1" u="sng"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・市町村技術支援と</a:t>
            </a:r>
            <a:r>
              <a:rPr lang="ja-JP" altLang="en-US" sz="800" kern="100" dirty="0">
                <a:latin typeface="Georgia"/>
                <a:ea typeface="Meiryo UI"/>
                <a:cs typeface="Times New Roman"/>
              </a:rPr>
              <a:t>して</a:t>
            </a:r>
            <a:r>
              <a:rPr lang="ja-JP" altLang="en-US" sz="800" kern="100" dirty="0" smtClean="0">
                <a:latin typeface="Georgia"/>
                <a:ea typeface="Meiryo UI"/>
                <a:cs typeface="Times New Roman"/>
              </a:rPr>
              <a:t>橋梁定期点検の一括発注を検討する</a:t>
            </a:r>
            <a:endParaRPr lang="ja-JP" altLang="en-US" sz="800" kern="100" dirty="0">
              <a:latin typeface="Georgia"/>
              <a:ea typeface="Meiryo UI"/>
              <a:cs typeface="Times New Roman"/>
            </a:endParaRPr>
          </a:p>
        </p:txBody>
      </p:sp>
      <p:sp>
        <p:nvSpPr>
          <p:cNvPr id="45" name="右中かっこ 44"/>
          <p:cNvSpPr/>
          <p:nvPr/>
        </p:nvSpPr>
        <p:spPr>
          <a:xfrm>
            <a:off x="3458800" y="530011"/>
            <a:ext cx="135949" cy="6293653"/>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lIns="65306" tIns="32653" rIns="65306" bIns="32653" rtlCol="0" anchor="ctr"/>
          <a:lstStyle/>
          <a:p>
            <a:pPr algn="ctr"/>
            <a:endParaRPr kumimoji="1" lang="ja-JP" altLang="en-US"/>
          </a:p>
        </p:txBody>
      </p:sp>
      <p:sp>
        <p:nvSpPr>
          <p:cNvPr id="3" name="テキスト ボックス 2"/>
          <p:cNvSpPr txBox="1">
            <a:spLocks noChangeArrowheads="1"/>
          </p:cNvSpPr>
          <p:nvPr/>
        </p:nvSpPr>
        <p:spPr bwMode="auto">
          <a:xfrm>
            <a:off x="2495589" y="1577366"/>
            <a:ext cx="734786" cy="158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5306" tIns="32653" rIns="65306" bIns="32653" numCol="1" anchor="t" anchorCtr="0" compatLnSpc="1">
            <a:prstTxWarp prst="textNoShape">
              <a:avLst/>
            </a:prstTxWarp>
            <a:spAutoFit/>
          </a:bodyPr>
          <a:lstStyle/>
          <a:p>
            <a:pPr algn="ctr" defTabSz="653064" fontAlgn="base">
              <a:spcBef>
                <a:spcPct val="0"/>
              </a:spcBef>
              <a:spcAft>
                <a:spcPct val="0"/>
              </a:spcAft>
            </a:pPr>
            <a:r>
              <a:rPr lang="ja-JP" altLang="en-US" sz="600" b="1" dirty="0">
                <a:latin typeface="HG丸ｺﾞｼｯｸM-PRO" pitchFamily="50" charset="-128"/>
                <a:ea typeface="HG丸ｺﾞｼｯｸM-PRO" pitchFamily="50" charset="-128"/>
                <a:cs typeface="ＭＳ Ｐゴシック" pitchFamily="50" charset="-128"/>
              </a:rPr>
              <a:t>国道</a:t>
            </a:r>
            <a:r>
              <a:rPr lang="en-US" altLang="ja-JP" sz="600" b="1" dirty="0">
                <a:latin typeface="HG丸ｺﾞｼｯｸM-PRO" pitchFamily="50" charset="-128"/>
                <a:ea typeface="HG丸ｺﾞｼｯｸM-PRO" pitchFamily="50" charset="-128"/>
                <a:cs typeface="ＭＳ Ｐゴシック" pitchFamily="50" charset="-128"/>
              </a:rPr>
              <a:t>423</a:t>
            </a:r>
            <a:r>
              <a:rPr lang="ja-JP" altLang="en-US" sz="600" b="1" dirty="0">
                <a:latin typeface="HG丸ｺﾞｼｯｸM-PRO" pitchFamily="50" charset="-128"/>
                <a:ea typeface="HG丸ｺﾞｼｯｸM-PRO" pitchFamily="50" charset="-128"/>
                <a:cs typeface="ＭＳ Ｐゴシック" pitchFamily="50" charset="-128"/>
              </a:rPr>
              <a:t>号</a:t>
            </a:r>
            <a:endParaRPr lang="ja-JP" altLang="ja-JP" sz="1300" dirty="0">
              <a:latin typeface="Arial" pitchFamily="34" charset="0"/>
              <a:ea typeface="ＭＳ Ｐゴシック" pitchFamily="50" charset="-128"/>
              <a:cs typeface="ＭＳ Ｐゴシック" pitchFamily="50" charset="-128"/>
            </a:endParaRPr>
          </a:p>
        </p:txBody>
      </p:sp>
      <p:sp>
        <p:nvSpPr>
          <p:cNvPr id="4" name="Text Box 3"/>
          <p:cNvSpPr txBox="1">
            <a:spLocks noChangeArrowheads="1"/>
          </p:cNvSpPr>
          <p:nvPr/>
        </p:nvSpPr>
        <p:spPr bwMode="auto">
          <a:xfrm>
            <a:off x="2566063" y="2652312"/>
            <a:ext cx="911679" cy="210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5306" tIns="32653" rIns="65306" bIns="32653" numCol="1" anchor="t" anchorCtr="0" compatLnSpc="1">
            <a:prstTxWarp prst="textNoShape">
              <a:avLst/>
            </a:prstTxWarp>
          </a:bodyPr>
          <a:lstStyle/>
          <a:p>
            <a:pPr algn="ctr" defTabSz="653064" fontAlgn="base">
              <a:spcBef>
                <a:spcPct val="0"/>
              </a:spcBef>
              <a:spcAft>
                <a:spcPct val="0"/>
              </a:spcAft>
            </a:pPr>
            <a:r>
              <a:rPr lang="ja-JP" altLang="en-US" sz="600" b="1" dirty="0">
                <a:latin typeface="HG丸ｺﾞｼｯｸM-PRO" pitchFamily="50" charset="-128"/>
                <a:ea typeface="HG丸ｺﾞｼｯｸM-PRO" pitchFamily="50" charset="-128"/>
                <a:cs typeface="ＭＳ Ｐゴシック" pitchFamily="50" charset="-128"/>
              </a:rPr>
              <a:t>大阪中央環状線</a:t>
            </a:r>
            <a:endParaRPr lang="ja-JP" altLang="ja-JP" sz="1300" dirty="0">
              <a:latin typeface="Arial" pitchFamily="34" charset="0"/>
              <a:ea typeface="ＭＳ Ｐゴシック" pitchFamily="50" charset="-128"/>
              <a:cs typeface="ＭＳ Ｐゴシック" pitchFamily="50" charset="-128"/>
            </a:endParaRPr>
          </a:p>
        </p:txBody>
      </p:sp>
      <p:sp>
        <p:nvSpPr>
          <p:cNvPr id="46" name="正方形/長方形 45"/>
          <p:cNvSpPr/>
          <p:nvPr/>
        </p:nvSpPr>
        <p:spPr>
          <a:xfrm>
            <a:off x="1134" y="1936"/>
            <a:ext cx="9142866" cy="404498"/>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lIns="65306" tIns="32653" rIns="65306" bIns="32653">
            <a:spAutoFit/>
          </a:bodyPr>
          <a:lstStyle/>
          <a:p>
            <a:r>
              <a:rPr lang="zh-TW" altLang="en-US" sz="90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大阪府都市基盤施設維持管理技術審議会</a:t>
            </a:r>
            <a:endParaRPr lang="ja-JP" altLang="en-US" sz="800" b="1" dirty="0">
              <a:latin typeface="Meiryo UI" panose="020B0604030504040204" pitchFamily="50" charset="-128"/>
              <a:ea typeface="Meiryo UI" panose="020B0604030504040204" pitchFamily="50" charset="-128"/>
              <a:cs typeface="Meiryo UI" panose="020B0604030504040204" pitchFamily="50" charset="-128"/>
            </a:endParaRPr>
          </a:p>
          <a:p>
            <a:r>
              <a:rPr lang="zh-TW" altLang="en-US" sz="1300" b="1" dirty="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の策定に向けて</a:t>
            </a:r>
            <a:r>
              <a:rPr lang="ja-JP" altLang="en-US" sz="1300" b="1">
                <a:latin typeface="Meiryo UI" panose="020B0604030504040204" pitchFamily="50" charset="-128"/>
                <a:ea typeface="Meiryo UI" panose="020B0604030504040204" pitchFamily="50" charset="-128"/>
                <a:cs typeface="Meiryo UI" panose="020B0604030504040204" pitchFamily="50" charset="-128"/>
              </a:rPr>
              <a:t>の</a:t>
            </a:r>
            <a:r>
              <a:rPr lang="ja-JP" altLang="en-US" sz="1300" b="1" smtClean="0">
                <a:latin typeface="Meiryo UI" panose="020B0604030504040204" pitchFamily="50" charset="-128"/>
                <a:ea typeface="Meiryo UI" panose="020B0604030504040204" pitchFamily="50" charset="-128"/>
                <a:cs typeface="Meiryo UI" panose="020B0604030504040204" pitchFamily="50" charset="-128"/>
              </a:rPr>
              <a:t>答申</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道路施設長寿命化計画　概要版</a:t>
            </a:r>
          </a:p>
        </p:txBody>
      </p:sp>
      <p:sp>
        <p:nvSpPr>
          <p:cNvPr id="56" name="角丸四角形 55"/>
          <p:cNvSpPr/>
          <p:nvPr/>
        </p:nvSpPr>
        <p:spPr>
          <a:xfrm>
            <a:off x="3658656" y="1331243"/>
            <a:ext cx="2931754" cy="19666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nSpc>
                <a:spcPts val="857"/>
              </a:lnSpc>
            </a:pP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59" name="角丸四角形 58"/>
          <p:cNvSpPr/>
          <p:nvPr/>
        </p:nvSpPr>
        <p:spPr>
          <a:xfrm>
            <a:off x="3666242" y="5506155"/>
            <a:ext cx="3073584" cy="18075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nSpc>
                <a:spcPts val="857"/>
              </a:lnSpc>
            </a:pP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60" name="角丸四角形 59"/>
          <p:cNvSpPr/>
          <p:nvPr/>
        </p:nvSpPr>
        <p:spPr>
          <a:xfrm>
            <a:off x="25354" y="520501"/>
            <a:ext cx="3452387" cy="6293401"/>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lnSpc>
                <a:spcPts val="857"/>
              </a:lnSpc>
            </a:pPr>
            <a:endPar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122594" y="433696"/>
            <a:ext cx="2424420" cy="192631"/>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nSpc>
                <a:spcPts val="857"/>
              </a:lnSpc>
            </a:pP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道路施設における維持管理・更新の現状と課題</a:t>
            </a:r>
          </a:p>
        </p:txBody>
      </p:sp>
      <p:sp>
        <p:nvSpPr>
          <p:cNvPr id="47" name="角丸四角形 46"/>
          <p:cNvSpPr/>
          <p:nvPr/>
        </p:nvSpPr>
        <p:spPr>
          <a:xfrm>
            <a:off x="3591498" y="530012"/>
            <a:ext cx="5522889" cy="751228"/>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lnSpc>
                <a:spcPts val="857"/>
              </a:lnSpc>
            </a:pPr>
            <a:endPar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p:cNvSpPr txBox="1"/>
          <p:nvPr/>
        </p:nvSpPr>
        <p:spPr>
          <a:xfrm>
            <a:off x="3556686" y="638214"/>
            <a:ext cx="5544807" cy="643025"/>
          </a:xfrm>
          <a:prstGeom prst="rect">
            <a:avLst/>
          </a:prstGeom>
          <a:noFill/>
        </p:spPr>
        <p:txBody>
          <a:bodyPr wrap="square" lIns="65306" tIns="32653" rIns="65306" bIns="32653" rtlCol="0">
            <a:spAutoFit/>
          </a:bodyPr>
          <a:lstStyle/>
          <a:p>
            <a:pPr marL="36281" indent="-36281" algn="just">
              <a:lnSpc>
                <a:spcPts val="857"/>
              </a:lnSpc>
            </a:pPr>
            <a:r>
              <a:rPr lang="ja-JP" altLang="ja-JP" sz="800" kern="100" dirty="0">
                <a:ea typeface="Meiryo UI"/>
                <a:cs typeface="Times New Roman"/>
              </a:rPr>
              <a:t>・日常的な維持管理を着実に実践するとともに、予防保全</a:t>
            </a:r>
            <a:r>
              <a:rPr lang="ja-JP" altLang="en-US" sz="800" kern="100" dirty="0">
                <a:ea typeface="Meiryo UI"/>
                <a:cs typeface="Times New Roman"/>
              </a:rPr>
              <a:t>を中心とした</a:t>
            </a:r>
            <a:r>
              <a:rPr lang="ja-JP" altLang="ja-JP" sz="800" kern="100" dirty="0">
                <a:ea typeface="Meiryo UI"/>
                <a:cs typeface="Times New Roman"/>
              </a:rPr>
              <a:t>計画的な維持管理による都市基盤施設の長寿命化を基本とし、更新時期についても的確に見極めていく等、</a:t>
            </a:r>
            <a:r>
              <a:rPr lang="ja-JP" altLang="en-US" sz="800" b="1" kern="100" dirty="0">
                <a:ea typeface="Meiryo UI"/>
                <a:cs typeface="Times New Roman"/>
              </a:rPr>
              <a:t>「</a:t>
            </a:r>
            <a:r>
              <a:rPr lang="ja-JP" altLang="ja-JP" sz="800" b="1" kern="100" dirty="0">
                <a:ea typeface="Meiryo UI"/>
                <a:cs typeface="Times New Roman"/>
              </a:rPr>
              <a:t>効率的・効果的な維持管理を推進</a:t>
            </a:r>
            <a:r>
              <a:rPr lang="ja-JP" altLang="en-US" sz="800" b="1" kern="100" dirty="0">
                <a:ea typeface="Meiryo UI"/>
                <a:cs typeface="Times New Roman"/>
              </a:rPr>
              <a:t>」</a:t>
            </a:r>
            <a:endParaRPr lang="ja-JP" altLang="ja-JP" sz="800" b="1" kern="100" dirty="0">
              <a:ea typeface="HG明朝B"/>
              <a:cs typeface="Times New Roman"/>
            </a:endParaRPr>
          </a:p>
          <a:p>
            <a:pPr marL="36281" indent="-36281" algn="just">
              <a:lnSpc>
                <a:spcPts val="857"/>
              </a:lnSpc>
            </a:pPr>
            <a:r>
              <a:rPr lang="ja-JP" altLang="ja-JP" sz="800" kern="100" dirty="0">
                <a:ea typeface="Meiryo UI"/>
                <a:cs typeface="Times New Roman"/>
              </a:rPr>
              <a:t>・将来にわたり的確に維持管理を実践するため、人材の育成と確保</a:t>
            </a:r>
            <a:r>
              <a:rPr lang="ja-JP" altLang="en-US" sz="800" kern="100" dirty="0">
                <a:ea typeface="Meiryo UI"/>
                <a:cs typeface="Times New Roman"/>
              </a:rPr>
              <a:t>（</a:t>
            </a:r>
            <a:r>
              <a:rPr lang="ja-JP" altLang="ja-JP" sz="800" kern="100" dirty="0">
                <a:ea typeface="Meiryo UI"/>
                <a:cs typeface="Times New Roman"/>
              </a:rPr>
              <a:t>技術力の向上と継承</a:t>
            </a:r>
            <a:r>
              <a:rPr lang="ja-JP" altLang="en-US" sz="800" kern="100" dirty="0">
                <a:ea typeface="Meiryo UI"/>
                <a:cs typeface="Times New Roman"/>
              </a:rPr>
              <a:t>）</a:t>
            </a:r>
            <a:r>
              <a:rPr lang="ja-JP" altLang="ja-JP" sz="800" kern="100" dirty="0">
                <a:ea typeface="Meiryo UI"/>
                <a:cs typeface="Times New Roman"/>
              </a:rPr>
              <a:t>に加え、市町村など多様な主体と連携しながら地域単位で都市基盤施設を守り活かしていく</a:t>
            </a:r>
            <a:r>
              <a:rPr lang="ja-JP" altLang="en-US" sz="800" b="1" kern="100" dirty="0">
                <a:ea typeface="Meiryo UI"/>
                <a:cs typeface="Times New Roman"/>
              </a:rPr>
              <a:t>「</a:t>
            </a:r>
            <a:r>
              <a:rPr lang="ja-JP" altLang="ja-JP" sz="800" b="1" kern="100" dirty="0">
                <a:ea typeface="Meiryo UI"/>
                <a:cs typeface="Times New Roman"/>
              </a:rPr>
              <a:t>持続可能な</a:t>
            </a:r>
            <a:r>
              <a:rPr lang="ja-JP" altLang="en-US" sz="800" b="1" kern="100" dirty="0">
                <a:ea typeface="Meiryo UI"/>
                <a:cs typeface="Times New Roman"/>
              </a:rPr>
              <a:t>維持管理の</a:t>
            </a:r>
            <a:r>
              <a:rPr lang="ja-JP" altLang="ja-JP" sz="800" b="1" kern="100" dirty="0">
                <a:ea typeface="Meiryo UI"/>
                <a:cs typeface="Times New Roman"/>
              </a:rPr>
              <a:t>仕組みを構築</a:t>
            </a:r>
            <a:r>
              <a:rPr lang="ja-JP" altLang="en-US" sz="800" b="1" kern="100" dirty="0">
                <a:ea typeface="Meiryo UI"/>
                <a:cs typeface="Times New Roman"/>
              </a:rPr>
              <a:t>」</a:t>
            </a:r>
            <a:endParaRPr lang="en-US" altLang="ja-JP" sz="800" b="1" kern="100" dirty="0">
              <a:ea typeface="Meiryo UI"/>
              <a:cs typeface="Times New Roman"/>
            </a:endParaRPr>
          </a:p>
          <a:p>
            <a:pPr marL="36281" indent="-36281" algn="just">
              <a:lnSpc>
                <a:spcPts val="857"/>
              </a:lnSpc>
            </a:pPr>
            <a:r>
              <a:rPr lang="ja-JP" altLang="en-US" sz="800" kern="100" dirty="0">
                <a:ea typeface="Meiryo UI"/>
                <a:cs typeface="Times New Roman"/>
              </a:rPr>
              <a:t>・限られた資源（財源・人材）を最大限に活用し、</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サイクルによるマネジメントを</a:t>
            </a:r>
            <a:r>
              <a:rPr lang="ja-JP" altLang="en-US" sz="800" b="1" kern="100" dirty="0">
                <a:ea typeface="Meiryo UI"/>
                <a:cs typeface="Times New Roman"/>
              </a:rPr>
              <a:t>推進」</a:t>
            </a:r>
            <a:endParaRPr lang="ja-JP" altLang="ja-JP" sz="800" b="1" kern="100" dirty="0">
              <a:ea typeface="HG明朝B"/>
              <a:cs typeface="Times New Roman"/>
            </a:endParaRPr>
          </a:p>
        </p:txBody>
      </p:sp>
      <p:sp>
        <p:nvSpPr>
          <p:cNvPr id="62" name="角丸四角形 61"/>
          <p:cNvSpPr/>
          <p:nvPr/>
        </p:nvSpPr>
        <p:spPr>
          <a:xfrm>
            <a:off x="3658656" y="433695"/>
            <a:ext cx="1561416" cy="192632"/>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nSpc>
                <a:spcPts val="857"/>
              </a:lnSpc>
            </a:pP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pic>
        <p:nvPicPr>
          <p:cNvPr id="63" name="図 62"/>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58058" y="45591"/>
            <a:ext cx="407240" cy="296946"/>
          </a:xfrm>
          <a:prstGeom prst="rect">
            <a:avLst/>
          </a:prstGeom>
          <a:noFill/>
          <a:ln>
            <a:noFill/>
          </a:ln>
          <a:effectLst/>
        </p:spPr>
      </p:pic>
    </p:spTree>
    <p:extLst>
      <p:ext uri="{BB962C8B-B14F-4D97-AF65-F5344CB8AC3E}">
        <p14:creationId xmlns:p14="http://schemas.microsoft.com/office/powerpoint/2010/main" val="329187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1863</TotalTime>
  <Words>512</Words>
  <Application>Microsoft Office PowerPoint</Application>
  <PresentationFormat>画面に合わせる (4:3)</PresentationFormat>
  <Paragraphs>86</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大井　祥之</cp:lastModifiedBy>
  <cp:revision>99</cp:revision>
  <cp:lastPrinted>2015-02-10T06:08:27Z</cp:lastPrinted>
  <dcterms:created xsi:type="dcterms:W3CDTF">2014-12-08T01:25:11Z</dcterms:created>
  <dcterms:modified xsi:type="dcterms:W3CDTF">2015-02-16T02:50:20Z</dcterms:modified>
</cp:coreProperties>
</file>