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
  </p:notesMasterIdLst>
  <p:sldIdLst>
    <p:sldId id="256" r:id="rId2"/>
    <p:sldId id="257" r:id="rId3"/>
    <p:sldId id="284" r:id="rId4"/>
    <p:sldId id="285" r:id="rId5"/>
    <p:sldId id="291" r:id="rId6"/>
    <p:sldId id="288" r:id="rId7"/>
    <p:sldId id="287"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CF6F7F8-8913-4732-AEA3-7F832FCF49E4}" type="datetimeFigureOut">
              <a:rPr kumimoji="1" lang="ja-JP" altLang="en-US" smtClean="0"/>
              <a:t>2015/12/21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B4740A63-D308-47F3-AD62-4ABBF3E70190}" type="datetime1">
              <a:rPr kumimoji="1" lang="ja-JP" altLang="en-US" smtClean="0"/>
              <a:t>2015/12/21</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参考資料３</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68A054E-698B-418A-8A93-43774CB4DA72}"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参考資料３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EA32A52-2567-4F98-9266-527814D59175}"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参考資料３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99851496-AFEB-471C-8550-800A633925AF}"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参考資料３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FFE2CA2C-1610-4254-BBE8-F20AC527735F}"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参考資料３</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A079B5D5-0524-4788-9A0B-0C7F78440357}" type="datetime1">
              <a:rPr kumimoji="1" lang="ja-JP" altLang="en-US" smtClean="0"/>
              <a:t>2015/12/21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参考資料３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99DB2CE9-AA90-4E71-A80E-4436DCCC50B1}" type="datetime1">
              <a:rPr kumimoji="1" lang="ja-JP" altLang="en-US" smtClean="0"/>
              <a:t>2015/12/21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参考資料３</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C3222D1C-10A2-4E75-B821-0E433F367D71}" type="datetime1">
              <a:rPr kumimoji="1" lang="ja-JP" altLang="en-US" smtClean="0"/>
              <a:t>2015/12/21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参考資料３</a:t>
            </a:r>
            <a:endParaRPr kumimoji="1" lang="ja-JP" altLang="en-US"/>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F43927-A666-466A-89BB-392A51976758}" type="datetime1">
              <a:rPr kumimoji="1" lang="ja-JP" altLang="en-US" smtClean="0"/>
              <a:t>2015/12/21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参考資料３</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AD600ADA-E886-4589-ABC0-C52E92F5C2DD}" type="datetime1">
              <a:rPr kumimoji="1" lang="ja-JP" altLang="en-US" smtClean="0"/>
              <a:t>2015/12/21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参考資料３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E170BE7D-6210-4207-90BB-C8D7D2D35C3F}" type="datetime1">
              <a:rPr kumimoji="1" lang="ja-JP" altLang="en-US" smtClean="0"/>
              <a:t>2015/12/21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参考資料３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192F207-156E-41B2-99FE-D1203BA41D86}" type="datetime1">
              <a:rPr kumimoji="1" lang="ja-JP" altLang="en-US" smtClean="0"/>
              <a:t>2015/12/21</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参考資料３</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3662536"/>
            <a:ext cx="7385248" cy="990600"/>
          </a:xfrm>
        </p:spPr>
        <p:txBody>
          <a:bodyPr>
            <a:normAutofit/>
          </a:bodyPr>
          <a:lstStyle/>
          <a:p>
            <a:pPr algn="l"/>
            <a:r>
              <a:rPr kumimoji="1"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持続可能な維持管理の仕組みの構築</a:t>
            </a:r>
            <a:r>
              <a:rPr kumimoji="1"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kumimoji="1"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kumimoji="1"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（主な取組状況）</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サブタイトル 2"/>
          <p:cNvSpPr>
            <a:spLocks noGrp="1"/>
          </p:cNvSpPr>
          <p:nvPr>
            <p:ph type="subTitle" idx="1"/>
          </p:nvPr>
        </p:nvSpPr>
        <p:spPr/>
        <p:txBody>
          <a:bodyPr>
            <a:noAutofit/>
          </a:bodyPr>
          <a:lstStyle/>
          <a:p>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27</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年度第</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回大阪府</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都市基盤施設維持管理技術審議会</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br>
            <a:endParaRPr kumimoji="1"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フッター プレースホルダー 3"/>
          <p:cNvSpPr>
            <a:spLocks noGrp="1"/>
          </p:cNvSpPr>
          <p:nvPr>
            <p:ph type="ftr" sz="quarter" idx="11"/>
          </p:nvPr>
        </p:nvSpPr>
        <p:spPr>
          <a:xfrm>
            <a:off x="6660232" y="260648"/>
            <a:ext cx="2250584" cy="648072"/>
          </a:xfrm>
        </p:spPr>
        <p:txBody>
          <a:bodyPr/>
          <a:lstStyle/>
          <a:p>
            <a:pPr algn="l"/>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参考資料５</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a:t>
            </a:r>
            <a:r>
              <a:rPr lang="ja-JP" altLang="en-US" dirty="0" smtClean="0">
                <a:latin typeface="HGSｺﾞｼｯｸM" panose="020B0600000000000000" pitchFamily="50" charset="-128"/>
                <a:ea typeface="HGSｺﾞｼｯｸM" panose="020B0600000000000000" pitchFamily="50" charset="-128"/>
              </a:rPr>
              <a:t>．地域が一体となった維持管理の実践</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48064" y="6375401"/>
            <a:ext cx="3505200" cy="365760"/>
          </a:xfrm>
        </p:spPr>
        <p:txBody>
          <a:bodyPr/>
          <a:lstStyle/>
          <a:p>
            <a:r>
              <a:rPr kumimoji="1" lang="ja-JP" altLang="en-US" dirty="0" smtClean="0"/>
              <a:t>参考資料</a:t>
            </a:r>
            <a:r>
              <a:rPr kumimoji="1" lang="ja-JP" altLang="en-US" dirty="0" smtClean="0"/>
              <a:t>５　</a:t>
            </a:r>
            <a:r>
              <a:rPr kumimoji="1" lang="en-US" altLang="ja-JP" dirty="0" smtClean="0"/>
              <a:t>P1</a:t>
            </a:r>
            <a:endParaRPr kumimoji="1" lang="ja-JP" altLang="en-US" dirty="0"/>
          </a:p>
        </p:txBody>
      </p:sp>
      <p:sp>
        <p:nvSpPr>
          <p:cNvPr id="17" name="テキスト ボックス 16"/>
          <p:cNvSpPr txBox="1"/>
          <p:nvPr/>
        </p:nvSpPr>
        <p:spPr>
          <a:xfrm>
            <a:off x="395536" y="1126485"/>
            <a:ext cx="6912768" cy="369332"/>
          </a:xfrm>
          <a:prstGeom prst="rect">
            <a:avLst/>
          </a:prstGeom>
          <a:noFill/>
        </p:spPr>
        <p:txBody>
          <a:bodyPr wrap="square" rtlCol="0">
            <a:spAutoFit/>
          </a:bodyPr>
          <a:lstStyle/>
          <a:p>
            <a:r>
              <a:rPr kumimoji="1" lang="ja-JP" altLang="en-US" dirty="0" smtClean="0">
                <a:latin typeface="HGSｺﾞｼｯｸM" panose="020B0600000000000000" pitchFamily="50" charset="-128"/>
                <a:ea typeface="HGSｺﾞｼｯｸM" panose="020B0600000000000000" pitchFamily="50" charset="-128"/>
              </a:rPr>
              <a:t>１）地域維持管理連携プラットフォーム（</a:t>
            </a:r>
            <a:r>
              <a:rPr lang="ja-JP" altLang="en-US" dirty="0" smtClean="0">
                <a:latin typeface="HGSｺﾞｼｯｸM" panose="020B0600000000000000" pitchFamily="50" charset="-128"/>
                <a:ea typeface="HGSｺﾞｼｯｸM" panose="020B0600000000000000" pitchFamily="50" charset="-128"/>
              </a:rPr>
              <a:t>しくみについて</a:t>
            </a:r>
            <a:r>
              <a:rPr kumimoji="1" lang="ja-JP" altLang="en-US" dirty="0" smtClean="0">
                <a:latin typeface="HGSｺﾞｼｯｸM" panose="020B0600000000000000" pitchFamily="50" charset="-128"/>
                <a:ea typeface="HGSｺﾞｼｯｸM" panose="020B0600000000000000" pitchFamily="50" charset="-128"/>
              </a:rPr>
              <a:t>）</a:t>
            </a:r>
            <a:endParaRPr kumimoji="1" lang="ja-JP" altLang="en-US" dirty="0">
              <a:latin typeface="HGSｺﾞｼｯｸM" panose="020B0600000000000000" pitchFamily="50" charset="-128"/>
              <a:ea typeface="HGSｺﾞｼｯｸM" panose="020B0600000000000000" pitchFamily="50" charset="-128"/>
            </a:endParaRPr>
          </a:p>
        </p:txBody>
      </p:sp>
      <p:grpSp>
        <p:nvGrpSpPr>
          <p:cNvPr id="19" name="グループ化 18"/>
          <p:cNvGrpSpPr/>
          <p:nvPr/>
        </p:nvGrpSpPr>
        <p:grpSpPr>
          <a:xfrm>
            <a:off x="440270" y="1556792"/>
            <a:ext cx="8524219" cy="2413568"/>
            <a:chOff x="78928" y="3356992"/>
            <a:chExt cx="8524219" cy="2413568"/>
          </a:xfrm>
        </p:grpSpPr>
        <p:grpSp>
          <p:nvGrpSpPr>
            <p:cNvPr id="21" name="グループ化 20"/>
            <p:cNvGrpSpPr/>
            <p:nvPr/>
          </p:nvGrpSpPr>
          <p:grpSpPr>
            <a:xfrm>
              <a:off x="121981" y="3410617"/>
              <a:ext cx="3364669" cy="2293233"/>
              <a:chOff x="3130803" y="3893546"/>
              <a:chExt cx="3364669" cy="2293233"/>
            </a:xfrm>
          </p:grpSpPr>
          <p:sp>
            <p:nvSpPr>
              <p:cNvPr id="27" name="角丸四角形 26"/>
              <p:cNvSpPr/>
              <p:nvPr/>
            </p:nvSpPr>
            <p:spPr>
              <a:xfrm>
                <a:off x="3130803" y="4327157"/>
                <a:ext cx="3364669" cy="1859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3212339"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a:xfrm>
                <a:off x="5809366"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円/楕円 29"/>
              <p:cNvSpPr/>
              <p:nvPr/>
            </p:nvSpPr>
            <p:spPr>
              <a:xfrm>
                <a:off x="3199447"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30"/>
              <p:cNvSpPr/>
              <p:nvPr/>
            </p:nvSpPr>
            <p:spPr>
              <a:xfrm>
                <a:off x="5815855"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471029" y="3893546"/>
                <a:ext cx="2778006" cy="5615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地域</a:t>
                </a:r>
                <a:r>
                  <a:rPr lang="ja-JP" altLang="en-US" sz="1600" b="1" dirty="0">
                    <a:latin typeface="Meiryo UI" panose="020B0604030504040204" pitchFamily="50" charset="-128"/>
                    <a:ea typeface="Meiryo UI" panose="020B0604030504040204" pitchFamily="50" charset="-128"/>
                  </a:rPr>
                  <a:t>維持</a:t>
                </a:r>
                <a:r>
                  <a:rPr lang="ja-JP" altLang="en-US" sz="1600" b="1" dirty="0" smtClean="0">
                    <a:latin typeface="Meiryo UI" panose="020B0604030504040204" pitchFamily="50" charset="-128"/>
                    <a:ea typeface="Meiryo UI" panose="020B0604030504040204" pitchFamily="50" charset="-128"/>
                  </a:rPr>
                  <a:t>管理プラットフォーム</a:t>
                </a:r>
                <a:endParaRPr lang="en-US" altLang="ja-JP" sz="16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（地域単位で一体となった取り組み）</a:t>
                </a:r>
                <a:endParaRPr kumimoji="1" lang="en-US" altLang="ja-JP" sz="1200" b="1" dirty="0" smtClean="0">
                  <a:latin typeface="Meiryo UI" panose="020B0604030504040204" pitchFamily="50" charset="-128"/>
                  <a:ea typeface="Meiryo UI" panose="020B0604030504040204" pitchFamily="50" charset="-128"/>
                </a:endParaRPr>
              </a:p>
            </p:txBody>
          </p:sp>
          <p:sp>
            <p:nvSpPr>
              <p:cNvPr id="33" name="角丸四角形 32"/>
              <p:cNvSpPr/>
              <p:nvPr/>
            </p:nvSpPr>
            <p:spPr>
              <a:xfrm>
                <a:off x="3865414" y="4512173"/>
                <a:ext cx="1924902"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府土木事務所</a:t>
                </a:r>
                <a:endParaRPr kumimoji="1" lang="en-US" altLang="ja-JP" sz="1600" dirty="0" smtClean="0"/>
              </a:p>
              <a:p>
                <a:r>
                  <a:rPr lang="ja-JP" altLang="en-US" sz="1000" dirty="0" smtClean="0"/>
                  <a:t>土木事務所：池田・茨木・枚方・　　</a:t>
                </a:r>
                <a:endParaRPr lang="en-US" altLang="ja-JP" sz="1000" dirty="0" smtClean="0"/>
              </a:p>
              <a:p>
                <a:r>
                  <a:rPr lang="ja-JP" altLang="en-US" sz="1000" dirty="0" smtClean="0"/>
                  <a:t>八尾・富田林・鳳・岸和田</a:t>
                </a:r>
                <a:endParaRPr kumimoji="1" lang="ja-JP" altLang="en-US" sz="1000" dirty="0"/>
              </a:p>
            </p:txBody>
          </p:sp>
          <p:sp>
            <p:nvSpPr>
              <p:cNvPr id="34" name="テキスト ボックス 33"/>
              <p:cNvSpPr txBox="1"/>
              <p:nvPr/>
            </p:nvSpPr>
            <p:spPr>
              <a:xfrm>
                <a:off x="4027490" y="5087649"/>
                <a:ext cx="2129934"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50" dirty="0"/>
              </a:p>
            </p:txBody>
          </p:sp>
          <p:sp>
            <p:nvSpPr>
              <p:cNvPr id="35" name="角丸四角形 34"/>
              <p:cNvSpPr/>
              <p:nvPr/>
            </p:nvSpPr>
            <p:spPr>
              <a:xfrm>
                <a:off x="4139952" y="5631257"/>
                <a:ext cx="1440160" cy="501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近隣の大学</a:t>
                </a:r>
                <a:endParaRPr kumimoji="1" lang="en-US" altLang="ja-JP" sz="1600" dirty="0" smtClean="0"/>
              </a:p>
              <a:p>
                <a:pPr algn="ctr"/>
                <a:r>
                  <a:rPr lang="ja-JP" altLang="en-US" sz="1050" dirty="0"/>
                  <a:t>土木</a:t>
                </a:r>
                <a:r>
                  <a:rPr lang="ja-JP" altLang="en-US" sz="1050" dirty="0" smtClean="0"/>
                  <a:t>工学</a:t>
                </a:r>
                <a:r>
                  <a:rPr lang="ja-JP" altLang="en-US" sz="1050" dirty="0"/>
                  <a:t>系</a:t>
                </a:r>
                <a:endParaRPr kumimoji="1" lang="ja-JP" altLang="en-US" sz="1050" dirty="0"/>
              </a:p>
            </p:txBody>
          </p:sp>
        </p:grpSp>
        <p:sp>
          <p:nvSpPr>
            <p:cNvPr id="22" name="正方形/長方形 21"/>
            <p:cNvSpPr/>
            <p:nvPr/>
          </p:nvSpPr>
          <p:spPr>
            <a:xfrm>
              <a:off x="3592013" y="3789040"/>
              <a:ext cx="2569417" cy="15151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府と市町村との連携</a:t>
              </a:r>
              <a:endParaRPr lang="ja-JP" altLang="en-US" sz="1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①維持管理ノウハウや情報の共有</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管理業務の地域一括発注の検討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行政と大学との連携</a:t>
              </a:r>
              <a:endParaRPr lang="en-US" altLang="ja-JP"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①府・市町村に対する技術的助言</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②府・市町村のフィールドやデータを活用した</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維持管理の共同研究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府、市町村、大学の連携</a:t>
              </a:r>
              <a:endParaRPr lang="en-US" altLang="ja-JP" sz="1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①研修などによる一体的な人材育成</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二等辺三角形 22"/>
            <p:cNvSpPr/>
            <p:nvPr/>
          </p:nvSpPr>
          <p:spPr>
            <a:xfrm rot="5400000">
              <a:off x="5527552" y="4505394"/>
              <a:ext cx="1476310" cy="101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342982" y="3772584"/>
              <a:ext cx="2218600" cy="1528624"/>
            </a:xfrm>
            <a:prstGeom prst="rect">
              <a:avLst/>
            </a:prstGeom>
            <a:solidFill>
              <a:sysClr val="window" lastClr="FFFFFF"/>
            </a:solidFill>
            <a:ln w="19050">
              <a:solidFill>
                <a:sysClr val="windowText" lastClr="000000"/>
              </a:solidFill>
              <a:prstDash val="solid"/>
            </a:ln>
          </p:spPr>
          <p:txBody>
            <a:bodyPr wrap="square">
              <a:spAutoFit/>
            </a:bodyPr>
            <a:lstStyle/>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0000"/>
                  </a:solidFill>
                  <a:effectLst/>
                  <a:uLnTx/>
                  <a:uFillTx/>
                  <a:latin typeface="ＭＳ Ｐゴシック"/>
                  <a:ea typeface="Meiryo UI"/>
                  <a:cs typeface="ＭＳ Ｐゴシック"/>
                </a:rPr>
                <a:t>連携先</a:t>
              </a:r>
              <a:endParaRPr kumimoji="0" lang="en-US" altLang="ja-JP" sz="1200" b="1" i="0" u="none" strike="noStrike" kern="120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b="1" dirty="0" smtClean="0">
                  <a:solidFill>
                    <a:srgbClr val="000000"/>
                  </a:solidFill>
                  <a:latin typeface="ＭＳ Ｐゴシック"/>
                  <a:ea typeface="Meiryo UI"/>
                  <a:cs typeface="ＭＳ Ｐゴシック"/>
                </a:rPr>
                <a:t>・土木の近隣にある大学で設定</a:t>
              </a:r>
              <a:endParaRPr kumimoji="0" lang="en-US" altLang="ja-JP" sz="1200" b="1" dirty="0" smtClean="0">
                <a:solidFill>
                  <a:srgbClr val="000000"/>
                </a:solidFill>
                <a:latin typeface="ＭＳ Ｐゴシック"/>
                <a:ea typeface="Meiryo UI"/>
                <a:cs typeface="ＭＳ Ｐゴシック"/>
              </a:endParaRPr>
            </a:p>
            <a:p>
              <a:pPr lvl="0" fontAlgn="base">
                <a:lnSpc>
                  <a:spcPts val="1400"/>
                </a:lnSpc>
                <a:defRPr/>
              </a:pPr>
              <a:r>
                <a:rPr kumimoji="0" lang="ja-JP" altLang="en-US" sz="1200" kern="0" dirty="0" smtClean="0">
                  <a:solidFill>
                    <a:srgbClr val="000000"/>
                  </a:solidFill>
                  <a:latin typeface="ＭＳ Ｐゴシック"/>
                  <a:ea typeface="Meiryo UI"/>
                  <a:cs typeface="ＭＳ Ｐゴシック"/>
                </a:rPr>
                <a:t>池土</a:t>
              </a:r>
              <a:r>
                <a:rPr kumimoji="0" lang="ja-JP" altLang="en-US" sz="1200" kern="0" dirty="0">
                  <a:solidFill>
                    <a:srgbClr val="000000"/>
                  </a:solidFill>
                  <a:latin typeface="ＭＳ Ｐゴシック"/>
                  <a:ea typeface="Meiryo UI"/>
                  <a:cs typeface="ＭＳ Ｐゴシック"/>
                </a:rPr>
                <a:t>⇔阪</a:t>
              </a:r>
              <a:r>
                <a:rPr kumimoji="0" lang="ja-JP" altLang="en-US" sz="1200" kern="0" dirty="0" smtClean="0">
                  <a:solidFill>
                    <a:srgbClr val="000000"/>
                  </a:solidFill>
                  <a:latin typeface="ＭＳ Ｐゴシック"/>
                  <a:ea typeface="Meiryo UI"/>
                  <a:cs typeface="ＭＳ Ｐゴシック"/>
                </a:rPr>
                <a:t>大</a:t>
              </a:r>
              <a:r>
                <a:rPr kumimoji="0" lang="ja-JP" altLang="en-US" sz="1200" kern="0" dirty="0">
                  <a:solidFill>
                    <a:srgbClr val="000000"/>
                  </a:solidFill>
                  <a:latin typeface="ＭＳ Ｐゴシック"/>
                  <a:ea typeface="Meiryo UI"/>
                  <a:cs typeface="ＭＳ Ｐゴシック"/>
                </a:rPr>
                <a:t>　</a:t>
              </a:r>
              <a:r>
                <a:rPr kumimoji="0" lang="ja-JP" altLang="en-US" sz="1200" i="0" u="none" strike="noStrike" kern="0" cap="none" spc="0" normalizeH="0" baseline="0" noProof="0" dirty="0" smtClean="0">
                  <a:ln>
                    <a:noFill/>
                  </a:ln>
                  <a:solidFill>
                    <a:srgbClr val="000000"/>
                  </a:solidFill>
                  <a:effectLst/>
                  <a:uLnTx/>
                  <a:uFillTx/>
                  <a:latin typeface="ＭＳ Ｐゴシック"/>
                  <a:ea typeface="Meiryo UI"/>
                  <a:cs typeface="ＭＳ Ｐゴシック"/>
                </a:rPr>
                <a:t>茨土⇔関大</a:t>
              </a:r>
              <a:endParaRPr kumimoji="0" lang="en-US" altLang="ja-JP" sz="120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ＭＳ Ｐゴシック"/>
                  <a:ea typeface="Meiryo UI"/>
                  <a:cs typeface="ＭＳ Ｐゴシック"/>
                </a:rPr>
                <a:t>枚土⇔工大、摂大、産大</a:t>
              </a:r>
              <a:endParaRPr kumimoji="0" lang="en-US" altLang="ja-JP" sz="1200" kern="0" dirty="0" smtClean="0">
                <a:solidFill>
                  <a:srgbClr val="000000"/>
                </a:solidFill>
                <a:latin typeface="ＭＳ Ｐゴシック"/>
                <a:ea typeface="Meiryo UI"/>
                <a:cs typeface="ＭＳ Ｐゴシック"/>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ＭＳ Ｐゴシック"/>
                  <a:ea typeface="Meiryo UI"/>
                  <a:cs typeface="ＭＳ Ｐゴシック"/>
                </a:rPr>
                <a:t>八土⇔近大　富土⇔近大</a:t>
              </a:r>
              <a:endParaRPr kumimoji="0" lang="en-US" altLang="ja-JP" sz="1200" kern="0" dirty="0" smtClean="0">
                <a:solidFill>
                  <a:srgbClr val="000000"/>
                </a:solidFill>
                <a:latin typeface="ＭＳ Ｐゴシック"/>
                <a:ea typeface="Meiryo UI"/>
                <a:cs typeface="ＭＳ Ｐゴシック"/>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ＭＳ Ｐゴシック"/>
                  <a:ea typeface="Meiryo UI"/>
                  <a:cs typeface="ＭＳ Ｐゴシック"/>
                </a:rPr>
                <a:t>鳳土⇔市大　岸土⇔市大</a:t>
              </a:r>
              <a:endParaRPr kumimoji="0" lang="en-US" altLang="ja-JP" sz="1200" kern="0" dirty="0" smtClean="0">
                <a:solidFill>
                  <a:srgbClr val="000000"/>
                </a:solidFill>
                <a:latin typeface="ＭＳ Ｐゴシック"/>
                <a:ea typeface="Meiryo UI"/>
                <a:cs typeface="ＭＳ Ｐゴシック"/>
              </a:endParaRPr>
            </a:p>
            <a:p>
              <a:pPr marL="0" marR="0" lvl="0" indent="0" defTabSz="914400" eaLnBrk="1" fontAlgn="base" latinLnBrk="0" hangingPunct="1">
                <a:lnSpc>
                  <a:spcPts val="1400"/>
                </a:lnSpc>
                <a:spcBef>
                  <a:spcPts val="0"/>
                </a:spcBef>
                <a:spcAft>
                  <a:spcPts val="0"/>
                </a:spcAft>
                <a:buClrTx/>
                <a:buSzTx/>
                <a:buFontTx/>
                <a:buNone/>
                <a:tabLst/>
                <a:defRPr/>
              </a:pPr>
              <a:r>
                <a:rPr kumimoji="0" lang="en-US" altLang="ja-JP" sz="1200" kern="0" dirty="0" smtClean="0">
                  <a:solidFill>
                    <a:srgbClr val="000000"/>
                  </a:solidFill>
                  <a:latin typeface="ＭＳ Ｐゴシック"/>
                  <a:ea typeface="Meiryo UI"/>
                  <a:cs typeface="ＭＳ Ｐゴシック"/>
                </a:rPr>
                <a:t>※</a:t>
              </a:r>
              <a:r>
                <a:rPr kumimoji="0" lang="ja-JP" altLang="en-US" sz="1200" kern="0" dirty="0" smtClean="0">
                  <a:solidFill>
                    <a:srgbClr val="000000"/>
                  </a:solidFill>
                  <a:latin typeface="ＭＳ Ｐゴシック"/>
                  <a:ea typeface="Meiryo UI"/>
                  <a:cs typeface="ＭＳ Ｐゴシック"/>
                </a:rPr>
                <a:t>隣接大学で技術相談できない場合は包括協定で対応</a:t>
              </a:r>
              <a:endParaRPr kumimoji="0" lang="en-US" altLang="ja-JP" sz="1200" kern="0" dirty="0" smtClean="0">
                <a:solidFill>
                  <a:srgbClr val="000000"/>
                </a:solidFill>
                <a:latin typeface="ＭＳ Ｐゴシック"/>
                <a:ea typeface="Meiryo UI"/>
                <a:cs typeface="ＭＳ Ｐゴシック"/>
              </a:endParaRPr>
            </a:p>
          </p:txBody>
        </p:sp>
        <p:sp>
          <p:nvSpPr>
            <p:cNvPr id="25" name="正方形/長方形 24"/>
            <p:cNvSpPr/>
            <p:nvPr/>
          </p:nvSpPr>
          <p:spPr>
            <a:xfrm>
              <a:off x="3593993" y="3448931"/>
              <a:ext cx="1408753" cy="271869"/>
            </a:xfrm>
            <a:prstGeom prst="rect">
              <a:avLst/>
            </a:prstGeom>
            <a:solidFill>
              <a:sysClr val="window" lastClr="FFFFFF"/>
            </a:solidFill>
            <a:ln w="25400">
              <a:solidFill>
                <a:sysClr val="windowText" lastClr="000000"/>
              </a:solidFill>
              <a:prstDash val="solid"/>
            </a:ln>
          </p:spPr>
          <p:txBody>
            <a:bodyPr wrap="square">
              <a:spAutoFit/>
            </a:bodyPr>
            <a:lstStyle/>
            <a:p>
              <a:pPr marL="0" marR="0" lvl="0" indent="0" defTabSz="914400" eaLnBrk="1" fontAlgn="base" latinLnBrk="0" hangingPunct="1">
                <a:lnSpc>
                  <a:spcPts val="1400"/>
                </a:lnSpc>
                <a:spcBef>
                  <a:spcPts val="0"/>
                </a:spcBef>
                <a:spcAft>
                  <a:spcPts val="0"/>
                </a:spcAft>
                <a:buClrTx/>
                <a:buSzTx/>
                <a:buFontTx/>
                <a:buNone/>
                <a:tabLst/>
                <a:defRPr/>
              </a:pPr>
              <a:r>
                <a:rPr kumimoji="0" lang="en-US" altLang="ja-JP" sz="1400" b="1" noProof="0" dirty="0" smtClean="0">
                  <a:solidFill>
                    <a:srgbClr val="000000"/>
                  </a:solidFill>
                  <a:latin typeface="ＭＳ Ｐゴシック"/>
                  <a:ea typeface="Meiryo UI"/>
                  <a:cs typeface="ＭＳ Ｐゴシック"/>
                </a:rPr>
                <a:t>PF</a:t>
              </a:r>
              <a:r>
                <a:rPr kumimoji="0" lang="ja-JP" altLang="en-US" sz="1400" b="1" noProof="0" dirty="0" smtClean="0">
                  <a:solidFill>
                    <a:srgbClr val="000000"/>
                  </a:solidFill>
                  <a:latin typeface="ＭＳ Ｐゴシック"/>
                  <a:ea typeface="Meiryo UI"/>
                  <a:cs typeface="ＭＳ Ｐゴシック"/>
                </a:rPr>
                <a:t>の主な活動</a:t>
              </a:r>
              <a:endParaRPr kumimoji="0" lang="en-US" altLang="ja-JP" sz="1400" b="1" noProof="0" dirty="0" smtClean="0">
                <a:solidFill>
                  <a:srgbClr val="000000"/>
                </a:solidFill>
                <a:latin typeface="ＭＳ Ｐゴシック"/>
                <a:ea typeface="Meiryo UI"/>
                <a:cs typeface="ＭＳ Ｐゴシック"/>
              </a:endParaRPr>
            </a:p>
          </p:txBody>
        </p:sp>
        <p:sp>
          <p:nvSpPr>
            <p:cNvPr id="26" name="角丸四角形 25"/>
            <p:cNvSpPr/>
            <p:nvPr/>
          </p:nvSpPr>
          <p:spPr>
            <a:xfrm>
              <a:off x="78928" y="3356992"/>
              <a:ext cx="8524219" cy="2413568"/>
            </a:xfrm>
            <a:prstGeom prst="roundRect">
              <a:avLst>
                <a:gd name="adj" fmla="val 8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3893190" y="3532946"/>
            <a:ext cx="5359330"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泉北</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PF</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泉南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H26.11.25</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北河内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H27.3.18</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南河内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H27.3.24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中河内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H27.3.24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三島（</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H27.3.23)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豊能</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PF(H27.3.26)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Picture 2" descr="F:\◆H25 維持笑働班H25～\維持管理\10長寿命化行動計画\審議会\審議会　議事\2000　市町村関係\維持管理プラットフォーム\01　泉南・泉北地域維持管理連携PF\PF合同設立式\合同設立式写真\大井撮影\３６.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1" y="4365104"/>
            <a:ext cx="2640001"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6" descr="F:\◆H25 維持笑働班H25～\維持管理\10長寿命化行動計画\審議会\審議会　議事\2000　市町村関係\維持管理プラットフォーム\06　三島地域維持管理連携PF\三島地域維持管理連携PF設立式の写真\P3230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166" y="4384963"/>
            <a:ext cx="2640000"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7" descr="F:\◆H25 維持笑働班H25～\維持管理\10長寿命化行動計画\審議会\審議会　議事\2000　市町村関係\維持管理プラットフォーム\07　豊能地域維持管理連携PF\豊能ＰＦ集合写真.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795" y="4365104"/>
            <a:ext cx="2640000"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6262101" y="4156497"/>
            <a:ext cx="2549908"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豊能地域維持管理連携</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PF</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H27.3.26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88317" y="4159998"/>
            <a:ext cx="2549908"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三島地域維持管理連携</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PF</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H27.3.23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00866" y="4131047"/>
            <a:ext cx="3235027"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泉南・泉州地域維持管理連携</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PF</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H26.11.25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9226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p:cNvGrpSpPr/>
          <p:nvPr/>
        </p:nvGrpSpPr>
        <p:grpSpPr>
          <a:xfrm>
            <a:off x="516098" y="5236751"/>
            <a:ext cx="911004" cy="1080352"/>
            <a:chOff x="8227129" y="995501"/>
            <a:chExt cx="778759" cy="1083486"/>
          </a:xfrm>
        </p:grpSpPr>
        <p:sp>
          <p:nvSpPr>
            <p:cNvPr id="50" name="正方形/長方形 49"/>
            <p:cNvSpPr/>
            <p:nvPr/>
          </p:nvSpPr>
          <p:spPr>
            <a:xfrm>
              <a:off x="8227129" y="995501"/>
              <a:ext cx="778759" cy="108348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786" y="1043522"/>
              <a:ext cx="631932" cy="100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a:t>
            </a:r>
            <a:r>
              <a:rPr lang="ja-JP" altLang="en-US" dirty="0" smtClean="0">
                <a:latin typeface="HGSｺﾞｼｯｸM" panose="020B0600000000000000" pitchFamily="50" charset="-128"/>
                <a:ea typeface="HGSｺﾞｼｯｸM" panose="020B0600000000000000" pitchFamily="50" charset="-128"/>
              </a:rPr>
              <a:t>．地域が一体となった維持管理の実践</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参考資料</a:t>
            </a:r>
            <a:r>
              <a:rPr kumimoji="1" lang="ja-JP" altLang="en-US" dirty="0" smtClean="0"/>
              <a:t>５　</a:t>
            </a:r>
            <a:r>
              <a:rPr kumimoji="1" lang="en-US" altLang="ja-JP" dirty="0" smtClean="0"/>
              <a:t>P2</a:t>
            </a:r>
            <a:endParaRPr kumimoji="1" lang="ja-JP" altLang="en-US" dirty="0"/>
          </a:p>
        </p:txBody>
      </p:sp>
      <p:sp>
        <p:nvSpPr>
          <p:cNvPr id="17" name="テキスト ボックス 16"/>
          <p:cNvSpPr txBox="1"/>
          <p:nvPr/>
        </p:nvSpPr>
        <p:spPr>
          <a:xfrm>
            <a:off x="395536" y="1126485"/>
            <a:ext cx="691276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２</a:t>
            </a:r>
            <a:r>
              <a:rPr kumimoji="1" lang="ja-JP" altLang="en-US" dirty="0" smtClean="0">
                <a:latin typeface="HGSｺﾞｼｯｸM" panose="020B0600000000000000" pitchFamily="50" charset="-128"/>
                <a:ea typeface="HGSｺﾞｼｯｸM" panose="020B0600000000000000" pitchFamily="50" charset="-128"/>
              </a:rPr>
              <a:t>）地域維持管理連携プラットフォーム（取組状況１）</a:t>
            </a:r>
            <a:endParaRPr kumimoji="1" lang="ja-JP" altLang="en-US" dirty="0">
              <a:latin typeface="HGSｺﾞｼｯｸM" panose="020B0600000000000000" pitchFamily="50" charset="-128"/>
              <a:ea typeface="HGSｺﾞｼｯｸM" panose="020B0600000000000000" pitchFamily="50" charset="-128"/>
            </a:endParaRPr>
          </a:p>
        </p:txBody>
      </p:sp>
      <p:pic>
        <p:nvPicPr>
          <p:cNvPr id="43" name="Picture 3" descr="\\10000ws701597\F\◆H25 維持笑働班H25～\維持管理\10長寿命化行動計画\審議会\審議会　議事\市町村への対応\泉南維持管理ねっと\１.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71600" y="2104779"/>
            <a:ext cx="2439339" cy="1829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19232" y="1397073"/>
            <a:ext cx="3808752" cy="73866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□情報共有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各地域維持管理連携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PF</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運営会議開催等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月～７月）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1187624" y="5523559"/>
            <a:ext cx="990246" cy="763512"/>
            <a:chOff x="2483768" y="5404096"/>
            <a:chExt cx="990246" cy="763512"/>
          </a:xfrm>
        </p:grpSpPr>
        <p:pic>
          <p:nvPicPr>
            <p:cNvPr id="46" name="Picture 2" descr="http://free-illustrations-ls01.gatag.net/images/lgi01a2013092119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5404096"/>
              <a:ext cx="813565" cy="76351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2483768" y="5578103"/>
              <a:ext cx="990246" cy="415498"/>
            </a:xfrm>
            <a:prstGeom prst="rect">
              <a:avLst/>
            </a:prstGeom>
            <a:noFill/>
          </p:spPr>
          <p:txBody>
            <a:bodyPr wrap="square" rtlCol="0">
              <a:spAutoFit/>
            </a:bodyPr>
            <a:lstStyle/>
            <a:p>
              <a:r>
                <a:rPr kumimoji="1" lang="ja-JP" altLang="en-US" sz="1050" dirty="0" smtClean="0">
                  <a:latin typeface="HGP創英角ﾎﾟｯﾌﾟ体" panose="040B0A00000000000000" pitchFamily="50" charset="-128"/>
                  <a:ea typeface="HGP創英角ﾎﾟｯﾌﾟ体" panose="040B0A00000000000000" pitchFamily="50" charset="-128"/>
                </a:rPr>
                <a:t>ノウハウ集</a:t>
              </a:r>
              <a:endParaRPr kumimoji="1" lang="en-US" altLang="ja-JP" sz="1050" dirty="0" smtClean="0">
                <a:latin typeface="HGP創英角ﾎﾟｯﾌﾟ体" panose="040B0A00000000000000" pitchFamily="50" charset="-128"/>
                <a:ea typeface="HGP創英角ﾎﾟｯﾌﾟ体" panose="040B0A00000000000000" pitchFamily="50" charset="-128"/>
              </a:endParaRPr>
            </a:p>
            <a:p>
              <a:r>
                <a:rPr kumimoji="1" lang="ja-JP" altLang="en-US" sz="1050" dirty="0" smtClean="0">
                  <a:latin typeface="HGP創英角ﾎﾟｯﾌﾟ体" panose="040B0A00000000000000" pitchFamily="50" charset="-128"/>
                  <a:ea typeface="HGP創英角ﾎﾟｯﾌﾟ体" panose="040B0A00000000000000" pitchFamily="50" charset="-128"/>
                </a:rPr>
                <a:t>の整備</a:t>
              </a:r>
              <a:endParaRPr kumimoji="1" lang="ja-JP" altLang="en-US" sz="1050" dirty="0">
                <a:latin typeface="HGP創英角ﾎﾟｯﾌﾟ体" panose="040B0A00000000000000" pitchFamily="50" charset="-128"/>
                <a:ea typeface="HGP創英角ﾎﾟｯﾌﾟ体" panose="040B0A00000000000000" pitchFamily="50" charset="-128"/>
              </a:endParaRPr>
            </a:p>
          </p:txBody>
        </p:sp>
      </p:grpSp>
      <p:sp>
        <p:nvSpPr>
          <p:cNvPr id="48" name="テキスト ボックス 47"/>
          <p:cNvSpPr txBox="1"/>
          <p:nvPr/>
        </p:nvSpPr>
        <p:spPr>
          <a:xfrm>
            <a:off x="839594" y="3924263"/>
            <a:ext cx="3168352" cy="1015663"/>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（主な活動内容を決定）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・橋梁、街路樹など講習会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・データベース、ノウハウ集の整備検討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・橋梁点検一括発注調整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・大学との連携</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（技術助言等）</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7273" y="4912217"/>
            <a:ext cx="2666735" cy="140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4386419" y="1383070"/>
            <a:ext cx="472065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□人材育成</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橋梁技術講習会（座学・実地講義）９月～</a:t>
            </a:r>
          </a:p>
        </p:txBody>
      </p:sp>
      <p:pic>
        <p:nvPicPr>
          <p:cNvPr id="5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1311" y="1925107"/>
            <a:ext cx="2389234" cy="1791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2" descr="\\webx.lan.pref.osaka.jp\DavWWWRoot\01\toshiseibi\kyouyu\Documents\712_地域連携プラットフォーム\07　泉南地域維持管理連携PF\剪定実習\IMG_608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9799" y="4339436"/>
            <a:ext cx="2434489" cy="1825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13" descr="\\webx.lan.pref.osaka.jp\DavWWWRoot\01\toshiseibi\kyouyu\Documents\712_地域連携プラットフォーム\07　泉南地域維持管理連携PF\剪定実習\RIMG140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715"/>
          <a:stretch/>
        </p:blipFill>
        <p:spPr bwMode="auto">
          <a:xfrm>
            <a:off x="7164288" y="4339435"/>
            <a:ext cx="1656184" cy="1364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7" descr="C:\Users\ItoHi\AppData\Local\Microsoft\Windows\Temporary Internet Files\Content.Outlook\SX1ZASIV\IMG_398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7513" y="1904325"/>
            <a:ext cx="1552204" cy="1164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a:xfrm>
            <a:off x="4576449" y="3988476"/>
            <a:ext cx="409981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街路樹管理講習会（座学・実地講義</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月頃予定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10" descr="\\webx.lan.pref.osaka.jp\DavWWWRoot\01\toshiseibi\kyouyu\Documents\712_地域連携プラットフォーム\07　泉南地域維持管理連携PF\第一部\KIMG0177.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1903"/>
          <a:stretch/>
        </p:blipFill>
        <p:spPr bwMode="auto">
          <a:xfrm>
            <a:off x="7494555" y="2848735"/>
            <a:ext cx="1541941" cy="1110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66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a:t>
            </a:r>
            <a:r>
              <a:rPr lang="ja-JP" altLang="en-US" dirty="0" smtClean="0">
                <a:latin typeface="HGSｺﾞｼｯｸM" panose="020B0600000000000000" pitchFamily="50" charset="-128"/>
                <a:ea typeface="HGSｺﾞｼｯｸM" panose="020B0600000000000000" pitchFamily="50" charset="-128"/>
              </a:rPr>
              <a:t>．地域が一体となった維持管理の実践</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参考資料</a:t>
            </a:r>
            <a:r>
              <a:rPr kumimoji="1" lang="ja-JP" altLang="en-US" dirty="0" smtClean="0"/>
              <a:t>５ </a:t>
            </a:r>
            <a:r>
              <a:rPr kumimoji="1" lang="en-US" altLang="ja-JP" dirty="0" smtClean="0"/>
              <a:t>P3</a:t>
            </a:r>
            <a:endParaRPr kumimoji="1" lang="ja-JP" altLang="en-US" dirty="0"/>
          </a:p>
        </p:txBody>
      </p:sp>
      <p:sp>
        <p:nvSpPr>
          <p:cNvPr id="17" name="テキスト ボックス 16"/>
          <p:cNvSpPr txBox="1"/>
          <p:nvPr/>
        </p:nvSpPr>
        <p:spPr>
          <a:xfrm>
            <a:off x="395536" y="1126485"/>
            <a:ext cx="691276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３</a:t>
            </a:r>
            <a:r>
              <a:rPr kumimoji="1" lang="ja-JP" altLang="en-US" dirty="0" smtClean="0">
                <a:latin typeface="HGSｺﾞｼｯｸM" panose="020B0600000000000000" pitchFamily="50" charset="-128"/>
                <a:ea typeface="HGSｺﾞｼｯｸM" panose="020B0600000000000000" pitchFamily="50" charset="-128"/>
              </a:rPr>
              <a:t>）地域維持管理連携プラットフォーム（取組状況２）</a:t>
            </a:r>
            <a:endParaRPr kumimoji="1" lang="ja-JP" altLang="en-US" dirty="0">
              <a:latin typeface="HGSｺﾞｼｯｸM" panose="020B0600000000000000" pitchFamily="50" charset="-128"/>
              <a:ea typeface="HGSｺﾞｼｯｸM" panose="020B0600000000000000" pitchFamily="50" charset="-128"/>
            </a:endParaRPr>
          </a:p>
        </p:txBody>
      </p:sp>
      <p:sp>
        <p:nvSpPr>
          <p:cNvPr id="23" name="テキスト ボックス 22"/>
          <p:cNvSpPr txBox="1"/>
          <p:nvPr/>
        </p:nvSpPr>
        <p:spPr>
          <a:xfrm>
            <a:off x="1041922" y="1737607"/>
            <a:ext cx="6554414"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都市整備推進センターに技術支援センターを設置し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、複数 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市町村の橋梁点検を一括して発注するしくみを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：４市町参画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99592" y="2645076"/>
            <a:ext cx="5760640" cy="1169551"/>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・設計図書作成、業者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指導、品質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管理、点検成果説明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技術的支援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・点検業務の委託発注、成果とりまとめ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OJT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による点検業務に関する技術研修の実施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人材育成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情報共有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14" descr="F:\◆H25 維持笑働班H25～\維持管理\10長寿命化行動計画\審議会\審議会　議事\2000　市町村関係\維持管理プラットフォーム\00　大阪府維持管理連携プラットフォーム事務局\第2回維持管理PF　271006\20150820_第1回\RIMG0125の改良.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43153" y="3741121"/>
            <a:ext cx="2736304" cy="2052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741"/>
          <a:stretch/>
        </p:blipFill>
        <p:spPr bwMode="auto">
          <a:xfrm>
            <a:off x="250865" y="3814627"/>
            <a:ext cx="2592288" cy="21781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899592" y="1485250"/>
            <a:ext cx="3808752"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□市町村の橋梁点検支援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F:\◆H25 維持笑働班H25～\維持管理\10長寿命化行動計画\審議会\審議会　議事\2000　市町村関係\維持管理プラットフォーム\00　大阪府維持管理連携プラットフォーム事務局\第2回維持管理PF　271006\20150821_泉南市現地\RIMG017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24128" y="3807546"/>
            <a:ext cx="2554325" cy="1915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96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２．大学</a:t>
            </a:r>
            <a:r>
              <a:rPr lang="ja-JP" altLang="en-US" dirty="0">
                <a:latin typeface="HGSｺﾞｼｯｸM" panose="020B0600000000000000" pitchFamily="50" charset="-128"/>
                <a:ea typeface="HGSｺﾞｼｯｸM" panose="020B0600000000000000" pitchFamily="50" charset="-128"/>
              </a:rPr>
              <a:t>と</a:t>
            </a:r>
            <a:r>
              <a:rPr lang="ja-JP" altLang="en-US" dirty="0" smtClean="0">
                <a:latin typeface="HGSｺﾞｼｯｸM" panose="020B0600000000000000" pitchFamily="50" charset="-128"/>
                <a:ea typeface="HGSｺﾞｼｯｸM" panose="020B0600000000000000" pitchFamily="50" charset="-128"/>
              </a:rPr>
              <a:t>の連携の推進</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参考資料</a:t>
            </a:r>
            <a:r>
              <a:rPr kumimoji="1" lang="ja-JP" altLang="en-US" dirty="0" smtClean="0"/>
              <a:t>５ </a:t>
            </a:r>
            <a:r>
              <a:rPr kumimoji="1" lang="en-US" altLang="ja-JP" dirty="0" smtClean="0"/>
              <a:t>P4</a:t>
            </a:r>
            <a:endParaRPr kumimoji="1" lang="ja-JP" altLang="en-US" dirty="0"/>
          </a:p>
        </p:txBody>
      </p:sp>
      <p:sp>
        <p:nvSpPr>
          <p:cNvPr id="17" name="テキスト ボックス 16"/>
          <p:cNvSpPr txBox="1"/>
          <p:nvPr/>
        </p:nvSpPr>
        <p:spPr>
          <a:xfrm>
            <a:off x="395536" y="1126485"/>
            <a:ext cx="7848872" cy="646331"/>
          </a:xfrm>
          <a:prstGeom prst="rect">
            <a:avLst/>
          </a:prstGeom>
          <a:noFill/>
        </p:spPr>
        <p:txBody>
          <a:bodyPr wrap="square" rtlCol="0">
            <a:spAutoFit/>
          </a:bodyPr>
          <a:lstStyle/>
          <a:p>
            <a:r>
              <a:rPr kumimoji="1" lang="ja-JP" altLang="en-US" dirty="0" smtClean="0">
                <a:latin typeface="HGSｺﾞｼｯｸM" panose="020B0600000000000000" pitchFamily="50" charset="-128"/>
                <a:ea typeface="HGSｺﾞｼｯｸM" panose="020B0600000000000000" pitchFamily="50" charset="-128"/>
              </a:rPr>
              <a:t>１）大学との連携の推進　</a:t>
            </a:r>
            <a:r>
              <a:rPr lang="zh-TW" altLang="en-US" dirty="0" smtClean="0">
                <a:latin typeface="HGSｺﾞｼｯｸM" panose="020B0600000000000000" pitchFamily="50" charset="-128"/>
                <a:ea typeface="HGSｺﾞｼｯｸM" panose="020B0600000000000000" pitchFamily="50" charset="-128"/>
              </a:rPr>
              <a:t>～</a:t>
            </a:r>
            <a:r>
              <a:rPr lang="zh-TW" altLang="en-US" dirty="0">
                <a:latin typeface="HGSｺﾞｼｯｸM" panose="020B0600000000000000" pitchFamily="50" charset="-128"/>
                <a:ea typeface="HGSｺﾞｼｯｸM" panose="020B0600000000000000" pitchFamily="50" charset="-128"/>
              </a:rPr>
              <a:t>大阪府都市基盤施設長寿命化計画（抜粋）～</a:t>
            </a:r>
          </a:p>
          <a:p>
            <a:endParaRPr kumimoji="1" lang="ja-JP" altLang="en-US" dirty="0">
              <a:latin typeface="HGSｺﾞｼｯｸM" panose="020B0600000000000000" pitchFamily="50" charset="-128"/>
              <a:ea typeface="HGSｺﾞｼｯｸM" panose="020B0600000000000000" pitchFamily="50" charset="-128"/>
            </a:endParaRPr>
          </a:p>
        </p:txBody>
      </p:sp>
      <p:sp>
        <p:nvSpPr>
          <p:cNvPr id="4" name="正方形/長方形 3"/>
          <p:cNvSpPr/>
          <p:nvPr/>
        </p:nvSpPr>
        <p:spPr>
          <a:xfrm>
            <a:off x="483568" y="1450519"/>
            <a:ext cx="8552928" cy="1969770"/>
          </a:xfrm>
          <a:prstGeom prst="rect">
            <a:avLst/>
          </a:prstGeom>
        </p:spPr>
        <p:txBody>
          <a:bodyPr wrap="square">
            <a:spAutoFit/>
          </a:bodyPr>
          <a:lstStyle/>
          <a:p>
            <a:r>
              <a:rPr lang="ja-JP" altLang="en-US" sz="1600" dirty="0" smtClean="0">
                <a:latin typeface="HGSｺﾞｼｯｸM" panose="020B0600000000000000" pitchFamily="50" charset="-128"/>
                <a:ea typeface="HGSｺﾞｼｯｸM" panose="020B0600000000000000" pitchFamily="50" charset="-128"/>
              </a:rPr>
              <a:t>○</a:t>
            </a:r>
            <a:r>
              <a:rPr lang="ja-JP" altLang="ja-JP" sz="1600" dirty="0" smtClean="0">
                <a:latin typeface="HGSｺﾞｼｯｸM" panose="020B0600000000000000" pitchFamily="50" charset="-128"/>
                <a:ea typeface="HGSｺﾞｼｯｸM" panose="020B0600000000000000" pitchFamily="50" charset="-128"/>
              </a:rPr>
              <a:t>大阪府</a:t>
            </a:r>
            <a:r>
              <a:rPr lang="ja-JP" altLang="ja-JP" sz="1600" dirty="0">
                <a:latin typeface="HGSｺﾞｼｯｸM" panose="020B0600000000000000" pitchFamily="50" charset="-128"/>
                <a:ea typeface="HGSｺﾞｼｯｸM" panose="020B0600000000000000" pitchFamily="50" charset="-128"/>
              </a:rPr>
              <a:t>は、狭い行政区域に、多くの大学（工学部）があり、相互に連携できる可能性を有している。大学との連携は、都市基盤施設の適切な維持管理をはじめとした各種技術的課題解決等において非常に重要な役割を担うと考えられることから、近隣大学と情報共有や技術連携（技術相談、フィールドの提供、共同研究等）等に向けた取組を行っていく。</a:t>
            </a:r>
          </a:p>
          <a:p>
            <a:r>
              <a:rPr lang="ja-JP" altLang="en-US" sz="1600" dirty="0" smtClean="0">
                <a:latin typeface="HGSｺﾞｼｯｸM" panose="020B0600000000000000" pitchFamily="50" charset="-128"/>
                <a:ea typeface="HGSｺﾞｼｯｸM" panose="020B0600000000000000" pitchFamily="50" charset="-128"/>
              </a:rPr>
              <a:t>（</a:t>
            </a:r>
            <a:r>
              <a:rPr lang="ja-JP" altLang="ja-JP" sz="1600" dirty="0" smtClean="0">
                <a:latin typeface="HGSｺﾞｼｯｸM" panose="020B0600000000000000" pitchFamily="50" charset="-128"/>
                <a:ea typeface="HGSｺﾞｼｯｸM" panose="020B0600000000000000" pitchFamily="50" charset="-128"/>
              </a:rPr>
              <a:t>例</a:t>
            </a:r>
            <a:r>
              <a:rPr lang="ja-JP" altLang="en-US" sz="1600" dirty="0" smtClean="0">
                <a:latin typeface="HGSｺﾞｼｯｸM" panose="020B0600000000000000" pitchFamily="50" charset="-128"/>
                <a:ea typeface="HGSｺﾞｼｯｸM" panose="020B0600000000000000" pitchFamily="50" charset="-128"/>
              </a:rPr>
              <a:t>）</a:t>
            </a:r>
            <a:endParaRPr lang="en-US" altLang="ja-JP" sz="1600" dirty="0" smtClean="0">
              <a:latin typeface="HGSｺﾞｼｯｸM" panose="020B0600000000000000" pitchFamily="50" charset="-128"/>
              <a:ea typeface="HGSｺﾞｼｯｸM" panose="020B0600000000000000" pitchFamily="50" charset="-128"/>
            </a:endParaRPr>
          </a:p>
          <a:p>
            <a:r>
              <a:rPr lang="ja-JP" altLang="ja-JP" sz="1400" dirty="0" smtClean="0">
                <a:latin typeface="HGSｺﾞｼｯｸM" panose="020B0600000000000000" pitchFamily="50" charset="-128"/>
                <a:ea typeface="HGSｺﾞｼｯｸM" panose="020B0600000000000000" pitchFamily="50" charset="-128"/>
              </a:rPr>
              <a:t>大学</a:t>
            </a:r>
            <a:r>
              <a:rPr lang="ja-JP" altLang="ja-JP" sz="1400" dirty="0">
                <a:latin typeface="HGSｺﾞｼｯｸM" panose="020B0600000000000000" pitchFamily="50" charset="-128"/>
                <a:ea typeface="HGSｺﾞｼｯｸM" panose="020B0600000000000000" pitchFamily="50" charset="-128"/>
              </a:rPr>
              <a:t>：科学的知見や技術的サポート</a:t>
            </a:r>
            <a:r>
              <a:rPr lang="ja-JP" altLang="ja-JP" sz="1400" dirty="0" smtClean="0">
                <a:latin typeface="HGSｺﾞｼｯｸM" panose="020B0600000000000000" pitchFamily="50" charset="-128"/>
                <a:ea typeface="HGSｺﾞｼｯｸM" panose="020B0600000000000000" pitchFamily="50" charset="-128"/>
              </a:rPr>
              <a:t>、維持</a:t>
            </a:r>
            <a:r>
              <a:rPr lang="ja-JP" altLang="ja-JP" sz="1400" dirty="0">
                <a:latin typeface="HGSｺﾞｼｯｸM" panose="020B0600000000000000" pitchFamily="50" charset="-128"/>
                <a:ea typeface="HGSｺﾞｼｯｸM" panose="020B0600000000000000" pitchFamily="50" charset="-128"/>
              </a:rPr>
              <a:t>管理における共同研究、新技術、工法、材料の審査サポート等</a:t>
            </a:r>
          </a:p>
          <a:p>
            <a:r>
              <a:rPr lang="ja-JP" altLang="ja-JP" sz="1400" dirty="0">
                <a:latin typeface="HGSｺﾞｼｯｸM" panose="020B0600000000000000" pitchFamily="50" charset="-128"/>
                <a:ea typeface="HGSｺﾞｼｯｸM" panose="020B0600000000000000" pitchFamily="50" charset="-128"/>
              </a:rPr>
              <a:t>大阪府：研究や教材として、フィールドや維持管理データを提供</a:t>
            </a:r>
            <a:r>
              <a:rPr lang="ja-JP" altLang="ja-JP" sz="1400" dirty="0" smtClean="0">
                <a:latin typeface="HGSｺﾞｼｯｸM" panose="020B0600000000000000" pitchFamily="50" charset="-128"/>
                <a:ea typeface="HGSｺﾞｼｯｸM" panose="020B0600000000000000" pitchFamily="50" charset="-128"/>
              </a:rPr>
              <a:t>。講義</a:t>
            </a:r>
            <a:r>
              <a:rPr lang="ja-JP" altLang="ja-JP" sz="1400" dirty="0">
                <a:latin typeface="HGSｺﾞｼｯｸM" panose="020B0600000000000000" pitchFamily="50" charset="-128"/>
                <a:ea typeface="HGSｺﾞｼｯｸM" panose="020B0600000000000000" pitchFamily="50" charset="-128"/>
              </a:rPr>
              <a:t>などへの講師派遣、インターンシップの受け入れ等</a:t>
            </a:r>
          </a:p>
        </p:txBody>
      </p:sp>
      <p:pic>
        <p:nvPicPr>
          <p:cNvPr id="1026" name="Picture 2" descr="F:\◆H25 維持笑働班H25～\維持管理\10長寿命化行動計画\審議会\審議会　議事\3000　大学連携\05　大阪工業大学\当日の写真\IMG_004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176" y="4635133"/>
            <a:ext cx="2684414" cy="1788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467544" y="3429000"/>
            <a:ext cx="8784976" cy="369332"/>
          </a:xfrm>
          <a:prstGeom prst="rect">
            <a:avLst/>
          </a:prstGeom>
        </p:spPr>
        <p:txBody>
          <a:bodyPr wrap="square">
            <a:spAutoFit/>
          </a:bodyPr>
          <a:lstStyle/>
          <a:p>
            <a:r>
              <a:rPr lang="ja-JP" altLang="en-US" dirty="0" smtClean="0">
                <a:latin typeface="HGSｺﾞｼｯｸM" panose="020B0600000000000000" pitchFamily="50" charset="-128"/>
                <a:ea typeface="HGSｺﾞｼｯｸM" panose="020B0600000000000000" pitchFamily="50" charset="-128"/>
              </a:rPr>
              <a:t>２）都市基盤施設に関する包括連携協定</a:t>
            </a:r>
            <a:endParaRPr lang="zh-TW" altLang="en-US" dirty="0">
              <a:latin typeface="HGSｺﾞｼｯｸM" panose="020B0600000000000000" pitchFamily="50" charset="-128"/>
              <a:ea typeface="HGSｺﾞｼｯｸM" panose="020B0600000000000000" pitchFamily="50" charset="-128"/>
            </a:endParaRPr>
          </a:p>
        </p:txBody>
      </p:sp>
      <p:sp>
        <p:nvSpPr>
          <p:cNvPr id="19" name="正方形/長方形 18"/>
          <p:cNvSpPr/>
          <p:nvPr/>
        </p:nvSpPr>
        <p:spPr>
          <a:xfrm>
            <a:off x="539552" y="3780633"/>
            <a:ext cx="8424936" cy="338554"/>
          </a:xfrm>
          <a:prstGeom prst="rect">
            <a:avLst/>
          </a:prstGeom>
        </p:spPr>
        <p:txBody>
          <a:bodyPr wrap="square">
            <a:spAutoFit/>
          </a:bodyPr>
          <a:lstStyle/>
          <a:p>
            <a:r>
              <a:rPr lang="ja-JP" altLang="en-US" sz="1600" dirty="0">
                <a:latin typeface="HGSｺﾞｼｯｸM" panose="020B0600000000000000" pitchFamily="50" charset="-128"/>
                <a:ea typeface="HGSｺﾞｼｯｸM" panose="020B0600000000000000" pitchFamily="50" charset="-128"/>
              </a:rPr>
              <a:t>○都市基盤施設の維持管理・更新及び整備などに関する「技術的助言」「調査研究」など</a:t>
            </a:r>
          </a:p>
        </p:txBody>
      </p:sp>
      <p:pic>
        <p:nvPicPr>
          <p:cNvPr id="1028" name="Picture 4" descr="F:\◆H25 維持笑働班H25～\維持管理\10長寿命化行動計画\審議会\審議会　議事\2000　市町村関係\維持管理プラットフォーム\01　泉南・泉北地域維持管理連携PF\PF合同設立式\合同設立式写真\井ノ阪撮影\IMGP17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52" y="4635132"/>
            <a:ext cx="2976332" cy="1674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F:\◆H25 維持笑働班H25～\維持管理\10長寿命化行動計画\審議会\審議会　議事\3000　大学連携\07　関西大学\写真\DSCF2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625" y="4635133"/>
            <a:ext cx="2301536" cy="1726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619944" y="4265801"/>
            <a:ext cx="2871936" cy="369332"/>
          </a:xfrm>
          <a:prstGeom prst="rect">
            <a:avLst/>
          </a:prstGeom>
        </p:spPr>
        <p:txBody>
          <a:bodyPr wrap="square">
            <a:spAutoFit/>
          </a:bodyPr>
          <a:lstStyle/>
          <a:p>
            <a:r>
              <a:rPr lang="ja-JP" altLang="en-US" dirty="0" smtClean="0">
                <a:latin typeface="HGSｺﾞｼｯｸM" panose="020B0600000000000000" pitchFamily="50" charset="-128"/>
                <a:ea typeface="HGSｺﾞｼｯｸM" panose="020B0600000000000000" pitchFamily="50" charset="-128"/>
              </a:rPr>
              <a:t>＜協定締結式の状況＞</a:t>
            </a:r>
            <a:endParaRPr lang="zh-TW" altLang="en-US"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08222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．大学との連携の推進</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参考資料</a:t>
            </a:r>
            <a:r>
              <a:rPr kumimoji="1" lang="ja-JP" altLang="en-US" dirty="0" smtClean="0"/>
              <a:t>５ </a:t>
            </a:r>
            <a:r>
              <a:rPr kumimoji="1" lang="en-US" altLang="ja-JP" dirty="0" smtClean="0"/>
              <a:t>P5</a:t>
            </a:r>
            <a:endParaRPr kumimoji="1" lang="ja-JP" altLang="en-US" dirty="0"/>
          </a:p>
        </p:txBody>
      </p:sp>
      <p:sp>
        <p:nvSpPr>
          <p:cNvPr id="17" name="テキスト ボックス 16"/>
          <p:cNvSpPr txBox="1"/>
          <p:nvPr/>
        </p:nvSpPr>
        <p:spPr>
          <a:xfrm>
            <a:off x="395536" y="1126485"/>
            <a:ext cx="691276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２</a:t>
            </a:r>
            <a:r>
              <a:rPr kumimoji="1" lang="ja-JP" altLang="en-US" dirty="0" smtClean="0">
                <a:latin typeface="HGSｺﾞｼｯｸM" panose="020B0600000000000000" pitchFamily="50" charset="-128"/>
                <a:ea typeface="HGSｺﾞｼｯｸM" panose="020B0600000000000000" pitchFamily="50" charset="-128"/>
              </a:rPr>
              <a:t>）取組状況（その１）</a:t>
            </a:r>
            <a:endParaRPr kumimoji="1" lang="ja-JP" altLang="en-US" dirty="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619232" y="1495817"/>
            <a:ext cx="4312808" cy="307777"/>
          </a:xfrm>
          <a:prstGeom prst="rect">
            <a:avLst/>
          </a:prstGeom>
          <a:noFill/>
        </p:spPr>
        <p:txBody>
          <a:bodyPr wrap="square" rtlCol="0">
            <a:spAutoFit/>
          </a:bodyPr>
          <a:lstStyle/>
          <a:p>
            <a:r>
              <a:rPr kumimoji="1"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□テクニカルアドバイス（</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高度</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な技術的</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相談）</a:t>
            </a:r>
            <a:endParaRPr kumimoji="1"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417" b="19121"/>
          <a:stretch/>
        </p:blipFill>
        <p:spPr bwMode="auto">
          <a:xfrm>
            <a:off x="1045287" y="4392087"/>
            <a:ext cx="2854579" cy="17012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24049" y="2256352"/>
            <a:ext cx="2895307" cy="16286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四角形吹き出し 12"/>
          <p:cNvSpPr/>
          <p:nvPr/>
        </p:nvSpPr>
        <p:spPr>
          <a:xfrm>
            <a:off x="1015896" y="1882866"/>
            <a:ext cx="2619868" cy="321998"/>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①河川設備の維持管理に関する技術相談</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吹き出し 13"/>
          <p:cNvSpPr/>
          <p:nvPr/>
        </p:nvSpPr>
        <p:spPr>
          <a:xfrm>
            <a:off x="977179" y="4070089"/>
            <a:ext cx="2154661" cy="301745"/>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②道路整備に関する技術相談</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44008" y="1522782"/>
            <a:ext cx="4312808" cy="307777"/>
          </a:xfrm>
          <a:prstGeom prst="rect">
            <a:avLst/>
          </a:prstGeom>
          <a:noFill/>
        </p:spPr>
        <p:txBody>
          <a:bodyPr wrap="square" rtlCol="0">
            <a:spAutoFit/>
          </a:bodyPr>
          <a:lstStyle/>
          <a:p>
            <a:r>
              <a:rPr kumimoji="1"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□人材育成（府・市町村職員、学生）</a:t>
            </a:r>
            <a:endParaRPr kumimoji="1"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8"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97946" y="2324966"/>
            <a:ext cx="2144120" cy="16080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四角形吹き出し 18"/>
          <p:cNvSpPr/>
          <p:nvPr/>
        </p:nvSpPr>
        <p:spPr>
          <a:xfrm>
            <a:off x="4697947" y="1892918"/>
            <a:ext cx="2102465" cy="378434"/>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①三島地域維持管理連携ＰＦ</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橋梁維持管理講習会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4733917" y="4058678"/>
            <a:ext cx="2358363" cy="378434"/>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泉北・泉南地域維持管理連携ＰＦ</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橋梁維持管理講習会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0009"/>
          <a:stretch/>
        </p:blipFill>
        <p:spPr bwMode="auto">
          <a:xfrm>
            <a:off x="6955641" y="4473998"/>
            <a:ext cx="1979712" cy="1390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1" descr="\\webx.lan.pref.osaka.jp\DavWWWRoot\01\toshiseibi\kyouyu\Documents\712_地域連携プラットフォーム\07　泉南地域維持管理連携PF\第二部\IMG_46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9466" y="4518290"/>
            <a:ext cx="2241926" cy="1681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7" descr="C:\Users\ItoHi\AppData\Local\Microsoft\Windows\Temporary Internet Files\Content.Outlook\SX1ZASIV\IMG_39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1391" y="2324966"/>
            <a:ext cx="2055425" cy="1541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9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２．大学</a:t>
            </a:r>
            <a:r>
              <a:rPr lang="ja-JP" altLang="en-US" dirty="0">
                <a:latin typeface="HGSｺﾞｼｯｸM" panose="020B0600000000000000" pitchFamily="50" charset="-128"/>
                <a:ea typeface="HGSｺﾞｼｯｸM" panose="020B0600000000000000" pitchFamily="50" charset="-128"/>
              </a:rPr>
              <a:t>と</a:t>
            </a:r>
            <a:r>
              <a:rPr lang="ja-JP" altLang="en-US" dirty="0" smtClean="0">
                <a:latin typeface="HGSｺﾞｼｯｸM" panose="020B0600000000000000" pitchFamily="50" charset="-128"/>
                <a:ea typeface="HGSｺﾞｼｯｸM" panose="020B0600000000000000" pitchFamily="50" charset="-128"/>
              </a:rPr>
              <a:t>の連携の推進</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参考資料</a:t>
            </a:r>
            <a:r>
              <a:rPr kumimoji="1" lang="ja-JP" altLang="en-US" dirty="0" smtClean="0"/>
              <a:t>５ </a:t>
            </a:r>
            <a:r>
              <a:rPr kumimoji="1" lang="en-US" altLang="ja-JP" dirty="0" smtClean="0"/>
              <a:t>P6</a:t>
            </a:r>
            <a:endParaRPr kumimoji="1" lang="ja-JP" altLang="en-US" dirty="0"/>
          </a:p>
        </p:txBody>
      </p:sp>
      <p:sp>
        <p:nvSpPr>
          <p:cNvPr id="17" name="テキスト ボックス 16"/>
          <p:cNvSpPr txBox="1"/>
          <p:nvPr/>
        </p:nvSpPr>
        <p:spPr>
          <a:xfrm>
            <a:off x="395536" y="1126485"/>
            <a:ext cx="691276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２</a:t>
            </a:r>
            <a:r>
              <a:rPr kumimoji="1" lang="ja-JP" altLang="en-US" dirty="0" smtClean="0">
                <a:latin typeface="HGSｺﾞｼｯｸM" panose="020B0600000000000000" pitchFamily="50" charset="-128"/>
                <a:ea typeface="HGSｺﾞｼｯｸM" panose="020B0600000000000000" pitchFamily="50" charset="-128"/>
              </a:rPr>
              <a:t>）取組状況（その２）</a:t>
            </a:r>
            <a:endParaRPr kumimoji="1" lang="ja-JP" altLang="en-US" dirty="0">
              <a:latin typeface="HGSｺﾞｼｯｸM" panose="020B0600000000000000" pitchFamily="50" charset="-128"/>
              <a:ea typeface="HGSｺﾞｼｯｸM" panose="020B0600000000000000" pitchFamily="50" charset="-128"/>
            </a:endParaRPr>
          </a:p>
        </p:txBody>
      </p:sp>
      <p:pic>
        <p:nvPicPr>
          <p:cNvPr id="11" name="Picture 2" descr="F:\◆H25 維持笑働班H25～\維持管理\29新技術関連\大阪市立大学\港湾局　鋼矢板岸壁　フィールド調査271030\市大現場視察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632" y="2457335"/>
            <a:ext cx="2418888" cy="1814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F:\◆H25 維持笑働班H25～\維持管理\29新技術関連\大阪市立大学\港湾局　鋼矢板岸壁　フィールド調査271030\市大現場視察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632" y="4271500"/>
            <a:ext cx="2616650" cy="1962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四角形吹き出し 12"/>
          <p:cNvSpPr/>
          <p:nvPr/>
        </p:nvSpPr>
        <p:spPr>
          <a:xfrm>
            <a:off x="3986946" y="2090541"/>
            <a:ext cx="2169230" cy="366794"/>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港湾　鋼矢板岸壁腐食の研究</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779912" y="1577517"/>
            <a:ext cx="3168352" cy="523220"/>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□研究の</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フィールド提供や共同研究</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研究成果を府に</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提供）</a:t>
            </a:r>
            <a:endPar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5" name="Picture 3" descr="\\G0000sv0ns502\d11491$\doc\200_防災・維持G\座談会写真\RIMG0005.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7801"/>
          <a:stretch/>
        </p:blipFill>
        <p:spPr bwMode="auto">
          <a:xfrm>
            <a:off x="721918" y="2509873"/>
            <a:ext cx="2885025" cy="1778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32" y="4337254"/>
            <a:ext cx="2529596" cy="1896733"/>
          </a:xfrm>
          <a:prstGeom prst="rect">
            <a:avLst/>
          </a:prstGeom>
          <a:ln w="47625">
            <a:solidFill>
              <a:schemeClr val="bg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四角形吹き出し 18"/>
          <p:cNvSpPr/>
          <p:nvPr/>
        </p:nvSpPr>
        <p:spPr>
          <a:xfrm>
            <a:off x="771054" y="2077825"/>
            <a:ext cx="2835889" cy="280599"/>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「都市インフラに関する座談会</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大阪市立大学</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58867" y="1554605"/>
            <a:ext cx="3192092" cy="523220"/>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□情報共有</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（大学の研究や府の取組等の共有）</a:t>
            </a:r>
            <a:endPar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四角形吹き出し 20"/>
          <p:cNvSpPr/>
          <p:nvPr/>
        </p:nvSpPr>
        <p:spPr>
          <a:xfrm>
            <a:off x="6547724" y="2102943"/>
            <a:ext cx="2056724" cy="354392"/>
          </a:xfrm>
          <a:prstGeom prst="wedgeRectCallout">
            <a:avLst>
              <a:gd name="adj1" fmla="val 36336"/>
              <a:gd name="adj2" fmla="val 7501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②新技術を活用した点検の研究</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679"/>
          <a:stretch/>
        </p:blipFill>
        <p:spPr bwMode="auto">
          <a:xfrm>
            <a:off x="7817478" y="2602117"/>
            <a:ext cx="1294652" cy="1524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0559" y="2602117"/>
            <a:ext cx="1164857" cy="15531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7597" y="4337254"/>
            <a:ext cx="2341389" cy="17560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697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653</TotalTime>
  <Words>680</Words>
  <Application>Microsoft Office PowerPoint</Application>
  <PresentationFormat>画面に合わせる (4:3)</PresentationFormat>
  <Paragraphs>110</Paragraphs>
  <Slides>7</Slides>
  <Notes>1</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アース</vt:lpstr>
      <vt:lpstr>持続可能な維持管理の仕組みの構築 （主な取組状況）</vt:lpstr>
      <vt:lpstr>１．地域が一体となった維持管理の実践</vt:lpstr>
      <vt:lpstr>１．地域が一体となった維持管理の実践</vt:lpstr>
      <vt:lpstr>１．地域が一体となった維持管理の実践</vt:lpstr>
      <vt:lpstr>２．大学との連携の推進</vt:lpstr>
      <vt:lpstr>２．大学との連携の推進</vt:lpstr>
      <vt:lpstr>２．大学との連携の推進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40</cp:revision>
  <cp:lastPrinted>2015-12-21T06:07:41Z</cp:lastPrinted>
  <dcterms:created xsi:type="dcterms:W3CDTF">2015-11-17T02:43:53Z</dcterms:created>
  <dcterms:modified xsi:type="dcterms:W3CDTF">2015-12-21T06:07:49Z</dcterms:modified>
</cp:coreProperties>
</file>